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2" r:id="rId5"/>
    <p:sldId id="261" r:id="rId6"/>
  </p:sldIdLst>
  <p:sldSz cx="12192000" cy="6858000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F487E05-F2E6-521B-BBA3-F27CD7D3EABD}" name="Yasui, Kana[安井 加奈]" initials="YK加" userId="S::Yasui.Kana2@jica.go.jp::5b12169f-f073-4ac9-acb8-dc4672e29627" providerId="AD"/>
  <p188:author id="{819E4715-0886-8C1C-C036-79C312859DD8}" name="Yasui, Kana[安井 加奈]" initials="YK" userId="S::yasui.kana2@jica.go.jp::5b12169f-f073-4ac9-acb8-dc4672e29627" providerId="AD"/>
  <p188:author id="{71340644-9625-E92F-F65F-23A9903B6257}" name="Shirai, Ayumi[白井 亜由美]" initials="SA" userId="S::shirai.ayumi@jica.go.jp::9e25525b-2779-4496-b340-a6ccd4aef899" providerId="AD"/>
  <p188:author id="{4C49A959-5802-C9EB-FE36-99CE76983450}" name="安井加奈" initials="YK" userId="安井加奈" providerId="None"/>
  <p188:author id="{00D81689-A16C-504B-473E-320C72FE5A40}" name="JICA" initials="J" userId="JICA" providerId="None"/>
  <p188:author id="{47C687C8-A875-A2DD-0B83-DA09D6E72D07}" name="Tsushima, Keigo[對馬 圭吾]" initials="圭對" userId="S::Tsushima.Keigo@jica.go.jp::bc551195-0aa2-472e-a08f-d2d62393519f" providerId="AD"/>
  <p188:author id="{E5F4E4DE-0DA4-A732-1C46-B154A601543E}" name="Shirai, Ayumi[白井 亜由美]" initials="亜白" userId="S::Shirai.Ayumi@jica.go.jp::9e25525b-2779-4496-b340-a6ccd4aef899" providerId="AD"/>
  <p188:author id="{E2FBA1DF-17CE-7E13-1A86-40B37A3E80E9}" name="Tsushima, Keigo[對馬 圭吾]" initials="TK" userId="S::tsushima.keigo@jica.go.jp::bc551195-0aa2-472e-a08f-d2d62393519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29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168BF3-CFF1-47F5-BA52-8055BF47EA8C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1063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83307"/>
            <a:ext cx="544449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06254-9907-4FD4-8194-DF9A7B6F0F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863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ja-JP" altLang="en-US"/>
          </a:p>
        </p:txBody>
      </p:sp>
      <p:sp>
        <p:nvSpPr>
          <p:cNvPr id="15364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fld id="{F5F54ACF-97D1-403B-9F51-B5C1FBDE0B43}" type="slidenum">
              <a:rPr lang="ja-JP" altLang="en-US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39069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99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62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40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5350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252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6527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021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477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34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3883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009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6691D-84D5-477C-A8C6-BF44C59C9C10}" type="datetimeFigureOut">
              <a:rPr kumimoji="1" lang="ja-JP" altLang="en-US" smtClean="0"/>
              <a:t>2025/1/9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63148-AB3F-43CE-8B18-D398340392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12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ca.go.jp/about/safety/training.html" TargetMode="External"/><Relationship Id="rId7" Type="http://schemas.openxmlformats.org/officeDocument/2006/relationships/hyperlink" Target="https://www.ezairyu.mofa.go.jp/index.html" TargetMode="External"/><Relationship Id="rId2" Type="http://schemas.openxmlformats.org/officeDocument/2006/relationships/hyperlink" Target="https://www.jica.go.jp/about/safety/rul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jica.go.jp/about/safety/insurance.html" TargetMode="External"/><Relationship Id="rId5" Type="http://schemas.openxmlformats.org/officeDocument/2006/relationships/hyperlink" Target="https://www.jica.go.jp/activities/schemes/priv_partner/announce/format.html#anchor_link03" TargetMode="External"/><Relationship Id="rId4" Type="http://schemas.openxmlformats.org/officeDocument/2006/relationships/hyperlink" Target="https://forms.office.com/pages/responsepage.aspx?id=Qvyp64hVMU2KTm4b950xwPG_OF9lr2RBjJoD0pKAfXJUN01ZMFFYWU1WNFFMVENMWFJZNUdXRFZYVCQlQCN0PWcu&amp;route=shortur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ica.go.jp/about/safety/rule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8A9F55-370A-5A64-3870-3E2EEAC33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44" y="86829"/>
            <a:ext cx="10515600" cy="390249"/>
          </a:xfrm>
        </p:spPr>
        <p:txBody>
          <a:bodyPr>
            <a:noAutofit/>
          </a:bodyPr>
          <a:lstStyle/>
          <a:p>
            <a:r>
              <a:rPr lang="ja-JP" altLang="en-US" sz="2400" b="1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中小企業・</a:t>
            </a:r>
            <a:r>
              <a:rPr lang="en-US" altLang="ja-JP" sz="2400" b="1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SDGs</a:t>
            </a:r>
            <a:r>
              <a:rPr lang="ja-JP" altLang="en-US" sz="2400" b="1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ビジネス支援事業</a:t>
            </a:r>
            <a:r>
              <a:rPr lang="en-US" altLang="ja-JP" sz="2400" b="1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(JICA Biz)</a:t>
            </a:r>
            <a:r>
              <a:rPr lang="ja-JP" altLang="en-US" sz="2400" b="1">
                <a:ln w="0"/>
                <a:latin typeface="メイリオ" panose="020B0604030504040204" pitchFamily="50" charset="-128"/>
                <a:ea typeface="メイリオ" panose="020B0604030504040204" pitchFamily="50" charset="-128"/>
              </a:rPr>
              <a:t>における安全対策について</a:t>
            </a:r>
            <a:endParaRPr kumimoji="1" lang="ja-JP" altLang="en-US" sz="240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5" name="コンテンツ プレースホルダー 4">
            <a:extLst>
              <a:ext uri="{FF2B5EF4-FFF2-40B4-BE49-F238E27FC236}">
                <a16:creationId xmlns:a16="http://schemas.microsoft.com/office/drawing/2014/main" id="{7806B989-C25E-C9E0-2259-649B3ABD1C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876243"/>
              </p:ext>
            </p:extLst>
          </p:nvPr>
        </p:nvGraphicFramePr>
        <p:xfrm>
          <a:off x="112644" y="477078"/>
          <a:ext cx="11990688" cy="627888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695430">
                  <a:extLst>
                    <a:ext uri="{9D8B030D-6E8A-4147-A177-3AD203B41FA5}">
                      <a16:colId xmlns:a16="http://schemas.microsoft.com/office/drawing/2014/main" val="1538072677"/>
                    </a:ext>
                  </a:extLst>
                </a:gridCol>
                <a:gridCol w="7804298">
                  <a:extLst>
                    <a:ext uri="{9D8B030D-6E8A-4147-A177-3AD203B41FA5}">
                      <a16:colId xmlns:a16="http://schemas.microsoft.com/office/drawing/2014/main" val="2653142746"/>
                    </a:ext>
                  </a:extLst>
                </a:gridCol>
                <a:gridCol w="3490960">
                  <a:extLst>
                    <a:ext uri="{9D8B030D-6E8A-4147-A177-3AD203B41FA5}">
                      <a16:colId xmlns:a16="http://schemas.microsoft.com/office/drawing/2014/main" val="2261857102"/>
                    </a:ext>
                  </a:extLst>
                </a:gridCol>
              </a:tblGrid>
              <a:tr h="418661">
                <a:tc rowSpan="4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</a:t>
                      </a:r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渡航前の準備期間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sz="11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国別安全対策措置（渡航措置及び行動規範）及び、国別安全対策マニュアルを確認</a:t>
                      </a:r>
                      <a:endParaRPr kumimoji="1" lang="en-US" altLang="ja-JP" sz="11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100" b="0" u="none" strike="noStrike" baseline="0">
                          <a:effectLst/>
                          <a:latin typeface="メイリオ"/>
                          <a:ea typeface="メイリオ"/>
                          <a:cs typeface="Arial"/>
                          <a:hlinkClick r:id="rId2"/>
                        </a:rPr>
                        <a:t>https://www.jica.go.jp/about/safety/rule.html</a:t>
                      </a:r>
                      <a:endParaRPr kumimoji="1" lang="en-US" altLang="ja-JP" sz="1100" b="0" kern="1200" baseline="0">
                        <a:solidFill>
                          <a:schemeClr val="dk1"/>
                        </a:solidFill>
                        <a:effectLst/>
                        <a:latin typeface="メイリオ"/>
                        <a:ea typeface="メイリオ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kumimoji="1" lang="en-US" altLang="ja-JP" sz="1100" b="0" kern="1200" baseline="0">
                        <a:solidFill>
                          <a:schemeClr val="dk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33180"/>
                  </a:ext>
                </a:extLst>
              </a:tr>
              <a:tr h="889682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buFont typeface="+mj-ea"/>
                        <a:buAutoNum type="circleNumDbPlain" startAt="2"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安全対策研修（セルフディフェンス研修（基礎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Web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版））の受講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渡航者は全員、初回渡航前までにセルフディフェンス研修（基礎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Web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版）の受講を完了してください（受講申し込みは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JICAHP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から行います）。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安全対策研修受講後、受講済みの旨を案件担当にご連絡ください。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 panose="020B0604020202020204" pitchFamily="34" charset="0"/>
                        </a:rPr>
                        <a:t>過去別スキームなどで受講済みの方も改めて受講が必要です。</a:t>
                      </a:r>
                      <a:endParaRPr lang="en-US" altLang="ja-JP" sz="1100" b="0" i="0" u="none" strike="noStrike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 panose="020B0604020202020204" pitchFamily="34" charset="0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ja-JP" altLang="en-US" sz="11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Arial"/>
                        </a:rPr>
                        <a:t>「実技」研修受講は必須ではありません。参加希望の場合、会場までの交通費は自社負担となります。</a:t>
                      </a:r>
                      <a:endParaRPr lang="en-US" altLang="ja-JP" sz="1100" b="0" i="0" u="none" strike="noStrike" baseline="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100" b="0" cap="none" spc="0" baseline="0">
                          <a:ln w="0"/>
                          <a:solidFill>
                            <a:srgbClr val="FF0000"/>
                          </a:solidFill>
                          <a:latin typeface="メイリオ"/>
                          <a:ea typeface="メイリオ"/>
                          <a:hlinkClick r:id="rId3"/>
                        </a:rPr>
                        <a:t>https://www.jica.go.jp/about/safety/training.html</a:t>
                      </a:r>
                      <a:endParaRPr lang="en-US" altLang="ja-JP" sz="1100" b="0" i="0" u="none" strike="noStrike" baseline="0">
                        <a:solidFill>
                          <a:srgbClr val="000000"/>
                        </a:solidFill>
                        <a:effectLst/>
                        <a:latin typeface="メイリオ"/>
                        <a:ea typeface="メイリオ"/>
                        <a:cs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032493"/>
                  </a:ext>
                </a:extLst>
              </a:tr>
              <a:tr h="576470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 startAt="3"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緊急事態発生時の連絡先・連絡体制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PPT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の作成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の緊急連絡先は案件担当者にご確認ください。また渡航の都度必ず最新情報を案件担当者にご確認ください。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渡航時に持参し携帯してください。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/>
                          <a:ea typeface="メイリオ"/>
                        </a:rPr>
                        <a:t>PPT</a:t>
                      </a:r>
                      <a:r>
                        <a:rPr kumimoji="1" lang="ja-JP" altLang="en-US" sz="11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/>
                          <a:ea typeface="メイリオ"/>
                        </a:rPr>
                        <a:t>フォーマットは採択企業説明会時に配布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477921"/>
                  </a:ext>
                </a:extLst>
              </a:tr>
              <a:tr h="387132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 startAt="4"/>
                      </a:pP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海外渡航管理システム（トコカン）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ID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発給依頼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トコカンユーザ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ID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発給依頼フォームに入力ください（お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1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人につき１つの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ID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を発給します）。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>
                          <a:latin typeface="メイリオ"/>
                          <a:ea typeface="メイリオ"/>
                          <a:hlinkClick r:id="rId4"/>
                        </a:rPr>
                        <a:t>JICA</a:t>
                      </a:r>
                      <a:r>
                        <a:rPr lang="ja-JP" altLang="en-US" sz="1100">
                          <a:latin typeface="メイリオ"/>
                          <a:ea typeface="メイリオ"/>
                          <a:hlinkClick r:id="rId4"/>
                        </a:rPr>
                        <a:t>海外渡航管理システム（トコカン）ユーザ</a:t>
                      </a:r>
                      <a:r>
                        <a:rPr lang="en-US" altLang="ja-JP" sz="1100">
                          <a:latin typeface="メイリオ"/>
                          <a:ea typeface="メイリオ"/>
                          <a:hlinkClick r:id="rId4"/>
                        </a:rPr>
                        <a:t>ID</a:t>
                      </a:r>
                      <a:r>
                        <a:rPr lang="ja-JP" altLang="en-US" sz="1100">
                          <a:latin typeface="メイリオ"/>
                          <a:ea typeface="メイリオ"/>
                          <a:hlinkClick r:id="rId4"/>
                        </a:rPr>
                        <a:t>発給申請フォーム</a:t>
                      </a:r>
                      <a:endParaRPr lang="en-US" altLang="ja-JP" sz="1100" u="none" strike="noStrike" baseline="0">
                        <a:effectLst/>
                        <a:latin typeface="メイリオ"/>
                        <a:ea typeface="メイリオ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917581"/>
                  </a:ext>
                </a:extLst>
              </a:tr>
              <a:tr h="257092">
                <a:tc rowSpan="4">
                  <a:txBody>
                    <a:bodyPr/>
                    <a:lstStyle/>
                    <a:p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/>
                          <a:ea typeface="メイリオ"/>
                          <a:cs typeface="+mn-cs"/>
                        </a:rPr>
                        <a:t>初回渡航</a:t>
                      </a:r>
                      <a:endParaRPr kumimoji="1" lang="en-US" altLang="ja-JP" sz="1100" b="1" kern="1200" dirty="0">
                        <a:solidFill>
                          <a:schemeClr val="bg1"/>
                        </a:solidFill>
                        <a:latin typeface="メイリオ"/>
                        <a:ea typeface="メイリオ"/>
                        <a:cs typeface="+mn-cs"/>
                      </a:endParaRPr>
                    </a:p>
                    <a:p>
                      <a:r>
                        <a:rPr kumimoji="1" lang="ja-JP" altLang="en-US" sz="1100" b="1" kern="1200" dirty="0">
                          <a:solidFill>
                            <a:schemeClr val="bg1"/>
                          </a:solidFill>
                          <a:latin typeface="メイリオ"/>
                          <a:ea typeface="メイリオ"/>
                          <a:cs typeface="+mn-cs"/>
                        </a:rPr>
                        <a:t>及び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/>
                          <a:ea typeface="メイリオ"/>
                        </a:rPr>
                        <a:t>各渡航の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メイリオ"/>
                          <a:ea typeface="メイリオ"/>
                        </a:rPr>
                        <a:t>2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/>
                          <a:ea typeface="メイリオ"/>
                        </a:rPr>
                        <a:t>週間前まで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安全対策措置の最新状況を確認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04718"/>
                  </a:ext>
                </a:extLst>
              </a:tr>
              <a:tr h="2373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+mj-ea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　現地渡航日程表の提出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　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コンサルタント及び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担当者に現地渡航日程表を提出ください。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内で渡航承認決裁を行います。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628650" marR="0" lvl="1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　国によっては、渡航前ブリーフィングがあります。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6187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+mj-ea"/>
                        <a:buNone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　トコカンに渡航者情報・渡航予定情報の登録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トコカン入力要領はトコカン内にあるマニュアルを参照ください。</a:t>
                      </a: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海外旅行保険の証書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番号は購入前は暫定的に「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9999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」と入力ください。　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>
                          <a:hlinkClick r:id="rId5"/>
                        </a:rPr>
                        <a:t>https://www.jica.go.jp/activities/schemes/priv_partner/announce/format.html#anchor_link03</a:t>
                      </a:r>
                      <a:endParaRPr kumimoji="1" lang="ja-JP" altLang="en-US"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115333"/>
                  </a:ext>
                </a:extLst>
              </a:tr>
              <a:tr h="387132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 startAt="4"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海外旅行保険への加入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00100" marR="0" lvl="1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渡航承認後、出張者のうち日本国内在住の調査従事者が治療・救援費用が 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5,000 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万円以上補償される海外旅行保険に加入してください。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(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契約書の付随資料である「仕様書」に記載された条件の保険に加入（緊急移送を含めた保険にする）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案件担当より渡航承認が降りた後に保険を購入ください。（その時の現地の情勢により、希望した渡航が不可となる可能性あるため）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確定した保険証券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番号をトコカンに入力ください。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u="none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メイリオ"/>
                          <a:ea typeface="メイリオ"/>
                          <a:cs typeface="Arial"/>
                        </a:rPr>
                        <a:t>JICA</a:t>
                      </a:r>
                      <a:r>
                        <a:rPr lang="ja-JP" altLang="en-US" sz="1100" u="none" strike="noStrike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メイリオ"/>
                          <a:ea typeface="メイリオ"/>
                          <a:cs typeface="Arial"/>
                        </a:rPr>
                        <a:t>関連事業者向け海外旅行保険「無事カエルパック」はこち</a:t>
                      </a:r>
                      <a:r>
                        <a:rPr lang="ja-JP" altLang="en-US" sz="1100" u="none" strike="noStrike" baseline="0" dirty="0">
                          <a:effectLst/>
                          <a:latin typeface="メイリオ"/>
                          <a:ea typeface="メイリオ"/>
                          <a:cs typeface="Arial"/>
                        </a:rPr>
                        <a:t>ら</a:t>
                      </a:r>
                      <a:r>
                        <a:rPr lang="en-US" altLang="ja-JP" sz="1100" u="none" strike="noStrike" baseline="0" dirty="0">
                          <a:effectLst/>
                          <a:latin typeface="メイリオ"/>
                          <a:ea typeface="メイリオ"/>
                          <a:cs typeface="Arial"/>
                          <a:hlinkClick r:id="rId6"/>
                        </a:rPr>
                        <a:t>https://www.jica.go.jp/about/safety/insurance.html</a:t>
                      </a:r>
                      <a:endParaRPr lang="en-US" altLang="ja-JP" sz="1100" u="none" strike="noStrike" baseline="0" dirty="0">
                        <a:effectLst/>
                        <a:latin typeface="メイリオ"/>
                        <a:ea typeface="メイリオ"/>
                        <a:cs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8291453"/>
                  </a:ext>
                </a:extLst>
              </a:tr>
              <a:tr h="387132">
                <a:tc rowSpan="2">
                  <a:txBody>
                    <a:bodyPr/>
                    <a:lstStyle/>
                    <a:p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渡航時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/>
                      </a:pP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初回渡航時は</a:t>
                      </a:r>
                      <a:r>
                        <a:rPr kumimoji="1" lang="en-US" altLang="ja-JP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b="1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現地事務所に立ち寄る</a:t>
                      </a:r>
                      <a:endParaRPr kumimoji="1" lang="en-US" altLang="ja-JP" sz="1100" b="1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800100" lvl="1" indent="-342900">
                        <a:buFont typeface="Arial" panose="020B0604020202020204" pitchFamily="34" charset="0"/>
                        <a:buChar char="•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初回渡航時、</a:t>
                      </a: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JICA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在外拠点に立ち寄り、安全管理ブリーフィングを受けるよう日程を調整ください。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669195"/>
                  </a:ext>
                </a:extLst>
              </a:tr>
              <a:tr h="373835">
                <a:tc vMerge="1">
                  <a:txBody>
                    <a:bodyPr/>
                    <a:lstStyle/>
                    <a:p>
                      <a:endParaRPr kumimoji="1" lang="ja-JP" altLang="en-US" sz="100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+mj-ea"/>
                        <a:buAutoNum type="circleNumDbPlain" startAt="2"/>
                      </a:pPr>
                      <a:r>
                        <a:rPr kumimoji="1" lang="en-US" altLang="ja-JP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3</a:t>
                      </a: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カ月以上滞在する場合は在留届を在外公館に提出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  <a:p>
                      <a:pPr marL="342900" indent="-342900">
                        <a:buFont typeface="+mj-ea"/>
                        <a:buAutoNum type="circleNumDbPlain" startAt="2"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メイリオ"/>
                          <a:ea typeface="メイリオ"/>
                        </a:rPr>
                        <a:t>滞在中の渡航スケジュール変更がある場合、トコカンに最新情報を登録します。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/>
                        <a:ea typeface="メイリオ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メイリオ"/>
                          <a:ea typeface="メイリオ"/>
                          <a:cs typeface="Arial"/>
                          <a:hlinkClick r:id="rId7"/>
                        </a:rPr>
                        <a:t>https://www.ezairyu.mofa.go.jp/index.html</a:t>
                      </a:r>
                      <a:endParaRPr lang="en-US" altLang="ja-JP" sz="1100" b="0" i="0" u="none" strike="noStrike" baseline="0" dirty="0">
                        <a:solidFill>
                          <a:srgbClr val="000000"/>
                        </a:solidFill>
                        <a:effectLst/>
                        <a:latin typeface="メイリオ"/>
                        <a:ea typeface="メイリオ"/>
                        <a:cs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173561"/>
                  </a:ext>
                </a:extLst>
              </a:tr>
            </a:tbl>
          </a:graphicData>
        </a:graphic>
      </p:graphicFrame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2283BBE-2195-C486-59AF-F65B9F83459C}"/>
              </a:ext>
            </a:extLst>
          </p:cNvPr>
          <p:cNvSpPr/>
          <p:nvPr/>
        </p:nvSpPr>
        <p:spPr>
          <a:xfrm>
            <a:off x="10266218" y="79639"/>
            <a:ext cx="1837114" cy="26161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/>
            <a:r>
              <a:rPr lang="ja-JP" altLang="en-US" sz="1100" b="1">
                <a:ln w="0"/>
                <a:ea typeface="游ゴシック"/>
              </a:rPr>
              <a:t>更新</a:t>
            </a:r>
            <a:r>
              <a:rPr lang="ja-JP" altLang="en-US" sz="1100" b="1" cap="none" spc="0">
                <a:ln w="0"/>
                <a:ea typeface="游ゴシック"/>
              </a:rPr>
              <a:t>日：</a:t>
            </a:r>
            <a:r>
              <a:rPr lang="en-US" altLang="ja-JP" sz="1100" b="1">
                <a:ln w="0"/>
                <a:ea typeface="游ゴシック"/>
              </a:rPr>
              <a:t>2025</a:t>
            </a:r>
            <a:r>
              <a:rPr lang="ja-JP" altLang="en-US" sz="1100" b="1" cap="none" spc="0">
                <a:ln w="0"/>
                <a:ea typeface="游ゴシック"/>
              </a:rPr>
              <a:t>年</a:t>
            </a:r>
            <a:r>
              <a:rPr lang="en-US" altLang="ja-JP" sz="1100" b="1" cap="none" spc="0">
                <a:ln w="0"/>
                <a:ea typeface="游ゴシック"/>
              </a:rPr>
              <a:t>1</a:t>
            </a:r>
            <a:r>
              <a:rPr lang="ja-JP" altLang="en-US" sz="1100" b="1">
                <a:ln w="0"/>
                <a:ea typeface="游ゴシック"/>
              </a:rPr>
              <a:t>月</a:t>
            </a:r>
            <a:endParaRPr lang="en-US" altLang="ja-JP" sz="1100" b="1" cap="none" spc="0">
              <a:ln w="0"/>
              <a:ea typeface="游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511192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703388" y="440531"/>
            <a:ext cx="8856662" cy="28781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641476" y="3777456"/>
            <a:ext cx="8856662" cy="28797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524000" y="0"/>
            <a:ext cx="9144000" cy="476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ctr"/>
          <a:lstStyle/>
          <a:p>
            <a:pPr algn="ctr">
              <a:defRPr/>
            </a:pPr>
            <a:r>
              <a:rPr lang="ja-JP" altLang="en-US" b="1" u="sng">
                <a:solidFill>
                  <a:schemeClr val="tx1"/>
                </a:solidFill>
                <a:highlight>
                  <a:srgbClr val="FFFF00"/>
                </a:highlight>
                <a:latin typeface="メイリオ"/>
                <a:ea typeface="メイリオ"/>
                <a:cs typeface="メイリオ" panose="020B0604030504040204" pitchFamily="50" charset="-128"/>
              </a:rPr>
              <a:t>民間連携事業部/○○センター版</a:t>
            </a:r>
            <a:r>
              <a:rPr lang="ja-JP" altLang="en-US" b="1" u="sng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：緊急事態発生時の連絡先・連絡体制について</a:t>
            </a:r>
          </a:p>
        </p:txBody>
      </p:sp>
      <p:sp>
        <p:nvSpPr>
          <p:cNvPr id="2" name="角丸四角形 1"/>
          <p:cNvSpPr/>
          <p:nvPr/>
        </p:nvSpPr>
        <p:spPr>
          <a:xfrm>
            <a:off x="2098675" y="1844676"/>
            <a:ext cx="1512888" cy="7207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企業様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993805" y="4222434"/>
            <a:ext cx="4767263" cy="216058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anchor="t"/>
          <a:lstStyle/>
          <a:p>
            <a:pPr eaLnBrk="1" hangingPunct="1">
              <a:defRPr/>
            </a:pPr>
            <a:r>
              <a:rPr lang="en-US" altLang="ja-JP" sz="1200" b="1" u="sng" err="1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JICA民間連携事業部企業連携第一課・第二課</a:t>
            </a:r>
            <a:r>
              <a:rPr lang="en-US" altLang="ja-JP" sz="1200" b="1" u="sng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/</a:t>
            </a:r>
            <a:r>
              <a:rPr lang="ja-JP" altLang="en-US" sz="1200" b="1" u="sng">
                <a:solidFill>
                  <a:schemeClr val="tx1"/>
                </a:solidFill>
                <a:latin typeface="メイリオ"/>
                <a:ea typeface="メイリオ"/>
                <a:cs typeface="メイリオ" panose="020B0604030504040204" pitchFamily="50" charset="-128"/>
              </a:rPr>
              <a:t>○○センター</a:t>
            </a:r>
            <a:endParaRPr lang="en-US" altLang="ja-JP" sz="1200" b="1" u="sng">
              <a:solidFill>
                <a:schemeClr val="tx1"/>
              </a:solidFill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8986838" y="1665288"/>
            <a:ext cx="1511300" cy="10795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大使館等</a:t>
            </a:r>
            <a:endParaRPr lang="en-US" altLang="ja-JP" sz="16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関係機関</a:t>
            </a:r>
          </a:p>
        </p:txBody>
      </p:sp>
      <p:cxnSp>
        <p:nvCxnSpPr>
          <p:cNvPr id="12" name="直線矢印コネクタ 11"/>
          <p:cNvCxnSpPr>
            <a:stCxn id="2" idx="3"/>
            <a:endCxn id="28" idx="1"/>
          </p:cNvCxnSpPr>
          <p:nvPr/>
        </p:nvCxnSpPr>
        <p:spPr>
          <a:xfrm flipV="1">
            <a:off x="3611563" y="2195514"/>
            <a:ext cx="468312" cy="9525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>
            <a:stCxn id="28" idx="3"/>
            <a:endCxn id="10" idx="1"/>
          </p:cNvCxnSpPr>
          <p:nvPr/>
        </p:nvCxnSpPr>
        <p:spPr>
          <a:xfrm>
            <a:off x="8629650" y="2195514"/>
            <a:ext cx="357188" cy="9525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>
            <a:endCxn id="9" idx="1"/>
          </p:cNvCxnSpPr>
          <p:nvPr/>
        </p:nvCxnSpPr>
        <p:spPr>
          <a:xfrm>
            <a:off x="3671542" y="5300346"/>
            <a:ext cx="322262" cy="3175"/>
          </a:xfrm>
          <a:prstGeom prst="straightConnector1">
            <a:avLst/>
          </a:prstGeom>
          <a:ln w="5715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/>
          <p:cNvCxnSpPr>
            <a:stCxn id="2" idx="2"/>
          </p:cNvCxnSpPr>
          <p:nvPr/>
        </p:nvCxnSpPr>
        <p:spPr>
          <a:xfrm>
            <a:off x="2855913" y="2565400"/>
            <a:ext cx="2349500" cy="1657350"/>
          </a:xfrm>
          <a:prstGeom prst="straightConnector1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角丸四角形 25"/>
          <p:cNvSpPr/>
          <p:nvPr/>
        </p:nvSpPr>
        <p:spPr>
          <a:xfrm>
            <a:off x="1992313" y="2708276"/>
            <a:ext cx="1511300" cy="72072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万が一事務所に</a:t>
            </a:r>
            <a:endParaRPr lang="en-US" altLang="ja-JP" sz="120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つながらない場合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1631951" y="415925"/>
            <a:ext cx="2862263" cy="5016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海外で緊急事態</a:t>
            </a:r>
            <a:r>
              <a:rPr lang="ja-JP" altLang="en-US" b="1" baseline="30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</a:t>
            </a:r>
            <a:r>
              <a:rPr lang="en-US" altLang="ja-JP" b="1" baseline="30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1)</a:t>
            </a:r>
            <a:r>
              <a: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発生時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1631951" y="3644900"/>
            <a:ext cx="2862263" cy="5032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国内で緊急事態</a:t>
            </a:r>
            <a:r>
              <a:rPr lang="ja-JP" altLang="en-US" b="1" baseline="30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注</a:t>
            </a:r>
            <a:r>
              <a:rPr lang="en-US" altLang="ja-JP" b="1" baseline="300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2)</a:t>
            </a:r>
            <a:r>
              <a:rPr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発生時</a:t>
            </a:r>
          </a:p>
        </p:txBody>
      </p:sp>
      <p:sp>
        <p:nvSpPr>
          <p:cNvPr id="21" name="爆発 2 20"/>
          <p:cNvSpPr/>
          <p:nvPr/>
        </p:nvSpPr>
        <p:spPr>
          <a:xfrm>
            <a:off x="1651001" y="1096964"/>
            <a:ext cx="1152525" cy="1152525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事案発生</a:t>
            </a:r>
          </a:p>
        </p:txBody>
      </p:sp>
      <p:sp>
        <p:nvSpPr>
          <p:cNvPr id="22" name="四角形吹き出し 21"/>
          <p:cNvSpPr/>
          <p:nvPr/>
        </p:nvSpPr>
        <p:spPr>
          <a:xfrm>
            <a:off x="4892115" y="4579175"/>
            <a:ext cx="3178963" cy="342837"/>
          </a:xfrm>
          <a:prstGeom prst="wedgeRectCallout">
            <a:avLst>
              <a:gd name="adj1" fmla="val 96"/>
              <a:gd name="adj2" fmla="val 91582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1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①以下優先順位で連絡</a:t>
            </a:r>
          </a:p>
        </p:txBody>
      </p:sp>
      <p:sp>
        <p:nvSpPr>
          <p:cNvPr id="14356" name="テキスト ボックス 2"/>
          <p:cNvSpPr txBox="1">
            <a:spLocks noChangeArrowheads="1"/>
          </p:cNvSpPr>
          <p:nvPr/>
        </p:nvSpPr>
        <p:spPr bwMode="auto">
          <a:xfrm>
            <a:off x="5664201" y="611189"/>
            <a:ext cx="50403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注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）業務従事者の人命に関わる事件、事故、災害等を想定</a:t>
            </a:r>
          </a:p>
        </p:txBody>
      </p:sp>
      <p:sp>
        <p:nvSpPr>
          <p:cNvPr id="14357" name="テキスト ボックス 2"/>
          <p:cNvSpPr txBox="1">
            <a:spLocks noChangeArrowheads="1"/>
          </p:cNvSpPr>
          <p:nvPr/>
        </p:nvSpPr>
        <p:spPr bwMode="auto">
          <a:xfrm>
            <a:off x="4941889" y="3717926"/>
            <a:ext cx="57626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注</a:t>
            </a:r>
            <a:r>
              <a:rPr lang="en-US" altLang="ja-JP" sz="140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>
                <a:latin typeface="メイリオ" panose="020B0604030504040204" pitchFamily="50" charset="-128"/>
                <a:ea typeface="メイリオ" panose="020B0604030504040204" pitchFamily="50" charset="-128"/>
              </a:rPr>
              <a:t>）本邦受入活動中の方の人命に関わる事件、事故、災害等を想定</a:t>
            </a:r>
          </a:p>
        </p:txBody>
      </p:sp>
      <p:sp>
        <p:nvSpPr>
          <p:cNvPr id="28" name="角丸四角形 27"/>
          <p:cNvSpPr/>
          <p:nvPr/>
        </p:nvSpPr>
        <p:spPr>
          <a:xfrm>
            <a:off x="4079876" y="892176"/>
            <a:ext cx="4549775" cy="2608263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ja-JP" altLang="en-US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対象国の</a:t>
            </a:r>
            <a:r>
              <a:rPr lang="en-US" altLang="ja-JP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JICA</a:t>
            </a:r>
            <a:r>
              <a:rPr lang="ja-JP" altLang="en-US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現地事務所</a:t>
            </a:r>
            <a:endParaRPr lang="en-US" altLang="ja-JP" sz="1200" b="1" u="sng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JICA</a:t>
            </a: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現地事務所の緊急連絡先は「安全対策マニュアル」に記載されています。「安全対策マニュアル</a:t>
            </a:r>
            <a:r>
              <a:rPr lang="en-US" altLang="ja-JP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*</a:t>
            </a: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」は以下</a:t>
            </a:r>
            <a:r>
              <a:rPr lang="en-US" altLang="ja-JP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</a:t>
            </a: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から入手できますので、現地渡航前に確認し、事務所連絡先を以下のメモ欄に記入のうえ本紙を印刷し、現地調査中は常に携行してください。</a:t>
            </a:r>
            <a:endParaRPr lang="en-US" altLang="ja-JP" sz="1200" b="1" u="sng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安全対策マニュアル入手用</a:t>
            </a:r>
            <a:r>
              <a:rPr lang="en-US" altLang="ja-JP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URL: </a:t>
            </a:r>
            <a:r>
              <a:rPr lang="en-US" altLang="ja-JP" sz="1200" b="1" u="sng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3"/>
              </a:rPr>
              <a:t>https://www.jica.go.jp/about/safety/rule.html</a:t>
            </a:r>
            <a:endParaRPr lang="en-US" altLang="ja-JP" sz="1200" b="1" u="sng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200" b="1" u="sng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endParaRPr lang="en-US" altLang="ja-JP" sz="12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endParaRPr lang="en-US" altLang="ja-JP" sz="1200" b="1" u="sng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2124075" y="4879976"/>
            <a:ext cx="1512888" cy="7207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6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企業様</a:t>
            </a:r>
          </a:p>
        </p:txBody>
      </p:sp>
      <p:sp>
        <p:nvSpPr>
          <p:cNvPr id="27" name="爆発 2 26"/>
          <p:cNvSpPr/>
          <p:nvPr/>
        </p:nvSpPr>
        <p:spPr>
          <a:xfrm>
            <a:off x="1558926" y="4149726"/>
            <a:ext cx="1152525" cy="1152525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事案発生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4313239" y="2522539"/>
            <a:ext cx="4086225" cy="8667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altLang="ja-JP" sz="1200">
                <a:solidFill>
                  <a:srgbClr val="FF0000"/>
                </a:solidFill>
              </a:rPr>
              <a:t>JICA</a:t>
            </a:r>
            <a:r>
              <a:rPr lang="ja-JP" altLang="en-US" sz="1200">
                <a:solidFill>
                  <a:srgbClr val="FF0000"/>
                </a:solidFill>
              </a:rPr>
              <a:t>現地事務所連絡先メモ欄：</a:t>
            </a:r>
            <a:endParaRPr lang="en-US" altLang="ja-JP" sz="1200">
              <a:solidFill>
                <a:srgbClr val="FF0000"/>
              </a:solidFill>
            </a:endParaRPr>
          </a:p>
          <a:p>
            <a:pPr eaLnBrk="1" hangingPunct="1">
              <a:defRPr/>
            </a:pPr>
            <a:endParaRPr lang="ja-JP" altLang="en-US">
              <a:solidFill>
                <a:srgbClr val="FF0000"/>
              </a:solidFill>
            </a:endParaRPr>
          </a:p>
        </p:txBody>
      </p:sp>
      <p:sp>
        <p:nvSpPr>
          <p:cNvPr id="14365" name="テキスト ボックス 2"/>
          <p:cNvSpPr txBox="1">
            <a:spLocks noChangeArrowheads="1"/>
          </p:cNvSpPr>
          <p:nvPr/>
        </p:nvSpPr>
        <p:spPr bwMode="auto">
          <a:xfrm>
            <a:off x="4638675" y="3486150"/>
            <a:ext cx="58039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lang="en-US" altLang="ja-JP" sz="800">
                <a:solidFill>
                  <a:srgbClr val="FF0000"/>
                </a:solidFill>
              </a:rPr>
              <a:t>*</a:t>
            </a:r>
            <a:r>
              <a:rPr lang="ja-JP" altLang="en-US" sz="800">
                <a:solidFill>
                  <a:srgbClr val="FF0000"/>
                </a:solidFill>
              </a:rPr>
              <a:t>安全対策マニュアルは事前の申請、登録が必要となりますので、渡航直前ではなく、余裕をもっての登録、入手をお願い致します。</a:t>
            </a:r>
          </a:p>
        </p:txBody>
      </p:sp>
      <p:sp>
        <p:nvSpPr>
          <p:cNvPr id="7" name="テキスト ボックス 40">
            <a:extLst>
              <a:ext uri="{FF2B5EF4-FFF2-40B4-BE49-F238E27FC236}">
                <a16:creationId xmlns:a16="http://schemas.microsoft.com/office/drawing/2014/main" id="{6644D118-8954-4D39-2D4D-A4A2B0DD2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6200" y="6045994"/>
            <a:ext cx="4097068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ja-JP" altLang="en-US" sz="1100" b="1">
                <a:latin typeface="メイリオ" panose="020B0604030504040204" pitchFamily="50" charset="-128"/>
                <a:ea typeface="メイリオ" panose="020B0604030504040204" pitchFamily="50" charset="-128"/>
              </a:rPr>
              <a:t>各案件担当者</a:t>
            </a:r>
            <a:endParaRPr lang="en-US" altLang="ja-JP" sz="11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40">
            <a:extLst>
              <a:ext uri="{FF2B5EF4-FFF2-40B4-BE49-F238E27FC236}">
                <a16:creationId xmlns:a16="http://schemas.microsoft.com/office/drawing/2014/main" id="{953DF774-E228-9199-0D6E-6E3B124AB6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8042" y="5046959"/>
            <a:ext cx="23630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defPPr>
              <a:defRPr lang="ja-JP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algn="ctr" eaLnBrk="1" hangingPunct="1"/>
            <a:r>
              <a:rPr lang="ja-JP" altLang="en-US" sz="1200" b="1">
                <a:latin typeface="メイリオ"/>
                <a:ea typeface="メイリオ"/>
              </a:rPr>
              <a:t>○○課○○（監督職員名）</a:t>
            </a:r>
            <a:r>
              <a:rPr lang="en-US" altLang="ja-JP" sz="1200" b="1">
                <a:latin typeface="メイリオ"/>
                <a:ea typeface="メイリオ"/>
              </a:rPr>
              <a:t>     </a:t>
            </a:r>
            <a:endParaRPr lang="en-US" altLang="ja-JP" sz="12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ja-JP" sz="1200">
                <a:latin typeface="メイリオ"/>
                <a:ea typeface="メイリオ"/>
              </a:rPr>
              <a:t>Tel: +81-(0)</a:t>
            </a:r>
            <a:r>
              <a:rPr lang="ja-JP" altLang="en-US" sz="1200">
                <a:latin typeface="メイリオ"/>
                <a:ea typeface="メイリオ"/>
              </a:rPr>
              <a:t> </a:t>
            </a:r>
            <a:r>
              <a:rPr lang="en-US" altLang="ja-JP" sz="1200">
                <a:latin typeface="メイリオ"/>
                <a:ea typeface="メイリオ"/>
              </a:rPr>
              <a:t>80-XXXX-XXXX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31100F8-D668-9CEA-8071-9D056C4147B5}"/>
              </a:ext>
            </a:extLst>
          </p:cNvPr>
          <p:cNvSpPr txBox="1"/>
          <p:nvPr/>
        </p:nvSpPr>
        <p:spPr>
          <a:xfrm>
            <a:off x="11131062" y="106918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/>
              <a:t>別添</a:t>
            </a:r>
          </a:p>
        </p:txBody>
      </p:sp>
      <p:sp>
        <p:nvSpPr>
          <p:cNvPr id="24" name="四角形吹き出し 21">
            <a:extLst>
              <a:ext uri="{FF2B5EF4-FFF2-40B4-BE49-F238E27FC236}">
                <a16:creationId xmlns:a16="http://schemas.microsoft.com/office/drawing/2014/main" id="{1B27C6D2-3099-9EC4-583B-27F9275B05F6}"/>
              </a:ext>
            </a:extLst>
          </p:cNvPr>
          <p:cNvSpPr/>
          <p:nvPr/>
        </p:nvSpPr>
        <p:spPr>
          <a:xfrm>
            <a:off x="4895252" y="5591206"/>
            <a:ext cx="3419407" cy="279369"/>
          </a:xfrm>
          <a:prstGeom prst="wedgeRectCallout">
            <a:avLst>
              <a:gd name="adj1" fmla="val -17036"/>
              <a:gd name="adj2" fmla="val 80313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ja-JP" altLang="en-US"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②繋がらなかった場合は、各案件担当者に連絡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B31FFB7-C529-077E-1673-469ADABA6B08}"/>
              </a:ext>
            </a:extLst>
          </p:cNvPr>
          <p:cNvSpPr txBox="1"/>
          <p:nvPr/>
        </p:nvSpPr>
        <p:spPr>
          <a:xfrm>
            <a:off x="3596737" y="4944087"/>
            <a:ext cx="6048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>
                <a:solidFill>
                  <a:srgbClr val="FF0000"/>
                </a:solidFill>
              </a:rPr>
              <a:t>TEL</a:t>
            </a:r>
            <a:endParaRPr kumimoji="1" lang="ja-JP" altLang="en-US" sz="1000" b="1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3566424-BDC4-CFB0-0943-FE10C3142EBE}"/>
              </a:ext>
            </a:extLst>
          </p:cNvPr>
          <p:cNvSpPr txBox="1"/>
          <p:nvPr/>
        </p:nvSpPr>
        <p:spPr>
          <a:xfrm>
            <a:off x="3596737" y="1904922"/>
            <a:ext cx="6048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>
                <a:solidFill>
                  <a:srgbClr val="FF0000"/>
                </a:solidFill>
              </a:rPr>
              <a:t>TEL</a:t>
            </a:r>
            <a:endParaRPr kumimoji="1" lang="ja-JP" altLang="en-US" sz="1000" b="1">
              <a:solidFill>
                <a:srgbClr val="FF0000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FD2E632-B574-19D5-94BA-172340135EF0}"/>
              </a:ext>
            </a:extLst>
          </p:cNvPr>
          <p:cNvSpPr txBox="1"/>
          <p:nvPr/>
        </p:nvSpPr>
        <p:spPr>
          <a:xfrm>
            <a:off x="8576460" y="1890633"/>
            <a:ext cx="6048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>
                <a:solidFill>
                  <a:srgbClr val="FF0000"/>
                </a:solidFill>
              </a:rPr>
              <a:t>TEL</a:t>
            </a:r>
            <a:endParaRPr kumimoji="1" lang="ja-JP" altLang="en-US" sz="1000" b="1">
              <a:solidFill>
                <a:srgbClr val="FF0000"/>
              </a:solidFill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F987144-0F6B-CBBB-EAB5-E9128B45CDA4}"/>
              </a:ext>
            </a:extLst>
          </p:cNvPr>
          <p:cNvSpPr txBox="1"/>
          <p:nvPr/>
        </p:nvSpPr>
        <p:spPr>
          <a:xfrm>
            <a:off x="3669498" y="2968983"/>
            <a:ext cx="6048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b="1" dirty="0">
                <a:solidFill>
                  <a:srgbClr val="FF0000"/>
                </a:solidFill>
              </a:rPr>
              <a:t>TEL</a:t>
            </a:r>
            <a:endParaRPr kumimoji="1" lang="ja-JP" altLang="en-US" sz="1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475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15ACAEFA008B741BA38358836C95896" ma:contentTypeVersion="26" ma:contentTypeDescription="新しいドキュメントを作成します。" ma:contentTypeScope="" ma:versionID="b372e19d6584e0c6ac52aaef23225a76">
  <xsd:schema xmlns:xsd="http://www.w3.org/2001/XMLSchema" xmlns:xs="http://www.w3.org/2001/XMLSchema" xmlns:p="http://schemas.microsoft.com/office/2006/metadata/properties" xmlns:ns2="aba4246b-427e-4012-9541-c038d178df87" xmlns:ns3="a54edb08-1c87-4b39-b55a-f35d8b664d81" targetNamespace="http://schemas.microsoft.com/office/2006/metadata/properties" ma:root="true" ma:fieldsID="e16d1fd4cb71a56fd30021a33aa0cadd" ns2:_="" ns3:_="">
    <xsd:import namespace="aba4246b-427e-4012-9541-c038d178df87"/>
    <xsd:import namespace="a54edb08-1c87-4b39-b55a-f35d8b664d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_x5834__x6240_" minOccurs="0"/>
                <xsd:element ref="ns2:b1afae93-db70-48ad-a4fb-5bbdf3447c90CountryOrRegion" minOccurs="0"/>
                <xsd:element ref="ns2:b1afae93-db70-48ad-a4fb-5bbdf3447c90State" minOccurs="0"/>
                <xsd:element ref="ns2:b1afae93-db70-48ad-a4fb-5bbdf3447c90City" minOccurs="0"/>
                <xsd:element ref="ns2:b1afae93-db70-48ad-a4fb-5bbdf3447c90PostalCode" minOccurs="0"/>
                <xsd:element ref="ns2:b1afae93-db70-48ad-a4fb-5bbdf3447c90Street" minOccurs="0"/>
                <xsd:element ref="ns2:b1afae93-db70-48ad-a4fb-5bbdf3447c90GeoLoc" minOccurs="0"/>
                <xsd:element ref="ns2:b1afae93-db70-48ad-a4fb-5bbdf3447c90DispNam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a4246b-427e-4012-9541-c038d178df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e32e000-d71a-4941-98f3-c6f5b59317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5834__x6240_" ma:index="24" nillable="true" ma:displayName="場所" ma:format="Dropdown" ma:internalName="_x5834__x6240_">
      <xsd:simpleType>
        <xsd:restriction base="dms:Unknown"/>
      </xsd:simpleType>
    </xsd:element>
    <xsd:element name="b1afae93-db70-48ad-a4fb-5bbdf3447c90CountryOrRegion" ma:index="25" nillable="true" ma:displayName="場所: 国/地域" ma:internalName="CountryOrRegion" ma:readOnly="true">
      <xsd:simpleType>
        <xsd:restriction base="dms:Text"/>
      </xsd:simpleType>
    </xsd:element>
    <xsd:element name="b1afae93-db70-48ad-a4fb-5bbdf3447c90State" ma:index="26" nillable="true" ma:displayName="場所: 都道府県" ma:internalName="State" ma:readOnly="true">
      <xsd:simpleType>
        <xsd:restriction base="dms:Text"/>
      </xsd:simpleType>
    </xsd:element>
    <xsd:element name="b1afae93-db70-48ad-a4fb-5bbdf3447c90City" ma:index="27" nillable="true" ma:displayName="場所:市区町村" ma:internalName="City" ma:readOnly="true">
      <xsd:simpleType>
        <xsd:restriction base="dms:Text"/>
      </xsd:simpleType>
    </xsd:element>
    <xsd:element name="b1afae93-db70-48ad-a4fb-5bbdf3447c90PostalCode" ma:index="28" nillable="true" ma:displayName="場所: 郵便番号コード" ma:internalName="PostalCode" ma:readOnly="true">
      <xsd:simpleType>
        <xsd:restriction base="dms:Text"/>
      </xsd:simpleType>
    </xsd:element>
    <xsd:element name="b1afae93-db70-48ad-a4fb-5bbdf3447c90Street" ma:index="29" nillable="true" ma:displayName="場所: 番地" ma:internalName="Street" ma:readOnly="true">
      <xsd:simpleType>
        <xsd:restriction base="dms:Text"/>
      </xsd:simpleType>
    </xsd:element>
    <xsd:element name="b1afae93-db70-48ad-a4fb-5bbdf3447c90GeoLoc" ma:index="30" nillable="true" ma:displayName="場所: 座標" ma:internalName="GeoLoc" ma:readOnly="true">
      <xsd:simpleType>
        <xsd:restriction base="dms:Unknown"/>
      </xsd:simpleType>
    </xsd:element>
    <xsd:element name="b1afae93-db70-48ad-a4fb-5bbdf3447c90DispName" ma:index="31" nillable="true" ma:displayName="場所: 名前" ma:internalName="DispName" ma:readOnly="true">
      <xsd:simpleType>
        <xsd:restriction base="dms:Text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4edb08-1c87-4b39-b55a-f35d8b664d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9020cf2-321f-4715-8afe-d1a65064a39a}" ma:internalName="TaxCatchAll" ma:showField="CatchAllData" ma:web="a54edb08-1c87-4b39-b55a-f35d8b664d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4edb08-1c87-4b39-b55a-f35d8b664d81" xsi:nil="true"/>
    <lcf76f155ced4ddcb4097134ff3c332f xmlns="aba4246b-427e-4012-9541-c038d178df87">
      <Terms xmlns="http://schemas.microsoft.com/office/infopath/2007/PartnerControls"/>
    </lcf76f155ced4ddcb4097134ff3c332f>
    <_x5834__x6240_ xmlns="aba4246b-427e-4012-9541-c038d178df8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A84EAD7-0195-4A95-A378-B2AE268E558F}"/>
</file>

<file path=customXml/itemProps2.xml><?xml version="1.0" encoding="utf-8"?>
<ds:datastoreItem xmlns:ds="http://schemas.openxmlformats.org/officeDocument/2006/customXml" ds:itemID="{9171798B-C6E4-4A79-B4C7-4BEECD564E1F}">
  <ds:schemaRefs>
    <ds:schemaRef ds:uri="http://schemas.openxmlformats.org/package/2006/metadata/core-properties"/>
    <ds:schemaRef ds:uri="http://purl.org/dc/terms/"/>
    <ds:schemaRef ds:uri="56c48223-b644-44d3-92ef-e9b08c4e7d6b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4cc7718c-bffa-4f07-b6a2-f828f7c80b0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0E66279-8B00-4C63-AFE9-E7023857C0F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886</Words>
  <Application>Microsoft Office PowerPoint</Application>
  <PresentationFormat>ワイド画面</PresentationFormat>
  <Paragraphs>72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Wingdings</vt:lpstr>
      <vt:lpstr>Office テーマ</vt:lpstr>
      <vt:lpstr>中小企業・SDGsビジネス支援事業(JICA Biz)における安全対策について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sueda</dc:creator>
  <cp:lastModifiedBy>Shirai, Ayumi[白井 亜由美]</cp:lastModifiedBy>
  <cp:revision>6</cp:revision>
  <cp:lastPrinted>2023-11-21T04:44:46Z</cp:lastPrinted>
  <dcterms:created xsi:type="dcterms:W3CDTF">2019-08-14T09:28:33Z</dcterms:created>
  <dcterms:modified xsi:type="dcterms:W3CDTF">2025-01-08T23:55:01Z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0x010100115ACAEFA008B741BA38358836C95896</vt:lpwstr>
  </property>
  <property fmtid="{D5CDD505-2E9C-101B-9397-08002B2CF9AE}" pid="3" name="MediaServiceImageTags">
    <vt:lpwstr/>
  </property>
</Properties>
</file>