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modernComment_11B_83945727.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83" r:id="rId5"/>
    <p:sldId id="284"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19E4715-0886-8C1C-C036-79C312859DD8}" name="Yasui, Kana[安井 加奈]" initials="YK" userId="S::yasui.kana2@jica.go.jp::5b12169f-f073-4ac9-acb8-dc4672e29627" providerId="AD"/>
  <p188:author id="{3898531A-3AB5-DC83-F831-30E4519B4FAF}" name="Higuchi, Haruko[樋口 晴子]" initials="HH晴" userId="S::Higuchi.Haruko@jica.go.jp::1c081e2a-aeed-43e5-991e-5fd423061b34" providerId="AD"/>
  <p188:author id="{A9EF111C-18DC-48EF-01D8-8DF720114CB8}" name="Higuchi, Haruko[樋口 晴子]" initials="H晴" userId="S::higuchi.haruko@jica.go.jp::1c081e2a-aeed-43e5-991e-5fd423061b34" providerId="AD"/>
  <p188:author id="{42CE3F47-C46F-3A92-6158-5211200379FE}" name="Iwasaki, Nao[岩﨑 奈穂]" initials="I奈" userId="S::iwasaki.nao@jica.go.jp::d70327c9-d542-4aaa-bc94-15d8ec794bf0" providerId="AD"/>
  <p188:author id="{FE0E086D-F34F-4C03-114B-EDA36605FAF4}" name="Katai, Keiji[片井 啓司]" initials="K啓" userId="S::katai.keiji@jica.go.jp::3253efe3-8b0f-44b4-a05d-4c72d3d1cbaf" providerId="AD"/>
  <p188:author id="{00D81689-A16C-504B-473E-320C72FE5A40}" name="JICA" initials="J" userId="JICA" providerId="None"/>
  <p188:author id="{1D88ADB8-260E-1953-A170-203B36ED6D51}" name="Kuwabara, Tomohiro[桑原 知広]" initials="KT知" userId="S::Kuwabara.Tomohiro@jica.go.jp::fcf2034b-7ffc-45b7-ab36-d299c3a9d331" providerId="AD"/>
  <p188:author id="{4C40F3E9-C85F-4F5C-77F2-88C7665D10AB}" name="Ikarashi, Saori[五十嵐 沙織]" initials="IS" userId="S::ikarashi.saori@jica.go.jp::b012e05c-f658-424b-8a59-7cc87515bb4f" providerId="AD"/>
  <p188:author id="{BE42D9EA-6E74-96EE-2AD4-A01D38BCE6DF}" name="Kawase, Atsushi[川瀬 敦嗣]" initials="K敦" userId="S::kawase.atsushi@jica.go.jp::29fe93dc-1986-4ce6-b244-2b2604dd0e8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CA" initials="J" lastIdx="26" clrIdx="0">
    <p:extLst>
      <p:ext uri="{19B8F6BF-5375-455C-9EA6-DF929625EA0E}">
        <p15:presenceInfo xmlns:p15="http://schemas.microsoft.com/office/powerpoint/2012/main" userId="JICA" providerId="None"/>
      </p:ext>
    </p:extLst>
  </p:cmAuthor>
  <p:cmAuthor id="2" name="Urano" initials="U" lastIdx="2" clrIdx="1">
    <p:extLst>
      <p:ext uri="{19B8F6BF-5375-455C-9EA6-DF929625EA0E}">
        <p15:presenceInfo xmlns:p15="http://schemas.microsoft.com/office/powerpoint/2012/main" userId="Ura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C"/>
    <a:srgbClr val="D80C18"/>
    <a:srgbClr val="C1D2EC"/>
    <a:srgbClr val="E5E5E7"/>
    <a:srgbClr val="006AB9"/>
    <a:srgbClr val="005EB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622ED4-07C7-D2F2-3729-2D73C00E9052}" v="7" dt="2025-01-10T05:34:21.6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102"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comments/modernComment_11B_83945727.xml><?xml version="1.0" encoding="utf-8"?>
<p188:cmLst xmlns:a="http://schemas.openxmlformats.org/drawingml/2006/main" xmlns:r="http://schemas.openxmlformats.org/officeDocument/2006/relationships" xmlns:p188="http://schemas.microsoft.com/office/powerpoint/2018/8/main">
  <p188:cm id="{24CFEBBE-1567-424A-AA7D-9C7119F2FA28}" authorId="{00D81689-A16C-504B-473E-320C72FE5A40}" created="2025-01-07T13:02:46.849">
    <ac:txMkLst xmlns:ac="http://schemas.microsoft.com/office/drawing/2013/main/command">
      <pc:docMk xmlns:pc="http://schemas.microsoft.com/office/powerpoint/2013/main/command"/>
      <pc:sldMk xmlns:pc="http://schemas.microsoft.com/office/powerpoint/2013/main/command" cId="2207536935" sldId="283"/>
      <ac:spMk id="25" creationId="{00000000-0000-0000-0000-000000000000}"/>
      <ac:txMk cp="0" len="18">
        <ac:context len="204" hash="2166927655"/>
      </ac:txMk>
    </ac:txMkLst>
    <p188:pos x="3466264" y="282754"/>
    <p188:txBody>
      <a:bodyPr/>
      <a:lstStyle/>
      <a:p>
        <a:r>
          <a:rPr lang="ja-JP" altLang="en-US"/>
          <a:t>JICA確認済みの調査計画書に記載された日付を転記ください。</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368FEA66-0751-4D75-BC3E-F73B01005056}" type="datetimeFigureOut">
              <a:rPr kumimoji="1" lang="ja-JP" altLang="en-US" smtClean="0"/>
              <a:t>2025/1/27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4C57544D-0F5F-4FF6-A10E-B21B04DCCBA8}" type="slidenum">
              <a:rPr kumimoji="1" lang="ja-JP" altLang="en-US" smtClean="0"/>
              <a:t>‹#›</a:t>
            </a:fld>
            <a:endParaRPr kumimoji="1" lang="ja-JP" altLang="en-US"/>
          </a:p>
        </p:txBody>
      </p:sp>
    </p:spTree>
    <p:extLst>
      <p:ext uri="{BB962C8B-B14F-4D97-AF65-F5344CB8AC3E}">
        <p14:creationId xmlns:p14="http://schemas.microsoft.com/office/powerpoint/2010/main" val="1197939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表紙">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57742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81728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グレーヘッダ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 y="0"/>
            <a:ext cx="9143245" cy="865561"/>
          </a:xfrm>
          <a:prstGeom prst="rect">
            <a:avLst/>
          </a:prstGeom>
        </p:spPr>
      </p:pic>
      <p:sp>
        <p:nvSpPr>
          <p:cNvPr id="6" name="スライド番号プレースホルダー 5"/>
          <p:cNvSpPr>
            <a:spLocks noGrp="1"/>
          </p:cNvSpPr>
          <p:nvPr>
            <p:ph type="sldNum" sz="quarter" idx="12"/>
          </p:nvPr>
        </p:nvSpPr>
        <p:spPr>
          <a:xfrm>
            <a:off x="7010400" y="65116"/>
            <a:ext cx="2133600" cy="365125"/>
          </a:xfrm>
        </p:spPr>
        <p:txBody>
          <a:bodyPr/>
          <a:lstStyle>
            <a:lvl1pPr>
              <a:defRPr sz="1400">
                <a:solidFill>
                  <a:schemeClr val="tx1">
                    <a:lumMod val="85000"/>
                    <a:lumOff val="15000"/>
                  </a:schemeClr>
                </a:solidFill>
              </a:defRPr>
            </a:lvl1pPr>
          </a:lstStyle>
          <a:p>
            <a:fld id="{8E4AB5CB-76D4-4E4C-BBFD-05C6B7D3B877}" type="slidenum">
              <a:rPr lang="ja-JP" altLang="en-US" smtClean="0"/>
              <a:pPr/>
              <a:t>‹#›</a:t>
            </a:fld>
            <a:endParaRPr lang="ja-JP" altLang="en-US"/>
          </a:p>
        </p:txBody>
      </p:sp>
    </p:spTree>
    <p:extLst>
      <p:ext uri="{BB962C8B-B14F-4D97-AF65-F5344CB8AC3E}">
        <p14:creationId xmlns:p14="http://schemas.microsoft.com/office/powerpoint/2010/main" val="134471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833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279936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1790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204694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3557021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microsoft.com/office/2018/10/relationships/comments" Target="../comments/modernComment_11B_83945727.xml"/><Relationship Id="rId16"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18" Type="http://schemas.openxmlformats.org/officeDocument/2006/relationships/image" Target="../media/image36.png"/><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image" Target="../media/image30.png"/><Relationship Id="rId17" Type="http://schemas.openxmlformats.org/officeDocument/2006/relationships/image" Target="../media/image35.png"/><Relationship Id="rId2" Type="http://schemas.openxmlformats.org/officeDocument/2006/relationships/image" Target="../media/image20.png"/><Relationship Id="rId16" Type="http://schemas.openxmlformats.org/officeDocument/2006/relationships/image" Target="../media/image34.png"/><Relationship Id="rId1" Type="http://schemas.openxmlformats.org/officeDocument/2006/relationships/slideLayout" Target="../slideLayouts/slideLayout3.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提案製品・</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技術・</a:t>
            </a:r>
            <a:b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b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サービスの写真</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tabLst>
                <a:tab pos="2152650" algn="l"/>
              </a:tabLst>
              <a:defRPr/>
            </a:pPr>
            <a:r>
              <a:rPr kumimoji="1" lang="ja-JP" altLang="en-US" sz="1400" b="1">
                <a:solidFill>
                  <a:srgbClr val="005EB8"/>
                </a:solidFill>
                <a:latin typeface="Arial" panose="020B0604020202020204" pitchFamily="34" charset="0"/>
                <a:cs typeface="Arial" panose="020B0604020202020204" pitchFamily="34" charset="0"/>
              </a:rPr>
              <a:t>提案製品・技術</a:t>
            </a:r>
            <a:endParaRPr kumimoji="1" lang="en-US" altLang="ja-JP" sz="1400" b="1">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本事業で</a:t>
            </a: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提案する製品・技術・サービスの概要・特徴を箇条書きで記入ください。</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ja-JP" altLang="en-US" sz="1400" b="1">
                <a:solidFill>
                  <a:srgbClr val="005EB8"/>
                </a:solidFill>
                <a:latin typeface="Arial" panose="020B0604020202020204" pitchFamily="34" charset="0"/>
                <a:cs typeface="Arial" panose="020B0604020202020204" pitchFamily="34" charset="0"/>
              </a:rPr>
              <a:t>対象国●●分野における開発ニーズ（課題）</a:t>
            </a: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対象国・地域における当該分野の開発ニーズ（課題）を箇条書きで記入ください。</a:t>
            </a: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2240218" y="62572"/>
            <a:ext cx="4572000" cy="738664"/>
          </a:xfrm>
          <a:prstGeom prst="rect">
            <a:avLst/>
          </a:prstGeom>
          <a:noFill/>
          <a:ln>
            <a:noFill/>
          </a:ln>
        </p:spPr>
        <p:txBody>
          <a:bodyPr>
            <a:spAutoFit/>
          </a:bodyPr>
          <a:lstStyle/>
          <a:p>
            <a:pPr lvl="0" algn="ctr" defTabSz="914400" fontAlgn="base">
              <a:spcBef>
                <a:spcPct val="0"/>
              </a:spcBef>
              <a:spcAft>
                <a:spcPct val="0"/>
              </a:spcAft>
              <a:defRPr/>
            </a:pPr>
            <a:r>
              <a:rPr kumimoji="1" lang="en-US" altLang="ja-JP" sz="2800" b="1">
                <a:latin typeface="Arial" panose="020B0604020202020204" pitchFamily="34" charset="0"/>
                <a:cs typeface="Arial" panose="020B0604020202020204" pitchFamily="34" charset="0"/>
              </a:rPr>
              <a:t>A</a:t>
            </a:r>
            <a:r>
              <a:rPr kumimoji="1" lang="ja-JP" altLang="en-US" sz="2800" b="1">
                <a:latin typeface="Arial" panose="020B0604020202020204" pitchFamily="34" charset="0"/>
                <a:cs typeface="Arial" panose="020B0604020202020204" pitchFamily="34" charset="0"/>
              </a:rPr>
              <a:t>国　案件名</a:t>
            </a:r>
            <a:endParaRPr kumimoji="1" lang="en-US" altLang="ja-JP" sz="2800" b="1">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ja-JP" altLang="en-US" sz="1400">
                <a:latin typeface="Arial" panose="020B0604020202020204" pitchFamily="34" charset="0"/>
                <a:cs typeface="Arial" panose="020B0604020202020204" pitchFamily="34" charset="0"/>
              </a:rPr>
              <a:t>採択企業名（○○県○○市）</a:t>
            </a:r>
            <a:endParaRPr kumimoji="1" lang="en-US" altLang="ja-JP" sz="2000">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製品名等</a:t>
            </a: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ja-JP" altLang="en-US" sz="1300" b="1">
                <a:solidFill>
                  <a:srgbClr val="005EB8"/>
                </a:solidFill>
                <a:latin typeface="Arial" panose="020B0604020202020204" pitchFamily="34" charset="0"/>
                <a:cs typeface="Arial" panose="020B0604020202020204" pitchFamily="34" charset="0"/>
              </a:rPr>
              <a:t>ビジネスモデル</a:t>
            </a:r>
            <a:endParaRPr kumimoji="1" lang="en-US" altLang="ja-JP" sz="1300" b="1">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上記開発ニーズ（課題）に対するアプローチ方法として、現時点で想定するビジネスモデルを箇条書きで記入ください</a:t>
            </a:r>
            <a:r>
              <a:rPr kumimoji="1" lang="ja-JP" altLang="en-US" sz="1400">
                <a:latin typeface="Arial" panose="020B0604020202020204" pitchFamily="34" charset="0"/>
                <a:cs typeface="Arial" panose="020B0604020202020204" pitchFamily="34" charset="0"/>
              </a:rPr>
              <a:t>。</a:t>
            </a:r>
            <a:endParaRPr kumimoji="1" lang="en-US" altLang="ja-JP" sz="1400">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200">
                <a:solidFill>
                  <a:prstClr val="black"/>
                </a:solidFill>
                <a:latin typeface="Arial" panose="020B0604020202020204" pitchFamily="34" charset="0"/>
                <a:cs typeface="Arial" panose="020B0604020202020204" pitchFamily="34" charset="0"/>
              </a:rPr>
              <a:t>（対象国における事業戦略、対象顧客、収益構造等）</a:t>
            </a:r>
            <a:endParaRPr kumimoji="1" lang="en-US" altLang="ja-JP" sz="12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3056794"/>
            <a:ext cx="6001461" cy="1600438"/>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ja-JP" altLang="en-US" sz="1400">
                <a:latin typeface="Arial"/>
                <a:ea typeface="ＭＳ Ｐゴシック"/>
                <a:cs typeface="Arial"/>
              </a:rPr>
              <a:t>調査期間：○○年○○月～○○年○○月</a:t>
            </a:r>
          </a:p>
          <a:p>
            <a:pPr marL="177800" lvl="0" indent="-177800" defTabSz="914400" fontAlgn="base">
              <a:spcBef>
                <a:spcPct val="0"/>
              </a:spcBef>
              <a:spcAft>
                <a:spcPct val="0"/>
              </a:spcAft>
              <a:buFont typeface="Arial" panose="020B0604020202020204" pitchFamily="34" charset="0"/>
              <a:buChar char="•"/>
              <a:defRPr/>
            </a:pPr>
            <a:r>
              <a:rPr kumimoji="1" lang="ja-JP" altLang="en-US" sz="1400">
                <a:latin typeface="Arial" panose="020B0604020202020204" pitchFamily="34" charset="0"/>
                <a:cs typeface="Arial" panose="020B0604020202020204" pitchFamily="34" charset="0"/>
              </a:rPr>
              <a:t>対象国・地域：Ａ国○○州○○市</a:t>
            </a:r>
            <a:endParaRPr kumimoji="1" lang="en-US" altLang="ja-JP" sz="1400">
              <a:latin typeface="Arial" panose="020B0604020202020204" pitchFamily="34" charset="0"/>
              <a:cs typeface="Arial" panose="020B0604020202020204" pitchFamily="34" charset="0"/>
            </a:endParaRPr>
          </a:p>
          <a:p>
            <a:pPr marL="177800" indent="-177800" defTabSz="914400" fontAlgn="base">
              <a:spcBef>
                <a:spcPct val="0"/>
              </a:spcBef>
              <a:spcAft>
                <a:spcPct val="0"/>
              </a:spcAft>
              <a:buFont typeface="Arial" panose="020B0604020202020204" pitchFamily="34" charset="0"/>
              <a:buChar char="•"/>
              <a:defRPr/>
            </a:pPr>
            <a:r>
              <a:rPr kumimoji="1" lang="ja-JP" altLang="en-US" sz="1400">
                <a:latin typeface="Arial"/>
                <a:ea typeface="ＭＳ Ｐゴシック"/>
                <a:cs typeface="Arial"/>
              </a:rPr>
              <a:t>調査概要：（企画書を元に記入ください。） 例：日本製の高品質で施工性の高い管継手を使用して、水道の無収水の主原因である漏水を修理、更には防止し、無収水を削減する方法に関する調査。本支援事業後に日本製管継手（スッポン</a:t>
            </a:r>
            <a:r>
              <a:rPr kumimoji="1" lang="en-US" altLang="ja-JP" sz="1400">
                <a:latin typeface="Arial"/>
                <a:ea typeface="ＭＳ Ｐゴシック"/>
                <a:cs typeface="Arial"/>
              </a:rPr>
              <a:t>M</a:t>
            </a:r>
            <a:r>
              <a:rPr kumimoji="1" lang="ja-JP" altLang="en-US" sz="1400">
                <a:latin typeface="Arial"/>
                <a:ea typeface="ＭＳ Ｐゴシック"/>
                <a:cs typeface="Arial"/>
              </a:rPr>
              <a:t>ジョイント及びネオ</a:t>
            </a:r>
            <a:r>
              <a:rPr kumimoji="1" lang="en-US" altLang="ja-JP" sz="1400">
                <a:latin typeface="Arial"/>
                <a:ea typeface="ＭＳ Ｐゴシック"/>
                <a:cs typeface="Arial"/>
              </a:rPr>
              <a:t>SK</a:t>
            </a:r>
            <a:r>
              <a:rPr kumimoji="1" lang="ja-JP" altLang="en-US" sz="1400">
                <a:latin typeface="Arial"/>
                <a:ea typeface="ＭＳ Ｐゴシック"/>
                <a:cs typeface="Arial"/>
              </a:rPr>
              <a:t>ジョイント）のビジネス展開を図り、ひいては水道施設の無収水削減及び公衆衛生の向上への貢献を目指す。</a:t>
            </a:r>
            <a:endParaRPr kumimoji="1" lang="en-US" altLang="ja-JP" sz="1400">
              <a:latin typeface="Arial"/>
              <a:ea typeface="ＭＳ Ｐゴシック"/>
              <a:cs typeface="Arial"/>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ja-JP" altLang="en-US" sz="1200" b="1">
                <a:solidFill>
                  <a:srgbClr val="005EB8"/>
                </a:solidFill>
                <a:latin typeface="Arial" panose="020B0604020202020204" pitchFamily="34" charset="0"/>
                <a:cs typeface="Arial" panose="020B0604020202020204" pitchFamily="34" charset="0"/>
              </a:rPr>
              <a:t>対象国に対し見込まれる成果（開発インパクト）</a:t>
            </a:r>
            <a:endParaRPr kumimoji="1" lang="en-US" altLang="ja-JP" sz="1400" b="1" u="sng">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本支援事業及びビジネス展開を通じ、対象国・地域で発現が見込まれる成果を箇条書きで記入ください。</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 name="正方形/長方形 1"/>
          <p:cNvSpPr>
            <a:spLocks/>
          </p:cNvSpPr>
          <p:nvPr/>
        </p:nvSpPr>
        <p:spPr>
          <a:xfrm>
            <a:off x="7268818"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1" name="角丸四角形 20"/>
          <p:cNvSpPr/>
          <p:nvPr/>
        </p:nvSpPr>
        <p:spPr>
          <a:xfrm>
            <a:off x="377446" y="2619711"/>
            <a:ext cx="2461544" cy="319503"/>
          </a:xfrm>
          <a:prstGeom prst="roundRect">
            <a:avLst>
              <a:gd name="adj" fmla="val 50000"/>
            </a:avLst>
          </a:prstGeom>
          <a:solidFill>
            <a:srgbClr val="0070B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1600">
                <a:solidFill>
                  <a:schemeClr val="bg1"/>
                </a:solidFill>
                <a:latin typeface="Arial"/>
                <a:ea typeface="ＭＳ Ｐゴシック"/>
                <a:cs typeface="Arial"/>
              </a:rPr>
              <a:t>調査概要</a:t>
            </a:r>
          </a:p>
        </p:txBody>
      </p:sp>
      <p:sp>
        <p:nvSpPr>
          <p:cNvPr id="42" name="正方形/長方形 41"/>
          <p:cNvSpPr>
            <a:spLocks/>
          </p:cNvSpPr>
          <p:nvPr/>
        </p:nvSpPr>
        <p:spPr>
          <a:xfrm>
            <a:off x="8088842"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6" name="テキスト ボックス 25"/>
          <p:cNvSpPr txBox="1"/>
          <p:nvPr/>
        </p:nvSpPr>
        <p:spPr>
          <a:xfrm>
            <a:off x="6994466" y="6554313"/>
            <a:ext cx="1814376" cy="307777"/>
          </a:xfrm>
          <a:prstGeom prst="rect">
            <a:avLst/>
          </a:prstGeom>
          <a:noFill/>
        </p:spPr>
        <p:txBody>
          <a:bodyPr wrap="square" lIns="91440" tIns="45720" rIns="91440" bIns="45720" rtlCol="0" anchor="t">
            <a:spAutoFit/>
          </a:bodyPr>
          <a:lstStyle/>
          <a:p>
            <a:pPr algn="r" defTabSz="914400" fontAlgn="base">
              <a:spcBef>
                <a:spcPct val="0"/>
              </a:spcBef>
              <a:spcAft>
                <a:spcPct val="0"/>
              </a:spcAft>
              <a:defRPr/>
            </a:pPr>
            <a:r>
              <a:rPr kumimoji="1" lang="ja-JP" altLang="en-US" sz="1400">
                <a:solidFill>
                  <a:prstClr val="black"/>
                </a:solidFill>
                <a:latin typeface="Arial"/>
                <a:ea typeface="ＭＳ Ｐゴシック"/>
                <a:cs typeface="Arial"/>
              </a:rPr>
              <a:t>２０XX年〇月現在</a:t>
            </a:r>
            <a:endParaRPr lang="en-US" altLang="ja-JP" sz="140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770" y="-1696245"/>
            <a:ext cx="720000" cy="720000"/>
          </a:xfrm>
          <a:prstGeom prst="rect">
            <a:avLst/>
          </a:prstGeom>
        </p:spPr>
      </p:pic>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2451" y="-1696245"/>
            <a:ext cx="720000" cy="720000"/>
          </a:xfrm>
          <a:prstGeom prst="rect">
            <a:avLst/>
          </a:prstGeom>
        </p:spPr>
      </p:pic>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8132" y="-1696245"/>
            <a:ext cx="720000" cy="720000"/>
          </a:xfrm>
          <a:prstGeom prst="rect">
            <a:avLst/>
          </a:prstGeom>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33813" y="-1696245"/>
            <a:ext cx="720000" cy="720000"/>
          </a:xfrm>
          <a:prstGeom prst="rect">
            <a:avLst/>
          </a:prstGeom>
        </p:spPr>
      </p:pic>
      <p:pic>
        <p:nvPicPr>
          <p:cNvPr id="12" name="図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49494" y="-1696245"/>
            <a:ext cx="720000" cy="720000"/>
          </a:xfrm>
          <a:prstGeom prst="rect">
            <a:avLst/>
          </a:prstGeom>
        </p:spPr>
      </p:pic>
      <p:pic>
        <p:nvPicPr>
          <p:cNvPr id="14" name="図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65175" y="-1696245"/>
            <a:ext cx="720000" cy="720000"/>
          </a:xfrm>
          <a:prstGeom prst="rect">
            <a:avLst/>
          </a:prstGeom>
        </p:spPr>
      </p:pic>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80856" y="-1696245"/>
            <a:ext cx="720000" cy="720000"/>
          </a:xfrm>
          <a:prstGeom prst="rect">
            <a:avLst/>
          </a:prstGeom>
        </p:spPr>
      </p:pic>
      <p:pic>
        <p:nvPicPr>
          <p:cNvPr id="16" name="図 1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996537" y="-1696245"/>
            <a:ext cx="720000" cy="720000"/>
          </a:xfrm>
          <a:prstGeom prst="rect">
            <a:avLst/>
          </a:prstGeom>
        </p:spPr>
      </p:pic>
      <p:pic>
        <p:nvPicPr>
          <p:cNvPr id="17" name="図 1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12218" y="-1696245"/>
            <a:ext cx="720000" cy="720000"/>
          </a:xfrm>
          <a:prstGeom prst="rect">
            <a:avLst/>
          </a:prstGeom>
        </p:spPr>
      </p:pic>
      <p:pic>
        <p:nvPicPr>
          <p:cNvPr id="18" name="図 1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27903" y="-1696245"/>
            <a:ext cx="720000" cy="720000"/>
          </a:xfrm>
          <a:prstGeom prst="rect">
            <a:avLst/>
          </a:prstGeom>
        </p:spPr>
      </p:pic>
      <p:pic>
        <p:nvPicPr>
          <p:cNvPr id="20" name="図 1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31590" y="-853148"/>
            <a:ext cx="720000" cy="720000"/>
          </a:xfrm>
          <a:prstGeom prst="rect">
            <a:avLst/>
          </a:prstGeom>
        </p:spPr>
      </p:pic>
      <p:pic>
        <p:nvPicPr>
          <p:cNvPr id="22" name="図 2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39285" y="-853148"/>
            <a:ext cx="720000" cy="720000"/>
          </a:xfrm>
          <a:prstGeom prst="rect">
            <a:avLst/>
          </a:prstGeom>
        </p:spPr>
      </p:pic>
      <p:pic>
        <p:nvPicPr>
          <p:cNvPr id="24" name="図 2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946980" y="-853148"/>
            <a:ext cx="720000" cy="720000"/>
          </a:xfrm>
          <a:prstGeom prst="rect">
            <a:avLst/>
          </a:prstGeom>
        </p:spPr>
      </p:pic>
      <p:pic>
        <p:nvPicPr>
          <p:cNvPr id="27" name="図 2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754675" y="-853148"/>
            <a:ext cx="720000" cy="720000"/>
          </a:xfrm>
          <a:prstGeom prst="rect">
            <a:avLst/>
          </a:prstGeom>
        </p:spPr>
      </p:pic>
      <p:pic>
        <p:nvPicPr>
          <p:cNvPr id="29" name="図 2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562370" y="-853148"/>
            <a:ext cx="720000" cy="720000"/>
          </a:xfrm>
          <a:prstGeom prst="rect">
            <a:avLst/>
          </a:prstGeom>
        </p:spPr>
      </p:pic>
      <p:pic>
        <p:nvPicPr>
          <p:cNvPr id="31" name="図 3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370065" y="-853148"/>
            <a:ext cx="720000" cy="720000"/>
          </a:xfrm>
          <a:prstGeom prst="rect">
            <a:avLst/>
          </a:prstGeom>
        </p:spPr>
      </p:pic>
      <p:pic>
        <p:nvPicPr>
          <p:cNvPr id="32" name="図 3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177761" y="-853148"/>
            <a:ext cx="720000" cy="720000"/>
          </a:xfrm>
          <a:prstGeom prst="rect">
            <a:avLst/>
          </a:prstGeom>
        </p:spPr>
      </p:pic>
    </p:spTree>
    <p:extLst>
      <p:ext uri="{BB962C8B-B14F-4D97-AF65-F5344CB8AC3E}">
        <p14:creationId xmlns:p14="http://schemas.microsoft.com/office/powerpoint/2010/main" val="2207536935"/>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Picture</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 </a:t>
            </a:r>
            <a:r>
              <a:rPr kumimoji="1" lang="en-US" altLang="ja-JP"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of Products</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fontAlgn="auto">
              <a:spcBef>
                <a:spcPts val="0"/>
              </a:spcBef>
              <a:spcAft>
                <a:spcPts val="0"/>
              </a:spcAft>
              <a:defRPr/>
            </a:pPr>
            <a:r>
              <a:rPr kumimoji="1" lang="en-US" altLang="ja-JP" sz="1400" b="1">
                <a:solidFill>
                  <a:srgbClr val="005EB8"/>
                </a:solidFill>
                <a:latin typeface="Arial" panose="020B0604020202020204" pitchFamily="34" charset="0"/>
                <a:cs typeface="Arial" panose="020B0604020202020204" pitchFamily="34" charset="0"/>
              </a:rPr>
              <a:t>Products/Technologies of the Company</a:t>
            </a:r>
            <a:endParaRPr kumimoji="1" lang="ja-JP" altLang="en-US" sz="1400" b="1">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Development issues in the country/sector</a:t>
            </a:r>
            <a:endParaRPr kumimoji="1" lang="ja-JP" altLang="en-US" sz="1400" b="1">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1491049" y="89883"/>
            <a:ext cx="5366951" cy="738664"/>
          </a:xfrm>
          <a:prstGeom prst="rect">
            <a:avLst/>
          </a:prstGeom>
          <a:noFill/>
          <a:ln>
            <a:noFill/>
          </a:ln>
        </p:spPr>
        <p:txBody>
          <a:bodyPr wrap="square">
            <a:spAutoFit/>
          </a:bodyPr>
          <a:lstStyle/>
          <a:p>
            <a:pPr algn="ctr" fontAlgn="auto">
              <a:spcBef>
                <a:spcPts val="0"/>
              </a:spcBef>
              <a:spcAft>
                <a:spcPts val="0"/>
              </a:spcAft>
              <a:defRPr/>
            </a:pPr>
            <a:r>
              <a:rPr lang="en-US" altLang="ja-JP" sz="2800" u="sng">
                <a:solidFill>
                  <a:prstClr val="black"/>
                </a:solidFill>
                <a:latin typeface="Arial" panose="020B0604020202020204" pitchFamily="34" charset="0"/>
                <a:cs typeface="Arial" panose="020B0604020202020204" pitchFamily="34" charset="0"/>
              </a:rPr>
              <a:t>Title of the Survey in Country</a:t>
            </a:r>
          </a:p>
          <a:p>
            <a:pPr lvl="0" algn="ctr" defTabSz="914400" fontAlgn="base">
              <a:spcBef>
                <a:spcPct val="0"/>
              </a:spcBef>
              <a:spcAft>
                <a:spcPct val="0"/>
              </a:spcAft>
              <a:defRPr/>
            </a:pPr>
            <a:r>
              <a:rPr lang="en-US" altLang="ja-JP" sz="1400">
                <a:solidFill>
                  <a:prstClr val="black"/>
                </a:solidFill>
                <a:latin typeface="Arial" panose="020B0604020202020204" pitchFamily="34" charset="0"/>
                <a:cs typeface="Arial" panose="020B0604020202020204" pitchFamily="34" charset="0"/>
              </a:rPr>
              <a:t>Name of Company </a:t>
            </a:r>
            <a:r>
              <a:rPr kumimoji="1" lang="en-US" altLang="ja-JP" sz="1400">
                <a:latin typeface="Arial" panose="020B0604020202020204" pitchFamily="34" charset="0"/>
                <a:cs typeface="Arial" panose="020B0604020202020204" pitchFamily="34" charset="0"/>
              </a:rPr>
              <a:t>(</a:t>
            </a:r>
            <a:r>
              <a:rPr kumimoji="1" lang="ja-JP" altLang="en-US" sz="1400">
                <a:latin typeface="Arial" panose="020B0604020202020204" pitchFamily="34" charset="0"/>
                <a:cs typeface="Arial" panose="020B0604020202020204" pitchFamily="34" charset="0"/>
              </a:rPr>
              <a:t>○○</a:t>
            </a:r>
            <a:r>
              <a:rPr kumimoji="1" lang="en-US" altLang="ja-JP" sz="1400">
                <a:latin typeface="Arial" panose="020B0604020202020204" pitchFamily="34" charset="0"/>
                <a:cs typeface="Arial" panose="020B0604020202020204" pitchFamily="34" charset="0"/>
              </a:rPr>
              <a:t>, (</a:t>
            </a:r>
            <a:r>
              <a:rPr kumimoji="1" lang="ja-JP" altLang="en-US" sz="1400">
                <a:latin typeface="Arial" panose="020B0604020202020204" pitchFamily="34" charset="0"/>
                <a:cs typeface="Arial" panose="020B0604020202020204" pitchFamily="34" charset="0"/>
              </a:rPr>
              <a:t>○○</a:t>
            </a:r>
            <a:r>
              <a:rPr kumimoji="1" lang="en-US" altLang="ja-JP" sz="1400">
                <a:latin typeface="Arial" panose="020B0604020202020204" pitchFamily="34" charset="0"/>
                <a:cs typeface="Arial" panose="020B0604020202020204" pitchFamily="34" charset="0"/>
              </a:rPr>
              <a:t>Pref.,))</a:t>
            </a:r>
            <a:endParaRPr kumimoji="1" lang="en-US" altLang="ja-JP" sz="2000" strike="sngStrike">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Name of Products</a:t>
            </a:r>
            <a:endPar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Business</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Model</a:t>
            </a:r>
          </a:p>
          <a:p>
            <a:pPr lvl="0" defTabSz="914400" fontAlgn="base">
              <a:spcBef>
                <a:spcPct val="0"/>
              </a:spcBef>
              <a:spcAft>
                <a:spcPts val="30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2939214"/>
            <a:ext cx="6044227" cy="738664"/>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Servey period</a:t>
            </a:r>
            <a:r>
              <a:rPr kumimoji="1" lang="ja-JP" altLang="en-US" sz="1400">
                <a:latin typeface="Arial"/>
                <a:ea typeface="ＭＳ Ｐゴシック"/>
                <a:cs typeface="Arial"/>
              </a:rPr>
              <a:t>：○○</a:t>
            </a:r>
            <a:r>
              <a:rPr kumimoji="1" lang="en-US" altLang="ja-JP" sz="1400">
                <a:latin typeface="Arial"/>
                <a:ea typeface="ＭＳ Ｐゴシック"/>
                <a:cs typeface="Arial"/>
              </a:rPr>
              <a:t>,</a:t>
            </a:r>
            <a:r>
              <a:rPr kumimoji="1" lang="ja-JP" altLang="en-US" sz="1400">
                <a:latin typeface="Arial"/>
                <a:ea typeface="ＭＳ Ｐゴシック"/>
                <a:cs typeface="Arial"/>
              </a:rPr>
              <a:t> </a:t>
            </a:r>
            <a:r>
              <a:rPr kumimoji="1" lang="en-US" altLang="ja-JP" sz="1400">
                <a:latin typeface="Arial"/>
                <a:ea typeface="ＭＳ Ｐゴシック"/>
                <a:cs typeface="Arial"/>
              </a:rPr>
              <a:t>20</a:t>
            </a:r>
            <a:r>
              <a:rPr kumimoji="1" lang="ja-JP" altLang="en-US" sz="1400">
                <a:latin typeface="Arial"/>
                <a:ea typeface="ＭＳ Ｐゴシック"/>
                <a:cs typeface="Arial"/>
              </a:rPr>
              <a:t>○○～○○</a:t>
            </a:r>
            <a:r>
              <a:rPr kumimoji="1" lang="en-US" altLang="ja-JP" sz="1400">
                <a:latin typeface="Arial"/>
                <a:ea typeface="ＭＳ Ｐゴシック"/>
                <a:cs typeface="Arial"/>
              </a:rPr>
              <a:t>, 20</a:t>
            </a:r>
            <a:r>
              <a:rPr kumimoji="1" lang="ja-JP" altLang="en-US" sz="1400">
                <a:latin typeface="Arial"/>
                <a:ea typeface="ＭＳ Ｐゴシック"/>
                <a:cs typeface="Arial"/>
              </a:rPr>
              <a:t>○○</a:t>
            </a:r>
          </a:p>
          <a:p>
            <a:pPr marL="177800" lvl="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Country/Area</a:t>
            </a:r>
            <a:r>
              <a:rPr kumimoji="1" lang="ja-JP" altLang="en-US" sz="1400">
                <a:latin typeface="Arial"/>
                <a:ea typeface="ＭＳ Ｐゴシック"/>
                <a:cs typeface="Arial"/>
              </a:rPr>
              <a:t>：</a:t>
            </a:r>
            <a:endParaRPr kumimoji="1" lang="en-US" altLang="ja-JP" sz="1400">
              <a:latin typeface="Arial"/>
              <a:ea typeface="ＭＳ Ｐゴシック"/>
              <a:cs typeface="Arial"/>
            </a:endParaRPr>
          </a:p>
          <a:p>
            <a:pPr marL="177800" lvl="0" indent="-177800" defTabSz="914400" fontAlgn="base">
              <a:spcBef>
                <a:spcPct val="0"/>
              </a:spcBef>
              <a:spcAft>
                <a:spcPct val="0"/>
              </a:spcAft>
              <a:buFont typeface="Arial" panose="020B0604020202020204" pitchFamily="34" charset="0"/>
              <a:buChar char="•"/>
              <a:defRPr/>
            </a:pPr>
            <a:r>
              <a:rPr kumimoji="1" lang="en-US" altLang="ja-JP" sz="1400">
                <a:latin typeface="Arial"/>
                <a:ea typeface="ＭＳ Ｐゴシック"/>
                <a:cs typeface="Arial"/>
              </a:rPr>
              <a:t>Survey Overview</a:t>
            </a:r>
            <a:r>
              <a:rPr kumimoji="1" lang="ja-JP" altLang="en-US" sz="1400">
                <a:latin typeface="Arial"/>
                <a:ea typeface="ＭＳ Ｐゴシック"/>
                <a:cs typeface="Arial"/>
              </a:rPr>
              <a:t>：</a:t>
            </a:r>
            <a:endParaRPr kumimoji="1" lang="en-US" altLang="ja-JP" sz="1400">
              <a:solidFill>
                <a:prstClr val="black"/>
              </a:solidFill>
              <a:latin typeface="Arial"/>
              <a:ea typeface="ＭＳ Ｐゴシック"/>
              <a:cs typeface="Arial"/>
            </a:endParaRPr>
          </a:p>
        </p:txBody>
      </p:sp>
      <p:sp>
        <p:nvSpPr>
          <p:cNvPr id="28" name="角丸四角形 27"/>
          <p:cNvSpPr/>
          <p:nvPr/>
        </p:nvSpPr>
        <p:spPr>
          <a:xfrm>
            <a:off x="329609" y="4921917"/>
            <a:ext cx="3281034" cy="362406"/>
          </a:xfrm>
          <a:prstGeom prst="roundRect">
            <a:avLst/>
          </a:prstGeom>
          <a:noFill/>
          <a:ln>
            <a:noFill/>
          </a:ln>
          <a:effectLst/>
        </p:spPr>
        <p:style>
          <a:lnRef idx="3">
            <a:schemeClr val="lt1"/>
          </a:lnRef>
          <a:fillRef idx="1">
            <a:schemeClr val="accent2"/>
          </a:fillRef>
          <a:effectRef idx="1">
            <a:schemeClr val="accent2"/>
          </a:effectRef>
          <a:fontRef idx="minor">
            <a:schemeClr val="lt1"/>
          </a:fontRef>
        </p:style>
        <p:txBody>
          <a:bodyPr lIns="36000" tIns="36000" rIns="36000" bIns="36000" anchor="ctr"/>
          <a:lstStyle/>
          <a:p>
            <a:pPr lvl="0" defTabSz="914400">
              <a:defRPr/>
            </a:pPr>
            <a:endParaRPr kumimoji="1" lang="ja-JP" altLang="en-US" sz="1400">
              <a:solidFill>
                <a:srgbClr val="005EB8"/>
              </a:solidFill>
              <a:latin typeface="Arial" panose="020B0604020202020204" pitchFamily="34" charset="0"/>
              <a:cs typeface="Arial" panose="020B0604020202020204" pitchFamily="34" charset="0"/>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en-US" altLang="ja-JP" sz="1400" b="1">
                <a:solidFill>
                  <a:srgbClr val="005EB8"/>
                </a:solidFill>
                <a:latin typeface="Arial" panose="020B0604020202020204" pitchFamily="34" charset="0"/>
                <a:cs typeface="Arial" panose="020B0604020202020204" pitchFamily="34" charset="0"/>
              </a:rPr>
              <a:t>Expected Social Impact</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in the Country</a:t>
            </a:r>
          </a:p>
          <a:p>
            <a:pPr lvl="0" defTabSz="914400" fontAlgn="base">
              <a:spcBef>
                <a:spcPct val="0"/>
              </a:spcBef>
              <a:spcAft>
                <a:spcPts val="300"/>
              </a:spcAft>
              <a:tabLst>
                <a:tab pos="2152650" algn="l"/>
              </a:tabLs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 name="正方形/長方形 1"/>
          <p:cNvSpPr>
            <a:spLocks/>
          </p:cNvSpPr>
          <p:nvPr/>
        </p:nvSpPr>
        <p:spPr>
          <a:xfrm>
            <a:off x="7268818"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1" name="角丸四角形 20"/>
          <p:cNvSpPr/>
          <p:nvPr/>
        </p:nvSpPr>
        <p:spPr>
          <a:xfrm>
            <a:off x="377446" y="2619711"/>
            <a:ext cx="2461544" cy="319503"/>
          </a:xfrm>
          <a:prstGeom prst="roundRect">
            <a:avLst>
              <a:gd name="adj" fmla="val 50000"/>
            </a:avLst>
          </a:prstGeom>
          <a:solidFill>
            <a:srgbClr val="006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bg1"/>
                </a:solidFill>
                <a:latin typeface="Arial" panose="020B0604020202020204" pitchFamily="34" charset="0"/>
                <a:cs typeface="Arial" panose="020B0604020202020204" pitchFamily="34" charset="0"/>
              </a:rPr>
              <a:t>Survey Outline</a:t>
            </a:r>
            <a:endParaRPr kumimoji="1" lang="ja-JP" altLang="en-US" sz="1600">
              <a:solidFill>
                <a:schemeClr val="bg1"/>
              </a:solidFill>
              <a:latin typeface="Arial" panose="020B0604020202020204" pitchFamily="34" charset="0"/>
              <a:cs typeface="Arial" panose="020B0604020202020204" pitchFamily="34" charset="0"/>
            </a:endParaRPr>
          </a:p>
        </p:txBody>
      </p:sp>
      <p:sp>
        <p:nvSpPr>
          <p:cNvPr id="42" name="正方形/長方形 41"/>
          <p:cNvSpPr>
            <a:spLocks/>
          </p:cNvSpPr>
          <p:nvPr/>
        </p:nvSpPr>
        <p:spPr>
          <a:xfrm>
            <a:off x="8088842"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6" name="テキスト ボックス 25"/>
          <p:cNvSpPr txBox="1"/>
          <p:nvPr/>
        </p:nvSpPr>
        <p:spPr>
          <a:xfrm>
            <a:off x="6994466" y="6554313"/>
            <a:ext cx="1836796" cy="307777"/>
          </a:xfrm>
          <a:prstGeom prst="rect">
            <a:avLst/>
          </a:prstGeom>
          <a:noFill/>
        </p:spPr>
        <p:txBody>
          <a:bodyPr wrap="square" rtlCol="0">
            <a:spAutoFit/>
          </a:bodyPr>
          <a:lstStyle/>
          <a:p>
            <a:pPr algn="r" defTabSz="914400" fontAlgn="base">
              <a:spcBef>
                <a:spcPct val="0"/>
              </a:spcBef>
              <a:spcAft>
                <a:spcPct val="0"/>
              </a:spcAft>
              <a:defRPr/>
            </a:pPr>
            <a:r>
              <a:rPr kumimoji="1" lang="en-US" altLang="ja-JP" sz="1400">
                <a:solidFill>
                  <a:prstClr val="black"/>
                </a:solidFill>
                <a:latin typeface="Arial" panose="020B0604020202020204" pitchFamily="34" charset="0"/>
                <a:cs typeface="Arial" panose="020B0604020202020204" pitchFamily="34" charset="0"/>
              </a:rPr>
              <a:t>As of Month, Year</a:t>
            </a:r>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61" y="-1745347"/>
            <a:ext cx="720000" cy="720000"/>
          </a:xfrm>
          <a:prstGeom prst="rect">
            <a:avLst/>
          </a:prstGeom>
        </p:spPr>
      </p:pic>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4288" y="-1745347"/>
            <a:ext cx="720000" cy="720000"/>
          </a:xfrm>
          <a:prstGeom prst="rect">
            <a:avLst/>
          </a:prstGeom>
        </p:spPr>
      </p:pic>
      <p:pic>
        <p:nvPicPr>
          <p:cNvPr id="36" name="図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1015" y="-1745347"/>
            <a:ext cx="720000" cy="720000"/>
          </a:xfrm>
          <a:prstGeom prst="rect">
            <a:avLst/>
          </a:prstGeom>
        </p:spPr>
      </p:pic>
      <p:pic>
        <p:nvPicPr>
          <p:cNvPr id="38" name="図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97742" y="-1745347"/>
            <a:ext cx="720000" cy="720000"/>
          </a:xfrm>
          <a:prstGeom prst="rect">
            <a:avLst/>
          </a:prstGeom>
        </p:spPr>
      </p:pic>
      <p:pic>
        <p:nvPicPr>
          <p:cNvPr id="39" name="図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94469" y="-1745347"/>
            <a:ext cx="720000" cy="720000"/>
          </a:xfrm>
          <a:prstGeom prst="rect">
            <a:avLst/>
          </a:prstGeom>
        </p:spPr>
      </p:pic>
      <p:pic>
        <p:nvPicPr>
          <p:cNvPr id="40" name="図 3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91196" y="-1745347"/>
            <a:ext cx="720000" cy="720000"/>
          </a:xfrm>
          <a:prstGeom prst="rect">
            <a:avLst/>
          </a:prstGeom>
        </p:spPr>
      </p:pic>
      <p:pic>
        <p:nvPicPr>
          <p:cNvPr id="41" name="図 4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87923" y="-1745347"/>
            <a:ext cx="720000" cy="720000"/>
          </a:xfrm>
          <a:prstGeom prst="rect">
            <a:avLst/>
          </a:prstGeom>
        </p:spPr>
      </p:pic>
      <p:pic>
        <p:nvPicPr>
          <p:cNvPr id="43" name="図 4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84650" y="-1745347"/>
            <a:ext cx="720000" cy="720000"/>
          </a:xfrm>
          <a:prstGeom prst="rect">
            <a:avLst/>
          </a:prstGeom>
        </p:spPr>
      </p:pic>
      <p:pic>
        <p:nvPicPr>
          <p:cNvPr id="44" name="図 4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81377" y="-1745347"/>
            <a:ext cx="720000" cy="720000"/>
          </a:xfrm>
          <a:prstGeom prst="rect">
            <a:avLst/>
          </a:prstGeom>
        </p:spPr>
      </p:pic>
      <p:pic>
        <p:nvPicPr>
          <p:cNvPr id="45" name="図 4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178104" y="-1745347"/>
            <a:ext cx="720000" cy="720000"/>
          </a:xfrm>
          <a:prstGeom prst="rect">
            <a:avLst/>
          </a:prstGeom>
        </p:spPr>
      </p:pic>
      <p:pic>
        <p:nvPicPr>
          <p:cNvPr id="46" name="図 4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0742" y="-828568"/>
            <a:ext cx="720000" cy="720000"/>
          </a:xfrm>
          <a:prstGeom prst="rect">
            <a:avLst/>
          </a:prstGeom>
        </p:spPr>
      </p:pic>
      <p:pic>
        <p:nvPicPr>
          <p:cNvPr id="47" name="図 4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86593" y="-828568"/>
            <a:ext cx="720000" cy="720000"/>
          </a:xfrm>
          <a:prstGeom prst="rect">
            <a:avLst/>
          </a:prstGeom>
        </p:spPr>
      </p:pic>
      <p:pic>
        <p:nvPicPr>
          <p:cNvPr id="48" name="図 4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895463" y="-848077"/>
            <a:ext cx="720000" cy="720000"/>
          </a:xfrm>
          <a:prstGeom prst="rect">
            <a:avLst/>
          </a:prstGeom>
        </p:spPr>
      </p:pic>
      <p:pic>
        <p:nvPicPr>
          <p:cNvPr id="49" name="図 4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804334" y="-828568"/>
            <a:ext cx="720000" cy="720000"/>
          </a:xfrm>
          <a:prstGeom prst="rect">
            <a:avLst/>
          </a:prstGeom>
        </p:spPr>
      </p:pic>
      <p:pic>
        <p:nvPicPr>
          <p:cNvPr id="50" name="図 4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690834" y="-828568"/>
            <a:ext cx="720000" cy="720000"/>
          </a:xfrm>
          <a:prstGeom prst="rect">
            <a:avLst/>
          </a:prstGeom>
        </p:spPr>
      </p:pic>
      <p:pic>
        <p:nvPicPr>
          <p:cNvPr id="51" name="図 5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591196" y="-828568"/>
            <a:ext cx="720000" cy="720000"/>
          </a:xfrm>
          <a:prstGeom prst="rect">
            <a:avLst/>
          </a:prstGeom>
        </p:spPr>
      </p:pic>
      <p:pic>
        <p:nvPicPr>
          <p:cNvPr id="52" name="図 51"/>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487923" y="-828568"/>
            <a:ext cx="720000" cy="720000"/>
          </a:xfrm>
          <a:prstGeom prst="rect">
            <a:avLst/>
          </a:prstGeom>
        </p:spPr>
      </p:pic>
    </p:spTree>
    <p:extLst>
      <p:ext uri="{BB962C8B-B14F-4D97-AF65-F5344CB8AC3E}">
        <p14:creationId xmlns:p14="http://schemas.microsoft.com/office/powerpoint/2010/main" val="1492050005"/>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54edb08-1c87-4b39-b55a-f35d8b664d81" xsi:nil="true"/>
    <lcf76f155ced4ddcb4097134ff3c332f xmlns="aba4246b-427e-4012-9541-c038d178df87">
      <Terms xmlns="http://schemas.microsoft.com/office/infopath/2007/PartnerControls"/>
    </lcf76f155ced4ddcb4097134ff3c332f>
    <_x5834__x6240_ xmlns="aba4246b-427e-4012-9541-c038d178df8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15ACAEFA008B741BA38358836C95896" ma:contentTypeVersion="26" ma:contentTypeDescription="新しいドキュメントを作成します。" ma:contentTypeScope="" ma:versionID="b372e19d6584e0c6ac52aaef23225a76">
  <xsd:schema xmlns:xsd="http://www.w3.org/2001/XMLSchema" xmlns:xs="http://www.w3.org/2001/XMLSchema" xmlns:p="http://schemas.microsoft.com/office/2006/metadata/properties" xmlns:ns2="aba4246b-427e-4012-9541-c038d178df87" xmlns:ns3="a54edb08-1c87-4b39-b55a-f35d8b664d81" targetNamespace="http://schemas.microsoft.com/office/2006/metadata/properties" ma:root="true" ma:fieldsID="e16d1fd4cb71a56fd30021a33aa0cadd" ns2:_="" ns3:_="">
    <xsd:import namespace="aba4246b-427e-4012-9541-c038d178df87"/>
    <xsd:import namespace="a54edb08-1c87-4b39-b55a-f35d8b664d8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_x5834__x6240_" minOccurs="0"/>
                <xsd:element ref="ns2:b1afae93-db70-48ad-a4fb-5bbdf3447c90CountryOrRegion" minOccurs="0"/>
                <xsd:element ref="ns2:b1afae93-db70-48ad-a4fb-5bbdf3447c90State" minOccurs="0"/>
                <xsd:element ref="ns2:b1afae93-db70-48ad-a4fb-5bbdf3447c90City" minOccurs="0"/>
                <xsd:element ref="ns2:b1afae93-db70-48ad-a4fb-5bbdf3447c90PostalCode" minOccurs="0"/>
                <xsd:element ref="ns2:b1afae93-db70-48ad-a4fb-5bbdf3447c90Street" minOccurs="0"/>
                <xsd:element ref="ns2:b1afae93-db70-48ad-a4fb-5bbdf3447c90GeoLoc" minOccurs="0"/>
                <xsd:element ref="ns2:b1afae93-db70-48ad-a4fb-5bbdf3447c90DispNam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a4246b-427e-4012-9541-c038d178df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element name="_x5834__x6240_" ma:index="24" nillable="true" ma:displayName="場所" ma:format="Dropdown" ma:internalName="_x5834__x6240_">
      <xsd:simpleType>
        <xsd:restriction base="dms:Unknown"/>
      </xsd:simpleType>
    </xsd:element>
    <xsd:element name="b1afae93-db70-48ad-a4fb-5bbdf3447c90CountryOrRegion" ma:index="25" nillable="true" ma:displayName="場所: 国/地域" ma:internalName="CountryOrRegion" ma:readOnly="true">
      <xsd:simpleType>
        <xsd:restriction base="dms:Text"/>
      </xsd:simpleType>
    </xsd:element>
    <xsd:element name="b1afae93-db70-48ad-a4fb-5bbdf3447c90State" ma:index="26" nillable="true" ma:displayName="場所: 都道府県" ma:internalName="State" ma:readOnly="true">
      <xsd:simpleType>
        <xsd:restriction base="dms:Text"/>
      </xsd:simpleType>
    </xsd:element>
    <xsd:element name="b1afae93-db70-48ad-a4fb-5bbdf3447c90City" ma:index="27" nillable="true" ma:displayName="場所:市区町村" ma:internalName="City" ma:readOnly="true">
      <xsd:simpleType>
        <xsd:restriction base="dms:Text"/>
      </xsd:simpleType>
    </xsd:element>
    <xsd:element name="b1afae93-db70-48ad-a4fb-5bbdf3447c90PostalCode" ma:index="28" nillable="true" ma:displayName="場所: 郵便番号コード" ma:internalName="PostalCode" ma:readOnly="true">
      <xsd:simpleType>
        <xsd:restriction base="dms:Text"/>
      </xsd:simpleType>
    </xsd:element>
    <xsd:element name="b1afae93-db70-48ad-a4fb-5bbdf3447c90Street" ma:index="29" nillable="true" ma:displayName="場所: 番地" ma:internalName="Street" ma:readOnly="true">
      <xsd:simpleType>
        <xsd:restriction base="dms:Text"/>
      </xsd:simpleType>
    </xsd:element>
    <xsd:element name="b1afae93-db70-48ad-a4fb-5bbdf3447c90GeoLoc" ma:index="30" nillable="true" ma:displayName="場所: 座標" ma:internalName="GeoLoc" ma:readOnly="true">
      <xsd:simpleType>
        <xsd:restriction base="dms:Unknown"/>
      </xsd:simpleType>
    </xsd:element>
    <xsd:element name="b1afae93-db70-48ad-a4fb-5bbdf3447c90DispName" ma:index="31" nillable="true" ma:displayName="場所: 名前" ma:internalName="DispName" ma:readOnly="true">
      <xsd:simpleType>
        <xsd:restriction base="dms:Text"/>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4edb08-1c87-4b39-b55a-f35d8b664d81"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a9020cf2-321f-4715-8afe-d1a65064a39a}" ma:internalName="TaxCatchAll" ma:showField="CatchAllData" ma:web="a54edb08-1c87-4b39-b55a-f35d8b664d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30A58C-6C98-4726-837B-0DD65E193C94}">
  <ds:schemaRefs>
    <ds:schemaRef ds:uri="http://schemas.microsoft.com/sharepoint/v3/contenttype/forms"/>
  </ds:schemaRefs>
</ds:datastoreItem>
</file>

<file path=customXml/itemProps2.xml><?xml version="1.0" encoding="utf-8"?>
<ds:datastoreItem xmlns:ds="http://schemas.openxmlformats.org/officeDocument/2006/customXml" ds:itemID="{CCF47FB1-DAEF-40B3-8858-ACC27EE61BC2}">
  <ds:schemaRefs>
    <ds:schemaRef ds:uri="a54edb08-1c87-4b39-b55a-f35d8b664d81"/>
    <ds:schemaRef ds:uri="aba4246b-427e-4012-9541-c038d178df8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45066F5-27FE-419C-B5F5-5266DC3A8AF4}">
  <ds:schemaRefs>
    <ds:schemaRef ds:uri="a54edb08-1c87-4b39-b55a-f35d8b664d81"/>
    <ds:schemaRef ds:uri="aba4246b-427e-4012-9541-c038d178df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376</Words>
  <Application>Microsoft Office PowerPoint</Application>
  <PresentationFormat>画面に合わせる (4:3)</PresentationFormat>
  <Paragraphs>69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Segoe UI</vt:lpstr>
      <vt:lpstr>デザインの設定</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JICA</dc:creator>
  <cp:lastModifiedBy>YAMAMOTO, Tetsuya[山本 哲也]</cp:lastModifiedBy>
  <cp:revision>3</cp:revision>
  <cp:lastPrinted>2019-03-29T03:13:47Z</cp:lastPrinted>
  <dcterms:created xsi:type="dcterms:W3CDTF">2018-12-19T02:01:57Z</dcterms:created>
  <dcterms:modified xsi:type="dcterms:W3CDTF">2025-01-27T06:23:52Z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0x010100115ACAEFA008B741BA38358836C95896</vt:lpwstr>
  </property>
  <property fmtid="{D5CDD505-2E9C-101B-9397-08002B2CF9AE}" pid="3" name="MediaServiceImageTags">
    <vt:lpwstr/>
  </property>
</Properties>
</file>