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omments/modernComment_11D_BC88D9D3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285" r:id="rId5"/>
    <p:sldId id="288" r:id="rId6"/>
    <p:sldId id="289" r:id="rId7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19E4715-0886-8C1C-C036-79C312859DD8}" name="Yasui, Kana[安井 加奈]" initials="YK" userId="S::yasui.kana2@jica.go.jp::5b12169f-f073-4ac9-acb8-dc4672e29627" providerId="AD"/>
  <p188:author id="{3898531A-3AB5-DC83-F831-30E4519B4FAF}" name="Higuchi, Haruko[樋口 晴子]" initials="HH晴" userId="S::Higuchi.Haruko@jica.go.jp::1c081e2a-aeed-43e5-991e-5fd423061b34" providerId="AD"/>
  <p188:author id="{A9EF111C-18DC-48EF-01D8-8DF720114CB8}" name="Higuchi, Haruko[樋口 晴子]" initials="H晴" userId="S::higuchi.haruko@jica.go.jp::1c081e2a-aeed-43e5-991e-5fd423061b34" providerId="AD"/>
  <p188:author id="{42CE3F47-C46F-3A92-6158-5211200379FE}" name="Iwasaki, Nao[岩﨑 奈穂]" initials="I奈" userId="S::iwasaki.nao@jica.go.jp::d70327c9-d542-4aaa-bc94-15d8ec794bf0" providerId="AD"/>
  <p188:author id="{FE0E086D-F34F-4C03-114B-EDA36605FAF4}" name="Katai, Keiji[片井 啓司]" initials="K啓" userId="S::katai.keiji@jica.go.jp::3253efe3-8b0f-44b4-a05d-4c72d3d1cbaf" providerId="AD"/>
  <p188:author id="{00D81689-A16C-504B-473E-320C72FE5A40}" name="JICA" initials="J" userId="JICA" providerId="None"/>
  <p188:author id="{1D88ADB8-260E-1953-A170-203B36ED6D51}" name="Kuwabara, Tomohiro[桑原 知広]" initials="KT知" userId="S::Kuwabara.Tomohiro@jica.go.jp::fcf2034b-7ffc-45b7-ab36-d299c3a9d331" providerId="AD"/>
  <p188:author id="{4C40F3E9-C85F-4F5C-77F2-88C7665D10AB}" name="Ikarashi, Saori[五十嵐 沙織]" initials="IS" userId="S::ikarashi.saori@jica.go.jp::b012e05c-f658-424b-8a59-7cc87515bb4f" providerId="AD"/>
  <p188:author id="{BE42D9EA-6E74-96EE-2AD4-A01D38BCE6DF}" name="Kawase, Atsushi[川瀬 敦嗣]" initials="K敦" userId="S::kawase.atsushi@jica.go.jp::29fe93dc-1986-4ce6-b244-2b2604dd0e8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CA" initials="J" lastIdx="26" clrIdx="0">
    <p:extLst>
      <p:ext uri="{19B8F6BF-5375-455C-9EA6-DF929625EA0E}">
        <p15:presenceInfo xmlns:p15="http://schemas.microsoft.com/office/powerpoint/2012/main" userId="JICA" providerId="None"/>
      </p:ext>
    </p:extLst>
  </p:cmAuthor>
  <p:cmAuthor id="2" name="Urano" initials="U" lastIdx="2" clrIdx="1">
    <p:extLst>
      <p:ext uri="{19B8F6BF-5375-455C-9EA6-DF929625EA0E}">
        <p15:presenceInfo xmlns:p15="http://schemas.microsoft.com/office/powerpoint/2012/main" userId="Ura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BC"/>
    <a:srgbClr val="D80C18"/>
    <a:srgbClr val="C1D2EC"/>
    <a:srgbClr val="E5E5E7"/>
    <a:srgbClr val="006AB9"/>
    <a:srgbClr val="005EB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622ED4-07C7-D2F2-3729-2D73C00E9052}" v="7" dt="2025-01-10T05:34:21.6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8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comments/modernComment_11D_BC88D9D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E5B7387-4CA4-4F98-AE21-DC70B46B4985}" authorId="{00D81689-A16C-504B-473E-320C72FE5A40}" created="2025-01-07T13:03:13.315">
    <pc:sldMkLst xmlns:pc="http://schemas.microsoft.com/office/powerpoint/2013/main/command">
      <pc:docMk/>
      <pc:sldMk cId="3163085267" sldId="285"/>
    </pc:sldMkLst>
    <p188:txBody>
      <a:bodyPr/>
      <a:lstStyle/>
      <a:p>
        <a:r>
          <a:rPr lang="ja-JP" altLang="en-US"/>
          <a:t>ここでの①や②は裨益者（メリット享受する人や社会、環境）を表しています。可能な限り裨益者を明確にして作成をお願いします。裨益者の数は必ずしも２者である必要はなく、１者でも問題ありません。３者以上ある場合は、適宜③を追加してご作成ください。裨益者の例は次のスライドを参照ください。</a:t>
        </a:r>
      </a:p>
    </p188:txBody>
  </p188:cm>
  <p188:cm id="{E336F704-7EFF-46DE-95B2-169F84C4BDF0}" authorId="{00D81689-A16C-504B-473E-320C72FE5A40}" created="2025-01-07T13:03:29.16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163085267" sldId="285"/>
      <ac:spMk id="6" creationId="{FB6A0469-9D00-474F-8014-C2D9A8AEB701}"/>
      <ac:txMk cp="0" len="2">
        <ac:context len="30" hash="3615987958"/>
      </ac:txMk>
    </ac:txMkLst>
    <p188:pos x="1206172" y="282538"/>
    <p188:txBody>
      <a:bodyPr/>
      <a:lstStyle/>
      <a:p>
        <a:r>
          <a:rPr lang="ja-JP" altLang="en-US"/>
          <a:t>ここでの「課題」は採択企業の経営課題ではなく、開発途上国現地での社会課題を指します。</a:t>
        </a:r>
      </a:p>
    </p188:txBody>
  </p188:cm>
  <p188:cm id="{099A84FF-72F9-4E76-8597-CA75457FD22D}" authorId="{00D81689-A16C-504B-473E-320C72FE5A40}" created="2025-01-07T13:03:46.28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163085267" sldId="285"/>
      <ac:spMk id="18" creationId="{F9C75BA8-99B5-475E-A851-4048126DD1E9}"/>
    </ac:deMkLst>
    <p188:txBody>
      <a:bodyPr/>
      <a:lstStyle/>
      <a:p>
        <a:r>
          <a:rPr lang="ja-JP" altLang="en-US"/>
          <a:t>成果における初期、中期、長期の「（～●年）」と示される目標時期の設定は、以下の幅から自由に設定ください。
初期：1～3年
中期：3～5年
長期：5～10年
変更例：
初期（～3年）
中期（～5年）
長期（～10年）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FEA66-0751-4D75-BC3E-F73B01005056}" type="datetimeFigureOut">
              <a:rPr kumimoji="1" lang="ja-JP" altLang="en-US" smtClean="0"/>
              <a:t>2025/1/27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7544D-0F5F-4FF6-A10E-B21B04DCC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939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表紙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21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7742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21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17280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グレー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865561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0" y="65116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8E4AB5CB-76D4-4E4C-BBFD-05C6B7D3B87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471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8D91-EDD2-4BB0-BC4E-7FD29CF33F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8D91-EDD2-4BB0-BC4E-7FD29CF33F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360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8D91-EDD2-4BB0-BC4E-7FD29CF33F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05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21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4694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78D91-EDD2-4BB0-BC4E-7FD29CF33F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02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D_BC88D9D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iif.or.jp/wp-content/uploads/2022/04/%E3%81%99%E3%82%89%E3%82%89%E3%83%8D%E3%83%83%E3%83%88_%E3%82%A4%E3%83%B3%E3%83%91%E3%82%AF%E3%83%88%E3%83%AC%E3%83%9D%E3%83%BC%E3%83%88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B6A0469-9D00-474F-8014-C2D9A8AEB701}"/>
              </a:ext>
            </a:extLst>
          </p:cNvPr>
          <p:cNvSpPr/>
          <p:nvPr/>
        </p:nvSpPr>
        <p:spPr>
          <a:xfrm>
            <a:off x="1636419" y="55392"/>
            <a:ext cx="5951155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>
                <a:latin typeface="Arial" panose="020B0604020202020204" pitchFamily="34" charset="0"/>
                <a:cs typeface="Arial" panose="020B0604020202020204" pitchFamily="34" charset="0"/>
              </a:rPr>
              <a:t>課題解決の筋書（ロジックモデル）</a:t>
            </a:r>
            <a:endParaRPr kumimoji="1" lang="en-US" altLang="ja-JP" sz="28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140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1" lang="ja-JP" altLang="en-US" sz="1400">
                <a:latin typeface="Arial" panose="020B0604020202020204" pitchFamily="34" charset="0"/>
                <a:cs typeface="Arial" panose="020B0604020202020204" pitchFamily="34" charset="0"/>
              </a:rPr>
              <a:t>国案件名（採択企業名）</a:t>
            </a:r>
            <a:endParaRPr kumimoji="1" lang="en-US" altLang="ja-JP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7850C9C8-699B-4D59-9539-2B6BD460921C}"/>
              </a:ext>
            </a:extLst>
          </p:cNvPr>
          <p:cNvSpPr/>
          <p:nvPr/>
        </p:nvSpPr>
        <p:spPr>
          <a:xfrm>
            <a:off x="1652003" y="1025149"/>
            <a:ext cx="1392862" cy="738663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/>
              <a:t>活動</a:t>
            </a:r>
          </a:p>
        </p:txBody>
      </p:sp>
      <p:sp>
        <p:nvSpPr>
          <p:cNvPr id="14" name="矢印: 五方向 13">
            <a:extLst>
              <a:ext uri="{FF2B5EF4-FFF2-40B4-BE49-F238E27FC236}">
                <a16:creationId xmlns:a16="http://schemas.microsoft.com/office/drawing/2014/main" id="{091CCCF3-9DE7-49CF-BBD6-7BCB9AA4644E}"/>
              </a:ext>
            </a:extLst>
          </p:cNvPr>
          <p:cNvSpPr/>
          <p:nvPr/>
        </p:nvSpPr>
        <p:spPr>
          <a:xfrm>
            <a:off x="3099374" y="1025149"/>
            <a:ext cx="1392862" cy="738663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/>
              <a:t>結果</a:t>
            </a:r>
          </a:p>
        </p:txBody>
      </p:sp>
      <p:sp>
        <p:nvSpPr>
          <p:cNvPr id="15" name="矢印: 五方向 14">
            <a:extLst>
              <a:ext uri="{FF2B5EF4-FFF2-40B4-BE49-F238E27FC236}">
                <a16:creationId xmlns:a16="http://schemas.microsoft.com/office/drawing/2014/main" id="{50419748-F632-4366-8231-D7CD0CD5D680}"/>
              </a:ext>
            </a:extLst>
          </p:cNvPr>
          <p:cNvSpPr/>
          <p:nvPr/>
        </p:nvSpPr>
        <p:spPr>
          <a:xfrm>
            <a:off x="4572000" y="1017239"/>
            <a:ext cx="4325813" cy="350984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/>
              <a:t>成果</a:t>
            </a:r>
          </a:p>
        </p:txBody>
      </p:sp>
      <p:sp>
        <p:nvSpPr>
          <p:cNvPr id="18" name="矢印: 五方向 17">
            <a:extLst>
              <a:ext uri="{FF2B5EF4-FFF2-40B4-BE49-F238E27FC236}">
                <a16:creationId xmlns:a16="http://schemas.microsoft.com/office/drawing/2014/main" id="{F9C75BA8-99B5-475E-A851-4048126DD1E9}"/>
              </a:ext>
            </a:extLst>
          </p:cNvPr>
          <p:cNvSpPr/>
          <p:nvPr/>
        </p:nvSpPr>
        <p:spPr>
          <a:xfrm>
            <a:off x="4561281" y="1416823"/>
            <a:ext cx="1392863" cy="350984"/>
          </a:xfrm>
          <a:prstGeom prst="homePlate">
            <a:avLst/>
          </a:prstGeom>
          <a:solidFill>
            <a:srgbClr val="E5E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</a:rPr>
              <a:t>初期（～</a:t>
            </a:r>
            <a:r>
              <a:rPr kumimoji="1" lang="en-US" altLang="ja-JP" sz="1600">
                <a:solidFill>
                  <a:schemeClr val="tx1"/>
                </a:solidFill>
              </a:rPr>
              <a:t>1</a:t>
            </a:r>
            <a:r>
              <a:rPr kumimoji="1" lang="ja-JP" altLang="en-US" sz="1600">
                <a:solidFill>
                  <a:schemeClr val="tx1"/>
                </a:solidFill>
              </a:rPr>
              <a:t>年）</a:t>
            </a:r>
          </a:p>
        </p:txBody>
      </p:sp>
      <p:sp>
        <p:nvSpPr>
          <p:cNvPr id="19" name="矢印: 五方向 18">
            <a:extLst>
              <a:ext uri="{FF2B5EF4-FFF2-40B4-BE49-F238E27FC236}">
                <a16:creationId xmlns:a16="http://schemas.microsoft.com/office/drawing/2014/main" id="{90790343-34C3-47F4-A51C-BAE5BE3C41F0}"/>
              </a:ext>
            </a:extLst>
          </p:cNvPr>
          <p:cNvSpPr/>
          <p:nvPr/>
        </p:nvSpPr>
        <p:spPr>
          <a:xfrm>
            <a:off x="6023190" y="1414340"/>
            <a:ext cx="1392863" cy="350984"/>
          </a:xfrm>
          <a:prstGeom prst="homePlate">
            <a:avLst/>
          </a:prstGeom>
          <a:solidFill>
            <a:srgbClr val="E5E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</a:rPr>
              <a:t>中期（～</a:t>
            </a:r>
            <a:r>
              <a:rPr kumimoji="1" lang="en-US" altLang="ja-JP" sz="1600">
                <a:solidFill>
                  <a:schemeClr val="tx1"/>
                </a:solidFill>
              </a:rPr>
              <a:t>3</a:t>
            </a:r>
            <a:r>
              <a:rPr kumimoji="1" lang="ja-JP" altLang="en-US" sz="1600">
                <a:solidFill>
                  <a:schemeClr val="tx1"/>
                </a:solidFill>
              </a:rPr>
              <a:t>年）</a:t>
            </a: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757246FE-1048-4055-AFF8-8834DE1EBB42}"/>
              </a:ext>
            </a:extLst>
          </p:cNvPr>
          <p:cNvSpPr/>
          <p:nvPr/>
        </p:nvSpPr>
        <p:spPr>
          <a:xfrm>
            <a:off x="7504950" y="1413407"/>
            <a:ext cx="1392863" cy="350984"/>
          </a:xfrm>
          <a:prstGeom prst="homePlate">
            <a:avLst/>
          </a:prstGeom>
          <a:solidFill>
            <a:srgbClr val="E5E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</a:rPr>
              <a:t>長期（～</a:t>
            </a:r>
            <a:r>
              <a:rPr kumimoji="1" lang="en-US" altLang="ja-JP" sz="1600">
                <a:solidFill>
                  <a:schemeClr val="tx1"/>
                </a:solidFill>
              </a:rPr>
              <a:t>5</a:t>
            </a:r>
            <a:r>
              <a:rPr kumimoji="1" lang="ja-JP" altLang="en-US" sz="1600">
                <a:solidFill>
                  <a:schemeClr val="tx1"/>
                </a:solidFill>
              </a:rPr>
              <a:t>年）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2C12832-D1E6-43DB-947D-C83CC74B1880}"/>
              </a:ext>
            </a:extLst>
          </p:cNvPr>
          <p:cNvSpPr/>
          <p:nvPr/>
        </p:nvSpPr>
        <p:spPr>
          <a:xfrm>
            <a:off x="175558" y="1887166"/>
            <a:ext cx="1223812" cy="470818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コネクタ: カギ線 22">
            <a:extLst>
              <a:ext uri="{FF2B5EF4-FFF2-40B4-BE49-F238E27FC236}">
                <a16:creationId xmlns:a16="http://schemas.microsoft.com/office/drawing/2014/main" id="{AE187253-8FE0-4725-AC4E-058C04A584E6}"/>
              </a:ext>
            </a:extLst>
          </p:cNvPr>
          <p:cNvCxnSpPr>
            <a:cxnSpLocks/>
            <a:stCxn id="21" idx="3"/>
            <a:endCxn id="25" idx="1"/>
          </p:cNvCxnSpPr>
          <p:nvPr/>
        </p:nvCxnSpPr>
        <p:spPr>
          <a:xfrm flipV="1">
            <a:off x="1399370" y="4107695"/>
            <a:ext cx="252633" cy="13356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0EB485B-5CEE-4037-ADCD-8436E4483A2E}"/>
              </a:ext>
            </a:extLst>
          </p:cNvPr>
          <p:cNvSpPr/>
          <p:nvPr/>
        </p:nvSpPr>
        <p:spPr>
          <a:xfrm>
            <a:off x="1652003" y="3429000"/>
            <a:ext cx="1223812" cy="135738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7940142-22AB-450E-A163-BA72D87FE793}"/>
              </a:ext>
            </a:extLst>
          </p:cNvPr>
          <p:cNvSpPr/>
          <p:nvPr/>
        </p:nvSpPr>
        <p:spPr>
          <a:xfrm>
            <a:off x="3104848" y="1900016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5610A304-57E7-45B5-A89E-C8194C8FD5A4}"/>
              </a:ext>
            </a:extLst>
          </p:cNvPr>
          <p:cNvSpPr/>
          <p:nvPr/>
        </p:nvSpPr>
        <p:spPr>
          <a:xfrm>
            <a:off x="4560931" y="1901177"/>
            <a:ext cx="1198401" cy="737502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997521B3-A1F2-4F91-B6E3-DC0C5D1A8864}"/>
              </a:ext>
            </a:extLst>
          </p:cNvPr>
          <p:cNvCxnSpPr>
            <a:cxnSpLocks/>
            <a:stCxn id="30" idx="3"/>
            <a:endCxn id="35" idx="1"/>
          </p:cNvCxnSpPr>
          <p:nvPr/>
        </p:nvCxnSpPr>
        <p:spPr>
          <a:xfrm>
            <a:off x="4328660" y="2269348"/>
            <a:ext cx="232271" cy="58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570148B-74E8-4B04-A3C8-1089EC7DDE65}"/>
              </a:ext>
            </a:extLst>
          </p:cNvPr>
          <p:cNvSpPr/>
          <p:nvPr/>
        </p:nvSpPr>
        <p:spPr>
          <a:xfrm>
            <a:off x="7484462" y="1886295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44527E53-2624-45E9-98FF-7A9D88EC2E6A}"/>
              </a:ext>
            </a:extLst>
          </p:cNvPr>
          <p:cNvCxnSpPr>
            <a:cxnSpLocks/>
            <a:stCxn id="170" idx="3"/>
            <a:endCxn id="41" idx="1"/>
          </p:cNvCxnSpPr>
          <p:nvPr/>
        </p:nvCxnSpPr>
        <p:spPr>
          <a:xfrm flipV="1">
            <a:off x="7237925" y="2255627"/>
            <a:ext cx="246537" cy="672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8ED82B62-97A5-406D-8B63-8F0D7B8CF638}"/>
              </a:ext>
            </a:extLst>
          </p:cNvPr>
          <p:cNvSpPr/>
          <p:nvPr/>
        </p:nvSpPr>
        <p:spPr>
          <a:xfrm>
            <a:off x="3105759" y="2848782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92C0E5B1-9415-414D-AFB2-B1403351B615}"/>
              </a:ext>
            </a:extLst>
          </p:cNvPr>
          <p:cNvSpPr/>
          <p:nvPr/>
        </p:nvSpPr>
        <p:spPr>
          <a:xfrm>
            <a:off x="3099374" y="5223408"/>
            <a:ext cx="1223812" cy="1371945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1" name="コネクタ: カギ線 50">
            <a:extLst>
              <a:ext uri="{FF2B5EF4-FFF2-40B4-BE49-F238E27FC236}">
                <a16:creationId xmlns:a16="http://schemas.microsoft.com/office/drawing/2014/main" id="{0BF26298-4AC3-4BB3-90F2-4ADDDB27D023}"/>
              </a:ext>
            </a:extLst>
          </p:cNvPr>
          <p:cNvCxnSpPr>
            <a:cxnSpLocks/>
            <a:stCxn id="25" idx="3"/>
            <a:endCxn id="47" idx="1"/>
          </p:cNvCxnSpPr>
          <p:nvPr/>
        </p:nvCxnSpPr>
        <p:spPr>
          <a:xfrm>
            <a:off x="2875815" y="4107695"/>
            <a:ext cx="223559" cy="1801686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1468B434-3640-42BA-991F-1DD4E5A8E527}"/>
              </a:ext>
            </a:extLst>
          </p:cNvPr>
          <p:cNvSpPr/>
          <p:nvPr/>
        </p:nvSpPr>
        <p:spPr>
          <a:xfrm>
            <a:off x="4568322" y="2856913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2B6F0942-F989-4796-B262-A14C6352AEED}"/>
              </a:ext>
            </a:extLst>
          </p:cNvPr>
          <p:cNvSpPr/>
          <p:nvPr/>
        </p:nvSpPr>
        <p:spPr>
          <a:xfrm>
            <a:off x="4568322" y="3914339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0A3AB0A-E5F3-4A4A-B1F3-DF59B89D896E}"/>
              </a:ext>
            </a:extLst>
          </p:cNvPr>
          <p:cNvCxnSpPr>
            <a:cxnSpLocks/>
            <a:stCxn id="46" idx="3"/>
            <a:endCxn id="57" idx="1"/>
          </p:cNvCxnSpPr>
          <p:nvPr/>
        </p:nvCxnSpPr>
        <p:spPr>
          <a:xfrm>
            <a:off x="4329571" y="3218114"/>
            <a:ext cx="238751" cy="813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4AE2B71-1E94-47A5-A7EA-5813418D036E}"/>
              </a:ext>
            </a:extLst>
          </p:cNvPr>
          <p:cNvSpPr/>
          <p:nvPr/>
        </p:nvSpPr>
        <p:spPr>
          <a:xfrm>
            <a:off x="7491997" y="3914338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99AE39F-6BBA-4462-8D0C-ABD1E6C87EC0}"/>
              </a:ext>
            </a:extLst>
          </p:cNvPr>
          <p:cNvSpPr/>
          <p:nvPr/>
        </p:nvSpPr>
        <p:spPr>
          <a:xfrm>
            <a:off x="6021899" y="3914338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67D8B9E7-4DD8-4C1E-856F-4A5E2D631552}"/>
              </a:ext>
            </a:extLst>
          </p:cNvPr>
          <p:cNvCxnSpPr>
            <a:cxnSpLocks/>
            <a:stCxn id="58" idx="3"/>
            <a:endCxn id="66" idx="1"/>
          </p:cNvCxnSpPr>
          <p:nvPr/>
        </p:nvCxnSpPr>
        <p:spPr>
          <a:xfrm flipV="1">
            <a:off x="5792134" y="4283670"/>
            <a:ext cx="229765" cy="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楕円 73">
            <a:extLst>
              <a:ext uri="{FF2B5EF4-FFF2-40B4-BE49-F238E27FC236}">
                <a16:creationId xmlns:a16="http://schemas.microsoft.com/office/drawing/2014/main" id="{6F875090-9DE9-44FF-A5D9-467A0A3D4921}"/>
              </a:ext>
            </a:extLst>
          </p:cNvPr>
          <p:cNvSpPr/>
          <p:nvPr/>
        </p:nvSpPr>
        <p:spPr>
          <a:xfrm>
            <a:off x="8054113" y="115141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75" name="楕円 74">
            <a:extLst>
              <a:ext uri="{FF2B5EF4-FFF2-40B4-BE49-F238E27FC236}">
                <a16:creationId xmlns:a16="http://schemas.microsoft.com/office/drawing/2014/main" id="{745C61DD-7572-4E98-9511-6139BB036E18}"/>
              </a:ext>
            </a:extLst>
          </p:cNvPr>
          <p:cNvSpPr/>
          <p:nvPr/>
        </p:nvSpPr>
        <p:spPr>
          <a:xfrm>
            <a:off x="8054112" y="491556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2</a:t>
            </a:r>
            <a:endParaRPr kumimoji="1" lang="ja-JP" altLang="en-US"/>
          </a:p>
        </p:txBody>
      </p:sp>
      <p:sp>
        <p:nvSpPr>
          <p:cNvPr id="76" name="楕円 75">
            <a:extLst>
              <a:ext uri="{FF2B5EF4-FFF2-40B4-BE49-F238E27FC236}">
                <a16:creationId xmlns:a16="http://schemas.microsoft.com/office/drawing/2014/main" id="{A60379DC-E30B-4609-885C-F326AA13A7CE}"/>
              </a:ext>
            </a:extLst>
          </p:cNvPr>
          <p:cNvSpPr/>
          <p:nvPr/>
        </p:nvSpPr>
        <p:spPr>
          <a:xfrm>
            <a:off x="5561103" y="1848022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77" name="楕円 76">
            <a:extLst>
              <a:ext uri="{FF2B5EF4-FFF2-40B4-BE49-F238E27FC236}">
                <a16:creationId xmlns:a16="http://schemas.microsoft.com/office/drawing/2014/main" id="{82C4A542-7596-4F17-8E2A-4F86A341EA49}"/>
              </a:ext>
            </a:extLst>
          </p:cNvPr>
          <p:cNvSpPr/>
          <p:nvPr/>
        </p:nvSpPr>
        <p:spPr>
          <a:xfrm>
            <a:off x="8571805" y="1856792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78" name="楕円 77">
            <a:extLst>
              <a:ext uri="{FF2B5EF4-FFF2-40B4-BE49-F238E27FC236}">
                <a16:creationId xmlns:a16="http://schemas.microsoft.com/office/drawing/2014/main" id="{7F360777-FE8D-49AF-A73B-CFA2A164D180}"/>
              </a:ext>
            </a:extLst>
          </p:cNvPr>
          <p:cNvSpPr/>
          <p:nvPr/>
        </p:nvSpPr>
        <p:spPr>
          <a:xfrm>
            <a:off x="7039400" y="3838337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2</a:t>
            </a:r>
            <a:endParaRPr kumimoji="1" lang="ja-JP" altLang="en-US"/>
          </a:p>
        </p:txBody>
      </p:sp>
      <p:sp>
        <p:nvSpPr>
          <p:cNvPr id="79" name="楕円 78">
            <a:extLst>
              <a:ext uri="{FF2B5EF4-FFF2-40B4-BE49-F238E27FC236}">
                <a16:creationId xmlns:a16="http://schemas.microsoft.com/office/drawing/2014/main" id="{A6C95E43-3686-46C0-AAB2-EEF314E0CA27}"/>
              </a:ext>
            </a:extLst>
          </p:cNvPr>
          <p:cNvSpPr/>
          <p:nvPr/>
        </p:nvSpPr>
        <p:spPr>
          <a:xfrm>
            <a:off x="8536045" y="3838337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2</a:t>
            </a:r>
            <a:endParaRPr kumimoji="1" lang="ja-JP" altLang="en-US"/>
          </a:p>
        </p:txBody>
      </p:sp>
      <p:sp>
        <p:nvSpPr>
          <p:cNvPr id="81" name="楕円 80">
            <a:extLst>
              <a:ext uri="{FF2B5EF4-FFF2-40B4-BE49-F238E27FC236}">
                <a16:creationId xmlns:a16="http://schemas.microsoft.com/office/drawing/2014/main" id="{5D7317CA-E767-4DF6-9900-A45813B5274D}"/>
              </a:ext>
            </a:extLst>
          </p:cNvPr>
          <p:cNvSpPr/>
          <p:nvPr/>
        </p:nvSpPr>
        <p:spPr>
          <a:xfrm>
            <a:off x="5563430" y="2803223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2</a:t>
            </a:r>
            <a:endParaRPr kumimoji="1" lang="ja-JP" altLang="en-US"/>
          </a:p>
        </p:txBody>
      </p:sp>
      <p:sp>
        <p:nvSpPr>
          <p:cNvPr id="83" name="楕円 82">
            <a:extLst>
              <a:ext uri="{FF2B5EF4-FFF2-40B4-BE49-F238E27FC236}">
                <a16:creationId xmlns:a16="http://schemas.microsoft.com/office/drawing/2014/main" id="{9A65F8C8-6735-4BEC-AB2A-5F1C9E59B9E5}"/>
              </a:ext>
            </a:extLst>
          </p:cNvPr>
          <p:cNvSpPr/>
          <p:nvPr/>
        </p:nvSpPr>
        <p:spPr>
          <a:xfrm>
            <a:off x="5561103" y="3796031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2</a:t>
            </a:r>
            <a:endParaRPr kumimoji="1" lang="ja-JP" altLang="en-US"/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95FFBB7D-BF89-4C5D-9295-A47FEBAD003C}"/>
              </a:ext>
            </a:extLst>
          </p:cNvPr>
          <p:cNvSpPr txBox="1"/>
          <p:nvPr/>
        </p:nvSpPr>
        <p:spPr>
          <a:xfrm>
            <a:off x="8341828" y="86769"/>
            <a:ext cx="7328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/>
              <a:t>・・・</a:t>
            </a:r>
            <a:r>
              <a:rPr kumimoji="1" lang="en-US" altLang="ja-JP" sz="1400"/>
              <a:t>XXX</a:t>
            </a:r>
            <a:endParaRPr kumimoji="1" lang="ja-JP" altLang="en-US" sz="1400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1A281936-1024-4CFB-9072-2CAF13CB72A3}"/>
              </a:ext>
            </a:extLst>
          </p:cNvPr>
          <p:cNvSpPr txBox="1"/>
          <p:nvPr/>
        </p:nvSpPr>
        <p:spPr>
          <a:xfrm>
            <a:off x="8341828" y="479412"/>
            <a:ext cx="7328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/>
              <a:t>・・・</a:t>
            </a:r>
            <a:r>
              <a:rPr kumimoji="1" lang="en-US" altLang="ja-JP" sz="1400"/>
              <a:t>XXX</a:t>
            </a:r>
            <a:endParaRPr kumimoji="1" lang="ja-JP" altLang="en-US" sz="1400"/>
          </a:p>
        </p:txBody>
      </p:sp>
      <p:sp>
        <p:nvSpPr>
          <p:cNvPr id="49" name="矢印: 五方向 48">
            <a:extLst>
              <a:ext uri="{FF2B5EF4-FFF2-40B4-BE49-F238E27FC236}">
                <a16:creationId xmlns:a16="http://schemas.microsoft.com/office/drawing/2014/main" id="{447F17CA-31F9-497F-8617-9F82282BCB44}"/>
              </a:ext>
            </a:extLst>
          </p:cNvPr>
          <p:cNvSpPr/>
          <p:nvPr/>
        </p:nvSpPr>
        <p:spPr>
          <a:xfrm>
            <a:off x="175558" y="1016537"/>
            <a:ext cx="1392862" cy="738663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/>
              <a:t>資源</a:t>
            </a:r>
          </a:p>
        </p:txBody>
      </p:sp>
      <p:cxnSp>
        <p:nvCxnSpPr>
          <p:cNvPr id="70" name="コネクタ: カギ線 69">
            <a:extLst>
              <a:ext uri="{FF2B5EF4-FFF2-40B4-BE49-F238E27FC236}">
                <a16:creationId xmlns:a16="http://schemas.microsoft.com/office/drawing/2014/main" id="{D9B5E99E-5F53-4D4D-89FB-48FD4DA2F2DF}"/>
              </a:ext>
            </a:extLst>
          </p:cNvPr>
          <p:cNvCxnSpPr>
            <a:cxnSpLocks/>
            <a:stCxn id="95" idx="3"/>
            <a:endCxn id="30" idx="1"/>
          </p:cNvCxnSpPr>
          <p:nvPr/>
        </p:nvCxnSpPr>
        <p:spPr>
          <a:xfrm flipV="1">
            <a:off x="2884109" y="2269348"/>
            <a:ext cx="220739" cy="101681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B95F59FE-52B8-4BE8-B7F0-7BD9CC9324BC}"/>
              </a:ext>
            </a:extLst>
          </p:cNvPr>
          <p:cNvSpPr/>
          <p:nvPr/>
        </p:nvSpPr>
        <p:spPr>
          <a:xfrm>
            <a:off x="1660297" y="1893275"/>
            <a:ext cx="1223812" cy="95550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A0CF2F53-1DA1-4F6A-BE49-D79CC34D02AA}"/>
              </a:ext>
            </a:extLst>
          </p:cNvPr>
          <p:cNvSpPr/>
          <p:nvPr/>
        </p:nvSpPr>
        <p:spPr>
          <a:xfrm>
            <a:off x="1636419" y="5237964"/>
            <a:ext cx="1223812" cy="135738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1" name="コネクタ: カギ線 100">
            <a:extLst>
              <a:ext uri="{FF2B5EF4-FFF2-40B4-BE49-F238E27FC236}">
                <a16:creationId xmlns:a16="http://schemas.microsoft.com/office/drawing/2014/main" id="{9D2431E7-3AEC-4484-B031-829488BEB85F}"/>
              </a:ext>
            </a:extLst>
          </p:cNvPr>
          <p:cNvCxnSpPr>
            <a:cxnSpLocks/>
            <a:stCxn id="21" idx="3"/>
            <a:endCxn id="95" idx="1"/>
          </p:cNvCxnSpPr>
          <p:nvPr/>
        </p:nvCxnSpPr>
        <p:spPr>
          <a:xfrm flipV="1">
            <a:off x="1399370" y="2371029"/>
            <a:ext cx="260927" cy="1870231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コネクタ: カギ線 103">
            <a:extLst>
              <a:ext uri="{FF2B5EF4-FFF2-40B4-BE49-F238E27FC236}">
                <a16:creationId xmlns:a16="http://schemas.microsoft.com/office/drawing/2014/main" id="{654247BE-A70A-4360-974B-D964F4B2EE7D}"/>
              </a:ext>
            </a:extLst>
          </p:cNvPr>
          <p:cNvCxnSpPr>
            <a:cxnSpLocks/>
            <a:stCxn id="21" idx="3"/>
            <a:endCxn id="96" idx="1"/>
          </p:cNvCxnSpPr>
          <p:nvPr/>
        </p:nvCxnSpPr>
        <p:spPr>
          <a:xfrm>
            <a:off x="1399370" y="4241260"/>
            <a:ext cx="237049" cy="1675399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コネクタ: カギ線 113">
            <a:extLst>
              <a:ext uri="{FF2B5EF4-FFF2-40B4-BE49-F238E27FC236}">
                <a16:creationId xmlns:a16="http://schemas.microsoft.com/office/drawing/2014/main" id="{EEB1A0DD-DB96-46C1-B810-AC0F26BFF518}"/>
              </a:ext>
            </a:extLst>
          </p:cNvPr>
          <p:cNvCxnSpPr>
            <a:cxnSpLocks/>
            <a:stCxn id="95" idx="3"/>
            <a:endCxn id="46" idx="1"/>
          </p:cNvCxnSpPr>
          <p:nvPr/>
        </p:nvCxnSpPr>
        <p:spPr>
          <a:xfrm>
            <a:off x="2884109" y="2371029"/>
            <a:ext cx="221650" cy="84708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ED899F7E-8994-4FB8-95DC-26B1EF30F864}"/>
              </a:ext>
            </a:extLst>
          </p:cNvPr>
          <p:cNvSpPr/>
          <p:nvPr/>
        </p:nvSpPr>
        <p:spPr>
          <a:xfrm>
            <a:off x="3105759" y="3914339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3" name="コネクタ: カギ線 132">
            <a:extLst>
              <a:ext uri="{FF2B5EF4-FFF2-40B4-BE49-F238E27FC236}">
                <a16:creationId xmlns:a16="http://schemas.microsoft.com/office/drawing/2014/main" id="{D61CB6DE-73B7-4CC2-8999-65D037F9621F}"/>
              </a:ext>
            </a:extLst>
          </p:cNvPr>
          <p:cNvCxnSpPr>
            <a:cxnSpLocks/>
            <a:stCxn id="25" idx="3"/>
            <a:endCxn id="127" idx="1"/>
          </p:cNvCxnSpPr>
          <p:nvPr/>
        </p:nvCxnSpPr>
        <p:spPr>
          <a:xfrm>
            <a:off x="2875815" y="4107695"/>
            <a:ext cx="229944" cy="175976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コネクタ: カギ線 135">
            <a:extLst>
              <a:ext uri="{FF2B5EF4-FFF2-40B4-BE49-F238E27FC236}">
                <a16:creationId xmlns:a16="http://schemas.microsoft.com/office/drawing/2014/main" id="{B57655F5-2054-4A69-92DA-38E0D619A344}"/>
              </a:ext>
            </a:extLst>
          </p:cNvPr>
          <p:cNvCxnSpPr>
            <a:cxnSpLocks/>
            <a:stCxn id="96" idx="3"/>
            <a:endCxn id="47" idx="1"/>
          </p:cNvCxnSpPr>
          <p:nvPr/>
        </p:nvCxnSpPr>
        <p:spPr>
          <a:xfrm flipV="1">
            <a:off x="2860231" y="5909381"/>
            <a:ext cx="239143" cy="727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4E5DF7A8-4051-4C61-AE1D-607F906D84FE}"/>
              </a:ext>
            </a:extLst>
          </p:cNvPr>
          <p:cNvSpPr/>
          <p:nvPr/>
        </p:nvSpPr>
        <p:spPr>
          <a:xfrm>
            <a:off x="6014113" y="1893021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2" name="直線矢印コネクタ 171">
            <a:extLst>
              <a:ext uri="{FF2B5EF4-FFF2-40B4-BE49-F238E27FC236}">
                <a16:creationId xmlns:a16="http://schemas.microsoft.com/office/drawing/2014/main" id="{687A0429-A4D7-4C5A-B9DB-33EDF27D6886}"/>
              </a:ext>
            </a:extLst>
          </p:cNvPr>
          <p:cNvCxnSpPr>
            <a:cxnSpLocks/>
          </p:cNvCxnSpPr>
          <p:nvPr/>
        </p:nvCxnSpPr>
        <p:spPr>
          <a:xfrm flipV="1">
            <a:off x="5745066" y="2262352"/>
            <a:ext cx="246537" cy="672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楕円 81">
            <a:extLst>
              <a:ext uri="{FF2B5EF4-FFF2-40B4-BE49-F238E27FC236}">
                <a16:creationId xmlns:a16="http://schemas.microsoft.com/office/drawing/2014/main" id="{D605FBB0-D8AF-419B-A41C-56270E01B98B}"/>
              </a:ext>
            </a:extLst>
          </p:cNvPr>
          <p:cNvSpPr/>
          <p:nvPr/>
        </p:nvSpPr>
        <p:spPr>
          <a:xfrm>
            <a:off x="7068874" y="1841325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1</a:t>
            </a:r>
            <a:endParaRPr kumimoji="1" lang="ja-JP" altLang="en-US"/>
          </a:p>
        </p:txBody>
      </p:sp>
      <p:cxnSp>
        <p:nvCxnSpPr>
          <p:cNvPr id="176" name="コネクタ: カギ線 175">
            <a:extLst>
              <a:ext uri="{FF2B5EF4-FFF2-40B4-BE49-F238E27FC236}">
                <a16:creationId xmlns:a16="http://schemas.microsoft.com/office/drawing/2014/main" id="{6B118352-856C-4482-9116-79B5B05414BC}"/>
              </a:ext>
            </a:extLst>
          </p:cNvPr>
          <p:cNvCxnSpPr>
            <a:cxnSpLocks/>
            <a:stCxn id="47" idx="3"/>
            <a:endCxn id="58" idx="1"/>
          </p:cNvCxnSpPr>
          <p:nvPr/>
        </p:nvCxnSpPr>
        <p:spPr>
          <a:xfrm flipV="1">
            <a:off x="4323186" y="4283671"/>
            <a:ext cx="245136" cy="162571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直線矢印コネクタ 179">
            <a:extLst>
              <a:ext uri="{FF2B5EF4-FFF2-40B4-BE49-F238E27FC236}">
                <a16:creationId xmlns:a16="http://schemas.microsoft.com/office/drawing/2014/main" id="{AB1473E5-4212-4BC2-BAE3-2CB626468F99}"/>
              </a:ext>
            </a:extLst>
          </p:cNvPr>
          <p:cNvCxnSpPr>
            <a:cxnSpLocks/>
            <a:stCxn id="127" idx="3"/>
            <a:endCxn id="58" idx="1"/>
          </p:cNvCxnSpPr>
          <p:nvPr/>
        </p:nvCxnSpPr>
        <p:spPr>
          <a:xfrm>
            <a:off x="4329571" y="4283671"/>
            <a:ext cx="23875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直線矢印コネクタ 187">
            <a:extLst>
              <a:ext uri="{FF2B5EF4-FFF2-40B4-BE49-F238E27FC236}">
                <a16:creationId xmlns:a16="http://schemas.microsoft.com/office/drawing/2014/main" id="{91ACE8A5-1F7D-4C35-9E7B-E36CC20BBC7A}"/>
              </a:ext>
            </a:extLst>
          </p:cNvPr>
          <p:cNvCxnSpPr>
            <a:cxnSpLocks/>
            <a:stCxn id="66" idx="3"/>
            <a:endCxn id="65" idx="1"/>
          </p:cNvCxnSpPr>
          <p:nvPr/>
        </p:nvCxnSpPr>
        <p:spPr>
          <a:xfrm>
            <a:off x="7245711" y="4283670"/>
            <a:ext cx="246286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コネクタ: カギ線 203">
            <a:extLst>
              <a:ext uri="{FF2B5EF4-FFF2-40B4-BE49-F238E27FC236}">
                <a16:creationId xmlns:a16="http://schemas.microsoft.com/office/drawing/2014/main" id="{E2730B1C-8517-4B78-ACA3-9EEC9511F11C}"/>
              </a:ext>
            </a:extLst>
          </p:cNvPr>
          <p:cNvCxnSpPr>
            <a:cxnSpLocks/>
            <a:stCxn id="57" idx="3"/>
            <a:endCxn id="66" idx="1"/>
          </p:cNvCxnSpPr>
          <p:nvPr/>
        </p:nvCxnSpPr>
        <p:spPr>
          <a:xfrm>
            <a:off x="5792134" y="3226245"/>
            <a:ext cx="229765" cy="10574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08526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7850C9C8-699B-4D59-9539-2B6BD460921C}"/>
              </a:ext>
            </a:extLst>
          </p:cNvPr>
          <p:cNvSpPr/>
          <p:nvPr/>
        </p:nvSpPr>
        <p:spPr>
          <a:xfrm>
            <a:off x="1652003" y="1025149"/>
            <a:ext cx="1392862" cy="738663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kumimoji="1" lang="ja-JP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矢印: 五方向 13">
            <a:extLst>
              <a:ext uri="{FF2B5EF4-FFF2-40B4-BE49-F238E27FC236}">
                <a16:creationId xmlns:a16="http://schemas.microsoft.com/office/drawing/2014/main" id="{091CCCF3-9DE7-49CF-BBD6-7BCB9AA4644E}"/>
              </a:ext>
            </a:extLst>
          </p:cNvPr>
          <p:cNvSpPr/>
          <p:nvPr/>
        </p:nvSpPr>
        <p:spPr>
          <a:xfrm>
            <a:off x="3099374" y="1025149"/>
            <a:ext cx="1392862" cy="738663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endParaRPr kumimoji="1" lang="ja-JP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矢印: 五方向 14">
            <a:extLst>
              <a:ext uri="{FF2B5EF4-FFF2-40B4-BE49-F238E27FC236}">
                <a16:creationId xmlns:a16="http://schemas.microsoft.com/office/drawing/2014/main" id="{50419748-F632-4366-8231-D7CD0CD5D680}"/>
              </a:ext>
            </a:extLst>
          </p:cNvPr>
          <p:cNvSpPr/>
          <p:nvPr/>
        </p:nvSpPr>
        <p:spPr>
          <a:xfrm>
            <a:off x="4572000" y="1017239"/>
            <a:ext cx="4325813" cy="350984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>
                <a:latin typeface="Arial" panose="020B0604020202020204" pitchFamily="34" charset="0"/>
                <a:cs typeface="Arial" panose="020B0604020202020204" pitchFamily="34" charset="0"/>
              </a:rPr>
              <a:t>Outcome</a:t>
            </a:r>
            <a:endParaRPr kumimoji="1" lang="ja-JP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矢印: 五方向 17">
            <a:extLst>
              <a:ext uri="{FF2B5EF4-FFF2-40B4-BE49-F238E27FC236}">
                <a16:creationId xmlns:a16="http://schemas.microsoft.com/office/drawing/2014/main" id="{F9C75BA8-99B5-475E-A851-4048126DD1E9}"/>
              </a:ext>
            </a:extLst>
          </p:cNvPr>
          <p:cNvSpPr/>
          <p:nvPr/>
        </p:nvSpPr>
        <p:spPr>
          <a:xfrm>
            <a:off x="4561281" y="1416823"/>
            <a:ext cx="1392863" cy="350984"/>
          </a:xfrm>
          <a:prstGeom prst="homePlate">
            <a:avLst/>
          </a:prstGeom>
          <a:solidFill>
            <a:srgbClr val="E5E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</a:t>
            </a:r>
            <a:r>
              <a:rPr kumimoji="1" lang="ja-JP" alt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</a:t>
            </a:r>
            <a:endParaRPr kumimoji="1" lang="ja-JP" alt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矢印: 五方向 18">
            <a:extLst>
              <a:ext uri="{FF2B5EF4-FFF2-40B4-BE49-F238E27FC236}">
                <a16:creationId xmlns:a16="http://schemas.microsoft.com/office/drawing/2014/main" id="{90790343-34C3-47F4-A51C-BAE5BE3C41F0}"/>
              </a:ext>
            </a:extLst>
          </p:cNvPr>
          <p:cNvSpPr/>
          <p:nvPr/>
        </p:nvSpPr>
        <p:spPr>
          <a:xfrm>
            <a:off x="6023190" y="1414340"/>
            <a:ext cx="1392863" cy="350984"/>
          </a:xfrm>
          <a:prstGeom prst="homePlate">
            <a:avLst/>
          </a:prstGeom>
          <a:solidFill>
            <a:srgbClr val="E5E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 term</a:t>
            </a:r>
            <a:endParaRPr kumimoji="1" lang="ja-JP" alt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757246FE-1048-4055-AFF8-8834DE1EBB42}"/>
              </a:ext>
            </a:extLst>
          </p:cNvPr>
          <p:cNvSpPr/>
          <p:nvPr/>
        </p:nvSpPr>
        <p:spPr>
          <a:xfrm>
            <a:off x="7504950" y="1413407"/>
            <a:ext cx="1392863" cy="350984"/>
          </a:xfrm>
          <a:prstGeom prst="homePlate">
            <a:avLst/>
          </a:prstGeom>
          <a:solidFill>
            <a:srgbClr val="E5E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term</a:t>
            </a:r>
            <a:endParaRPr kumimoji="1" lang="ja-JP" alt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2C12832-D1E6-43DB-947D-C83CC74B1880}"/>
              </a:ext>
            </a:extLst>
          </p:cNvPr>
          <p:cNvSpPr/>
          <p:nvPr/>
        </p:nvSpPr>
        <p:spPr>
          <a:xfrm>
            <a:off x="175558" y="1887166"/>
            <a:ext cx="1223812" cy="470818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コネクタ: カギ線 22">
            <a:extLst>
              <a:ext uri="{FF2B5EF4-FFF2-40B4-BE49-F238E27FC236}">
                <a16:creationId xmlns:a16="http://schemas.microsoft.com/office/drawing/2014/main" id="{AE187253-8FE0-4725-AC4E-058C04A584E6}"/>
              </a:ext>
            </a:extLst>
          </p:cNvPr>
          <p:cNvCxnSpPr>
            <a:cxnSpLocks/>
            <a:stCxn id="21" idx="3"/>
            <a:endCxn id="25" idx="1"/>
          </p:cNvCxnSpPr>
          <p:nvPr/>
        </p:nvCxnSpPr>
        <p:spPr>
          <a:xfrm flipV="1">
            <a:off x="1399370" y="4107695"/>
            <a:ext cx="252633" cy="13356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0EB485B-5CEE-4037-ADCD-8436E4483A2E}"/>
              </a:ext>
            </a:extLst>
          </p:cNvPr>
          <p:cNvSpPr/>
          <p:nvPr/>
        </p:nvSpPr>
        <p:spPr>
          <a:xfrm>
            <a:off x="1652003" y="3429000"/>
            <a:ext cx="1223812" cy="135738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7940142-22AB-450E-A163-BA72D87FE793}"/>
              </a:ext>
            </a:extLst>
          </p:cNvPr>
          <p:cNvSpPr/>
          <p:nvPr/>
        </p:nvSpPr>
        <p:spPr>
          <a:xfrm>
            <a:off x="3104848" y="1900016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5610A304-57E7-45B5-A89E-C8194C8FD5A4}"/>
              </a:ext>
            </a:extLst>
          </p:cNvPr>
          <p:cNvSpPr/>
          <p:nvPr/>
        </p:nvSpPr>
        <p:spPr>
          <a:xfrm>
            <a:off x="4560931" y="1901177"/>
            <a:ext cx="1198401" cy="737502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997521B3-A1F2-4F91-B6E3-DC0C5D1A8864}"/>
              </a:ext>
            </a:extLst>
          </p:cNvPr>
          <p:cNvCxnSpPr>
            <a:cxnSpLocks/>
            <a:stCxn id="30" idx="3"/>
            <a:endCxn id="35" idx="1"/>
          </p:cNvCxnSpPr>
          <p:nvPr/>
        </p:nvCxnSpPr>
        <p:spPr>
          <a:xfrm>
            <a:off x="4328660" y="2269348"/>
            <a:ext cx="232271" cy="58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570148B-74E8-4B04-A3C8-1089EC7DDE65}"/>
              </a:ext>
            </a:extLst>
          </p:cNvPr>
          <p:cNvSpPr/>
          <p:nvPr/>
        </p:nvSpPr>
        <p:spPr>
          <a:xfrm>
            <a:off x="7484462" y="1886295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44527E53-2624-45E9-98FF-7A9D88EC2E6A}"/>
              </a:ext>
            </a:extLst>
          </p:cNvPr>
          <p:cNvCxnSpPr>
            <a:cxnSpLocks/>
            <a:stCxn id="170" idx="3"/>
            <a:endCxn id="41" idx="1"/>
          </p:cNvCxnSpPr>
          <p:nvPr/>
        </p:nvCxnSpPr>
        <p:spPr>
          <a:xfrm flipV="1">
            <a:off x="7237925" y="2255627"/>
            <a:ext cx="246537" cy="672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8ED82B62-97A5-406D-8B63-8F0D7B8CF638}"/>
              </a:ext>
            </a:extLst>
          </p:cNvPr>
          <p:cNvSpPr/>
          <p:nvPr/>
        </p:nvSpPr>
        <p:spPr>
          <a:xfrm>
            <a:off x="3105759" y="2848782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92C0E5B1-9415-414D-AFB2-B1403351B615}"/>
              </a:ext>
            </a:extLst>
          </p:cNvPr>
          <p:cNvSpPr/>
          <p:nvPr/>
        </p:nvSpPr>
        <p:spPr>
          <a:xfrm>
            <a:off x="3099374" y="5223408"/>
            <a:ext cx="1223812" cy="1371945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1" name="コネクタ: カギ線 50">
            <a:extLst>
              <a:ext uri="{FF2B5EF4-FFF2-40B4-BE49-F238E27FC236}">
                <a16:creationId xmlns:a16="http://schemas.microsoft.com/office/drawing/2014/main" id="{0BF26298-4AC3-4BB3-90F2-4ADDDB27D023}"/>
              </a:ext>
            </a:extLst>
          </p:cNvPr>
          <p:cNvCxnSpPr>
            <a:cxnSpLocks/>
            <a:stCxn id="25" idx="3"/>
            <a:endCxn id="47" idx="1"/>
          </p:cNvCxnSpPr>
          <p:nvPr/>
        </p:nvCxnSpPr>
        <p:spPr>
          <a:xfrm>
            <a:off x="2875815" y="4107695"/>
            <a:ext cx="223559" cy="1801686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1468B434-3640-42BA-991F-1DD4E5A8E527}"/>
              </a:ext>
            </a:extLst>
          </p:cNvPr>
          <p:cNvSpPr/>
          <p:nvPr/>
        </p:nvSpPr>
        <p:spPr>
          <a:xfrm>
            <a:off x="4568322" y="2856913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2B6F0942-F989-4796-B262-A14C6352AEED}"/>
              </a:ext>
            </a:extLst>
          </p:cNvPr>
          <p:cNvSpPr/>
          <p:nvPr/>
        </p:nvSpPr>
        <p:spPr>
          <a:xfrm>
            <a:off x="4568322" y="3914339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0A3AB0A-E5F3-4A4A-B1F3-DF59B89D896E}"/>
              </a:ext>
            </a:extLst>
          </p:cNvPr>
          <p:cNvCxnSpPr>
            <a:cxnSpLocks/>
            <a:stCxn id="46" idx="3"/>
            <a:endCxn id="57" idx="1"/>
          </p:cNvCxnSpPr>
          <p:nvPr/>
        </p:nvCxnSpPr>
        <p:spPr>
          <a:xfrm>
            <a:off x="4329571" y="3218114"/>
            <a:ext cx="238751" cy="813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4AE2B71-1E94-47A5-A7EA-5813418D036E}"/>
              </a:ext>
            </a:extLst>
          </p:cNvPr>
          <p:cNvSpPr/>
          <p:nvPr/>
        </p:nvSpPr>
        <p:spPr>
          <a:xfrm>
            <a:off x="7491997" y="3914338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99AE39F-6BBA-4462-8D0C-ABD1E6C87EC0}"/>
              </a:ext>
            </a:extLst>
          </p:cNvPr>
          <p:cNvSpPr/>
          <p:nvPr/>
        </p:nvSpPr>
        <p:spPr>
          <a:xfrm>
            <a:off x="6021899" y="3914338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67D8B9E7-4DD8-4C1E-856F-4A5E2D631552}"/>
              </a:ext>
            </a:extLst>
          </p:cNvPr>
          <p:cNvCxnSpPr>
            <a:cxnSpLocks/>
            <a:stCxn id="58" idx="3"/>
            <a:endCxn id="66" idx="1"/>
          </p:cNvCxnSpPr>
          <p:nvPr/>
        </p:nvCxnSpPr>
        <p:spPr>
          <a:xfrm flipV="1">
            <a:off x="5792134" y="4283670"/>
            <a:ext cx="229765" cy="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楕円 73">
            <a:extLst>
              <a:ext uri="{FF2B5EF4-FFF2-40B4-BE49-F238E27FC236}">
                <a16:creationId xmlns:a16="http://schemas.microsoft.com/office/drawing/2014/main" id="{6F875090-9DE9-44FF-A5D9-467A0A3D4921}"/>
              </a:ext>
            </a:extLst>
          </p:cNvPr>
          <p:cNvSpPr/>
          <p:nvPr/>
        </p:nvSpPr>
        <p:spPr>
          <a:xfrm>
            <a:off x="8054113" y="115141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75" name="楕円 74">
            <a:extLst>
              <a:ext uri="{FF2B5EF4-FFF2-40B4-BE49-F238E27FC236}">
                <a16:creationId xmlns:a16="http://schemas.microsoft.com/office/drawing/2014/main" id="{745C61DD-7572-4E98-9511-6139BB036E18}"/>
              </a:ext>
            </a:extLst>
          </p:cNvPr>
          <p:cNvSpPr/>
          <p:nvPr/>
        </p:nvSpPr>
        <p:spPr>
          <a:xfrm>
            <a:off x="8054112" y="491556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/>
              <a:t>2</a:t>
            </a:r>
            <a:endParaRPr kumimoji="1" lang="ja-JP" altLang="en-US"/>
          </a:p>
        </p:txBody>
      </p:sp>
      <p:sp>
        <p:nvSpPr>
          <p:cNvPr id="76" name="楕円 75">
            <a:extLst>
              <a:ext uri="{FF2B5EF4-FFF2-40B4-BE49-F238E27FC236}">
                <a16:creationId xmlns:a16="http://schemas.microsoft.com/office/drawing/2014/main" id="{A60379DC-E30B-4609-885C-F326AA13A7CE}"/>
              </a:ext>
            </a:extLst>
          </p:cNvPr>
          <p:cNvSpPr/>
          <p:nvPr/>
        </p:nvSpPr>
        <p:spPr>
          <a:xfrm>
            <a:off x="5561103" y="1848022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楕円 76">
            <a:extLst>
              <a:ext uri="{FF2B5EF4-FFF2-40B4-BE49-F238E27FC236}">
                <a16:creationId xmlns:a16="http://schemas.microsoft.com/office/drawing/2014/main" id="{82C4A542-7596-4F17-8E2A-4F86A341EA49}"/>
              </a:ext>
            </a:extLst>
          </p:cNvPr>
          <p:cNvSpPr/>
          <p:nvPr/>
        </p:nvSpPr>
        <p:spPr>
          <a:xfrm>
            <a:off x="8571805" y="1856792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楕円 77">
            <a:extLst>
              <a:ext uri="{FF2B5EF4-FFF2-40B4-BE49-F238E27FC236}">
                <a16:creationId xmlns:a16="http://schemas.microsoft.com/office/drawing/2014/main" id="{7F360777-FE8D-49AF-A73B-CFA2A164D180}"/>
              </a:ext>
            </a:extLst>
          </p:cNvPr>
          <p:cNvSpPr/>
          <p:nvPr/>
        </p:nvSpPr>
        <p:spPr>
          <a:xfrm>
            <a:off x="7039400" y="3838337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楕円 78">
            <a:extLst>
              <a:ext uri="{FF2B5EF4-FFF2-40B4-BE49-F238E27FC236}">
                <a16:creationId xmlns:a16="http://schemas.microsoft.com/office/drawing/2014/main" id="{A6C95E43-3686-46C0-AAB2-EEF314E0CA27}"/>
              </a:ext>
            </a:extLst>
          </p:cNvPr>
          <p:cNvSpPr/>
          <p:nvPr/>
        </p:nvSpPr>
        <p:spPr>
          <a:xfrm>
            <a:off x="8536045" y="3838337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楕円 80">
            <a:extLst>
              <a:ext uri="{FF2B5EF4-FFF2-40B4-BE49-F238E27FC236}">
                <a16:creationId xmlns:a16="http://schemas.microsoft.com/office/drawing/2014/main" id="{5D7317CA-E767-4DF6-9900-A45813B5274D}"/>
              </a:ext>
            </a:extLst>
          </p:cNvPr>
          <p:cNvSpPr/>
          <p:nvPr/>
        </p:nvSpPr>
        <p:spPr>
          <a:xfrm>
            <a:off x="5563430" y="2803223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楕円 82">
            <a:extLst>
              <a:ext uri="{FF2B5EF4-FFF2-40B4-BE49-F238E27FC236}">
                <a16:creationId xmlns:a16="http://schemas.microsoft.com/office/drawing/2014/main" id="{9A65F8C8-6735-4BEC-AB2A-5F1C9E59B9E5}"/>
              </a:ext>
            </a:extLst>
          </p:cNvPr>
          <p:cNvSpPr/>
          <p:nvPr/>
        </p:nvSpPr>
        <p:spPr>
          <a:xfrm>
            <a:off x="5561103" y="3796031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95FFBB7D-BF89-4C5D-9295-A47FEBAD003C}"/>
              </a:ext>
            </a:extLst>
          </p:cNvPr>
          <p:cNvSpPr txBox="1"/>
          <p:nvPr/>
        </p:nvSpPr>
        <p:spPr>
          <a:xfrm>
            <a:off x="8341828" y="86769"/>
            <a:ext cx="7328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/>
              <a:t>・・・</a:t>
            </a:r>
            <a:r>
              <a:rPr kumimoji="1" lang="en-US" altLang="ja-JP" sz="1400"/>
              <a:t>XXX</a:t>
            </a:r>
            <a:endParaRPr kumimoji="1" lang="ja-JP" altLang="en-US" sz="1400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1A281936-1024-4CFB-9072-2CAF13CB72A3}"/>
              </a:ext>
            </a:extLst>
          </p:cNvPr>
          <p:cNvSpPr txBox="1"/>
          <p:nvPr/>
        </p:nvSpPr>
        <p:spPr>
          <a:xfrm>
            <a:off x="8341828" y="479412"/>
            <a:ext cx="7328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/>
              <a:t>・・・</a:t>
            </a:r>
            <a:r>
              <a:rPr kumimoji="1" lang="en-US" altLang="ja-JP" sz="1400"/>
              <a:t>XXX</a:t>
            </a:r>
            <a:endParaRPr kumimoji="1" lang="ja-JP" altLang="en-US" sz="1400"/>
          </a:p>
        </p:txBody>
      </p:sp>
      <p:sp>
        <p:nvSpPr>
          <p:cNvPr id="49" name="矢印: 五方向 48">
            <a:extLst>
              <a:ext uri="{FF2B5EF4-FFF2-40B4-BE49-F238E27FC236}">
                <a16:creationId xmlns:a16="http://schemas.microsoft.com/office/drawing/2014/main" id="{447F17CA-31F9-497F-8617-9F82282BCB44}"/>
              </a:ext>
            </a:extLst>
          </p:cNvPr>
          <p:cNvSpPr/>
          <p:nvPr/>
        </p:nvSpPr>
        <p:spPr>
          <a:xfrm>
            <a:off x="175558" y="1016537"/>
            <a:ext cx="1392862" cy="738663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>
                <a:latin typeface="Arial" panose="020B0604020202020204" pitchFamily="34" charset="0"/>
                <a:cs typeface="Arial" panose="020B0604020202020204" pitchFamily="34" charset="0"/>
              </a:rPr>
              <a:t>Resource</a:t>
            </a:r>
            <a:endParaRPr kumimoji="1" lang="ja-JP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0" name="コネクタ: カギ線 69">
            <a:extLst>
              <a:ext uri="{FF2B5EF4-FFF2-40B4-BE49-F238E27FC236}">
                <a16:creationId xmlns:a16="http://schemas.microsoft.com/office/drawing/2014/main" id="{D9B5E99E-5F53-4D4D-89FB-48FD4DA2F2DF}"/>
              </a:ext>
            </a:extLst>
          </p:cNvPr>
          <p:cNvCxnSpPr>
            <a:cxnSpLocks/>
            <a:stCxn id="95" idx="3"/>
            <a:endCxn id="30" idx="1"/>
          </p:cNvCxnSpPr>
          <p:nvPr/>
        </p:nvCxnSpPr>
        <p:spPr>
          <a:xfrm flipV="1">
            <a:off x="2884109" y="2269348"/>
            <a:ext cx="220739" cy="101681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B95F59FE-52B8-4BE8-B7F0-7BD9CC9324BC}"/>
              </a:ext>
            </a:extLst>
          </p:cNvPr>
          <p:cNvSpPr/>
          <p:nvPr/>
        </p:nvSpPr>
        <p:spPr>
          <a:xfrm>
            <a:off x="1660297" y="1893275"/>
            <a:ext cx="1223812" cy="95550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A0CF2F53-1DA1-4F6A-BE49-D79CC34D02AA}"/>
              </a:ext>
            </a:extLst>
          </p:cNvPr>
          <p:cNvSpPr/>
          <p:nvPr/>
        </p:nvSpPr>
        <p:spPr>
          <a:xfrm>
            <a:off x="1636419" y="5237964"/>
            <a:ext cx="1223812" cy="135738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1" name="コネクタ: カギ線 100">
            <a:extLst>
              <a:ext uri="{FF2B5EF4-FFF2-40B4-BE49-F238E27FC236}">
                <a16:creationId xmlns:a16="http://schemas.microsoft.com/office/drawing/2014/main" id="{9D2431E7-3AEC-4484-B031-829488BEB85F}"/>
              </a:ext>
            </a:extLst>
          </p:cNvPr>
          <p:cNvCxnSpPr>
            <a:cxnSpLocks/>
            <a:stCxn id="21" idx="3"/>
            <a:endCxn id="95" idx="1"/>
          </p:cNvCxnSpPr>
          <p:nvPr/>
        </p:nvCxnSpPr>
        <p:spPr>
          <a:xfrm flipV="1">
            <a:off x="1399370" y="2371029"/>
            <a:ext cx="260927" cy="1870231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コネクタ: カギ線 103">
            <a:extLst>
              <a:ext uri="{FF2B5EF4-FFF2-40B4-BE49-F238E27FC236}">
                <a16:creationId xmlns:a16="http://schemas.microsoft.com/office/drawing/2014/main" id="{654247BE-A70A-4360-974B-D964F4B2EE7D}"/>
              </a:ext>
            </a:extLst>
          </p:cNvPr>
          <p:cNvCxnSpPr>
            <a:cxnSpLocks/>
            <a:stCxn id="21" idx="3"/>
            <a:endCxn id="96" idx="1"/>
          </p:cNvCxnSpPr>
          <p:nvPr/>
        </p:nvCxnSpPr>
        <p:spPr>
          <a:xfrm>
            <a:off x="1399370" y="4241260"/>
            <a:ext cx="237049" cy="1675399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コネクタ: カギ線 113">
            <a:extLst>
              <a:ext uri="{FF2B5EF4-FFF2-40B4-BE49-F238E27FC236}">
                <a16:creationId xmlns:a16="http://schemas.microsoft.com/office/drawing/2014/main" id="{EEB1A0DD-DB96-46C1-B810-AC0F26BFF518}"/>
              </a:ext>
            </a:extLst>
          </p:cNvPr>
          <p:cNvCxnSpPr>
            <a:cxnSpLocks/>
            <a:stCxn id="95" idx="3"/>
            <a:endCxn id="46" idx="1"/>
          </p:cNvCxnSpPr>
          <p:nvPr/>
        </p:nvCxnSpPr>
        <p:spPr>
          <a:xfrm>
            <a:off x="2884109" y="2371029"/>
            <a:ext cx="221650" cy="84708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ED899F7E-8994-4FB8-95DC-26B1EF30F864}"/>
              </a:ext>
            </a:extLst>
          </p:cNvPr>
          <p:cNvSpPr/>
          <p:nvPr/>
        </p:nvSpPr>
        <p:spPr>
          <a:xfrm>
            <a:off x="3105759" y="3914339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3" name="コネクタ: カギ線 132">
            <a:extLst>
              <a:ext uri="{FF2B5EF4-FFF2-40B4-BE49-F238E27FC236}">
                <a16:creationId xmlns:a16="http://schemas.microsoft.com/office/drawing/2014/main" id="{D61CB6DE-73B7-4CC2-8999-65D037F9621F}"/>
              </a:ext>
            </a:extLst>
          </p:cNvPr>
          <p:cNvCxnSpPr>
            <a:cxnSpLocks/>
            <a:stCxn id="25" idx="3"/>
            <a:endCxn id="127" idx="1"/>
          </p:cNvCxnSpPr>
          <p:nvPr/>
        </p:nvCxnSpPr>
        <p:spPr>
          <a:xfrm>
            <a:off x="2875815" y="4107695"/>
            <a:ext cx="229944" cy="175976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コネクタ: カギ線 135">
            <a:extLst>
              <a:ext uri="{FF2B5EF4-FFF2-40B4-BE49-F238E27FC236}">
                <a16:creationId xmlns:a16="http://schemas.microsoft.com/office/drawing/2014/main" id="{B57655F5-2054-4A69-92DA-38E0D619A344}"/>
              </a:ext>
            </a:extLst>
          </p:cNvPr>
          <p:cNvCxnSpPr>
            <a:cxnSpLocks/>
            <a:stCxn id="96" idx="3"/>
            <a:endCxn id="47" idx="1"/>
          </p:cNvCxnSpPr>
          <p:nvPr/>
        </p:nvCxnSpPr>
        <p:spPr>
          <a:xfrm flipV="1">
            <a:off x="2860231" y="5909381"/>
            <a:ext cx="239143" cy="727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4E5DF7A8-4051-4C61-AE1D-607F906D84FE}"/>
              </a:ext>
            </a:extLst>
          </p:cNvPr>
          <p:cNvSpPr/>
          <p:nvPr/>
        </p:nvSpPr>
        <p:spPr>
          <a:xfrm>
            <a:off x="6014113" y="1893021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2" name="直線矢印コネクタ 171">
            <a:extLst>
              <a:ext uri="{FF2B5EF4-FFF2-40B4-BE49-F238E27FC236}">
                <a16:creationId xmlns:a16="http://schemas.microsoft.com/office/drawing/2014/main" id="{687A0429-A4D7-4C5A-B9DB-33EDF27D6886}"/>
              </a:ext>
            </a:extLst>
          </p:cNvPr>
          <p:cNvCxnSpPr>
            <a:cxnSpLocks/>
          </p:cNvCxnSpPr>
          <p:nvPr/>
        </p:nvCxnSpPr>
        <p:spPr>
          <a:xfrm flipV="1">
            <a:off x="5745066" y="2262352"/>
            <a:ext cx="246537" cy="672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楕円 81">
            <a:extLst>
              <a:ext uri="{FF2B5EF4-FFF2-40B4-BE49-F238E27FC236}">
                <a16:creationId xmlns:a16="http://schemas.microsoft.com/office/drawing/2014/main" id="{D605FBB0-D8AF-419B-A41C-56270E01B98B}"/>
              </a:ext>
            </a:extLst>
          </p:cNvPr>
          <p:cNvSpPr/>
          <p:nvPr/>
        </p:nvSpPr>
        <p:spPr>
          <a:xfrm>
            <a:off x="7068874" y="1841325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6" name="コネクタ: カギ線 175">
            <a:extLst>
              <a:ext uri="{FF2B5EF4-FFF2-40B4-BE49-F238E27FC236}">
                <a16:creationId xmlns:a16="http://schemas.microsoft.com/office/drawing/2014/main" id="{6B118352-856C-4482-9116-79B5B05414BC}"/>
              </a:ext>
            </a:extLst>
          </p:cNvPr>
          <p:cNvCxnSpPr>
            <a:cxnSpLocks/>
            <a:stCxn id="47" idx="3"/>
            <a:endCxn id="58" idx="1"/>
          </p:cNvCxnSpPr>
          <p:nvPr/>
        </p:nvCxnSpPr>
        <p:spPr>
          <a:xfrm flipV="1">
            <a:off x="4323186" y="4283671"/>
            <a:ext cx="245136" cy="162571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直線矢印コネクタ 179">
            <a:extLst>
              <a:ext uri="{FF2B5EF4-FFF2-40B4-BE49-F238E27FC236}">
                <a16:creationId xmlns:a16="http://schemas.microsoft.com/office/drawing/2014/main" id="{AB1473E5-4212-4BC2-BAE3-2CB626468F99}"/>
              </a:ext>
            </a:extLst>
          </p:cNvPr>
          <p:cNvCxnSpPr>
            <a:cxnSpLocks/>
            <a:stCxn id="127" idx="3"/>
            <a:endCxn id="58" idx="1"/>
          </p:cNvCxnSpPr>
          <p:nvPr/>
        </p:nvCxnSpPr>
        <p:spPr>
          <a:xfrm>
            <a:off x="4329571" y="4283671"/>
            <a:ext cx="23875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直線矢印コネクタ 187">
            <a:extLst>
              <a:ext uri="{FF2B5EF4-FFF2-40B4-BE49-F238E27FC236}">
                <a16:creationId xmlns:a16="http://schemas.microsoft.com/office/drawing/2014/main" id="{91ACE8A5-1F7D-4C35-9E7B-E36CC20BBC7A}"/>
              </a:ext>
            </a:extLst>
          </p:cNvPr>
          <p:cNvCxnSpPr>
            <a:cxnSpLocks/>
            <a:stCxn id="66" idx="3"/>
            <a:endCxn id="65" idx="1"/>
          </p:cNvCxnSpPr>
          <p:nvPr/>
        </p:nvCxnSpPr>
        <p:spPr>
          <a:xfrm>
            <a:off x="7245711" y="4283670"/>
            <a:ext cx="246286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コネクタ: カギ線 203">
            <a:extLst>
              <a:ext uri="{FF2B5EF4-FFF2-40B4-BE49-F238E27FC236}">
                <a16:creationId xmlns:a16="http://schemas.microsoft.com/office/drawing/2014/main" id="{E2730B1C-8517-4B78-ACA3-9EEC9511F11C}"/>
              </a:ext>
            </a:extLst>
          </p:cNvPr>
          <p:cNvCxnSpPr>
            <a:cxnSpLocks/>
            <a:stCxn id="57" idx="3"/>
            <a:endCxn id="66" idx="1"/>
          </p:cNvCxnSpPr>
          <p:nvPr/>
        </p:nvCxnSpPr>
        <p:spPr>
          <a:xfrm>
            <a:off x="5792134" y="3226245"/>
            <a:ext cx="229765" cy="10574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9FBC49FD-DCD3-46C2-B5D0-6534E7302C75}"/>
              </a:ext>
            </a:extLst>
          </p:cNvPr>
          <p:cNvSpPr/>
          <p:nvPr/>
        </p:nvSpPr>
        <p:spPr>
          <a:xfrm>
            <a:off x="1517894" y="40690"/>
            <a:ext cx="5366951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800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Logic</a:t>
            </a:r>
            <a:r>
              <a:rPr lang="ja-JP" altLang="en-US" sz="2800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2800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  <a:br>
              <a:rPr lang="en-US" altLang="ja-JP" sz="2800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Survey in Country </a:t>
            </a:r>
            <a:r>
              <a:rPr kumimoji="1" lang="en-US" altLang="ja-JP" sz="140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Company</a:t>
            </a:r>
            <a:r>
              <a:rPr kumimoji="1" lang="en-US" altLang="ja-JP" sz="14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1" lang="en-US" altLang="ja-JP" sz="2000" strike="sngStrik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937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B6A0469-9D00-474F-8014-C2D9A8AEB701}"/>
              </a:ext>
            </a:extLst>
          </p:cNvPr>
          <p:cNvSpPr/>
          <p:nvPr/>
        </p:nvSpPr>
        <p:spPr>
          <a:xfrm>
            <a:off x="1636419" y="55392"/>
            <a:ext cx="5951155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>
                <a:latin typeface="Arial" panose="020B0604020202020204" pitchFamily="34" charset="0"/>
                <a:cs typeface="Arial" panose="020B0604020202020204" pitchFamily="34" charset="0"/>
              </a:rPr>
              <a:t>課題解決の筋書（ロジックモデル）</a:t>
            </a:r>
            <a:endParaRPr kumimoji="1" lang="en-US" altLang="ja-JP" sz="28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000">
                <a:latin typeface="Arial" panose="020B0604020202020204" pitchFamily="34" charset="0"/>
                <a:cs typeface="Arial" panose="020B0604020202020204" pitchFamily="34" charset="0"/>
              </a:rPr>
              <a:t>作成例</a:t>
            </a:r>
            <a:endParaRPr kumimoji="1" lang="en-US" altLang="ja-JP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7850C9C8-699B-4D59-9539-2B6BD460921C}"/>
              </a:ext>
            </a:extLst>
          </p:cNvPr>
          <p:cNvSpPr/>
          <p:nvPr/>
        </p:nvSpPr>
        <p:spPr>
          <a:xfrm>
            <a:off x="1652003" y="1025149"/>
            <a:ext cx="1392862" cy="738663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/>
              <a:t>活動</a:t>
            </a:r>
          </a:p>
        </p:txBody>
      </p:sp>
      <p:sp>
        <p:nvSpPr>
          <p:cNvPr id="14" name="矢印: 五方向 13">
            <a:extLst>
              <a:ext uri="{FF2B5EF4-FFF2-40B4-BE49-F238E27FC236}">
                <a16:creationId xmlns:a16="http://schemas.microsoft.com/office/drawing/2014/main" id="{091CCCF3-9DE7-49CF-BBD6-7BCB9AA4644E}"/>
              </a:ext>
            </a:extLst>
          </p:cNvPr>
          <p:cNvSpPr/>
          <p:nvPr/>
        </p:nvSpPr>
        <p:spPr>
          <a:xfrm>
            <a:off x="3099374" y="1025149"/>
            <a:ext cx="1392862" cy="738663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/>
              <a:t>結果</a:t>
            </a:r>
          </a:p>
        </p:txBody>
      </p:sp>
      <p:sp>
        <p:nvSpPr>
          <p:cNvPr id="15" name="矢印: 五方向 14">
            <a:extLst>
              <a:ext uri="{FF2B5EF4-FFF2-40B4-BE49-F238E27FC236}">
                <a16:creationId xmlns:a16="http://schemas.microsoft.com/office/drawing/2014/main" id="{50419748-F632-4366-8231-D7CD0CD5D680}"/>
              </a:ext>
            </a:extLst>
          </p:cNvPr>
          <p:cNvSpPr/>
          <p:nvPr/>
        </p:nvSpPr>
        <p:spPr>
          <a:xfrm>
            <a:off x="4572000" y="1017239"/>
            <a:ext cx="4325813" cy="350984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/>
              <a:t>成果</a:t>
            </a:r>
          </a:p>
        </p:txBody>
      </p:sp>
      <p:sp>
        <p:nvSpPr>
          <p:cNvPr id="18" name="矢印: 五方向 17">
            <a:extLst>
              <a:ext uri="{FF2B5EF4-FFF2-40B4-BE49-F238E27FC236}">
                <a16:creationId xmlns:a16="http://schemas.microsoft.com/office/drawing/2014/main" id="{F9C75BA8-99B5-475E-A851-4048126DD1E9}"/>
              </a:ext>
            </a:extLst>
          </p:cNvPr>
          <p:cNvSpPr/>
          <p:nvPr/>
        </p:nvSpPr>
        <p:spPr>
          <a:xfrm>
            <a:off x="4561281" y="1416823"/>
            <a:ext cx="1392863" cy="350984"/>
          </a:xfrm>
          <a:prstGeom prst="homePlate">
            <a:avLst/>
          </a:prstGeom>
          <a:solidFill>
            <a:srgbClr val="E5E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</a:rPr>
              <a:t>初期（～</a:t>
            </a:r>
            <a:r>
              <a:rPr kumimoji="1" lang="en-US" altLang="ja-JP" sz="1600">
                <a:solidFill>
                  <a:schemeClr val="tx1"/>
                </a:solidFill>
              </a:rPr>
              <a:t>1</a:t>
            </a:r>
            <a:r>
              <a:rPr kumimoji="1" lang="ja-JP" altLang="en-US" sz="1600">
                <a:solidFill>
                  <a:schemeClr val="tx1"/>
                </a:solidFill>
              </a:rPr>
              <a:t>年）</a:t>
            </a:r>
          </a:p>
        </p:txBody>
      </p:sp>
      <p:sp>
        <p:nvSpPr>
          <p:cNvPr id="19" name="矢印: 五方向 18">
            <a:extLst>
              <a:ext uri="{FF2B5EF4-FFF2-40B4-BE49-F238E27FC236}">
                <a16:creationId xmlns:a16="http://schemas.microsoft.com/office/drawing/2014/main" id="{90790343-34C3-47F4-A51C-BAE5BE3C41F0}"/>
              </a:ext>
            </a:extLst>
          </p:cNvPr>
          <p:cNvSpPr/>
          <p:nvPr/>
        </p:nvSpPr>
        <p:spPr>
          <a:xfrm>
            <a:off x="6023190" y="1414340"/>
            <a:ext cx="1392863" cy="350984"/>
          </a:xfrm>
          <a:prstGeom prst="homePlate">
            <a:avLst/>
          </a:prstGeom>
          <a:solidFill>
            <a:srgbClr val="E5E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</a:rPr>
              <a:t>中期（～</a:t>
            </a:r>
            <a:r>
              <a:rPr kumimoji="1" lang="en-US" altLang="ja-JP" sz="1600">
                <a:solidFill>
                  <a:schemeClr val="tx1"/>
                </a:solidFill>
              </a:rPr>
              <a:t>3</a:t>
            </a:r>
            <a:r>
              <a:rPr kumimoji="1" lang="ja-JP" altLang="en-US" sz="1600">
                <a:solidFill>
                  <a:schemeClr val="tx1"/>
                </a:solidFill>
              </a:rPr>
              <a:t>年）</a:t>
            </a: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757246FE-1048-4055-AFF8-8834DE1EBB42}"/>
              </a:ext>
            </a:extLst>
          </p:cNvPr>
          <p:cNvSpPr/>
          <p:nvPr/>
        </p:nvSpPr>
        <p:spPr>
          <a:xfrm>
            <a:off x="7504950" y="1413407"/>
            <a:ext cx="1392863" cy="350984"/>
          </a:xfrm>
          <a:prstGeom prst="homePlate">
            <a:avLst/>
          </a:prstGeom>
          <a:solidFill>
            <a:srgbClr val="E5E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</a:rPr>
              <a:t>長期（～</a:t>
            </a:r>
            <a:r>
              <a:rPr kumimoji="1" lang="en-US" altLang="ja-JP" sz="1600">
                <a:solidFill>
                  <a:schemeClr val="tx1"/>
                </a:solidFill>
              </a:rPr>
              <a:t>5</a:t>
            </a:r>
            <a:r>
              <a:rPr kumimoji="1" lang="ja-JP" altLang="en-US" sz="1600">
                <a:solidFill>
                  <a:schemeClr val="tx1"/>
                </a:solidFill>
              </a:rPr>
              <a:t>年）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2C12832-D1E6-43DB-947D-C83CC74B1880}"/>
              </a:ext>
            </a:extLst>
          </p:cNvPr>
          <p:cNvSpPr/>
          <p:nvPr/>
        </p:nvSpPr>
        <p:spPr>
          <a:xfrm>
            <a:off x="175558" y="1887167"/>
            <a:ext cx="1223812" cy="4503906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sz="1600"/>
          </a:p>
        </p:txBody>
      </p:sp>
      <p:cxnSp>
        <p:nvCxnSpPr>
          <p:cNvPr id="23" name="コネクタ: カギ線 22">
            <a:extLst>
              <a:ext uri="{FF2B5EF4-FFF2-40B4-BE49-F238E27FC236}">
                <a16:creationId xmlns:a16="http://schemas.microsoft.com/office/drawing/2014/main" id="{AE187253-8FE0-4725-AC4E-058C04A584E6}"/>
              </a:ext>
            </a:extLst>
          </p:cNvPr>
          <p:cNvCxnSpPr>
            <a:cxnSpLocks/>
            <a:stCxn id="21" idx="3"/>
            <a:endCxn id="25" idx="1"/>
          </p:cNvCxnSpPr>
          <p:nvPr/>
        </p:nvCxnSpPr>
        <p:spPr>
          <a:xfrm flipV="1">
            <a:off x="1399370" y="3339089"/>
            <a:ext cx="243826" cy="800031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0EB485B-5CEE-4037-ADCD-8436E4483A2E}"/>
              </a:ext>
            </a:extLst>
          </p:cNvPr>
          <p:cNvSpPr/>
          <p:nvPr/>
        </p:nvSpPr>
        <p:spPr>
          <a:xfrm>
            <a:off x="1643196" y="2971780"/>
            <a:ext cx="1223812" cy="734618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営業活動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7940142-22AB-450E-A163-BA72D87FE793}"/>
              </a:ext>
            </a:extLst>
          </p:cNvPr>
          <p:cNvSpPr/>
          <p:nvPr/>
        </p:nvSpPr>
        <p:spPr>
          <a:xfrm>
            <a:off x="3105759" y="1892772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A.</a:t>
            </a:r>
            <a:r>
              <a:rPr kumimoji="1" lang="ja-JP" altLang="en-US" sz="1100"/>
              <a:t>（子ども向け）</a:t>
            </a:r>
            <a:r>
              <a:rPr kumimoji="1" lang="en-US" altLang="ja-JP" sz="1100"/>
              <a:t>E</a:t>
            </a:r>
            <a:r>
              <a:rPr kumimoji="1" lang="ja-JP" altLang="en-US" sz="1100"/>
              <a:t>ラーニングサービス提供</a:t>
            </a:r>
            <a:endParaRPr kumimoji="1" lang="en-US" altLang="ja-JP" sz="1100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5610A304-57E7-45B5-A89E-C8194C8FD5A4}"/>
              </a:ext>
            </a:extLst>
          </p:cNvPr>
          <p:cNvSpPr/>
          <p:nvPr/>
        </p:nvSpPr>
        <p:spPr>
          <a:xfrm>
            <a:off x="4560931" y="1901177"/>
            <a:ext cx="1198401" cy="592806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1.</a:t>
            </a:r>
            <a:r>
              <a:rPr kumimoji="1" lang="ja-JP" altLang="en-US" sz="1100"/>
              <a:t>子どもの学習意欲が沸く</a:t>
            </a: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997521B3-A1F2-4F91-B6E3-DC0C5D1A8864}"/>
              </a:ext>
            </a:extLst>
          </p:cNvPr>
          <p:cNvCxnSpPr>
            <a:cxnSpLocks/>
            <a:stCxn id="232" idx="2"/>
            <a:endCxn id="233" idx="0"/>
          </p:cNvCxnSpPr>
          <p:nvPr/>
        </p:nvCxnSpPr>
        <p:spPr>
          <a:xfrm>
            <a:off x="8096368" y="3239695"/>
            <a:ext cx="0" cy="15148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570148B-74E8-4B04-A3C8-1089EC7DDE65}"/>
              </a:ext>
            </a:extLst>
          </p:cNvPr>
          <p:cNvSpPr/>
          <p:nvPr/>
        </p:nvSpPr>
        <p:spPr>
          <a:xfrm>
            <a:off x="7484462" y="1886296"/>
            <a:ext cx="1223812" cy="607688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6.</a:t>
            </a:r>
            <a:r>
              <a:rPr kumimoji="1" lang="ja-JP" altLang="en-US" sz="1100"/>
              <a:t>子どもの将来の選択肢が広がる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8ED82B62-97A5-406D-8B63-8F0D7B8CF638}"/>
              </a:ext>
            </a:extLst>
          </p:cNvPr>
          <p:cNvSpPr/>
          <p:nvPr/>
        </p:nvSpPr>
        <p:spPr>
          <a:xfrm>
            <a:off x="3105759" y="2967734"/>
            <a:ext cx="1223812" cy="73866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B.</a:t>
            </a:r>
            <a:r>
              <a:rPr kumimoji="1" lang="ja-JP" altLang="en-US" sz="1100"/>
              <a:t>（親向け）子どもとの向き合い方講座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1468B434-3640-42BA-991F-1DD4E5A8E527}"/>
              </a:ext>
            </a:extLst>
          </p:cNvPr>
          <p:cNvSpPr/>
          <p:nvPr/>
        </p:nvSpPr>
        <p:spPr>
          <a:xfrm>
            <a:off x="4568322" y="3576126"/>
            <a:ext cx="1223812" cy="1571996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10.</a:t>
            </a:r>
            <a:r>
              <a:rPr kumimoji="1" lang="ja-JP" altLang="en-US" sz="1100"/>
              <a:t>親の、子どもに勉強を教える負担が減る</a:t>
            </a:r>
            <a:endParaRPr kumimoji="1" lang="en-US" altLang="ja-JP" sz="1100"/>
          </a:p>
          <a:p>
            <a:pPr algn="ctr"/>
            <a:endParaRPr kumimoji="1" lang="en-US" altLang="ja-JP" sz="1100"/>
          </a:p>
          <a:p>
            <a:pPr algn="ctr"/>
            <a:r>
              <a:rPr kumimoji="1" lang="ja-JP" altLang="en-US" sz="1100"/>
              <a:t>親の、子どもの学力低下への不安が減る</a:t>
            </a:r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0A3AB0A-E5F3-4A4A-B1F3-DF59B89D896E}"/>
              </a:ext>
            </a:extLst>
          </p:cNvPr>
          <p:cNvCxnSpPr>
            <a:cxnSpLocks/>
            <a:stCxn id="41" idx="2"/>
            <a:endCxn id="232" idx="0"/>
          </p:cNvCxnSpPr>
          <p:nvPr/>
        </p:nvCxnSpPr>
        <p:spPr>
          <a:xfrm>
            <a:off x="8096368" y="2493984"/>
            <a:ext cx="0" cy="13802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4AE2B71-1E94-47A5-A7EA-5813418D036E}"/>
              </a:ext>
            </a:extLst>
          </p:cNvPr>
          <p:cNvSpPr/>
          <p:nvPr/>
        </p:nvSpPr>
        <p:spPr>
          <a:xfrm>
            <a:off x="6010720" y="4923831"/>
            <a:ext cx="1223812" cy="66542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13. </a:t>
            </a:r>
            <a:r>
              <a:rPr kumimoji="1" lang="ja-JP" altLang="en-US" sz="1100"/>
              <a:t>親の、子どもへのｺﾐｭﾆｹｰｼｮﾝｽﾀｲﾙが変わる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99AE39F-6BBA-4462-8D0C-ABD1E6C87EC0}"/>
              </a:ext>
            </a:extLst>
          </p:cNvPr>
          <p:cNvSpPr/>
          <p:nvPr/>
        </p:nvSpPr>
        <p:spPr>
          <a:xfrm>
            <a:off x="6013694" y="5730990"/>
            <a:ext cx="1223812" cy="50727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12. </a:t>
            </a:r>
            <a:r>
              <a:rPr kumimoji="1" lang="ja-JP" altLang="en-US" sz="1100"/>
              <a:t>親の意識が変わる</a:t>
            </a:r>
          </a:p>
        </p:txBody>
      </p:sp>
      <p:sp>
        <p:nvSpPr>
          <p:cNvPr id="74" name="楕円 73">
            <a:extLst>
              <a:ext uri="{FF2B5EF4-FFF2-40B4-BE49-F238E27FC236}">
                <a16:creationId xmlns:a16="http://schemas.microsoft.com/office/drawing/2014/main" id="{6F875090-9DE9-44FF-A5D9-467A0A3D4921}"/>
              </a:ext>
            </a:extLst>
          </p:cNvPr>
          <p:cNvSpPr/>
          <p:nvPr/>
        </p:nvSpPr>
        <p:spPr>
          <a:xfrm>
            <a:off x="7947834" y="139102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/>
              <a:t>子</a:t>
            </a:r>
            <a:endParaRPr kumimoji="1" lang="ja-JP" altLang="en-US" sz="1600"/>
          </a:p>
        </p:txBody>
      </p:sp>
      <p:sp>
        <p:nvSpPr>
          <p:cNvPr id="75" name="楕円 74">
            <a:extLst>
              <a:ext uri="{FF2B5EF4-FFF2-40B4-BE49-F238E27FC236}">
                <a16:creationId xmlns:a16="http://schemas.microsoft.com/office/drawing/2014/main" id="{745C61DD-7572-4E98-9511-6139BB036E18}"/>
              </a:ext>
            </a:extLst>
          </p:cNvPr>
          <p:cNvSpPr/>
          <p:nvPr/>
        </p:nvSpPr>
        <p:spPr>
          <a:xfrm>
            <a:off x="7947833" y="515517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/>
              <a:t>親</a:t>
            </a:r>
            <a:endParaRPr kumimoji="1" lang="ja-JP" altLang="en-US" sz="1600"/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95FFBB7D-BF89-4C5D-9295-A47FEBAD003C}"/>
              </a:ext>
            </a:extLst>
          </p:cNvPr>
          <p:cNvSpPr txBox="1"/>
          <p:nvPr/>
        </p:nvSpPr>
        <p:spPr>
          <a:xfrm>
            <a:off x="8235549" y="110730"/>
            <a:ext cx="9605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/>
              <a:t>・・・子ども</a:t>
            </a: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1A281936-1024-4CFB-9072-2CAF13CB72A3}"/>
              </a:ext>
            </a:extLst>
          </p:cNvPr>
          <p:cNvSpPr txBox="1"/>
          <p:nvPr/>
        </p:nvSpPr>
        <p:spPr>
          <a:xfrm>
            <a:off x="8235549" y="503373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/>
              <a:t>・・・親</a:t>
            </a:r>
          </a:p>
        </p:txBody>
      </p:sp>
      <p:sp>
        <p:nvSpPr>
          <p:cNvPr id="49" name="矢印: 五方向 48">
            <a:extLst>
              <a:ext uri="{FF2B5EF4-FFF2-40B4-BE49-F238E27FC236}">
                <a16:creationId xmlns:a16="http://schemas.microsoft.com/office/drawing/2014/main" id="{447F17CA-31F9-497F-8617-9F82282BCB44}"/>
              </a:ext>
            </a:extLst>
          </p:cNvPr>
          <p:cNvSpPr/>
          <p:nvPr/>
        </p:nvSpPr>
        <p:spPr>
          <a:xfrm>
            <a:off x="175558" y="1016537"/>
            <a:ext cx="1392862" cy="738663"/>
          </a:xfrm>
          <a:prstGeom prst="homePlate">
            <a:avLst/>
          </a:prstGeom>
          <a:solidFill>
            <a:srgbClr val="00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/>
              <a:t>資源</a:t>
            </a:r>
          </a:p>
        </p:txBody>
      </p:sp>
      <p:cxnSp>
        <p:nvCxnSpPr>
          <p:cNvPr id="70" name="コネクタ: カギ線 69">
            <a:extLst>
              <a:ext uri="{FF2B5EF4-FFF2-40B4-BE49-F238E27FC236}">
                <a16:creationId xmlns:a16="http://schemas.microsoft.com/office/drawing/2014/main" id="{D9B5E99E-5F53-4D4D-89FB-48FD4DA2F2DF}"/>
              </a:ext>
            </a:extLst>
          </p:cNvPr>
          <p:cNvCxnSpPr>
            <a:cxnSpLocks/>
            <a:stCxn id="233" idx="2"/>
            <a:endCxn id="234" idx="0"/>
          </p:cNvCxnSpPr>
          <p:nvPr/>
        </p:nvCxnSpPr>
        <p:spPr>
          <a:xfrm rot="5400000">
            <a:off x="8023499" y="4071739"/>
            <a:ext cx="145739" cy="1270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B95F59FE-52B8-4BE8-B7F0-7BD9CC9324BC}"/>
              </a:ext>
            </a:extLst>
          </p:cNvPr>
          <p:cNvSpPr/>
          <p:nvPr/>
        </p:nvSpPr>
        <p:spPr>
          <a:xfrm>
            <a:off x="1648765" y="1890142"/>
            <a:ext cx="1223812" cy="74853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システム開発</a:t>
            </a:r>
          </a:p>
        </p:txBody>
      </p:sp>
      <p:cxnSp>
        <p:nvCxnSpPr>
          <p:cNvPr id="101" name="コネクタ: カギ線 100">
            <a:extLst>
              <a:ext uri="{FF2B5EF4-FFF2-40B4-BE49-F238E27FC236}">
                <a16:creationId xmlns:a16="http://schemas.microsoft.com/office/drawing/2014/main" id="{9D2431E7-3AEC-4484-B031-829488BEB85F}"/>
              </a:ext>
            </a:extLst>
          </p:cNvPr>
          <p:cNvCxnSpPr>
            <a:cxnSpLocks/>
            <a:stCxn id="21" idx="3"/>
            <a:endCxn id="95" idx="1"/>
          </p:cNvCxnSpPr>
          <p:nvPr/>
        </p:nvCxnSpPr>
        <p:spPr>
          <a:xfrm flipV="1">
            <a:off x="1399370" y="2264411"/>
            <a:ext cx="249395" cy="1874709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コネクタ: カギ線 113">
            <a:extLst>
              <a:ext uri="{FF2B5EF4-FFF2-40B4-BE49-F238E27FC236}">
                <a16:creationId xmlns:a16="http://schemas.microsoft.com/office/drawing/2014/main" id="{EEB1A0DD-DB96-46C1-B810-AC0F26BFF518}"/>
              </a:ext>
            </a:extLst>
          </p:cNvPr>
          <p:cNvCxnSpPr>
            <a:cxnSpLocks/>
            <a:stCxn id="30" idx="3"/>
            <a:endCxn id="57" idx="1"/>
          </p:cNvCxnSpPr>
          <p:nvPr/>
        </p:nvCxnSpPr>
        <p:spPr>
          <a:xfrm>
            <a:off x="4329571" y="2262104"/>
            <a:ext cx="238751" cy="210002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4E5DF7A8-4051-4C61-AE1D-607F906D84FE}"/>
              </a:ext>
            </a:extLst>
          </p:cNvPr>
          <p:cNvSpPr/>
          <p:nvPr/>
        </p:nvSpPr>
        <p:spPr>
          <a:xfrm>
            <a:off x="6014113" y="1893022"/>
            <a:ext cx="1223812" cy="600962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3.</a:t>
            </a:r>
            <a:r>
              <a:rPr kumimoji="1" lang="ja-JP" altLang="en-US" sz="1100"/>
              <a:t>子どもの学習時間が長くなる</a:t>
            </a:r>
          </a:p>
        </p:txBody>
      </p:sp>
      <p:cxnSp>
        <p:nvCxnSpPr>
          <p:cNvPr id="188" name="直線矢印コネクタ 187">
            <a:extLst>
              <a:ext uri="{FF2B5EF4-FFF2-40B4-BE49-F238E27FC236}">
                <a16:creationId xmlns:a16="http://schemas.microsoft.com/office/drawing/2014/main" id="{91ACE8A5-1F7D-4C35-9E7B-E36CC20BBC7A}"/>
              </a:ext>
            </a:extLst>
          </p:cNvPr>
          <p:cNvCxnSpPr>
            <a:cxnSpLocks/>
            <a:stCxn id="66" idx="0"/>
            <a:endCxn id="65" idx="2"/>
          </p:cNvCxnSpPr>
          <p:nvPr/>
        </p:nvCxnSpPr>
        <p:spPr>
          <a:xfrm flipH="1" flipV="1">
            <a:off x="6622626" y="5589260"/>
            <a:ext cx="2974" cy="14173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図 23">
            <a:extLst>
              <a:ext uri="{FF2B5EF4-FFF2-40B4-BE49-F238E27FC236}">
                <a16:creationId xmlns:a16="http://schemas.microsoft.com/office/drawing/2014/main" id="{80D489EE-E93B-4B55-AB6E-6A5A6E2A0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82" y="2637865"/>
            <a:ext cx="869208" cy="2620598"/>
          </a:xfrm>
          <a:prstGeom prst="rect">
            <a:avLst/>
          </a:prstGeom>
        </p:spPr>
      </p:pic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A45F9DD-E29E-4237-B0C0-76318899A924}"/>
              </a:ext>
            </a:extLst>
          </p:cNvPr>
          <p:cNvSpPr txBox="1"/>
          <p:nvPr/>
        </p:nvSpPr>
        <p:spPr>
          <a:xfrm>
            <a:off x="5840769" y="6525420"/>
            <a:ext cx="32449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err="1">
                <a:hlinkClick r:id="rId3"/>
              </a:rPr>
              <a:t>Suralanet_ImpactManagementReport</a:t>
            </a:r>
            <a:r>
              <a:rPr lang="en-US" altLang="ja-JP" sz="1200">
                <a:hlinkClick r:id="rId3"/>
              </a:rPr>
              <a:t> (siif.or.jp)</a:t>
            </a:r>
            <a:endParaRPr lang="ja-JP" altLang="en-US" sz="120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B0B20C8-D341-44DD-8DA1-AF5FD14B2C1C}"/>
              </a:ext>
            </a:extLst>
          </p:cNvPr>
          <p:cNvSpPr txBox="1"/>
          <p:nvPr/>
        </p:nvSpPr>
        <p:spPr>
          <a:xfrm>
            <a:off x="96812" y="6570925"/>
            <a:ext cx="60178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/>
              <a:t>※</a:t>
            </a:r>
            <a:r>
              <a:rPr kumimoji="1" lang="ja-JP" altLang="en-US" sz="1000"/>
              <a:t>すららネット社インパクトマネージメントレポートのロジックモデルを参考事例として一部簡素化して作成。</a:t>
            </a:r>
          </a:p>
        </p:txBody>
      </p:sp>
      <p:cxnSp>
        <p:nvCxnSpPr>
          <p:cNvPr id="84" name="直線矢印コネクタ 83">
            <a:extLst>
              <a:ext uri="{FF2B5EF4-FFF2-40B4-BE49-F238E27FC236}">
                <a16:creationId xmlns:a16="http://schemas.microsoft.com/office/drawing/2014/main" id="{0430E83A-D152-4134-8A12-DA00841C2EDA}"/>
              </a:ext>
            </a:extLst>
          </p:cNvPr>
          <p:cNvCxnSpPr>
            <a:cxnSpLocks/>
            <a:stCxn id="95" idx="3"/>
            <a:endCxn id="30" idx="1"/>
          </p:cNvCxnSpPr>
          <p:nvPr/>
        </p:nvCxnSpPr>
        <p:spPr>
          <a:xfrm flipV="1">
            <a:off x="2872577" y="2262104"/>
            <a:ext cx="233182" cy="230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>
            <a:extLst>
              <a:ext uri="{FF2B5EF4-FFF2-40B4-BE49-F238E27FC236}">
                <a16:creationId xmlns:a16="http://schemas.microsoft.com/office/drawing/2014/main" id="{0C38DC66-1003-4DBD-BD72-7356F66B5E37}"/>
              </a:ext>
            </a:extLst>
          </p:cNvPr>
          <p:cNvCxnSpPr>
            <a:cxnSpLocks/>
            <a:stCxn id="95" idx="3"/>
            <a:endCxn id="46" idx="1"/>
          </p:cNvCxnSpPr>
          <p:nvPr/>
        </p:nvCxnSpPr>
        <p:spPr>
          <a:xfrm>
            <a:off x="2872577" y="2264411"/>
            <a:ext cx="233182" cy="10726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矢印コネクタ 96">
            <a:extLst>
              <a:ext uri="{FF2B5EF4-FFF2-40B4-BE49-F238E27FC236}">
                <a16:creationId xmlns:a16="http://schemas.microsoft.com/office/drawing/2014/main" id="{9C8AC714-528B-45DC-A788-7C9A9ECB6AB3}"/>
              </a:ext>
            </a:extLst>
          </p:cNvPr>
          <p:cNvCxnSpPr>
            <a:cxnSpLocks/>
            <a:stCxn id="25" idx="3"/>
            <a:endCxn id="30" idx="1"/>
          </p:cNvCxnSpPr>
          <p:nvPr/>
        </p:nvCxnSpPr>
        <p:spPr>
          <a:xfrm flipV="1">
            <a:off x="2867008" y="2262104"/>
            <a:ext cx="238751" cy="107698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矢印コネクタ 98">
            <a:extLst>
              <a:ext uri="{FF2B5EF4-FFF2-40B4-BE49-F238E27FC236}">
                <a16:creationId xmlns:a16="http://schemas.microsoft.com/office/drawing/2014/main" id="{2E2846AA-A38C-482B-AFBE-4DE5D65AE382}"/>
              </a:ext>
            </a:extLst>
          </p:cNvPr>
          <p:cNvCxnSpPr>
            <a:cxnSpLocks/>
            <a:stCxn id="25" idx="3"/>
            <a:endCxn id="46" idx="1"/>
          </p:cNvCxnSpPr>
          <p:nvPr/>
        </p:nvCxnSpPr>
        <p:spPr>
          <a:xfrm flipV="1">
            <a:off x="2867008" y="3337066"/>
            <a:ext cx="238751" cy="202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3432C8CA-AFBC-4F2D-92AE-931DC0C5C15C}"/>
              </a:ext>
            </a:extLst>
          </p:cNvPr>
          <p:cNvSpPr/>
          <p:nvPr/>
        </p:nvSpPr>
        <p:spPr>
          <a:xfrm>
            <a:off x="4568322" y="5318746"/>
            <a:ext cx="1223812" cy="731582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11. </a:t>
            </a:r>
            <a:r>
              <a:rPr kumimoji="1" lang="ja-JP" altLang="en-US" sz="1100"/>
              <a:t>親の精神的・時間的負担が減る</a:t>
            </a:r>
          </a:p>
        </p:txBody>
      </p:sp>
      <p:cxnSp>
        <p:nvCxnSpPr>
          <p:cNvPr id="129" name="直線矢印コネクタ 128">
            <a:extLst>
              <a:ext uri="{FF2B5EF4-FFF2-40B4-BE49-F238E27FC236}">
                <a16:creationId xmlns:a16="http://schemas.microsoft.com/office/drawing/2014/main" id="{6AAB3DD6-ABB6-4B16-9A1D-4FAA69799F24}"/>
              </a:ext>
            </a:extLst>
          </p:cNvPr>
          <p:cNvCxnSpPr>
            <a:cxnSpLocks/>
            <a:stCxn id="57" idx="2"/>
            <a:endCxn id="128" idx="0"/>
          </p:cNvCxnSpPr>
          <p:nvPr/>
        </p:nvCxnSpPr>
        <p:spPr>
          <a:xfrm>
            <a:off x="5180228" y="5148122"/>
            <a:ext cx="0" cy="17062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楕円 145">
            <a:extLst>
              <a:ext uri="{FF2B5EF4-FFF2-40B4-BE49-F238E27FC236}">
                <a16:creationId xmlns:a16="http://schemas.microsoft.com/office/drawing/2014/main" id="{5329D35D-674A-4763-92AC-2E537CDD11F6}"/>
              </a:ext>
            </a:extLst>
          </p:cNvPr>
          <p:cNvSpPr/>
          <p:nvPr/>
        </p:nvSpPr>
        <p:spPr>
          <a:xfrm>
            <a:off x="5633221" y="1835707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子</a:t>
            </a:r>
          </a:p>
        </p:txBody>
      </p:sp>
      <p:sp>
        <p:nvSpPr>
          <p:cNvPr id="147" name="楕円 146">
            <a:extLst>
              <a:ext uri="{FF2B5EF4-FFF2-40B4-BE49-F238E27FC236}">
                <a16:creationId xmlns:a16="http://schemas.microsoft.com/office/drawing/2014/main" id="{49A73FA3-3094-4F55-9AC9-716FB9C1AA36}"/>
              </a:ext>
            </a:extLst>
          </p:cNvPr>
          <p:cNvSpPr/>
          <p:nvPr/>
        </p:nvSpPr>
        <p:spPr>
          <a:xfrm>
            <a:off x="7062982" y="1821895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子</a:t>
            </a:r>
          </a:p>
        </p:txBody>
      </p:sp>
      <p:sp>
        <p:nvSpPr>
          <p:cNvPr id="148" name="楕円 147">
            <a:extLst>
              <a:ext uri="{FF2B5EF4-FFF2-40B4-BE49-F238E27FC236}">
                <a16:creationId xmlns:a16="http://schemas.microsoft.com/office/drawing/2014/main" id="{84CAFBFC-7F51-4AFE-AC9D-38B31BC5888F}"/>
              </a:ext>
            </a:extLst>
          </p:cNvPr>
          <p:cNvSpPr/>
          <p:nvPr/>
        </p:nvSpPr>
        <p:spPr>
          <a:xfrm>
            <a:off x="8610741" y="1821988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子</a:t>
            </a:r>
          </a:p>
        </p:txBody>
      </p:sp>
      <p:sp>
        <p:nvSpPr>
          <p:cNvPr id="157" name="楕円 156">
            <a:extLst>
              <a:ext uri="{FF2B5EF4-FFF2-40B4-BE49-F238E27FC236}">
                <a16:creationId xmlns:a16="http://schemas.microsoft.com/office/drawing/2014/main" id="{08467673-4473-4F5C-812D-27A968B547AB}"/>
              </a:ext>
            </a:extLst>
          </p:cNvPr>
          <p:cNvSpPr/>
          <p:nvPr/>
        </p:nvSpPr>
        <p:spPr>
          <a:xfrm>
            <a:off x="5583498" y="3450605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/>
              <a:t>親</a:t>
            </a:r>
            <a:endParaRPr kumimoji="1" lang="ja-JP" altLang="en-US" sz="1600"/>
          </a:p>
        </p:txBody>
      </p:sp>
      <p:cxnSp>
        <p:nvCxnSpPr>
          <p:cNvPr id="160" name="コネクタ: カギ線 159">
            <a:extLst>
              <a:ext uri="{FF2B5EF4-FFF2-40B4-BE49-F238E27FC236}">
                <a16:creationId xmlns:a16="http://schemas.microsoft.com/office/drawing/2014/main" id="{385059B8-23ED-45C2-815D-D9294FA12794}"/>
              </a:ext>
            </a:extLst>
          </p:cNvPr>
          <p:cNvCxnSpPr>
            <a:cxnSpLocks/>
            <a:stCxn id="46" idx="2"/>
            <a:endCxn id="66" idx="2"/>
          </p:cNvCxnSpPr>
          <p:nvPr/>
        </p:nvCxnSpPr>
        <p:spPr>
          <a:xfrm rot="16200000" flipH="1">
            <a:off x="3905697" y="3518364"/>
            <a:ext cx="2531870" cy="2907935"/>
          </a:xfrm>
          <a:prstGeom prst="bentConnector3">
            <a:avLst>
              <a:gd name="adj1" fmla="val 109029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コネクタ: カギ線 170">
            <a:extLst>
              <a:ext uri="{FF2B5EF4-FFF2-40B4-BE49-F238E27FC236}">
                <a16:creationId xmlns:a16="http://schemas.microsoft.com/office/drawing/2014/main" id="{4AB2B2BE-30D0-4592-AB38-E925818FA9FF}"/>
              </a:ext>
            </a:extLst>
          </p:cNvPr>
          <p:cNvCxnSpPr>
            <a:cxnSpLocks/>
            <a:stCxn id="128" idx="3"/>
            <a:endCxn id="66" idx="1"/>
          </p:cNvCxnSpPr>
          <p:nvPr/>
        </p:nvCxnSpPr>
        <p:spPr>
          <a:xfrm>
            <a:off x="5792134" y="5684537"/>
            <a:ext cx="221560" cy="300092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コネクタ: カギ線 180">
            <a:extLst>
              <a:ext uri="{FF2B5EF4-FFF2-40B4-BE49-F238E27FC236}">
                <a16:creationId xmlns:a16="http://schemas.microsoft.com/office/drawing/2014/main" id="{49611FED-9440-422C-B73D-7897830F671D}"/>
              </a:ext>
            </a:extLst>
          </p:cNvPr>
          <p:cNvCxnSpPr>
            <a:cxnSpLocks/>
            <a:stCxn id="195" idx="3"/>
            <a:endCxn id="170" idx="1"/>
          </p:cNvCxnSpPr>
          <p:nvPr/>
        </p:nvCxnSpPr>
        <p:spPr>
          <a:xfrm flipV="1">
            <a:off x="5765492" y="2193503"/>
            <a:ext cx="248621" cy="749789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正方形/長方形 181">
            <a:extLst>
              <a:ext uri="{FF2B5EF4-FFF2-40B4-BE49-F238E27FC236}">
                <a16:creationId xmlns:a16="http://schemas.microsoft.com/office/drawing/2014/main" id="{476381E6-2E19-47C4-8738-98FE54D2D91A}"/>
              </a:ext>
            </a:extLst>
          </p:cNvPr>
          <p:cNvSpPr/>
          <p:nvPr/>
        </p:nvSpPr>
        <p:spPr>
          <a:xfrm>
            <a:off x="5997293" y="4124213"/>
            <a:ext cx="1223812" cy="66542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14. </a:t>
            </a:r>
            <a:r>
              <a:rPr kumimoji="1" lang="ja-JP" altLang="en-US" sz="1100"/>
              <a:t>親子の関係が良好になる</a:t>
            </a:r>
            <a:endParaRPr kumimoji="1" lang="en-US" altLang="ja-JP" sz="1100"/>
          </a:p>
          <a:p>
            <a:pPr algn="ctr"/>
            <a:r>
              <a:rPr kumimoji="1" lang="ja-JP" altLang="en-US" sz="1100"/>
              <a:t>（</a:t>
            </a:r>
            <a:r>
              <a:rPr kumimoji="1" lang="en-US" altLang="ja-JP" sz="1100"/>
              <a:t>2.</a:t>
            </a:r>
            <a:r>
              <a:rPr kumimoji="1" lang="ja-JP" altLang="en-US" sz="1100"/>
              <a:t>に繋がる）</a:t>
            </a:r>
            <a:endParaRPr kumimoji="1" lang="en-US" altLang="ja-JP" sz="1100"/>
          </a:p>
        </p:txBody>
      </p:sp>
      <p:sp>
        <p:nvSpPr>
          <p:cNvPr id="183" name="楕円 182">
            <a:extLst>
              <a:ext uri="{FF2B5EF4-FFF2-40B4-BE49-F238E27FC236}">
                <a16:creationId xmlns:a16="http://schemas.microsoft.com/office/drawing/2014/main" id="{60BEA05E-F866-48FC-A90E-155AC7C1049A}"/>
              </a:ext>
            </a:extLst>
          </p:cNvPr>
          <p:cNvSpPr/>
          <p:nvPr/>
        </p:nvSpPr>
        <p:spPr>
          <a:xfrm>
            <a:off x="5590807" y="5238690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/>
              <a:t>親</a:t>
            </a:r>
            <a:endParaRPr kumimoji="1" lang="ja-JP" altLang="en-US" sz="1600"/>
          </a:p>
        </p:txBody>
      </p:sp>
      <p:sp>
        <p:nvSpPr>
          <p:cNvPr id="184" name="楕円 183">
            <a:extLst>
              <a:ext uri="{FF2B5EF4-FFF2-40B4-BE49-F238E27FC236}">
                <a16:creationId xmlns:a16="http://schemas.microsoft.com/office/drawing/2014/main" id="{16225DF9-117D-4BC7-B1ED-9A97922E93D9}"/>
              </a:ext>
            </a:extLst>
          </p:cNvPr>
          <p:cNvSpPr/>
          <p:nvPr/>
        </p:nvSpPr>
        <p:spPr>
          <a:xfrm>
            <a:off x="7152657" y="5660125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/>
              <a:t>親</a:t>
            </a:r>
            <a:endParaRPr kumimoji="1" lang="ja-JP" altLang="en-US" sz="1600"/>
          </a:p>
        </p:txBody>
      </p:sp>
      <p:sp>
        <p:nvSpPr>
          <p:cNvPr id="186" name="楕円 185">
            <a:extLst>
              <a:ext uri="{FF2B5EF4-FFF2-40B4-BE49-F238E27FC236}">
                <a16:creationId xmlns:a16="http://schemas.microsoft.com/office/drawing/2014/main" id="{9C8D9261-ED27-415C-8DBF-9D0B1F1337DA}"/>
              </a:ext>
            </a:extLst>
          </p:cNvPr>
          <p:cNvSpPr/>
          <p:nvPr/>
        </p:nvSpPr>
        <p:spPr>
          <a:xfrm>
            <a:off x="7119898" y="4005509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/>
              <a:t>親</a:t>
            </a:r>
            <a:endParaRPr kumimoji="1" lang="ja-JP" altLang="en-US" sz="1600"/>
          </a:p>
        </p:txBody>
      </p:sp>
      <p:cxnSp>
        <p:nvCxnSpPr>
          <p:cNvPr id="187" name="直線矢印コネクタ 186">
            <a:extLst>
              <a:ext uri="{FF2B5EF4-FFF2-40B4-BE49-F238E27FC236}">
                <a16:creationId xmlns:a16="http://schemas.microsoft.com/office/drawing/2014/main" id="{7CE04909-A561-48F5-9853-D4A0AC68324E}"/>
              </a:ext>
            </a:extLst>
          </p:cNvPr>
          <p:cNvCxnSpPr>
            <a:cxnSpLocks/>
            <a:stCxn id="65" idx="0"/>
            <a:endCxn id="182" idx="2"/>
          </p:cNvCxnSpPr>
          <p:nvPr/>
        </p:nvCxnSpPr>
        <p:spPr>
          <a:xfrm flipH="1" flipV="1">
            <a:off x="6609199" y="4789642"/>
            <a:ext cx="13427" cy="134189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正方形/長方形 194">
            <a:extLst>
              <a:ext uri="{FF2B5EF4-FFF2-40B4-BE49-F238E27FC236}">
                <a16:creationId xmlns:a16="http://schemas.microsoft.com/office/drawing/2014/main" id="{B92B22E8-72E9-4175-AC58-A94EA2076479}"/>
              </a:ext>
            </a:extLst>
          </p:cNvPr>
          <p:cNvSpPr/>
          <p:nvPr/>
        </p:nvSpPr>
        <p:spPr>
          <a:xfrm>
            <a:off x="4567091" y="2646889"/>
            <a:ext cx="1198401" cy="592806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2.</a:t>
            </a:r>
            <a:r>
              <a:rPr kumimoji="1" lang="ja-JP" altLang="en-US" sz="1100"/>
              <a:t>子どもの生活習慣が改善される</a:t>
            </a:r>
          </a:p>
        </p:txBody>
      </p:sp>
      <p:cxnSp>
        <p:nvCxnSpPr>
          <p:cNvPr id="196" name="コネクタ: カギ線 195">
            <a:extLst>
              <a:ext uri="{FF2B5EF4-FFF2-40B4-BE49-F238E27FC236}">
                <a16:creationId xmlns:a16="http://schemas.microsoft.com/office/drawing/2014/main" id="{D4C2C2D7-13BD-4D55-8A47-F62E8F76E804}"/>
              </a:ext>
            </a:extLst>
          </p:cNvPr>
          <p:cNvCxnSpPr>
            <a:cxnSpLocks/>
            <a:stCxn id="30" idx="3"/>
            <a:endCxn id="35" idx="1"/>
          </p:cNvCxnSpPr>
          <p:nvPr/>
        </p:nvCxnSpPr>
        <p:spPr>
          <a:xfrm flipV="1">
            <a:off x="4329571" y="2197580"/>
            <a:ext cx="231360" cy="64524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直線矢印コネクタ 201">
            <a:extLst>
              <a:ext uri="{FF2B5EF4-FFF2-40B4-BE49-F238E27FC236}">
                <a16:creationId xmlns:a16="http://schemas.microsoft.com/office/drawing/2014/main" id="{DEFFB447-8974-45CF-AC5D-D87A18004A84}"/>
              </a:ext>
            </a:extLst>
          </p:cNvPr>
          <p:cNvCxnSpPr>
            <a:cxnSpLocks/>
            <a:stCxn id="35" idx="2"/>
            <a:endCxn id="195" idx="0"/>
          </p:cNvCxnSpPr>
          <p:nvPr/>
        </p:nvCxnSpPr>
        <p:spPr>
          <a:xfrm>
            <a:off x="5160132" y="2493983"/>
            <a:ext cx="6160" cy="15290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楕円 204">
            <a:extLst>
              <a:ext uri="{FF2B5EF4-FFF2-40B4-BE49-F238E27FC236}">
                <a16:creationId xmlns:a16="http://schemas.microsoft.com/office/drawing/2014/main" id="{CF7DB52A-871B-46BC-B2FE-851581C259AC}"/>
              </a:ext>
            </a:extLst>
          </p:cNvPr>
          <p:cNvSpPr/>
          <p:nvPr/>
        </p:nvSpPr>
        <p:spPr>
          <a:xfrm>
            <a:off x="7128694" y="4332113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子</a:t>
            </a:r>
          </a:p>
        </p:txBody>
      </p:sp>
      <p:sp>
        <p:nvSpPr>
          <p:cNvPr id="208" name="楕円 207">
            <a:extLst>
              <a:ext uri="{FF2B5EF4-FFF2-40B4-BE49-F238E27FC236}">
                <a16:creationId xmlns:a16="http://schemas.microsoft.com/office/drawing/2014/main" id="{882CF4B5-CF93-459E-9768-44253207AA83}"/>
              </a:ext>
            </a:extLst>
          </p:cNvPr>
          <p:cNvSpPr/>
          <p:nvPr/>
        </p:nvSpPr>
        <p:spPr>
          <a:xfrm>
            <a:off x="5617356" y="2559408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子</a:t>
            </a:r>
          </a:p>
        </p:txBody>
      </p:sp>
      <p:sp>
        <p:nvSpPr>
          <p:cNvPr id="211" name="楕円 210">
            <a:extLst>
              <a:ext uri="{FF2B5EF4-FFF2-40B4-BE49-F238E27FC236}">
                <a16:creationId xmlns:a16="http://schemas.microsoft.com/office/drawing/2014/main" id="{4B49B195-4309-4794-BD3E-6CBC9FE4CCE0}"/>
              </a:ext>
            </a:extLst>
          </p:cNvPr>
          <p:cNvSpPr/>
          <p:nvPr/>
        </p:nvSpPr>
        <p:spPr>
          <a:xfrm>
            <a:off x="7157878" y="4860769"/>
            <a:ext cx="249379" cy="258747"/>
          </a:xfrm>
          <a:prstGeom prst="ellipse">
            <a:avLst/>
          </a:prstGeom>
          <a:solidFill>
            <a:srgbClr val="0070BC"/>
          </a:solidFill>
          <a:ln>
            <a:solidFill>
              <a:srgbClr val="0070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/>
              <a:t>親</a:t>
            </a:r>
            <a:endParaRPr kumimoji="1" lang="ja-JP" altLang="en-US" sz="1600"/>
          </a:p>
        </p:txBody>
      </p:sp>
      <p:sp>
        <p:nvSpPr>
          <p:cNvPr id="212" name="楕円 211">
            <a:extLst>
              <a:ext uri="{FF2B5EF4-FFF2-40B4-BE49-F238E27FC236}">
                <a16:creationId xmlns:a16="http://schemas.microsoft.com/office/drawing/2014/main" id="{8340A35F-77BD-455C-93EE-C1ECA584E19B}"/>
              </a:ext>
            </a:extLst>
          </p:cNvPr>
          <p:cNvSpPr/>
          <p:nvPr/>
        </p:nvSpPr>
        <p:spPr>
          <a:xfrm>
            <a:off x="7166674" y="5187373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子</a:t>
            </a:r>
          </a:p>
        </p:txBody>
      </p:sp>
      <p:sp>
        <p:nvSpPr>
          <p:cNvPr id="213" name="正方形/長方形 212">
            <a:extLst>
              <a:ext uri="{FF2B5EF4-FFF2-40B4-BE49-F238E27FC236}">
                <a16:creationId xmlns:a16="http://schemas.microsoft.com/office/drawing/2014/main" id="{C2E0D97D-D9E4-4B48-9726-A4CE50DC21A1}"/>
              </a:ext>
            </a:extLst>
          </p:cNvPr>
          <p:cNvSpPr/>
          <p:nvPr/>
        </p:nvSpPr>
        <p:spPr>
          <a:xfrm>
            <a:off x="6020273" y="2646299"/>
            <a:ext cx="1223812" cy="505305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4.</a:t>
            </a:r>
            <a:r>
              <a:rPr kumimoji="1" lang="ja-JP" altLang="en-US" sz="1100"/>
              <a:t>子どもの学力が向上する</a:t>
            </a:r>
          </a:p>
        </p:txBody>
      </p:sp>
      <p:cxnSp>
        <p:nvCxnSpPr>
          <p:cNvPr id="214" name="直線矢印コネクタ 213">
            <a:extLst>
              <a:ext uri="{FF2B5EF4-FFF2-40B4-BE49-F238E27FC236}">
                <a16:creationId xmlns:a16="http://schemas.microsoft.com/office/drawing/2014/main" id="{F91ADCB7-4A85-48C0-A6AE-8711E51A5909}"/>
              </a:ext>
            </a:extLst>
          </p:cNvPr>
          <p:cNvCxnSpPr>
            <a:cxnSpLocks/>
            <a:stCxn id="170" idx="2"/>
            <a:endCxn id="213" idx="0"/>
          </p:cNvCxnSpPr>
          <p:nvPr/>
        </p:nvCxnSpPr>
        <p:spPr>
          <a:xfrm>
            <a:off x="6626019" y="2493984"/>
            <a:ext cx="6160" cy="15231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02973A98-4457-4ADB-BE54-E3623F544E65}"/>
              </a:ext>
            </a:extLst>
          </p:cNvPr>
          <p:cNvSpPr/>
          <p:nvPr/>
        </p:nvSpPr>
        <p:spPr>
          <a:xfrm>
            <a:off x="6017193" y="3344721"/>
            <a:ext cx="1223812" cy="505305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5.</a:t>
            </a:r>
            <a:r>
              <a:rPr kumimoji="1" lang="ja-JP" altLang="en-US" sz="1100"/>
              <a:t>子どもの自信につながる</a:t>
            </a:r>
          </a:p>
        </p:txBody>
      </p:sp>
      <p:cxnSp>
        <p:nvCxnSpPr>
          <p:cNvPr id="228" name="直線矢印コネクタ 227">
            <a:extLst>
              <a:ext uri="{FF2B5EF4-FFF2-40B4-BE49-F238E27FC236}">
                <a16:creationId xmlns:a16="http://schemas.microsoft.com/office/drawing/2014/main" id="{D6E0D9FD-4DC5-4786-8258-9B23278C479F}"/>
              </a:ext>
            </a:extLst>
          </p:cNvPr>
          <p:cNvCxnSpPr>
            <a:cxnSpLocks/>
            <a:stCxn id="213" idx="2"/>
            <a:endCxn id="227" idx="0"/>
          </p:cNvCxnSpPr>
          <p:nvPr/>
        </p:nvCxnSpPr>
        <p:spPr>
          <a:xfrm flipH="1">
            <a:off x="6629099" y="3151604"/>
            <a:ext cx="3080" cy="19311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正方形/長方形 231">
            <a:extLst>
              <a:ext uri="{FF2B5EF4-FFF2-40B4-BE49-F238E27FC236}">
                <a16:creationId xmlns:a16="http://schemas.microsoft.com/office/drawing/2014/main" id="{A594C44E-7086-4F54-BF38-4AE5F258DE45}"/>
              </a:ext>
            </a:extLst>
          </p:cNvPr>
          <p:cNvSpPr/>
          <p:nvPr/>
        </p:nvSpPr>
        <p:spPr>
          <a:xfrm>
            <a:off x="7484462" y="2632007"/>
            <a:ext cx="1223812" cy="607688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7.</a:t>
            </a:r>
            <a:r>
              <a:rPr kumimoji="1" lang="ja-JP" altLang="en-US" sz="1100"/>
              <a:t>子どもが、希望する進路を選択できる</a:t>
            </a:r>
          </a:p>
        </p:txBody>
      </p:sp>
      <p:sp>
        <p:nvSpPr>
          <p:cNvPr id="233" name="正方形/長方形 232">
            <a:extLst>
              <a:ext uri="{FF2B5EF4-FFF2-40B4-BE49-F238E27FC236}">
                <a16:creationId xmlns:a16="http://schemas.microsoft.com/office/drawing/2014/main" id="{EB092ADA-E3E5-4D82-BE38-5666F8BBB3EA}"/>
              </a:ext>
            </a:extLst>
          </p:cNvPr>
          <p:cNvSpPr/>
          <p:nvPr/>
        </p:nvSpPr>
        <p:spPr>
          <a:xfrm>
            <a:off x="7484462" y="3391182"/>
            <a:ext cx="1223812" cy="607688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8.</a:t>
            </a:r>
            <a:r>
              <a:rPr kumimoji="1" lang="ja-JP" altLang="en-US" sz="1100"/>
              <a:t>子どもが、希望する職業に就ける</a:t>
            </a:r>
          </a:p>
        </p:txBody>
      </p:sp>
      <p:sp>
        <p:nvSpPr>
          <p:cNvPr id="234" name="正方形/長方形 233">
            <a:extLst>
              <a:ext uri="{FF2B5EF4-FFF2-40B4-BE49-F238E27FC236}">
                <a16:creationId xmlns:a16="http://schemas.microsoft.com/office/drawing/2014/main" id="{63E6930F-0590-4039-8206-AF6220DB7E6A}"/>
              </a:ext>
            </a:extLst>
          </p:cNvPr>
          <p:cNvSpPr/>
          <p:nvPr/>
        </p:nvSpPr>
        <p:spPr>
          <a:xfrm>
            <a:off x="7484462" y="4144609"/>
            <a:ext cx="1223812" cy="607688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100"/>
              <a:t>9.</a:t>
            </a:r>
            <a:r>
              <a:rPr kumimoji="1" lang="ja-JP" altLang="en-US" sz="1100"/>
              <a:t>子どもが、経済的に自立する</a:t>
            </a:r>
          </a:p>
        </p:txBody>
      </p:sp>
      <p:sp>
        <p:nvSpPr>
          <p:cNvPr id="236" name="楕円 235">
            <a:extLst>
              <a:ext uri="{FF2B5EF4-FFF2-40B4-BE49-F238E27FC236}">
                <a16:creationId xmlns:a16="http://schemas.microsoft.com/office/drawing/2014/main" id="{A8BB48FF-49E0-4F76-B152-AAF92143CBB3}"/>
              </a:ext>
            </a:extLst>
          </p:cNvPr>
          <p:cNvSpPr/>
          <p:nvPr/>
        </p:nvSpPr>
        <p:spPr>
          <a:xfrm>
            <a:off x="7086593" y="2575172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子</a:t>
            </a:r>
          </a:p>
        </p:txBody>
      </p:sp>
      <p:sp>
        <p:nvSpPr>
          <p:cNvPr id="237" name="楕円 236">
            <a:extLst>
              <a:ext uri="{FF2B5EF4-FFF2-40B4-BE49-F238E27FC236}">
                <a16:creationId xmlns:a16="http://schemas.microsoft.com/office/drawing/2014/main" id="{84A0566C-72EC-4E73-8393-05114729FB15}"/>
              </a:ext>
            </a:extLst>
          </p:cNvPr>
          <p:cNvSpPr/>
          <p:nvPr/>
        </p:nvSpPr>
        <p:spPr>
          <a:xfrm>
            <a:off x="7112816" y="3290659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子</a:t>
            </a:r>
          </a:p>
        </p:txBody>
      </p:sp>
      <p:cxnSp>
        <p:nvCxnSpPr>
          <p:cNvPr id="238" name="コネクタ: カギ線 237">
            <a:extLst>
              <a:ext uri="{FF2B5EF4-FFF2-40B4-BE49-F238E27FC236}">
                <a16:creationId xmlns:a16="http://schemas.microsoft.com/office/drawing/2014/main" id="{3460302B-8E32-46A1-B34E-DCA849885651}"/>
              </a:ext>
            </a:extLst>
          </p:cNvPr>
          <p:cNvCxnSpPr>
            <a:cxnSpLocks/>
            <a:stCxn id="227" idx="3"/>
            <a:endCxn id="41" idx="1"/>
          </p:cNvCxnSpPr>
          <p:nvPr/>
        </p:nvCxnSpPr>
        <p:spPr>
          <a:xfrm flipV="1">
            <a:off x="7241005" y="2190140"/>
            <a:ext cx="243457" cy="1407234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楕円 252">
            <a:extLst>
              <a:ext uri="{FF2B5EF4-FFF2-40B4-BE49-F238E27FC236}">
                <a16:creationId xmlns:a16="http://schemas.microsoft.com/office/drawing/2014/main" id="{0AC90461-07D8-4248-A89D-AE8E40321346}"/>
              </a:ext>
            </a:extLst>
          </p:cNvPr>
          <p:cNvSpPr/>
          <p:nvPr/>
        </p:nvSpPr>
        <p:spPr>
          <a:xfrm>
            <a:off x="8619677" y="2602732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子</a:t>
            </a:r>
          </a:p>
        </p:txBody>
      </p:sp>
      <p:sp>
        <p:nvSpPr>
          <p:cNvPr id="254" name="楕円 253">
            <a:extLst>
              <a:ext uri="{FF2B5EF4-FFF2-40B4-BE49-F238E27FC236}">
                <a16:creationId xmlns:a16="http://schemas.microsoft.com/office/drawing/2014/main" id="{F2FEDE0D-2511-4608-BBA6-DE82D685AD22}"/>
              </a:ext>
            </a:extLst>
          </p:cNvPr>
          <p:cNvSpPr/>
          <p:nvPr/>
        </p:nvSpPr>
        <p:spPr>
          <a:xfrm>
            <a:off x="8610515" y="3351713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子</a:t>
            </a:r>
          </a:p>
        </p:txBody>
      </p:sp>
      <p:sp>
        <p:nvSpPr>
          <p:cNvPr id="255" name="楕円 254">
            <a:extLst>
              <a:ext uri="{FF2B5EF4-FFF2-40B4-BE49-F238E27FC236}">
                <a16:creationId xmlns:a16="http://schemas.microsoft.com/office/drawing/2014/main" id="{15AB778C-F77D-4BC1-A0BD-78057396C39F}"/>
              </a:ext>
            </a:extLst>
          </p:cNvPr>
          <p:cNvSpPr/>
          <p:nvPr/>
        </p:nvSpPr>
        <p:spPr>
          <a:xfrm>
            <a:off x="8619677" y="4088446"/>
            <a:ext cx="249379" cy="258747"/>
          </a:xfrm>
          <a:prstGeom prst="ellipse">
            <a:avLst/>
          </a:prstGeom>
          <a:solidFill>
            <a:srgbClr val="D80C18"/>
          </a:solidFill>
          <a:ln>
            <a:solidFill>
              <a:srgbClr val="D80C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/>
              <a:t>子</a:t>
            </a:r>
          </a:p>
        </p:txBody>
      </p:sp>
      <p:cxnSp>
        <p:nvCxnSpPr>
          <p:cNvPr id="256" name="直線矢印コネクタ 255">
            <a:extLst>
              <a:ext uri="{FF2B5EF4-FFF2-40B4-BE49-F238E27FC236}">
                <a16:creationId xmlns:a16="http://schemas.microsoft.com/office/drawing/2014/main" id="{1F0CCC80-45B9-4DAD-A6D8-341F01F53793}"/>
              </a:ext>
            </a:extLst>
          </p:cNvPr>
          <p:cNvCxnSpPr>
            <a:cxnSpLocks/>
            <a:stCxn id="182" idx="1"/>
            <a:endCxn id="195" idx="3"/>
          </p:cNvCxnSpPr>
          <p:nvPr/>
        </p:nvCxnSpPr>
        <p:spPr>
          <a:xfrm flipH="1" flipV="1">
            <a:off x="5765492" y="2943292"/>
            <a:ext cx="231801" cy="151363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950065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4edb08-1c87-4b39-b55a-f35d8b664d81" xsi:nil="true"/>
    <lcf76f155ced4ddcb4097134ff3c332f xmlns="aba4246b-427e-4012-9541-c038d178df87">
      <Terms xmlns="http://schemas.microsoft.com/office/infopath/2007/PartnerControls"/>
    </lcf76f155ced4ddcb4097134ff3c332f>
    <_x5834__x6240_ xmlns="aba4246b-427e-4012-9541-c038d178df8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15ACAEFA008B741BA38358836C95896" ma:contentTypeVersion="26" ma:contentTypeDescription="新しいドキュメントを作成します。" ma:contentTypeScope="" ma:versionID="b372e19d6584e0c6ac52aaef23225a76">
  <xsd:schema xmlns:xsd="http://www.w3.org/2001/XMLSchema" xmlns:xs="http://www.w3.org/2001/XMLSchema" xmlns:p="http://schemas.microsoft.com/office/2006/metadata/properties" xmlns:ns2="aba4246b-427e-4012-9541-c038d178df87" xmlns:ns3="a54edb08-1c87-4b39-b55a-f35d8b664d81" targetNamespace="http://schemas.microsoft.com/office/2006/metadata/properties" ma:root="true" ma:fieldsID="e16d1fd4cb71a56fd30021a33aa0cadd" ns2:_="" ns3:_="">
    <xsd:import namespace="aba4246b-427e-4012-9541-c038d178df87"/>
    <xsd:import namespace="a54edb08-1c87-4b39-b55a-f35d8b664d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_x5834__x6240_" minOccurs="0"/>
                <xsd:element ref="ns2:b1afae93-db70-48ad-a4fb-5bbdf3447c90CountryOrRegion" minOccurs="0"/>
                <xsd:element ref="ns2:b1afae93-db70-48ad-a4fb-5bbdf3447c90State" minOccurs="0"/>
                <xsd:element ref="ns2:b1afae93-db70-48ad-a4fb-5bbdf3447c90City" minOccurs="0"/>
                <xsd:element ref="ns2:b1afae93-db70-48ad-a4fb-5bbdf3447c90PostalCode" minOccurs="0"/>
                <xsd:element ref="ns2:b1afae93-db70-48ad-a4fb-5bbdf3447c90Street" minOccurs="0"/>
                <xsd:element ref="ns2:b1afae93-db70-48ad-a4fb-5bbdf3447c90GeoLoc" minOccurs="0"/>
                <xsd:element ref="ns2:b1afae93-db70-48ad-a4fb-5bbdf3447c90DispNam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a4246b-427e-4012-9541-c038d178df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7e32e000-d71a-4941-98f3-c6f5b59317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5834__x6240_" ma:index="24" nillable="true" ma:displayName="場所" ma:format="Dropdown" ma:internalName="_x5834__x6240_">
      <xsd:simpleType>
        <xsd:restriction base="dms:Unknown"/>
      </xsd:simpleType>
    </xsd:element>
    <xsd:element name="b1afae93-db70-48ad-a4fb-5bbdf3447c90CountryOrRegion" ma:index="25" nillable="true" ma:displayName="場所: 国/地域" ma:internalName="CountryOrRegion" ma:readOnly="true">
      <xsd:simpleType>
        <xsd:restriction base="dms:Text"/>
      </xsd:simpleType>
    </xsd:element>
    <xsd:element name="b1afae93-db70-48ad-a4fb-5bbdf3447c90State" ma:index="26" nillable="true" ma:displayName="場所: 都道府県" ma:internalName="State" ma:readOnly="true">
      <xsd:simpleType>
        <xsd:restriction base="dms:Text"/>
      </xsd:simpleType>
    </xsd:element>
    <xsd:element name="b1afae93-db70-48ad-a4fb-5bbdf3447c90City" ma:index="27" nillable="true" ma:displayName="場所:市区町村" ma:internalName="City" ma:readOnly="true">
      <xsd:simpleType>
        <xsd:restriction base="dms:Text"/>
      </xsd:simpleType>
    </xsd:element>
    <xsd:element name="b1afae93-db70-48ad-a4fb-5bbdf3447c90PostalCode" ma:index="28" nillable="true" ma:displayName="場所: 郵便番号コード" ma:internalName="PostalCode" ma:readOnly="true">
      <xsd:simpleType>
        <xsd:restriction base="dms:Text"/>
      </xsd:simpleType>
    </xsd:element>
    <xsd:element name="b1afae93-db70-48ad-a4fb-5bbdf3447c90Street" ma:index="29" nillable="true" ma:displayName="場所: 番地" ma:internalName="Street" ma:readOnly="true">
      <xsd:simpleType>
        <xsd:restriction base="dms:Text"/>
      </xsd:simpleType>
    </xsd:element>
    <xsd:element name="b1afae93-db70-48ad-a4fb-5bbdf3447c90GeoLoc" ma:index="30" nillable="true" ma:displayName="場所: 座標" ma:internalName="GeoLoc" ma:readOnly="true">
      <xsd:simpleType>
        <xsd:restriction base="dms:Unknown"/>
      </xsd:simpleType>
    </xsd:element>
    <xsd:element name="b1afae93-db70-48ad-a4fb-5bbdf3447c90DispName" ma:index="31" nillable="true" ma:displayName="場所: 名前" ma:internalName="DispName" ma:readOnly="true">
      <xsd:simpleType>
        <xsd:restriction base="dms:Text"/>
      </xsd:simple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4edb08-1c87-4b39-b55a-f35d8b664d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9020cf2-321f-4715-8afe-d1a65064a39a}" ma:internalName="TaxCatchAll" ma:showField="CatchAllData" ma:web="a54edb08-1c87-4b39-b55a-f35d8b664d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0A58C-6C98-4726-837B-0DD65E193C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F47FB1-DAEF-40B3-8858-ACC27EE61BC2}">
  <ds:schemaRefs>
    <ds:schemaRef ds:uri="a54edb08-1c87-4b39-b55a-f35d8b664d81"/>
    <ds:schemaRef ds:uri="aba4246b-427e-4012-9541-c038d178df8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45066F5-27FE-419C-B5F5-5266DC3A8AF4}">
  <ds:schemaRefs>
    <ds:schemaRef ds:uri="a54edb08-1c87-4b39-b55a-f35d8b664d81"/>
    <ds:schemaRef ds:uri="aba4246b-427e-4012-9541-c038d178df8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348</Words>
  <Application>Microsoft Office PowerPoint</Application>
  <PresentationFormat>画面に合わせる (4:3)</PresentationFormat>
  <Paragraphs>91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Arial</vt:lpstr>
      <vt:lpstr>Calibri</vt:lpstr>
      <vt:lpstr>Segoe UI</vt:lpstr>
      <vt:lpstr>デザインの設定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JICA</dc:creator>
  <cp:lastModifiedBy>YAMAMOTO, Tetsuya[山本 哲也]</cp:lastModifiedBy>
  <cp:revision>3</cp:revision>
  <cp:lastPrinted>2019-03-29T03:13:47Z</cp:lastPrinted>
  <dcterms:created xsi:type="dcterms:W3CDTF">2018-12-19T02:01:57Z</dcterms:created>
  <dcterms:modified xsi:type="dcterms:W3CDTF">2025-01-27T06:26:01Z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0x010100115ACAEFA008B741BA38358836C95896</vt:lpwstr>
  </property>
  <property fmtid="{D5CDD505-2E9C-101B-9397-08002B2CF9AE}" pid="3" name="MediaServiceImageTags">
    <vt:lpwstr/>
  </property>
</Properties>
</file>