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1213" r:id="rId5"/>
    <p:sldId id="258" r:id="rId6"/>
    <p:sldId id="259" r:id="rId7"/>
    <p:sldId id="1212" r:id="rId8"/>
    <p:sldId id="260" r:id="rId9"/>
    <p:sldId id="261" r:id="rId10"/>
    <p:sldId id="257" r:id="rId11"/>
    <p:sldId id="26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C87EFB-5371-45A7-A337-1EFBE7A5B4DD}" v="834" dt="2024-01-29T07:33:59.676"/>
    <p1510:client id="{A9271308-7055-43E1-8AE8-B64BEC76F02C}" vWet="4" dt="2024-01-29T07:26:06.956"/>
    <p1510:client id="{B8E22BA1-29D2-405C-BD94-178559E14128}" v="1" dt="2024-01-29T08:02:21.7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to, Kohei[佐藤 耕平]" userId="S::sato.kohei3@jica.go.jp::af6cc352-fdbb-4a71-b66f-a098a24a0edc" providerId="AD" clId="Web-{4A044C0B-72E9-2F87-D451-640FCB65D5B2}"/>
    <pc:docChg chg="delSld modSld">
      <pc:chgData name="Sato, Kohei[佐藤 耕平]" userId="S::sato.kohei3@jica.go.jp::af6cc352-fdbb-4a71-b66f-a098a24a0edc" providerId="AD" clId="Web-{4A044C0B-72E9-2F87-D451-640FCB65D5B2}" dt="2023-12-20T05:55:25.084" v="7"/>
      <pc:docMkLst>
        <pc:docMk/>
      </pc:docMkLst>
      <pc:sldChg chg="modSp">
        <pc:chgData name="Sato, Kohei[佐藤 耕平]" userId="S::sato.kohei3@jica.go.jp::af6cc352-fdbb-4a71-b66f-a098a24a0edc" providerId="AD" clId="Web-{4A044C0B-72E9-2F87-D451-640FCB65D5B2}" dt="2023-12-20T05:55:07.693" v="3" actId="20577"/>
        <pc:sldMkLst>
          <pc:docMk/>
          <pc:sldMk cId="3506224411" sldId="257"/>
        </pc:sldMkLst>
        <pc:spChg chg="mod">
          <ac:chgData name="Sato, Kohei[佐藤 耕平]" userId="S::sato.kohei3@jica.go.jp::af6cc352-fdbb-4a71-b66f-a098a24a0edc" providerId="AD" clId="Web-{4A044C0B-72E9-2F87-D451-640FCB65D5B2}" dt="2023-12-20T05:55:07.693" v="3" actId="20577"/>
          <ac:spMkLst>
            <pc:docMk/>
            <pc:sldMk cId="3506224411" sldId="257"/>
            <ac:spMk id="28" creationId="{863B01F8-D786-4EE8-962E-4F994C8613D1}"/>
          </ac:spMkLst>
        </pc:spChg>
      </pc:sldChg>
      <pc:sldChg chg="modSp">
        <pc:chgData name="Sato, Kohei[佐藤 耕平]" userId="S::sato.kohei3@jica.go.jp::af6cc352-fdbb-4a71-b66f-a098a24a0edc" providerId="AD" clId="Web-{4A044C0B-72E9-2F87-D451-640FCB65D5B2}" dt="2023-12-20T05:55:14.522" v="6" actId="20577"/>
        <pc:sldMkLst>
          <pc:docMk/>
          <pc:sldMk cId="2281921131" sldId="258"/>
        </pc:sldMkLst>
        <pc:spChg chg="mod">
          <ac:chgData name="Sato, Kohei[佐藤 耕平]" userId="S::sato.kohei3@jica.go.jp::af6cc352-fdbb-4a71-b66f-a098a24a0edc" providerId="AD" clId="Web-{4A044C0B-72E9-2F87-D451-640FCB65D5B2}" dt="2023-12-20T05:55:14.522" v="6" actId="20577"/>
          <ac:spMkLst>
            <pc:docMk/>
            <pc:sldMk cId="2281921131" sldId="258"/>
            <ac:spMk id="22" creationId="{46EDC324-468A-9233-AA31-45310158FCAB}"/>
          </ac:spMkLst>
        </pc:spChg>
      </pc:sldChg>
      <pc:sldChg chg="del">
        <pc:chgData name="Sato, Kohei[佐藤 耕平]" userId="S::sato.kohei3@jica.go.jp::af6cc352-fdbb-4a71-b66f-a098a24a0edc" providerId="AD" clId="Web-{4A044C0B-72E9-2F87-D451-640FCB65D5B2}" dt="2023-12-20T05:54:54.959" v="0"/>
        <pc:sldMkLst>
          <pc:docMk/>
          <pc:sldMk cId="519003326" sldId="259"/>
        </pc:sldMkLst>
      </pc:sldChg>
      <pc:sldChg chg="del">
        <pc:chgData name="Sato, Kohei[佐藤 耕平]" userId="S::sato.kohei3@jica.go.jp::af6cc352-fdbb-4a71-b66f-a098a24a0edc" providerId="AD" clId="Web-{4A044C0B-72E9-2F87-D451-640FCB65D5B2}" dt="2023-12-20T05:55:25.084" v="7"/>
        <pc:sldMkLst>
          <pc:docMk/>
          <pc:sldMk cId="2621283637" sldId="260"/>
        </pc:sldMkLst>
      </pc:sldChg>
    </pc:docChg>
  </pc:docChgLst>
  <pc:docChgLst>
    <pc:chgData name="Sato, Kohei[佐藤 耕平]" userId="S::sato.kohei3@jica.go.jp::af6cc352-fdbb-4a71-b66f-a098a24a0edc" providerId="AD" clId="Web-{CFEF7987-B17E-F614-2168-FF2D57BE2F1B}"/>
    <pc:docChg chg="addSld delSld modSld">
      <pc:chgData name="Sato, Kohei[佐藤 耕平]" userId="S::sato.kohei3@jica.go.jp::af6cc352-fdbb-4a71-b66f-a098a24a0edc" providerId="AD" clId="Web-{CFEF7987-B17E-F614-2168-FF2D57BE2F1B}" dt="2024-01-25T10:49:25.955" v="80" actId="20577"/>
      <pc:docMkLst>
        <pc:docMk/>
      </pc:docMkLst>
      <pc:sldChg chg="new del">
        <pc:chgData name="Sato, Kohei[佐藤 耕平]" userId="S::sato.kohei3@jica.go.jp::af6cc352-fdbb-4a71-b66f-a098a24a0edc" providerId="AD" clId="Web-{CFEF7987-B17E-F614-2168-FF2D57BE2F1B}" dt="2024-01-25T09:11:20.953" v="8"/>
        <pc:sldMkLst>
          <pc:docMk/>
          <pc:sldMk cId="3845195669" sldId="256"/>
        </pc:sldMkLst>
      </pc:sldChg>
      <pc:sldChg chg="add del">
        <pc:chgData name="Sato, Kohei[佐藤 耕平]" userId="S::sato.kohei3@jica.go.jp::af6cc352-fdbb-4a71-b66f-a098a24a0edc" providerId="AD" clId="Web-{CFEF7987-B17E-F614-2168-FF2D57BE2F1B}" dt="2024-01-25T09:10:51.827" v="7"/>
        <pc:sldMkLst>
          <pc:docMk/>
          <pc:sldMk cId="3506224411" sldId="257"/>
        </pc:sldMkLst>
      </pc:sldChg>
      <pc:sldChg chg="add">
        <pc:chgData name="Sato, Kohei[佐藤 耕平]" userId="S::sato.kohei3@jica.go.jp::af6cc352-fdbb-4a71-b66f-a098a24a0edc" providerId="AD" clId="Web-{CFEF7987-B17E-F614-2168-FF2D57BE2F1B}" dt="2024-01-25T09:10:51.608" v="6"/>
        <pc:sldMkLst>
          <pc:docMk/>
          <pc:sldMk cId="1031697116" sldId="258"/>
        </pc:sldMkLst>
      </pc:sldChg>
      <pc:sldChg chg="del">
        <pc:chgData name="Sato, Kohei[佐藤 耕平]" userId="S::sato.kohei3@jica.go.jp::af6cc352-fdbb-4a71-b66f-a098a24a0edc" providerId="AD" clId="Web-{CFEF7987-B17E-F614-2168-FF2D57BE2F1B}" dt="2024-01-25T09:10:47.108" v="1"/>
        <pc:sldMkLst>
          <pc:docMk/>
          <pc:sldMk cId="2281921131" sldId="258"/>
        </pc:sldMkLst>
      </pc:sldChg>
      <pc:sldChg chg="add">
        <pc:chgData name="Sato, Kohei[佐藤 耕平]" userId="S::sato.kohei3@jica.go.jp::af6cc352-fdbb-4a71-b66f-a098a24a0edc" providerId="AD" clId="Web-{CFEF7987-B17E-F614-2168-FF2D57BE2F1B}" dt="2024-01-25T09:10:51.468" v="5"/>
        <pc:sldMkLst>
          <pc:docMk/>
          <pc:sldMk cId="3136696174" sldId="259"/>
        </pc:sldMkLst>
      </pc:sldChg>
      <pc:sldChg chg="add">
        <pc:chgData name="Sato, Kohei[佐藤 耕平]" userId="S::sato.kohei3@jica.go.jp::af6cc352-fdbb-4a71-b66f-a098a24a0edc" providerId="AD" clId="Web-{CFEF7987-B17E-F614-2168-FF2D57BE2F1B}" dt="2024-01-25T09:10:51.046" v="4"/>
        <pc:sldMkLst>
          <pc:docMk/>
          <pc:sldMk cId="3076829233" sldId="260"/>
        </pc:sldMkLst>
      </pc:sldChg>
      <pc:sldChg chg="add">
        <pc:chgData name="Sato, Kohei[佐藤 耕平]" userId="S::sato.kohei3@jica.go.jp::af6cc352-fdbb-4a71-b66f-a098a24a0edc" providerId="AD" clId="Web-{CFEF7987-B17E-F614-2168-FF2D57BE2F1B}" dt="2024-01-25T09:10:50.890" v="3"/>
        <pc:sldMkLst>
          <pc:docMk/>
          <pc:sldMk cId="1666124116" sldId="261"/>
        </pc:sldMkLst>
      </pc:sldChg>
      <pc:sldChg chg="addSp delSp modSp new">
        <pc:chgData name="Sato, Kohei[佐藤 耕平]" userId="S::sato.kohei3@jica.go.jp::af6cc352-fdbb-4a71-b66f-a098a24a0edc" providerId="AD" clId="Web-{CFEF7987-B17E-F614-2168-FF2D57BE2F1B}" dt="2024-01-25T10:49:25.955" v="80" actId="20577"/>
        <pc:sldMkLst>
          <pc:docMk/>
          <pc:sldMk cId="3824748920" sldId="262"/>
        </pc:sldMkLst>
        <pc:spChg chg="mod">
          <ac:chgData name="Sato, Kohei[佐藤 耕平]" userId="S::sato.kohei3@jica.go.jp::af6cc352-fdbb-4a71-b66f-a098a24a0edc" providerId="AD" clId="Web-{CFEF7987-B17E-F614-2168-FF2D57BE2F1B}" dt="2024-01-25T10:37:24.477" v="30" actId="20577"/>
          <ac:spMkLst>
            <pc:docMk/>
            <pc:sldMk cId="3824748920" sldId="262"/>
            <ac:spMk id="2" creationId="{8296EDC1-A865-993B-351B-9E72C4A064F1}"/>
          </ac:spMkLst>
        </pc:spChg>
        <pc:spChg chg="mod">
          <ac:chgData name="Sato, Kohei[佐藤 耕平]" userId="S::sato.kohei3@jica.go.jp::af6cc352-fdbb-4a71-b66f-a098a24a0edc" providerId="AD" clId="Web-{CFEF7987-B17E-F614-2168-FF2D57BE2F1B}" dt="2024-01-25T10:49:18.892" v="78" actId="20577"/>
          <ac:spMkLst>
            <pc:docMk/>
            <pc:sldMk cId="3824748920" sldId="262"/>
            <ac:spMk id="3" creationId="{F9707904-CD4D-43EC-3BDE-31E1CA91718B}"/>
          </ac:spMkLst>
        </pc:spChg>
        <pc:spChg chg="add mod">
          <ac:chgData name="Sato, Kohei[佐藤 耕平]" userId="S::sato.kohei3@jica.go.jp::af6cc352-fdbb-4a71-b66f-a098a24a0edc" providerId="AD" clId="Web-{CFEF7987-B17E-F614-2168-FF2D57BE2F1B}" dt="2024-01-25T10:49:25.955" v="80" actId="20577"/>
          <ac:spMkLst>
            <pc:docMk/>
            <pc:sldMk cId="3824748920" sldId="262"/>
            <ac:spMk id="5" creationId="{AB1932FD-C1BE-F3CC-CC35-53E01F967023}"/>
          </ac:spMkLst>
        </pc:spChg>
        <pc:spChg chg="add del mod">
          <ac:chgData name="Sato, Kohei[佐藤 耕平]" userId="S::sato.kohei3@jica.go.jp::af6cc352-fdbb-4a71-b66f-a098a24a0edc" providerId="AD" clId="Web-{CFEF7987-B17E-F614-2168-FF2D57BE2F1B}" dt="2024-01-25T10:40:05.357" v="47"/>
          <ac:spMkLst>
            <pc:docMk/>
            <pc:sldMk cId="3824748920" sldId="262"/>
            <ac:spMk id="6" creationId="{317F88EB-0E4F-C6CF-B020-08641214CD4B}"/>
          </ac:spMkLst>
        </pc:spChg>
        <pc:spChg chg="add mod">
          <ac:chgData name="Sato, Kohei[佐藤 耕平]" userId="S::sato.kohei3@jica.go.jp::af6cc352-fdbb-4a71-b66f-a098a24a0edc" providerId="AD" clId="Web-{CFEF7987-B17E-F614-2168-FF2D57BE2F1B}" dt="2024-01-25T10:49:22.424" v="79" actId="1076"/>
          <ac:spMkLst>
            <pc:docMk/>
            <pc:sldMk cId="3824748920" sldId="262"/>
            <ac:spMk id="7" creationId="{EA348D03-6D96-851B-B8D8-7A8CD971B1F4}"/>
          </ac:spMkLst>
        </pc:spChg>
      </pc:sldChg>
    </pc:docChg>
  </pc:docChgLst>
  <pc:docChgLst>
    <pc:chgData name="Nakayama, Naoki[中山 直樹]" userId="f0322696-5539-41de-a7dd-8db619292272" providerId="ADAL" clId="{9CC87EFB-5371-45A7-A337-1EFBE7A5B4DD}"/>
    <pc:docChg chg="custSel addSld modSld">
      <pc:chgData name="Nakayama, Naoki[中山 直樹]" userId="f0322696-5539-41de-a7dd-8db619292272" providerId="ADAL" clId="{9CC87EFB-5371-45A7-A337-1EFBE7A5B4DD}" dt="2024-01-29T07:33:59.676" v="836" actId="20577"/>
      <pc:docMkLst>
        <pc:docMk/>
      </pc:docMkLst>
      <pc:sldChg chg="modSp mod">
        <pc:chgData name="Nakayama, Naoki[中山 直樹]" userId="f0322696-5539-41de-a7dd-8db619292272" providerId="ADAL" clId="{9CC87EFB-5371-45A7-A337-1EFBE7A5B4DD}" dt="2024-01-26T01:40:23.424" v="1" actId="20577"/>
        <pc:sldMkLst>
          <pc:docMk/>
          <pc:sldMk cId="3136696174" sldId="259"/>
        </pc:sldMkLst>
        <pc:spChg chg="mod">
          <ac:chgData name="Nakayama, Naoki[中山 直樹]" userId="f0322696-5539-41de-a7dd-8db619292272" providerId="ADAL" clId="{9CC87EFB-5371-45A7-A337-1EFBE7A5B4DD}" dt="2024-01-26T01:40:23.424" v="1" actId="20577"/>
          <ac:spMkLst>
            <pc:docMk/>
            <pc:sldMk cId="3136696174" sldId="259"/>
            <ac:spMk id="28" creationId="{863B01F8-D786-4EE8-962E-4F994C8613D1}"/>
          </ac:spMkLst>
        </pc:spChg>
      </pc:sldChg>
      <pc:sldChg chg="addSp delSp modSp new mod">
        <pc:chgData name="Nakayama, Naoki[中山 直樹]" userId="f0322696-5539-41de-a7dd-8db619292272" providerId="ADAL" clId="{9CC87EFB-5371-45A7-A337-1EFBE7A5B4DD}" dt="2024-01-29T07:33:59.676" v="836" actId="20577"/>
        <pc:sldMkLst>
          <pc:docMk/>
          <pc:sldMk cId="2651467995" sldId="1213"/>
        </pc:sldMkLst>
        <pc:spChg chg="del">
          <ac:chgData name="Nakayama, Naoki[中山 直樹]" userId="f0322696-5539-41de-a7dd-8db619292272" providerId="ADAL" clId="{9CC87EFB-5371-45A7-A337-1EFBE7A5B4DD}" dt="2024-01-29T07:26:04.141" v="3" actId="478"/>
          <ac:spMkLst>
            <pc:docMk/>
            <pc:sldMk cId="2651467995" sldId="1213"/>
            <ac:spMk id="2" creationId="{BBEB9852-1B55-0CD3-0DB0-7EDF7169A0E7}"/>
          </ac:spMkLst>
        </pc:spChg>
        <pc:spChg chg="mod">
          <ac:chgData name="Nakayama, Naoki[中山 直樹]" userId="f0322696-5539-41de-a7dd-8db619292272" providerId="ADAL" clId="{9CC87EFB-5371-45A7-A337-1EFBE7A5B4DD}" dt="2024-01-29T07:27:52.766" v="37" actId="1076"/>
          <ac:spMkLst>
            <pc:docMk/>
            <pc:sldMk cId="2651467995" sldId="1213"/>
            <ac:spMk id="3" creationId="{CA04211D-E7C2-E026-CAB6-4CCEDFB2856A}"/>
          </ac:spMkLst>
        </pc:spChg>
        <pc:spChg chg="add mod">
          <ac:chgData name="Nakayama, Naoki[中山 直樹]" userId="f0322696-5539-41de-a7dd-8db619292272" providerId="ADAL" clId="{9CC87EFB-5371-45A7-A337-1EFBE7A5B4DD}" dt="2024-01-29T07:33:59.676" v="836" actId="20577"/>
          <ac:spMkLst>
            <pc:docMk/>
            <pc:sldMk cId="2651467995" sldId="1213"/>
            <ac:spMk id="4" creationId="{7BDD9125-C253-0386-345F-BD5A422DB722}"/>
          </ac:spMkLst>
        </pc:spChg>
      </pc:sldChg>
    </pc:docChg>
  </pc:docChgLst>
  <pc:docChgLst>
    <pc:chgData name="Sato, Kohei[佐藤 耕平]" userId="S::sato.kohei3@jica.go.jp::af6cc352-fdbb-4a71-b66f-a098a24a0edc" providerId="AD" clId="Web-{E03D6D88-8C2A-8147-0FB3-A93864D4D5BB}"/>
    <pc:docChg chg="addSld modSld sldOrd">
      <pc:chgData name="Sato, Kohei[佐藤 耕平]" userId="S::sato.kohei3@jica.go.jp::af6cc352-fdbb-4a71-b66f-a098a24a0edc" providerId="AD" clId="Web-{E03D6D88-8C2A-8147-0FB3-A93864D4D5BB}" dt="2024-01-26T00:55:50.435" v="29" actId="1076"/>
      <pc:docMkLst>
        <pc:docMk/>
      </pc:docMkLst>
      <pc:sldChg chg="ord">
        <pc:chgData name="Sato, Kohei[佐藤 耕平]" userId="S::sato.kohei3@jica.go.jp::af6cc352-fdbb-4a71-b66f-a098a24a0edc" providerId="AD" clId="Web-{E03D6D88-8C2A-8147-0FB3-A93864D4D5BB}" dt="2024-01-26T00:55:03.574" v="28"/>
        <pc:sldMkLst>
          <pc:docMk/>
          <pc:sldMk cId="3506224411" sldId="257"/>
        </pc:sldMkLst>
      </pc:sldChg>
      <pc:sldChg chg="modSp">
        <pc:chgData name="Sato, Kohei[佐藤 耕平]" userId="S::sato.kohei3@jica.go.jp::af6cc352-fdbb-4a71-b66f-a098a24a0edc" providerId="AD" clId="Web-{E03D6D88-8C2A-8147-0FB3-A93864D4D5BB}" dt="2024-01-26T00:55:50.435" v="29" actId="1076"/>
        <pc:sldMkLst>
          <pc:docMk/>
          <pc:sldMk cId="3824748920" sldId="262"/>
        </pc:sldMkLst>
        <pc:spChg chg="mod">
          <ac:chgData name="Sato, Kohei[佐藤 耕平]" userId="S::sato.kohei3@jica.go.jp::af6cc352-fdbb-4a71-b66f-a098a24a0edc" providerId="AD" clId="Web-{E03D6D88-8C2A-8147-0FB3-A93864D4D5BB}" dt="2024-01-26T00:55:50.435" v="29" actId="1076"/>
          <ac:spMkLst>
            <pc:docMk/>
            <pc:sldMk cId="3824748920" sldId="262"/>
            <ac:spMk id="7" creationId="{EA348D03-6D96-851B-B8D8-7A8CD971B1F4}"/>
          </ac:spMkLst>
        </pc:spChg>
      </pc:sldChg>
      <pc:sldChg chg="addSp delSp modSp add">
        <pc:chgData name="Sato, Kohei[佐藤 耕平]" userId="S::sato.kohei3@jica.go.jp::af6cc352-fdbb-4a71-b66f-a098a24a0edc" providerId="AD" clId="Web-{E03D6D88-8C2A-8147-0FB3-A93864D4D5BB}" dt="2024-01-26T00:53:40.384" v="26" actId="1076"/>
        <pc:sldMkLst>
          <pc:docMk/>
          <pc:sldMk cId="1469770844" sldId="1212"/>
        </pc:sldMkLst>
        <pc:spChg chg="del mod">
          <ac:chgData name="Sato, Kohei[佐藤 耕平]" userId="S::sato.kohei3@jica.go.jp::af6cc352-fdbb-4a71-b66f-a098a24a0edc" providerId="AD" clId="Web-{E03D6D88-8C2A-8147-0FB3-A93864D4D5BB}" dt="2024-01-26T00:53:12.039" v="16"/>
          <ac:spMkLst>
            <pc:docMk/>
            <pc:sldMk cId="1469770844" sldId="1212"/>
            <ac:spMk id="2" creationId="{9456E849-901C-40FF-8F2E-0AAE87F95AD0}"/>
          </ac:spMkLst>
        </pc:spChg>
        <pc:spChg chg="add mod">
          <ac:chgData name="Sato, Kohei[佐藤 耕平]" userId="S::sato.kohei3@jica.go.jp::af6cc352-fdbb-4a71-b66f-a098a24a0edc" providerId="AD" clId="Web-{E03D6D88-8C2A-8147-0FB3-A93864D4D5BB}" dt="2024-01-26T00:53:19.508" v="19" actId="20577"/>
          <ac:spMkLst>
            <pc:docMk/>
            <pc:sldMk cId="1469770844" sldId="1212"/>
            <ac:spMk id="5" creationId="{F0A5E3BD-D3A9-90B1-C062-CB12B073ADB4}"/>
          </ac:spMkLst>
        </pc:spChg>
        <pc:spChg chg="add del mod">
          <ac:chgData name="Sato, Kohei[佐藤 耕平]" userId="S::sato.kohei3@jica.go.jp::af6cc352-fdbb-4a71-b66f-a098a24a0edc" providerId="AD" clId="Web-{E03D6D88-8C2A-8147-0FB3-A93864D4D5BB}" dt="2024-01-26T00:53:16.617" v="18"/>
          <ac:spMkLst>
            <pc:docMk/>
            <pc:sldMk cId="1469770844" sldId="1212"/>
            <ac:spMk id="7" creationId="{DFC8E872-47B3-6E83-19ED-7BAED7195A4B}"/>
          </ac:spMkLst>
        </pc:spChg>
        <pc:picChg chg="mod">
          <ac:chgData name="Sato, Kohei[佐藤 耕平]" userId="S::sato.kohei3@jica.go.jp::af6cc352-fdbb-4a71-b66f-a098a24a0edc" providerId="AD" clId="Web-{E03D6D88-8C2A-8147-0FB3-A93864D4D5BB}" dt="2024-01-26T00:53:40.384" v="26" actId="1076"/>
          <ac:picMkLst>
            <pc:docMk/>
            <pc:sldMk cId="1469770844" sldId="1212"/>
            <ac:picMk id="4" creationId="{5A3E2CFE-73BB-44BB-900A-365A29210D51}"/>
          </ac:picMkLst>
        </pc:picChg>
      </pc:sldChg>
      <pc:sldMasterChg chg="addSldLayout">
        <pc:chgData name="Sato, Kohei[佐藤 耕平]" userId="S::sato.kohei3@jica.go.jp::af6cc352-fdbb-4a71-b66f-a098a24a0edc" providerId="AD" clId="Web-{E03D6D88-8C2A-8147-0FB3-A93864D4D5BB}" dt="2024-01-26T00:52:20.522" v="0"/>
        <pc:sldMasterMkLst>
          <pc:docMk/>
          <pc:sldMasterMk cId="2223300226" sldId="2147483660"/>
        </pc:sldMasterMkLst>
        <pc:sldLayoutChg chg="add">
          <pc:chgData name="Sato, Kohei[佐藤 耕平]" userId="S::sato.kohei3@jica.go.jp::af6cc352-fdbb-4a71-b66f-a098a24a0edc" providerId="AD" clId="Web-{E03D6D88-8C2A-8147-0FB3-A93864D4D5BB}" dt="2024-01-26T00:52:20.522" v="0"/>
          <pc:sldLayoutMkLst>
            <pc:docMk/>
            <pc:sldMasterMk cId="2223300226" sldId="2147483660"/>
            <pc:sldLayoutMk cId="1758530427" sldId="214748367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0970A4-A316-4835-8490-4E36AE2015C3}"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1234645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970A4-A316-4835-8490-4E36AE2015C3}"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1925463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970A4-A316-4835-8490-4E36AE2015C3}"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4161009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1324" name="正方形/長方形 1"/>
          <p:cNvSpPr/>
          <p:nvPr userDrawn="1"/>
        </p:nvSpPr>
        <p:spPr>
          <a:xfrm>
            <a:off x="0" y="27384"/>
            <a:ext cx="9144000" cy="6858000"/>
          </a:xfrm>
          <a:prstGeom prst="rect">
            <a:avLst/>
          </a:prstGeom>
          <a:noFill/>
          <a:ln w="12700" cap="flat" cmpd="sng" algn="ctr">
            <a:noFill/>
            <a:prstDash val="solid"/>
            <a:round/>
            <a:headEnd type="none" w="med" len="med"/>
            <a:tailEnd type="none"/>
          </a:ln>
          <a:effectLst/>
        </p:spPr>
        <p:txBody>
          <a:bodyPr rtlCol="0" anchor="ctr"/>
          <a:lstStyle/>
          <a:p>
            <a:pPr algn="ctr">
              <a:spcBef>
                <a:spcPts val="139"/>
              </a:spcBef>
            </a:pPr>
            <a:endParaRPr kumimoji="1" lang="ja-JP" altLang="en-US" sz="1247" b="0">
              <a:solidFill>
                <a:schemeClr val="tx1">
                  <a:lumMod val="75000"/>
                  <a:lumOff val="25000"/>
                </a:schemeClr>
              </a:solidFill>
            </a:endParaRPr>
          </a:p>
        </p:txBody>
      </p:sp>
      <p:sp>
        <p:nvSpPr>
          <p:cNvPr id="1325" name="タイトル プレースホルダー 35"/>
          <p:cNvSpPr>
            <a:spLocks noGrp="1"/>
          </p:cNvSpPr>
          <p:nvPr>
            <p:ph type="title"/>
          </p:nvPr>
        </p:nvSpPr>
        <p:spPr>
          <a:xfrm>
            <a:off x="190463" y="195240"/>
            <a:ext cx="7137093" cy="470509"/>
          </a:xfrm>
          <a:prstGeom prst="rect">
            <a:avLst/>
          </a:prstGeom>
        </p:spPr>
        <p:txBody>
          <a:bodyPr vert="horz" lIns="91440" tIns="45720" rIns="91440" bIns="45720" rtlCol="0" anchor="ctr">
            <a:noAutofit/>
          </a:bodyPr>
          <a:lstStyle>
            <a:lvl1pPr>
              <a:defRPr sz="1800"/>
            </a:lvl1pPr>
          </a:lstStyle>
          <a:p>
            <a:r>
              <a:rPr kumimoji="1" lang="ja-JP" altLang="en-US"/>
              <a:t>マスター タイトルの書式設定</a:t>
            </a:r>
          </a:p>
        </p:txBody>
      </p:sp>
      <p:sp>
        <p:nvSpPr>
          <p:cNvPr id="1326" name="テキスト プレースホルダー 18"/>
          <p:cNvSpPr>
            <a:spLocks noGrp="1"/>
          </p:cNvSpPr>
          <p:nvPr>
            <p:ph type="body" sz="quarter" idx="10"/>
          </p:nvPr>
        </p:nvSpPr>
        <p:spPr>
          <a:xfrm>
            <a:off x="190501" y="737787"/>
            <a:ext cx="8834804" cy="900000"/>
          </a:xfrm>
          <a:prstGeom prst="rect">
            <a:avLst/>
          </a:prstGeom>
        </p:spPr>
        <p:txBody>
          <a:bodyPr/>
          <a:lstStyle>
            <a:lvl1pPr marL="0" indent="0">
              <a:buNone/>
              <a:defRPr sz="1500"/>
            </a:lvl1pPr>
            <a:lvl2pPr>
              <a:buNone/>
              <a:defRPr sz="1247"/>
            </a:lvl2pPr>
            <a:lvl3pPr>
              <a:buNone/>
              <a:defRPr sz="1108"/>
            </a:lvl3pPr>
            <a:lvl4pPr>
              <a:buNone/>
              <a:defRPr sz="969"/>
            </a:lvl4pPr>
            <a:lvl5pPr>
              <a:buNone/>
              <a:defRPr sz="969"/>
            </a:lvl5pPr>
          </a:lstStyle>
          <a:p>
            <a:pPr lvl="0"/>
            <a:r>
              <a:rPr kumimoji="1" lang="ja-JP" altLang="en-US"/>
              <a:t>マスター テキストの書式設定</a:t>
            </a:r>
          </a:p>
        </p:txBody>
      </p:sp>
    </p:spTree>
    <p:extLst>
      <p:ext uri="{BB962C8B-B14F-4D97-AF65-F5344CB8AC3E}">
        <p14:creationId xmlns:p14="http://schemas.microsoft.com/office/powerpoint/2010/main" val="175853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970A4-A316-4835-8490-4E36AE2015C3}"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211895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0970A4-A316-4835-8490-4E36AE2015C3}"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3586007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0970A4-A316-4835-8490-4E36AE2015C3}"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4087000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970A4-A316-4835-8490-4E36AE2015C3}"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310297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0970A4-A316-4835-8490-4E36AE2015C3}"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329529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0970A4-A316-4835-8490-4E36AE2015C3}"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114116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0970A4-A316-4835-8490-4E36AE2015C3}"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2490470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0970A4-A316-4835-8490-4E36AE2015C3}"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217958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970A4-A316-4835-8490-4E36AE2015C3}" type="datetimeFigureOut">
              <a:rPr lang="en-US" smtClean="0"/>
              <a:t>1/29/2024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FA55E-2DD4-4317-B5C9-100A55990236}" type="slidenum">
              <a:rPr lang="en-US" smtClean="0"/>
              <a:t>‹#›</a:t>
            </a:fld>
            <a:endParaRPr lang="en-US"/>
          </a:p>
        </p:txBody>
      </p:sp>
    </p:spTree>
    <p:extLst>
      <p:ext uri="{BB962C8B-B14F-4D97-AF65-F5344CB8AC3E}">
        <p14:creationId xmlns:p14="http://schemas.microsoft.com/office/powerpoint/2010/main" val="2223300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jica.go.jp/activities/schemes/priv_partner/field/2023/20230728_1.html" TargetMode="External"/><Relationship Id="rId2" Type="http://schemas.openxmlformats.org/officeDocument/2006/relationships/hyperlink" Target="https://www.jica.go.jp/activities/schemes/priv_partner/field/2023/__icsFiles/afieldfile/2023/07/24/20230707_OnlineTrainingDay3_2_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A04211D-E7C2-E026-CAB6-4CCEDFB2856A}"/>
              </a:ext>
            </a:extLst>
          </p:cNvPr>
          <p:cNvSpPr>
            <a:spLocks noGrp="1"/>
          </p:cNvSpPr>
          <p:nvPr>
            <p:ph type="subTitle" idx="1"/>
          </p:nvPr>
        </p:nvSpPr>
        <p:spPr>
          <a:xfrm>
            <a:off x="3329940" y="157798"/>
            <a:ext cx="5760720" cy="444182"/>
          </a:xfrm>
        </p:spPr>
        <p:txBody>
          <a:bodyPr/>
          <a:lstStyle/>
          <a:p>
            <a:pPr algn="r"/>
            <a:r>
              <a:rPr kumimoji="1" lang="ja-JP" altLang="en-US"/>
              <a:t>ニーズ確認調査　ビジネス化実証事業</a:t>
            </a:r>
          </a:p>
        </p:txBody>
      </p:sp>
      <p:sp>
        <p:nvSpPr>
          <p:cNvPr id="4" name="字幕 2">
            <a:extLst>
              <a:ext uri="{FF2B5EF4-FFF2-40B4-BE49-F238E27FC236}">
                <a16:creationId xmlns:a16="http://schemas.microsoft.com/office/drawing/2014/main" id="{7BDD9125-C253-0386-345F-BD5A422DB722}"/>
              </a:ext>
            </a:extLst>
          </p:cNvPr>
          <p:cNvSpPr txBox="1">
            <a:spLocks/>
          </p:cNvSpPr>
          <p:nvPr/>
        </p:nvSpPr>
        <p:spPr>
          <a:xfrm>
            <a:off x="266700" y="1437958"/>
            <a:ext cx="8648700" cy="51609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kumimoji="1" lang="ja-JP" altLang="en-US"/>
              <a:t>はじめに</a:t>
            </a:r>
            <a:endParaRPr kumimoji="1" lang="en-US" altLang="ja-JP"/>
          </a:p>
          <a:p>
            <a:pPr marL="342900" indent="-342900" algn="l">
              <a:buFont typeface="Arial" panose="020B0604020202020204" pitchFamily="34" charset="0"/>
              <a:buChar char="•"/>
            </a:pPr>
            <a:r>
              <a:rPr kumimoji="1" lang="ja-JP" altLang="en-US"/>
              <a:t>本資料はニーズ確認調査及びビジネス化実証事業における「調査計画書」別添４ビジネスモデル図解のサンプルとなります。</a:t>
            </a:r>
            <a:endParaRPr kumimoji="1" lang="en-US" altLang="ja-JP"/>
          </a:p>
          <a:p>
            <a:pPr marL="342900" indent="-342900" algn="l">
              <a:buFont typeface="Arial" panose="020B0604020202020204" pitchFamily="34" charset="0"/>
              <a:buChar char="•"/>
            </a:pPr>
            <a:r>
              <a:rPr kumimoji="1" lang="ja-JP" altLang="en-US"/>
              <a:t>ビジネスモデル図解のサンプルとして、①ビジネススキーム図、②ビジネスモデルキャンバス、③リーンキャンバスの３つのサンプルを用意しました。</a:t>
            </a:r>
            <a:endParaRPr kumimoji="1" lang="en-US" altLang="ja-JP"/>
          </a:p>
          <a:p>
            <a:pPr marL="342900" indent="-342900" algn="l">
              <a:buFont typeface="Arial" panose="020B0604020202020204" pitchFamily="34" charset="0"/>
              <a:buChar char="•"/>
            </a:pPr>
            <a:r>
              <a:rPr kumimoji="1" lang="ja-JP" altLang="en-US"/>
              <a:t>いずれのサンプルをご参照頂いても構いません。また、貴社オリジナルのフォーマットにてビジネスモデル図解をご作成頂いても構いません。</a:t>
            </a:r>
            <a:endParaRPr kumimoji="1" lang="en-US" altLang="ja-JP"/>
          </a:p>
          <a:p>
            <a:pPr marL="342900" indent="-342900" algn="l">
              <a:buFont typeface="Arial" panose="020B0604020202020204" pitchFamily="34" charset="0"/>
              <a:buChar char="•"/>
            </a:pPr>
            <a:r>
              <a:rPr kumimoji="1" lang="ja-JP" altLang="en-US"/>
              <a:t>貴社にて対象国におけるビジネスを具体化するうえで、図式頂けますと幸いです。</a:t>
            </a:r>
            <a:endParaRPr kumimoji="1" lang="en-US" altLang="ja-JP"/>
          </a:p>
          <a:p>
            <a:pPr marL="342900" indent="-342900" algn="l">
              <a:buFont typeface="Arial" panose="020B0604020202020204" pitchFamily="34" charset="0"/>
              <a:buChar char="•"/>
            </a:pPr>
            <a:r>
              <a:rPr kumimoji="1" lang="ja-JP" altLang="en-US"/>
              <a:t>また、巻末の書き方のポイントの説明動画もあわせてご参考ください。</a:t>
            </a:r>
            <a:endParaRPr kumimoji="1" lang="en-US" altLang="ja-JP"/>
          </a:p>
          <a:p>
            <a:pPr algn="l"/>
            <a:endParaRPr kumimoji="1" lang="en-US" altLang="ja-JP"/>
          </a:p>
          <a:p>
            <a:pPr algn="l"/>
            <a:endParaRPr kumimoji="1" lang="en-US" altLang="ja-JP"/>
          </a:p>
          <a:p>
            <a:pPr algn="l"/>
            <a:endParaRPr kumimoji="1" lang="ja-JP" altLang="en-US"/>
          </a:p>
        </p:txBody>
      </p:sp>
    </p:spTree>
    <p:extLst>
      <p:ext uri="{BB962C8B-B14F-4D97-AF65-F5344CB8AC3E}">
        <p14:creationId xmlns:p14="http://schemas.microsoft.com/office/powerpoint/2010/main" val="265146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ビジネススキーム図（記載の注意点）</a:t>
            </a:r>
            <a:endParaRPr kumimoji="1" lang="en-US" sz="2000" b="1">
              <a:latin typeface="+mn-ea"/>
              <a:cs typeface="+mj-cs"/>
            </a:endParaRPr>
          </a:p>
        </p:txBody>
      </p:sp>
      <p:cxnSp>
        <p:nvCxnSpPr>
          <p:cNvPr id="50" name="Straight Connector 134">
            <a:extLst>
              <a:ext uri="{FF2B5EF4-FFF2-40B4-BE49-F238E27FC236}">
                <a16:creationId xmlns:a16="http://schemas.microsoft.com/office/drawing/2014/main" id="{BFE346F5-472A-A58F-0094-48409B3C1203}"/>
              </a:ext>
            </a:extLst>
          </p:cNvPr>
          <p:cNvCxnSpPr>
            <a:cxnSpLocks/>
          </p:cNvCxnSpPr>
          <p:nvPr/>
        </p:nvCxnSpPr>
        <p:spPr bwMode="gray">
          <a:xfrm>
            <a:off x="1023258" y="5181604"/>
            <a:ext cx="7663543" cy="0"/>
          </a:xfrm>
          <a:prstGeom prst="line">
            <a:avLst/>
          </a:prstGeom>
          <a:noFill/>
          <a:ln w="12700" cap="flat" cmpd="sng" algn="ctr">
            <a:solidFill>
              <a:srgbClr val="53565A"/>
            </a:solidFill>
            <a:prstDash val="solid"/>
          </a:ln>
          <a:effectLst/>
        </p:spPr>
      </p:cxnSp>
      <p:cxnSp>
        <p:nvCxnSpPr>
          <p:cNvPr id="51" name="Straight Connector 131">
            <a:extLst>
              <a:ext uri="{FF2B5EF4-FFF2-40B4-BE49-F238E27FC236}">
                <a16:creationId xmlns:a16="http://schemas.microsoft.com/office/drawing/2014/main" id="{DA2047F1-FC5B-3441-A7DD-8021C9FDD017}"/>
              </a:ext>
            </a:extLst>
          </p:cNvPr>
          <p:cNvCxnSpPr>
            <a:cxnSpLocks/>
          </p:cNvCxnSpPr>
          <p:nvPr/>
        </p:nvCxnSpPr>
        <p:spPr bwMode="gray">
          <a:xfrm>
            <a:off x="1023258" y="3475748"/>
            <a:ext cx="7663543" cy="0"/>
          </a:xfrm>
          <a:prstGeom prst="line">
            <a:avLst/>
          </a:prstGeom>
          <a:noFill/>
          <a:ln w="12700" cap="flat" cmpd="sng" algn="ctr">
            <a:solidFill>
              <a:srgbClr val="53565A"/>
            </a:solidFill>
            <a:prstDash val="solid"/>
          </a:ln>
          <a:effectLst/>
        </p:spPr>
      </p:cxnSp>
      <p:sp>
        <p:nvSpPr>
          <p:cNvPr id="52" name="Rectangle 68">
            <a:extLst>
              <a:ext uri="{FF2B5EF4-FFF2-40B4-BE49-F238E27FC236}">
                <a16:creationId xmlns:a16="http://schemas.microsoft.com/office/drawing/2014/main" id="{4D84FAA7-0A02-988E-445C-166115EC4176}"/>
              </a:ext>
            </a:extLst>
          </p:cNvPr>
          <p:cNvSpPr/>
          <p:nvPr/>
        </p:nvSpPr>
        <p:spPr bwMode="gray">
          <a:xfrm>
            <a:off x="415926" y="1877269"/>
            <a:ext cx="323469" cy="1551731"/>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利用者</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53" name="Rectangle 26">
            <a:extLst>
              <a:ext uri="{FF2B5EF4-FFF2-40B4-BE49-F238E27FC236}">
                <a16:creationId xmlns:a16="http://schemas.microsoft.com/office/drawing/2014/main" id="{E0147A1D-A0CD-5FB8-2677-8FA6A4F05D89}"/>
              </a:ext>
            </a:extLst>
          </p:cNvPr>
          <p:cNvSpPr/>
          <p:nvPr/>
        </p:nvSpPr>
        <p:spPr bwMode="gray">
          <a:xfrm>
            <a:off x="1023258" y="1534986"/>
            <a:ext cx="3750354" cy="24479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buFont typeface="Wingdings" panose="05000000000000000000" pitchFamily="2" charset="2"/>
              <a:buNone/>
            </a:pPr>
            <a:r>
              <a:rPr kumimoji="1" lang="ja-JP" altLang="en-US" sz="1200">
                <a:solidFill>
                  <a:prstClr val="black"/>
                </a:solidFill>
                <a:latin typeface="Calibri Light"/>
                <a:ea typeface="Yu Gothic UI"/>
                <a:cs typeface="Arial" charset="0"/>
              </a:rPr>
              <a:t>日本</a:t>
            </a:r>
            <a:endParaRPr kumimoji="1" lang="en-US" sz="1200">
              <a:solidFill>
                <a:prstClr val="black"/>
              </a:solidFill>
              <a:latin typeface="Calibri Light"/>
              <a:ea typeface="Yu Gothic UI"/>
              <a:cs typeface="Arial" charset="0"/>
            </a:endParaRPr>
          </a:p>
        </p:txBody>
      </p:sp>
      <p:sp>
        <p:nvSpPr>
          <p:cNvPr id="54" name="Rectangle 28">
            <a:extLst>
              <a:ext uri="{FF2B5EF4-FFF2-40B4-BE49-F238E27FC236}">
                <a16:creationId xmlns:a16="http://schemas.microsoft.com/office/drawing/2014/main" id="{0B34FAF8-89E9-5309-603D-3780FB0D7C95}"/>
              </a:ext>
            </a:extLst>
          </p:cNvPr>
          <p:cNvSpPr/>
          <p:nvPr/>
        </p:nvSpPr>
        <p:spPr bwMode="gray">
          <a:xfrm>
            <a:off x="5132389" y="1545741"/>
            <a:ext cx="4360580" cy="23404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buFont typeface="Wingdings" panose="05000000000000000000" pitchFamily="2" charset="2"/>
              <a:buNone/>
            </a:pPr>
            <a:r>
              <a:rPr kumimoji="1" lang="ja-JP" altLang="en-US" sz="1200">
                <a:solidFill>
                  <a:prstClr val="black"/>
                </a:solidFill>
                <a:latin typeface="Calibri Light"/>
                <a:ea typeface="Yu Gothic UI"/>
                <a:cs typeface="Arial" charset="0"/>
              </a:rPr>
              <a:t>●●国</a:t>
            </a:r>
            <a:endParaRPr kumimoji="1" lang="en-US" sz="1200">
              <a:solidFill>
                <a:prstClr val="black"/>
              </a:solidFill>
              <a:latin typeface="Calibri Light"/>
              <a:ea typeface="Yu Gothic UI"/>
              <a:cs typeface="Arial" charset="0"/>
            </a:endParaRPr>
          </a:p>
        </p:txBody>
      </p:sp>
      <p:sp>
        <p:nvSpPr>
          <p:cNvPr id="55" name="Rectangle 68">
            <a:extLst>
              <a:ext uri="{FF2B5EF4-FFF2-40B4-BE49-F238E27FC236}">
                <a16:creationId xmlns:a16="http://schemas.microsoft.com/office/drawing/2014/main" id="{357A9CBD-F0F4-7836-2712-7C3C6633FF70}"/>
              </a:ext>
            </a:extLst>
          </p:cNvPr>
          <p:cNvSpPr/>
          <p:nvPr/>
        </p:nvSpPr>
        <p:spPr bwMode="gray">
          <a:xfrm>
            <a:off x="415926" y="3771456"/>
            <a:ext cx="323469" cy="1053202"/>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提供者・設備</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56" name="Rectangle 68">
            <a:extLst>
              <a:ext uri="{FF2B5EF4-FFF2-40B4-BE49-F238E27FC236}">
                <a16:creationId xmlns:a16="http://schemas.microsoft.com/office/drawing/2014/main" id="{B8F758BF-0245-AF85-7BD5-2105E55DB3D9}"/>
              </a:ext>
            </a:extLst>
          </p:cNvPr>
          <p:cNvSpPr/>
          <p:nvPr/>
        </p:nvSpPr>
        <p:spPr bwMode="gray">
          <a:xfrm>
            <a:off x="415926" y="5255523"/>
            <a:ext cx="323469" cy="1053202"/>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事業パートナー</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cxnSp>
        <p:nvCxnSpPr>
          <p:cNvPr id="57" name="Straight Connector 131">
            <a:extLst>
              <a:ext uri="{FF2B5EF4-FFF2-40B4-BE49-F238E27FC236}">
                <a16:creationId xmlns:a16="http://schemas.microsoft.com/office/drawing/2014/main" id="{3A2EC004-E030-1E38-B58D-775AE9A5742E}"/>
              </a:ext>
            </a:extLst>
          </p:cNvPr>
          <p:cNvCxnSpPr>
            <a:cxnSpLocks/>
          </p:cNvCxnSpPr>
          <p:nvPr/>
        </p:nvCxnSpPr>
        <p:spPr bwMode="gray">
          <a:xfrm flipV="1">
            <a:off x="4953000" y="1884600"/>
            <a:ext cx="0" cy="4424125"/>
          </a:xfrm>
          <a:prstGeom prst="line">
            <a:avLst/>
          </a:prstGeom>
          <a:noFill/>
          <a:ln w="12700" cap="flat" cmpd="sng" algn="ctr">
            <a:solidFill>
              <a:srgbClr val="53565A"/>
            </a:solidFill>
            <a:prstDash val="solid"/>
          </a:ln>
          <a:effectLst/>
        </p:spPr>
      </p:cxnSp>
      <p:sp>
        <p:nvSpPr>
          <p:cNvPr id="58" name="Rectangle: Rounded Corners 57">
            <a:extLst>
              <a:ext uri="{FF2B5EF4-FFF2-40B4-BE49-F238E27FC236}">
                <a16:creationId xmlns:a16="http://schemas.microsoft.com/office/drawing/2014/main" id="{AACC1B04-FFB9-3937-2A57-E24146ACF9B2}"/>
              </a:ext>
            </a:extLst>
          </p:cNvPr>
          <p:cNvSpPr/>
          <p:nvPr/>
        </p:nvSpPr>
        <p:spPr bwMode="gray">
          <a:xfrm>
            <a:off x="1098173" y="1484314"/>
            <a:ext cx="7588628" cy="295472"/>
          </a:xfrm>
          <a:prstGeom prst="roundRect">
            <a:avLst/>
          </a:prstGeom>
          <a:noFill/>
          <a:ln w="12700" algn="ctr">
            <a:solidFill>
              <a:srgbClr val="86BC25"/>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9" name="Rectangle: Rounded Corners 58">
            <a:extLst>
              <a:ext uri="{FF2B5EF4-FFF2-40B4-BE49-F238E27FC236}">
                <a16:creationId xmlns:a16="http://schemas.microsoft.com/office/drawing/2014/main" id="{0466797B-1F75-8D5A-EB78-5A24207C9A98}"/>
              </a:ext>
            </a:extLst>
          </p:cNvPr>
          <p:cNvSpPr/>
          <p:nvPr/>
        </p:nvSpPr>
        <p:spPr bwMode="gray">
          <a:xfrm>
            <a:off x="415925" y="2006083"/>
            <a:ext cx="323467" cy="4302642"/>
          </a:xfrm>
          <a:prstGeom prst="roundRect">
            <a:avLst/>
          </a:prstGeom>
          <a:noFill/>
          <a:ln w="12700" algn="ctr">
            <a:solidFill>
              <a:srgbClr val="86BC25"/>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0" name="Callout: Line 59">
            <a:extLst>
              <a:ext uri="{FF2B5EF4-FFF2-40B4-BE49-F238E27FC236}">
                <a16:creationId xmlns:a16="http://schemas.microsoft.com/office/drawing/2014/main" id="{7131218E-8CB5-B60B-227C-9221B9A4A92F}"/>
              </a:ext>
            </a:extLst>
          </p:cNvPr>
          <p:cNvSpPr/>
          <p:nvPr/>
        </p:nvSpPr>
        <p:spPr bwMode="gray">
          <a:xfrm>
            <a:off x="5156988" y="1884600"/>
            <a:ext cx="3102465" cy="737301"/>
          </a:xfrm>
          <a:prstGeom prst="borderCallout1">
            <a:avLst>
              <a:gd name="adj1" fmla="val -2257"/>
              <a:gd name="adj2" fmla="val 27611"/>
              <a:gd name="adj3" fmla="val -29254"/>
              <a:gd name="adj4" fmla="val 42441"/>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注意点①</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事業に関係する国を記載しましょう（例えば、製造と販売が国をまたぐ場合はそれぞれ明記しましょう</a:t>
            </a:r>
            <a:endParaRPr kumimoji="0" lang="en-IE"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61" name="Callout: Line 60">
            <a:extLst>
              <a:ext uri="{FF2B5EF4-FFF2-40B4-BE49-F238E27FC236}">
                <a16:creationId xmlns:a16="http://schemas.microsoft.com/office/drawing/2014/main" id="{F4AB8226-88E3-C81D-04B8-A7E3552804F6}"/>
              </a:ext>
            </a:extLst>
          </p:cNvPr>
          <p:cNvSpPr/>
          <p:nvPr/>
        </p:nvSpPr>
        <p:spPr bwMode="gray">
          <a:xfrm>
            <a:off x="1023258" y="2537202"/>
            <a:ext cx="3261333" cy="737301"/>
          </a:xfrm>
          <a:prstGeom prst="borderCallout1">
            <a:avLst>
              <a:gd name="adj1" fmla="val 20522"/>
              <a:gd name="adj2" fmla="val -619"/>
              <a:gd name="adj3" fmla="val 49208"/>
              <a:gd name="adj4" fmla="val -10016"/>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注意点②</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利用者と自社（提供者・設備）とパートナーを分けて記載しましょう。利用者と費用負担先が異なる場合はそれぞれを利用者の欄にわかるように記載しましょう</a:t>
            </a:r>
            <a:endParaRPr kumimoji="0" lang="en-IE"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62" name="Callout: Line 61">
            <a:extLst>
              <a:ext uri="{FF2B5EF4-FFF2-40B4-BE49-F238E27FC236}">
                <a16:creationId xmlns:a16="http://schemas.microsoft.com/office/drawing/2014/main" id="{275C4232-7B56-ED24-6D5F-5FC9DCE2F312}"/>
              </a:ext>
            </a:extLst>
          </p:cNvPr>
          <p:cNvSpPr/>
          <p:nvPr/>
        </p:nvSpPr>
        <p:spPr bwMode="gray">
          <a:xfrm>
            <a:off x="1597725" y="4127431"/>
            <a:ext cx="3261333" cy="737301"/>
          </a:xfrm>
          <a:prstGeom prst="borderCallout1">
            <a:avLst>
              <a:gd name="adj1" fmla="val 20522"/>
              <a:gd name="adj2" fmla="val -619"/>
              <a:gd name="adj3" fmla="val 49208"/>
              <a:gd name="adj4" fmla="val -10016"/>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注意点③</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モノ、カネの流れをそれぞれ分けて記載しましょう。発注など契約関係、技術指導等のノウハウ移転の線も可能な範囲で記載しましょう</a:t>
            </a:r>
            <a:endParaRPr kumimoji="0" lang="en-IE"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63" name="Callout: Line 62">
            <a:extLst>
              <a:ext uri="{FF2B5EF4-FFF2-40B4-BE49-F238E27FC236}">
                <a16:creationId xmlns:a16="http://schemas.microsoft.com/office/drawing/2014/main" id="{9E7C8FDE-EF32-B80F-A493-8B9952E8529F}"/>
              </a:ext>
            </a:extLst>
          </p:cNvPr>
          <p:cNvSpPr/>
          <p:nvPr/>
        </p:nvSpPr>
        <p:spPr bwMode="gray">
          <a:xfrm>
            <a:off x="5425468" y="3722919"/>
            <a:ext cx="3261333" cy="1141814"/>
          </a:xfrm>
          <a:prstGeom prst="borderCallout1">
            <a:avLst>
              <a:gd name="adj1" fmla="val 20522"/>
              <a:gd name="adj2" fmla="val -619"/>
              <a:gd name="adj3" fmla="val 49208"/>
              <a:gd name="adj4" fmla="val -10016"/>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注意点④（その他の注意点）</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矢印の向きが不明になっていないか</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利用者、提供者、事業パートナーそれぞれに価値・メリットのある流れとなっているか</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製品・サービスを提供する流れがイメージできるくらい具体的に書かれているか</a:t>
            </a:r>
            <a:endParaRPr kumimoji="0" lang="en-IE"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graphicFrame>
        <p:nvGraphicFramePr>
          <p:cNvPr id="71" name="Table 24">
            <a:extLst>
              <a:ext uri="{FF2B5EF4-FFF2-40B4-BE49-F238E27FC236}">
                <a16:creationId xmlns:a16="http://schemas.microsoft.com/office/drawing/2014/main" id="{4EA18751-8457-0544-F4DC-5E7509F3077B}"/>
              </a:ext>
            </a:extLst>
          </p:cNvPr>
          <p:cNvGraphicFramePr>
            <a:graphicFrameLocks noGrp="1"/>
          </p:cNvGraphicFramePr>
          <p:nvPr/>
        </p:nvGraphicFramePr>
        <p:xfrm>
          <a:off x="318001" y="581801"/>
          <a:ext cx="8507997" cy="571500"/>
        </p:xfrm>
        <a:graphic>
          <a:graphicData uri="http://schemas.openxmlformats.org/drawingml/2006/table">
            <a:tbl>
              <a:tblPr firstRow="1" bandRow="1"/>
              <a:tblGrid>
                <a:gridCol w="8507997">
                  <a:extLst>
                    <a:ext uri="{9D8B030D-6E8A-4147-A177-3AD203B41FA5}">
                      <a16:colId xmlns:a16="http://schemas.microsoft.com/office/drawing/2014/main" val="642588750"/>
                    </a:ext>
                  </a:extLst>
                </a:gridCol>
              </a:tblGrid>
              <a:tr h="261749">
                <a:tc>
                  <a:txBody>
                    <a:bodyPr/>
                    <a:lstStyle>
                      <a:lvl1pPr marL="0" algn="l" defTabSz="914400" rtl="0" eaLnBrk="1" latinLnBrk="0" hangingPunct="1">
                        <a:defRPr sz="1800" kern="1200">
                          <a:solidFill>
                            <a:schemeClr val="tx1"/>
                          </a:solidFill>
                          <a:latin typeface="Calibri Light"/>
                          <a:ea typeface="Yu Gothic UI"/>
                        </a:defRPr>
                      </a:lvl1pPr>
                      <a:lvl2pPr marL="457200" algn="l" defTabSz="914400" rtl="0" eaLnBrk="1" latinLnBrk="0" hangingPunct="1">
                        <a:defRPr sz="1800" kern="1200">
                          <a:solidFill>
                            <a:schemeClr val="tx1"/>
                          </a:solidFill>
                          <a:latin typeface="Calibri Light"/>
                          <a:ea typeface="Yu Gothic UI"/>
                        </a:defRPr>
                      </a:lvl2pPr>
                      <a:lvl3pPr marL="914400" algn="l" defTabSz="914400" rtl="0" eaLnBrk="1" latinLnBrk="0" hangingPunct="1">
                        <a:defRPr sz="1800" kern="1200">
                          <a:solidFill>
                            <a:schemeClr val="tx1"/>
                          </a:solidFill>
                          <a:latin typeface="Calibri Light"/>
                          <a:ea typeface="Yu Gothic UI"/>
                        </a:defRPr>
                      </a:lvl3pPr>
                      <a:lvl4pPr marL="1371600" algn="l" defTabSz="914400" rtl="0" eaLnBrk="1" latinLnBrk="0" hangingPunct="1">
                        <a:defRPr sz="1800" kern="1200">
                          <a:solidFill>
                            <a:schemeClr val="tx1"/>
                          </a:solidFill>
                          <a:latin typeface="Calibri Light"/>
                          <a:ea typeface="Yu Gothic UI"/>
                        </a:defRPr>
                      </a:lvl4pPr>
                      <a:lvl5pPr marL="1828800" algn="l" defTabSz="914400" rtl="0" eaLnBrk="1" latinLnBrk="0" hangingPunct="1">
                        <a:defRPr sz="1800" kern="1200">
                          <a:solidFill>
                            <a:schemeClr val="tx1"/>
                          </a:solidFill>
                          <a:latin typeface="Calibri Light"/>
                          <a:ea typeface="Yu Gothic UI"/>
                        </a:defRPr>
                      </a:lvl5pPr>
                      <a:lvl6pPr marL="2286000" algn="l" defTabSz="914400" rtl="0" eaLnBrk="1" latinLnBrk="0" hangingPunct="1">
                        <a:defRPr sz="1800" kern="1200">
                          <a:solidFill>
                            <a:schemeClr val="tx1"/>
                          </a:solidFill>
                          <a:latin typeface="Calibri Light"/>
                          <a:ea typeface="Yu Gothic UI"/>
                        </a:defRPr>
                      </a:lvl6pPr>
                      <a:lvl7pPr marL="2743200" algn="l" defTabSz="914400" rtl="0" eaLnBrk="1" latinLnBrk="0" hangingPunct="1">
                        <a:defRPr sz="1800" kern="1200">
                          <a:solidFill>
                            <a:schemeClr val="tx1"/>
                          </a:solidFill>
                          <a:latin typeface="Calibri Light"/>
                          <a:ea typeface="Yu Gothic UI"/>
                        </a:defRPr>
                      </a:lvl7pPr>
                      <a:lvl8pPr marL="3200400" algn="l" defTabSz="914400" rtl="0" eaLnBrk="1" latinLnBrk="0" hangingPunct="1">
                        <a:defRPr sz="1800" kern="1200">
                          <a:solidFill>
                            <a:schemeClr val="tx1"/>
                          </a:solidFill>
                          <a:latin typeface="Calibri Light"/>
                          <a:ea typeface="Yu Gothic UI"/>
                        </a:defRPr>
                      </a:lvl8pPr>
                      <a:lvl9pPr marL="3657600" algn="l" defTabSz="914400" rtl="0" eaLnBrk="1" latinLnBrk="0" hangingPunct="1">
                        <a:defRPr sz="1800" kern="1200">
                          <a:solidFill>
                            <a:schemeClr val="tx1"/>
                          </a:solidFill>
                          <a:latin typeface="Calibri Light"/>
                          <a:ea typeface="Yu Gothic UI"/>
                        </a:defRPr>
                      </a:lvl9pPr>
                    </a:lstStyle>
                    <a:p>
                      <a:r>
                        <a:rPr kumimoji="1" lang="ja-JP" altLang="en-US" sz="1050" u="sng"/>
                        <a:t>記載で気を付ける点</a:t>
                      </a:r>
                      <a:endParaRPr kumimoji="1" lang="en-US" altLang="ja-JP" sz="1050" u="sng"/>
                    </a:p>
                    <a:p>
                      <a:pPr marL="285750" indent="-285750">
                        <a:buFont typeface="Arial" panose="020B0604020202020204" pitchFamily="34" charset="0"/>
                        <a:buChar char="•"/>
                      </a:pPr>
                      <a:r>
                        <a:rPr kumimoji="1" lang="ja-JP" altLang="en-US" sz="1050" u="none"/>
                        <a:t>製品・技術・サービスの流れ（誰がどのようにして製品・技術・サービスの準備を行いどのように顧客に届けるか）</a:t>
                      </a:r>
                      <a:endParaRPr kumimoji="1" lang="en-US" altLang="ja-JP" sz="1050" u="none"/>
                    </a:p>
                    <a:p>
                      <a:pPr marL="285750" indent="-285750">
                        <a:buFont typeface="Arial" panose="020B0604020202020204" pitchFamily="34" charset="0"/>
                        <a:buChar char="•"/>
                      </a:pPr>
                      <a:r>
                        <a:rPr kumimoji="1" lang="ja-JP" altLang="en-US" sz="1050" u="none"/>
                        <a:t>お金の流れ（製品・技術・サービスの準備・提供に際しての支払いの流れ、料金回収の流れ）を図示すること</a:t>
                      </a: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088638406"/>
                  </a:ext>
                </a:extLst>
              </a:tr>
            </a:tbl>
          </a:graphicData>
        </a:graphic>
      </p:graphicFrame>
    </p:spTree>
    <p:extLst>
      <p:ext uri="{BB962C8B-B14F-4D97-AF65-F5344CB8AC3E}">
        <p14:creationId xmlns:p14="http://schemas.microsoft.com/office/powerpoint/2010/main" val="103169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2" grpId="0" animBg="1"/>
      <p:bldP spid="6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ビジネススキーム図（記載例１）</a:t>
            </a:r>
            <a:endParaRPr kumimoji="1" lang="en-US" sz="2000" b="1">
              <a:latin typeface="+mn-ea"/>
              <a:cs typeface="+mj-cs"/>
            </a:endParaRPr>
          </a:p>
        </p:txBody>
      </p:sp>
      <p:cxnSp>
        <p:nvCxnSpPr>
          <p:cNvPr id="2" name="Straight Connector 134">
            <a:extLst>
              <a:ext uri="{FF2B5EF4-FFF2-40B4-BE49-F238E27FC236}">
                <a16:creationId xmlns:a16="http://schemas.microsoft.com/office/drawing/2014/main" id="{575B0892-CB6D-6CA9-110B-8B9911DF701D}"/>
              </a:ext>
            </a:extLst>
          </p:cNvPr>
          <p:cNvCxnSpPr>
            <a:cxnSpLocks/>
          </p:cNvCxnSpPr>
          <p:nvPr/>
        </p:nvCxnSpPr>
        <p:spPr bwMode="gray">
          <a:xfrm>
            <a:off x="644146" y="4583472"/>
            <a:ext cx="8247821" cy="0"/>
          </a:xfrm>
          <a:prstGeom prst="line">
            <a:avLst/>
          </a:prstGeom>
          <a:noFill/>
          <a:ln w="38100" cap="flat" cmpd="sng" algn="ctr">
            <a:solidFill>
              <a:sysClr val="window" lastClr="FFFFFF">
                <a:lumMod val="95000"/>
              </a:sysClr>
            </a:solidFill>
            <a:prstDash val="solid"/>
          </a:ln>
          <a:effectLst/>
        </p:spPr>
      </p:cxnSp>
      <p:cxnSp>
        <p:nvCxnSpPr>
          <p:cNvPr id="3" name="Straight Connector 131">
            <a:extLst>
              <a:ext uri="{FF2B5EF4-FFF2-40B4-BE49-F238E27FC236}">
                <a16:creationId xmlns:a16="http://schemas.microsoft.com/office/drawing/2014/main" id="{282DC9CC-D469-55D8-F3E5-C9945F6C1628}"/>
              </a:ext>
            </a:extLst>
          </p:cNvPr>
          <p:cNvCxnSpPr>
            <a:cxnSpLocks/>
          </p:cNvCxnSpPr>
          <p:nvPr/>
        </p:nvCxnSpPr>
        <p:spPr bwMode="gray">
          <a:xfrm>
            <a:off x="644146" y="3115988"/>
            <a:ext cx="8247821" cy="9892"/>
          </a:xfrm>
          <a:prstGeom prst="line">
            <a:avLst/>
          </a:prstGeom>
          <a:noFill/>
          <a:ln w="38100" cap="flat" cmpd="sng" algn="ctr">
            <a:solidFill>
              <a:sysClr val="window" lastClr="FFFFFF">
                <a:lumMod val="95000"/>
              </a:sysClr>
            </a:solidFill>
            <a:prstDash val="solid"/>
          </a:ln>
          <a:effectLst/>
        </p:spPr>
      </p:cxnSp>
      <p:cxnSp>
        <p:nvCxnSpPr>
          <p:cNvPr id="4" name="Straight Connector 25">
            <a:extLst>
              <a:ext uri="{FF2B5EF4-FFF2-40B4-BE49-F238E27FC236}">
                <a16:creationId xmlns:a16="http://schemas.microsoft.com/office/drawing/2014/main" id="{F7E0610C-4515-B0CA-D638-4F2F666F17AC}"/>
              </a:ext>
            </a:extLst>
          </p:cNvPr>
          <p:cNvCxnSpPr>
            <a:cxnSpLocks/>
          </p:cNvCxnSpPr>
          <p:nvPr/>
        </p:nvCxnSpPr>
        <p:spPr bwMode="gray">
          <a:xfrm>
            <a:off x="928010" y="1421243"/>
            <a:ext cx="3750354" cy="0"/>
          </a:xfrm>
          <a:prstGeom prst="line">
            <a:avLst/>
          </a:prstGeom>
          <a:noFill/>
          <a:ln w="6350" cap="flat" cmpd="sng" algn="ctr">
            <a:solidFill>
              <a:srgbClr val="53565A"/>
            </a:solidFill>
            <a:prstDash val="solid"/>
          </a:ln>
          <a:effectLst/>
        </p:spPr>
      </p:cxnSp>
      <p:sp>
        <p:nvSpPr>
          <p:cNvPr id="5" name="Rectangle 26">
            <a:extLst>
              <a:ext uri="{FF2B5EF4-FFF2-40B4-BE49-F238E27FC236}">
                <a16:creationId xmlns:a16="http://schemas.microsoft.com/office/drawing/2014/main" id="{19EEEF04-AF0F-9F1E-D6D7-4129BA96D90C}"/>
              </a:ext>
            </a:extLst>
          </p:cNvPr>
          <p:cNvSpPr/>
          <p:nvPr/>
        </p:nvSpPr>
        <p:spPr bwMode="gray">
          <a:xfrm>
            <a:off x="928009" y="1175226"/>
            <a:ext cx="3750354" cy="24479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buFont typeface="Wingdings" panose="05000000000000000000" pitchFamily="2" charset="2"/>
              <a:buNone/>
            </a:pPr>
            <a:r>
              <a:rPr kumimoji="1" lang="ja-JP" altLang="en-US" sz="1200">
                <a:solidFill>
                  <a:prstClr val="black"/>
                </a:solidFill>
                <a:latin typeface="Calibri Light"/>
                <a:ea typeface="Yu Gothic UI"/>
                <a:cs typeface="Arial" charset="0"/>
              </a:rPr>
              <a:t>日本</a:t>
            </a:r>
            <a:endParaRPr kumimoji="1" lang="en-US" sz="1200">
              <a:solidFill>
                <a:prstClr val="black"/>
              </a:solidFill>
              <a:latin typeface="Calibri Light"/>
              <a:ea typeface="Yu Gothic UI"/>
              <a:cs typeface="Arial" charset="0"/>
            </a:endParaRPr>
          </a:p>
        </p:txBody>
      </p:sp>
      <p:cxnSp>
        <p:nvCxnSpPr>
          <p:cNvPr id="6" name="Straight Connector 27">
            <a:extLst>
              <a:ext uri="{FF2B5EF4-FFF2-40B4-BE49-F238E27FC236}">
                <a16:creationId xmlns:a16="http://schemas.microsoft.com/office/drawing/2014/main" id="{E8DC14D5-E54D-52A4-B864-4D28E42B0827}"/>
              </a:ext>
            </a:extLst>
          </p:cNvPr>
          <p:cNvCxnSpPr>
            <a:cxnSpLocks/>
          </p:cNvCxnSpPr>
          <p:nvPr/>
        </p:nvCxnSpPr>
        <p:spPr bwMode="gray">
          <a:xfrm>
            <a:off x="5037140" y="1421243"/>
            <a:ext cx="3854827" cy="0"/>
          </a:xfrm>
          <a:prstGeom prst="line">
            <a:avLst/>
          </a:prstGeom>
          <a:noFill/>
          <a:ln w="6350" cap="flat" cmpd="sng" algn="ctr">
            <a:solidFill>
              <a:srgbClr val="53565A"/>
            </a:solidFill>
            <a:prstDash val="solid"/>
          </a:ln>
          <a:effectLst/>
        </p:spPr>
      </p:cxnSp>
      <p:sp>
        <p:nvSpPr>
          <p:cNvPr id="7" name="Rectangle 28">
            <a:extLst>
              <a:ext uri="{FF2B5EF4-FFF2-40B4-BE49-F238E27FC236}">
                <a16:creationId xmlns:a16="http://schemas.microsoft.com/office/drawing/2014/main" id="{3F24D0CE-6940-9187-1540-9357F7170DC2}"/>
              </a:ext>
            </a:extLst>
          </p:cNvPr>
          <p:cNvSpPr/>
          <p:nvPr/>
        </p:nvSpPr>
        <p:spPr bwMode="gray">
          <a:xfrm>
            <a:off x="5037140" y="1185981"/>
            <a:ext cx="3854827" cy="23404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buFont typeface="Wingdings" panose="05000000000000000000" pitchFamily="2" charset="2"/>
              <a:buNone/>
            </a:pPr>
            <a:r>
              <a:rPr kumimoji="1" lang="ja-JP" altLang="en-US" sz="1200">
                <a:solidFill>
                  <a:prstClr val="black"/>
                </a:solidFill>
                <a:latin typeface="Calibri Light"/>
                <a:ea typeface="Yu Gothic UI"/>
                <a:cs typeface="Arial" charset="0"/>
              </a:rPr>
              <a:t>●●国</a:t>
            </a:r>
            <a:endParaRPr kumimoji="1" lang="en-US" sz="1200">
              <a:solidFill>
                <a:prstClr val="black"/>
              </a:solidFill>
              <a:latin typeface="Calibri Light"/>
              <a:ea typeface="Yu Gothic UI"/>
              <a:cs typeface="Arial" charset="0"/>
            </a:endParaRPr>
          </a:p>
        </p:txBody>
      </p:sp>
      <p:cxnSp>
        <p:nvCxnSpPr>
          <p:cNvPr id="8" name="Straight Connector 131">
            <a:extLst>
              <a:ext uri="{FF2B5EF4-FFF2-40B4-BE49-F238E27FC236}">
                <a16:creationId xmlns:a16="http://schemas.microsoft.com/office/drawing/2014/main" id="{C142EA2B-5877-0E34-35F9-F9B963D373C8}"/>
              </a:ext>
            </a:extLst>
          </p:cNvPr>
          <p:cNvCxnSpPr>
            <a:cxnSpLocks/>
          </p:cNvCxnSpPr>
          <p:nvPr/>
        </p:nvCxnSpPr>
        <p:spPr bwMode="gray">
          <a:xfrm flipV="1">
            <a:off x="4857751" y="1420025"/>
            <a:ext cx="0" cy="4528940"/>
          </a:xfrm>
          <a:prstGeom prst="line">
            <a:avLst/>
          </a:prstGeom>
          <a:noFill/>
          <a:ln w="38100" cap="flat" cmpd="sng" algn="ctr">
            <a:solidFill>
              <a:sysClr val="window" lastClr="FFFFFF">
                <a:lumMod val="95000"/>
              </a:sysClr>
            </a:solidFill>
            <a:prstDash val="solid"/>
          </a:ln>
          <a:effectLst/>
        </p:spPr>
      </p:cxnSp>
      <p:pic>
        <p:nvPicPr>
          <p:cNvPr id="9" name="Graphic 110" descr="Coins with solid fill">
            <a:extLst>
              <a:ext uri="{FF2B5EF4-FFF2-40B4-BE49-F238E27FC236}">
                <a16:creationId xmlns:a16="http://schemas.microsoft.com/office/drawing/2014/main" id="{CAFF43B1-3458-D96C-102A-BCB7EEA40F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34853" y="4745295"/>
            <a:ext cx="321616" cy="321616"/>
          </a:xfrm>
          <a:prstGeom prst="rect">
            <a:avLst/>
          </a:prstGeom>
        </p:spPr>
      </p:pic>
      <p:sp>
        <p:nvSpPr>
          <p:cNvPr id="10" name="Rectangle 68">
            <a:extLst>
              <a:ext uri="{FF2B5EF4-FFF2-40B4-BE49-F238E27FC236}">
                <a16:creationId xmlns:a16="http://schemas.microsoft.com/office/drawing/2014/main" id="{CBE1AF81-9C3D-0291-782B-6BFFDD0E7DA4}"/>
              </a:ext>
            </a:extLst>
          </p:cNvPr>
          <p:cNvSpPr/>
          <p:nvPr/>
        </p:nvSpPr>
        <p:spPr bwMode="gray">
          <a:xfrm>
            <a:off x="7959656" y="2746706"/>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●●の</a:t>
            </a:r>
            <a:br>
              <a:rPr lang="en-US" altLang="ja-JP" sz="900" kern="0">
                <a:solidFill>
                  <a:prstClr val="black"/>
                </a:solidFill>
                <a:latin typeface="Calibri Light"/>
                <a:ea typeface="Yu Gothic UI"/>
                <a:cs typeface="Arial" charset="0"/>
                <a:sym typeface="+mn-lt"/>
              </a:rPr>
            </a:br>
            <a:r>
              <a:rPr lang="ja-JP" altLang="en-US" sz="900" kern="0">
                <a:solidFill>
                  <a:prstClr val="black"/>
                </a:solidFill>
                <a:latin typeface="Calibri Light"/>
                <a:ea typeface="Yu Gothic UI"/>
                <a:cs typeface="Arial" charset="0"/>
                <a:sym typeface="+mn-lt"/>
              </a:rPr>
              <a:t>発注</a:t>
            </a:r>
            <a:endParaRPr lang="en-IE" altLang="ja-JP" sz="900" kern="0">
              <a:solidFill>
                <a:prstClr val="black"/>
              </a:solidFill>
              <a:latin typeface="Calibri Light"/>
              <a:ea typeface="Yu Gothic UI"/>
              <a:cs typeface="Arial" charset="0"/>
              <a:sym typeface="+mn-lt"/>
            </a:endParaRPr>
          </a:p>
        </p:txBody>
      </p:sp>
      <p:pic>
        <p:nvPicPr>
          <p:cNvPr id="11" name="Graphic 109" descr="Contract with solid fill">
            <a:extLst>
              <a:ext uri="{FF2B5EF4-FFF2-40B4-BE49-F238E27FC236}">
                <a16:creationId xmlns:a16="http://schemas.microsoft.com/office/drawing/2014/main" id="{B34F531B-1BDC-F123-A48A-0E41B1974E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80049" y="2738678"/>
            <a:ext cx="337833" cy="337833"/>
          </a:xfrm>
          <a:prstGeom prst="rect">
            <a:avLst/>
          </a:prstGeom>
        </p:spPr>
      </p:pic>
      <p:sp>
        <p:nvSpPr>
          <p:cNvPr id="12" name="Rectangle 55">
            <a:extLst>
              <a:ext uri="{FF2B5EF4-FFF2-40B4-BE49-F238E27FC236}">
                <a16:creationId xmlns:a16="http://schemas.microsoft.com/office/drawing/2014/main" id="{BFC53B17-B738-CA38-9F42-812FF580BFDD}"/>
              </a:ext>
            </a:extLst>
          </p:cNvPr>
          <p:cNvSpPr/>
          <p:nvPr/>
        </p:nvSpPr>
        <p:spPr bwMode="gray">
          <a:xfrm>
            <a:off x="6488284" y="1910293"/>
            <a:ext cx="973827" cy="650992"/>
          </a:xfrm>
          <a:prstGeom prst="rect">
            <a:avLst/>
          </a:prstGeom>
          <a:solidFill>
            <a:sysClr val="window" lastClr="FFFFFF">
              <a:lumMod val="95000"/>
            </a:sys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100" b="0" i="0" u="none" strike="noStrike" kern="0" cap="none" spc="0" normalizeH="0" baseline="0" noProof="0">
                <a:ln>
                  <a:noFill/>
                </a:ln>
                <a:solidFill>
                  <a:prstClr val="black"/>
                </a:solidFill>
                <a:effectLst/>
                <a:uLnTx/>
                <a:uFillTx/>
                <a:latin typeface="Calibri Light"/>
                <a:ea typeface="Yu Gothic UI"/>
                <a:cs typeface="Arial" charset="0"/>
              </a:rPr>
              <a:t>顧客</a:t>
            </a:r>
            <a:endParaRPr kumimoji="1" lang="en-US" sz="1100" b="0" i="0" u="none" strike="noStrike" kern="0" cap="none" spc="0" normalizeH="0" baseline="0" noProof="0">
              <a:ln>
                <a:noFill/>
              </a:ln>
              <a:solidFill>
                <a:prstClr val="black"/>
              </a:solidFill>
              <a:effectLst/>
              <a:uLnTx/>
              <a:uFillTx/>
              <a:latin typeface="Calibri Light"/>
              <a:ea typeface="Yu Gothic UI"/>
              <a:cs typeface="Arial" charset="0"/>
            </a:endParaRPr>
          </a:p>
        </p:txBody>
      </p:sp>
      <p:sp>
        <p:nvSpPr>
          <p:cNvPr id="13" name="Rectangle 55">
            <a:extLst>
              <a:ext uri="{FF2B5EF4-FFF2-40B4-BE49-F238E27FC236}">
                <a16:creationId xmlns:a16="http://schemas.microsoft.com/office/drawing/2014/main" id="{7526B78A-B94E-15FC-BD16-67628AFD954F}"/>
              </a:ext>
            </a:extLst>
          </p:cNvPr>
          <p:cNvSpPr/>
          <p:nvPr/>
        </p:nvSpPr>
        <p:spPr bwMode="gray">
          <a:xfrm>
            <a:off x="6494566" y="4851194"/>
            <a:ext cx="967545" cy="759590"/>
          </a:xfrm>
          <a:prstGeom prst="rect">
            <a:avLst/>
          </a:prstGeom>
          <a:solidFill>
            <a:sysClr val="window" lastClr="FFFFFF">
              <a:lumMod val="95000"/>
            </a:sys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100" b="0" i="0" u="none" strike="noStrike" kern="0" cap="none" spc="0" normalizeH="0" baseline="0" noProof="0">
                <a:ln>
                  <a:noFill/>
                </a:ln>
                <a:solidFill>
                  <a:prstClr val="black"/>
                </a:solidFill>
                <a:effectLst/>
                <a:uLnTx/>
                <a:uFillTx/>
                <a:latin typeface="Calibri Light"/>
                <a:ea typeface="Yu Gothic UI"/>
                <a:cs typeface="Arial" charset="0"/>
              </a:rPr>
              <a:t>現地代理店</a:t>
            </a:r>
            <a:endParaRPr kumimoji="1" lang="en-US" sz="1100" b="0" i="0" u="none" strike="noStrike" kern="0" cap="none" spc="0" normalizeH="0" baseline="0" noProof="0">
              <a:ln>
                <a:noFill/>
              </a:ln>
              <a:solidFill>
                <a:prstClr val="black"/>
              </a:solidFill>
              <a:effectLst/>
              <a:uLnTx/>
              <a:uFillTx/>
              <a:latin typeface="Calibri Light"/>
              <a:ea typeface="Yu Gothic UI"/>
              <a:cs typeface="Arial" charset="0"/>
            </a:endParaRPr>
          </a:p>
        </p:txBody>
      </p:sp>
      <p:sp>
        <p:nvSpPr>
          <p:cNvPr id="14" name="Rectangle 68">
            <a:extLst>
              <a:ext uri="{FF2B5EF4-FFF2-40B4-BE49-F238E27FC236}">
                <a16:creationId xmlns:a16="http://schemas.microsoft.com/office/drawing/2014/main" id="{43C58651-85F0-B9DD-5BD8-29D5B4752819}"/>
              </a:ext>
            </a:extLst>
          </p:cNvPr>
          <p:cNvSpPr/>
          <p:nvPr/>
        </p:nvSpPr>
        <p:spPr bwMode="gray">
          <a:xfrm>
            <a:off x="320677" y="1517509"/>
            <a:ext cx="323469" cy="1551731"/>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利用者</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15" name="Rectangle 68">
            <a:extLst>
              <a:ext uri="{FF2B5EF4-FFF2-40B4-BE49-F238E27FC236}">
                <a16:creationId xmlns:a16="http://schemas.microsoft.com/office/drawing/2014/main" id="{0113AC10-AC66-797D-6B15-86EC0D4DFC00}"/>
              </a:ext>
            </a:extLst>
          </p:cNvPr>
          <p:cNvSpPr/>
          <p:nvPr/>
        </p:nvSpPr>
        <p:spPr bwMode="gray">
          <a:xfrm>
            <a:off x="320677" y="3206636"/>
            <a:ext cx="323469" cy="1551731"/>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提供者・設備</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16" name="Rectangle 68">
            <a:extLst>
              <a:ext uri="{FF2B5EF4-FFF2-40B4-BE49-F238E27FC236}">
                <a16:creationId xmlns:a16="http://schemas.microsoft.com/office/drawing/2014/main" id="{A78A2C13-3D2F-0EF4-7D5D-56CC070A16BD}"/>
              </a:ext>
            </a:extLst>
          </p:cNvPr>
          <p:cNvSpPr/>
          <p:nvPr/>
        </p:nvSpPr>
        <p:spPr bwMode="gray">
          <a:xfrm>
            <a:off x="320677" y="4895763"/>
            <a:ext cx="323469" cy="1053202"/>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事業パートナー</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cxnSp>
        <p:nvCxnSpPr>
          <p:cNvPr id="17" name="Connector: Elbow 60">
            <a:extLst>
              <a:ext uri="{FF2B5EF4-FFF2-40B4-BE49-F238E27FC236}">
                <a16:creationId xmlns:a16="http://schemas.microsoft.com/office/drawing/2014/main" id="{03B6FEFE-B880-F870-9670-6AF865C2D98A}"/>
              </a:ext>
            </a:extLst>
          </p:cNvPr>
          <p:cNvCxnSpPr>
            <a:cxnSpLocks/>
            <a:stCxn id="12" idx="3"/>
            <a:endCxn id="13" idx="3"/>
          </p:cNvCxnSpPr>
          <p:nvPr/>
        </p:nvCxnSpPr>
        <p:spPr bwMode="gray">
          <a:xfrm>
            <a:off x="7462111" y="2235789"/>
            <a:ext cx="12700" cy="2995200"/>
          </a:xfrm>
          <a:prstGeom prst="bentConnector3">
            <a:avLst>
              <a:gd name="adj1" fmla="val 1800000"/>
            </a:avLst>
          </a:prstGeom>
          <a:noFill/>
          <a:ln w="25400" cap="flat" cmpd="sng" algn="ctr">
            <a:solidFill>
              <a:srgbClr val="53565A">
                <a:lumMod val="60000"/>
                <a:lumOff val="40000"/>
              </a:srgbClr>
            </a:solidFill>
            <a:prstDash val="solid"/>
            <a:headEnd type="none"/>
            <a:tailEnd type="triangle"/>
          </a:ln>
          <a:effectLst/>
        </p:spPr>
      </p:cxnSp>
      <p:sp>
        <p:nvSpPr>
          <p:cNvPr id="18" name="Rectangle 55">
            <a:extLst>
              <a:ext uri="{FF2B5EF4-FFF2-40B4-BE49-F238E27FC236}">
                <a16:creationId xmlns:a16="http://schemas.microsoft.com/office/drawing/2014/main" id="{6D68B9F1-8FD2-97B8-A32D-D36D1DD71EE1}"/>
              </a:ext>
            </a:extLst>
          </p:cNvPr>
          <p:cNvSpPr/>
          <p:nvPr/>
        </p:nvSpPr>
        <p:spPr bwMode="gray">
          <a:xfrm>
            <a:off x="855305" y="3253701"/>
            <a:ext cx="3674136" cy="1013440"/>
          </a:xfrm>
          <a:prstGeom prst="rect">
            <a:avLst/>
          </a:prstGeom>
          <a:solidFill>
            <a:sysClr val="window" lastClr="FFFFFF">
              <a:lumMod val="95000"/>
            </a:sys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100" b="0" i="0" u="none" strike="noStrike" kern="0" cap="none" spc="0" normalizeH="0" baseline="0" noProof="0">
                <a:ln>
                  <a:noFill/>
                </a:ln>
                <a:solidFill>
                  <a:prstClr val="black"/>
                </a:solidFill>
                <a:effectLst/>
                <a:uLnTx/>
                <a:uFillTx/>
                <a:latin typeface="Calibri Light"/>
                <a:ea typeface="Yu Gothic UI"/>
                <a:cs typeface="Arial" charset="0"/>
              </a:rPr>
              <a:t>　　</a:t>
            </a:r>
            <a:endParaRPr kumimoji="1" lang="en-US" altLang="ja-JP" sz="1100" b="0" i="0" u="none" strike="noStrike" kern="0" cap="none" spc="0" normalizeH="0" baseline="0" noProof="0">
              <a:ln>
                <a:noFill/>
              </a:ln>
              <a:solidFill>
                <a:prstClr val="black"/>
              </a:solidFill>
              <a:effectLst/>
              <a:uLnTx/>
              <a:uFillTx/>
              <a:latin typeface="Calibri Light"/>
              <a:ea typeface="Yu Gothic UI"/>
              <a:cs typeface="Arial" charset="0"/>
            </a:endParaRPr>
          </a:p>
          <a:p>
            <a: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100" b="0" i="0" u="none" strike="noStrike" kern="0" cap="none" spc="0" normalizeH="0" baseline="0" noProof="0">
                <a:ln>
                  <a:noFill/>
                </a:ln>
                <a:solidFill>
                  <a:prstClr val="black"/>
                </a:solidFill>
                <a:effectLst/>
                <a:uLnTx/>
                <a:uFillTx/>
                <a:latin typeface="Calibri Light"/>
                <a:ea typeface="Yu Gothic UI"/>
                <a:cs typeface="Arial" charset="0"/>
              </a:rPr>
              <a:t>　自社</a:t>
            </a:r>
            <a:endParaRPr kumimoji="1" lang="en-US" sz="1100" b="0" i="0" u="none" strike="noStrike" kern="0" cap="none" spc="0" normalizeH="0" baseline="0" noProof="0">
              <a:ln>
                <a:noFill/>
              </a:ln>
              <a:solidFill>
                <a:prstClr val="black"/>
              </a:solidFill>
              <a:effectLst/>
              <a:uLnTx/>
              <a:uFillTx/>
              <a:latin typeface="Calibri Light"/>
              <a:ea typeface="Yu Gothic UI"/>
              <a:cs typeface="Arial" charset="0"/>
            </a:endParaRPr>
          </a:p>
        </p:txBody>
      </p:sp>
      <p:cxnSp>
        <p:nvCxnSpPr>
          <p:cNvPr id="19" name="Connector: Elbow 60">
            <a:extLst>
              <a:ext uri="{FF2B5EF4-FFF2-40B4-BE49-F238E27FC236}">
                <a16:creationId xmlns:a16="http://schemas.microsoft.com/office/drawing/2014/main" id="{4B70AAB0-55E5-5F25-A275-679F81806CC2}"/>
              </a:ext>
            </a:extLst>
          </p:cNvPr>
          <p:cNvCxnSpPr>
            <a:cxnSpLocks/>
          </p:cNvCxnSpPr>
          <p:nvPr/>
        </p:nvCxnSpPr>
        <p:spPr bwMode="gray">
          <a:xfrm rot="10800000">
            <a:off x="3058292" y="4262479"/>
            <a:ext cx="3423574" cy="1110302"/>
          </a:xfrm>
          <a:prstGeom prst="bentConnector3">
            <a:avLst>
              <a:gd name="adj1" fmla="val 99915"/>
            </a:avLst>
          </a:prstGeom>
          <a:noFill/>
          <a:ln w="25400" cap="flat" cmpd="sng" algn="ctr">
            <a:solidFill>
              <a:srgbClr val="53565A">
                <a:lumMod val="60000"/>
                <a:lumOff val="40000"/>
              </a:srgbClr>
            </a:solidFill>
            <a:prstDash val="solid"/>
            <a:headEnd type="none"/>
            <a:tailEnd type="triangle"/>
          </a:ln>
          <a:effectLst/>
        </p:spPr>
      </p:cxnSp>
      <p:sp>
        <p:nvSpPr>
          <p:cNvPr id="20" name="Rectangle 68">
            <a:extLst>
              <a:ext uri="{FF2B5EF4-FFF2-40B4-BE49-F238E27FC236}">
                <a16:creationId xmlns:a16="http://schemas.microsoft.com/office/drawing/2014/main" id="{94C739D8-E8F7-439C-8C06-9BA8F41FF3DF}"/>
              </a:ext>
            </a:extLst>
          </p:cNvPr>
          <p:cNvSpPr/>
          <p:nvPr/>
        </p:nvSpPr>
        <p:spPr bwMode="gray">
          <a:xfrm>
            <a:off x="3060491" y="5076206"/>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製品の</a:t>
            </a:r>
            <a:br>
              <a:rPr lang="en-US" altLang="ja-JP" sz="900" kern="0">
                <a:solidFill>
                  <a:prstClr val="black"/>
                </a:solidFill>
                <a:latin typeface="Calibri Light"/>
                <a:ea typeface="Yu Gothic UI"/>
                <a:cs typeface="Arial" charset="0"/>
                <a:sym typeface="+mn-lt"/>
              </a:rPr>
            </a:br>
            <a:r>
              <a:rPr lang="ja-JP" altLang="en-US" sz="900" kern="0">
                <a:solidFill>
                  <a:prstClr val="black"/>
                </a:solidFill>
                <a:latin typeface="Calibri Light"/>
                <a:ea typeface="Yu Gothic UI"/>
                <a:cs typeface="Arial" charset="0"/>
                <a:sym typeface="+mn-lt"/>
              </a:rPr>
              <a:t>発注</a:t>
            </a:r>
            <a:endParaRPr lang="en-IE" altLang="ja-JP" sz="900" kern="0">
              <a:solidFill>
                <a:prstClr val="black"/>
              </a:solidFill>
              <a:latin typeface="Calibri Light"/>
              <a:ea typeface="Yu Gothic UI"/>
              <a:cs typeface="Arial" charset="0"/>
              <a:sym typeface="+mn-lt"/>
            </a:endParaRPr>
          </a:p>
        </p:txBody>
      </p:sp>
      <p:pic>
        <p:nvPicPr>
          <p:cNvPr id="21" name="Graphic 109" descr="Contract with solid fill">
            <a:extLst>
              <a:ext uri="{FF2B5EF4-FFF2-40B4-BE49-F238E27FC236}">
                <a16:creationId xmlns:a16="http://schemas.microsoft.com/office/drawing/2014/main" id="{FC173F37-136A-1B81-5551-94EA8F718A6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470881" y="4745295"/>
            <a:ext cx="337833" cy="337833"/>
          </a:xfrm>
          <a:prstGeom prst="rect">
            <a:avLst/>
          </a:prstGeom>
        </p:spPr>
      </p:pic>
      <p:sp>
        <p:nvSpPr>
          <p:cNvPr id="22" name="Rectangle 68">
            <a:extLst>
              <a:ext uri="{FF2B5EF4-FFF2-40B4-BE49-F238E27FC236}">
                <a16:creationId xmlns:a16="http://schemas.microsoft.com/office/drawing/2014/main" id="{9CA1A8D8-B72E-AF29-63E8-F7E70E55D7C7}"/>
              </a:ext>
            </a:extLst>
          </p:cNvPr>
          <p:cNvSpPr/>
          <p:nvPr/>
        </p:nvSpPr>
        <p:spPr bwMode="gray">
          <a:xfrm>
            <a:off x="2646035" y="3810798"/>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製品の</a:t>
            </a:r>
            <a:br>
              <a:rPr lang="en-US" altLang="ja-JP" sz="900" kern="0">
                <a:solidFill>
                  <a:prstClr val="black"/>
                </a:solidFill>
                <a:latin typeface="Calibri Light"/>
                <a:ea typeface="Yu Gothic UI"/>
                <a:cs typeface="Arial" charset="0"/>
                <a:sym typeface="+mn-lt"/>
              </a:rPr>
            </a:br>
            <a:r>
              <a:rPr lang="ja-JP" altLang="en-US" sz="900" kern="0">
                <a:solidFill>
                  <a:prstClr val="black"/>
                </a:solidFill>
                <a:latin typeface="Calibri Light"/>
                <a:ea typeface="Yu Gothic UI"/>
                <a:cs typeface="Arial" charset="0"/>
                <a:sym typeface="+mn-lt"/>
              </a:rPr>
              <a:t>準備</a:t>
            </a:r>
            <a:endParaRPr lang="en-IE" altLang="ja-JP" sz="900" kern="0">
              <a:solidFill>
                <a:prstClr val="black"/>
              </a:solidFill>
              <a:latin typeface="Calibri Light"/>
              <a:ea typeface="Yu Gothic UI"/>
              <a:cs typeface="Arial" charset="0"/>
              <a:sym typeface="+mn-lt"/>
            </a:endParaRPr>
          </a:p>
        </p:txBody>
      </p:sp>
      <p:sp>
        <p:nvSpPr>
          <p:cNvPr id="23" name="Rectangle 68">
            <a:extLst>
              <a:ext uri="{FF2B5EF4-FFF2-40B4-BE49-F238E27FC236}">
                <a16:creationId xmlns:a16="http://schemas.microsoft.com/office/drawing/2014/main" id="{578E6423-F25C-4DDE-061E-EA565F52657C}"/>
              </a:ext>
            </a:extLst>
          </p:cNvPr>
          <p:cNvSpPr/>
          <p:nvPr/>
        </p:nvSpPr>
        <p:spPr bwMode="gray">
          <a:xfrm>
            <a:off x="3799896" y="3810798"/>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航空輸送で</a:t>
            </a:r>
            <a:endParaRPr lang="en-US" altLang="ja-JP" sz="900" kern="0">
              <a:solidFill>
                <a:prstClr val="black"/>
              </a:solidFill>
              <a:latin typeface="Calibri Light"/>
              <a:ea typeface="Yu Gothic UI"/>
              <a:cs typeface="Arial" charset="0"/>
              <a:sym typeface="+mn-lt"/>
            </a:endParaRPr>
          </a:p>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出荷</a:t>
            </a:r>
            <a:endParaRPr lang="en-IE" altLang="ja-JP" sz="900" kern="0">
              <a:solidFill>
                <a:prstClr val="black"/>
              </a:solidFill>
              <a:latin typeface="Calibri Light"/>
              <a:ea typeface="Yu Gothic UI"/>
              <a:cs typeface="Arial" charset="0"/>
              <a:sym typeface="+mn-lt"/>
            </a:endParaRPr>
          </a:p>
        </p:txBody>
      </p:sp>
      <p:cxnSp>
        <p:nvCxnSpPr>
          <p:cNvPr id="24" name="Connector: Elbow 60">
            <a:extLst>
              <a:ext uri="{FF2B5EF4-FFF2-40B4-BE49-F238E27FC236}">
                <a16:creationId xmlns:a16="http://schemas.microsoft.com/office/drawing/2014/main" id="{F47F8CA5-0254-E5AA-28C7-4BBD3F96B499}"/>
              </a:ext>
            </a:extLst>
          </p:cNvPr>
          <p:cNvCxnSpPr>
            <a:cxnSpLocks/>
            <a:stCxn id="23" idx="3"/>
          </p:cNvCxnSpPr>
          <p:nvPr/>
        </p:nvCxnSpPr>
        <p:spPr bwMode="gray">
          <a:xfrm>
            <a:off x="4478919" y="3959086"/>
            <a:ext cx="2009365" cy="1107825"/>
          </a:xfrm>
          <a:prstGeom prst="bentConnector3">
            <a:avLst>
              <a:gd name="adj1" fmla="val 50000"/>
            </a:avLst>
          </a:prstGeom>
          <a:noFill/>
          <a:ln w="25400" cap="flat" cmpd="sng" algn="ctr">
            <a:solidFill>
              <a:srgbClr val="53565A">
                <a:lumMod val="60000"/>
                <a:lumOff val="40000"/>
              </a:srgbClr>
            </a:solidFill>
            <a:prstDash val="solid"/>
            <a:headEnd type="none"/>
            <a:tailEnd type="triangle"/>
          </a:ln>
          <a:effectLst/>
        </p:spPr>
      </p:cxnSp>
      <p:pic>
        <p:nvPicPr>
          <p:cNvPr id="25" name="Graphic 24" descr="Box with solid fill">
            <a:extLst>
              <a:ext uri="{FF2B5EF4-FFF2-40B4-BE49-F238E27FC236}">
                <a16:creationId xmlns:a16="http://schemas.microsoft.com/office/drawing/2014/main" id="{BEB9B411-B16C-131C-B957-B98FB3D92D0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513958" y="3587004"/>
            <a:ext cx="304349" cy="304349"/>
          </a:xfrm>
          <a:prstGeom prst="rect">
            <a:avLst/>
          </a:prstGeom>
        </p:spPr>
      </p:pic>
      <p:pic>
        <p:nvPicPr>
          <p:cNvPr id="26" name="Graphic 25" descr="Box with solid fill">
            <a:extLst>
              <a:ext uri="{FF2B5EF4-FFF2-40B4-BE49-F238E27FC236}">
                <a16:creationId xmlns:a16="http://schemas.microsoft.com/office/drawing/2014/main" id="{7E19F6A0-6624-49AA-8ECC-45F745B127F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250853" y="3587004"/>
            <a:ext cx="304349" cy="304349"/>
          </a:xfrm>
          <a:prstGeom prst="rect">
            <a:avLst/>
          </a:prstGeom>
        </p:spPr>
      </p:pic>
      <p:cxnSp>
        <p:nvCxnSpPr>
          <p:cNvPr id="27" name="Connector: Elbow 60">
            <a:extLst>
              <a:ext uri="{FF2B5EF4-FFF2-40B4-BE49-F238E27FC236}">
                <a16:creationId xmlns:a16="http://schemas.microsoft.com/office/drawing/2014/main" id="{4F20ED07-C426-A02A-C2FF-CBA0F26B8E84}"/>
              </a:ext>
            </a:extLst>
          </p:cNvPr>
          <p:cNvCxnSpPr>
            <a:cxnSpLocks/>
            <a:endCxn id="12" idx="1"/>
          </p:cNvCxnSpPr>
          <p:nvPr/>
        </p:nvCxnSpPr>
        <p:spPr bwMode="gray">
          <a:xfrm rot="16200000" flipV="1">
            <a:off x="5248578" y="3475495"/>
            <a:ext cx="2599630" cy="120217"/>
          </a:xfrm>
          <a:prstGeom prst="bentConnector4">
            <a:avLst>
              <a:gd name="adj1" fmla="val 43740"/>
              <a:gd name="adj2" fmla="val 290156"/>
            </a:avLst>
          </a:prstGeom>
          <a:noFill/>
          <a:ln w="25400" cap="flat" cmpd="sng" algn="ctr">
            <a:solidFill>
              <a:srgbClr val="53565A">
                <a:lumMod val="60000"/>
                <a:lumOff val="40000"/>
              </a:srgbClr>
            </a:solidFill>
            <a:prstDash val="solid"/>
            <a:headEnd type="none"/>
            <a:tailEnd type="triangle"/>
          </a:ln>
          <a:effectLst/>
        </p:spPr>
      </p:cxnSp>
      <p:pic>
        <p:nvPicPr>
          <p:cNvPr id="29" name="Graphic 28" descr="Box with solid fill">
            <a:extLst>
              <a:ext uri="{FF2B5EF4-FFF2-40B4-BE49-F238E27FC236}">
                <a16:creationId xmlns:a16="http://schemas.microsoft.com/office/drawing/2014/main" id="{E3882ED2-EB17-FD34-1D6D-0503F1DDE2E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782153" y="2821531"/>
            <a:ext cx="304349" cy="304349"/>
          </a:xfrm>
          <a:prstGeom prst="rect">
            <a:avLst/>
          </a:prstGeom>
        </p:spPr>
      </p:pic>
      <p:sp>
        <p:nvSpPr>
          <p:cNvPr id="30" name="Rectangle 68">
            <a:extLst>
              <a:ext uri="{FF2B5EF4-FFF2-40B4-BE49-F238E27FC236}">
                <a16:creationId xmlns:a16="http://schemas.microsoft.com/office/drawing/2014/main" id="{ED4EF35F-5D45-C67A-693C-7B76BC14F737}"/>
              </a:ext>
            </a:extLst>
          </p:cNvPr>
          <p:cNvSpPr/>
          <p:nvPr/>
        </p:nvSpPr>
        <p:spPr bwMode="gray">
          <a:xfrm>
            <a:off x="5586962" y="2608514"/>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設置作業</a:t>
            </a:r>
            <a:endParaRPr lang="en-IE" altLang="ja-JP" sz="900" kern="0">
              <a:solidFill>
                <a:prstClr val="black"/>
              </a:solidFill>
              <a:latin typeface="Calibri Light"/>
              <a:ea typeface="Yu Gothic UI"/>
              <a:cs typeface="Arial" charset="0"/>
              <a:sym typeface="+mn-lt"/>
            </a:endParaRPr>
          </a:p>
        </p:txBody>
      </p:sp>
      <p:cxnSp>
        <p:nvCxnSpPr>
          <p:cNvPr id="31" name="Straight Connector 30">
            <a:extLst>
              <a:ext uri="{FF2B5EF4-FFF2-40B4-BE49-F238E27FC236}">
                <a16:creationId xmlns:a16="http://schemas.microsoft.com/office/drawing/2014/main" id="{E9677BD4-4623-5E16-92BD-C47B429EFB18}"/>
              </a:ext>
            </a:extLst>
          </p:cNvPr>
          <p:cNvCxnSpPr>
            <a:cxnSpLocks/>
          </p:cNvCxnSpPr>
          <p:nvPr/>
        </p:nvCxnSpPr>
        <p:spPr bwMode="gray">
          <a:xfrm>
            <a:off x="7014008" y="2587072"/>
            <a:ext cx="0" cy="2248347"/>
          </a:xfrm>
          <a:prstGeom prst="line">
            <a:avLst/>
          </a:prstGeom>
          <a:noFill/>
          <a:ln w="25400" cap="flat" cmpd="sng" algn="ctr">
            <a:solidFill>
              <a:srgbClr val="53565A">
                <a:lumMod val="60000"/>
                <a:lumOff val="40000"/>
              </a:srgbClr>
            </a:solidFill>
            <a:prstDash val="solid"/>
            <a:headEnd type="triangle"/>
            <a:tailEnd type="triangle"/>
          </a:ln>
          <a:effectLst/>
        </p:spPr>
      </p:cxnSp>
      <p:sp>
        <p:nvSpPr>
          <p:cNvPr id="32" name="Callout: Line 31">
            <a:extLst>
              <a:ext uri="{FF2B5EF4-FFF2-40B4-BE49-F238E27FC236}">
                <a16:creationId xmlns:a16="http://schemas.microsoft.com/office/drawing/2014/main" id="{5B952D9B-C816-5A85-4D38-C07A7C4997B7}"/>
              </a:ext>
            </a:extLst>
          </p:cNvPr>
          <p:cNvSpPr/>
          <p:nvPr/>
        </p:nvSpPr>
        <p:spPr bwMode="gray">
          <a:xfrm>
            <a:off x="7797151" y="3274636"/>
            <a:ext cx="1094816" cy="1102211"/>
          </a:xfrm>
          <a:prstGeom prst="borderCallout1">
            <a:avLst>
              <a:gd name="adj1" fmla="val 18750"/>
              <a:gd name="adj2" fmla="val -8333"/>
              <a:gd name="adj3" fmla="val 36083"/>
              <a:gd name="adj4" fmla="val -30692"/>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900" b="0" i="0" u="none" strike="noStrike" kern="0" cap="none" spc="0" normalizeH="0" baseline="0" noProof="0">
                <a:ln>
                  <a:noFill/>
                </a:ln>
                <a:solidFill>
                  <a:prstClr val="black"/>
                </a:solidFill>
                <a:effectLst/>
                <a:uLnTx/>
                <a:uFillTx/>
                <a:latin typeface="Calibri Light"/>
                <a:ea typeface="Yu Gothic UI"/>
                <a:cs typeface="Arial" charset="0"/>
                <a:sym typeface="+mn-lt"/>
              </a:rPr>
              <a:t>設置及びアフターサービスは現地第代理店と顧客の２者間での取引</a:t>
            </a:r>
            <a:endParaRPr kumimoji="0" lang="en-US" altLang="ja-JP" sz="9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900" b="0" i="0" u="none" strike="noStrike" kern="0" cap="none" spc="0" normalizeH="0" baseline="0" noProof="0">
                <a:ln>
                  <a:noFill/>
                </a:ln>
                <a:solidFill>
                  <a:prstClr val="black"/>
                </a:solidFill>
                <a:effectLst/>
                <a:uLnTx/>
                <a:uFillTx/>
                <a:latin typeface="Calibri Light"/>
                <a:ea typeface="Yu Gothic UI"/>
                <a:cs typeface="Arial" charset="0"/>
                <a:sym typeface="+mn-lt"/>
              </a:rPr>
              <a:t>資金の流れは現地商習慣により</a:t>
            </a:r>
            <a:r>
              <a:rPr kumimoji="0" lang="en-US" altLang="ja-JP" sz="900" b="0" i="0" u="none" strike="noStrike" kern="0" cap="none" spc="0" normalizeH="0" baseline="0" noProof="0">
                <a:ln>
                  <a:noFill/>
                </a:ln>
                <a:solidFill>
                  <a:prstClr val="black"/>
                </a:solidFill>
                <a:effectLst/>
                <a:uLnTx/>
                <a:uFillTx/>
                <a:latin typeface="Calibri Light"/>
                <a:ea typeface="Yu Gothic UI"/>
                <a:cs typeface="Arial" charset="0"/>
                <a:sym typeface="+mn-lt"/>
              </a:rPr>
              <a:t>2</a:t>
            </a:r>
            <a:r>
              <a:rPr kumimoji="0" lang="ja-JP" altLang="en-US" sz="900" b="0" i="0" u="none" strike="noStrike" kern="0" cap="none" spc="0" normalizeH="0" baseline="0" noProof="0">
                <a:ln>
                  <a:noFill/>
                </a:ln>
                <a:solidFill>
                  <a:prstClr val="black"/>
                </a:solidFill>
                <a:effectLst/>
                <a:uLnTx/>
                <a:uFillTx/>
                <a:latin typeface="Calibri Light"/>
                <a:ea typeface="Yu Gothic UI"/>
                <a:cs typeface="Arial" charset="0"/>
                <a:sym typeface="+mn-lt"/>
              </a:rPr>
              <a:t>者間で決定する</a:t>
            </a:r>
            <a:endParaRPr kumimoji="0" lang="en-IE" altLang="ja-JP" sz="9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pic>
        <p:nvPicPr>
          <p:cNvPr id="33" name="Graphic 109" descr="Contract with solid fill">
            <a:extLst>
              <a:ext uri="{FF2B5EF4-FFF2-40B4-BE49-F238E27FC236}">
                <a16:creationId xmlns:a16="http://schemas.microsoft.com/office/drawing/2014/main" id="{95A553C1-3D92-737B-60D5-A2BFE3C4CE6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64331" y="3578101"/>
            <a:ext cx="337833" cy="337833"/>
          </a:xfrm>
          <a:prstGeom prst="rect">
            <a:avLst/>
          </a:prstGeom>
        </p:spPr>
      </p:pic>
      <p:cxnSp>
        <p:nvCxnSpPr>
          <p:cNvPr id="34" name="Connector: Elbow 60">
            <a:extLst>
              <a:ext uri="{FF2B5EF4-FFF2-40B4-BE49-F238E27FC236}">
                <a16:creationId xmlns:a16="http://schemas.microsoft.com/office/drawing/2014/main" id="{8C879BE2-59B1-2248-40EE-71F68E0D18B1}"/>
              </a:ext>
            </a:extLst>
          </p:cNvPr>
          <p:cNvCxnSpPr>
            <a:cxnSpLocks/>
            <a:stCxn id="35" idx="2"/>
            <a:endCxn id="13" idx="2"/>
          </p:cNvCxnSpPr>
          <p:nvPr/>
        </p:nvCxnSpPr>
        <p:spPr bwMode="gray">
          <a:xfrm rot="16200000" flipH="1">
            <a:off x="3634990" y="2267434"/>
            <a:ext cx="1428791" cy="5257908"/>
          </a:xfrm>
          <a:prstGeom prst="bentConnector3">
            <a:avLst>
              <a:gd name="adj1" fmla="val 116000"/>
            </a:avLst>
          </a:prstGeom>
          <a:noFill/>
          <a:ln w="25400" cap="flat" cmpd="sng" algn="ctr">
            <a:solidFill>
              <a:srgbClr val="53565A">
                <a:lumMod val="60000"/>
                <a:lumOff val="40000"/>
              </a:srgbClr>
            </a:solidFill>
            <a:prstDash val="solid"/>
            <a:headEnd type="none"/>
            <a:tailEnd type="triangle"/>
          </a:ln>
          <a:effectLst/>
        </p:spPr>
      </p:cxnSp>
      <p:sp>
        <p:nvSpPr>
          <p:cNvPr id="35" name="Rectangle 68">
            <a:extLst>
              <a:ext uri="{FF2B5EF4-FFF2-40B4-BE49-F238E27FC236}">
                <a16:creationId xmlns:a16="http://schemas.microsoft.com/office/drawing/2014/main" id="{70B92F39-93E5-40C7-A487-521C0F8E2840}"/>
              </a:ext>
            </a:extLst>
          </p:cNvPr>
          <p:cNvSpPr/>
          <p:nvPr/>
        </p:nvSpPr>
        <p:spPr bwMode="gray">
          <a:xfrm>
            <a:off x="1380919" y="3885418"/>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資料提供・指導</a:t>
            </a:r>
            <a:endParaRPr lang="en-IE" altLang="ja-JP" sz="900" kern="0">
              <a:solidFill>
                <a:prstClr val="black"/>
              </a:solidFill>
              <a:latin typeface="Calibri Light"/>
              <a:ea typeface="Yu Gothic UI"/>
              <a:cs typeface="Arial" charset="0"/>
              <a:sym typeface="+mn-lt"/>
            </a:endParaRPr>
          </a:p>
        </p:txBody>
      </p:sp>
      <p:sp>
        <p:nvSpPr>
          <p:cNvPr id="36" name="Callout: Line 35">
            <a:extLst>
              <a:ext uri="{FF2B5EF4-FFF2-40B4-BE49-F238E27FC236}">
                <a16:creationId xmlns:a16="http://schemas.microsoft.com/office/drawing/2014/main" id="{8C0F0D74-A59F-F79C-48B5-185EDF9DD5AD}"/>
              </a:ext>
            </a:extLst>
          </p:cNvPr>
          <p:cNvSpPr/>
          <p:nvPr/>
        </p:nvSpPr>
        <p:spPr bwMode="gray">
          <a:xfrm>
            <a:off x="881468" y="5029055"/>
            <a:ext cx="792386" cy="856315"/>
          </a:xfrm>
          <a:prstGeom prst="borderCallout1">
            <a:avLst>
              <a:gd name="adj1" fmla="val -2257"/>
              <a:gd name="adj2" fmla="val 27611"/>
              <a:gd name="adj3" fmla="val -106450"/>
              <a:gd name="adj4" fmla="val 71984"/>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Calibri Light"/>
                <a:ea typeface="Yu Gothic UI"/>
                <a:cs typeface="Arial" charset="0"/>
                <a:sym typeface="+mn-lt"/>
              </a:rPr>
              <a:t>必要となる技術面での知識やノウハウの提供を通じたサポート</a:t>
            </a:r>
            <a:endParaRPr kumimoji="0" lang="en-IE" altLang="ja-JP" sz="9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cxnSp>
        <p:nvCxnSpPr>
          <p:cNvPr id="37" name="Connector: Elbow 60">
            <a:extLst>
              <a:ext uri="{FF2B5EF4-FFF2-40B4-BE49-F238E27FC236}">
                <a16:creationId xmlns:a16="http://schemas.microsoft.com/office/drawing/2014/main" id="{5A85929C-F5D0-D19C-59CA-99A3EA73B490}"/>
              </a:ext>
            </a:extLst>
          </p:cNvPr>
          <p:cNvCxnSpPr>
            <a:cxnSpLocks/>
            <a:endCxn id="18" idx="2"/>
          </p:cNvCxnSpPr>
          <p:nvPr/>
        </p:nvCxnSpPr>
        <p:spPr bwMode="gray">
          <a:xfrm rot="10800000">
            <a:off x="2692374" y="4267141"/>
            <a:ext cx="3789493" cy="1279224"/>
          </a:xfrm>
          <a:prstGeom prst="bentConnector2">
            <a:avLst/>
          </a:prstGeom>
          <a:noFill/>
          <a:ln w="25400" cap="flat" cmpd="sng" algn="ctr">
            <a:solidFill>
              <a:srgbClr val="53565A">
                <a:lumMod val="60000"/>
                <a:lumOff val="40000"/>
              </a:srgbClr>
            </a:solidFill>
            <a:prstDash val="solid"/>
            <a:headEnd type="none"/>
            <a:tailEnd type="triangle"/>
          </a:ln>
          <a:effectLst/>
        </p:spPr>
      </p:cxnSp>
      <p:sp>
        <p:nvSpPr>
          <p:cNvPr id="38" name="Rectangle 68">
            <a:extLst>
              <a:ext uri="{FF2B5EF4-FFF2-40B4-BE49-F238E27FC236}">
                <a16:creationId xmlns:a16="http://schemas.microsoft.com/office/drawing/2014/main" id="{EA2EFBA0-C02A-6901-3E3F-DAE1ED885756}"/>
              </a:ext>
            </a:extLst>
          </p:cNvPr>
          <p:cNvSpPr/>
          <p:nvPr/>
        </p:nvSpPr>
        <p:spPr bwMode="gray">
          <a:xfrm>
            <a:off x="2058906" y="5125789"/>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出荷前に</a:t>
            </a:r>
            <a:endParaRPr lang="en-US" altLang="ja-JP" sz="900" kern="0">
              <a:solidFill>
                <a:prstClr val="black"/>
              </a:solidFill>
              <a:latin typeface="Calibri Light"/>
              <a:ea typeface="Yu Gothic UI"/>
              <a:cs typeface="Arial" charset="0"/>
              <a:sym typeface="+mn-lt"/>
            </a:endParaRPr>
          </a:p>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契約金額を電子送金</a:t>
            </a:r>
            <a:endParaRPr lang="en-IE" altLang="ja-JP" sz="900" kern="0">
              <a:solidFill>
                <a:prstClr val="black"/>
              </a:solidFill>
              <a:latin typeface="Calibri Light"/>
              <a:ea typeface="Yu Gothic UI"/>
              <a:cs typeface="Arial" charset="0"/>
              <a:sym typeface="+mn-lt"/>
            </a:endParaRPr>
          </a:p>
        </p:txBody>
      </p:sp>
      <p:pic>
        <p:nvPicPr>
          <p:cNvPr id="39" name="Graphic 137" descr="Statistics with solid fill">
            <a:extLst>
              <a:ext uri="{FF2B5EF4-FFF2-40B4-BE49-F238E27FC236}">
                <a16:creationId xmlns:a16="http://schemas.microsoft.com/office/drawing/2014/main" id="{2FDD6890-CB21-C1C5-B7F9-E6AFEE4525B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900714" y="3569830"/>
            <a:ext cx="337968" cy="337968"/>
          </a:xfrm>
          <a:prstGeom prst="rect">
            <a:avLst/>
          </a:prstGeom>
        </p:spPr>
      </p:pic>
      <p:pic>
        <p:nvPicPr>
          <p:cNvPr id="40" name="Graphic 110" descr="Coins with solid fill">
            <a:extLst>
              <a:ext uri="{FF2B5EF4-FFF2-40B4-BE49-F238E27FC236}">
                <a16:creationId xmlns:a16="http://schemas.microsoft.com/office/drawing/2014/main" id="{42011389-602D-65B5-886E-735B751012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72439" y="3920784"/>
            <a:ext cx="321616" cy="321616"/>
          </a:xfrm>
          <a:prstGeom prst="rect">
            <a:avLst/>
          </a:prstGeom>
        </p:spPr>
      </p:pic>
      <p:cxnSp>
        <p:nvCxnSpPr>
          <p:cNvPr id="41" name="Straight Connector 40">
            <a:extLst>
              <a:ext uri="{FF2B5EF4-FFF2-40B4-BE49-F238E27FC236}">
                <a16:creationId xmlns:a16="http://schemas.microsoft.com/office/drawing/2014/main" id="{4ED66754-4BCA-B881-1ADF-8BC20AE2A7E0}"/>
              </a:ext>
            </a:extLst>
          </p:cNvPr>
          <p:cNvCxnSpPr>
            <a:cxnSpLocks/>
          </p:cNvCxnSpPr>
          <p:nvPr/>
        </p:nvCxnSpPr>
        <p:spPr bwMode="gray">
          <a:xfrm flipH="1">
            <a:off x="3236939" y="3949368"/>
            <a:ext cx="541795" cy="0"/>
          </a:xfrm>
          <a:prstGeom prst="line">
            <a:avLst/>
          </a:prstGeom>
          <a:noFill/>
          <a:ln w="25400" cap="flat" cmpd="sng" algn="ctr">
            <a:solidFill>
              <a:srgbClr val="53565A">
                <a:lumMod val="60000"/>
                <a:lumOff val="40000"/>
              </a:srgbClr>
            </a:solidFill>
            <a:prstDash val="solid"/>
            <a:headEnd type="triangle"/>
            <a:tailEnd type="none"/>
          </a:ln>
          <a:effectLst/>
        </p:spPr>
      </p:cxnSp>
      <p:pic>
        <p:nvPicPr>
          <p:cNvPr id="42" name="Picture 41">
            <a:extLst>
              <a:ext uri="{FF2B5EF4-FFF2-40B4-BE49-F238E27FC236}">
                <a16:creationId xmlns:a16="http://schemas.microsoft.com/office/drawing/2014/main" id="{80B45352-862E-15C1-44F5-2F8779668EC5}"/>
              </a:ext>
            </a:extLst>
          </p:cNvPr>
          <p:cNvPicPr>
            <a:picLocks noChangeAspect="1"/>
          </p:cNvPicPr>
          <p:nvPr/>
        </p:nvPicPr>
        <p:blipFill rotWithShape="1">
          <a:blip r:embed="rId10"/>
          <a:srcRect l="7284"/>
          <a:stretch/>
        </p:blipFill>
        <p:spPr>
          <a:xfrm>
            <a:off x="823532" y="1458631"/>
            <a:ext cx="3811919" cy="1608802"/>
          </a:xfrm>
          <a:prstGeom prst="rect">
            <a:avLst/>
          </a:prstGeom>
        </p:spPr>
      </p:pic>
    </p:spTree>
    <p:extLst>
      <p:ext uri="{BB962C8B-B14F-4D97-AF65-F5344CB8AC3E}">
        <p14:creationId xmlns:p14="http://schemas.microsoft.com/office/powerpoint/2010/main" val="313669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P spid="13" grpId="0" animBg="1"/>
      <p:bldP spid="18" grpId="0" animBg="1"/>
      <p:bldP spid="20" grpId="0"/>
      <p:bldP spid="22" grpId="0"/>
      <p:bldP spid="23" grpId="0"/>
      <p:bldP spid="30" grpId="0"/>
      <p:bldP spid="32" grpId="0" animBg="1"/>
      <p:bldP spid="35" grpId="0"/>
      <p:bldP spid="36" grpId="0" animBg="1"/>
      <p:bldP spid="3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5A3E2CFE-73BB-44BB-900A-365A29210D51}"/>
              </a:ext>
            </a:extLst>
          </p:cNvPr>
          <p:cNvPicPr>
            <a:picLocks noChangeAspect="1"/>
          </p:cNvPicPr>
          <p:nvPr/>
        </p:nvPicPr>
        <p:blipFill>
          <a:blip r:embed="rId2"/>
          <a:stretch>
            <a:fillRect/>
          </a:stretch>
        </p:blipFill>
        <p:spPr>
          <a:xfrm>
            <a:off x="1041" y="862992"/>
            <a:ext cx="8835791" cy="5458692"/>
          </a:xfrm>
          <a:prstGeom prst="rect">
            <a:avLst/>
          </a:prstGeom>
        </p:spPr>
      </p:pic>
      <p:sp>
        <p:nvSpPr>
          <p:cNvPr id="5" name="TextBox 4">
            <a:extLst>
              <a:ext uri="{FF2B5EF4-FFF2-40B4-BE49-F238E27FC236}">
                <a16:creationId xmlns:a16="http://schemas.microsoft.com/office/drawing/2014/main" id="{F0A5E3BD-D3A9-90B1-C062-CB12B073ADB4}"/>
              </a:ext>
            </a:extLst>
          </p:cNvPr>
          <p:cNvSpPr txBox="1"/>
          <p:nvPr/>
        </p:nvSpPr>
        <p:spPr>
          <a:xfrm>
            <a:off x="141093" y="97654"/>
            <a:ext cx="5678682" cy="400110"/>
          </a:xfrm>
          <a:prstGeom prst="rect">
            <a:avLst/>
          </a:prstGeom>
          <a:noFill/>
        </p:spPr>
        <p:txBody>
          <a:bodyPr wrap="square" lIns="91440" tIns="45720" rIns="91440" bIns="45720" rtlCol="0" anchor="t">
            <a:spAutoFit/>
          </a:bodyPr>
          <a:lstStyle/>
          <a:p>
            <a:r>
              <a:rPr kumimoji="1" lang="ja-JP" altLang="en-US" sz="2000" b="1">
                <a:latin typeface="游ゴシック"/>
                <a:ea typeface="游ゴシック"/>
                <a:cs typeface="+mj-cs"/>
              </a:rPr>
              <a:t>ビジネススキーム図（記載例2）</a:t>
            </a:r>
            <a:endParaRPr kumimoji="1" lang="en-US" sz="2000" b="1">
              <a:latin typeface="游ゴシック"/>
              <a:ea typeface="游ゴシック"/>
              <a:cs typeface="+mj-cs"/>
            </a:endParaRPr>
          </a:p>
        </p:txBody>
      </p:sp>
    </p:spTree>
    <p:extLst>
      <p:ext uri="{BB962C8B-B14F-4D97-AF65-F5344CB8AC3E}">
        <p14:creationId xmlns:p14="http://schemas.microsoft.com/office/powerpoint/2010/main" val="1469770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53">
            <a:extLst>
              <a:ext uri="{FF2B5EF4-FFF2-40B4-BE49-F238E27FC236}">
                <a16:creationId xmlns:a16="http://schemas.microsoft.com/office/drawing/2014/main" id="{99E9D576-8E2B-4D5C-93D8-232ACFA68428}"/>
              </a:ext>
            </a:extLst>
          </p:cNvPr>
          <p:cNvSpPr/>
          <p:nvPr/>
        </p:nvSpPr>
        <p:spPr bwMode="gray">
          <a:xfrm>
            <a:off x="7317590" y="1439812"/>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26" name="正方形/長方形 54">
            <a:extLst>
              <a:ext uri="{FF2B5EF4-FFF2-40B4-BE49-F238E27FC236}">
                <a16:creationId xmlns:a16="http://schemas.microsoft.com/office/drawing/2014/main" id="{23F772A7-CCF1-40BD-B31B-8DEE271B943C}"/>
              </a:ext>
            </a:extLst>
          </p:cNvPr>
          <p:cNvSpPr/>
          <p:nvPr/>
        </p:nvSpPr>
        <p:spPr bwMode="gray">
          <a:xfrm>
            <a:off x="141093"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ビジネスモデルキャンバス</a:t>
            </a:r>
            <a:endParaRPr kumimoji="1" lang="en-US" sz="2000" b="1">
              <a:latin typeface="+mn-ea"/>
              <a:cs typeface="+mj-cs"/>
            </a:endParaRPr>
          </a:p>
        </p:txBody>
      </p:sp>
      <p:sp>
        <p:nvSpPr>
          <p:cNvPr id="27" name="TextBox 26">
            <a:extLst>
              <a:ext uri="{FF2B5EF4-FFF2-40B4-BE49-F238E27FC236}">
                <a16:creationId xmlns:a16="http://schemas.microsoft.com/office/drawing/2014/main" id="{13D0ED91-4CAA-6CAC-EE31-7C539C2279BB}"/>
              </a:ext>
            </a:extLst>
          </p:cNvPr>
          <p:cNvSpPr txBox="1"/>
          <p:nvPr/>
        </p:nvSpPr>
        <p:spPr>
          <a:xfrm>
            <a:off x="158167" y="6528598"/>
            <a:ext cx="4446658" cy="261610"/>
          </a:xfrm>
          <a:prstGeom prst="rect">
            <a:avLst/>
          </a:prstGeom>
          <a:noFill/>
        </p:spPr>
        <p:txBody>
          <a:bodyPr wrap="square" rtlCol="0">
            <a:spAutoFit/>
          </a:bodyPr>
          <a:lstStyle/>
          <a:p>
            <a:r>
              <a:rPr kumimoji="1" lang="ja-JP" altLang="en-US" sz="1050"/>
              <a:t>出典：事業開発一気通貫</a:t>
            </a:r>
          </a:p>
        </p:txBody>
      </p:sp>
      <p:sp>
        <p:nvSpPr>
          <p:cNvPr id="29" name="正方形/長方形 54">
            <a:extLst>
              <a:ext uri="{FF2B5EF4-FFF2-40B4-BE49-F238E27FC236}">
                <a16:creationId xmlns:a16="http://schemas.microsoft.com/office/drawing/2014/main" id="{A24871A5-B0CE-4BF1-F446-863589C21742}"/>
              </a:ext>
            </a:extLst>
          </p:cNvPr>
          <p:cNvSpPr/>
          <p:nvPr/>
        </p:nvSpPr>
        <p:spPr bwMode="gray">
          <a:xfrm>
            <a:off x="1959764"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0" name="正方形/長方形 54">
            <a:extLst>
              <a:ext uri="{FF2B5EF4-FFF2-40B4-BE49-F238E27FC236}">
                <a16:creationId xmlns:a16="http://schemas.microsoft.com/office/drawing/2014/main" id="{8829B762-B0A5-60CA-3689-ABA09A1398BA}"/>
              </a:ext>
            </a:extLst>
          </p:cNvPr>
          <p:cNvSpPr/>
          <p:nvPr/>
        </p:nvSpPr>
        <p:spPr bwMode="gray">
          <a:xfrm>
            <a:off x="5515361"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1" name="正方形/長方形 54">
            <a:extLst>
              <a:ext uri="{FF2B5EF4-FFF2-40B4-BE49-F238E27FC236}">
                <a16:creationId xmlns:a16="http://schemas.microsoft.com/office/drawing/2014/main" id="{963390CF-D99F-5FE7-AA54-0ECE0C88F45E}"/>
              </a:ext>
            </a:extLst>
          </p:cNvPr>
          <p:cNvSpPr/>
          <p:nvPr/>
        </p:nvSpPr>
        <p:spPr bwMode="gray">
          <a:xfrm>
            <a:off x="3714364" y="1859353"/>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2" name="正方形/長方形 54">
            <a:extLst>
              <a:ext uri="{FF2B5EF4-FFF2-40B4-BE49-F238E27FC236}">
                <a16:creationId xmlns:a16="http://schemas.microsoft.com/office/drawing/2014/main" id="{EBB629BF-2E14-7732-EA9E-EB5FBF3D35D7}"/>
              </a:ext>
            </a:extLst>
          </p:cNvPr>
          <p:cNvSpPr/>
          <p:nvPr/>
        </p:nvSpPr>
        <p:spPr bwMode="gray">
          <a:xfrm>
            <a:off x="1959764"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3" name="正方形/長方形 54">
            <a:extLst>
              <a:ext uri="{FF2B5EF4-FFF2-40B4-BE49-F238E27FC236}">
                <a16:creationId xmlns:a16="http://schemas.microsoft.com/office/drawing/2014/main" id="{977F084B-D05F-5CC2-D320-28A49C462B2A}"/>
              </a:ext>
            </a:extLst>
          </p:cNvPr>
          <p:cNvSpPr/>
          <p:nvPr/>
        </p:nvSpPr>
        <p:spPr bwMode="gray">
          <a:xfrm>
            <a:off x="5515361"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4" name="正方形/長方形 53">
            <a:extLst>
              <a:ext uri="{FF2B5EF4-FFF2-40B4-BE49-F238E27FC236}">
                <a16:creationId xmlns:a16="http://schemas.microsoft.com/office/drawing/2014/main" id="{BD5FC79F-17B5-5FF1-A7C2-6A4FE43F65FC}"/>
              </a:ext>
            </a:extLst>
          </p:cNvPr>
          <p:cNvSpPr/>
          <p:nvPr/>
        </p:nvSpPr>
        <p:spPr bwMode="gray">
          <a:xfrm>
            <a:off x="7317590"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5" name="正方形/長方形 54">
            <a:extLst>
              <a:ext uri="{FF2B5EF4-FFF2-40B4-BE49-F238E27FC236}">
                <a16:creationId xmlns:a16="http://schemas.microsoft.com/office/drawing/2014/main" id="{89420915-9DE8-07DD-F427-997B00DB0487}"/>
              </a:ext>
            </a:extLst>
          </p:cNvPr>
          <p:cNvSpPr/>
          <p:nvPr/>
        </p:nvSpPr>
        <p:spPr bwMode="gray">
          <a:xfrm>
            <a:off x="141093"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6" name="正方形/長方形 54">
            <a:extLst>
              <a:ext uri="{FF2B5EF4-FFF2-40B4-BE49-F238E27FC236}">
                <a16:creationId xmlns:a16="http://schemas.microsoft.com/office/drawing/2014/main" id="{9FB18931-FDA9-7F94-0B90-7134FD77A0F4}"/>
              </a:ext>
            </a:extLst>
          </p:cNvPr>
          <p:cNvSpPr/>
          <p:nvPr/>
        </p:nvSpPr>
        <p:spPr bwMode="gray">
          <a:xfrm>
            <a:off x="1578753" y="491792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7" name="正方形/長方形 54">
            <a:extLst>
              <a:ext uri="{FF2B5EF4-FFF2-40B4-BE49-F238E27FC236}">
                <a16:creationId xmlns:a16="http://schemas.microsoft.com/office/drawing/2014/main" id="{3A7DD8D8-98C2-BB4F-F446-3522EEEC60EE}"/>
              </a:ext>
            </a:extLst>
          </p:cNvPr>
          <p:cNvSpPr/>
          <p:nvPr/>
        </p:nvSpPr>
        <p:spPr bwMode="gray">
          <a:xfrm>
            <a:off x="5956354" y="491792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grpSp>
        <p:nvGrpSpPr>
          <p:cNvPr id="55" name="グループ化 29">
            <a:extLst>
              <a:ext uri="{FF2B5EF4-FFF2-40B4-BE49-F238E27FC236}">
                <a16:creationId xmlns:a16="http://schemas.microsoft.com/office/drawing/2014/main" id="{240FF9D7-EEA1-EC34-9612-92287293A242}"/>
              </a:ext>
            </a:extLst>
          </p:cNvPr>
          <p:cNvGrpSpPr/>
          <p:nvPr/>
        </p:nvGrpSpPr>
        <p:grpSpPr>
          <a:xfrm>
            <a:off x="111138" y="497765"/>
            <a:ext cx="8874696" cy="6030834"/>
            <a:chOff x="415924" y="1483755"/>
            <a:chExt cx="9074151" cy="4824970"/>
          </a:xfrm>
        </p:grpSpPr>
        <p:sp>
          <p:nvSpPr>
            <p:cNvPr id="56" name="正方形/長方形 32">
              <a:extLst>
                <a:ext uri="{FF2B5EF4-FFF2-40B4-BE49-F238E27FC236}">
                  <a16:creationId xmlns:a16="http://schemas.microsoft.com/office/drawing/2014/main" id="{686ADDC7-10BF-C037-7EA2-2FB725EEF156}"/>
                </a:ext>
              </a:extLst>
            </p:cNvPr>
            <p:cNvSpPr/>
            <p:nvPr/>
          </p:nvSpPr>
          <p:spPr bwMode="gray">
            <a:xfrm>
              <a:off x="416496" y="1484313"/>
              <a:ext cx="9072504" cy="4824412"/>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7" name="正方形/長方形 33">
              <a:extLst>
                <a:ext uri="{FF2B5EF4-FFF2-40B4-BE49-F238E27FC236}">
                  <a16:creationId xmlns:a16="http://schemas.microsoft.com/office/drawing/2014/main" id="{ECEBB46E-DE66-D2AF-8C1C-AB198991A2AA}"/>
                </a:ext>
              </a:extLst>
            </p:cNvPr>
            <p:cNvSpPr/>
            <p:nvPr/>
          </p:nvSpPr>
          <p:spPr bwMode="gray">
            <a:xfrm>
              <a:off x="4164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8" name="正方形/長方形 34">
              <a:extLst>
                <a:ext uri="{FF2B5EF4-FFF2-40B4-BE49-F238E27FC236}">
                  <a16:creationId xmlns:a16="http://schemas.microsoft.com/office/drawing/2014/main" id="{1931ADC8-A1D6-A5AB-4D71-960F78BD9E7E}"/>
                </a:ext>
              </a:extLst>
            </p:cNvPr>
            <p:cNvSpPr/>
            <p:nvPr/>
          </p:nvSpPr>
          <p:spPr bwMode="gray">
            <a:xfrm>
              <a:off x="22308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9" name="正方形/長方形 35">
              <a:extLst>
                <a:ext uri="{FF2B5EF4-FFF2-40B4-BE49-F238E27FC236}">
                  <a16:creationId xmlns:a16="http://schemas.microsoft.com/office/drawing/2014/main" id="{DF4A53CE-5E1B-0B08-8EE9-8E400222B55C}"/>
                </a:ext>
              </a:extLst>
            </p:cNvPr>
            <p:cNvSpPr/>
            <p:nvPr/>
          </p:nvSpPr>
          <p:spPr bwMode="gray">
            <a:xfrm>
              <a:off x="40452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0" name="正方形/長方形 36">
              <a:extLst>
                <a:ext uri="{FF2B5EF4-FFF2-40B4-BE49-F238E27FC236}">
                  <a16:creationId xmlns:a16="http://schemas.microsoft.com/office/drawing/2014/main" id="{9F762BEB-D2BB-6B15-9188-E38978214CCB}"/>
                </a:ext>
              </a:extLst>
            </p:cNvPr>
            <p:cNvSpPr/>
            <p:nvPr/>
          </p:nvSpPr>
          <p:spPr bwMode="gray">
            <a:xfrm>
              <a:off x="5849099" y="1484312"/>
              <a:ext cx="1814401"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1" name="正方形/長方形 37">
              <a:extLst>
                <a:ext uri="{FF2B5EF4-FFF2-40B4-BE49-F238E27FC236}">
                  <a16:creationId xmlns:a16="http://schemas.microsoft.com/office/drawing/2014/main" id="{DEA742CF-EDEC-8A31-91D0-DD19B9366BF1}"/>
                </a:ext>
              </a:extLst>
            </p:cNvPr>
            <p:cNvSpPr/>
            <p:nvPr/>
          </p:nvSpPr>
          <p:spPr bwMode="gray">
            <a:xfrm>
              <a:off x="7674096" y="1484312"/>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2" name="正方形/長方形 38">
              <a:extLst>
                <a:ext uri="{FF2B5EF4-FFF2-40B4-BE49-F238E27FC236}">
                  <a16:creationId xmlns:a16="http://schemas.microsoft.com/office/drawing/2014/main" id="{F6686F8B-9033-7ACF-8356-C686E6968CAC}"/>
                </a:ext>
              </a:extLst>
            </p:cNvPr>
            <p:cNvSpPr/>
            <p:nvPr/>
          </p:nvSpPr>
          <p:spPr bwMode="gray">
            <a:xfrm>
              <a:off x="4954075" y="4571999"/>
              <a:ext cx="4536000" cy="1736726"/>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3" name="正方形/長方形 39">
              <a:extLst>
                <a:ext uri="{FF2B5EF4-FFF2-40B4-BE49-F238E27FC236}">
                  <a16:creationId xmlns:a16="http://schemas.microsoft.com/office/drawing/2014/main" id="{D450034E-3764-4D72-7E42-71C03F628171}"/>
                </a:ext>
              </a:extLst>
            </p:cNvPr>
            <p:cNvSpPr/>
            <p:nvPr/>
          </p:nvSpPr>
          <p:spPr bwMode="gray">
            <a:xfrm>
              <a:off x="5858117" y="1483755"/>
              <a:ext cx="1814904" cy="1544400"/>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4" name="正方形/長方形 40">
              <a:extLst>
                <a:ext uri="{FF2B5EF4-FFF2-40B4-BE49-F238E27FC236}">
                  <a16:creationId xmlns:a16="http://schemas.microsoft.com/office/drawing/2014/main" id="{CD3E0BB1-7D8F-4E94-5421-D0EE5045CF9B}"/>
                </a:ext>
              </a:extLst>
            </p:cNvPr>
            <p:cNvSpPr/>
            <p:nvPr/>
          </p:nvSpPr>
          <p:spPr bwMode="gray">
            <a:xfrm>
              <a:off x="2229317" y="1484313"/>
              <a:ext cx="1814904" cy="1544400"/>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5" name="テキスト ボックス 41">
              <a:extLst>
                <a:ext uri="{FF2B5EF4-FFF2-40B4-BE49-F238E27FC236}">
                  <a16:creationId xmlns:a16="http://schemas.microsoft.com/office/drawing/2014/main" id="{BDEE1075-EEA3-4C3D-EB53-9588FCEB9C6C}"/>
                </a:ext>
              </a:extLst>
            </p:cNvPr>
            <p:cNvSpPr txBox="1"/>
            <p:nvPr/>
          </p:nvSpPr>
          <p:spPr>
            <a:xfrm>
              <a:off x="415924" y="1586076"/>
              <a:ext cx="1812316" cy="759908"/>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主要パートナー</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主要パートナー、サプライヤーは誰か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どのようなリソース供給、重要活動を行うか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6" name="テキスト ボックス 42">
              <a:extLst>
                <a:ext uri="{FF2B5EF4-FFF2-40B4-BE49-F238E27FC236}">
                  <a16:creationId xmlns:a16="http://schemas.microsoft.com/office/drawing/2014/main" id="{6E2ACF25-E99D-85D2-795E-CE3ED08BFCDC}"/>
                </a:ext>
              </a:extLst>
            </p:cNvPr>
            <p:cNvSpPr txBox="1"/>
            <p:nvPr/>
          </p:nvSpPr>
          <p:spPr>
            <a:xfrm>
              <a:off x="2228745" y="1586076"/>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主な活動</a:t>
              </a:r>
              <a:endParaRPr kumimoji="1" lang="en-US" altLang="ja-JP" sz="12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事業価値の提供に必要な主な活動</a:t>
              </a:r>
            </a:p>
          </p:txBody>
        </p:sp>
        <p:sp>
          <p:nvSpPr>
            <p:cNvPr id="67" name="テキスト ボックス 43">
              <a:extLst>
                <a:ext uri="{FF2B5EF4-FFF2-40B4-BE49-F238E27FC236}">
                  <a16:creationId xmlns:a16="http://schemas.microsoft.com/office/drawing/2014/main" id="{14944855-D1A9-26D0-7988-C152F7E1941F}"/>
                </a:ext>
              </a:extLst>
            </p:cNvPr>
            <p:cNvSpPr txBox="1"/>
            <p:nvPr/>
          </p:nvSpPr>
          <p:spPr>
            <a:xfrm>
              <a:off x="2235634" y="3131135"/>
              <a:ext cx="1812316" cy="352291"/>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主なリソース</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事業価値の提供に必要な資源</a:t>
              </a:r>
            </a:p>
          </p:txBody>
        </p:sp>
        <p:sp>
          <p:nvSpPr>
            <p:cNvPr id="68" name="テキスト ボックス 44">
              <a:extLst>
                <a:ext uri="{FF2B5EF4-FFF2-40B4-BE49-F238E27FC236}">
                  <a16:creationId xmlns:a16="http://schemas.microsoft.com/office/drawing/2014/main" id="{2635D47A-3FD3-6719-8805-F19C336D32CD}"/>
                </a:ext>
              </a:extLst>
            </p:cNvPr>
            <p:cNvSpPr txBox="1"/>
            <p:nvPr/>
          </p:nvSpPr>
          <p:spPr>
            <a:xfrm>
              <a:off x="4048673" y="1586076"/>
              <a:ext cx="1812316" cy="895781"/>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価値提案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顧客にどのような価値を提供するか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顧客のどのような課題を解決するか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各顧客のどのニーズを満たすか</a:t>
              </a:r>
            </a:p>
          </p:txBody>
        </p:sp>
        <p:sp>
          <p:nvSpPr>
            <p:cNvPr id="69" name="テキスト ボックス 45">
              <a:extLst>
                <a:ext uri="{FF2B5EF4-FFF2-40B4-BE49-F238E27FC236}">
                  <a16:creationId xmlns:a16="http://schemas.microsoft.com/office/drawing/2014/main" id="{CDD6AAE2-6D44-C99F-C328-922FA0FDB46B}"/>
                </a:ext>
              </a:extLst>
            </p:cNvPr>
            <p:cNvSpPr txBox="1"/>
            <p:nvPr/>
          </p:nvSpPr>
          <p:spPr>
            <a:xfrm>
              <a:off x="5863290" y="1586076"/>
              <a:ext cx="1812316" cy="624035"/>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顧客との関係</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顧客はどのような関係を期待しているか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それをどのように提供するか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70" name="テキスト ボックス 46">
              <a:extLst>
                <a:ext uri="{FF2B5EF4-FFF2-40B4-BE49-F238E27FC236}">
                  <a16:creationId xmlns:a16="http://schemas.microsoft.com/office/drawing/2014/main" id="{A40378CC-F002-5A87-BFAC-F7DD99F51772}"/>
                </a:ext>
              </a:extLst>
            </p:cNvPr>
            <p:cNvSpPr txBox="1"/>
            <p:nvPr/>
          </p:nvSpPr>
          <p:spPr>
            <a:xfrm>
              <a:off x="7675323" y="1586076"/>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顧客セグメント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誰のために価値を提供するか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最も重要な顧客は誰か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71" name="テキスト ボックス 47">
              <a:extLst>
                <a:ext uri="{FF2B5EF4-FFF2-40B4-BE49-F238E27FC236}">
                  <a16:creationId xmlns:a16="http://schemas.microsoft.com/office/drawing/2014/main" id="{0D48FA00-E4E3-3B9B-550D-122013EF6BD1}"/>
                </a:ext>
              </a:extLst>
            </p:cNvPr>
            <p:cNvSpPr txBox="1"/>
            <p:nvPr/>
          </p:nvSpPr>
          <p:spPr>
            <a:xfrm>
              <a:off x="5863576" y="3122824"/>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チャネル</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顧客へどのようにアプローチするか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それをどのように実現するか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72" name="テキスト ボックス 48">
              <a:extLst>
                <a:ext uri="{FF2B5EF4-FFF2-40B4-BE49-F238E27FC236}">
                  <a16:creationId xmlns:a16="http://schemas.microsoft.com/office/drawing/2014/main" id="{D290BFEE-4009-67F2-CF2A-7F03FFE9FE05}"/>
                </a:ext>
              </a:extLst>
            </p:cNvPr>
            <p:cNvSpPr txBox="1"/>
            <p:nvPr/>
          </p:nvSpPr>
          <p:spPr>
            <a:xfrm>
              <a:off x="4948799" y="4660237"/>
              <a:ext cx="4395227" cy="643445"/>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収入</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顧客は提供される価値にお金を払うか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顧客は何を買っているか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どのように払うか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73" name="テキスト ボックス 49">
              <a:extLst>
                <a:ext uri="{FF2B5EF4-FFF2-40B4-BE49-F238E27FC236}">
                  <a16:creationId xmlns:a16="http://schemas.microsoft.com/office/drawing/2014/main" id="{C8286771-5D20-6B3E-5BA9-445F4CB4685B}"/>
                </a:ext>
              </a:extLst>
            </p:cNvPr>
            <p:cNvSpPr txBox="1"/>
            <p:nvPr/>
          </p:nvSpPr>
          <p:spPr>
            <a:xfrm>
              <a:off x="423316" y="4663614"/>
              <a:ext cx="435029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コスト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どの資源に最もコストがかかるか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どの活動に最もコストがかかるか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grpSp>
    </p:spTree>
    <p:extLst>
      <p:ext uri="{BB962C8B-B14F-4D97-AF65-F5344CB8AC3E}">
        <p14:creationId xmlns:p14="http://schemas.microsoft.com/office/powerpoint/2010/main" val="3076829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ビジネスモデルキャンバス（</a:t>
            </a:r>
            <a:r>
              <a:rPr kumimoji="1" lang="en-US" altLang="ja-JP" sz="2000" b="1">
                <a:latin typeface="+mn-ea"/>
                <a:cs typeface="+mj-cs"/>
              </a:rPr>
              <a:t>Amazon EC</a:t>
            </a:r>
            <a:r>
              <a:rPr kumimoji="1" lang="ja-JP" altLang="en-US" sz="2000" b="1">
                <a:latin typeface="+mn-ea"/>
                <a:cs typeface="+mj-cs"/>
              </a:rPr>
              <a:t>のみ）</a:t>
            </a:r>
            <a:endParaRPr kumimoji="1" lang="en-US" sz="2000" b="1">
              <a:latin typeface="+mn-ea"/>
              <a:cs typeface="+mj-cs"/>
            </a:endParaRPr>
          </a:p>
        </p:txBody>
      </p:sp>
      <p:sp>
        <p:nvSpPr>
          <p:cNvPr id="27" name="TextBox 26">
            <a:extLst>
              <a:ext uri="{FF2B5EF4-FFF2-40B4-BE49-F238E27FC236}">
                <a16:creationId xmlns:a16="http://schemas.microsoft.com/office/drawing/2014/main" id="{13D0ED91-4CAA-6CAC-EE31-7C539C2279BB}"/>
              </a:ext>
            </a:extLst>
          </p:cNvPr>
          <p:cNvSpPr txBox="1"/>
          <p:nvPr/>
        </p:nvSpPr>
        <p:spPr>
          <a:xfrm>
            <a:off x="158167" y="6528598"/>
            <a:ext cx="4446658" cy="261610"/>
          </a:xfrm>
          <a:prstGeom prst="rect">
            <a:avLst/>
          </a:prstGeom>
          <a:noFill/>
        </p:spPr>
        <p:txBody>
          <a:bodyPr wrap="square" rtlCol="0">
            <a:spAutoFit/>
          </a:bodyPr>
          <a:lstStyle/>
          <a:p>
            <a:r>
              <a:rPr kumimoji="1" lang="ja-JP" altLang="en-US" sz="1050"/>
              <a:t>出典：</a:t>
            </a:r>
            <a:r>
              <a:rPr kumimoji="1" lang="en-US" altLang="ja-JP" sz="1050" err="1"/>
              <a:t>BizMake</a:t>
            </a:r>
            <a:r>
              <a:rPr kumimoji="1" lang="en-US" altLang="ja-JP" sz="1050"/>
              <a:t> Media</a:t>
            </a:r>
            <a:r>
              <a:rPr kumimoji="1" lang="ja-JP" altLang="en-US" sz="1050"/>
              <a:t>の情報をもとに作成</a:t>
            </a:r>
          </a:p>
        </p:txBody>
      </p:sp>
      <p:grpSp>
        <p:nvGrpSpPr>
          <p:cNvPr id="21" name="グループ化 29">
            <a:extLst>
              <a:ext uri="{FF2B5EF4-FFF2-40B4-BE49-F238E27FC236}">
                <a16:creationId xmlns:a16="http://schemas.microsoft.com/office/drawing/2014/main" id="{1EEE6683-8FEA-FE54-58F5-E9D071A423A7}"/>
              </a:ext>
            </a:extLst>
          </p:cNvPr>
          <p:cNvGrpSpPr/>
          <p:nvPr/>
        </p:nvGrpSpPr>
        <p:grpSpPr>
          <a:xfrm>
            <a:off x="111138" y="497765"/>
            <a:ext cx="8874696" cy="6030834"/>
            <a:chOff x="415924" y="1483755"/>
            <a:chExt cx="9074151" cy="4824970"/>
          </a:xfrm>
        </p:grpSpPr>
        <p:sp>
          <p:nvSpPr>
            <p:cNvPr id="22" name="正方形/長方形 32">
              <a:extLst>
                <a:ext uri="{FF2B5EF4-FFF2-40B4-BE49-F238E27FC236}">
                  <a16:creationId xmlns:a16="http://schemas.microsoft.com/office/drawing/2014/main" id="{C02D32A2-5EAD-DB50-B9F1-E29980CF73D3}"/>
                </a:ext>
              </a:extLst>
            </p:cNvPr>
            <p:cNvSpPr/>
            <p:nvPr/>
          </p:nvSpPr>
          <p:spPr bwMode="gray">
            <a:xfrm>
              <a:off x="416496" y="1484313"/>
              <a:ext cx="9072504" cy="4824412"/>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23" name="正方形/長方形 33">
              <a:extLst>
                <a:ext uri="{FF2B5EF4-FFF2-40B4-BE49-F238E27FC236}">
                  <a16:creationId xmlns:a16="http://schemas.microsoft.com/office/drawing/2014/main" id="{6DA843F6-68D9-60CE-92B0-3BF1967CAF00}"/>
                </a:ext>
              </a:extLst>
            </p:cNvPr>
            <p:cNvSpPr/>
            <p:nvPr/>
          </p:nvSpPr>
          <p:spPr bwMode="gray">
            <a:xfrm>
              <a:off x="4164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24" name="正方形/長方形 34">
              <a:extLst>
                <a:ext uri="{FF2B5EF4-FFF2-40B4-BE49-F238E27FC236}">
                  <a16:creationId xmlns:a16="http://schemas.microsoft.com/office/drawing/2014/main" id="{43130065-3EC1-2B0E-3C8D-721599DEA5EC}"/>
                </a:ext>
              </a:extLst>
            </p:cNvPr>
            <p:cNvSpPr/>
            <p:nvPr/>
          </p:nvSpPr>
          <p:spPr bwMode="gray">
            <a:xfrm>
              <a:off x="22308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38" name="正方形/長方形 35">
              <a:extLst>
                <a:ext uri="{FF2B5EF4-FFF2-40B4-BE49-F238E27FC236}">
                  <a16:creationId xmlns:a16="http://schemas.microsoft.com/office/drawing/2014/main" id="{484769EB-2B59-44E7-1E3F-DF2BBC1510CC}"/>
                </a:ext>
              </a:extLst>
            </p:cNvPr>
            <p:cNvSpPr/>
            <p:nvPr/>
          </p:nvSpPr>
          <p:spPr bwMode="gray">
            <a:xfrm>
              <a:off x="40452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39" name="正方形/長方形 36">
              <a:extLst>
                <a:ext uri="{FF2B5EF4-FFF2-40B4-BE49-F238E27FC236}">
                  <a16:creationId xmlns:a16="http://schemas.microsoft.com/office/drawing/2014/main" id="{0B327A43-8638-FD1D-236B-1B24CB4A8658}"/>
                </a:ext>
              </a:extLst>
            </p:cNvPr>
            <p:cNvSpPr/>
            <p:nvPr/>
          </p:nvSpPr>
          <p:spPr bwMode="gray">
            <a:xfrm>
              <a:off x="5849099" y="1484312"/>
              <a:ext cx="1814401"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0" name="正方形/長方形 37">
              <a:extLst>
                <a:ext uri="{FF2B5EF4-FFF2-40B4-BE49-F238E27FC236}">
                  <a16:creationId xmlns:a16="http://schemas.microsoft.com/office/drawing/2014/main" id="{E58C2FD7-33A5-51D8-14D5-236A49D433F9}"/>
                </a:ext>
              </a:extLst>
            </p:cNvPr>
            <p:cNvSpPr/>
            <p:nvPr/>
          </p:nvSpPr>
          <p:spPr bwMode="gray">
            <a:xfrm>
              <a:off x="7674096" y="1484312"/>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1" name="正方形/長方形 38">
              <a:extLst>
                <a:ext uri="{FF2B5EF4-FFF2-40B4-BE49-F238E27FC236}">
                  <a16:creationId xmlns:a16="http://schemas.microsoft.com/office/drawing/2014/main" id="{8C939031-BD37-34EA-EECA-C42181901161}"/>
                </a:ext>
              </a:extLst>
            </p:cNvPr>
            <p:cNvSpPr/>
            <p:nvPr/>
          </p:nvSpPr>
          <p:spPr bwMode="gray">
            <a:xfrm>
              <a:off x="4954075" y="4571999"/>
              <a:ext cx="4536000" cy="1736726"/>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2" name="正方形/長方形 39">
              <a:extLst>
                <a:ext uri="{FF2B5EF4-FFF2-40B4-BE49-F238E27FC236}">
                  <a16:creationId xmlns:a16="http://schemas.microsoft.com/office/drawing/2014/main" id="{40FFC37B-7DB4-7320-D40F-CF9675464E04}"/>
                </a:ext>
              </a:extLst>
            </p:cNvPr>
            <p:cNvSpPr/>
            <p:nvPr/>
          </p:nvSpPr>
          <p:spPr bwMode="gray">
            <a:xfrm>
              <a:off x="5858117" y="1483755"/>
              <a:ext cx="1814904" cy="1544400"/>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3" name="正方形/長方形 40">
              <a:extLst>
                <a:ext uri="{FF2B5EF4-FFF2-40B4-BE49-F238E27FC236}">
                  <a16:creationId xmlns:a16="http://schemas.microsoft.com/office/drawing/2014/main" id="{D0EBD677-6D4A-399E-FAC0-EA815671CDF6}"/>
                </a:ext>
              </a:extLst>
            </p:cNvPr>
            <p:cNvSpPr/>
            <p:nvPr/>
          </p:nvSpPr>
          <p:spPr bwMode="gray">
            <a:xfrm>
              <a:off x="2229317" y="1484313"/>
              <a:ext cx="1814904" cy="1544400"/>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4" name="テキスト ボックス 41">
              <a:extLst>
                <a:ext uri="{FF2B5EF4-FFF2-40B4-BE49-F238E27FC236}">
                  <a16:creationId xmlns:a16="http://schemas.microsoft.com/office/drawing/2014/main" id="{47797AE8-5DD0-55D9-36D0-882FDD06547B}"/>
                </a:ext>
              </a:extLst>
            </p:cNvPr>
            <p:cNvSpPr txBox="1"/>
            <p:nvPr/>
          </p:nvSpPr>
          <p:spPr>
            <a:xfrm>
              <a:off x="415924" y="1586076"/>
              <a:ext cx="1812316" cy="759908"/>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主要パートナー</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主要パートナー、サプライヤーは誰か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どのようなリソース供給、重要活動を行うか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5" name="テキスト ボックス 42">
              <a:extLst>
                <a:ext uri="{FF2B5EF4-FFF2-40B4-BE49-F238E27FC236}">
                  <a16:creationId xmlns:a16="http://schemas.microsoft.com/office/drawing/2014/main" id="{3AD97107-3AB4-541B-CBB5-E2F1E26F123B}"/>
                </a:ext>
              </a:extLst>
            </p:cNvPr>
            <p:cNvSpPr txBox="1"/>
            <p:nvPr/>
          </p:nvSpPr>
          <p:spPr>
            <a:xfrm>
              <a:off x="2228745" y="1586076"/>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主な活動</a:t>
              </a:r>
              <a:endParaRPr kumimoji="1" lang="en-US" altLang="ja-JP" sz="12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事業価値の提供に必要な主な活動</a:t>
              </a:r>
            </a:p>
          </p:txBody>
        </p:sp>
        <p:sp>
          <p:nvSpPr>
            <p:cNvPr id="46" name="テキスト ボックス 43">
              <a:extLst>
                <a:ext uri="{FF2B5EF4-FFF2-40B4-BE49-F238E27FC236}">
                  <a16:creationId xmlns:a16="http://schemas.microsoft.com/office/drawing/2014/main" id="{AC984C4E-1C50-52BD-3CB2-376EFC317554}"/>
                </a:ext>
              </a:extLst>
            </p:cNvPr>
            <p:cNvSpPr txBox="1"/>
            <p:nvPr/>
          </p:nvSpPr>
          <p:spPr>
            <a:xfrm>
              <a:off x="2235634" y="3131135"/>
              <a:ext cx="1812316" cy="352291"/>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主なリソース</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事業価値の提供に必要な資源</a:t>
              </a:r>
            </a:p>
          </p:txBody>
        </p:sp>
        <p:sp>
          <p:nvSpPr>
            <p:cNvPr id="47" name="テキスト ボックス 44">
              <a:extLst>
                <a:ext uri="{FF2B5EF4-FFF2-40B4-BE49-F238E27FC236}">
                  <a16:creationId xmlns:a16="http://schemas.microsoft.com/office/drawing/2014/main" id="{E1BA056C-966D-1ACE-10FF-644A374BF248}"/>
                </a:ext>
              </a:extLst>
            </p:cNvPr>
            <p:cNvSpPr txBox="1"/>
            <p:nvPr/>
          </p:nvSpPr>
          <p:spPr>
            <a:xfrm>
              <a:off x="4048673" y="1586076"/>
              <a:ext cx="1812316" cy="895781"/>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価値提案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顧客にどのような価値を提供するか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顧客のどのような課題を解決するか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各顧客のどのニーズを満たすか</a:t>
              </a:r>
            </a:p>
          </p:txBody>
        </p:sp>
        <p:sp>
          <p:nvSpPr>
            <p:cNvPr id="48" name="テキスト ボックス 45">
              <a:extLst>
                <a:ext uri="{FF2B5EF4-FFF2-40B4-BE49-F238E27FC236}">
                  <a16:creationId xmlns:a16="http://schemas.microsoft.com/office/drawing/2014/main" id="{73D70A47-3E89-2EF5-D9D8-1D282017D0C9}"/>
                </a:ext>
              </a:extLst>
            </p:cNvPr>
            <p:cNvSpPr txBox="1"/>
            <p:nvPr/>
          </p:nvSpPr>
          <p:spPr>
            <a:xfrm>
              <a:off x="5863290" y="1586076"/>
              <a:ext cx="1812316" cy="624035"/>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顧客との関係</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顧客はどのような関係を期待しているか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それをどのように提供するか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9" name="テキスト ボックス 46">
              <a:extLst>
                <a:ext uri="{FF2B5EF4-FFF2-40B4-BE49-F238E27FC236}">
                  <a16:creationId xmlns:a16="http://schemas.microsoft.com/office/drawing/2014/main" id="{7824229A-76CD-9AD0-5D81-4D55AAE1E877}"/>
                </a:ext>
              </a:extLst>
            </p:cNvPr>
            <p:cNvSpPr txBox="1"/>
            <p:nvPr/>
          </p:nvSpPr>
          <p:spPr>
            <a:xfrm>
              <a:off x="7675323" y="1586076"/>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顧客セグメント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誰のために価値を提供するか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最も重要な顧客は誰か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0" name="テキスト ボックス 47">
              <a:extLst>
                <a:ext uri="{FF2B5EF4-FFF2-40B4-BE49-F238E27FC236}">
                  <a16:creationId xmlns:a16="http://schemas.microsoft.com/office/drawing/2014/main" id="{1545DC4D-8F09-9993-001A-34E4505206BC}"/>
                </a:ext>
              </a:extLst>
            </p:cNvPr>
            <p:cNvSpPr txBox="1"/>
            <p:nvPr/>
          </p:nvSpPr>
          <p:spPr>
            <a:xfrm>
              <a:off x="5863576" y="3122824"/>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チャネル</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顧客へどのようにアプローチするか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それをどのように実現するか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1" name="テキスト ボックス 48">
              <a:extLst>
                <a:ext uri="{FF2B5EF4-FFF2-40B4-BE49-F238E27FC236}">
                  <a16:creationId xmlns:a16="http://schemas.microsoft.com/office/drawing/2014/main" id="{A34DF1E5-D393-F9F8-2683-7D8A03F15FDD}"/>
                </a:ext>
              </a:extLst>
            </p:cNvPr>
            <p:cNvSpPr txBox="1"/>
            <p:nvPr/>
          </p:nvSpPr>
          <p:spPr>
            <a:xfrm>
              <a:off x="4948799" y="4660237"/>
              <a:ext cx="4395227" cy="643445"/>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収入</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顧客は提供される価値にお金を払うか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顧客は何を買っているか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どのように払うか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2" name="テキスト ボックス 49">
              <a:extLst>
                <a:ext uri="{FF2B5EF4-FFF2-40B4-BE49-F238E27FC236}">
                  <a16:creationId xmlns:a16="http://schemas.microsoft.com/office/drawing/2014/main" id="{F121EBC8-E2C2-38D3-FB38-FED53C162FAC}"/>
                </a:ext>
              </a:extLst>
            </p:cNvPr>
            <p:cNvSpPr txBox="1"/>
            <p:nvPr/>
          </p:nvSpPr>
          <p:spPr>
            <a:xfrm>
              <a:off x="423316" y="4663614"/>
              <a:ext cx="435029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コスト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どの資源に最もコストがかかるか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どの活動に最もコストがかかるか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grpSp>
      <p:sp>
        <p:nvSpPr>
          <p:cNvPr id="81" name="正方形/長方形 53">
            <a:extLst>
              <a:ext uri="{FF2B5EF4-FFF2-40B4-BE49-F238E27FC236}">
                <a16:creationId xmlns:a16="http://schemas.microsoft.com/office/drawing/2014/main" id="{1241800C-24D5-2509-1E92-A185C6CD81E7}"/>
              </a:ext>
            </a:extLst>
          </p:cNvPr>
          <p:cNvSpPr/>
          <p:nvPr/>
        </p:nvSpPr>
        <p:spPr bwMode="gray">
          <a:xfrm>
            <a:off x="7244988" y="1893393"/>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en-US" altLang="ja-JP" sz="1200" b="1">
                <a:solidFill>
                  <a:srgbClr val="DA291C"/>
                </a:solidFill>
                <a:latin typeface="Yu Gothic UI"/>
                <a:ea typeface="Yu Gothic UI"/>
                <a:cs typeface="Arial" charset="0"/>
              </a:rPr>
              <a:t>Amazon</a:t>
            </a:r>
            <a:r>
              <a:rPr kumimoji="1" lang="ja-JP" altLang="en-US" sz="1200" b="1">
                <a:solidFill>
                  <a:srgbClr val="DA291C"/>
                </a:solidFill>
                <a:latin typeface="Yu Gothic UI"/>
                <a:ea typeface="Yu Gothic UI"/>
                <a:cs typeface="Arial" charset="0"/>
              </a:rPr>
              <a:t>のサービスを利用する多くのエンドユーザ</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自社の製品を販売したい事業者</a:t>
            </a:r>
            <a:endParaRPr kumimoji="1" lang="en-US" altLang="ja-JP" sz="1200" b="1">
              <a:solidFill>
                <a:srgbClr val="DA291C"/>
              </a:solidFill>
              <a:latin typeface="Yu Gothic UI"/>
              <a:ea typeface="Yu Gothic UI"/>
              <a:cs typeface="Arial" charset="0"/>
            </a:endParaRPr>
          </a:p>
        </p:txBody>
      </p:sp>
      <p:sp>
        <p:nvSpPr>
          <p:cNvPr id="82" name="正方形/長方形 54">
            <a:extLst>
              <a:ext uri="{FF2B5EF4-FFF2-40B4-BE49-F238E27FC236}">
                <a16:creationId xmlns:a16="http://schemas.microsoft.com/office/drawing/2014/main" id="{412EBB55-0332-945E-397A-A295E02B4343}"/>
              </a:ext>
            </a:extLst>
          </p:cNvPr>
          <p:cNvSpPr/>
          <p:nvPr/>
        </p:nvSpPr>
        <p:spPr bwMode="gray">
          <a:xfrm>
            <a:off x="118368" y="18521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出店企業</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アマゾン支払いのグローバルパートナープログラム</a:t>
            </a:r>
            <a:endParaRPr kumimoji="1" lang="en-US" altLang="ja-JP" sz="1200" b="1">
              <a:solidFill>
                <a:srgbClr val="DA291C"/>
              </a:solidFill>
              <a:latin typeface="Yu Gothic UI"/>
              <a:ea typeface="Yu Gothic UI"/>
              <a:cs typeface="Arial" charset="0"/>
            </a:endParaRPr>
          </a:p>
        </p:txBody>
      </p:sp>
      <p:sp>
        <p:nvSpPr>
          <p:cNvPr id="83" name="正方形/長方形 54">
            <a:extLst>
              <a:ext uri="{FF2B5EF4-FFF2-40B4-BE49-F238E27FC236}">
                <a16:creationId xmlns:a16="http://schemas.microsoft.com/office/drawing/2014/main" id="{D8BD7B05-0098-FFF1-DCFC-42E29036D9A3}"/>
              </a:ext>
            </a:extLst>
          </p:cNvPr>
          <p:cNvSpPr/>
          <p:nvPr/>
        </p:nvSpPr>
        <p:spPr bwMode="gray">
          <a:xfrm>
            <a:off x="1944969" y="1615105"/>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プラットフォーム開発</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メンテナンス</a:t>
            </a:r>
            <a:endParaRPr kumimoji="1" lang="en-US" altLang="ja-JP" sz="1200" b="1">
              <a:solidFill>
                <a:srgbClr val="DA291C"/>
              </a:solidFill>
              <a:latin typeface="Yu Gothic UI"/>
              <a:ea typeface="Yu Gothic UI"/>
              <a:cs typeface="Arial" charset="0"/>
            </a:endParaRPr>
          </a:p>
        </p:txBody>
      </p:sp>
      <p:sp>
        <p:nvSpPr>
          <p:cNvPr id="84" name="正方形/長方形 54">
            <a:extLst>
              <a:ext uri="{FF2B5EF4-FFF2-40B4-BE49-F238E27FC236}">
                <a16:creationId xmlns:a16="http://schemas.microsoft.com/office/drawing/2014/main" id="{388E3431-9EA4-B8FC-986C-7D024929208F}"/>
              </a:ext>
            </a:extLst>
          </p:cNvPr>
          <p:cNvSpPr/>
          <p:nvPr/>
        </p:nvSpPr>
        <p:spPr bwMode="gray">
          <a:xfrm>
            <a:off x="1944969" y="327001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プラットフォーム</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知財</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物流</a:t>
            </a:r>
            <a:endParaRPr kumimoji="1" lang="en-US" altLang="ja-JP" sz="1200" b="1">
              <a:solidFill>
                <a:srgbClr val="DA291C"/>
              </a:solidFill>
              <a:latin typeface="Yu Gothic UI"/>
              <a:ea typeface="Yu Gothic UI"/>
              <a:cs typeface="Arial" charset="0"/>
            </a:endParaRPr>
          </a:p>
        </p:txBody>
      </p:sp>
      <p:sp>
        <p:nvSpPr>
          <p:cNvPr id="85" name="正方形/長方形 54">
            <a:extLst>
              <a:ext uri="{FF2B5EF4-FFF2-40B4-BE49-F238E27FC236}">
                <a16:creationId xmlns:a16="http://schemas.microsoft.com/office/drawing/2014/main" id="{45248BFA-C0ED-0CBB-5937-9FC4EE98C1F3}"/>
              </a:ext>
            </a:extLst>
          </p:cNvPr>
          <p:cNvSpPr/>
          <p:nvPr/>
        </p:nvSpPr>
        <p:spPr bwMode="gray">
          <a:xfrm>
            <a:off x="3674260" y="2761836"/>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クリック履歴や購入履歴を用いたページのパーソナライズによる購入の利便性</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企業が消費者に商材や販売する圧倒的なユーザ数を抱えたプラットフォーム</a:t>
            </a:r>
            <a:endParaRPr kumimoji="1" lang="en-US" altLang="ja-JP" sz="1200" b="1">
              <a:solidFill>
                <a:srgbClr val="DA291C"/>
              </a:solidFill>
              <a:latin typeface="Yu Gothic UI"/>
              <a:ea typeface="Yu Gothic UI"/>
              <a:cs typeface="Arial" charset="0"/>
            </a:endParaRPr>
          </a:p>
        </p:txBody>
      </p:sp>
      <p:sp>
        <p:nvSpPr>
          <p:cNvPr id="86" name="正方形/長方形 54">
            <a:extLst>
              <a:ext uri="{FF2B5EF4-FFF2-40B4-BE49-F238E27FC236}">
                <a16:creationId xmlns:a16="http://schemas.microsoft.com/office/drawing/2014/main" id="{A78F5F5E-E043-793C-6A9B-E0795B8BD523}"/>
              </a:ext>
            </a:extLst>
          </p:cNvPr>
          <p:cNvSpPr/>
          <p:nvPr/>
        </p:nvSpPr>
        <p:spPr bwMode="gray">
          <a:xfrm>
            <a:off x="5469317" y="1771449"/>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自動化されたサービス</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レコメンドなどで継続的な関係を構築</a:t>
            </a:r>
            <a:endParaRPr kumimoji="1" lang="en-US" altLang="ja-JP" sz="1200" b="1">
              <a:solidFill>
                <a:srgbClr val="DA291C"/>
              </a:solidFill>
              <a:latin typeface="Yu Gothic UI"/>
              <a:ea typeface="Yu Gothic UI"/>
              <a:cs typeface="Arial" charset="0"/>
            </a:endParaRPr>
          </a:p>
        </p:txBody>
      </p:sp>
      <p:sp>
        <p:nvSpPr>
          <p:cNvPr id="87" name="正方形/長方形 54">
            <a:extLst>
              <a:ext uri="{FF2B5EF4-FFF2-40B4-BE49-F238E27FC236}">
                <a16:creationId xmlns:a16="http://schemas.microsoft.com/office/drawing/2014/main" id="{8B9A9048-81D0-05E5-C048-0D3E00CFAEA1}"/>
              </a:ext>
            </a:extLst>
          </p:cNvPr>
          <p:cNvSpPr/>
          <p:nvPr/>
        </p:nvSpPr>
        <p:spPr bwMode="gray">
          <a:xfrm>
            <a:off x="5907832" y="5240509"/>
            <a:ext cx="2427566"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小売りの売り上げ</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仲介手数料</a:t>
            </a:r>
            <a:endParaRPr kumimoji="1" lang="en-US" altLang="ja-JP" sz="1200" b="1">
              <a:solidFill>
                <a:srgbClr val="DA291C"/>
              </a:solidFill>
              <a:latin typeface="Yu Gothic UI"/>
              <a:ea typeface="Yu Gothic UI"/>
              <a:cs typeface="Arial" charset="0"/>
            </a:endParaRPr>
          </a:p>
        </p:txBody>
      </p:sp>
      <p:sp>
        <p:nvSpPr>
          <p:cNvPr id="88" name="正方形/長方形 54">
            <a:extLst>
              <a:ext uri="{FF2B5EF4-FFF2-40B4-BE49-F238E27FC236}">
                <a16:creationId xmlns:a16="http://schemas.microsoft.com/office/drawing/2014/main" id="{6F7F6146-07D3-566C-BBCB-E1AC5C86315F}"/>
              </a:ext>
            </a:extLst>
          </p:cNvPr>
          <p:cNvSpPr/>
          <p:nvPr/>
        </p:nvSpPr>
        <p:spPr bwMode="gray">
          <a:xfrm>
            <a:off x="1203814" y="5240509"/>
            <a:ext cx="2997466"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大型倉庫、事務所の維持費、管理費</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人件費</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ソフトウェアの開発費</a:t>
            </a:r>
            <a:endParaRPr kumimoji="1" lang="en-US" altLang="ja-JP" sz="1200" b="1">
              <a:solidFill>
                <a:srgbClr val="DA291C"/>
              </a:solidFill>
              <a:latin typeface="Yu Gothic UI"/>
              <a:ea typeface="Yu Gothic UI"/>
              <a:cs typeface="Arial" charset="0"/>
            </a:endParaRPr>
          </a:p>
        </p:txBody>
      </p:sp>
      <p:sp>
        <p:nvSpPr>
          <p:cNvPr id="89" name="正方形/長方形 54">
            <a:extLst>
              <a:ext uri="{FF2B5EF4-FFF2-40B4-BE49-F238E27FC236}">
                <a16:creationId xmlns:a16="http://schemas.microsoft.com/office/drawing/2014/main" id="{3D740F16-65E0-331A-56DF-E968FA36EAF3}"/>
              </a:ext>
            </a:extLst>
          </p:cNvPr>
          <p:cNvSpPr/>
          <p:nvPr/>
        </p:nvSpPr>
        <p:spPr bwMode="gray">
          <a:xfrm>
            <a:off x="5469317" y="3438228"/>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en-US" altLang="ja-JP" sz="1200" b="1">
                <a:solidFill>
                  <a:srgbClr val="DA291C"/>
                </a:solidFill>
                <a:latin typeface="Yu Gothic UI"/>
                <a:ea typeface="Yu Gothic UI"/>
                <a:cs typeface="Arial" charset="0"/>
              </a:rPr>
              <a:t>Web</a:t>
            </a:r>
            <a:r>
              <a:rPr kumimoji="1" lang="ja-JP" altLang="en-US" sz="1200" b="1">
                <a:solidFill>
                  <a:srgbClr val="DA291C"/>
                </a:solidFill>
                <a:latin typeface="Yu Gothic UI"/>
                <a:ea typeface="Yu Gothic UI"/>
                <a:cs typeface="Arial" charset="0"/>
              </a:rPr>
              <a:t>サイト</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モバイルアプリ</a:t>
            </a:r>
            <a:endParaRPr kumimoji="1" lang="en-US" altLang="ja-JP" sz="1200" b="1">
              <a:solidFill>
                <a:srgbClr val="DA291C"/>
              </a:solidFill>
              <a:latin typeface="Yu Gothic UI"/>
              <a:ea typeface="Yu Gothic UI"/>
              <a:cs typeface="Arial" charset="0"/>
            </a:endParaRPr>
          </a:p>
        </p:txBody>
      </p:sp>
    </p:spTree>
    <p:extLst>
      <p:ext uri="{BB962C8B-B14F-4D97-AF65-F5344CB8AC3E}">
        <p14:creationId xmlns:p14="http://schemas.microsoft.com/office/powerpoint/2010/main" val="166612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29">
            <a:extLst>
              <a:ext uri="{FF2B5EF4-FFF2-40B4-BE49-F238E27FC236}">
                <a16:creationId xmlns:a16="http://schemas.microsoft.com/office/drawing/2014/main" id="{61F22E63-C8F0-4978-A88B-4FC8CD655EFC}"/>
              </a:ext>
            </a:extLst>
          </p:cNvPr>
          <p:cNvGrpSpPr/>
          <p:nvPr/>
        </p:nvGrpSpPr>
        <p:grpSpPr>
          <a:xfrm>
            <a:off x="150920" y="523784"/>
            <a:ext cx="8881942" cy="5962742"/>
            <a:chOff x="415924" y="1483755"/>
            <a:chExt cx="9074151" cy="4824970"/>
          </a:xfrm>
        </p:grpSpPr>
        <p:sp>
          <p:nvSpPr>
            <p:cNvPr id="5" name="正方形/長方形 32">
              <a:extLst>
                <a:ext uri="{FF2B5EF4-FFF2-40B4-BE49-F238E27FC236}">
                  <a16:creationId xmlns:a16="http://schemas.microsoft.com/office/drawing/2014/main" id="{A8ADD2AC-1A27-4029-B7E6-87F8980068CD}"/>
                </a:ext>
              </a:extLst>
            </p:cNvPr>
            <p:cNvSpPr/>
            <p:nvPr/>
          </p:nvSpPr>
          <p:spPr bwMode="gray">
            <a:xfrm>
              <a:off x="416496" y="1484313"/>
              <a:ext cx="9072504" cy="4824412"/>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6" name="正方形/長方形 33">
              <a:extLst>
                <a:ext uri="{FF2B5EF4-FFF2-40B4-BE49-F238E27FC236}">
                  <a16:creationId xmlns:a16="http://schemas.microsoft.com/office/drawing/2014/main" id="{87958FF9-39E8-472E-80DF-C63D890BC030}"/>
                </a:ext>
              </a:extLst>
            </p:cNvPr>
            <p:cNvSpPr/>
            <p:nvPr/>
          </p:nvSpPr>
          <p:spPr bwMode="gray">
            <a:xfrm>
              <a:off x="416496" y="1484313"/>
              <a:ext cx="1814400"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7" name="正方形/長方形 34">
              <a:extLst>
                <a:ext uri="{FF2B5EF4-FFF2-40B4-BE49-F238E27FC236}">
                  <a16:creationId xmlns:a16="http://schemas.microsoft.com/office/drawing/2014/main" id="{55CA3D72-36CF-427F-BA18-A3F4375E60DE}"/>
                </a:ext>
              </a:extLst>
            </p:cNvPr>
            <p:cNvSpPr/>
            <p:nvPr/>
          </p:nvSpPr>
          <p:spPr bwMode="gray">
            <a:xfrm>
              <a:off x="2230896" y="1484313"/>
              <a:ext cx="1814400"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8" name="正方形/長方形 35">
              <a:extLst>
                <a:ext uri="{FF2B5EF4-FFF2-40B4-BE49-F238E27FC236}">
                  <a16:creationId xmlns:a16="http://schemas.microsoft.com/office/drawing/2014/main" id="{0E757310-C36E-4718-B5D7-02EC8945E5DB}"/>
                </a:ext>
              </a:extLst>
            </p:cNvPr>
            <p:cNvSpPr/>
            <p:nvPr/>
          </p:nvSpPr>
          <p:spPr bwMode="gray">
            <a:xfrm>
              <a:off x="4045296" y="1484313"/>
              <a:ext cx="1814400"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9" name="正方形/長方形 36">
              <a:extLst>
                <a:ext uri="{FF2B5EF4-FFF2-40B4-BE49-F238E27FC236}">
                  <a16:creationId xmlns:a16="http://schemas.microsoft.com/office/drawing/2014/main" id="{E0212D18-225D-4DDA-B252-6A461CEB7501}"/>
                </a:ext>
              </a:extLst>
            </p:cNvPr>
            <p:cNvSpPr/>
            <p:nvPr/>
          </p:nvSpPr>
          <p:spPr bwMode="gray">
            <a:xfrm>
              <a:off x="5849099" y="1484312"/>
              <a:ext cx="1814401"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0" name="正方形/長方形 37">
              <a:extLst>
                <a:ext uri="{FF2B5EF4-FFF2-40B4-BE49-F238E27FC236}">
                  <a16:creationId xmlns:a16="http://schemas.microsoft.com/office/drawing/2014/main" id="{71CC3BE3-D9D0-477B-B90E-3FF4CF2F5477}"/>
                </a:ext>
              </a:extLst>
            </p:cNvPr>
            <p:cNvSpPr/>
            <p:nvPr/>
          </p:nvSpPr>
          <p:spPr bwMode="gray">
            <a:xfrm>
              <a:off x="7674096" y="1484312"/>
              <a:ext cx="1814400"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1" name="正方形/長方形 38">
              <a:extLst>
                <a:ext uri="{FF2B5EF4-FFF2-40B4-BE49-F238E27FC236}">
                  <a16:creationId xmlns:a16="http://schemas.microsoft.com/office/drawing/2014/main" id="{DC169195-CF24-46FD-8579-210C4A8FFFB8}"/>
                </a:ext>
              </a:extLst>
            </p:cNvPr>
            <p:cNvSpPr/>
            <p:nvPr/>
          </p:nvSpPr>
          <p:spPr bwMode="gray">
            <a:xfrm>
              <a:off x="4954075" y="4571999"/>
              <a:ext cx="4536000" cy="1736726"/>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2" name="正方形/長方形 39">
              <a:extLst>
                <a:ext uri="{FF2B5EF4-FFF2-40B4-BE49-F238E27FC236}">
                  <a16:creationId xmlns:a16="http://schemas.microsoft.com/office/drawing/2014/main" id="{3EC9136F-04A0-4E62-A69A-FB7E2E60A70F}"/>
                </a:ext>
              </a:extLst>
            </p:cNvPr>
            <p:cNvSpPr/>
            <p:nvPr/>
          </p:nvSpPr>
          <p:spPr bwMode="gray">
            <a:xfrm>
              <a:off x="5858117" y="1483755"/>
              <a:ext cx="1814904" cy="1544400"/>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3" name="正方形/長方形 40">
              <a:extLst>
                <a:ext uri="{FF2B5EF4-FFF2-40B4-BE49-F238E27FC236}">
                  <a16:creationId xmlns:a16="http://schemas.microsoft.com/office/drawing/2014/main" id="{E34A12E9-2558-4DF7-92ED-3D7E9A60998C}"/>
                </a:ext>
              </a:extLst>
            </p:cNvPr>
            <p:cNvSpPr/>
            <p:nvPr/>
          </p:nvSpPr>
          <p:spPr bwMode="gray">
            <a:xfrm>
              <a:off x="2229317" y="1484313"/>
              <a:ext cx="1814904" cy="1544400"/>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4" name="テキスト ボックス 41">
              <a:extLst>
                <a:ext uri="{FF2B5EF4-FFF2-40B4-BE49-F238E27FC236}">
                  <a16:creationId xmlns:a16="http://schemas.microsoft.com/office/drawing/2014/main" id="{71A389A2-20EE-4071-BFC8-6E6362FD40A0}"/>
                </a:ext>
              </a:extLst>
            </p:cNvPr>
            <p:cNvSpPr txBox="1"/>
            <p:nvPr/>
          </p:nvSpPr>
          <p:spPr>
            <a:xfrm>
              <a:off x="415924" y="1496744"/>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課題</a:t>
              </a:r>
              <a:endParaRPr kumimoji="1" lang="en-US" altLang="ja-JP" sz="1200" b="1">
                <a:latin typeface="+mn-ea"/>
              </a:endParaRPr>
            </a:p>
            <a:p>
              <a:pPr>
                <a:spcBef>
                  <a:spcPts val="0"/>
                </a:spcBef>
                <a:buSzPct val="100000"/>
              </a:pPr>
              <a:r>
                <a:rPr kumimoji="1" lang="ja-JP" altLang="en-US" sz="1050">
                  <a:latin typeface="+mn-ea"/>
                </a:rPr>
                <a:t>上位</a:t>
              </a:r>
              <a:r>
                <a:rPr kumimoji="1" lang="en-US" altLang="ja-JP" sz="1050">
                  <a:latin typeface="+mn-ea"/>
                </a:rPr>
                <a:t>3</a:t>
              </a:r>
              <a:r>
                <a:rPr kumimoji="1" lang="ja-JP" altLang="en-US" sz="1050">
                  <a:latin typeface="+mn-ea"/>
                </a:rPr>
                <a:t>つの課題</a:t>
              </a:r>
            </a:p>
          </p:txBody>
        </p:sp>
        <p:sp>
          <p:nvSpPr>
            <p:cNvPr id="15" name="テキスト ボックス 42">
              <a:extLst>
                <a:ext uri="{FF2B5EF4-FFF2-40B4-BE49-F238E27FC236}">
                  <a16:creationId xmlns:a16="http://schemas.microsoft.com/office/drawing/2014/main" id="{28B06571-D421-4766-93B9-EB8992F96F5C}"/>
                </a:ext>
              </a:extLst>
            </p:cNvPr>
            <p:cNvSpPr txBox="1"/>
            <p:nvPr/>
          </p:nvSpPr>
          <p:spPr>
            <a:xfrm>
              <a:off x="2228745" y="1496744"/>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ソリューション</a:t>
              </a:r>
              <a:endParaRPr kumimoji="1" lang="en-US" altLang="ja-JP" sz="1200">
                <a:latin typeface="+mn-ea"/>
              </a:endParaRPr>
            </a:p>
            <a:p>
              <a:pPr>
                <a:spcBef>
                  <a:spcPts val="0"/>
                </a:spcBef>
                <a:buSzPct val="100000"/>
              </a:pPr>
              <a:r>
                <a:rPr kumimoji="1" lang="ja-JP" altLang="en-US" sz="1050">
                  <a:latin typeface="+mn-ea"/>
                </a:rPr>
                <a:t>上位</a:t>
              </a:r>
              <a:r>
                <a:rPr kumimoji="1" lang="en-US" altLang="ja-JP" sz="1050">
                  <a:latin typeface="+mn-ea"/>
                </a:rPr>
                <a:t>3</a:t>
              </a:r>
              <a:r>
                <a:rPr kumimoji="1" lang="ja-JP" altLang="en-US" sz="1050">
                  <a:latin typeface="+mn-ea"/>
                </a:rPr>
                <a:t>つの機能</a:t>
              </a:r>
            </a:p>
          </p:txBody>
        </p:sp>
        <p:sp>
          <p:nvSpPr>
            <p:cNvPr id="16" name="テキスト ボックス 43">
              <a:extLst>
                <a:ext uri="{FF2B5EF4-FFF2-40B4-BE49-F238E27FC236}">
                  <a16:creationId xmlns:a16="http://schemas.microsoft.com/office/drawing/2014/main" id="{A1DD046A-94B3-4787-8D40-87A425C0062D}"/>
                </a:ext>
              </a:extLst>
            </p:cNvPr>
            <p:cNvSpPr txBox="1"/>
            <p:nvPr/>
          </p:nvSpPr>
          <p:spPr>
            <a:xfrm>
              <a:off x="2235634" y="3048899"/>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主要指標</a:t>
              </a:r>
              <a:endParaRPr kumimoji="1" lang="en-US" altLang="ja-JP" sz="1200" b="1">
                <a:latin typeface="+mn-ea"/>
              </a:endParaRPr>
            </a:p>
            <a:p>
              <a:pPr>
                <a:spcBef>
                  <a:spcPts val="0"/>
                </a:spcBef>
                <a:buSzPct val="100000"/>
              </a:pPr>
              <a:r>
                <a:rPr kumimoji="1" lang="ja-JP" altLang="en-US" sz="1050">
                  <a:latin typeface="+mn-ea"/>
                </a:rPr>
                <a:t>計測する主要活動</a:t>
              </a:r>
            </a:p>
          </p:txBody>
        </p:sp>
        <p:sp>
          <p:nvSpPr>
            <p:cNvPr id="17" name="テキスト ボックス 44">
              <a:extLst>
                <a:ext uri="{FF2B5EF4-FFF2-40B4-BE49-F238E27FC236}">
                  <a16:creationId xmlns:a16="http://schemas.microsoft.com/office/drawing/2014/main" id="{59AAC49B-7FFA-469D-BB00-B55C639592CA}"/>
                </a:ext>
              </a:extLst>
            </p:cNvPr>
            <p:cNvSpPr txBox="1"/>
            <p:nvPr/>
          </p:nvSpPr>
          <p:spPr>
            <a:xfrm>
              <a:off x="4048673" y="1492864"/>
              <a:ext cx="1812316" cy="903700"/>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独自の価値提案</a:t>
              </a:r>
              <a:endParaRPr kumimoji="1" lang="en-US" altLang="ja-JP" sz="1200" b="1">
                <a:latin typeface="+mn-ea"/>
              </a:endParaRPr>
            </a:p>
            <a:p>
              <a:pPr>
                <a:spcBef>
                  <a:spcPts val="0"/>
                </a:spcBef>
                <a:buSzPct val="100000"/>
              </a:pPr>
              <a:r>
                <a:rPr kumimoji="1" lang="ja-JP" altLang="en-US" sz="1050">
                  <a:latin typeface="+mn-ea"/>
                </a:rPr>
                <a:t>あなたの差別化要因と注目に値する価値を説明した単一で明確な説得力のあるメッセージ</a:t>
              </a:r>
            </a:p>
          </p:txBody>
        </p:sp>
        <p:sp>
          <p:nvSpPr>
            <p:cNvPr id="18" name="テキスト ボックス 45">
              <a:extLst>
                <a:ext uri="{FF2B5EF4-FFF2-40B4-BE49-F238E27FC236}">
                  <a16:creationId xmlns:a16="http://schemas.microsoft.com/office/drawing/2014/main" id="{18840EDF-A0EE-4475-BCBB-7935BC81DB98}"/>
                </a:ext>
              </a:extLst>
            </p:cNvPr>
            <p:cNvSpPr txBox="1"/>
            <p:nvPr/>
          </p:nvSpPr>
          <p:spPr>
            <a:xfrm>
              <a:off x="5863290" y="1506435"/>
              <a:ext cx="1812316" cy="595923"/>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圧倒的な優位性</a:t>
              </a:r>
              <a:endParaRPr kumimoji="1" lang="en-US" altLang="ja-JP" sz="1200" b="1">
                <a:latin typeface="+mn-ea"/>
              </a:endParaRPr>
            </a:p>
            <a:p>
              <a:pPr>
                <a:spcBef>
                  <a:spcPts val="0"/>
                </a:spcBef>
                <a:buSzPct val="100000"/>
              </a:pPr>
              <a:r>
                <a:rPr kumimoji="1" lang="ja-JP" altLang="en-US" sz="1050">
                  <a:latin typeface="+mn-ea"/>
                </a:rPr>
                <a:t>簡単にコピーや購入ができないもの</a:t>
              </a:r>
              <a:endParaRPr kumimoji="1" lang="en-US" altLang="ja-JP" sz="1050">
                <a:latin typeface="+mn-ea"/>
              </a:endParaRPr>
            </a:p>
          </p:txBody>
        </p:sp>
        <p:sp>
          <p:nvSpPr>
            <p:cNvPr id="19" name="テキスト ボックス 46">
              <a:extLst>
                <a:ext uri="{FF2B5EF4-FFF2-40B4-BE49-F238E27FC236}">
                  <a16:creationId xmlns:a16="http://schemas.microsoft.com/office/drawing/2014/main" id="{CBD08621-D9DA-4794-8131-A121DA0511AB}"/>
                </a:ext>
              </a:extLst>
            </p:cNvPr>
            <p:cNvSpPr txBox="1"/>
            <p:nvPr/>
          </p:nvSpPr>
          <p:spPr>
            <a:xfrm>
              <a:off x="7675323" y="1493594"/>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顧客セグメント</a:t>
              </a:r>
              <a:endParaRPr kumimoji="1" lang="en-US" altLang="ja-JP" sz="1200" b="1">
                <a:latin typeface="+mn-ea"/>
              </a:endParaRPr>
            </a:p>
            <a:p>
              <a:pPr>
                <a:spcBef>
                  <a:spcPts val="0"/>
                </a:spcBef>
                <a:buSzPct val="100000"/>
              </a:pPr>
              <a:r>
                <a:rPr kumimoji="1" lang="ja-JP" altLang="en-US" sz="1050">
                  <a:latin typeface="+mn-ea"/>
                </a:rPr>
                <a:t>ターゲットにする顧客</a:t>
              </a:r>
              <a:endParaRPr kumimoji="1" lang="en-US" altLang="ja-JP" sz="1050">
                <a:latin typeface="+mn-ea"/>
              </a:endParaRPr>
            </a:p>
          </p:txBody>
        </p:sp>
        <p:sp>
          <p:nvSpPr>
            <p:cNvPr id="20" name="テキスト ボックス 47">
              <a:extLst>
                <a:ext uri="{FF2B5EF4-FFF2-40B4-BE49-F238E27FC236}">
                  <a16:creationId xmlns:a16="http://schemas.microsoft.com/office/drawing/2014/main" id="{4E846390-7C95-47B0-A26E-F54919EC9116}"/>
                </a:ext>
              </a:extLst>
            </p:cNvPr>
            <p:cNvSpPr txBox="1"/>
            <p:nvPr/>
          </p:nvSpPr>
          <p:spPr>
            <a:xfrm>
              <a:off x="5863576" y="3040588"/>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チャネル</a:t>
              </a:r>
              <a:endParaRPr kumimoji="1" lang="en-US" altLang="ja-JP" sz="1200" b="1">
                <a:latin typeface="+mn-ea"/>
              </a:endParaRPr>
            </a:p>
            <a:p>
              <a:pPr>
                <a:spcBef>
                  <a:spcPts val="0"/>
                </a:spcBef>
                <a:buSzPct val="100000"/>
              </a:pPr>
              <a:r>
                <a:rPr kumimoji="1" lang="ja-JP" altLang="en-US" sz="1050">
                  <a:latin typeface="+mn-ea"/>
                </a:rPr>
                <a:t>顧客への経路</a:t>
              </a:r>
              <a:endParaRPr kumimoji="1" lang="en-US" altLang="ja-JP" sz="1050">
                <a:latin typeface="+mn-ea"/>
              </a:endParaRPr>
            </a:p>
          </p:txBody>
        </p:sp>
        <p:sp>
          <p:nvSpPr>
            <p:cNvPr id="21" name="テキスト ボックス 48">
              <a:extLst>
                <a:ext uri="{FF2B5EF4-FFF2-40B4-BE49-F238E27FC236}">
                  <a16:creationId xmlns:a16="http://schemas.microsoft.com/office/drawing/2014/main" id="{B53382B5-E981-45D7-BB43-3D77C8522CAC}"/>
                </a:ext>
              </a:extLst>
            </p:cNvPr>
            <p:cNvSpPr txBox="1"/>
            <p:nvPr/>
          </p:nvSpPr>
          <p:spPr>
            <a:xfrm>
              <a:off x="4948799" y="4569856"/>
              <a:ext cx="1812316" cy="934478"/>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収益の流れ</a:t>
              </a:r>
              <a:endParaRPr kumimoji="1" lang="en-US" altLang="ja-JP" sz="1200" b="1">
                <a:latin typeface="+mn-ea"/>
              </a:endParaRPr>
            </a:p>
            <a:p>
              <a:pPr>
                <a:spcBef>
                  <a:spcPts val="0"/>
                </a:spcBef>
                <a:buSzPct val="100000"/>
              </a:pPr>
              <a:r>
                <a:rPr kumimoji="1" lang="ja-JP" altLang="en-US" sz="1100">
                  <a:latin typeface="+mn-ea"/>
                </a:rPr>
                <a:t>収益モデル</a:t>
              </a:r>
              <a:endParaRPr kumimoji="1" lang="en-US" altLang="ja-JP" sz="1100">
                <a:latin typeface="+mn-ea"/>
              </a:endParaRPr>
            </a:p>
            <a:p>
              <a:pPr>
                <a:spcBef>
                  <a:spcPts val="0"/>
                </a:spcBef>
                <a:buSzPct val="100000"/>
              </a:pPr>
              <a:r>
                <a:rPr kumimoji="1" lang="ja-JP" altLang="en-US" sz="1100">
                  <a:latin typeface="+mn-ea"/>
                </a:rPr>
                <a:t>顧客生涯価値</a:t>
              </a:r>
              <a:endParaRPr kumimoji="1" lang="en-US" altLang="ja-JP" sz="1100">
                <a:latin typeface="+mn-ea"/>
              </a:endParaRPr>
            </a:p>
            <a:p>
              <a:pPr>
                <a:spcBef>
                  <a:spcPts val="0"/>
                </a:spcBef>
                <a:buSzPct val="100000"/>
              </a:pPr>
              <a:r>
                <a:rPr kumimoji="1" lang="ja-JP" altLang="en-US" sz="1100">
                  <a:latin typeface="+mn-ea"/>
                </a:rPr>
                <a:t>収益</a:t>
              </a:r>
              <a:endParaRPr kumimoji="1" lang="en-US" altLang="ja-JP" sz="1100">
                <a:latin typeface="+mn-ea"/>
              </a:endParaRPr>
            </a:p>
            <a:p>
              <a:pPr>
                <a:spcBef>
                  <a:spcPts val="0"/>
                </a:spcBef>
                <a:buSzPct val="100000"/>
              </a:pPr>
              <a:r>
                <a:rPr kumimoji="1" lang="ja-JP" altLang="en-US" sz="1100">
                  <a:latin typeface="+mn-ea"/>
                </a:rPr>
                <a:t>粗利益</a:t>
              </a:r>
              <a:endParaRPr kumimoji="1" lang="en-US" altLang="ja-JP" sz="1100">
                <a:latin typeface="+mn-ea"/>
              </a:endParaRPr>
            </a:p>
          </p:txBody>
        </p:sp>
        <p:sp>
          <p:nvSpPr>
            <p:cNvPr id="22" name="テキスト ボックス 49">
              <a:extLst>
                <a:ext uri="{FF2B5EF4-FFF2-40B4-BE49-F238E27FC236}">
                  <a16:creationId xmlns:a16="http://schemas.microsoft.com/office/drawing/2014/main" id="{0E8FF96B-D2C5-4F49-831A-23D4D3DF7DA7}"/>
                </a:ext>
              </a:extLst>
            </p:cNvPr>
            <p:cNvSpPr txBox="1"/>
            <p:nvPr/>
          </p:nvSpPr>
          <p:spPr>
            <a:xfrm>
              <a:off x="423317" y="4573232"/>
              <a:ext cx="2255834" cy="934478"/>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コスト構造</a:t>
              </a:r>
              <a:endParaRPr kumimoji="1" lang="en-US" altLang="ja-JP" sz="1200" b="1">
                <a:latin typeface="+mn-ea"/>
              </a:endParaRPr>
            </a:p>
            <a:p>
              <a:pPr>
                <a:spcBef>
                  <a:spcPts val="0"/>
                </a:spcBef>
                <a:buSzPct val="100000"/>
              </a:pPr>
              <a:r>
                <a:rPr kumimoji="1" lang="ja-JP" altLang="en-US" sz="1050">
                  <a:latin typeface="+mn-ea"/>
                </a:rPr>
                <a:t>顧客獲得コスト</a:t>
              </a:r>
              <a:endParaRPr kumimoji="1" lang="en-US" altLang="ja-JP" sz="1050">
                <a:latin typeface="+mn-ea"/>
              </a:endParaRPr>
            </a:p>
            <a:p>
              <a:pPr>
                <a:spcBef>
                  <a:spcPts val="0"/>
                </a:spcBef>
                <a:buSzPct val="100000"/>
              </a:pPr>
              <a:r>
                <a:rPr kumimoji="1" lang="ja-JP" altLang="en-US" sz="1050">
                  <a:latin typeface="+mn-ea"/>
                </a:rPr>
                <a:t>流通コスト</a:t>
              </a:r>
              <a:endParaRPr kumimoji="1" lang="en-US" altLang="ja-JP" sz="1050">
                <a:latin typeface="+mn-ea"/>
              </a:endParaRPr>
            </a:p>
            <a:p>
              <a:pPr>
                <a:spcBef>
                  <a:spcPts val="0"/>
                </a:spcBef>
                <a:buSzPct val="100000"/>
              </a:pPr>
              <a:r>
                <a:rPr kumimoji="1" lang="ja-JP" altLang="en-US" sz="1050">
                  <a:latin typeface="+mn-ea"/>
                </a:rPr>
                <a:t>ホスティングコスト</a:t>
              </a:r>
              <a:endParaRPr kumimoji="1" lang="en-US" altLang="ja-JP" sz="1050">
                <a:latin typeface="+mn-ea"/>
              </a:endParaRPr>
            </a:p>
            <a:p>
              <a:pPr>
                <a:spcBef>
                  <a:spcPts val="0"/>
                </a:spcBef>
                <a:buSzPct val="100000"/>
              </a:pPr>
              <a:r>
                <a:rPr kumimoji="1" lang="ja-JP" altLang="en-US" sz="1050">
                  <a:latin typeface="+mn-ea"/>
                </a:rPr>
                <a:t>人件費など</a:t>
              </a:r>
              <a:endParaRPr kumimoji="1" lang="en-US" altLang="ja-JP" sz="1050">
                <a:latin typeface="+mn-ea"/>
              </a:endParaRPr>
            </a:p>
          </p:txBody>
        </p:sp>
        <p:sp>
          <p:nvSpPr>
            <p:cNvPr id="23" name="テキスト ボックス 50">
              <a:extLst>
                <a:ext uri="{FF2B5EF4-FFF2-40B4-BE49-F238E27FC236}">
                  <a16:creationId xmlns:a16="http://schemas.microsoft.com/office/drawing/2014/main" id="{8438308D-96B0-462D-8B0F-020EB3DF680C}"/>
                </a:ext>
              </a:extLst>
            </p:cNvPr>
            <p:cNvSpPr txBox="1"/>
            <p:nvPr/>
          </p:nvSpPr>
          <p:spPr>
            <a:xfrm>
              <a:off x="425468" y="3025341"/>
              <a:ext cx="1812317" cy="257369"/>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既存の代替品：</a:t>
              </a:r>
              <a:endParaRPr kumimoji="1" lang="en-US" altLang="ja-JP" sz="1200" b="1">
                <a:latin typeface="+mn-ea"/>
              </a:endParaRPr>
            </a:p>
          </p:txBody>
        </p:sp>
        <p:sp>
          <p:nvSpPr>
            <p:cNvPr id="24" name="テキスト ボックス 51">
              <a:extLst>
                <a:ext uri="{FF2B5EF4-FFF2-40B4-BE49-F238E27FC236}">
                  <a16:creationId xmlns:a16="http://schemas.microsoft.com/office/drawing/2014/main" id="{A01928A6-BF78-42C2-866C-CD13C88558F7}"/>
                </a:ext>
              </a:extLst>
            </p:cNvPr>
            <p:cNvSpPr txBox="1"/>
            <p:nvPr/>
          </p:nvSpPr>
          <p:spPr>
            <a:xfrm>
              <a:off x="7675817" y="3021964"/>
              <a:ext cx="1812316" cy="442035"/>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アーリー</a:t>
              </a:r>
              <a:endParaRPr kumimoji="1" lang="en-US" altLang="ja-JP" sz="1200" b="1">
                <a:latin typeface="+mn-ea"/>
              </a:endParaRPr>
            </a:p>
            <a:p>
              <a:pPr>
                <a:spcBef>
                  <a:spcPts val="0"/>
                </a:spcBef>
                <a:buSzPct val="100000"/>
              </a:pPr>
              <a:r>
                <a:rPr kumimoji="1" lang="ja-JP" altLang="en-US" sz="1200" b="1">
                  <a:latin typeface="+mn-ea"/>
                </a:rPr>
                <a:t>アダプター：</a:t>
              </a:r>
              <a:endParaRPr kumimoji="1" lang="en-US" altLang="ja-JP" sz="1200" b="1">
                <a:latin typeface="+mn-ea"/>
              </a:endParaRPr>
            </a:p>
          </p:txBody>
        </p:sp>
      </p:grpSp>
      <p:sp>
        <p:nvSpPr>
          <p:cNvPr id="25" name="正方形/長方形 53">
            <a:extLst>
              <a:ext uri="{FF2B5EF4-FFF2-40B4-BE49-F238E27FC236}">
                <a16:creationId xmlns:a16="http://schemas.microsoft.com/office/drawing/2014/main" id="{99E9D576-8E2B-4D5C-93D8-232ACFA68428}"/>
              </a:ext>
            </a:extLst>
          </p:cNvPr>
          <p:cNvSpPr/>
          <p:nvPr/>
        </p:nvSpPr>
        <p:spPr bwMode="gray">
          <a:xfrm>
            <a:off x="7317590" y="1439812"/>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26" name="正方形/長方形 54">
            <a:extLst>
              <a:ext uri="{FF2B5EF4-FFF2-40B4-BE49-F238E27FC236}">
                <a16:creationId xmlns:a16="http://schemas.microsoft.com/office/drawing/2014/main" id="{23F772A7-CCF1-40BD-B31B-8DEE271B943C}"/>
              </a:ext>
            </a:extLst>
          </p:cNvPr>
          <p:cNvSpPr/>
          <p:nvPr/>
        </p:nvSpPr>
        <p:spPr bwMode="gray">
          <a:xfrm>
            <a:off x="141093"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リーンキャンバス</a:t>
            </a:r>
            <a:endParaRPr kumimoji="1" lang="en-US" sz="2000" b="1">
              <a:latin typeface="+mn-ea"/>
              <a:cs typeface="+mj-cs"/>
            </a:endParaRPr>
          </a:p>
        </p:txBody>
      </p:sp>
      <p:sp>
        <p:nvSpPr>
          <p:cNvPr id="27" name="TextBox 26">
            <a:extLst>
              <a:ext uri="{FF2B5EF4-FFF2-40B4-BE49-F238E27FC236}">
                <a16:creationId xmlns:a16="http://schemas.microsoft.com/office/drawing/2014/main" id="{13D0ED91-4CAA-6CAC-EE31-7C539C2279BB}"/>
              </a:ext>
            </a:extLst>
          </p:cNvPr>
          <p:cNvSpPr txBox="1"/>
          <p:nvPr/>
        </p:nvSpPr>
        <p:spPr>
          <a:xfrm>
            <a:off x="158167" y="6528598"/>
            <a:ext cx="4446658" cy="261610"/>
          </a:xfrm>
          <a:prstGeom prst="rect">
            <a:avLst/>
          </a:prstGeom>
          <a:noFill/>
        </p:spPr>
        <p:txBody>
          <a:bodyPr wrap="square" rtlCol="0">
            <a:spAutoFit/>
          </a:bodyPr>
          <a:lstStyle/>
          <a:p>
            <a:r>
              <a:rPr kumimoji="1" lang="ja-JP" altLang="en-US" sz="1050"/>
              <a:t>出典：</a:t>
            </a:r>
            <a:r>
              <a:rPr kumimoji="1" lang="en-US" altLang="ja-JP" sz="1050"/>
              <a:t>Running Lean </a:t>
            </a:r>
            <a:endParaRPr kumimoji="1" lang="ja-JP" altLang="en-US" sz="1050"/>
          </a:p>
        </p:txBody>
      </p:sp>
      <p:sp>
        <p:nvSpPr>
          <p:cNvPr id="29" name="正方形/長方形 54">
            <a:extLst>
              <a:ext uri="{FF2B5EF4-FFF2-40B4-BE49-F238E27FC236}">
                <a16:creationId xmlns:a16="http://schemas.microsoft.com/office/drawing/2014/main" id="{A24871A5-B0CE-4BF1-F446-863589C21742}"/>
              </a:ext>
            </a:extLst>
          </p:cNvPr>
          <p:cNvSpPr/>
          <p:nvPr/>
        </p:nvSpPr>
        <p:spPr bwMode="gray">
          <a:xfrm>
            <a:off x="1959764"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0" name="正方形/長方形 54">
            <a:extLst>
              <a:ext uri="{FF2B5EF4-FFF2-40B4-BE49-F238E27FC236}">
                <a16:creationId xmlns:a16="http://schemas.microsoft.com/office/drawing/2014/main" id="{8829B762-B0A5-60CA-3689-ABA09A1398BA}"/>
              </a:ext>
            </a:extLst>
          </p:cNvPr>
          <p:cNvSpPr/>
          <p:nvPr/>
        </p:nvSpPr>
        <p:spPr bwMode="gray">
          <a:xfrm>
            <a:off x="5515361"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1" name="正方形/長方形 54">
            <a:extLst>
              <a:ext uri="{FF2B5EF4-FFF2-40B4-BE49-F238E27FC236}">
                <a16:creationId xmlns:a16="http://schemas.microsoft.com/office/drawing/2014/main" id="{963390CF-D99F-5FE7-AA54-0ECE0C88F45E}"/>
              </a:ext>
            </a:extLst>
          </p:cNvPr>
          <p:cNvSpPr/>
          <p:nvPr/>
        </p:nvSpPr>
        <p:spPr bwMode="gray">
          <a:xfrm>
            <a:off x="3714364" y="1859353"/>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2" name="正方形/長方形 54">
            <a:extLst>
              <a:ext uri="{FF2B5EF4-FFF2-40B4-BE49-F238E27FC236}">
                <a16:creationId xmlns:a16="http://schemas.microsoft.com/office/drawing/2014/main" id="{EBB629BF-2E14-7732-EA9E-EB5FBF3D35D7}"/>
              </a:ext>
            </a:extLst>
          </p:cNvPr>
          <p:cNvSpPr/>
          <p:nvPr/>
        </p:nvSpPr>
        <p:spPr bwMode="gray">
          <a:xfrm>
            <a:off x="1959764"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3" name="正方形/長方形 54">
            <a:extLst>
              <a:ext uri="{FF2B5EF4-FFF2-40B4-BE49-F238E27FC236}">
                <a16:creationId xmlns:a16="http://schemas.microsoft.com/office/drawing/2014/main" id="{977F084B-D05F-5CC2-D320-28A49C462B2A}"/>
              </a:ext>
            </a:extLst>
          </p:cNvPr>
          <p:cNvSpPr/>
          <p:nvPr/>
        </p:nvSpPr>
        <p:spPr bwMode="gray">
          <a:xfrm>
            <a:off x="5515361"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4" name="正方形/長方形 53">
            <a:extLst>
              <a:ext uri="{FF2B5EF4-FFF2-40B4-BE49-F238E27FC236}">
                <a16:creationId xmlns:a16="http://schemas.microsoft.com/office/drawing/2014/main" id="{BD5FC79F-17B5-5FF1-A7C2-6A4FE43F65FC}"/>
              </a:ext>
            </a:extLst>
          </p:cNvPr>
          <p:cNvSpPr/>
          <p:nvPr/>
        </p:nvSpPr>
        <p:spPr bwMode="gray">
          <a:xfrm>
            <a:off x="7317590"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5" name="正方形/長方形 54">
            <a:extLst>
              <a:ext uri="{FF2B5EF4-FFF2-40B4-BE49-F238E27FC236}">
                <a16:creationId xmlns:a16="http://schemas.microsoft.com/office/drawing/2014/main" id="{89420915-9DE8-07DD-F427-997B00DB0487}"/>
              </a:ext>
            </a:extLst>
          </p:cNvPr>
          <p:cNvSpPr/>
          <p:nvPr/>
        </p:nvSpPr>
        <p:spPr bwMode="gray">
          <a:xfrm>
            <a:off x="141093"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6" name="正方形/長方形 54">
            <a:extLst>
              <a:ext uri="{FF2B5EF4-FFF2-40B4-BE49-F238E27FC236}">
                <a16:creationId xmlns:a16="http://schemas.microsoft.com/office/drawing/2014/main" id="{9FB18931-FDA9-7F94-0B90-7134FD77A0F4}"/>
              </a:ext>
            </a:extLst>
          </p:cNvPr>
          <p:cNvSpPr/>
          <p:nvPr/>
        </p:nvSpPr>
        <p:spPr bwMode="gray">
          <a:xfrm>
            <a:off x="1578753" y="491792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7" name="正方形/長方形 54">
            <a:extLst>
              <a:ext uri="{FF2B5EF4-FFF2-40B4-BE49-F238E27FC236}">
                <a16:creationId xmlns:a16="http://schemas.microsoft.com/office/drawing/2014/main" id="{3A7DD8D8-98C2-BB4F-F446-3522EEEC60EE}"/>
              </a:ext>
            </a:extLst>
          </p:cNvPr>
          <p:cNvSpPr/>
          <p:nvPr/>
        </p:nvSpPr>
        <p:spPr bwMode="gray">
          <a:xfrm>
            <a:off x="5956354" y="491792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Tree>
    <p:extLst>
      <p:ext uri="{BB962C8B-B14F-4D97-AF65-F5344CB8AC3E}">
        <p14:creationId xmlns:p14="http://schemas.microsoft.com/office/powerpoint/2010/main" val="3506224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6EDC1-A865-993B-351B-9E72C4A064F1}"/>
              </a:ext>
            </a:extLst>
          </p:cNvPr>
          <p:cNvSpPr>
            <a:spLocks noGrp="1"/>
          </p:cNvSpPr>
          <p:nvPr>
            <p:ph type="title"/>
          </p:nvPr>
        </p:nvSpPr>
        <p:spPr/>
        <p:txBody>
          <a:bodyPr vert="horz" lIns="91440" tIns="45720" rIns="91440" bIns="45720" rtlCol="0" anchor="ctr">
            <a:noAutofit/>
          </a:bodyPr>
          <a:lstStyle/>
          <a:p>
            <a:endParaRPr lang="ja-JP" altLang="en-US" sz="3200">
              <a:ea typeface="游ゴシック Light"/>
              <a:cs typeface="Calibri Light"/>
            </a:endParaRPr>
          </a:p>
          <a:p>
            <a:endParaRPr lang="ja-JP" altLang="en-US">
              <a:ea typeface="游ゴシック Light"/>
              <a:cs typeface="Calibri Light"/>
            </a:endParaRPr>
          </a:p>
        </p:txBody>
      </p:sp>
      <p:sp>
        <p:nvSpPr>
          <p:cNvPr id="3" name="Content Placeholder 2">
            <a:extLst>
              <a:ext uri="{FF2B5EF4-FFF2-40B4-BE49-F238E27FC236}">
                <a16:creationId xmlns:a16="http://schemas.microsoft.com/office/drawing/2014/main" id="{F9707904-CD4D-43EC-3BDE-31E1CA91718B}"/>
              </a:ext>
            </a:extLst>
          </p:cNvPr>
          <p:cNvSpPr>
            <a:spLocks noGrp="1"/>
          </p:cNvSpPr>
          <p:nvPr>
            <p:ph idx="1"/>
          </p:nvPr>
        </p:nvSpPr>
        <p:spPr>
          <a:xfrm>
            <a:off x="375691" y="2331543"/>
            <a:ext cx="7886700" cy="4351338"/>
          </a:xfrm>
        </p:spPr>
        <p:txBody>
          <a:bodyPr vert="horz" lIns="91440" tIns="45720" rIns="91440" bIns="45720" rtlCol="0" anchor="t">
            <a:normAutofit/>
          </a:bodyPr>
          <a:lstStyle/>
          <a:p>
            <a:pPr marL="0" indent="0">
              <a:buNone/>
            </a:pPr>
            <a:r>
              <a:rPr lang="ja-JP" altLang="en-US" b="1">
                <a:ea typeface="+mn-lt"/>
                <a:cs typeface="+mn-lt"/>
              </a:rPr>
              <a:t>開発課題の即した事業の立案方法（ビジネススキーム図活用法）</a:t>
            </a:r>
            <a:endParaRPr lang="en-US" b="1"/>
          </a:p>
          <a:p>
            <a:r>
              <a:rPr lang="en-US">
                <a:ea typeface="+mn-lt"/>
                <a:cs typeface="+mn-lt"/>
                <a:hlinkClick r:id="rId2"/>
              </a:rPr>
              <a:t>Day3_2_</a:t>
            </a:r>
            <a:r>
              <a:rPr lang="ja-JP" altLang="en-US">
                <a:ea typeface="+mn-lt"/>
                <a:cs typeface="+mn-lt"/>
                <a:hlinkClick r:id="rId2"/>
              </a:rPr>
              <a:t>企画書の書き方と評価ポイント</a:t>
            </a:r>
            <a:r>
              <a:rPr lang="en-US">
                <a:ea typeface="+mn-lt"/>
                <a:cs typeface="+mn-lt"/>
                <a:hlinkClick r:id="rId2"/>
              </a:rPr>
              <a:t> (jica.go.jp)</a:t>
            </a:r>
            <a:endParaRPr lang="en-US"/>
          </a:p>
          <a:p>
            <a:endParaRPr lang="en-US">
              <a:ea typeface="Calibri"/>
              <a:cs typeface="Calibri"/>
            </a:endParaRPr>
          </a:p>
          <a:p>
            <a:pPr marL="0" indent="0">
              <a:buNone/>
            </a:pPr>
            <a:endParaRPr lang="ja-JP" altLang="en-US">
              <a:ea typeface="Calibri"/>
              <a:cs typeface="Calibri"/>
            </a:endParaRPr>
          </a:p>
        </p:txBody>
      </p:sp>
      <p:sp>
        <p:nvSpPr>
          <p:cNvPr id="5" name="TextBox 4">
            <a:extLst>
              <a:ext uri="{FF2B5EF4-FFF2-40B4-BE49-F238E27FC236}">
                <a16:creationId xmlns:a16="http://schemas.microsoft.com/office/drawing/2014/main" id="{AB1932FD-C1BE-F3CC-CC35-53E01F967023}"/>
              </a:ext>
            </a:extLst>
          </p:cNvPr>
          <p:cNvSpPr txBox="1"/>
          <p:nvPr/>
        </p:nvSpPr>
        <p:spPr>
          <a:xfrm>
            <a:off x="141093" y="97654"/>
            <a:ext cx="8601763" cy="1631216"/>
          </a:xfrm>
          <a:prstGeom prst="rect">
            <a:avLst/>
          </a:prstGeom>
          <a:noFill/>
        </p:spPr>
        <p:txBody>
          <a:bodyPr wrap="square" lIns="91440" tIns="45720" rIns="91440" bIns="45720" rtlCol="0" anchor="t">
            <a:spAutoFit/>
          </a:bodyPr>
          <a:lstStyle/>
          <a:p>
            <a:r>
              <a:rPr lang="ja-JP" altLang="en-US" sz="2000" b="1">
                <a:ea typeface="游ゴシック"/>
                <a:cs typeface="Calibri"/>
              </a:rPr>
              <a:t>ご参考</a:t>
            </a:r>
            <a:endParaRPr kumimoji="1" lang="ja-JP" altLang="en-US" sz="2000" b="1">
              <a:ea typeface="游ゴシック"/>
            </a:endParaRPr>
          </a:p>
          <a:p>
            <a:endParaRPr kumimoji="1" lang="ja-JP" altLang="en-US" sz="2000" b="1">
              <a:ea typeface="游ゴシック"/>
            </a:endParaRPr>
          </a:p>
          <a:p>
            <a:r>
              <a:rPr kumimoji="1" lang="ja-JP" sz="2000" b="1">
                <a:ea typeface="游ゴシック"/>
              </a:rPr>
              <a:t>【オンライン研修】</a:t>
            </a:r>
            <a:endParaRPr lang="en-US" altLang="ja-JP" sz="2000">
              <a:ea typeface="游ゴシック"/>
              <a:cs typeface="Calibri"/>
            </a:endParaRPr>
          </a:p>
          <a:p>
            <a:r>
              <a:rPr kumimoji="1" lang="ja-JP" sz="2000" b="1">
                <a:ea typeface="游ゴシック"/>
              </a:rPr>
              <a:t>中小企業・SDGsビジネス支援事業のご応募を検討される企業様向け</a:t>
            </a:r>
            <a:endParaRPr kumimoji="1" lang="en-US" altLang="ja-JP" sz="2000">
              <a:ea typeface="游ゴシック"/>
            </a:endParaRPr>
          </a:p>
          <a:p>
            <a:r>
              <a:rPr kumimoji="1" lang="ja-JP" sz="2000" b="1">
                <a:ea typeface="游ゴシック"/>
              </a:rPr>
              <a:t>&lt;アーカイブ&gt;</a:t>
            </a:r>
            <a:endParaRPr lang="en-US" sz="2000">
              <a:ea typeface="游ゴシック"/>
              <a:cs typeface="Calibri"/>
            </a:endParaRPr>
          </a:p>
        </p:txBody>
      </p:sp>
      <p:sp>
        <p:nvSpPr>
          <p:cNvPr id="7" name="TextBox 6">
            <a:extLst>
              <a:ext uri="{FF2B5EF4-FFF2-40B4-BE49-F238E27FC236}">
                <a16:creationId xmlns:a16="http://schemas.microsoft.com/office/drawing/2014/main" id="{EA348D03-6D96-851B-B8D8-7A8CD971B1F4}"/>
              </a:ext>
            </a:extLst>
          </p:cNvPr>
          <p:cNvSpPr txBox="1"/>
          <p:nvPr/>
        </p:nvSpPr>
        <p:spPr>
          <a:xfrm>
            <a:off x="464696" y="4334032"/>
            <a:ext cx="771806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hlinkClick r:id="rId3"/>
              </a:rPr>
              <a:t>【</a:t>
            </a:r>
            <a:r>
              <a:rPr lang="ja-JP" altLang="en-US">
                <a:hlinkClick r:id="rId3"/>
              </a:rPr>
              <a:t>オンライン研修</a:t>
            </a:r>
            <a:r>
              <a:rPr lang="en-US">
                <a:hlinkClick r:id="rId3"/>
              </a:rPr>
              <a:t>】</a:t>
            </a:r>
            <a:r>
              <a:rPr lang="ja-JP" altLang="en-US">
                <a:hlinkClick r:id="rId3"/>
              </a:rPr>
              <a:t>中小企業</a:t>
            </a:r>
            <a:r>
              <a:rPr lang="en-US">
                <a:hlinkClick r:id="rId3"/>
              </a:rPr>
              <a:t>・SDGs</a:t>
            </a:r>
            <a:r>
              <a:rPr lang="ja-JP" altLang="en-US">
                <a:hlinkClick r:id="rId3"/>
              </a:rPr>
              <a:t>ビジネス支援事業のご応募を検討される企業様向け　　</a:t>
            </a:r>
            <a:r>
              <a:rPr lang="en-US" altLang="ja-JP">
                <a:hlinkClick r:id="rId3"/>
              </a:rPr>
              <a:t> </a:t>
            </a:r>
            <a:r>
              <a:rPr lang="ja-JP" altLang="en-US">
                <a:hlinkClick r:id="rId3"/>
              </a:rPr>
              <a:t>｜</a:t>
            </a:r>
            <a:r>
              <a:rPr lang="en-US" altLang="ja-JP">
                <a:hlinkClick r:id="rId3"/>
              </a:rPr>
              <a:t> </a:t>
            </a:r>
            <a:r>
              <a:rPr lang="ja-JP" altLang="en-US">
                <a:hlinkClick r:id="rId3"/>
              </a:rPr>
              <a:t>事業について</a:t>
            </a:r>
            <a:r>
              <a:rPr lang="en-US">
                <a:hlinkClick r:id="rId3"/>
              </a:rPr>
              <a:t> - JICA</a:t>
            </a:r>
            <a:endParaRPr lang="en-US"/>
          </a:p>
        </p:txBody>
      </p:sp>
    </p:spTree>
    <p:extLst>
      <p:ext uri="{BB962C8B-B14F-4D97-AF65-F5344CB8AC3E}">
        <p14:creationId xmlns:p14="http://schemas.microsoft.com/office/powerpoint/2010/main" val="38247489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15ACAEFA008B741BA38358836C95896" ma:contentTypeVersion="26" ma:contentTypeDescription="新しいドキュメントを作成します。" ma:contentTypeScope="" ma:versionID="b372e19d6584e0c6ac52aaef23225a76">
  <xsd:schema xmlns:xsd="http://www.w3.org/2001/XMLSchema" xmlns:xs="http://www.w3.org/2001/XMLSchema" xmlns:p="http://schemas.microsoft.com/office/2006/metadata/properties" xmlns:ns2="aba4246b-427e-4012-9541-c038d178df87" xmlns:ns3="a54edb08-1c87-4b39-b55a-f35d8b664d81" targetNamespace="http://schemas.microsoft.com/office/2006/metadata/properties" ma:root="true" ma:fieldsID="e16d1fd4cb71a56fd30021a33aa0cadd" ns2:_="" ns3:_="">
    <xsd:import namespace="aba4246b-427e-4012-9541-c038d178df87"/>
    <xsd:import namespace="a54edb08-1c87-4b39-b55a-f35d8b664d8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_x5834__x6240_" minOccurs="0"/>
                <xsd:element ref="ns2:b1afae93-db70-48ad-a4fb-5bbdf3447c90CountryOrRegion" minOccurs="0"/>
                <xsd:element ref="ns2:b1afae93-db70-48ad-a4fb-5bbdf3447c90State" minOccurs="0"/>
                <xsd:element ref="ns2:b1afae93-db70-48ad-a4fb-5bbdf3447c90City" minOccurs="0"/>
                <xsd:element ref="ns2:b1afae93-db70-48ad-a4fb-5bbdf3447c90PostalCode" minOccurs="0"/>
                <xsd:element ref="ns2:b1afae93-db70-48ad-a4fb-5bbdf3447c90Street" minOccurs="0"/>
                <xsd:element ref="ns2:b1afae93-db70-48ad-a4fb-5bbdf3447c90GeoLoc" minOccurs="0"/>
                <xsd:element ref="ns2:b1afae93-db70-48ad-a4fb-5bbdf3447c90DispNam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a4246b-427e-4012-9541-c038d178df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7e32e000-d71a-4941-98f3-c6f5b59317f2" ma:termSetId="09814cd3-568e-fe90-9814-8d621ff8fb84" ma:anchorId="fba54fb3-c3e1-fe81-a776-ca4b69148c4d" ma:open="true" ma:isKeyword="false">
      <xsd:complexType>
        <xsd:sequence>
          <xsd:element ref="pc:Terms" minOccurs="0" maxOccurs="1"/>
        </xsd:sequence>
      </xsd:complexType>
    </xsd:element>
    <xsd:element name="_x5834__x6240_" ma:index="24" nillable="true" ma:displayName="場所" ma:format="Dropdown" ma:internalName="_x5834__x6240_">
      <xsd:simpleType>
        <xsd:restriction base="dms:Unknown"/>
      </xsd:simpleType>
    </xsd:element>
    <xsd:element name="b1afae93-db70-48ad-a4fb-5bbdf3447c90CountryOrRegion" ma:index="25" nillable="true" ma:displayName="場所: 国/地域" ma:internalName="CountryOrRegion" ma:readOnly="true">
      <xsd:simpleType>
        <xsd:restriction base="dms:Text"/>
      </xsd:simpleType>
    </xsd:element>
    <xsd:element name="b1afae93-db70-48ad-a4fb-5bbdf3447c90State" ma:index="26" nillable="true" ma:displayName="場所: 都道府県" ma:internalName="State" ma:readOnly="true">
      <xsd:simpleType>
        <xsd:restriction base="dms:Text"/>
      </xsd:simpleType>
    </xsd:element>
    <xsd:element name="b1afae93-db70-48ad-a4fb-5bbdf3447c90City" ma:index="27" nillable="true" ma:displayName="場所:市区町村" ma:internalName="City" ma:readOnly="true">
      <xsd:simpleType>
        <xsd:restriction base="dms:Text"/>
      </xsd:simpleType>
    </xsd:element>
    <xsd:element name="b1afae93-db70-48ad-a4fb-5bbdf3447c90PostalCode" ma:index="28" nillable="true" ma:displayName="場所: 郵便番号コード" ma:internalName="PostalCode" ma:readOnly="true">
      <xsd:simpleType>
        <xsd:restriction base="dms:Text"/>
      </xsd:simpleType>
    </xsd:element>
    <xsd:element name="b1afae93-db70-48ad-a4fb-5bbdf3447c90Street" ma:index="29" nillable="true" ma:displayName="場所: 番地" ma:internalName="Street" ma:readOnly="true">
      <xsd:simpleType>
        <xsd:restriction base="dms:Text"/>
      </xsd:simpleType>
    </xsd:element>
    <xsd:element name="b1afae93-db70-48ad-a4fb-5bbdf3447c90GeoLoc" ma:index="30" nillable="true" ma:displayName="場所: 座標" ma:internalName="GeoLoc" ma:readOnly="true">
      <xsd:simpleType>
        <xsd:restriction base="dms:Unknown"/>
      </xsd:simpleType>
    </xsd:element>
    <xsd:element name="b1afae93-db70-48ad-a4fb-5bbdf3447c90DispName" ma:index="31" nillable="true" ma:displayName="場所: 名前" ma:internalName="DispName" ma:readOnly="true">
      <xsd:simpleType>
        <xsd:restriction base="dms:Text"/>
      </xsd:simple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54edb08-1c87-4b39-b55a-f35d8b664d81"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a9020cf2-321f-4715-8afe-d1a65064a39a}" ma:internalName="TaxCatchAll" ma:showField="CatchAllData" ma:web="a54edb08-1c87-4b39-b55a-f35d8b664d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54edb08-1c87-4b39-b55a-f35d8b664d81" xsi:nil="true"/>
    <lcf76f155ced4ddcb4097134ff3c332f xmlns="aba4246b-427e-4012-9541-c038d178df87">
      <Terms xmlns="http://schemas.microsoft.com/office/infopath/2007/PartnerControls"/>
    </lcf76f155ced4ddcb4097134ff3c332f>
    <_x5834__x6240_ xmlns="aba4246b-427e-4012-9541-c038d178df87" xsi:nil="true"/>
  </documentManagement>
</p:properties>
</file>

<file path=customXml/itemProps1.xml><?xml version="1.0" encoding="utf-8"?>
<ds:datastoreItem xmlns:ds="http://schemas.openxmlformats.org/officeDocument/2006/customXml" ds:itemID="{DF0C5DFF-8FFB-48BF-B1AB-06C2EB8800EB}"/>
</file>

<file path=customXml/itemProps2.xml><?xml version="1.0" encoding="utf-8"?>
<ds:datastoreItem xmlns:ds="http://schemas.openxmlformats.org/officeDocument/2006/customXml" ds:itemID="{376DF993-A023-4186-9D3B-A64FF38D471C}">
  <ds:schemaRefs>
    <ds:schemaRef ds:uri="http://schemas.microsoft.com/sharepoint/v3/contenttype/forms"/>
  </ds:schemaRefs>
</ds:datastoreItem>
</file>

<file path=customXml/itemProps3.xml><?xml version="1.0" encoding="utf-8"?>
<ds:datastoreItem xmlns:ds="http://schemas.openxmlformats.org/officeDocument/2006/customXml" ds:itemID="{B8881C0C-AD37-41C1-BB43-4B79B4D307BC}">
  <ds:schemaRefs>
    <ds:schemaRef ds:uri="3dab3a8e-f1f9-4a8e-afdd-8ffcc0eafc39"/>
    <ds:schemaRef ds:uri="9e6ce2df-95da-43b7-9f8f-05ace9d7fde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ビジネスモデル図解（サンプル）</dc:title>
  <dc:creator>Nakane, Nozomu</dc:creator>
  <cp:revision>1</cp:revision>
  <dcterms:created xsi:type="dcterms:W3CDTF">2023-06-08T01:09:48Z</dcterms:created>
  <dcterms:modified xsi:type="dcterms:W3CDTF">2024-01-29T08:02:23Z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2023-06-08T01:09:48Z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136e42b4-99fc-41d3-bbd7-e044a830222d</vt:lpwstr>
  </property>
  <property fmtid="{D5CDD505-2E9C-101B-9397-08002B2CF9AE}" pid="8" name="MSIP_Label_ea60d57e-af5b-4752-ac57-3e4f28ca11dc_ContentBits">
    <vt:lpwstr>0</vt:lpwstr>
  </property>
  <property fmtid="{D5CDD505-2E9C-101B-9397-08002B2CF9AE}" pid="9" name="ContentTypeId">
    <vt:lpwstr>0x010100115ACAEFA008B741BA38358836C95896</vt:lpwstr>
  </property>
  <property fmtid="{D5CDD505-2E9C-101B-9397-08002B2CF9AE}" pid="10" name="MediaServiceImageTags">
    <vt:lpwstr/>
  </property>
</Properties>
</file>