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7" r:id="rId3"/>
    <p:sldId id="268" r:id="rId4"/>
    <p:sldId id="269" r:id="rId5"/>
    <p:sldId id="270" r:id="rId6"/>
    <p:sldId id="271" r:id="rId7"/>
  </p:sldIdLst>
  <p:sldSz cx="9906000" cy="6858000" type="A4"/>
  <p:notesSz cx="6797675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269"/>
    <a:srgbClr val="00B05A"/>
    <a:srgbClr val="FF5050"/>
    <a:srgbClr val="E19525"/>
    <a:srgbClr val="F0EB16"/>
    <a:srgbClr val="F47312"/>
    <a:srgbClr val="EDE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9" autoAdjust="0"/>
    <p:restoredTop sz="99467" autoAdjust="0"/>
  </p:normalViewPr>
  <p:slideViewPr>
    <p:cSldViewPr>
      <p:cViewPr varScale="1">
        <p:scale>
          <a:sx n="81" d="100"/>
          <a:sy n="81" d="100"/>
        </p:scale>
        <p:origin x="97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E65C7-552E-4F88-B4EA-08BB17C17912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1235075"/>
            <a:ext cx="481330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DF318-C2FD-4DBC-BA65-4CC0B3ADB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78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8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98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49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31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86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08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63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78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7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42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82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34125-E960-4058-9E3F-1863B80DF6B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3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E2EE6-480B-4446-BC89-1FA66203B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600200"/>
            <a:ext cx="8420100" cy="147002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Dominican</a:t>
            </a:r>
            <a:r>
              <a:rPr kumimoji="1" lang="ja-JP" altLang="en-US" dirty="0"/>
              <a:t> </a:t>
            </a:r>
            <a:r>
              <a:rPr kumimoji="1" lang="en-US" altLang="ja-JP" dirty="0"/>
              <a:t>Republic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to </a:t>
            </a:r>
            <a:r>
              <a:rPr kumimoji="1" lang="en-US" altLang="ja-JP" dirty="0"/>
              <a:t>Viet</a:t>
            </a:r>
            <a:r>
              <a:rPr kumimoji="1" lang="ja-JP" altLang="en-US" dirty="0"/>
              <a:t> </a:t>
            </a:r>
            <a:r>
              <a:rPr kumimoji="1" lang="en-US" altLang="ja-JP" dirty="0"/>
              <a:t>Nam</a:t>
            </a:r>
            <a:br>
              <a:rPr kumimoji="1" lang="en-US" altLang="ja-JP" dirty="0"/>
            </a:br>
            <a:r>
              <a:rPr kumimoji="1" lang="en-US" altLang="ja-JP" dirty="0"/>
              <a:t>Energy Balance Figure conversion</a:t>
            </a:r>
            <a:br>
              <a:rPr kumimoji="1" lang="en-US" altLang="ja-JP" sz="2000" dirty="0"/>
            </a:br>
            <a:r>
              <a:rPr kumimoji="1" lang="ja-JP" altLang="en-US" sz="2000" dirty="0"/>
              <a:t>（</a:t>
            </a:r>
            <a:r>
              <a:rPr kumimoji="1" lang="en-US" altLang="ja-JP" sz="2000" dirty="0"/>
              <a:t>Simple standard case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5CE191F-F3BD-40E6-98D6-E145EE5D6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3581400"/>
            <a:ext cx="6934200" cy="175260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2000" dirty="0"/>
              <a:t>Procedure</a:t>
            </a:r>
          </a:p>
          <a:p>
            <a:pPr algn="l"/>
            <a:r>
              <a:rPr lang="ja-JP" altLang="en-US" sz="2000" dirty="0"/>
              <a:t>１．</a:t>
            </a:r>
            <a:r>
              <a:rPr lang="en-US" altLang="ja-JP" sz="2000" dirty="0"/>
              <a:t>Replace country name</a:t>
            </a:r>
          </a:p>
          <a:p>
            <a:pPr algn="l"/>
            <a:r>
              <a:rPr lang="ja-JP" altLang="en-US" sz="2000" dirty="0"/>
              <a:t>２．</a:t>
            </a:r>
            <a:r>
              <a:rPr lang="en-US" altLang="ja-JP" sz="2000" dirty="0"/>
              <a:t>Replace supply (upper) part</a:t>
            </a:r>
          </a:p>
          <a:p>
            <a:pPr algn="l"/>
            <a:r>
              <a:rPr lang="ja-JP" altLang="en-US" sz="2000" dirty="0"/>
              <a:t>３．</a:t>
            </a:r>
            <a:r>
              <a:rPr lang="en-US" altLang="ja-JP" sz="2000" dirty="0"/>
              <a:t>Replace final consumption (lower) part</a:t>
            </a:r>
          </a:p>
          <a:p>
            <a:pPr algn="l"/>
            <a:r>
              <a:rPr lang="ja-JP" altLang="en-US" sz="2000" dirty="0"/>
              <a:t>４．</a:t>
            </a:r>
            <a:r>
              <a:rPr lang="en-US" altLang="ja-JP" sz="2000" dirty="0"/>
              <a:t>Replace conversion (middle) part</a:t>
            </a:r>
          </a:p>
          <a:p>
            <a:pPr algn="l"/>
            <a:r>
              <a:rPr lang="ja-JP" altLang="en-US" sz="2000" dirty="0"/>
              <a:t>５．</a:t>
            </a:r>
            <a:r>
              <a:rPr lang="en-US" altLang="ja-JP" sz="2000" dirty="0"/>
              <a:t>Check and finalize</a:t>
            </a:r>
          </a:p>
          <a:p>
            <a:pPr algn="l"/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B179F0-261F-48FA-A91B-B4CD0F28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27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Straight Connector 80">
            <a:extLst>
              <a:ext uri="{FF2B5EF4-FFF2-40B4-BE49-F238E27FC236}">
                <a16:creationId xmlns:a16="http://schemas.microsoft.com/office/drawing/2014/main" id="{7A41C196-7AAD-43C6-A143-6610A82E64CB}"/>
              </a:ext>
            </a:extLst>
          </p:cNvPr>
          <p:cNvCxnSpPr>
            <a:cxnSpLocks/>
            <a:endCxn id="177" idx="0"/>
          </p:cNvCxnSpPr>
          <p:nvPr/>
        </p:nvCxnSpPr>
        <p:spPr>
          <a:xfrm flipH="1">
            <a:off x="4001618" y="1972033"/>
            <a:ext cx="437450" cy="786616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" name="Group 207"/>
          <p:cNvGrpSpPr/>
          <p:nvPr/>
        </p:nvGrpSpPr>
        <p:grpSpPr>
          <a:xfrm>
            <a:off x="122327" y="-4911"/>
            <a:ext cx="9639957" cy="6859793"/>
            <a:chOff x="64388" y="0"/>
            <a:chExt cx="9639957" cy="6859793"/>
          </a:xfrm>
        </p:grpSpPr>
        <p:sp>
          <p:nvSpPr>
            <p:cNvPr id="4" name="Rounded Rectangle 3"/>
            <p:cNvSpPr/>
            <p:nvPr/>
          </p:nvSpPr>
          <p:spPr>
            <a:xfrm>
              <a:off x="106671" y="735465"/>
              <a:ext cx="1066800" cy="12414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Primary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Energy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Supply</a:t>
              </a:r>
            </a:p>
            <a:p>
              <a:endParaRPr kumimoji="1" lang="en-US" altLang="ja-JP" sz="8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  <a:p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49760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88444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Crude Oil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7128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Oil Product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66955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Natural Gas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064300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Hydro &amp; RE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451139" y="1053764"/>
              <a:ext cx="1099403" cy="595520"/>
            </a:xfrm>
            <a:prstGeom prst="roundRect">
              <a:avLst>
                <a:gd name="adj" fmla="val 0"/>
              </a:avLst>
            </a:prstGeom>
            <a:solidFill>
              <a:srgbClr val="00B05A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Biofuels &amp; waste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573805" y="5904257"/>
              <a:ext cx="1447800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Industrial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21629" y="5909542"/>
              <a:ext cx="1475311" cy="6207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Residential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878979" y="5904257"/>
              <a:ext cx="1391921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50775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Transport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816510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cs typeface="Segoe UI" pitchFamily="34" charset="0"/>
                </a:rPr>
                <a:t>Others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1777005" y="480901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2094061" y="480901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diamon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3092967" y="480901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5095156" y="381000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7597700" y="480901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8779272" y="480901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ounded Rectangle 77"/>
            <p:cNvSpPr/>
            <p:nvPr/>
          </p:nvSpPr>
          <p:spPr>
            <a:xfrm>
              <a:off x="2716805" y="2957857"/>
              <a:ext cx="1403350" cy="64660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Refinery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5569409" y="2766266"/>
              <a:ext cx="1390333" cy="10200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Power Plant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81" name="Straight Connector 80"/>
            <p:cNvCxnSpPr>
              <a:cxnSpLocks/>
              <a:endCxn id="165" idx="0"/>
            </p:cNvCxnSpPr>
            <p:nvPr/>
          </p:nvCxnSpPr>
          <p:spPr>
            <a:xfrm>
              <a:off x="3196813" y="1759376"/>
              <a:ext cx="0" cy="1006889"/>
            </a:xfrm>
            <a:prstGeom prst="line">
              <a:avLst/>
            </a:prstGeom>
            <a:ln w="88900">
              <a:solidFill>
                <a:srgbClr val="FFC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759542" y="1666646"/>
              <a:ext cx="0" cy="4037586"/>
            </a:xfrm>
            <a:prstGeom prst="line">
              <a:avLst/>
            </a:prstGeom>
            <a:ln w="889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Freeform 85"/>
            <p:cNvSpPr/>
            <p:nvPr/>
          </p:nvSpPr>
          <p:spPr>
            <a:xfrm>
              <a:off x="1759542" y="2458039"/>
              <a:ext cx="4068087" cy="312628"/>
            </a:xfrm>
            <a:custGeom>
              <a:avLst/>
              <a:gdLst>
                <a:gd name="connsiteX0" fmla="*/ 0 w 4210050"/>
                <a:gd name="connsiteY0" fmla="*/ 0 h 466725"/>
                <a:gd name="connsiteX1" fmla="*/ 4210050 w 4210050"/>
                <a:gd name="connsiteY1" fmla="*/ 0 h 466725"/>
                <a:gd name="connsiteX2" fmla="*/ 4210050 w 4210050"/>
                <a:gd name="connsiteY2" fmla="*/ 466725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0050" h="466725">
                  <a:moveTo>
                    <a:pt x="0" y="0"/>
                  </a:moveTo>
                  <a:lnTo>
                    <a:pt x="4210050" y="0"/>
                  </a:lnTo>
                  <a:lnTo>
                    <a:pt x="4210050" y="466725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4812304" y="1649757"/>
              <a:ext cx="46800" cy="2639060"/>
            </a:xfrm>
            <a:custGeom>
              <a:avLst/>
              <a:gdLst>
                <a:gd name="connsiteX0" fmla="*/ 0 w 0"/>
                <a:gd name="connsiteY0" fmla="*/ 0 h 2781300"/>
                <a:gd name="connsiteX1" fmla="*/ 0 w 0"/>
                <a:gd name="connsiteY1" fmla="*/ 2781300 h 278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781300">
                  <a:moveTo>
                    <a:pt x="0" y="0"/>
                  </a:moveTo>
                  <a:lnTo>
                    <a:pt x="0" y="27813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4804683" y="2301099"/>
              <a:ext cx="1340181" cy="494611"/>
            </a:xfrm>
            <a:custGeom>
              <a:avLst/>
              <a:gdLst>
                <a:gd name="connsiteX0" fmla="*/ 0 w 2603500"/>
                <a:gd name="connsiteY0" fmla="*/ 0 h 749300"/>
                <a:gd name="connsiteX1" fmla="*/ 2603500 w 2603500"/>
                <a:gd name="connsiteY1" fmla="*/ 0 h 749300"/>
                <a:gd name="connsiteX2" fmla="*/ 2603500 w 26035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500" h="749300">
                  <a:moveTo>
                    <a:pt x="0" y="0"/>
                  </a:moveTo>
                  <a:lnTo>
                    <a:pt x="2603500" y="0"/>
                  </a:lnTo>
                  <a:lnTo>
                    <a:pt x="2603500" y="7493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3415305" y="3783357"/>
              <a:ext cx="1409700" cy="226060"/>
            </a:xfrm>
            <a:custGeom>
              <a:avLst/>
              <a:gdLst>
                <a:gd name="connsiteX0" fmla="*/ 0 w 1409700"/>
                <a:gd name="connsiteY0" fmla="*/ 0 h 342900"/>
                <a:gd name="connsiteX1" fmla="*/ 0 w 1409700"/>
                <a:gd name="connsiteY1" fmla="*/ 342900 h 342900"/>
                <a:gd name="connsiteX2" fmla="*/ 1409700 w 1409700"/>
                <a:gd name="connsiteY2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9700" h="342900">
                  <a:moveTo>
                    <a:pt x="0" y="0"/>
                  </a:moveTo>
                  <a:lnTo>
                    <a:pt x="0" y="342900"/>
                  </a:lnTo>
                  <a:lnTo>
                    <a:pt x="1409700" y="3429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5150101" y="4304057"/>
              <a:ext cx="151331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6247404" y="1978351"/>
              <a:ext cx="1350295" cy="2031066"/>
            </a:xfrm>
            <a:custGeom>
              <a:avLst/>
              <a:gdLst>
                <a:gd name="connsiteX0" fmla="*/ 1346200 w 1346200"/>
                <a:gd name="connsiteY0" fmla="*/ 0 h 2400300"/>
                <a:gd name="connsiteX1" fmla="*/ 1346200 w 1346200"/>
                <a:gd name="connsiteY1" fmla="*/ 2400300 h 2400300"/>
                <a:gd name="connsiteX2" fmla="*/ 0 w 1346200"/>
                <a:gd name="connsiteY2" fmla="*/ 2400300 h 240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6200" h="2400300">
                  <a:moveTo>
                    <a:pt x="1346200" y="0"/>
                  </a:moveTo>
                  <a:lnTo>
                    <a:pt x="1346200" y="2400300"/>
                  </a:lnTo>
                  <a:lnTo>
                    <a:pt x="0" y="2400300"/>
                  </a:ln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723453" y="4751732"/>
              <a:ext cx="3254202" cy="969851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0000">
                  <a:alpha val="80000"/>
                </a:srgbClr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Freeform 115"/>
            <p:cNvSpPr/>
            <p:nvPr/>
          </p:nvSpPr>
          <p:spPr>
            <a:xfrm flipH="1">
              <a:off x="6180092" y="3786346"/>
              <a:ext cx="45719" cy="96538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4125919" y="4751731"/>
              <a:ext cx="45719" cy="969851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1573805" y="6530338"/>
              <a:ext cx="144780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1610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3221629" y="6530338"/>
              <a:ext cx="1476375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1462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4887553" y="6532132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461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650775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2462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816510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502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4736105" y="5904257"/>
              <a:ext cx="1657984" cy="62608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Commercial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1497605" y="1650690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1183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2884445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1278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4271284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4606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5669551" y="1650690"/>
              <a:ext cx="1066804" cy="327661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1012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7060205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8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223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573804" y="5712665"/>
              <a:ext cx="361937" cy="21536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475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935741" y="5710089"/>
              <a:ext cx="293784" cy="226377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278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2532314" y="5722837"/>
              <a:ext cx="274002" cy="213629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498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3574873" y="5710089"/>
              <a:ext cx="351459" cy="1999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495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3" name="Rounded Rectangle 152"/>
            <p:cNvSpPr/>
            <p:nvPr/>
          </p:nvSpPr>
          <p:spPr>
            <a:xfrm>
              <a:off x="3928099" y="5730674"/>
              <a:ext cx="394778" cy="179337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444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6640908" y="2764015"/>
              <a:ext cx="293285" cy="216180"/>
            </a:xfrm>
            <a:prstGeom prst="roundRect">
              <a:avLst>
                <a:gd name="adj" fmla="val 0"/>
              </a:avLst>
            </a:prstGeom>
            <a:solidFill>
              <a:srgbClr val="00B05A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</a:t>
              </a:r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433591" y="833002"/>
              <a:ext cx="414338" cy="25501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6504262" y="5712664"/>
              <a:ext cx="618754" cy="223802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2441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8178960" y="5690924"/>
              <a:ext cx="846108" cy="226055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407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2716805" y="2766265"/>
              <a:ext cx="960016" cy="20693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1337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2716805" y="3534069"/>
              <a:ext cx="1403350" cy="26199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1220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5569409" y="3604465"/>
              <a:ext cx="1390334" cy="191593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1415</a:t>
              </a:r>
              <a:endParaRPr kumimoji="1" lang="ja-JP" altLang="en-US" sz="1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10" name="Freeform 109"/>
            <p:cNvSpPr/>
            <p:nvPr/>
          </p:nvSpPr>
          <p:spPr>
            <a:xfrm flipH="1">
              <a:off x="6808204" y="4304057"/>
              <a:ext cx="45719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2082218" y="4281197"/>
              <a:ext cx="6546641" cy="1440386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Freeform 107"/>
            <p:cNvSpPr/>
            <p:nvPr/>
          </p:nvSpPr>
          <p:spPr>
            <a:xfrm flipH="1">
              <a:off x="3430913" y="4304057"/>
              <a:ext cx="320537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5587580" y="2756105"/>
              <a:ext cx="310440" cy="21709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601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5909890" y="2764014"/>
              <a:ext cx="401955" cy="222414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2019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4381129" y="3850667"/>
              <a:ext cx="901924" cy="306113"/>
            </a:xfrm>
            <a:prstGeom prst="roundRect">
              <a:avLst>
                <a:gd name="adj" fmla="val 3200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3710     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5422323" y="3850666"/>
              <a:ext cx="1605084" cy="288620"/>
            </a:xfrm>
            <a:prstGeom prst="roundRect">
              <a:avLst>
                <a:gd name="adj" fmla="val 3200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Loss </a:t>
              </a:r>
              <a:r>
                <a:rPr kumimoji="1" lang="ja-JP" altLang="en-US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▲</a:t>
              </a:r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219   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1242014" y="3850667"/>
              <a:ext cx="961707" cy="306113"/>
            </a:xfrm>
            <a:prstGeom prst="roundRect">
              <a:avLst>
                <a:gd name="adj" fmla="val 3200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475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106671" y="1649284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9229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106671" y="5562600"/>
              <a:ext cx="1066800" cy="96773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Final Consumption</a:t>
              </a:r>
              <a:endParaRPr kumimoji="1" lang="ja-JP" altLang="en-US" sz="8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106671" y="6530339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6498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64388" y="3218644"/>
              <a:ext cx="1066800" cy="108299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Intermediate Supply</a:t>
              </a:r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1852787" y="862171"/>
              <a:ext cx="350938" cy="212456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1168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2885499" y="862172"/>
              <a:ext cx="417242" cy="18189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3317443" y="862171"/>
              <a:ext cx="364683" cy="1818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1302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4271284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5153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4804685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8" name="Rounded Rectangle 197"/>
            <p:cNvSpPr/>
            <p:nvPr/>
          </p:nvSpPr>
          <p:spPr>
            <a:xfrm>
              <a:off x="5669555" y="862171"/>
              <a:ext cx="641561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1026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7064300" y="862171"/>
              <a:ext cx="1066800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223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8451140" y="862171"/>
              <a:ext cx="652993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930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3" name="Rounded Rectangle 202"/>
            <p:cNvSpPr/>
            <p:nvPr/>
          </p:nvSpPr>
          <p:spPr>
            <a:xfrm>
              <a:off x="7064299" y="0"/>
              <a:ext cx="2640046" cy="48090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●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Production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| 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◆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Trade</a:t>
              </a:r>
              <a:endPara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6" name="Rounded Rectangle 205"/>
            <p:cNvSpPr/>
            <p:nvPr/>
          </p:nvSpPr>
          <p:spPr>
            <a:xfrm>
              <a:off x="5318781" y="5702328"/>
              <a:ext cx="490194" cy="201147"/>
            </a:xfrm>
            <a:prstGeom prst="roundRect">
              <a:avLst>
                <a:gd name="adj" fmla="val 0"/>
              </a:avLst>
            </a:prstGeom>
            <a:solidFill>
              <a:srgbClr val="00B05A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 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7" name="Rounded Rectangle 206"/>
            <p:cNvSpPr/>
            <p:nvPr/>
          </p:nvSpPr>
          <p:spPr>
            <a:xfrm>
              <a:off x="5834920" y="5712449"/>
              <a:ext cx="431521" cy="197562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370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03" name="Straight Arrow Connector 67">
            <a:extLst>
              <a:ext uri="{FF2B5EF4-FFF2-40B4-BE49-F238E27FC236}">
                <a16:creationId xmlns:a16="http://schemas.microsoft.com/office/drawing/2014/main" id="{7891AB1E-4F78-41BF-83B1-C40B8098E317}"/>
              </a:ext>
            </a:extLst>
          </p:cNvPr>
          <p:cNvCxnSpPr/>
          <p:nvPr/>
        </p:nvCxnSpPr>
        <p:spPr>
          <a:xfrm>
            <a:off x="4545614" y="480901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ounded Rectangle 180">
            <a:extLst>
              <a:ext uri="{FF2B5EF4-FFF2-40B4-BE49-F238E27FC236}">
                <a16:creationId xmlns:a16="http://schemas.microsoft.com/office/drawing/2014/main" id="{0C72068D-7281-42CF-ACBE-69009E63CDD2}"/>
              </a:ext>
            </a:extLst>
          </p:cNvPr>
          <p:cNvSpPr/>
          <p:nvPr/>
        </p:nvSpPr>
        <p:spPr>
          <a:xfrm>
            <a:off x="5677607" y="4563303"/>
            <a:ext cx="933714" cy="289131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1411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9" name="Rounded Rectangle 137">
            <a:extLst>
              <a:ext uri="{FF2B5EF4-FFF2-40B4-BE49-F238E27FC236}">
                <a16:creationId xmlns:a16="http://schemas.microsoft.com/office/drawing/2014/main" id="{56FC32A0-85CF-46A3-8129-9B00A3CCF672}"/>
              </a:ext>
            </a:extLst>
          </p:cNvPr>
          <p:cNvSpPr/>
          <p:nvPr/>
        </p:nvSpPr>
        <p:spPr>
          <a:xfrm flipH="1">
            <a:off x="8524759" y="1639450"/>
            <a:ext cx="1103498" cy="322839"/>
          </a:xfrm>
          <a:prstGeom prst="roundRect">
            <a:avLst>
              <a:gd name="adj" fmla="val 0"/>
            </a:avLst>
          </a:prstGeom>
          <a:solidFill>
            <a:srgbClr val="00B05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928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7" name="Freeform 105">
            <a:extLst>
              <a:ext uri="{FF2B5EF4-FFF2-40B4-BE49-F238E27FC236}">
                <a16:creationId xmlns:a16="http://schemas.microsoft.com/office/drawing/2014/main" id="{9E702D62-DA11-4D10-9F91-578509B9EB0E}"/>
              </a:ext>
            </a:extLst>
          </p:cNvPr>
          <p:cNvSpPr/>
          <p:nvPr/>
        </p:nvSpPr>
        <p:spPr>
          <a:xfrm rot="5400000">
            <a:off x="7541681" y="1424234"/>
            <a:ext cx="939619" cy="2014976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557E61BE-83D5-4D5F-AEC9-4E4513ABF994}"/>
              </a:ext>
            </a:extLst>
          </p:cNvPr>
          <p:cNvSpPr txBox="1"/>
          <p:nvPr/>
        </p:nvSpPr>
        <p:spPr>
          <a:xfrm>
            <a:off x="4726660" y="2946005"/>
            <a:ext cx="905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39.2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92" name="Rounded Rectangle 154">
            <a:extLst>
              <a:ext uri="{FF2B5EF4-FFF2-40B4-BE49-F238E27FC236}">
                <a16:creationId xmlns:a16="http://schemas.microsoft.com/office/drawing/2014/main" id="{573B3B65-FA8B-4F25-A745-F40814CD1A6D}"/>
              </a:ext>
            </a:extLst>
          </p:cNvPr>
          <p:cNvSpPr/>
          <p:nvPr/>
        </p:nvSpPr>
        <p:spPr>
          <a:xfrm>
            <a:off x="2286000" y="872215"/>
            <a:ext cx="350937" cy="18014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93" name="Straight Arrow Connector 71">
            <a:extLst>
              <a:ext uri="{FF2B5EF4-FFF2-40B4-BE49-F238E27FC236}">
                <a16:creationId xmlns:a16="http://schemas.microsoft.com/office/drawing/2014/main" id="{9A48B22A-C206-48CE-ABBA-15270C36CE51}"/>
              </a:ext>
            </a:extLst>
          </p:cNvPr>
          <p:cNvCxnSpPr/>
          <p:nvPr/>
        </p:nvCxnSpPr>
        <p:spPr>
          <a:xfrm>
            <a:off x="2468880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71">
            <a:extLst>
              <a:ext uri="{FF2B5EF4-FFF2-40B4-BE49-F238E27FC236}">
                <a16:creationId xmlns:a16="http://schemas.microsoft.com/office/drawing/2014/main" id="{A1268F1F-56C5-47C6-A3C9-ED650F1E831D}"/>
              </a:ext>
            </a:extLst>
          </p:cNvPr>
          <p:cNvCxnSpPr/>
          <p:nvPr/>
        </p:nvCxnSpPr>
        <p:spPr>
          <a:xfrm>
            <a:off x="3855271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2288748" y="5725343"/>
            <a:ext cx="324999" cy="21112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6" name="Rounded Rectangle 146">
            <a:extLst>
              <a:ext uri="{FF2B5EF4-FFF2-40B4-BE49-F238E27FC236}">
                <a16:creationId xmlns:a16="http://schemas.microsoft.com/office/drawing/2014/main" id="{1CD10A97-6425-45BB-84CE-7485C9978355}"/>
              </a:ext>
            </a:extLst>
          </p:cNvPr>
          <p:cNvSpPr/>
          <p:nvPr/>
        </p:nvSpPr>
        <p:spPr>
          <a:xfrm>
            <a:off x="6351955" y="2761237"/>
            <a:ext cx="390176" cy="216706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906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8" name="Freeform 113">
            <a:extLst>
              <a:ext uri="{FF2B5EF4-FFF2-40B4-BE49-F238E27FC236}">
                <a16:creationId xmlns:a16="http://schemas.microsoft.com/office/drawing/2014/main" id="{F4FB21A3-7434-49B9-A4B0-6F9D6966BCD6}"/>
              </a:ext>
            </a:extLst>
          </p:cNvPr>
          <p:cNvSpPr/>
          <p:nvPr/>
        </p:nvSpPr>
        <p:spPr>
          <a:xfrm flipV="1">
            <a:off x="6588527" y="4734707"/>
            <a:ext cx="2670824" cy="320971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Freeform 121">
            <a:extLst>
              <a:ext uri="{FF2B5EF4-FFF2-40B4-BE49-F238E27FC236}">
                <a16:creationId xmlns:a16="http://schemas.microsoft.com/office/drawing/2014/main" id="{017CB5FB-9DFF-4CB0-9ECA-FEA7CCC3B08F}"/>
              </a:ext>
            </a:extLst>
          </p:cNvPr>
          <p:cNvSpPr/>
          <p:nvPr/>
        </p:nvSpPr>
        <p:spPr>
          <a:xfrm flipH="1">
            <a:off x="9083007" y="4746116"/>
            <a:ext cx="176344" cy="96985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Rounded Rectangle 206">
            <a:extLst>
              <a:ext uri="{FF2B5EF4-FFF2-40B4-BE49-F238E27FC236}">
                <a16:creationId xmlns:a16="http://schemas.microsoft.com/office/drawing/2014/main" id="{49ACF506-D3A5-4F7A-A984-606F30E05BCD}"/>
              </a:ext>
            </a:extLst>
          </p:cNvPr>
          <p:cNvSpPr/>
          <p:nvPr/>
        </p:nvSpPr>
        <p:spPr>
          <a:xfrm>
            <a:off x="9108097" y="5698965"/>
            <a:ext cx="495732" cy="232589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97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1" name="Rounded Rectangle 145">
            <a:extLst>
              <a:ext uri="{FF2B5EF4-FFF2-40B4-BE49-F238E27FC236}">
                <a16:creationId xmlns:a16="http://schemas.microsoft.com/office/drawing/2014/main" id="{F2402FEB-AE13-48B6-924D-F60F6FE04C67}"/>
              </a:ext>
            </a:extLst>
          </p:cNvPr>
          <p:cNvSpPr/>
          <p:nvPr/>
        </p:nvSpPr>
        <p:spPr>
          <a:xfrm>
            <a:off x="3289787" y="5730674"/>
            <a:ext cx="361356" cy="17367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5" name="Rounded Rectangle 145">
            <a:extLst>
              <a:ext uri="{FF2B5EF4-FFF2-40B4-BE49-F238E27FC236}">
                <a16:creationId xmlns:a16="http://schemas.microsoft.com/office/drawing/2014/main" id="{4B5818E8-DCB6-41DA-8004-790E9F7F1F0E}"/>
              </a:ext>
            </a:extLst>
          </p:cNvPr>
          <p:cNvSpPr/>
          <p:nvPr/>
        </p:nvSpPr>
        <p:spPr>
          <a:xfrm>
            <a:off x="4942306" y="5712662"/>
            <a:ext cx="414978" cy="19734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07">
            <a:extLst>
              <a:ext uri="{FF2B5EF4-FFF2-40B4-BE49-F238E27FC236}">
                <a16:creationId xmlns:a16="http://schemas.microsoft.com/office/drawing/2014/main" id="{163D80D9-FE4A-48D0-A706-8BAF033ED90C}"/>
              </a:ext>
            </a:extLst>
          </p:cNvPr>
          <p:cNvSpPr/>
          <p:nvPr/>
        </p:nvSpPr>
        <p:spPr>
          <a:xfrm flipH="1">
            <a:off x="6124018" y="1967615"/>
            <a:ext cx="450054" cy="828095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Freeform 105">
            <a:extLst>
              <a:ext uri="{FF2B5EF4-FFF2-40B4-BE49-F238E27FC236}">
                <a16:creationId xmlns:a16="http://schemas.microsoft.com/office/drawing/2014/main" id="{11A21ADC-2A05-4E31-BA30-D24DDD241C59}"/>
              </a:ext>
            </a:extLst>
          </p:cNvPr>
          <p:cNvSpPr/>
          <p:nvPr/>
        </p:nvSpPr>
        <p:spPr>
          <a:xfrm flipH="1">
            <a:off x="2492532" y="2152789"/>
            <a:ext cx="4071072" cy="3585233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Rounded Rectangle 183">
            <a:extLst>
              <a:ext uri="{FF2B5EF4-FFF2-40B4-BE49-F238E27FC236}">
                <a16:creationId xmlns:a16="http://schemas.microsoft.com/office/drawing/2014/main" id="{DC057D0D-3C01-4FBD-8679-A9A21C36DEEF}"/>
              </a:ext>
            </a:extLst>
          </p:cNvPr>
          <p:cNvSpPr/>
          <p:nvPr/>
        </p:nvSpPr>
        <p:spPr>
          <a:xfrm>
            <a:off x="2334054" y="3856410"/>
            <a:ext cx="836649" cy="293017"/>
          </a:xfrm>
          <a:prstGeom prst="roundRect">
            <a:avLst>
              <a:gd name="adj" fmla="val 32000"/>
            </a:avLst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F6CD1BF7-6C34-4EB8-9CC2-09BEB65E1CE6}"/>
              </a:ext>
            </a:extLst>
          </p:cNvPr>
          <p:cNvSpPr txBox="1"/>
          <p:nvPr/>
        </p:nvSpPr>
        <p:spPr>
          <a:xfrm>
            <a:off x="179124" y="10886"/>
            <a:ext cx="6826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Dominican Republic Energy Balance</a:t>
            </a:r>
            <a:r>
              <a:rPr lang="ja-JP" altLang="en-US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(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)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6" name="Rounded Rectangle 154"/>
          <p:cNvSpPr/>
          <p:nvPr/>
        </p:nvSpPr>
        <p:spPr>
          <a:xfrm>
            <a:off x="3734760" y="849393"/>
            <a:ext cx="396562" cy="201661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Arrow Connector 65"/>
          <p:cNvCxnSpPr/>
          <p:nvPr/>
        </p:nvCxnSpPr>
        <p:spPr>
          <a:xfrm>
            <a:off x="3533043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A8B4021E-3EC0-45D7-A595-582E85836C24}"/>
              </a:ext>
            </a:extLst>
          </p:cNvPr>
          <p:cNvSpPr txBox="1"/>
          <p:nvPr/>
        </p:nvSpPr>
        <p:spPr>
          <a:xfrm>
            <a:off x="215486" y="4569697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=70.4%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40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7192862" y="5722837"/>
            <a:ext cx="414636" cy="189232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2" name="Rounded Rectangle 148"/>
          <p:cNvSpPr/>
          <p:nvPr/>
        </p:nvSpPr>
        <p:spPr>
          <a:xfrm>
            <a:off x="2875004" y="5722837"/>
            <a:ext cx="274002" cy="21362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3" name="Rounded Rectangle 148"/>
          <p:cNvSpPr/>
          <p:nvPr/>
        </p:nvSpPr>
        <p:spPr>
          <a:xfrm>
            <a:off x="4396506" y="5687550"/>
            <a:ext cx="365794" cy="22451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516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0" name="Freeform 100"/>
          <p:cNvSpPr/>
          <p:nvPr/>
        </p:nvSpPr>
        <p:spPr>
          <a:xfrm>
            <a:off x="3014274" y="1924235"/>
            <a:ext cx="6382487" cy="3810341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52" name="Freeform 121"/>
          <p:cNvSpPr/>
          <p:nvPr/>
        </p:nvSpPr>
        <p:spPr>
          <a:xfrm flipH="1">
            <a:off x="4338776" y="510295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C4378000-6818-4D82-9232-CC31E6BE843C}"/>
              </a:ext>
            </a:extLst>
          </p:cNvPr>
          <p:cNvSpPr txBox="1"/>
          <p:nvPr/>
        </p:nvSpPr>
        <p:spPr>
          <a:xfrm>
            <a:off x="6446110" y="4104285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13.4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121" name="Rounded Rectangle 196">
            <a:extLst>
              <a:ext uri="{FF2B5EF4-FFF2-40B4-BE49-F238E27FC236}">
                <a16:creationId xmlns:a16="http://schemas.microsoft.com/office/drawing/2014/main" id="{6FB100C2-369B-4D86-9DD6-585227C73C18}"/>
              </a:ext>
            </a:extLst>
          </p:cNvPr>
          <p:cNvSpPr/>
          <p:nvPr/>
        </p:nvSpPr>
        <p:spPr>
          <a:xfrm>
            <a:off x="6351954" y="859053"/>
            <a:ext cx="415957" cy="21066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44" name="Straight Arrow Connector 67">
            <a:extLst>
              <a:ext uri="{FF2B5EF4-FFF2-40B4-BE49-F238E27FC236}">
                <a16:creationId xmlns:a16="http://schemas.microsoft.com/office/drawing/2014/main" id="{6AF8EDBD-C919-45F1-AA91-84D0AD8BA0C0}"/>
              </a:ext>
            </a:extLst>
          </p:cNvPr>
          <p:cNvCxnSpPr/>
          <p:nvPr/>
        </p:nvCxnSpPr>
        <p:spPr>
          <a:xfrm>
            <a:off x="6035594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71">
            <a:extLst>
              <a:ext uri="{FF2B5EF4-FFF2-40B4-BE49-F238E27FC236}">
                <a16:creationId xmlns:a16="http://schemas.microsoft.com/office/drawing/2014/main" id="{7503D9F6-340B-4F3C-9FBA-846AC39AE96E}"/>
              </a:ext>
            </a:extLst>
          </p:cNvPr>
          <p:cNvCxnSpPr/>
          <p:nvPr/>
        </p:nvCxnSpPr>
        <p:spPr>
          <a:xfrm>
            <a:off x="6545567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ounded Rectangle 196">
            <a:extLst>
              <a:ext uri="{FF2B5EF4-FFF2-40B4-BE49-F238E27FC236}">
                <a16:creationId xmlns:a16="http://schemas.microsoft.com/office/drawing/2014/main" id="{E36014EA-1D55-478C-ACA0-E9058CD35B27}"/>
              </a:ext>
            </a:extLst>
          </p:cNvPr>
          <p:cNvSpPr/>
          <p:nvPr/>
        </p:nvSpPr>
        <p:spPr>
          <a:xfrm>
            <a:off x="9178287" y="861136"/>
            <a:ext cx="415957" cy="21066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66" name="Straight Arrow Connector 71">
            <a:extLst>
              <a:ext uri="{FF2B5EF4-FFF2-40B4-BE49-F238E27FC236}">
                <a16:creationId xmlns:a16="http://schemas.microsoft.com/office/drawing/2014/main" id="{72943942-17AC-491E-AF42-B7705582622A}"/>
              </a:ext>
            </a:extLst>
          </p:cNvPr>
          <p:cNvCxnSpPr/>
          <p:nvPr/>
        </p:nvCxnSpPr>
        <p:spPr>
          <a:xfrm>
            <a:off x="9382348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ounded Rectangle 152">
            <a:extLst>
              <a:ext uri="{FF2B5EF4-FFF2-40B4-BE49-F238E27FC236}">
                <a16:creationId xmlns:a16="http://schemas.microsoft.com/office/drawing/2014/main" id="{CAA36A8B-7249-4F75-AC48-A588630B686C}"/>
              </a:ext>
            </a:extLst>
          </p:cNvPr>
          <p:cNvSpPr/>
          <p:nvPr/>
        </p:nvSpPr>
        <p:spPr>
          <a:xfrm>
            <a:off x="4049735" y="5891169"/>
            <a:ext cx="265851" cy="17195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/>
            </a:pPr>
            <a:r>
              <a:rPr lang="en-US" altLang="ja-JP" sz="900" b="1" dirty="0">
                <a:solidFill>
                  <a:prstClr val="white"/>
                </a:solidFill>
                <a:latin typeface="Segoe UI" pitchFamily="34" charset="0"/>
                <a:ea typeface="ＭＳ Ｐゴシック" panose="020B0600070205080204" pitchFamily="50" charset="-128"/>
                <a:cs typeface="Segoe UI" pitchFamily="34" charset="0"/>
              </a:rPr>
              <a:t>7</a:t>
            </a:r>
            <a:endParaRPr lang="ja-JP" altLang="en-US" sz="900" b="1" dirty="0">
              <a:solidFill>
                <a:prstClr val="white"/>
              </a:solidFill>
              <a:latin typeface="Segoe UI" pitchFamily="34" charset="0"/>
              <a:ea typeface="ＭＳ Ｐゴシック" panose="020B0600070205080204" pitchFamily="50" charset="-128"/>
              <a:cs typeface="Segoe UI" pitchFamily="34" charset="0"/>
            </a:endParaRPr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608E4C0B-9B27-4891-8F02-FB9B47DDF6F5}"/>
              </a:ext>
            </a:extLst>
          </p:cNvPr>
          <p:cNvSpPr txBox="1"/>
          <p:nvPr/>
        </p:nvSpPr>
        <p:spPr>
          <a:xfrm>
            <a:off x="4306841" y="5841089"/>
            <a:ext cx="777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On site</a:t>
            </a:r>
            <a:endParaRPr kumimoji="1" lang="ja-JP" altLang="en-US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1" name="Freeform 121">
            <a:extLst>
              <a:ext uri="{FF2B5EF4-FFF2-40B4-BE49-F238E27FC236}">
                <a16:creationId xmlns:a16="http://schemas.microsoft.com/office/drawing/2014/main" id="{381AF1A8-F5BE-42A1-A175-D511B6DFA765}"/>
              </a:ext>
            </a:extLst>
          </p:cNvPr>
          <p:cNvSpPr/>
          <p:nvPr/>
        </p:nvSpPr>
        <p:spPr>
          <a:xfrm flipH="1">
            <a:off x="5309134" y="507709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Rounded Rectangle 152">
            <a:extLst>
              <a:ext uri="{FF2B5EF4-FFF2-40B4-BE49-F238E27FC236}">
                <a16:creationId xmlns:a16="http://schemas.microsoft.com/office/drawing/2014/main" id="{28BF450A-F41D-4EF7-ACCA-413FDFF73C5B}"/>
              </a:ext>
            </a:extLst>
          </p:cNvPr>
          <p:cNvSpPr/>
          <p:nvPr/>
        </p:nvSpPr>
        <p:spPr>
          <a:xfrm>
            <a:off x="7595136" y="5705178"/>
            <a:ext cx="381283" cy="199168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/>
            </a:pPr>
            <a:r>
              <a:rPr lang="en-US" altLang="ja-JP" sz="900" dirty="0">
                <a:solidFill>
                  <a:prstClr val="white"/>
                </a:solidFill>
                <a:latin typeface="Segoe UI" pitchFamily="34" charset="0"/>
                <a:ea typeface="ＭＳ Ｐゴシック" panose="020B0600070205080204" pitchFamily="50" charset="-128"/>
                <a:cs typeface="Segoe UI" pitchFamily="34" charset="0"/>
              </a:rPr>
              <a:t>5</a:t>
            </a:r>
            <a:endParaRPr lang="ja-JP" altLang="en-US" sz="900" dirty="0">
              <a:solidFill>
                <a:prstClr val="white"/>
              </a:solidFill>
              <a:latin typeface="Segoe UI" pitchFamily="34" charset="0"/>
              <a:ea typeface="ＭＳ Ｐゴシック" panose="020B0600070205080204" pitchFamily="50" charset="-128"/>
              <a:cs typeface="Segoe UI" pitchFamily="34" charset="0"/>
            </a:endParaRPr>
          </a:p>
        </p:txBody>
      </p:sp>
      <p:sp>
        <p:nvSpPr>
          <p:cNvPr id="173" name="Freeform 121">
            <a:extLst>
              <a:ext uri="{FF2B5EF4-FFF2-40B4-BE49-F238E27FC236}">
                <a16:creationId xmlns:a16="http://schemas.microsoft.com/office/drawing/2014/main" id="{7FD96130-0E6B-4BE4-8A97-229F661B7B3E}"/>
              </a:ext>
            </a:extLst>
          </p:cNvPr>
          <p:cNvSpPr/>
          <p:nvPr/>
        </p:nvSpPr>
        <p:spPr>
          <a:xfrm>
            <a:off x="7812907" y="4721325"/>
            <a:ext cx="45719" cy="96985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Freeform 105">
            <a:extLst>
              <a:ext uri="{FF2B5EF4-FFF2-40B4-BE49-F238E27FC236}">
                <a16:creationId xmlns:a16="http://schemas.microsoft.com/office/drawing/2014/main" id="{02997056-C996-4E3E-B924-F1D694F0BE5A}"/>
              </a:ext>
            </a:extLst>
          </p:cNvPr>
          <p:cNvSpPr/>
          <p:nvPr/>
        </p:nvSpPr>
        <p:spPr>
          <a:xfrm>
            <a:off x="2493427" y="4470688"/>
            <a:ext cx="4902140" cy="1277350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Rounded Rectangle 174">
            <a:extLst>
              <a:ext uri="{FF2B5EF4-FFF2-40B4-BE49-F238E27FC236}">
                <a16:creationId xmlns:a16="http://schemas.microsoft.com/office/drawing/2014/main" id="{65660CD2-79F7-4B25-BB63-74C67215044C}"/>
              </a:ext>
            </a:extLst>
          </p:cNvPr>
          <p:cNvSpPr/>
          <p:nvPr/>
        </p:nvSpPr>
        <p:spPr>
          <a:xfrm>
            <a:off x="3837300" y="2758649"/>
            <a:ext cx="328635" cy="21663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2" name="Rounded Rectangle 183">
            <a:extLst>
              <a:ext uri="{FF2B5EF4-FFF2-40B4-BE49-F238E27FC236}">
                <a16:creationId xmlns:a16="http://schemas.microsoft.com/office/drawing/2014/main" id="{17058BF4-AC78-4E1E-AA93-3F67768917C6}"/>
              </a:ext>
            </a:extLst>
          </p:cNvPr>
          <p:cNvSpPr/>
          <p:nvPr/>
        </p:nvSpPr>
        <p:spPr>
          <a:xfrm>
            <a:off x="9038819" y="4172413"/>
            <a:ext cx="836649" cy="293017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788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0318C0D-F2ED-46BD-82B8-13872675672D}"/>
              </a:ext>
            </a:extLst>
          </p:cNvPr>
          <p:cNvSpPr txBox="1"/>
          <p:nvPr/>
        </p:nvSpPr>
        <p:spPr>
          <a:xfrm>
            <a:off x="1933199" y="2983862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88.0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grpSp>
        <p:nvGrpSpPr>
          <p:cNvPr id="145" name="グループ化 144">
            <a:extLst>
              <a:ext uri="{FF2B5EF4-FFF2-40B4-BE49-F238E27FC236}">
                <a16:creationId xmlns:a16="http://schemas.microsoft.com/office/drawing/2014/main" id="{2FBFF9D1-7605-41FC-B8AC-A9BAFA18D064}"/>
              </a:ext>
            </a:extLst>
          </p:cNvPr>
          <p:cNvGrpSpPr/>
          <p:nvPr/>
        </p:nvGrpSpPr>
        <p:grpSpPr>
          <a:xfrm>
            <a:off x="7749102" y="1899112"/>
            <a:ext cx="1402978" cy="1026989"/>
            <a:chOff x="7749102" y="1899112"/>
            <a:chExt cx="1402978" cy="1026989"/>
          </a:xfrm>
        </p:grpSpPr>
        <p:cxnSp>
          <p:nvCxnSpPr>
            <p:cNvPr id="148" name="Straight Connector 80">
              <a:extLst>
                <a:ext uri="{FF2B5EF4-FFF2-40B4-BE49-F238E27FC236}">
                  <a16:creationId xmlns:a16="http://schemas.microsoft.com/office/drawing/2014/main" id="{B0A97116-1C8A-46FC-9763-8957974AFCB8}"/>
                </a:ext>
              </a:extLst>
            </p:cNvPr>
            <p:cNvCxnSpPr>
              <a:cxnSpLocks/>
            </p:cNvCxnSpPr>
            <p:nvPr/>
          </p:nvCxnSpPr>
          <p:spPr>
            <a:xfrm>
              <a:off x="7933268" y="1899112"/>
              <a:ext cx="587395" cy="549992"/>
            </a:xfrm>
            <a:prstGeom prst="line">
              <a:avLst/>
            </a:prstGeom>
            <a:ln w="889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6" name="グループ化 155">
              <a:extLst>
                <a:ext uri="{FF2B5EF4-FFF2-40B4-BE49-F238E27FC236}">
                  <a16:creationId xmlns:a16="http://schemas.microsoft.com/office/drawing/2014/main" id="{1DBD0366-C7E4-44DF-ACB0-97B4C424056D}"/>
                </a:ext>
              </a:extLst>
            </p:cNvPr>
            <p:cNvGrpSpPr/>
            <p:nvPr/>
          </p:nvGrpSpPr>
          <p:grpSpPr>
            <a:xfrm>
              <a:off x="7749102" y="2022138"/>
              <a:ext cx="1402978" cy="903963"/>
              <a:chOff x="7749102" y="2022138"/>
              <a:chExt cx="1402978" cy="903963"/>
            </a:xfrm>
          </p:grpSpPr>
          <p:sp>
            <p:nvSpPr>
              <p:cNvPr id="158" name="テキスト ボックス 157">
                <a:extLst>
                  <a:ext uri="{FF2B5EF4-FFF2-40B4-BE49-F238E27FC236}">
                    <a16:creationId xmlns:a16="http://schemas.microsoft.com/office/drawing/2014/main" id="{31BF693E-2714-486E-93BD-E1E6DF86B0A6}"/>
                  </a:ext>
                </a:extLst>
              </p:cNvPr>
              <p:cNvSpPr txBox="1"/>
              <p:nvPr/>
            </p:nvSpPr>
            <p:spPr>
              <a:xfrm>
                <a:off x="8352566" y="2402881"/>
                <a:ext cx="7995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On-site</a:t>
                </a:r>
              </a:p>
              <a:p>
                <a:r>
                  <a:rPr lang="en-US" altLang="ja-JP" sz="14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solar</a:t>
                </a:r>
                <a:endParaRPr kumimoji="1" lang="ja-JP" altLang="en-US" sz="14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60" name="Rounded Rectangle 180">
                <a:extLst>
                  <a:ext uri="{FF2B5EF4-FFF2-40B4-BE49-F238E27FC236}">
                    <a16:creationId xmlns:a16="http://schemas.microsoft.com/office/drawing/2014/main" id="{9ABA7FF7-873F-4CDA-AD26-6C2AF883C1F0}"/>
                  </a:ext>
                </a:extLst>
              </p:cNvPr>
              <p:cNvSpPr/>
              <p:nvPr/>
            </p:nvSpPr>
            <p:spPr>
              <a:xfrm>
                <a:off x="7749102" y="2022138"/>
                <a:ext cx="933714" cy="289131"/>
              </a:xfrm>
              <a:prstGeom prst="roundRect">
                <a:avLst>
                  <a:gd name="adj" fmla="val 32000"/>
                </a:avLst>
              </a:prstGeom>
              <a:solidFill>
                <a:srgbClr val="FF000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>
                    <a:solidFill>
                      <a:schemeClr val="bg1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8                   </a:t>
                </a:r>
                <a:endParaRPr kumimoji="1" lang="ja-JP" altLang="en-US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12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13">
            <a:extLst>
              <a:ext uri="{FF2B5EF4-FFF2-40B4-BE49-F238E27FC236}">
                <a16:creationId xmlns:a16="http://schemas.microsoft.com/office/drawing/2014/main" id="{D7FBABC3-AF0F-4EBD-BB82-291CB5194404}"/>
              </a:ext>
            </a:extLst>
          </p:cNvPr>
          <p:cNvSpPr/>
          <p:nvPr/>
        </p:nvSpPr>
        <p:spPr>
          <a:xfrm>
            <a:off x="7367279" y="1818047"/>
            <a:ext cx="746951" cy="326798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0" name="Straight Connector 80">
            <a:extLst>
              <a:ext uri="{FF2B5EF4-FFF2-40B4-BE49-F238E27FC236}">
                <a16:creationId xmlns:a16="http://schemas.microsoft.com/office/drawing/2014/main" id="{7A41C196-7AAD-43C6-A143-6610A82E64CB}"/>
              </a:ext>
            </a:extLst>
          </p:cNvPr>
          <p:cNvCxnSpPr>
            <a:cxnSpLocks/>
            <a:endCxn id="177" idx="0"/>
          </p:cNvCxnSpPr>
          <p:nvPr/>
        </p:nvCxnSpPr>
        <p:spPr>
          <a:xfrm flipH="1">
            <a:off x="4001618" y="1924235"/>
            <a:ext cx="437450" cy="834414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" name="Group 207"/>
          <p:cNvGrpSpPr/>
          <p:nvPr/>
        </p:nvGrpSpPr>
        <p:grpSpPr>
          <a:xfrm>
            <a:off x="122327" y="-4911"/>
            <a:ext cx="9639957" cy="6859793"/>
            <a:chOff x="64388" y="0"/>
            <a:chExt cx="9639957" cy="6859793"/>
          </a:xfrm>
        </p:grpSpPr>
        <p:sp>
          <p:nvSpPr>
            <p:cNvPr id="4" name="Rounded Rectangle 3"/>
            <p:cNvSpPr/>
            <p:nvPr/>
          </p:nvSpPr>
          <p:spPr>
            <a:xfrm>
              <a:off x="106671" y="735465"/>
              <a:ext cx="1066800" cy="12414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Primary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Energy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Supply</a:t>
              </a:r>
            </a:p>
            <a:p>
              <a:endParaRPr kumimoji="1" lang="en-US" altLang="ja-JP" sz="8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  <a:p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49760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88444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Crude Oil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7128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Oil Product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66955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Natural Gas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815109" y="1053764"/>
              <a:ext cx="746952" cy="595520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Hydro &amp; RE</a:t>
              </a:r>
              <a:endPara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451139" y="1053764"/>
              <a:ext cx="1099403" cy="595520"/>
            </a:xfrm>
            <a:prstGeom prst="roundRect">
              <a:avLst>
                <a:gd name="adj" fmla="val 0"/>
              </a:avLst>
            </a:prstGeom>
            <a:solidFill>
              <a:srgbClr val="00B05A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Biofuels &amp; waste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573805" y="5904257"/>
              <a:ext cx="1447800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Industrial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21629" y="5909542"/>
              <a:ext cx="1475311" cy="6207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Residential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878979" y="5904257"/>
              <a:ext cx="1391921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50775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Transport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816510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cs typeface="Segoe UI" pitchFamily="34" charset="0"/>
                </a:rPr>
                <a:t>Others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1650144" y="451732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2094061" y="480901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diamon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3092967" y="480901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5095156" y="381000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7206273" y="495856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9025068" y="473034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ounded Rectangle 77"/>
            <p:cNvSpPr/>
            <p:nvPr/>
          </p:nvSpPr>
          <p:spPr>
            <a:xfrm>
              <a:off x="2716805" y="2957857"/>
              <a:ext cx="1403350" cy="64660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Refinery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5569409" y="2766266"/>
              <a:ext cx="1390333" cy="10200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Power Plant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81" name="Straight Connector 80"/>
            <p:cNvCxnSpPr>
              <a:cxnSpLocks/>
              <a:endCxn id="165" idx="0"/>
            </p:cNvCxnSpPr>
            <p:nvPr/>
          </p:nvCxnSpPr>
          <p:spPr>
            <a:xfrm>
              <a:off x="3196813" y="1759376"/>
              <a:ext cx="0" cy="1006889"/>
            </a:xfrm>
            <a:prstGeom prst="line">
              <a:avLst/>
            </a:prstGeom>
            <a:ln w="88900">
              <a:solidFill>
                <a:srgbClr val="FFC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759542" y="1666646"/>
              <a:ext cx="0" cy="4037586"/>
            </a:xfrm>
            <a:prstGeom prst="line">
              <a:avLst/>
            </a:prstGeom>
            <a:ln w="889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Freeform 85"/>
            <p:cNvSpPr/>
            <p:nvPr/>
          </p:nvSpPr>
          <p:spPr>
            <a:xfrm>
              <a:off x="1759542" y="2458039"/>
              <a:ext cx="4068087" cy="312628"/>
            </a:xfrm>
            <a:custGeom>
              <a:avLst/>
              <a:gdLst>
                <a:gd name="connsiteX0" fmla="*/ 0 w 4210050"/>
                <a:gd name="connsiteY0" fmla="*/ 0 h 466725"/>
                <a:gd name="connsiteX1" fmla="*/ 4210050 w 4210050"/>
                <a:gd name="connsiteY1" fmla="*/ 0 h 466725"/>
                <a:gd name="connsiteX2" fmla="*/ 4210050 w 4210050"/>
                <a:gd name="connsiteY2" fmla="*/ 466725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0050" h="466725">
                  <a:moveTo>
                    <a:pt x="0" y="0"/>
                  </a:moveTo>
                  <a:lnTo>
                    <a:pt x="4210050" y="0"/>
                  </a:lnTo>
                  <a:lnTo>
                    <a:pt x="4210050" y="466725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4812304" y="1649757"/>
              <a:ext cx="46800" cy="2639060"/>
            </a:xfrm>
            <a:custGeom>
              <a:avLst/>
              <a:gdLst>
                <a:gd name="connsiteX0" fmla="*/ 0 w 0"/>
                <a:gd name="connsiteY0" fmla="*/ 0 h 2781300"/>
                <a:gd name="connsiteX1" fmla="*/ 0 w 0"/>
                <a:gd name="connsiteY1" fmla="*/ 2781300 h 278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781300">
                  <a:moveTo>
                    <a:pt x="0" y="0"/>
                  </a:moveTo>
                  <a:lnTo>
                    <a:pt x="0" y="27813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4804683" y="2301099"/>
              <a:ext cx="1340181" cy="494611"/>
            </a:xfrm>
            <a:custGeom>
              <a:avLst/>
              <a:gdLst>
                <a:gd name="connsiteX0" fmla="*/ 0 w 2603500"/>
                <a:gd name="connsiteY0" fmla="*/ 0 h 749300"/>
                <a:gd name="connsiteX1" fmla="*/ 2603500 w 2603500"/>
                <a:gd name="connsiteY1" fmla="*/ 0 h 749300"/>
                <a:gd name="connsiteX2" fmla="*/ 2603500 w 26035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500" h="749300">
                  <a:moveTo>
                    <a:pt x="0" y="0"/>
                  </a:moveTo>
                  <a:lnTo>
                    <a:pt x="2603500" y="0"/>
                  </a:lnTo>
                  <a:lnTo>
                    <a:pt x="2603500" y="7493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3415305" y="3783357"/>
              <a:ext cx="1409700" cy="226060"/>
            </a:xfrm>
            <a:custGeom>
              <a:avLst/>
              <a:gdLst>
                <a:gd name="connsiteX0" fmla="*/ 0 w 1409700"/>
                <a:gd name="connsiteY0" fmla="*/ 0 h 342900"/>
                <a:gd name="connsiteX1" fmla="*/ 0 w 1409700"/>
                <a:gd name="connsiteY1" fmla="*/ 342900 h 342900"/>
                <a:gd name="connsiteX2" fmla="*/ 1409700 w 1409700"/>
                <a:gd name="connsiteY2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9700" h="342900">
                  <a:moveTo>
                    <a:pt x="0" y="0"/>
                  </a:moveTo>
                  <a:lnTo>
                    <a:pt x="0" y="342900"/>
                  </a:lnTo>
                  <a:lnTo>
                    <a:pt x="1409700" y="3429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5150101" y="4304057"/>
              <a:ext cx="151331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6247405" y="1960658"/>
              <a:ext cx="1040341" cy="2048759"/>
            </a:xfrm>
            <a:custGeom>
              <a:avLst/>
              <a:gdLst>
                <a:gd name="connsiteX0" fmla="*/ 1346200 w 1346200"/>
                <a:gd name="connsiteY0" fmla="*/ 0 h 2400300"/>
                <a:gd name="connsiteX1" fmla="*/ 1346200 w 1346200"/>
                <a:gd name="connsiteY1" fmla="*/ 2400300 h 2400300"/>
                <a:gd name="connsiteX2" fmla="*/ 0 w 1346200"/>
                <a:gd name="connsiteY2" fmla="*/ 2400300 h 240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6200" h="2400300">
                  <a:moveTo>
                    <a:pt x="1346200" y="0"/>
                  </a:moveTo>
                  <a:lnTo>
                    <a:pt x="1346200" y="2400300"/>
                  </a:lnTo>
                  <a:lnTo>
                    <a:pt x="0" y="2400300"/>
                  </a:ln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723453" y="4751732"/>
              <a:ext cx="3254202" cy="969851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0000">
                  <a:alpha val="80000"/>
                </a:srgbClr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Freeform 115"/>
            <p:cNvSpPr/>
            <p:nvPr/>
          </p:nvSpPr>
          <p:spPr>
            <a:xfrm flipH="1">
              <a:off x="6180092" y="3786346"/>
              <a:ext cx="45719" cy="96538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4125919" y="4751731"/>
              <a:ext cx="45719" cy="969851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1573805" y="6530338"/>
              <a:ext cx="144780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1610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3221629" y="6530338"/>
              <a:ext cx="1476375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12937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4887553" y="6532132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461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650775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2462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816510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502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4736105" y="5904257"/>
              <a:ext cx="1657984" cy="62608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Commercial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1497605" y="1650690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36740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2884445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12937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4271284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9563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5669551" y="1650690"/>
              <a:ext cx="1066804" cy="327661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7941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811014" y="1650690"/>
              <a:ext cx="746951" cy="327661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8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7278</a:t>
              </a:r>
              <a:endParaRPr kumimoji="1"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573804" y="5712665"/>
              <a:ext cx="361937" cy="21536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475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935741" y="5710089"/>
              <a:ext cx="293784" cy="226377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278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2532314" y="5722837"/>
              <a:ext cx="274002" cy="213629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498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3574873" y="5710089"/>
              <a:ext cx="351459" cy="1999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495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3" name="Rounded Rectangle 152"/>
            <p:cNvSpPr/>
            <p:nvPr/>
          </p:nvSpPr>
          <p:spPr>
            <a:xfrm>
              <a:off x="3928099" y="5730674"/>
              <a:ext cx="394778" cy="179337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444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6640908" y="2764015"/>
              <a:ext cx="293285" cy="216180"/>
            </a:xfrm>
            <a:prstGeom prst="roundRect">
              <a:avLst>
                <a:gd name="adj" fmla="val 0"/>
              </a:avLst>
            </a:prstGeom>
            <a:solidFill>
              <a:srgbClr val="00B05A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</a:t>
              </a:r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433591" y="833002"/>
              <a:ext cx="414338" cy="25501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23735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6504262" y="5712664"/>
              <a:ext cx="618754" cy="223802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2441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8178960" y="5690924"/>
              <a:ext cx="846108" cy="226055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407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2716805" y="2766265"/>
              <a:ext cx="960016" cy="20693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1337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2716805" y="3534069"/>
              <a:ext cx="1403350" cy="26199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1220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5569409" y="3604465"/>
              <a:ext cx="1390334" cy="191593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1415</a:t>
              </a:r>
              <a:endParaRPr kumimoji="1" lang="ja-JP" altLang="en-US" sz="1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10" name="Freeform 109"/>
            <p:cNvSpPr/>
            <p:nvPr/>
          </p:nvSpPr>
          <p:spPr>
            <a:xfrm flipH="1">
              <a:off x="6808204" y="4304057"/>
              <a:ext cx="45719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2082218" y="4281197"/>
              <a:ext cx="6546641" cy="1440386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Freeform 107"/>
            <p:cNvSpPr/>
            <p:nvPr/>
          </p:nvSpPr>
          <p:spPr>
            <a:xfrm flipH="1">
              <a:off x="3430913" y="4304057"/>
              <a:ext cx="320537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5587580" y="2756105"/>
              <a:ext cx="310440" cy="21709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601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5909890" y="2764014"/>
              <a:ext cx="401955" cy="222414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2019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4381129" y="3850667"/>
              <a:ext cx="901924" cy="306113"/>
            </a:xfrm>
            <a:prstGeom prst="roundRect">
              <a:avLst>
                <a:gd name="adj" fmla="val 3200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3710     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5422323" y="3850666"/>
              <a:ext cx="1605084" cy="288620"/>
            </a:xfrm>
            <a:prstGeom prst="roundRect">
              <a:avLst>
                <a:gd name="adj" fmla="val 3200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Loss </a:t>
              </a:r>
              <a:r>
                <a:rPr kumimoji="1" lang="ja-JP" altLang="en-US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▲</a:t>
              </a:r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219   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1242014" y="3850667"/>
              <a:ext cx="961707" cy="306113"/>
            </a:xfrm>
            <a:prstGeom prst="roundRect">
              <a:avLst>
                <a:gd name="adj" fmla="val 3200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475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106671" y="1649284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83455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106671" y="5562600"/>
              <a:ext cx="1066800" cy="96773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Final Consumption</a:t>
              </a:r>
              <a:endParaRPr kumimoji="1" lang="ja-JP" altLang="en-US" sz="8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106671" y="6530339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6498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64388" y="3218644"/>
              <a:ext cx="1066800" cy="108299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Intermediate Supply</a:t>
              </a:r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1852910" y="845494"/>
              <a:ext cx="424175" cy="212456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11712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2885499" y="862172"/>
              <a:ext cx="417242" cy="18189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13203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3317443" y="862171"/>
              <a:ext cx="364683" cy="1818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5270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4271284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13596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4804685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2241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8" name="Rounded Rectangle 197"/>
            <p:cNvSpPr/>
            <p:nvPr/>
          </p:nvSpPr>
          <p:spPr>
            <a:xfrm>
              <a:off x="5669555" y="862171"/>
              <a:ext cx="641561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7941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6815109" y="862171"/>
              <a:ext cx="746952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4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7278</a:t>
              </a:r>
              <a:endParaRPr kumimoji="1" lang="ja-JP" altLang="en-US" sz="14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8451140" y="862171"/>
              <a:ext cx="1094750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8911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3" name="Rounded Rectangle 202"/>
            <p:cNvSpPr/>
            <p:nvPr/>
          </p:nvSpPr>
          <p:spPr>
            <a:xfrm>
              <a:off x="7064299" y="0"/>
              <a:ext cx="2640046" cy="48090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●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Production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| 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◆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Trade</a:t>
              </a:r>
              <a:endPara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6" name="Rounded Rectangle 205"/>
            <p:cNvSpPr/>
            <p:nvPr/>
          </p:nvSpPr>
          <p:spPr>
            <a:xfrm>
              <a:off x="5318781" y="5702328"/>
              <a:ext cx="490194" cy="201147"/>
            </a:xfrm>
            <a:prstGeom prst="roundRect">
              <a:avLst>
                <a:gd name="adj" fmla="val 0"/>
              </a:avLst>
            </a:prstGeom>
            <a:solidFill>
              <a:srgbClr val="00B05A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 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7" name="Rounded Rectangle 206"/>
            <p:cNvSpPr/>
            <p:nvPr/>
          </p:nvSpPr>
          <p:spPr>
            <a:xfrm>
              <a:off x="5834920" y="5712449"/>
              <a:ext cx="431521" cy="197562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370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03" name="Straight Arrow Connector 67">
            <a:extLst>
              <a:ext uri="{FF2B5EF4-FFF2-40B4-BE49-F238E27FC236}">
                <a16:creationId xmlns:a16="http://schemas.microsoft.com/office/drawing/2014/main" id="{7891AB1E-4F78-41BF-83B1-C40B8098E317}"/>
              </a:ext>
            </a:extLst>
          </p:cNvPr>
          <p:cNvCxnSpPr/>
          <p:nvPr/>
        </p:nvCxnSpPr>
        <p:spPr>
          <a:xfrm>
            <a:off x="4545614" y="480901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ounded Rectangle 180">
            <a:extLst>
              <a:ext uri="{FF2B5EF4-FFF2-40B4-BE49-F238E27FC236}">
                <a16:creationId xmlns:a16="http://schemas.microsoft.com/office/drawing/2014/main" id="{0C72068D-7281-42CF-ACBE-69009E63CDD2}"/>
              </a:ext>
            </a:extLst>
          </p:cNvPr>
          <p:cNvSpPr/>
          <p:nvPr/>
        </p:nvSpPr>
        <p:spPr>
          <a:xfrm>
            <a:off x="5677607" y="4563303"/>
            <a:ext cx="933714" cy="289131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1411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9" name="Rounded Rectangle 137">
            <a:extLst>
              <a:ext uri="{FF2B5EF4-FFF2-40B4-BE49-F238E27FC236}">
                <a16:creationId xmlns:a16="http://schemas.microsoft.com/office/drawing/2014/main" id="{56FC32A0-85CF-46A3-8129-9B00A3CCF672}"/>
              </a:ext>
            </a:extLst>
          </p:cNvPr>
          <p:cNvSpPr/>
          <p:nvPr/>
        </p:nvSpPr>
        <p:spPr>
          <a:xfrm flipH="1">
            <a:off x="8524759" y="1639450"/>
            <a:ext cx="1103498" cy="322839"/>
          </a:xfrm>
          <a:prstGeom prst="roundRect">
            <a:avLst>
              <a:gd name="adj" fmla="val 0"/>
            </a:avLst>
          </a:prstGeom>
          <a:solidFill>
            <a:srgbClr val="00B05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8911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7" name="Freeform 105">
            <a:extLst>
              <a:ext uri="{FF2B5EF4-FFF2-40B4-BE49-F238E27FC236}">
                <a16:creationId xmlns:a16="http://schemas.microsoft.com/office/drawing/2014/main" id="{9E702D62-DA11-4D10-9F91-578509B9EB0E}"/>
              </a:ext>
            </a:extLst>
          </p:cNvPr>
          <p:cNvSpPr/>
          <p:nvPr/>
        </p:nvSpPr>
        <p:spPr>
          <a:xfrm rot="5400000">
            <a:off x="7541681" y="1424234"/>
            <a:ext cx="939619" cy="2014976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557E61BE-83D5-4D5F-AEC9-4E4513ABF994}"/>
              </a:ext>
            </a:extLst>
          </p:cNvPr>
          <p:cNvSpPr txBox="1"/>
          <p:nvPr/>
        </p:nvSpPr>
        <p:spPr>
          <a:xfrm>
            <a:off x="4726660" y="2946005"/>
            <a:ext cx="905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39.2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92" name="Rounded Rectangle 154">
            <a:extLst>
              <a:ext uri="{FF2B5EF4-FFF2-40B4-BE49-F238E27FC236}">
                <a16:creationId xmlns:a16="http://schemas.microsoft.com/office/drawing/2014/main" id="{573B3B65-FA8B-4F25-A745-F40814CD1A6D}"/>
              </a:ext>
            </a:extLst>
          </p:cNvPr>
          <p:cNvSpPr/>
          <p:nvPr/>
        </p:nvSpPr>
        <p:spPr>
          <a:xfrm>
            <a:off x="2338813" y="862984"/>
            <a:ext cx="350937" cy="18014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1360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93" name="Straight Arrow Connector 71">
            <a:extLst>
              <a:ext uri="{FF2B5EF4-FFF2-40B4-BE49-F238E27FC236}">
                <a16:creationId xmlns:a16="http://schemas.microsoft.com/office/drawing/2014/main" id="{9A48B22A-C206-48CE-ABBA-15270C36CE51}"/>
              </a:ext>
            </a:extLst>
          </p:cNvPr>
          <p:cNvCxnSpPr/>
          <p:nvPr/>
        </p:nvCxnSpPr>
        <p:spPr>
          <a:xfrm>
            <a:off x="2468880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71">
            <a:extLst>
              <a:ext uri="{FF2B5EF4-FFF2-40B4-BE49-F238E27FC236}">
                <a16:creationId xmlns:a16="http://schemas.microsoft.com/office/drawing/2014/main" id="{A1268F1F-56C5-47C6-A3C9-ED650F1E831D}"/>
              </a:ext>
            </a:extLst>
          </p:cNvPr>
          <p:cNvCxnSpPr/>
          <p:nvPr/>
        </p:nvCxnSpPr>
        <p:spPr>
          <a:xfrm>
            <a:off x="3984271" y="36776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2288748" y="5725343"/>
            <a:ext cx="324999" cy="21112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6" name="Rounded Rectangle 146">
            <a:extLst>
              <a:ext uri="{FF2B5EF4-FFF2-40B4-BE49-F238E27FC236}">
                <a16:creationId xmlns:a16="http://schemas.microsoft.com/office/drawing/2014/main" id="{1CD10A97-6425-45BB-84CE-7485C9978355}"/>
              </a:ext>
            </a:extLst>
          </p:cNvPr>
          <p:cNvSpPr/>
          <p:nvPr/>
        </p:nvSpPr>
        <p:spPr>
          <a:xfrm>
            <a:off x="6351955" y="2761237"/>
            <a:ext cx="390176" cy="216706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906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8" name="Freeform 113">
            <a:extLst>
              <a:ext uri="{FF2B5EF4-FFF2-40B4-BE49-F238E27FC236}">
                <a16:creationId xmlns:a16="http://schemas.microsoft.com/office/drawing/2014/main" id="{F4FB21A3-7434-49B9-A4B0-6F9D6966BCD6}"/>
              </a:ext>
            </a:extLst>
          </p:cNvPr>
          <p:cNvSpPr/>
          <p:nvPr/>
        </p:nvSpPr>
        <p:spPr>
          <a:xfrm flipV="1">
            <a:off x="6588527" y="4734707"/>
            <a:ext cx="2670824" cy="320971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Freeform 121">
            <a:extLst>
              <a:ext uri="{FF2B5EF4-FFF2-40B4-BE49-F238E27FC236}">
                <a16:creationId xmlns:a16="http://schemas.microsoft.com/office/drawing/2014/main" id="{017CB5FB-9DFF-4CB0-9ECA-FEA7CCC3B08F}"/>
              </a:ext>
            </a:extLst>
          </p:cNvPr>
          <p:cNvSpPr/>
          <p:nvPr/>
        </p:nvSpPr>
        <p:spPr>
          <a:xfrm flipH="1">
            <a:off x="9083007" y="4746116"/>
            <a:ext cx="176344" cy="96985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Rounded Rectangle 206">
            <a:extLst>
              <a:ext uri="{FF2B5EF4-FFF2-40B4-BE49-F238E27FC236}">
                <a16:creationId xmlns:a16="http://schemas.microsoft.com/office/drawing/2014/main" id="{49ACF506-D3A5-4F7A-A984-606F30E05BCD}"/>
              </a:ext>
            </a:extLst>
          </p:cNvPr>
          <p:cNvSpPr/>
          <p:nvPr/>
        </p:nvSpPr>
        <p:spPr>
          <a:xfrm>
            <a:off x="9108097" y="5698965"/>
            <a:ext cx="495732" cy="232589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97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1" name="Rounded Rectangle 145">
            <a:extLst>
              <a:ext uri="{FF2B5EF4-FFF2-40B4-BE49-F238E27FC236}">
                <a16:creationId xmlns:a16="http://schemas.microsoft.com/office/drawing/2014/main" id="{F2402FEB-AE13-48B6-924D-F60F6FE04C67}"/>
              </a:ext>
            </a:extLst>
          </p:cNvPr>
          <p:cNvSpPr/>
          <p:nvPr/>
        </p:nvSpPr>
        <p:spPr>
          <a:xfrm>
            <a:off x="3289787" y="5730674"/>
            <a:ext cx="361356" cy="17367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5" name="Rounded Rectangle 145">
            <a:extLst>
              <a:ext uri="{FF2B5EF4-FFF2-40B4-BE49-F238E27FC236}">
                <a16:creationId xmlns:a16="http://schemas.microsoft.com/office/drawing/2014/main" id="{4B5818E8-DCB6-41DA-8004-790E9F7F1F0E}"/>
              </a:ext>
            </a:extLst>
          </p:cNvPr>
          <p:cNvSpPr/>
          <p:nvPr/>
        </p:nvSpPr>
        <p:spPr>
          <a:xfrm>
            <a:off x="4942306" y="5712662"/>
            <a:ext cx="414978" cy="19734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07">
            <a:extLst>
              <a:ext uri="{FF2B5EF4-FFF2-40B4-BE49-F238E27FC236}">
                <a16:creationId xmlns:a16="http://schemas.microsoft.com/office/drawing/2014/main" id="{163D80D9-FE4A-48D0-A706-8BAF033ED90C}"/>
              </a:ext>
            </a:extLst>
          </p:cNvPr>
          <p:cNvSpPr/>
          <p:nvPr/>
        </p:nvSpPr>
        <p:spPr>
          <a:xfrm flipH="1">
            <a:off x="6124018" y="1967615"/>
            <a:ext cx="450054" cy="828095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Freeform 105">
            <a:extLst>
              <a:ext uri="{FF2B5EF4-FFF2-40B4-BE49-F238E27FC236}">
                <a16:creationId xmlns:a16="http://schemas.microsoft.com/office/drawing/2014/main" id="{11A21ADC-2A05-4E31-BA30-D24DDD241C59}"/>
              </a:ext>
            </a:extLst>
          </p:cNvPr>
          <p:cNvSpPr/>
          <p:nvPr/>
        </p:nvSpPr>
        <p:spPr>
          <a:xfrm flipH="1">
            <a:off x="2492532" y="2152789"/>
            <a:ext cx="4071072" cy="3585233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Rounded Rectangle 183">
            <a:extLst>
              <a:ext uri="{FF2B5EF4-FFF2-40B4-BE49-F238E27FC236}">
                <a16:creationId xmlns:a16="http://schemas.microsoft.com/office/drawing/2014/main" id="{DC057D0D-3C01-4FBD-8679-A9A21C36DEEF}"/>
              </a:ext>
            </a:extLst>
          </p:cNvPr>
          <p:cNvSpPr/>
          <p:nvPr/>
        </p:nvSpPr>
        <p:spPr>
          <a:xfrm>
            <a:off x="2334054" y="3856410"/>
            <a:ext cx="836649" cy="293017"/>
          </a:xfrm>
          <a:prstGeom prst="roundRect">
            <a:avLst>
              <a:gd name="adj" fmla="val 32000"/>
            </a:avLst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F6CD1BF7-6C34-4EB8-9CC2-09BEB65E1CE6}"/>
              </a:ext>
            </a:extLst>
          </p:cNvPr>
          <p:cNvSpPr txBox="1"/>
          <p:nvPr/>
        </p:nvSpPr>
        <p:spPr>
          <a:xfrm>
            <a:off x="-203" y="-1569"/>
            <a:ext cx="5675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Viet Nam 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Energy Balance</a:t>
            </a:r>
            <a:r>
              <a:rPr lang="ja-JP" altLang="en-US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(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)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6" name="Rounded Rectangle 154"/>
          <p:cNvSpPr/>
          <p:nvPr/>
        </p:nvSpPr>
        <p:spPr>
          <a:xfrm>
            <a:off x="3734759" y="849394"/>
            <a:ext cx="428717" cy="19601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13596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Arrow Connector 65"/>
          <p:cNvCxnSpPr/>
          <p:nvPr/>
        </p:nvCxnSpPr>
        <p:spPr>
          <a:xfrm>
            <a:off x="3533043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A8B4021E-3EC0-45D7-A595-582E85836C24}"/>
              </a:ext>
            </a:extLst>
          </p:cNvPr>
          <p:cNvSpPr txBox="1"/>
          <p:nvPr/>
        </p:nvSpPr>
        <p:spPr>
          <a:xfrm>
            <a:off x="215486" y="4569697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=70.4%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40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7192862" y="5722837"/>
            <a:ext cx="414636" cy="189232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2" name="Rounded Rectangle 148"/>
          <p:cNvSpPr/>
          <p:nvPr/>
        </p:nvSpPr>
        <p:spPr>
          <a:xfrm>
            <a:off x="2875004" y="5722837"/>
            <a:ext cx="274002" cy="21362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3" name="Rounded Rectangle 148"/>
          <p:cNvSpPr/>
          <p:nvPr/>
        </p:nvSpPr>
        <p:spPr>
          <a:xfrm>
            <a:off x="4396506" y="5687550"/>
            <a:ext cx="365794" cy="22451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516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0" name="Freeform 100"/>
          <p:cNvSpPr/>
          <p:nvPr/>
        </p:nvSpPr>
        <p:spPr>
          <a:xfrm>
            <a:off x="3014274" y="1924235"/>
            <a:ext cx="6382487" cy="3810341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52" name="Freeform 121"/>
          <p:cNvSpPr/>
          <p:nvPr/>
        </p:nvSpPr>
        <p:spPr>
          <a:xfrm flipH="1">
            <a:off x="4338776" y="510295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C4378000-6818-4D82-9232-CC31E6BE843C}"/>
              </a:ext>
            </a:extLst>
          </p:cNvPr>
          <p:cNvSpPr txBox="1"/>
          <p:nvPr/>
        </p:nvSpPr>
        <p:spPr>
          <a:xfrm>
            <a:off x="6446110" y="4104285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13.4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121" name="Rounded Rectangle 196">
            <a:extLst>
              <a:ext uri="{FF2B5EF4-FFF2-40B4-BE49-F238E27FC236}">
                <a16:creationId xmlns:a16="http://schemas.microsoft.com/office/drawing/2014/main" id="{6FB100C2-369B-4D86-9DD6-585227C73C18}"/>
              </a:ext>
            </a:extLst>
          </p:cNvPr>
          <p:cNvSpPr/>
          <p:nvPr/>
        </p:nvSpPr>
        <p:spPr>
          <a:xfrm>
            <a:off x="6351954" y="859053"/>
            <a:ext cx="415957" cy="21066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44" name="Straight Arrow Connector 67">
            <a:extLst>
              <a:ext uri="{FF2B5EF4-FFF2-40B4-BE49-F238E27FC236}">
                <a16:creationId xmlns:a16="http://schemas.microsoft.com/office/drawing/2014/main" id="{6AF8EDBD-C919-45F1-AA91-84D0AD8BA0C0}"/>
              </a:ext>
            </a:extLst>
          </p:cNvPr>
          <p:cNvCxnSpPr/>
          <p:nvPr/>
        </p:nvCxnSpPr>
        <p:spPr>
          <a:xfrm>
            <a:off x="6035594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71">
            <a:extLst>
              <a:ext uri="{FF2B5EF4-FFF2-40B4-BE49-F238E27FC236}">
                <a16:creationId xmlns:a16="http://schemas.microsoft.com/office/drawing/2014/main" id="{7503D9F6-340B-4F3C-9FBA-846AC39AE96E}"/>
              </a:ext>
            </a:extLst>
          </p:cNvPr>
          <p:cNvCxnSpPr/>
          <p:nvPr/>
        </p:nvCxnSpPr>
        <p:spPr>
          <a:xfrm>
            <a:off x="6545567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ounded Rectangle 152">
            <a:extLst>
              <a:ext uri="{FF2B5EF4-FFF2-40B4-BE49-F238E27FC236}">
                <a16:creationId xmlns:a16="http://schemas.microsoft.com/office/drawing/2014/main" id="{CAA36A8B-7249-4F75-AC48-A588630B686C}"/>
              </a:ext>
            </a:extLst>
          </p:cNvPr>
          <p:cNvSpPr/>
          <p:nvPr/>
        </p:nvSpPr>
        <p:spPr>
          <a:xfrm>
            <a:off x="4049735" y="5891169"/>
            <a:ext cx="265851" cy="17195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/>
            </a:pPr>
            <a:r>
              <a:rPr lang="en-US" altLang="ja-JP" sz="900" b="1" dirty="0">
                <a:solidFill>
                  <a:prstClr val="white"/>
                </a:solidFill>
                <a:latin typeface="Segoe UI" pitchFamily="34" charset="0"/>
                <a:ea typeface="ＭＳ Ｐゴシック" panose="020B0600070205080204" pitchFamily="50" charset="-128"/>
                <a:cs typeface="Segoe UI" pitchFamily="34" charset="0"/>
              </a:rPr>
              <a:t>7</a:t>
            </a:r>
            <a:endParaRPr lang="ja-JP" altLang="en-US" sz="900" b="1" dirty="0">
              <a:solidFill>
                <a:prstClr val="white"/>
              </a:solidFill>
              <a:latin typeface="Segoe UI" pitchFamily="34" charset="0"/>
              <a:ea typeface="ＭＳ Ｐゴシック" panose="020B0600070205080204" pitchFamily="50" charset="-128"/>
              <a:cs typeface="Segoe UI" pitchFamily="34" charset="0"/>
            </a:endParaRPr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608E4C0B-9B27-4891-8F02-FB9B47DDF6F5}"/>
              </a:ext>
            </a:extLst>
          </p:cNvPr>
          <p:cNvSpPr txBox="1"/>
          <p:nvPr/>
        </p:nvSpPr>
        <p:spPr>
          <a:xfrm>
            <a:off x="4306841" y="5841089"/>
            <a:ext cx="777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On site</a:t>
            </a:r>
            <a:endParaRPr kumimoji="1" lang="ja-JP" altLang="en-US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1" name="Freeform 121">
            <a:extLst>
              <a:ext uri="{FF2B5EF4-FFF2-40B4-BE49-F238E27FC236}">
                <a16:creationId xmlns:a16="http://schemas.microsoft.com/office/drawing/2014/main" id="{381AF1A8-F5BE-42A1-A175-D511B6DFA765}"/>
              </a:ext>
            </a:extLst>
          </p:cNvPr>
          <p:cNvSpPr/>
          <p:nvPr/>
        </p:nvSpPr>
        <p:spPr>
          <a:xfrm flipH="1">
            <a:off x="5309134" y="507709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Rounded Rectangle 152">
            <a:extLst>
              <a:ext uri="{FF2B5EF4-FFF2-40B4-BE49-F238E27FC236}">
                <a16:creationId xmlns:a16="http://schemas.microsoft.com/office/drawing/2014/main" id="{28BF450A-F41D-4EF7-ACCA-413FDFF73C5B}"/>
              </a:ext>
            </a:extLst>
          </p:cNvPr>
          <p:cNvSpPr/>
          <p:nvPr/>
        </p:nvSpPr>
        <p:spPr>
          <a:xfrm>
            <a:off x="7595136" y="5705178"/>
            <a:ext cx="381283" cy="199168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/>
            </a:pPr>
            <a:r>
              <a:rPr lang="en-US" altLang="ja-JP" sz="900" dirty="0">
                <a:solidFill>
                  <a:prstClr val="white"/>
                </a:solidFill>
                <a:latin typeface="Segoe UI" pitchFamily="34" charset="0"/>
                <a:ea typeface="ＭＳ Ｐゴシック" panose="020B0600070205080204" pitchFamily="50" charset="-128"/>
                <a:cs typeface="Segoe UI" pitchFamily="34" charset="0"/>
              </a:rPr>
              <a:t>5</a:t>
            </a:r>
            <a:endParaRPr lang="ja-JP" altLang="en-US" sz="900" dirty="0">
              <a:solidFill>
                <a:prstClr val="white"/>
              </a:solidFill>
              <a:latin typeface="Segoe UI" pitchFamily="34" charset="0"/>
              <a:ea typeface="ＭＳ Ｐゴシック" panose="020B0600070205080204" pitchFamily="50" charset="-128"/>
              <a:cs typeface="Segoe UI" pitchFamily="34" charset="0"/>
            </a:endParaRPr>
          </a:p>
        </p:txBody>
      </p:sp>
      <p:sp>
        <p:nvSpPr>
          <p:cNvPr id="173" name="Freeform 121">
            <a:extLst>
              <a:ext uri="{FF2B5EF4-FFF2-40B4-BE49-F238E27FC236}">
                <a16:creationId xmlns:a16="http://schemas.microsoft.com/office/drawing/2014/main" id="{7FD96130-0E6B-4BE4-8A97-229F661B7B3E}"/>
              </a:ext>
            </a:extLst>
          </p:cNvPr>
          <p:cNvSpPr/>
          <p:nvPr/>
        </p:nvSpPr>
        <p:spPr>
          <a:xfrm>
            <a:off x="7812907" y="4721325"/>
            <a:ext cx="45719" cy="96985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Freeform 105">
            <a:extLst>
              <a:ext uri="{FF2B5EF4-FFF2-40B4-BE49-F238E27FC236}">
                <a16:creationId xmlns:a16="http://schemas.microsoft.com/office/drawing/2014/main" id="{02997056-C996-4E3E-B924-F1D694F0BE5A}"/>
              </a:ext>
            </a:extLst>
          </p:cNvPr>
          <p:cNvSpPr/>
          <p:nvPr/>
        </p:nvSpPr>
        <p:spPr>
          <a:xfrm>
            <a:off x="2493427" y="4470688"/>
            <a:ext cx="4902140" cy="1277350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Rounded Rectangle 174">
            <a:extLst>
              <a:ext uri="{FF2B5EF4-FFF2-40B4-BE49-F238E27FC236}">
                <a16:creationId xmlns:a16="http://schemas.microsoft.com/office/drawing/2014/main" id="{65660CD2-79F7-4B25-BB63-74C67215044C}"/>
              </a:ext>
            </a:extLst>
          </p:cNvPr>
          <p:cNvSpPr/>
          <p:nvPr/>
        </p:nvSpPr>
        <p:spPr>
          <a:xfrm>
            <a:off x="3837300" y="2758649"/>
            <a:ext cx="328635" cy="21663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2" name="Rounded Rectangle 183">
            <a:extLst>
              <a:ext uri="{FF2B5EF4-FFF2-40B4-BE49-F238E27FC236}">
                <a16:creationId xmlns:a16="http://schemas.microsoft.com/office/drawing/2014/main" id="{17058BF4-AC78-4E1E-AA93-3F67768917C6}"/>
              </a:ext>
            </a:extLst>
          </p:cNvPr>
          <p:cNvSpPr/>
          <p:nvPr/>
        </p:nvSpPr>
        <p:spPr>
          <a:xfrm>
            <a:off x="9038819" y="4172413"/>
            <a:ext cx="836649" cy="293017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788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0318C0D-F2ED-46BD-82B8-13872675672D}"/>
              </a:ext>
            </a:extLst>
          </p:cNvPr>
          <p:cNvSpPr txBox="1"/>
          <p:nvPr/>
        </p:nvSpPr>
        <p:spPr>
          <a:xfrm>
            <a:off x="1933199" y="2983862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88.0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B080EAB-9864-45F6-99B7-C15725D6277C}"/>
              </a:ext>
            </a:extLst>
          </p:cNvPr>
          <p:cNvSpPr/>
          <p:nvPr/>
        </p:nvSpPr>
        <p:spPr>
          <a:xfrm>
            <a:off x="85223" y="402701"/>
            <a:ext cx="9803716" cy="1838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D05E13-4E95-4F81-BAC7-7CDB882425BA}"/>
              </a:ext>
            </a:extLst>
          </p:cNvPr>
          <p:cNvSpPr txBox="1"/>
          <p:nvPr/>
        </p:nvSpPr>
        <p:spPr>
          <a:xfrm>
            <a:off x="122327" y="412238"/>
            <a:ext cx="2217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Viet Nam supply part 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Rounded Rectangle 15">
            <a:extLst>
              <a:ext uri="{FF2B5EF4-FFF2-40B4-BE49-F238E27FC236}">
                <a16:creationId xmlns:a16="http://schemas.microsoft.com/office/drawing/2014/main" id="{F2157247-216C-43A7-AC29-1211A2683F49}"/>
              </a:ext>
            </a:extLst>
          </p:cNvPr>
          <p:cNvSpPr/>
          <p:nvPr/>
        </p:nvSpPr>
        <p:spPr>
          <a:xfrm>
            <a:off x="7705003" y="1048853"/>
            <a:ext cx="74695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Rounded Rectangle 137">
            <a:extLst>
              <a:ext uri="{FF2B5EF4-FFF2-40B4-BE49-F238E27FC236}">
                <a16:creationId xmlns:a16="http://schemas.microsoft.com/office/drawing/2014/main" id="{8D311869-5DA2-4925-8D17-1F054260743D}"/>
              </a:ext>
            </a:extLst>
          </p:cNvPr>
          <p:cNvSpPr/>
          <p:nvPr/>
        </p:nvSpPr>
        <p:spPr>
          <a:xfrm>
            <a:off x="7700908" y="1645779"/>
            <a:ext cx="746951" cy="327661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85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199">
            <a:extLst>
              <a:ext uri="{FF2B5EF4-FFF2-40B4-BE49-F238E27FC236}">
                <a16:creationId xmlns:a16="http://schemas.microsoft.com/office/drawing/2014/main" id="{2BF79CA9-FC0B-4E85-9E0E-C541307A601B}"/>
              </a:ext>
            </a:extLst>
          </p:cNvPr>
          <p:cNvSpPr/>
          <p:nvPr/>
        </p:nvSpPr>
        <p:spPr>
          <a:xfrm>
            <a:off x="7705003" y="857260"/>
            <a:ext cx="448289" cy="209327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148</a:t>
            </a:r>
            <a:endParaRPr kumimoji="1" lang="ja-JP" altLang="en-US" sz="14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95" name="Straight Arrow Connector 67">
            <a:extLst>
              <a:ext uri="{FF2B5EF4-FFF2-40B4-BE49-F238E27FC236}">
                <a16:creationId xmlns:a16="http://schemas.microsoft.com/office/drawing/2014/main" id="{12258C22-B594-403D-9BE9-3D1A49AC11B1}"/>
              </a:ext>
            </a:extLst>
          </p:cNvPr>
          <p:cNvCxnSpPr/>
          <p:nvPr/>
        </p:nvCxnSpPr>
        <p:spPr>
          <a:xfrm>
            <a:off x="7925262" y="475990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71">
            <a:extLst>
              <a:ext uri="{FF2B5EF4-FFF2-40B4-BE49-F238E27FC236}">
                <a16:creationId xmlns:a16="http://schemas.microsoft.com/office/drawing/2014/main" id="{46EC12A5-5813-44F5-A982-2FB7AE971615}"/>
              </a:ext>
            </a:extLst>
          </p:cNvPr>
          <p:cNvCxnSpPr/>
          <p:nvPr/>
        </p:nvCxnSpPr>
        <p:spPr>
          <a:xfrm>
            <a:off x="8239720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96">
            <a:extLst>
              <a:ext uri="{FF2B5EF4-FFF2-40B4-BE49-F238E27FC236}">
                <a16:creationId xmlns:a16="http://schemas.microsoft.com/office/drawing/2014/main" id="{87AD5492-9BCC-4965-A671-7E30DD53B25D}"/>
              </a:ext>
            </a:extLst>
          </p:cNvPr>
          <p:cNvSpPr/>
          <p:nvPr/>
        </p:nvSpPr>
        <p:spPr>
          <a:xfrm>
            <a:off x="8142478" y="874720"/>
            <a:ext cx="305382" cy="191867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63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4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13">
            <a:extLst>
              <a:ext uri="{FF2B5EF4-FFF2-40B4-BE49-F238E27FC236}">
                <a16:creationId xmlns:a16="http://schemas.microsoft.com/office/drawing/2014/main" id="{D7FBABC3-AF0F-4EBD-BB82-291CB5194404}"/>
              </a:ext>
            </a:extLst>
          </p:cNvPr>
          <p:cNvSpPr/>
          <p:nvPr/>
        </p:nvSpPr>
        <p:spPr>
          <a:xfrm>
            <a:off x="7367279" y="1818047"/>
            <a:ext cx="746951" cy="326798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0" name="Straight Connector 80">
            <a:extLst>
              <a:ext uri="{FF2B5EF4-FFF2-40B4-BE49-F238E27FC236}">
                <a16:creationId xmlns:a16="http://schemas.microsoft.com/office/drawing/2014/main" id="{7A41C196-7AAD-43C6-A143-6610A82E64CB}"/>
              </a:ext>
            </a:extLst>
          </p:cNvPr>
          <p:cNvCxnSpPr>
            <a:cxnSpLocks/>
            <a:endCxn id="177" idx="0"/>
          </p:cNvCxnSpPr>
          <p:nvPr/>
        </p:nvCxnSpPr>
        <p:spPr>
          <a:xfrm flipH="1">
            <a:off x="4001618" y="1924235"/>
            <a:ext cx="437450" cy="834414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" name="Group 207"/>
          <p:cNvGrpSpPr/>
          <p:nvPr/>
        </p:nvGrpSpPr>
        <p:grpSpPr>
          <a:xfrm>
            <a:off x="103161" y="-4911"/>
            <a:ext cx="9659123" cy="6859793"/>
            <a:chOff x="45222" y="0"/>
            <a:chExt cx="9659123" cy="6859793"/>
          </a:xfrm>
        </p:grpSpPr>
        <p:sp>
          <p:nvSpPr>
            <p:cNvPr id="4" name="Rounded Rectangle 3"/>
            <p:cNvSpPr/>
            <p:nvPr/>
          </p:nvSpPr>
          <p:spPr>
            <a:xfrm>
              <a:off x="106671" y="735465"/>
              <a:ext cx="1066800" cy="12414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Primary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Energy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Supply</a:t>
              </a:r>
            </a:p>
            <a:p>
              <a:endParaRPr kumimoji="1" lang="en-US" altLang="ja-JP" sz="8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  <a:p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49760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88444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Crude Oil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7128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Oil Product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66955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Natural Gas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815109" y="1053764"/>
              <a:ext cx="746952" cy="595520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Hydro &amp; RE</a:t>
              </a:r>
              <a:endPara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451139" y="1053764"/>
              <a:ext cx="1099403" cy="595520"/>
            </a:xfrm>
            <a:prstGeom prst="roundRect">
              <a:avLst>
                <a:gd name="adj" fmla="val 0"/>
              </a:avLst>
            </a:prstGeom>
            <a:solidFill>
              <a:srgbClr val="00B05A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Biofuels &amp; waste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573805" y="5904257"/>
              <a:ext cx="1447800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Industrial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21629" y="5909542"/>
              <a:ext cx="1475311" cy="6207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Residential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878979" y="5904257"/>
              <a:ext cx="1391921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50775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Transport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816510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cs typeface="Segoe UI" pitchFamily="34" charset="0"/>
                </a:rPr>
                <a:t>Others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1650144" y="451732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2094061" y="480901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diamon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3092967" y="480901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5095156" y="381000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7206273" y="495856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9025068" y="473034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ounded Rectangle 77"/>
            <p:cNvSpPr/>
            <p:nvPr/>
          </p:nvSpPr>
          <p:spPr>
            <a:xfrm>
              <a:off x="2716805" y="2957857"/>
              <a:ext cx="1403350" cy="64660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Refinery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5569409" y="2766266"/>
              <a:ext cx="1390333" cy="10200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Power Plant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81" name="Straight Connector 80"/>
            <p:cNvCxnSpPr>
              <a:cxnSpLocks/>
              <a:endCxn id="165" idx="0"/>
            </p:cNvCxnSpPr>
            <p:nvPr/>
          </p:nvCxnSpPr>
          <p:spPr>
            <a:xfrm>
              <a:off x="3196813" y="1759376"/>
              <a:ext cx="0" cy="1006889"/>
            </a:xfrm>
            <a:prstGeom prst="line">
              <a:avLst/>
            </a:prstGeom>
            <a:ln w="88900">
              <a:solidFill>
                <a:srgbClr val="FFC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759542" y="1666646"/>
              <a:ext cx="0" cy="4037586"/>
            </a:xfrm>
            <a:prstGeom prst="line">
              <a:avLst/>
            </a:prstGeom>
            <a:ln w="889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Freeform 85"/>
            <p:cNvSpPr/>
            <p:nvPr/>
          </p:nvSpPr>
          <p:spPr>
            <a:xfrm>
              <a:off x="1759542" y="2458039"/>
              <a:ext cx="4068087" cy="312628"/>
            </a:xfrm>
            <a:custGeom>
              <a:avLst/>
              <a:gdLst>
                <a:gd name="connsiteX0" fmla="*/ 0 w 4210050"/>
                <a:gd name="connsiteY0" fmla="*/ 0 h 466725"/>
                <a:gd name="connsiteX1" fmla="*/ 4210050 w 4210050"/>
                <a:gd name="connsiteY1" fmla="*/ 0 h 466725"/>
                <a:gd name="connsiteX2" fmla="*/ 4210050 w 4210050"/>
                <a:gd name="connsiteY2" fmla="*/ 466725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0050" h="466725">
                  <a:moveTo>
                    <a:pt x="0" y="0"/>
                  </a:moveTo>
                  <a:lnTo>
                    <a:pt x="4210050" y="0"/>
                  </a:lnTo>
                  <a:lnTo>
                    <a:pt x="4210050" y="466725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4812304" y="1649757"/>
              <a:ext cx="46800" cy="2639060"/>
            </a:xfrm>
            <a:custGeom>
              <a:avLst/>
              <a:gdLst>
                <a:gd name="connsiteX0" fmla="*/ 0 w 0"/>
                <a:gd name="connsiteY0" fmla="*/ 0 h 2781300"/>
                <a:gd name="connsiteX1" fmla="*/ 0 w 0"/>
                <a:gd name="connsiteY1" fmla="*/ 2781300 h 278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781300">
                  <a:moveTo>
                    <a:pt x="0" y="0"/>
                  </a:moveTo>
                  <a:lnTo>
                    <a:pt x="0" y="27813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4804683" y="2301099"/>
              <a:ext cx="1340181" cy="494611"/>
            </a:xfrm>
            <a:custGeom>
              <a:avLst/>
              <a:gdLst>
                <a:gd name="connsiteX0" fmla="*/ 0 w 2603500"/>
                <a:gd name="connsiteY0" fmla="*/ 0 h 749300"/>
                <a:gd name="connsiteX1" fmla="*/ 2603500 w 2603500"/>
                <a:gd name="connsiteY1" fmla="*/ 0 h 749300"/>
                <a:gd name="connsiteX2" fmla="*/ 2603500 w 26035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500" h="749300">
                  <a:moveTo>
                    <a:pt x="0" y="0"/>
                  </a:moveTo>
                  <a:lnTo>
                    <a:pt x="2603500" y="0"/>
                  </a:lnTo>
                  <a:lnTo>
                    <a:pt x="2603500" y="7493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3415305" y="3783357"/>
              <a:ext cx="1409700" cy="226060"/>
            </a:xfrm>
            <a:custGeom>
              <a:avLst/>
              <a:gdLst>
                <a:gd name="connsiteX0" fmla="*/ 0 w 1409700"/>
                <a:gd name="connsiteY0" fmla="*/ 0 h 342900"/>
                <a:gd name="connsiteX1" fmla="*/ 0 w 1409700"/>
                <a:gd name="connsiteY1" fmla="*/ 342900 h 342900"/>
                <a:gd name="connsiteX2" fmla="*/ 1409700 w 1409700"/>
                <a:gd name="connsiteY2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9700" h="342900">
                  <a:moveTo>
                    <a:pt x="0" y="0"/>
                  </a:moveTo>
                  <a:lnTo>
                    <a:pt x="0" y="342900"/>
                  </a:lnTo>
                  <a:lnTo>
                    <a:pt x="1409700" y="3429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Freeform 108"/>
            <p:cNvSpPr/>
            <p:nvPr/>
          </p:nvSpPr>
          <p:spPr>
            <a:xfrm flipH="1">
              <a:off x="5329872" y="4304057"/>
              <a:ext cx="173908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6247405" y="1960658"/>
              <a:ext cx="1040341" cy="2048759"/>
            </a:xfrm>
            <a:custGeom>
              <a:avLst/>
              <a:gdLst>
                <a:gd name="connsiteX0" fmla="*/ 1346200 w 1346200"/>
                <a:gd name="connsiteY0" fmla="*/ 0 h 2400300"/>
                <a:gd name="connsiteX1" fmla="*/ 1346200 w 1346200"/>
                <a:gd name="connsiteY1" fmla="*/ 2400300 h 2400300"/>
                <a:gd name="connsiteX2" fmla="*/ 0 w 1346200"/>
                <a:gd name="connsiteY2" fmla="*/ 2400300 h 240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6200" h="2400300">
                  <a:moveTo>
                    <a:pt x="1346200" y="0"/>
                  </a:moveTo>
                  <a:lnTo>
                    <a:pt x="1346200" y="2400300"/>
                  </a:lnTo>
                  <a:lnTo>
                    <a:pt x="0" y="2400300"/>
                  </a:ln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723453" y="4751732"/>
              <a:ext cx="3254202" cy="969851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0000">
                  <a:alpha val="80000"/>
                </a:srgbClr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Freeform 115"/>
            <p:cNvSpPr/>
            <p:nvPr/>
          </p:nvSpPr>
          <p:spPr>
            <a:xfrm flipH="1">
              <a:off x="6180092" y="3786346"/>
              <a:ext cx="45719" cy="96538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4125919" y="4751731"/>
              <a:ext cx="45719" cy="969851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1573805" y="6530338"/>
              <a:ext cx="144780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32545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3221629" y="6530338"/>
              <a:ext cx="1476375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10059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4887553" y="6532132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2873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650775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12063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816510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2743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4736105" y="5904257"/>
              <a:ext cx="1657984" cy="62608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Commercial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1497605" y="1650690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36740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2884445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12937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4271284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9563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5669551" y="1650690"/>
              <a:ext cx="1066804" cy="327661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7941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811014" y="1650690"/>
              <a:ext cx="746951" cy="327661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8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7278</a:t>
              </a:r>
              <a:endParaRPr kumimoji="1"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573804" y="5712665"/>
              <a:ext cx="361937" cy="21536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11795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935741" y="5710089"/>
              <a:ext cx="293784" cy="226377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4618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2532314" y="5722837"/>
              <a:ext cx="274002" cy="213629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9609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3574873" y="5710089"/>
              <a:ext cx="351459" cy="1999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815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3" name="Rounded Rectangle 152"/>
            <p:cNvSpPr/>
            <p:nvPr/>
          </p:nvSpPr>
          <p:spPr>
            <a:xfrm>
              <a:off x="3928099" y="5730674"/>
              <a:ext cx="394778" cy="179337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5352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6640908" y="2764015"/>
              <a:ext cx="293285" cy="216180"/>
            </a:xfrm>
            <a:prstGeom prst="roundRect">
              <a:avLst>
                <a:gd name="adj" fmla="val 0"/>
              </a:avLst>
            </a:prstGeom>
            <a:solidFill>
              <a:srgbClr val="00B05A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</a:t>
              </a:r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433591" y="833002"/>
              <a:ext cx="414338" cy="25501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23735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6504262" y="5692461"/>
              <a:ext cx="945218" cy="21524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12058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8477303" y="5681298"/>
              <a:ext cx="381042" cy="22796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1917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2716805" y="2766265"/>
              <a:ext cx="960016" cy="20693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1337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2716805" y="3534069"/>
              <a:ext cx="1403350" cy="26199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1220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5569409" y="3604465"/>
              <a:ext cx="1390334" cy="191593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1415</a:t>
              </a:r>
              <a:endParaRPr kumimoji="1" lang="ja-JP" altLang="en-US" sz="1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10" name="Freeform 109"/>
            <p:cNvSpPr/>
            <p:nvPr/>
          </p:nvSpPr>
          <p:spPr>
            <a:xfrm flipH="1">
              <a:off x="6808203" y="4304057"/>
              <a:ext cx="256095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2082218" y="4281197"/>
              <a:ext cx="6546641" cy="1440386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Freeform 107"/>
            <p:cNvSpPr/>
            <p:nvPr/>
          </p:nvSpPr>
          <p:spPr>
            <a:xfrm flipH="1">
              <a:off x="3430913" y="4304057"/>
              <a:ext cx="320537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5587580" y="2756105"/>
              <a:ext cx="310440" cy="21709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601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5909890" y="2764014"/>
              <a:ext cx="401955" cy="222414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2019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4428017" y="4194017"/>
              <a:ext cx="901924" cy="306113"/>
            </a:xfrm>
            <a:prstGeom prst="roundRect">
              <a:avLst>
                <a:gd name="adj" fmla="val 3200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20750     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5422323" y="3850666"/>
              <a:ext cx="1605084" cy="288620"/>
            </a:xfrm>
            <a:prstGeom prst="roundRect">
              <a:avLst>
                <a:gd name="adj" fmla="val 3200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Loss </a:t>
              </a:r>
              <a:r>
                <a:rPr kumimoji="1" lang="ja-JP" altLang="en-US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▲</a:t>
              </a:r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1266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1004163" y="4204854"/>
              <a:ext cx="961707" cy="306113"/>
            </a:xfrm>
            <a:prstGeom prst="roundRect">
              <a:avLst>
                <a:gd name="adj" fmla="val 3200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14172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106671" y="1649284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83455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106671" y="5562600"/>
              <a:ext cx="1066800" cy="96773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Final Consumption</a:t>
              </a:r>
              <a:endParaRPr kumimoji="1" lang="ja-JP" altLang="en-US" sz="8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106671" y="6530339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60273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45222" y="2819736"/>
              <a:ext cx="1066800" cy="108299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Intermediate Supply</a:t>
              </a:r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1852910" y="845494"/>
              <a:ext cx="424175" cy="212456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11712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2885499" y="862172"/>
              <a:ext cx="417242" cy="18189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13203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3317443" y="862171"/>
              <a:ext cx="364683" cy="1818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5270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4271284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13596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4804685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2241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8" name="Rounded Rectangle 197"/>
            <p:cNvSpPr/>
            <p:nvPr/>
          </p:nvSpPr>
          <p:spPr>
            <a:xfrm>
              <a:off x="5669555" y="862171"/>
              <a:ext cx="641561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7941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6815109" y="862171"/>
              <a:ext cx="746952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4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7278</a:t>
              </a:r>
              <a:endParaRPr kumimoji="1" lang="ja-JP" altLang="en-US" sz="14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8451140" y="862171"/>
              <a:ext cx="1094750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8911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3" name="Rounded Rectangle 202"/>
            <p:cNvSpPr/>
            <p:nvPr/>
          </p:nvSpPr>
          <p:spPr>
            <a:xfrm>
              <a:off x="7064299" y="0"/>
              <a:ext cx="2640046" cy="48090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●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Production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| 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◆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Trade</a:t>
              </a:r>
              <a:endPara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6" name="Rounded Rectangle 205"/>
            <p:cNvSpPr/>
            <p:nvPr/>
          </p:nvSpPr>
          <p:spPr>
            <a:xfrm>
              <a:off x="4862750" y="5702753"/>
              <a:ext cx="490194" cy="20114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684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7" name="Rounded Rectangle 206"/>
            <p:cNvSpPr/>
            <p:nvPr/>
          </p:nvSpPr>
          <p:spPr>
            <a:xfrm>
              <a:off x="5762192" y="5712449"/>
              <a:ext cx="504250" cy="187424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848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03" name="Straight Arrow Connector 67">
            <a:extLst>
              <a:ext uri="{FF2B5EF4-FFF2-40B4-BE49-F238E27FC236}">
                <a16:creationId xmlns:a16="http://schemas.microsoft.com/office/drawing/2014/main" id="{7891AB1E-4F78-41BF-83B1-C40B8098E317}"/>
              </a:ext>
            </a:extLst>
          </p:cNvPr>
          <p:cNvCxnSpPr/>
          <p:nvPr/>
        </p:nvCxnSpPr>
        <p:spPr>
          <a:xfrm>
            <a:off x="4545614" y="480901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ounded Rectangle 180">
            <a:extLst>
              <a:ext uri="{FF2B5EF4-FFF2-40B4-BE49-F238E27FC236}">
                <a16:creationId xmlns:a16="http://schemas.microsoft.com/office/drawing/2014/main" id="{0C72068D-7281-42CF-ACBE-69009E63CDD2}"/>
              </a:ext>
            </a:extLst>
          </p:cNvPr>
          <p:cNvSpPr/>
          <p:nvPr/>
        </p:nvSpPr>
        <p:spPr>
          <a:xfrm>
            <a:off x="5668522" y="4648781"/>
            <a:ext cx="933714" cy="289131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16284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9" name="Rounded Rectangle 137">
            <a:extLst>
              <a:ext uri="{FF2B5EF4-FFF2-40B4-BE49-F238E27FC236}">
                <a16:creationId xmlns:a16="http://schemas.microsoft.com/office/drawing/2014/main" id="{56FC32A0-85CF-46A3-8129-9B00A3CCF672}"/>
              </a:ext>
            </a:extLst>
          </p:cNvPr>
          <p:cNvSpPr/>
          <p:nvPr/>
        </p:nvSpPr>
        <p:spPr>
          <a:xfrm flipH="1">
            <a:off x="8524759" y="1639450"/>
            <a:ext cx="1103498" cy="322839"/>
          </a:xfrm>
          <a:prstGeom prst="roundRect">
            <a:avLst>
              <a:gd name="adj" fmla="val 0"/>
            </a:avLst>
          </a:prstGeom>
          <a:solidFill>
            <a:srgbClr val="00B05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8911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7" name="Freeform 105">
            <a:extLst>
              <a:ext uri="{FF2B5EF4-FFF2-40B4-BE49-F238E27FC236}">
                <a16:creationId xmlns:a16="http://schemas.microsoft.com/office/drawing/2014/main" id="{9E702D62-DA11-4D10-9F91-578509B9EB0E}"/>
              </a:ext>
            </a:extLst>
          </p:cNvPr>
          <p:cNvSpPr/>
          <p:nvPr/>
        </p:nvSpPr>
        <p:spPr>
          <a:xfrm rot="5400000">
            <a:off x="7541681" y="1424234"/>
            <a:ext cx="939619" cy="2014976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557E61BE-83D5-4D5F-AEC9-4E4513ABF994}"/>
              </a:ext>
            </a:extLst>
          </p:cNvPr>
          <p:cNvSpPr txBox="1"/>
          <p:nvPr/>
        </p:nvSpPr>
        <p:spPr>
          <a:xfrm>
            <a:off x="4726660" y="2946005"/>
            <a:ext cx="905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39.2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92" name="Rounded Rectangle 154">
            <a:extLst>
              <a:ext uri="{FF2B5EF4-FFF2-40B4-BE49-F238E27FC236}">
                <a16:creationId xmlns:a16="http://schemas.microsoft.com/office/drawing/2014/main" id="{573B3B65-FA8B-4F25-A745-F40814CD1A6D}"/>
              </a:ext>
            </a:extLst>
          </p:cNvPr>
          <p:cNvSpPr/>
          <p:nvPr/>
        </p:nvSpPr>
        <p:spPr>
          <a:xfrm>
            <a:off x="2338813" y="862984"/>
            <a:ext cx="350937" cy="18014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1360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93" name="Straight Arrow Connector 71">
            <a:extLst>
              <a:ext uri="{FF2B5EF4-FFF2-40B4-BE49-F238E27FC236}">
                <a16:creationId xmlns:a16="http://schemas.microsoft.com/office/drawing/2014/main" id="{9A48B22A-C206-48CE-ABBA-15270C36CE51}"/>
              </a:ext>
            </a:extLst>
          </p:cNvPr>
          <p:cNvCxnSpPr/>
          <p:nvPr/>
        </p:nvCxnSpPr>
        <p:spPr>
          <a:xfrm>
            <a:off x="2459355" y="36776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71">
            <a:extLst>
              <a:ext uri="{FF2B5EF4-FFF2-40B4-BE49-F238E27FC236}">
                <a16:creationId xmlns:a16="http://schemas.microsoft.com/office/drawing/2014/main" id="{A1268F1F-56C5-47C6-A3C9-ED650F1E831D}"/>
              </a:ext>
            </a:extLst>
          </p:cNvPr>
          <p:cNvCxnSpPr/>
          <p:nvPr/>
        </p:nvCxnSpPr>
        <p:spPr>
          <a:xfrm>
            <a:off x="3945092" y="36776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2288748" y="5725343"/>
            <a:ext cx="324999" cy="21112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6" name="Rounded Rectangle 146">
            <a:extLst>
              <a:ext uri="{FF2B5EF4-FFF2-40B4-BE49-F238E27FC236}">
                <a16:creationId xmlns:a16="http://schemas.microsoft.com/office/drawing/2014/main" id="{1CD10A97-6425-45BB-84CE-7485C9978355}"/>
              </a:ext>
            </a:extLst>
          </p:cNvPr>
          <p:cNvSpPr/>
          <p:nvPr/>
        </p:nvSpPr>
        <p:spPr>
          <a:xfrm>
            <a:off x="6351955" y="2761237"/>
            <a:ext cx="390176" cy="216706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906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8" name="Freeform 113">
            <a:extLst>
              <a:ext uri="{FF2B5EF4-FFF2-40B4-BE49-F238E27FC236}">
                <a16:creationId xmlns:a16="http://schemas.microsoft.com/office/drawing/2014/main" id="{F4FB21A3-7434-49B9-A4B0-6F9D6966BCD6}"/>
              </a:ext>
            </a:extLst>
          </p:cNvPr>
          <p:cNvSpPr/>
          <p:nvPr/>
        </p:nvSpPr>
        <p:spPr>
          <a:xfrm flipV="1">
            <a:off x="6588527" y="4734706"/>
            <a:ext cx="2500734" cy="320971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Freeform 121">
            <a:extLst>
              <a:ext uri="{FF2B5EF4-FFF2-40B4-BE49-F238E27FC236}">
                <a16:creationId xmlns:a16="http://schemas.microsoft.com/office/drawing/2014/main" id="{017CB5FB-9DFF-4CB0-9ECA-FEA7CCC3B08F}"/>
              </a:ext>
            </a:extLst>
          </p:cNvPr>
          <p:cNvSpPr/>
          <p:nvPr/>
        </p:nvSpPr>
        <p:spPr>
          <a:xfrm flipH="1">
            <a:off x="9044167" y="4746820"/>
            <a:ext cx="45719" cy="96985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Rounded Rectangle 206">
            <a:extLst>
              <a:ext uri="{FF2B5EF4-FFF2-40B4-BE49-F238E27FC236}">
                <a16:creationId xmlns:a16="http://schemas.microsoft.com/office/drawing/2014/main" id="{49ACF506-D3A5-4F7A-A984-606F30E05BCD}"/>
              </a:ext>
            </a:extLst>
          </p:cNvPr>
          <p:cNvSpPr/>
          <p:nvPr/>
        </p:nvSpPr>
        <p:spPr>
          <a:xfrm>
            <a:off x="8926984" y="5679480"/>
            <a:ext cx="375360" cy="232589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475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1" name="Rounded Rectangle 145">
            <a:extLst>
              <a:ext uri="{FF2B5EF4-FFF2-40B4-BE49-F238E27FC236}">
                <a16:creationId xmlns:a16="http://schemas.microsoft.com/office/drawing/2014/main" id="{F2402FEB-AE13-48B6-924D-F60F6FE04C67}"/>
              </a:ext>
            </a:extLst>
          </p:cNvPr>
          <p:cNvSpPr/>
          <p:nvPr/>
        </p:nvSpPr>
        <p:spPr>
          <a:xfrm>
            <a:off x="3289787" y="5730674"/>
            <a:ext cx="361356" cy="17367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1680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5" name="Rounded Rectangle 145">
            <a:extLst>
              <a:ext uri="{FF2B5EF4-FFF2-40B4-BE49-F238E27FC236}">
                <a16:creationId xmlns:a16="http://schemas.microsoft.com/office/drawing/2014/main" id="{4B5818E8-DCB6-41DA-8004-790E9F7F1F0E}"/>
              </a:ext>
            </a:extLst>
          </p:cNvPr>
          <p:cNvSpPr/>
          <p:nvPr/>
        </p:nvSpPr>
        <p:spPr>
          <a:xfrm>
            <a:off x="5366023" y="5702356"/>
            <a:ext cx="439921" cy="19756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1341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07">
            <a:extLst>
              <a:ext uri="{FF2B5EF4-FFF2-40B4-BE49-F238E27FC236}">
                <a16:creationId xmlns:a16="http://schemas.microsoft.com/office/drawing/2014/main" id="{163D80D9-FE4A-48D0-A706-8BAF033ED90C}"/>
              </a:ext>
            </a:extLst>
          </p:cNvPr>
          <p:cNvSpPr/>
          <p:nvPr/>
        </p:nvSpPr>
        <p:spPr>
          <a:xfrm flipH="1">
            <a:off x="6124018" y="1967615"/>
            <a:ext cx="450054" cy="828095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Freeform 105">
            <a:extLst>
              <a:ext uri="{FF2B5EF4-FFF2-40B4-BE49-F238E27FC236}">
                <a16:creationId xmlns:a16="http://schemas.microsoft.com/office/drawing/2014/main" id="{11A21ADC-2A05-4E31-BA30-D24DDD241C59}"/>
              </a:ext>
            </a:extLst>
          </p:cNvPr>
          <p:cNvSpPr/>
          <p:nvPr/>
        </p:nvSpPr>
        <p:spPr>
          <a:xfrm flipH="1">
            <a:off x="2492532" y="2152789"/>
            <a:ext cx="4071072" cy="3585233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F6CD1BF7-6C34-4EB8-9CC2-09BEB65E1CE6}"/>
              </a:ext>
            </a:extLst>
          </p:cNvPr>
          <p:cNvSpPr txBox="1"/>
          <p:nvPr/>
        </p:nvSpPr>
        <p:spPr>
          <a:xfrm>
            <a:off x="-203" y="-1569"/>
            <a:ext cx="5675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Viet Nam 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Energy Balance</a:t>
            </a:r>
            <a:r>
              <a:rPr lang="ja-JP" altLang="en-US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(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)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6" name="Rounded Rectangle 154"/>
          <p:cNvSpPr/>
          <p:nvPr/>
        </p:nvSpPr>
        <p:spPr>
          <a:xfrm>
            <a:off x="3734759" y="849394"/>
            <a:ext cx="428717" cy="19601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13596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Arrow Connector 65"/>
          <p:cNvCxnSpPr/>
          <p:nvPr/>
        </p:nvCxnSpPr>
        <p:spPr>
          <a:xfrm>
            <a:off x="3533043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A8B4021E-3EC0-45D7-A595-582E85836C24}"/>
              </a:ext>
            </a:extLst>
          </p:cNvPr>
          <p:cNvSpPr txBox="1"/>
          <p:nvPr/>
        </p:nvSpPr>
        <p:spPr>
          <a:xfrm>
            <a:off x="215486" y="4569697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</a:t>
            </a:r>
            <a:r>
              <a:rPr lang="en-US" altLang="ja-JP" b="1" dirty="0">
                <a:solidFill>
                  <a:srgbClr val="FF000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72.2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40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7507419" y="5694458"/>
            <a:ext cx="414636" cy="22467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2" name="Rounded Rectangle 148"/>
          <p:cNvSpPr/>
          <p:nvPr/>
        </p:nvSpPr>
        <p:spPr>
          <a:xfrm>
            <a:off x="2875004" y="5722837"/>
            <a:ext cx="274002" cy="21362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5541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3" name="Rounded Rectangle 148"/>
          <p:cNvSpPr/>
          <p:nvPr/>
        </p:nvSpPr>
        <p:spPr>
          <a:xfrm>
            <a:off x="4396506" y="5687550"/>
            <a:ext cx="365794" cy="22451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2213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0" name="Freeform 100"/>
          <p:cNvSpPr/>
          <p:nvPr/>
        </p:nvSpPr>
        <p:spPr>
          <a:xfrm>
            <a:off x="3014274" y="1924235"/>
            <a:ext cx="6382487" cy="3810341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52" name="Freeform 121"/>
          <p:cNvSpPr/>
          <p:nvPr/>
        </p:nvSpPr>
        <p:spPr>
          <a:xfrm flipH="1">
            <a:off x="4338776" y="510295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C4378000-6818-4D82-9232-CC31E6BE843C}"/>
              </a:ext>
            </a:extLst>
          </p:cNvPr>
          <p:cNvSpPr txBox="1"/>
          <p:nvPr/>
        </p:nvSpPr>
        <p:spPr>
          <a:xfrm>
            <a:off x="7035892" y="3837655"/>
            <a:ext cx="797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7.2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121" name="Rounded Rectangle 196">
            <a:extLst>
              <a:ext uri="{FF2B5EF4-FFF2-40B4-BE49-F238E27FC236}">
                <a16:creationId xmlns:a16="http://schemas.microsoft.com/office/drawing/2014/main" id="{6FB100C2-369B-4D86-9DD6-585227C73C18}"/>
              </a:ext>
            </a:extLst>
          </p:cNvPr>
          <p:cNvSpPr/>
          <p:nvPr/>
        </p:nvSpPr>
        <p:spPr>
          <a:xfrm>
            <a:off x="6351954" y="859053"/>
            <a:ext cx="415957" cy="21066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44" name="Straight Arrow Connector 67">
            <a:extLst>
              <a:ext uri="{FF2B5EF4-FFF2-40B4-BE49-F238E27FC236}">
                <a16:creationId xmlns:a16="http://schemas.microsoft.com/office/drawing/2014/main" id="{6AF8EDBD-C919-45F1-AA91-84D0AD8BA0C0}"/>
              </a:ext>
            </a:extLst>
          </p:cNvPr>
          <p:cNvCxnSpPr/>
          <p:nvPr/>
        </p:nvCxnSpPr>
        <p:spPr>
          <a:xfrm>
            <a:off x="6035594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71">
            <a:extLst>
              <a:ext uri="{FF2B5EF4-FFF2-40B4-BE49-F238E27FC236}">
                <a16:creationId xmlns:a16="http://schemas.microsoft.com/office/drawing/2014/main" id="{7503D9F6-340B-4F3C-9FBA-846AC39AE96E}"/>
              </a:ext>
            </a:extLst>
          </p:cNvPr>
          <p:cNvCxnSpPr/>
          <p:nvPr/>
        </p:nvCxnSpPr>
        <p:spPr>
          <a:xfrm>
            <a:off x="6545567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Freeform 121">
            <a:extLst>
              <a:ext uri="{FF2B5EF4-FFF2-40B4-BE49-F238E27FC236}">
                <a16:creationId xmlns:a16="http://schemas.microsoft.com/office/drawing/2014/main" id="{381AF1A8-F5BE-42A1-A175-D511B6DFA765}"/>
              </a:ext>
            </a:extLst>
          </p:cNvPr>
          <p:cNvSpPr/>
          <p:nvPr/>
        </p:nvSpPr>
        <p:spPr>
          <a:xfrm>
            <a:off x="5163586" y="5290408"/>
            <a:ext cx="145547" cy="41082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Freeform 105">
            <a:extLst>
              <a:ext uri="{FF2B5EF4-FFF2-40B4-BE49-F238E27FC236}">
                <a16:creationId xmlns:a16="http://schemas.microsoft.com/office/drawing/2014/main" id="{02997056-C996-4E3E-B924-F1D694F0BE5A}"/>
              </a:ext>
            </a:extLst>
          </p:cNvPr>
          <p:cNvSpPr/>
          <p:nvPr/>
        </p:nvSpPr>
        <p:spPr>
          <a:xfrm>
            <a:off x="2493426" y="4550150"/>
            <a:ext cx="5207481" cy="1197888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Rounded Rectangle 174">
            <a:extLst>
              <a:ext uri="{FF2B5EF4-FFF2-40B4-BE49-F238E27FC236}">
                <a16:creationId xmlns:a16="http://schemas.microsoft.com/office/drawing/2014/main" id="{65660CD2-79F7-4B25-BB63-74C67215044C}"/>
              </a:ext>
            </a:extLst>
          </p:cNvPr>
          <p:cNvSpPr/>
          <p:nvPr/>
        </p:nvSpPr>
        <p:spPr>
          <a:xfrm>
            <a:off x="3837300" y="2758649"/>
            <a:ext cx="328635" cy="21663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2" name="Rounded Rectangle 183">
            <a:extLst>
              <a:ext uri="{FF2B5EF4-FFF2-40B4-BE49-F238E27FC236}">
                <a16:creationId xmlns:a16="http://schemas.microsoft.com/office/drawing/2014/main" id="{17058BF4-AC78-4E1E-AA93-3F67768917C6}"/>
              </a:ext>
            </a:extLst>
          </p:cNvPr>
          <p:cNvSpPr/>
          <p:nvPr/>
        </p:nvSpPr>
        <p:spPr>
          <a:xfrm>
            <a:off x="8916464" y="4189372"/>
            <a:ext cx="836649" cy="293017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8083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0318C0D-F2ED-46BD-82B8-13872675672D}"/>
              </a:ext>
            </a:extLst>
          </p:cNvPr>
          <p:cNvSpPr txBox="1"/>
          <p:nvPr/>
        </p:nvSpPr>
        <p:spPr>
          <a:xfrm>
            <a:off x="1933199" y="2983862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88.0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9" name="Rounded Rectangle 15">
            <a:extLst>
              <a:ext uri="{FF2B5EF4-FFF2-40B4-BE49-F238E27FC236}">
                <a16:creationId xmlns:a16="http://schemas.microsoft.com/office/drawing/2014/main" id="{F2157247-216C-43A7-AC29-1211A2683F49}"/>
              </a:ext>
            </a:extLst>
          </p:cNvPr>
          <p:cNvSpPr/>
          <p:nvPr/>
        </p:nvSpPr>
        <p:spPr>
          <a:xfrm>
            <a:off x="7705003" y="1048853"/>
            <a:ext cx="74695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Rounded Rectangle 137">
            <a:extLst>
              <a:ext uri="{FF2B5EF4-FFF2-40B4-BE49-F238E27FC236}">
                <a16:creationId xmlns:a16="http://schemas.microsoft.com/office/drawing/2014/main" id="{8D311869-5DA2-4925-8D17-1F054260743D}"/>
              </a:ext>
            </a:extLst>
          </p:cNvPr>
          <p:cNvSpPr/>
          <p:nvPr/>
        </p:nvSpPr>
        <p:spPr>
          <a:xfrm>
            <a:off x="7700908" y="1645779"/>
            <a:ext cx="746951" cy="327661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85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199">
            <a:extLst>
              <a:ext uri="{FF2B5EF4-FFF2-40B4-BE49-F238E27FC236}">
                <a16:creationId xmlns:a16="http://schemas.microsoft.com/office/drawing/2014/main" id="{2BF79CA9-FC0B-4E85-9E0E-C541307A601B}"/>
              </a:ext>
            </a:extLst>
          </p:cNvPr>
          <p:cNvSpPr/>
          <p:nvPr/>
        </p:nvSpPr>
        <p:spPr>
          <a:xfrm>
            <a:off x="7705003" y="857260"/>
            <a:ext cx="448289" cy="209327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148</a:t>
            </a:r>
            <a:endParaRPr kumimoji="1" lang="ja-JP" altLang="en-US" sz="14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95" name="Straight Arrow Connector 67">
            <a:extLst>
              <a:ext uri="{FF2B5EF4-FFF2-40B4-BE49-F238E27FC236}">
                <a16:creationId xmlns:a16="http://schemas.microsoft.com/office/drawing/2014/main" id="{12258C22-B594-403D-9BE9-3D1A49AC11B1}"/>
              </a:ext>
            </a:extLst>
          </p:cNvPr>
          <p:cNvCxnSpPr/>
          <p:nvPr/>
        </p:nvCxnSpPr>
        <p:spPr>
          <a:xfrm>
            <a:off x="7925262" y="475990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71">
            <a:extLst>
              <a:ext uri="{FF2B5EF4-FFF2-40B4-BE49-F238E27FC236}">
                <a16:creationId xmlns:a16="http://schemas.microsoft.com/office/drawing/2014/main" id="{46EC12A5-5813-44F5-A982-2FB7AE971615}"/>
              </a:ext>
            </a:extLst>
          </p:cNvPr>
          <p:cNvCxnSpPr/>
          <p:nvPr/>
        </p:nvCxnSpPr>
        <p:spPr>
          <a:xfrm>
            <a:off x="8239720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96">
            <a:extLst>
              <a:ext uri="{FF2B5EF4-FFF2-40B4-BE49-F238E27FC236}">
                <a16:creationId xmlns:a16="http://schemas.microsoft.com/office/drawing/2014/main" id="{87AD5492-9BCC-4965-A671-7E30DD53B25D}"/>
              </a:ext>
            </a:extLst>
          </p:cNvPr>
          <p:cNvSpPr/>
          <p:nvPr/>
        </p:nvSpPr>
        <p:spPr>
          <a:xfrm>
            <a:off x="8142478" y="874720"/>
            <a:ext cx="305382" cy="191867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63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084B92-9219-4346-AE78-0652B330F38E}"/>
              </a:ext>
            </a:extLst>
          </p:cNvPr>
          <p:cNvSpPr txBox="1"/>
          <p:nvPr/>
        </p:nvSpPr>
        <p:spPr>
          <a:xfrm>
            <a:off x="89820" y="3866484"/>
            <a:ext cx="3243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Viet Nam final consumption part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79789E-3A9C-4FAC-9DD5-6BF0E84A9714}"/>
              </a:ext>
            </a:extLst>
          </p:cNvPr>
          <p:cNvSpPr/>
          <p:nvPr/>
        </p:nvSpPr>
        <p:spPr>
          <a:xfrm>
            <a:off x="51142" y="4183398"/>
            <a:ext cx="9803716" cy="2707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Rounded Rectangle 183">
            <a:extLst>
              <a:ext uri="{FF2B5EF4-FFF2-40B4-BE49-F238E27FC236}">
                <a16:creationId xmlns:a16="http://schemas.microsoft.com/office/drawing/2014/main" id="{DC057D0D-3C01-4FBD-8679-A9A21C36DEEF}"/>
              </a:ext>
            </a:extLst>
          </p:cNvPr>
          <p:cNvSpPr/>
          <p:nvPr/>
        </p:nvSpPr>
        <p:spPr>
          <a:xfrm>
            <a:off x="2277817" y="4416901"/>
            <a:ext cx="836649" cy="293017"/>
          </a:xfrm>
          <a:prstGeom prst="roundRect">
            <a:avLst>
              <a:gd name="adj" fmla="val 32000"/>
            </a:avLst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985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Rounded Rectangle 205">
            <a:extLst>
              <a:ext uri="{FF2B5EF4-FFF2-40B4-BE49-F238E27FC236}">
                <a16:creationId xmlns:a16="http://schemas.microsoft.com/office/drawing/2014/main" id="{98462AD3-AA61-4433-93FF-E387538E5E5E}"/>
              </a:ext>
            </a:extLst>
          </p:cNvPr>
          <p:cNvSpPr/>
          <p:nvPr/>
        </p:nvSpPr>
        <p:spPr>
          <a:xfrm>
            <a:off x="8223044" y="5687550"/>
            <a:ext cx="286034" cy="231583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 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Rounded Rectangle 148">
            <a:extLst>
              <a:ext uri="{FF2B5EF4-FFF2-40B4-BE49-F238E27FC236}">
                <a16:creationId xmlns:a16="http://schemas.microsoft.com/office/drawing/2014/main" id="{579D2A9B-36E7-49A5-A8F1-F608BB751F03}"/>
              </a:ext>
            </a:extLst>
          </p:cNvPr>
          <p:cNvSpPr/>
          <p:nvPr/>
        </p:nvSpPr>
        <p:spPr>
          <a:xfrm>
            <a:off x="9273029" y="5687550"/>
            <a:ext cx="330800" cy="22451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Freeform 121">
            <a:extLst>
              <a:ext uri="{FF2B5EF4-FFF2-40B4-BE49-F238E27FC236}">
                <a16:creationId xmlns:a16="http://schemas.microsoft.com/office/drawing/2014/main" id="{E1E0272C-87D9-4014-AC92-DB2B8A7E020A}"/>
              </a:ext>
            </a:extLst>
          </p:cNvPr>
          <p:cNvSpPr/>
          <p:nvPr/>
        </p:nvSpPr>
        <p:spPr>
          <a:xfrm flipH="1">
            <a:off x="9089261" y="512341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Freeform 105">
            <a:extLst>
              <a:ext uri="{FF2B5EF4-FFF2-40B4-BE49-F238E27FC236}">
                <a16:creationId xmlns:a16="http://schemas.microsoft.com/office/drawing/2014/main" id="{F5155E1B-FAE7-447C-9973-A0F11AE7687A}"/>
              </a:ext>
            </a:extLst>
          </p:cNvPr>
          <p:cNvSpPr/>
          <p:nvPr/>
        </p:nvSpPr>
        <p:spPr>
          <a:xfrm>
            <a:off x="1797930" y="5326704"/>
            <a:ext cx="6598471" cy="39195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Freeform 121">
            <a:extLst>
              <a:ext uri="{FF2B5EF4-FFF2-40B4-BE49-F238E27FC236}">
                <a16:creationId xmlns:a16="http://schemas.microsoft.com/office/drawing/2014/main" id="{6F32B8B3-0986-4AFA-93F0-7E6DC5BD55C2}"/>
              </a:ext>
            </a:extLst>
          </p:cNvPr>
          <p:cNvSpPr/>
          <p:nvPr/>
        </p:nvSpPr>
        <p:spPr>
          <a:xfrm flipH="1">
            <a:off x="3118221" y="5330245"/>
            <a:ext cx="359930" cy="38118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09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13">
            <a:extLst>
              <a:ext uri="{FF2B5EF4-FFF2-40B4-BE49-F238E27FC236}">
                <a16:creationId xmlns:a16="http://schemas.microsoft.com/office/drawing/2014/main" id="{D7FBABC3-AF0F-4EBD-BB82-291CB5194404}"/>
              </a:ext>
            </a:extLst>
          </p:cNvPr>
          <p:cNvSpPr/>
          <p:nvPr/>
        </p:nvSpPr>
        <p:spPr>
          <a:xfrm>
            <a:off x="7367279" y="1818047"/>
            <a:ext cx="746951" cy="326798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8" name="Group 207"/>
          <p:cNvGrpSpPr/>
          <p:nvPr/>
        </p:nvGrpSpPr>
        <p:grpSpPr>
          <a:xfrm>
            <a:off x="103161" y="-4911"/>
            <a:ext cx="9659123" cy="6859793"/>
            <a:chOff x="45222" y="0"/>
            <a:chExt cx="9659123" cy="6859793"/>
          </a:xfrm>
        </p:grpSpPr>
        <p:sp>
          <p:nvSpPr>
            <p:cNvPr id="4" name="Rounded Rectangle 3"/>
            <p:cNvSpPr/>
            <p:nvPr/>
          </p:nvSpPr>
          <p:spPr>
            <a:xfrm>
              <a:off x="106671" y="735465"/>
              <a:ext cx="1066800" cy="12414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Primary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Energy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Supply</a:t>
              </a:r>
            </a:p>
            <a:p>
              <a:endParaRPr kumimoji="1" lang="en-US" altLang="ja-JP" sz="8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  <a:p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49760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88444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Crude Oil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7128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Oil Product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66955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Natural Gas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815109" y="1053764"/>
              <a:ext cx="746952" cy="595520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Hydro &amp; RE</a:t>
              </a:r>
              <a:endPara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451139" y="1053764"/>
              <a:ext cx="1099403" cy="595520"/>
            </a:xfrm>
            <a:prstGeom prst="roundRect">
              <a:avLst>
                <a:gd name="adj" fmla="val 0"/>
              </a:avLst>
            </a:prstGeom>
            <a:solidFill>
              <a:srgbClr val="00B05A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Biofuels &amp; waste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573805" y="5904257"/>
              <a:ext cx="1447800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Industrial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21629" y="5909542"/>
              <a:ext cx="1475311" cy="6207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Residential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878979" y="5904257"/>
              <a:ext cx="1391921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50775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Transport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816510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cs typeface="Segoe UI" pitchFamily="34" charset="0"/>
                </a:rPr>
                <a:t>Others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1650144" y="451732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2094061" y="480901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diamon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3092967" y="480901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5095156" y="381000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7206273" y="495856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9025068" y="473034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ounded Rectangle 77"/>
            <p:cNvSpPr/>
            <p:nvPr/>
          </p:nvSpPr>
          <p:spPr>
            <a:xfrm>
              <a:off x="2716805" y="2957857"/>
              <a:ext cx="1403350" cy="64660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Refinery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5569409" y="2766266"/>
              <a:ext cx="1390333" cy="10200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Power Plant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81" name="Straight Connector 80"/>
            <p:cNvCxnSpPr>
              <a:cxnSpLocks/>
              <a:stCxn id="135" idx="2"/>
              <a:endCxn id="165" idx="0"/>
            </p:cNvCxnSpPr>
            <p:nvPr/>
          </p:nvCxnSpPr>
          <p:spPr>
            <a:xfrm>
              <a:off x="3417845" y="1978351"/>
              <a:ext cx="635" cy="798818"/>
            </a:xfrm>
            <a:prstGeom prst="line">
              <a:avLst/>
            </a:prstGeom>
            <a:ln w="88900">
              <a:solidFill>
                <a:srgbClr val="FFC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759542" y="1666646"/>
              <a:ext cx="0" cy="4037586"/>
            </a:xfrm>
            <a:prstGeom prst="line">
              <a:avLst/>
            </a:prstGeom>
            <a:ln w="889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Freeform 85"/>
            <p:cNvSpPr/>
            <p:nvPr/>
          </p:nvSpPr>
          <p:spPr>
            <a:xfrm>
              <a:off x="1759542" y="2458039"/>
              <a:ext cx="4068087" cy="312628"/>
            </a:xfrm>
            <a:custGeom>
              <a:avLst/>
              <a:gdLst>
                <a:gd name="connsiteX0" fmla="*/ 0 w 4210050"/>
                <a:gd name="connsiteY0" fmla="*/ 0 h 466725"/>
                <a:gd name="connsiteX1" fmla="*/ 4210050 w 4210050"/>
                <a:gd name="connsiteY1" fmla="*/ 0 h 466725"/>
                <a:gd name="connsiteX2" fmla="*/ 4210050 w 4210050"/>
                <a:gd name="connsiteY2" fmla="*/ 466725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0050" h="466725">
                  <a:moveTo>
                    <a:pt x="0" y="0"/>
                  </a:moveTo>
                  <a:lnTo>
                    <a:pt x="4210050" y="0"/>
                  </a:lnTo>
                  <a:lnTo>
                    <a:pt x="4210050" y="466725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4812304" y="1649757"/>
              <a:ext cx="46800" cy="2639060"/>
            </a:xfrm>
            <a:custGeom>
              <a:avLst/>
              <a:gdLst>
                <a:gd name="connsiteX0" fmla="*/ 0 w 0"/>
                <a:gd name="connsiteY0" fmla="*/ 0 h 2781300"/>
                <a:gd name="connsiteX1" fmla="*/ 0 w 0"/>
                <a:gd name="connsiteY1" fmla="*/ 2781300 h 278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781300">
                  <a:moveTo>
                    <a:pt x="0" y="0"/>
                  </a:moveTo>
                  <a:lnTo>
                    <a:pt x="0" y="27813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4804683" y="2301099"/>
              <a:ext cx="1374685" cy="494611"/>
            </a:xfrm>
            <a:custGeom>
              <a:avLst/>
              <a:gdLst>
                <a:gd name="connsiteX0" fmla="*/ 0 w 2603500"/>
                <a:gd name="connsiteY0" fmla="*/ 0 h 749300"/>
                <a:gd name="connsiteX1" fmla="*/ 2603500 w 2603500"/>
                <a:gd name="connsiteY1" fmla="*/ 0 h 749300"/>
                <a:gd name="connsiteX2" fmla="*/ 2603500 w 26035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500" h="749300">
                  <a:moveTo>
                    <a:pt x="0" y="0"/>
                  </a:moveTo>
                  <a:lnTo>
                    <a:pt x="2603500" y="0"/>
                  </a:lnTo>
                  <a:lnTo>
                    <a:pt x="2603500" y="7493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3415305" y="3783357"/>
              <a:ext cx="1409700" cy="226060"/>
            </a:xfrm>
            <a:custGeom>
              <a:avLst/>
              <a:gdLst>
                <a:gd name="connsiteX0" fmla="*/ 0 w 1409700"/>
                <a:gd name="connsiteY0" fmla="*/ 0 h 342900"/>
                <a:gd name="connsiteX1" fmla="*/ 0 w 1409700"/>
                <a:gd name="connsiteY1" fmla="*/ 342900 h 342900"/>
                <a:gd name="connsiteX2" fmla="*/ 1409700 w 1409700"/>
                <a:gd name="connsiteY2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9700" h="342900">
                  <a:moveTo>
                    <a:pt x="0" y="0"/>
                  </a:moveTo>
                  <a:lnTo>
                    <a:pt x="0" y="342900"/>
                  </a:lnTo>
                  <a:lnTo>
                    <a:pt x="1409700" y="3429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Freeform 108"/>
            <p:cNvSpPr/>
            <p:nvPr/>
          </p:nvSpPr>
          <p:spPr>
            <a:xfrm flipH="1">
              <a:off x="5329872" y="4304057"/>
              <a:ext cx="173908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6191215" y="1960658"/>
              <a:ext cx="1096532" cy="1902183"/>
            </a:xfrm>
            <a:custGeom>
              <a:avLst/>
              <a:gdLst>
                <a:gd name="connsiteX0" fmla="*/ 1346200 w 1346200"/>
                <a:gd name="connsiteY0" fmla="*/ 0 h 2400300"/>
                <a:gd name="connsiteX1" fmla="*/ 1346200 w 1346200"/>
                <a:gd name="connsiteY1" fmla="*/ 2400300 h 2400300"/>
                <a:gd name="connsiteX2" fmla="*/ 0 w 1346200"/>
                <a:gd name="connsiteY2" fmla="*/ 2400300 h 240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6200" h="2400300">
                  <a:moveTo>
                    <a:pt x="1346200" y="0"/>
                  </a:moveTo>
                  <a:lnTo>
                    <a:pt x="1346200" y="2400300"/>
                  </a:lnTo>
                  <a:lnTo>
                    <a:pt x="0" y="2400300"/>
                  </a:ln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723453" y="4751732"/>
              <a:ext cx="3254202" cy="969851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0000">
                  <a:alpha val="80000"/>
                </a:srgbClr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Freeform 115"/>
            <p:cNvSpPr/>
            <p:nvPr/>
          </p:nvSpPr>
          <p:spPr>
            <a:xfrm flipH="1">
              <a:off x="6180092" y="3786346"/>
              <a:ext cx="45719" cy="96538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4125919" y="4751731"/>
              <a:ext cx="45719" cy="969851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1573805" y="6530338"/>
              <a:ext cx="144780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32545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3221629" y="6530338"/>
              <a:ext cx="1476375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10059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4887553" y="6532132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2873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650775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12063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816510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2743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4736105" y="5904257"/>
              <a:ext cx="1657984" cy="62608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Commercial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1497605" y="1650690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36740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2884445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12937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4271284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9563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5669551" y="1650690"/>
              <a:ext cx="1066804" cy="327661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7941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811014" y="1650690"/>
              <a:ext cx="746951" cy="327661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8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7278</a:t>
              </a:r>
              <a:endParaRPr kumimoji="1"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573804" y="5712665"/>
              <a:ext cx="361937" cy="21536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11795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935741" y="5710089"/>
              <a:ext cx="293784" cy="226377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4618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2532314" y="5722837"/>
              <a:ext cx="274002" cy="213629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9609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3574873" y="5710089"/>
              <a:ext cx="351459" cy="1999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815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3" name="Rounded Rectangle 152"/>
            <p:cNvSpPr/>
            <p:nvPr/>
          </p:nvSpPr>
          <p:spPr>
            <a:xfrm>
              <a:off x="3928099" y="5730674"/>
              <a:ext cx="394778" cy="179337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5352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6714567" y="2764014"/>
              <a:ext cx="245010" cy="216648"/>
            </a:xfrm>
            <a:prstGeom prst="roundRect">
              <a:avLst>
                <a:gd name="adj" fmla="val 0"/>
              </a:avLst>
            </a:prstGeom>
            <a:solidFill>
              <a:srgbClr val="00B05A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433591" y="833002"/>
              <a:ext cx="414338" cy="25501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23735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6504262" y="5692461"/>
              <a:ext cx="945218" cy="21524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12058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8477303" y="5681298"/>
              <a:ext cx="381042" cy="22796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1917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2716805" y="2777169"/>
              <a:ext cx="1403350" cy="19964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10991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2716805" y="3534069"/>
              <a:ext cx="1403350" cy="26199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10217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5569409" y="3604465"/>
              <a:ext cx="1390334" cy="191593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10187</a:t>
              </a:r>
              <a:endParaRPr kumimoji="1" lang="ja-JP" altLang="en-US" sz="1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10" name="Freeform 109"/>
            <p:cNvSpPr/>
            <p:nvPr/>
          </p:nvSpPr>
          <p:spPr>
            <a:xfrm flipH="1">
              <a:off x="6808203" y="4304057"/>
              <a:ext cx="256095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2082218" y="4281197"/>
              <a:ext cx="6546641" cy="1440386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Freeform 107"/>
            <p:cNvSpPr/>
            <p:nvPr/>
          </p:nvSpPr>
          <p:spPr>
            <a:xfrm flipH="1">
              <a:off x="3430913" y="4304057"/>
              <a:ext cx="320537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5598987" y="2771944"/>
              <a:ext cx="442208" cy="219854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22567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6037319" y="2772228"/>
              <a:ext cx="286030" cy="228367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4428017" y="4194017"/>
              <a:ext cx="901924" cy="306113"/>
            </a:xfrm>
            <a:prstGeom prst="roundRect">
              <a:avLst>
                <a:gd name="adj" fmla="val 3200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20750     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5421429" y="3938947"/>
              <a:ext cx="1605084" cy="237040"/>
            </a:xfrm>
            <a:prstGeom prst="roundRect">
              <a:avLst>
                <a:gd name="adj" fmla="val 3200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Loss </a:t>
              </a:r>
              <a:r>
                <a:rPr kumimoji="1" lang="ja-JP" altLang="en-US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▲</a:t>
              </a:r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1266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1004163" y="4204854"/>
              <a:ext cx="961707" cy="306113"/>
            </a:xfrm>
            <a:prstGeom prst="roundRect">
              <a:avLst>
                <a:gd name="adj" fmla="val 3200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14172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106671" y="1649284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83455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106671" y="5562600"/>
              <a:ext cx="1066800" cy="96773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Final Consumption</a:t>
              </a:r>
              <a:endParaRPr kumimoji="1" lang="ja-JP" altLang="en-US" sz="8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106671" y="6530339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60273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45222" y="2819736"/>
              <a:ext cx="1066800" cy="108299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Intermediate Supply</a:t>
              </a:r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1852910" y="845494"/>
              <a:ext cx="424175" cy="212456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11712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2885499" y="862172"/>
              <a:ext cx="417242" cy="18189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13203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3317443" y="862171"/>
              <a:ext cx="364683" cy="1818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5270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4271284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13596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4804685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2241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8" name="Rounded Rectangle 197"/>
            <p:cNvSpPr/>
            <p:nvPr/>
          </p:nvSpPr>
          <p:spPr>
            <a:xfrm>
              <a:off x="5669555" y="862171"/>
              <a:ext cx="641561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7941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6815109" y="862171"/>
              <a:ext cx="746952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4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7278</a:t>
              </a:r>
              <a:endParaRPr kumimoji="1" lang="ja-JP" altLang="en-US" sz="14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8451140" y="862171"/>
              <a:ext cx="1094750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8911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3" name="Rounded Rectangle 202"/>
            <p:cNvSpPr/>
            <p:nvPr/>
          </p:nvSpPr>
          <p:spPr>
            <a:xfrm>
              <a:off x="7064299" y="0"/>
              <a:ext cx="2640046" cy="48090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●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Production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| 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◆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Trade</a:t>
              </a:r>
              <a:endPara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6" name="Rounded Rectangle 205"/>
            <p:cNvSpPr/>
            <p:nvPr/>
          </p:nvSpPr>
          <p:spPr>
            <a:xfrm>
              <a:off x="4862750" y="5702753"/>
              <a:ext cx="490194" cy="20114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684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7" name="Rounded Rectangle 206"/>
            <p:cNvSpPr/>
            <p:nvPr/>
          </p:nvSpPr>
          <p:spPr>
            <a:xfrm>
              <a:off x="5762192" y="5712449"/>
              <a:ext cx="504250" cy="187424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848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03" name="Straight Arrow Connector 67">
            <a:extLst>
              <a:ext uri="{FF2B5EF4-FFF2-40B4-BE49-F238E27FC236}">
                <a16:creationId xmlns:a16="http://schemas.microsoft.com/office/drawing/2014/main" id="{7891AB1E-4F78-41BF-83B1-C40B8098E317}"/>
              </a:ext>
            </a:extLst>
          </p:cNvPr>
          <p:cNvCxnSpPr/>
          <p:nvPr/>
        </p:nvCxnSpPr>
        <p:spPr>
          <a:xfrm>
            <a:off x="4545614" y="480901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ounded Rectangle 180">
            <a:extLst>
              <a:ext uri="{FF2B5EF4-FFF2-40B4-BE49-F238E27FC236}">
                <a16:creationId xmlns:a16="http://schemas.microsoft.com/office/drawing/2014/main" id="{0C72068D-7281-42CF-ACBE-69009E63CDD2}"/>
              </a:ext>
            </a:extLst>
          </p:cNvPr>
          <p:cNvSpPr/>
          <p:nvPr/>
        </p:nvSpPr>
        <p:spPr>
          <a:xfrm>
            <a:off x="5668522" y="4648781"/>
            <a:ext cx="933714" cy="289131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16284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9" name="Rounded Rectangle 137">
            <a:extLst>
              <a:ext uri="{FF2B5EF4-FFF2-40B4-BE49-F238E27FC236}">
                <a16:creationId xmlns:a16="http://schemas.microsoft.com/office/drawing/2014/main" id="{56FC32A0-85CF-46A3-8129-9B00A3CCF672}"/>
              </a:ext>
            </a:extLst>
          </p:cNvPr>
          <p:cNvSpPr/>
          <p:nvPr/>
        </p:nvSpPr>
        <p:spPr>
          <a:xfrm flipH="1">
            <a:off x="8524759" y="1639450"/>
            <a:ext cx="1103498" cy="322839"/>
          </a:xfrm>
          <a:prstGeom prst="roundRect">
            <a:avLst>
              <a:gd name="adj" fmla="val 0"/>
            </a:avLst>
          </a:prstGeom>
          <a:solidFill>
            <a:srgbClr val="00B05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8911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7" name="Freeform 105">
            <a:extLst>
              <a:ext uri="{FF2B5EF4-FFF2-40B4-BE49-F238E27FC236}">
                <a16:creationId xmlns:a16="http://schemas.microsoft.com/office/drawing/2014/main" id="{9E702D62-DA11-4D10-9F91-578509B9EB0E}"/>
              </a:ext>
            </a:extLst>
          </p:cNvPr>
          <p:cNvSpPr/>
          <p:nvPr/>
        </p:nvSpPr>
        <p:spPr>
          <a:xfrm rot="5400000">
            <a:off x="7541681" y="1424234"/>
            <a:ext cx="939619" cy="2014976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557E61BE-83D5-4D5F-AEC9-4E4513ABF994}"/>
              </a:ext>
            </a:extLst>
          </p:cNvPr>
          <p:cNvSpPr txBox="1"/>
          <p:nvPr/>
        </p:nvSpPr>
        <p:spPr>
          <a:xfrm>
            <a:off x="4726660" y="2946005"/>
            <a:ext cx="905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34.4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92" name="Rounded Rectangle 154">
            <a:extLst>
              <a:ext uri="{FF2B5EF4-FFF2-40B4-BE49-F238E27FC236}">
                <a16:creationId xmlns:a16="http://schemas.microsoft.com/office/drawing/2014/main" id="{573B3B65-FA8B-4F25-A745-F40814CD1A6D}"/>
              </a:ext>
            </a:extLst>
          </p:cNvPr>
          <p:cNvSpPr/>
          <p:nvPr/>
        </p:nvSpPr>
        <p:spPr>
          <a:xfrm>
            <a:off x="2338813" y="862984"/>
            <a:ext cx="350937" cy="18014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1360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93" name="Straight Arrow Connector 71">
            <a:extLst>
              <a:ext uri="{FF2B5EF4-FFF2-40B4-BE49-F238E27FC236}">
                <a16:creationId xmlns:a16="http://schemas.microsoft.com/office/drawing/2014/main" id="{9A48B22A-C206-48CE-ABBA-15270C36CE51}"/>
              </a:ext>
            </a:extLst>
          </p:cNvPr>
          <p:cNvCxnSpPr/>
          <p:nvPr/>
        </p:nvCxnSpPr>
        <p:spPr>
          <a:xfrm>
            <a:off x="2468880" y="36776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71">
            <a:extLst>
              <a:ext uri="{FF2B5EF4-FFF2-40B4-BE49-F238E27FC236}">
                <a16:creationId xmlns:a16="http://schemas.microsoft.com/office/drawing/2014/main" id="{A1268F1F-56C5-47C6-A3C9-ED650F1E831D}"/>
              </a:ext>
            </a:extLst>
          </p:cNvPr>
          <p:cNvCxnSpPr/>
          <p:nvPr/>
        </p:nvCxnSpPr>
        <p:spPr>
          <a:xfrm>
            <a:off x="3886200" y="36776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2288748" y="5725343"/>
            <a:ext cx="324999" cy="21112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6" name="Rounded Rectangle 146">
            <a:extLst>
              <a:ext uri="{FF2B5EF4-FFF2-40B4-BE49-F238E27FC236}">
                <a16:creationId xmlns:a16="http://schemas.microsoft.com/office/drawing/2014/main" id="{1CD10A97-6425-45BB-84CE-7485C9978355}"/>
              </a:ext>
            </a:extLst>
          </p:cNvPr>
          <p:cNvSpPr/>
          <p:nvPr/>
        </p:nvSpPr>
        <p:spPr>
          <a:xfrm>
            <a:off x="6381303" y="2770763"/>
            <a:ext cx="390176" cy="216706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6885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8" name="Freeform 113">
            <a:extLst>
              <a:ext uri="{FF2B5EF4-FFF2-40B4-BE49-F238E27FC236}">
                <a16:creationId xmlns:a16="http://schemas.microsoft.com/office/drawing/2014/main" id="{F4FB21A3-7434-49B9-A4B0-6F9D6966BCD6}"/>
              </a:ext>
            </a:extLst>
          </p:cNvPr>
          <p:cNvSpPr/>
          <p:nvPr/>
        </p:nvSpPr>
        <p:spPr>
          <a:xfrm flipV="1">
            <a:off x="6588527" y="4734706"/>
            <a:ext cx="2500734" cy="320971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Freeform 121">
            <a:extLst>
              <a:ext uri="{FF2B5EF4-FFF2-40B4-BE49-F238E27FC236}">
                <a16:creationId xmlns:a16="http://schemas.microsoft.com/office/drawing/2014/main" id="{017CB5FB-9DFF-4CB0-9ECA-FEA7CCC3B08F}"/>
              </a:ext>
            </a:extLst>
          </p:cNvPr>
          <p:cNvSpPr/>
          <p:nvPr/>
        </p:nvSpPr>
        <p:spPr>
          <a:xfrm flipH="1">
            <a:off x="9044167" y="4746820"/>
            <a:ext cx="45719" cy="96985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Rounded Rectangle 206">
            <a:extLst>
              <a:ext uri="{FF2B5EF4-FFF2-40B4-BE49-F238E27FC236}">
                <a16:creationId xmlns:a16="http://schemas.microsoft.com/office/drawing/2014/main" id="{49ACF506-D3A5-4F7A-A984-606F30E05BCD}"/>
              </a:ext>
            </a:extLst>
          </p:cNvPr>
          <p:cNvSpPr/>
          <p:nvPr/>
        </p:nvSpPr>
        <p:spPr>
          <a:xfrm>
            <a:off x="8926984" y="5679480"/>
            <a:ext cx="375360" cy="232589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475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1" name="Rounded Rectangle 145">
            <a:extLst>
              <a:ext uri="{FF2B5EF4-FFF2-40B4-BE49-F238E27FC236}">
                <a16:creationId xmlns:a16="http://schemas.microsoft.com/office/drawing/2014/main" id="{F2402FEB-AE13-48B6-924D-F60F6FE04C67}"/>
              </a:ext>
            </a:extLst>
          </p:cNvPr>
          <p:cNvSpPr/>
          <p:nvPr/>
        </p:nvSpPr>
        <p:spPr>
          <a:xfrm>
            <a:off x="3289787" y="5730674"/>
            <a:ext cx="361356" cy="17367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1680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5" name="Rounded Rectangle 145">
            <a:extLst>
              <a:ext uri="{FF2B5EF4-FFF2-40B4-BE49-F238E27FC236}">
                <a16:creationId xmlns:a16="http://schemas.microsoft.com/office/drawing/2014/main" id="{4B5818E8-DCB6-41DA-8004-790E9F7F1F0E}"/>
              </a:ext>
            </a:extLst>
          </p:cNvPr>
          <p:cNvSpPr/>
          <p:nvPr/>
        </p:nvSpPr>
        <p:spPr>
          <a:xfrm>
            <a:off x="5366023" y="5702356"/>
            <a:ext cx="439921" cy="19756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1341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07">
            <a:extLst>
              <a:ext uri="{FF2B5EF4-FFF2-40B4-BE49-F238E27FC236}">
                <a16:creationId xmlns:a16="http://schemas.microsoft.com/office/drawing/2014/main" id="{163D80D9-FE4A-48D0-A706-8BAF033ED90C}"/>
              </a:ext>
            </a:extLst>
          </p:cNvPr>
          <p:cNvSpPr/>
          <p:nvPr/>
        </p:nvSpPr>
        <p:spPr>
          <a:xfrm flipH="1">
            <a:off x="6144103" y="1967771"/>
            <a:ext cx="450054" cy="828095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Freeform 105">
            <a:extLst>
              <a:ext uri="{FF2B5EF4-FFF2-40B4-BE49-F238E27FC236}">
                <a16:creationId xmlns:a16="http://schemas.microsoft.com/office/drawing/2014/main" id="{11A21ADC-2A05-4E31-BA30-D24DDD241C59}"/>
              </a:ext>
            </a:extLst>
          </p:cNvPr>
          <p:cNvSpPr/>
          <p:nvPr/>
        </p:nvSpPr>
        <p:spPr>
          <a:xfrm flipH="1">
            <a:off x="2492532" y="2152789"/>
            <a:ext cx="4071072" cy="3585233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F6CD1BF7-6C34-4EB8-9CC2-09BEB65E1CE6}"/>
              </a:ext>
            </a:extLst>
          </p:cNvPr>
          <p:cNvSpPr txBox="1"/>
          <p:nvPr/>
        </p:nvSpPr>
        <p:spPr>
          <a:xfrm>
            <a:off x="-203" y="-1569"/>
            <a:ext cx="5675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Viet Nam 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Energy Balance</a:t>
            </a:r>
            <a:r>
              <a:rPr lang="ja-JP" altLang="en-US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(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)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6" name="Rounded Rectangle 154"/>
          <p:cNvSpPr/>
          <p:nvPr/>
        </p:nvSpPr>
        <p:spPr>
          <a:xfrm>
            <a:off x="3734759" y="849394"/>
            <a:ext cx="428717" cy="19601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13596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Arrow Connector 65"/>
          <p:cNvCxnSpPr/>
          <p:nvPr/>
        </p:nvCxnSpPr>
        <p:spPr>
          <a:xfrm>
            <a:off x="3533043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A8B4021E-3EC0-45D7-A595-582E85836C24}"/>
              </a:ext>
            </a:extLst>
          </p:cNvPr>
          <p:cNvSpPr txBox="1"/>
          <p:nvPr/>
        </p:nvSpPr>
        <p:spPr>
          <a:xfrm>
            <a:off x="215486" y="4569697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=72.2%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40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7507419" y="5694458"/>
            <a:ext cx="414636" cy="22467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2" name="Rounded Rectangle 148"/>
          <p:cNvSpPr/>
          <p:nvPr/>
        </p:nvSpPr>
        <p:spPr>
          <a:xfrm>
            <a:off x="2875004" y="5722837"/>
            <a:ext cx="274002" cy="21362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5541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3" name="Rounded Rectangle 148"/>
          <p:cNvSpPr/>
          <p:nvPr/>
        </p:nvSpPr>
        <p:spPr>
          <a:xfrm>
            <a:off x="4396506" y="5687550"/>
            <a:ext cx="365794" cy="22451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2213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0" name="Freeform 100"/>
          <p:cNvSpPr/>
          <p:nvPr/>
        </p:nvSpPr>
        <p:spPr>
          <a:xfrm>
            <a:off x="3014274" y="1924235"/>
            <a:ext cx="6382487" cy="3810341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52" name="Freeform 121"/>
          <p:cNvSpPr/>
          <p:nvPr/>
        </p:nvSpPr>
        <p:spPr>
          <a:xfrm flipH="1">
            <a:off x="4338776" y="510295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C4378000-6818-4D82-9232-CC31E6BE843C}"/>
              </a:ext>
            </a:extLst>
          </p:cNvPr>
          <p:cNvSpPr txBox="1"/>
          <p:nvPr/>
        </p:nvSpPr>
        <p:spPr>
          <a:xfrm>
            <a:off x="7035892" y="3837655"/>
            <a:ext cx="797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7.2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121" name="Rounded Rectangle 196">
            <a:extLst>
              <a:ext uri="{FF2B5EF4-FFF2-40B4-BE49-F238E27FC236}">
                <a16:creationId xmlns:a16="http://schemas.microsoft.com/office/drawing/2014/main" id="{6FB100C2-369B-4D86-9DD6-585227C73C18}"/>
              </a:ext>
            </a:extLst>
          </p:cNvPr>
          <p:cNvSpPr/>
          <p:nvPr/>
        </p:nvSpPr>
        <p:spPr>
          <a:xfrm>
            <a:off x="6351954" y="859053"/>
            <a:ext cx="415957" cy="21066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44" name="Straight Arrow Connector 67">
            <a:extLst>
              <a:ext uri="{FF2B5EF4-FFF2-40B4-BE49-F238E27FC236}">
                <a16:creationId xmlns:a16="http://schemas.microsoft.com/office/drawing/2014/main" id="{6AF8EDBD-C919-45F1-AA91-84D0AD8BA0C0}"/>
              </a:ext>
            </a:extLst>
          </p:cNvPr>
          <p:cNvCxnSpPr/>
          <p:nvPr/>
        </p:nvCxnSpPr>
        <p:spPr>
          <a:xfrm>
            <a:off x="6035594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71">
            <a:extLst>
              <a:ext uri="{FF2B5EF4-FFF2-40B4-BE49-F238E27FC236}">
                <a16:creationId xmlns:a16="http://schemas.microsoft.com/office/drawing/2014/main" id="{7503D9F6-340B-4F3C-9FBA-846AC39AE96E}"/>
              </a:ext>
            </a:extLst>
          </p:cNvPr>
          <p:cNvCxnSpPr/>
          <p:nvPr/>
        </p:nvCxnSpPr>
        <p:spPr>
          <a:xfrm>
            <a:off x="6545567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Freeform 121">
            <a:extLst>
              <a:ext uri="{FF2B5EF4-FFF2-40B4-BE49-F238E27FC236}">
                <a16:creationId xmlns:a16="http://schemas.microsoft.com/office/drawing/2014/main" id="{381AF1A8-F5BE-42A1-A175-D511B6DFA765}"/>
              </a:ext>
            </a:extLst>
          </p:cNvPr>
          <p:cNvSpPr/>
          <p:nvPr/>
        </p:nvSpPr>
        <p:spPr>
          <a:xfrm>
            <a:off x="5163586" y="5290408"/>
            <a:ext cx="145547" cy="41082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Freeform 105">
            <a:extLst>
              <a:ext uri="{FF2B5EF4-FFF2-40B4-BE49-F238E27FC236}">
                <a16:creationId xmlns:a16="http://schemas.microsoft.com/office/drawing/2014/main" id="{02997056-C996-4E3E-B924-F1D694F0BE5A}"/>
              </a:ext>
            </a:extLst>
          </p:cNvPr>
          <p:cNvSpPr/>
          <p:nvPr/>
        </p:nvSpPr>
        <p:spPr>
          <a:xfrm>
            <a:off x="2493426" y="4550150"/>
            <a:ext cx="5207481" cy="1197888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Rounded Rectangle 183">
            <a:extLst>
              <a:ext uri="{FF2B5EF4-FFF2-40B4-BE49-F238E27FC236}">
                <a16:creationId xmlns:a16="http://schemas.microsoft.com/office/drawing/2014/main" id="{17058BF4-AC78-4E1E-AA93-3F67768917C6}"/>
              </a:ext>
            </a:extLst>
          </p:cNvPr>
          <p:cNvSpPr/>
          <p:nvPr/>
        </p:nvSpPr>
        <p:spPr>
          <a:xfrm>
            <a:off x="8916464" y="4189372"/>
            <a:ext cx="836649" cy="293017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8083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0318C0D-F2ED-46BD-82B8-13872675672D}"/>
              </a:ext>
            </a:extLst>
          </p:cNvPr>
          <p:cNvSpPr txBox="1"/>
          <p:nvPr/>
        </p:nvSpPr>
        <p:spPr>
          <a:xfrm>
            <a:off x="1933311" y="2992874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93.0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9" name="Rounded Rectangle 15">
            <a:extLst>
              <a:ext uri="{FF2B5EF4-FFF2-40B4-BE49-F238E27FC236}">
                <a16:creationId xmlns:a16="http://schemas.microsoft.com/office/drawing/2014/main" id="{F2157247-216C-43A7-AC29-1211A2683F49}"/>
              </a:ext>
            </a:extLst>
          </p:cNvPr>
          <p:cNvSpPr/>
          <p:nvPr/>
        </p:nvSpPr>
        <p:spPr>
          <a:xfrm>
            <a:off x="7705003" y="1048853"/>
            <a:ext cx="74695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Rounded Rectangle 137">
            <a:extLst>
              <a:ext uri="{FF2B5EF4-FFF2-40B4-BE49-F238E27FC236}">
                <a16:creationId xmlns:a16="http://schemas.microsoft.com/office/drawing/2014/main" id="{8D311869-5DA2-4925-8D17-1F054260743D}"/>
              </a:ext>
            </a:extLst>
          </p:cNvPr>
          <p:cNvSpPr/>
          <p:nvPr/>
        </p:nvSpPr>
        <p:spPr>
          <a:xfrm>
            <a:off x="7700908" y="1645779"/>
            <a:ext cx="746951" cy="327661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85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199">
            <a:extLst>
              <a:ext uri="{FF2B5EF4-FFF2-40B4-BE49-F238E27FC236}">
                <a16:creationId xmlns:a16="http://schemas.microsoft.com/office/drawing/2014/main" id="{2BF79CA9-FC0B-4E85-9E0E-C541307A601B}"/>
              </a:ext>
            </a:extLst>
          </p:cNvPr>
          <p:cNvSpPr/>
          <p:nvPr/>
        </p:nvSpPr>
        <p:spPr>
          <a:xfrm>
            <a:off x="7705003" y="857260"/>
            <a:ext cx="448289" cy="209327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148</a:t>
            </a:r>
            <a:endParaRPr kumimoji="1" lang="ja-JP" altLang="en-US" sz="14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95" name="Straight Arrow Connector 67">
            <a:extLst>
              <a:ext uri="{FF2B5EF4-FFF2-40B4-BE49-F238E27FC236}">
                <a16:creationId xmlns:a16="http://schemas.microsoft.com/office/drawing/2014/main" id="{12258C22-B594-403D-9BE9-3D1A49AC11B1}"/>
              </a:ext>
            </a:extLst>
          </p:cNvPr>
          <p:cNvCxnSpPr/>
          <p:nvPr/>
        </p:nvCxnSpPr>
        <p:spPr>
          <a:xfrm>
            <a:off x="7925262" y="475990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71">
            <a:extLst>
              <a:ext uri="{FF2B5EF4-FFF2-40B4-BE49-F238E27FC236}">
                <a16:creationId xmlns:a16="http://schemas.microsoft.com/office/drawing/2014/main" id="{46EC12A5-5813-44F5-A982-2FB7AE971615}"/>
              </a:ext>
            </a:extLst>
          </p:cNvPr>
          <p:cNvCxnSpPr/>
          <p:nvPr/>
        </p:nvCxnSpPr>
        <p:spPr>
          <a:xfrm>
            <a:off x="8239720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96">
            <a:extLst>
              <a:ext uri="{FF2B5EF4-FFF2-40B4-BE49-F238E27FC236}">
                <a16:creationId xmlns:a16="http://schemas.microsoft.com/office/drawing/2014/main" id="{87AD5492-9BCC-4965-A671-7E30DD53B25D}"/>
              </a:ext>
            </a:extLst>
          </p:cNvPr>
          <p:cNvSpPr/>
          <p:nvPr/>
        </p:nvSpPr>
        <p:spPr>
          <a:xfrm>
            <a:off x="8142478" y="874720"/>
            <a:ext cx="305382" cy="191867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63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3" name="Rounded Rectangle 183">
            <a:extLst>
              <a:ext uri="{FF2B5EF4-FFF2-40B4-BE49-F238E27FC236}">
                <a16:creationId xmlns:a16="http://schemas.microsoft.com/office/drawing/2014/main" id="{DC057D0D-3C01-4FBD-8679-A9A21C36DEEF}"/>
              </a:ext>
            </a:extLst>
          </p:cNvPr>
          <p:cNvSpPr/>
          <p:nvPr/>
        </p:nvSpPr>
        <p:spPr>
          <a:xfrm>
            <a:off x="2277817" y="4416901"/>
            <a:ext cx="836649" cy="293017"/>
          </a:xfrm>
          <a:prstGeom prst="roundRect">
            <a:avLst>
              <a:gd name="adj" fmla="val 32000"/>
            </a:avLst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985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Rounded Rectangle 205">
            <a:extLst>
              <a:ext uri="{FF2B5EF4-FFF2-40B4-BE49-F238E27FC236}">
                <a16:creationId xmlns:a16="http://schemas.microsoft.com/office/drawing/2014/main" id="{98462AD3-AA61-4433-93FF-E387538E5E5E}"/>
              </a:ext>
            </a:extLst>
          </p:cNvPr>
          <p:cNvSpPr/>
          <p:nvPr/>
        </p:nvSpPr>
        <p:spPr>
          <a:xfrm>
            <a:off x="8223044" y="5687550"/>
            <a:ext cx="286034" cy="231583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 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Rounded Rectangle 148">
            <a:extLst>
              <a:ext uri="{FF2B5EF4-FFF2-40B4-BE49-F238E27FC236}">
                <a16:creationId xmlns:a16="http://schemas.microsoft.com/office/drawing/2014/main" id="{579D2A9B-36E7-49A5-A8F1-F608BB751F03}"/>
              </a:ext>
            </a:extLst>
          </p:cNvPr>
          <p:cNvSpPr/>
          <p:nvPr/>
        </p:nvSpPr>
        <p:spPr>
          <a:xfrm>
            <a:off x="9273029" y="5687550"/>
            <a:ext cx="330800" cy="22451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Freeform 121">
            <a:extLst>
              <a:ext uri="{FF2B5EF4-FFF2-40B4-BE49-F238E27FC236}">
                <a16:creationId xmlns:a16="http://schemas.microsoft.com/office/drawing/2014/main" id="{E1E0272C-87D9-4014-AC92-DB2B8A7E020A}"/>
              </a:ext>
            </a:extLst>
          </p:cNvPr>
          <p:cNvSpPr/>
          <p:nvPr/>
        </p:nvSpPr>
        <p:spPr>
          <a:xfrm flipH="1">
            <a:off x="9089261" y="512341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Freeform 105">
            <a:extLst>
              <a:ext uri="{FF2B5EF4-FFF2-40B4-BE49-F238E27FC236}">
                <a16:creationId xmlns:a16="http://schemas.microsoft.com/office/drawing/2014/main" id="{F5155E1B-FAE7-447C-9973-A0F11AE7687A}"/>
              </a:ext>
            </a:extLst>
          </p:cNvPr>
          <p:cNvSpPr/>
          <p:nvPr/>
        </p:nvSpPr>
        <p:spPr>
          <a:xfrm>
            <a:off x="1797930" y="5326704"/>
            <a:ext cx="6598471" cy="39195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Freeform 121">
            <a:extLst>
              <a:ext uri="{FF2B5EF4-FFF2-40B4-BE49-F238E27FC236}">
                <a16:creationId xmlns:a16="http://schemas.microsoft.com/office/drawing/2014/main" id="{6F32B8B3-0986-4AFA-93F0-7E6DC5BD55C2}"/>
              </a:ext>
            </a:extLst>
          </p:cNvPr>
          <p:cNvSpPr/>
          <p:nvPr/>
        </p:nvSpPr>
        <p:spPr>
          <a:xfrm flipH="1">
            <a:off x="3118221" y="5330245"/>
            <a:ext cx="359930" cy="38118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8CB7E9-7D4F-42E3-8DA8-C525F5417B5F}"/>
              </a:ext>
            </a:extLst>
          </p:cNvPr>
          <p:cNvSpPr txBox="1"/>
          <p:nvPr/>
        </p:nvSpPr>
        <p:spPr>
          <a:xfrm>
            <a:off x="149105" y="2021236"/>
            <a:ext cx="2567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Viet Nam conversion part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9871CB-9E78-4DE4-92A6-495605061078}"/>
              </a:ext>
            </a:extLst>
          </p:cNvPr>
          <p:cNvSpPr/>
          <p:nvPr/>
        </p:nvSpPr>
        <p:spPr>
          <a:xfrm>
            <a:off x="85223" y="2041585"/>
            <a:ext cx="9803716" cy="21281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0EAAF48-D394-43A3-A741-B8BF3358D57B}"/>
              </a:ext>
            </a:extLst>
          </p:cNvPr>
          <p:cNvSpPr txBox="1"/>
          <p:nvPr/>
        </p:nvSpPr>
        <p:spPr>
          <a:xfrm>
            <a:off x="7039074" y="3090907"/>
            <a:ext cx="2013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Statistical differences</a:t>
            </a:r>
          </a:p>
          <a:p>
            <a:r>
              <a:rPr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       </a:t>
            </a:r>
            <a:r>
              <a:rPr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　　　　　　　▲</a:t>
            </a:r>
            <a:r>
              <a:rPr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2731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kumimoji="1" lang="ja-JP" altLang="en-US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62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13">
            <a:extLst>
              <a:ext uri="{FF2B5EF4-FFF2-40B4-BE49-F238E27FC236}">
                <a16:creationId xmlns:a16="http://schemas.microsoft.com/office/drawing/2014/main" id="{D7FBABC3-AF0F-4EBD-BB82-291CB5194404}"/>
              </a:ext>
            </a:extLst>
          </p:cNvPr>
          <p:cNvSpPr/>
          <p:nvPr/>
        </p:nvSpPr>
        <p:spPr>
          <a:xfrm>
            <a:off x="7367279" y="1818047"/>
            <a:ext cx="746951" cy="326798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8" name="Group 207"/>
          <p:cNvGrpSpPr/>
          <p:nvPr/>
        </p:nvGrpSpPr>
        <p:grpSpPr>
          <a:xfrm>
            <a:off x="103161" y="-4911"/>
            <a:ext cx="9659123" cy="6859793"/>
            <a:chOff x="45222" y="0"/>
            <a:chExt cx="9659123" cy="6859793"/>
          </a:xfrm>
        </p:grpSpPr>
        <p:sp>
          <p:nvSpPr>
            <p:cNvPr id="4" name="Rounded Rectangle 3"/>
            <p:cNvSpPr/>
            <p:nvPr/>
          </p:nvSpPr>
          <p:spPr>
            <a:xfrm>
              <a:off x="106671" y="735465"/>
              <a:ext cx="1066800" cy="12414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Primary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Energy </a:t>
              </a:r>
            </a:p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Supply</a:t>
              </a:r>
            </a:p>
            <a:p>
              <a:endParaRPr kumimoji="1" lang="en-US" altLang="ja-JP" sz="8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  <a:p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49760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884445" y="1053764"/>
              <a:ext cx="1066800" cy="595520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Crude Oil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7128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rgbClr val="FFC000">
                <a:alpha val="4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Oil Product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669555" y="1053764"/>
              <a:ext cx="1066800" cy="59692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Natural Gas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815109" y="1053764"/>
              <a:ext cx="746952" cy="595520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Hydro &amp; RE</a:t>
              </a:r>
              <a:endPara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8451139" y="1053764"/>
              <a:ext cx="1099403" cy="595520"/>
            </a:xfrm>
            <a:prstGeom prst="roundRect">
              <a:avLst>
                <a:gd name="adj" fmla="val 0"/>
              </a:avLst>
            </a:prstGeom>
            <a:solidFill>
              <a:srgbClr val="00B05A">
                <a:alpha val="2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Biofuels &amp; waste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573805" y="5904257"/>
              <a:ext cx="1447800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Industrial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21629" y="5909542"/>
              <a:ext cx="1475311" cy="6207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Residential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878979" y="5904257"/>
              <a:ext cx="1391921" cy="62608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50775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Transport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8165105" y="5904258"/>
              <a:ext cx="1386840" cy="6260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cs typeface="Segoe UI" pitchFamily="34" charset="0"/>
                </a:rPr>
                <a:t>Others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1650144" y="451732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2094061" y="480901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diamon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3092967" y="480901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5095156" y="381000"/>
              <a:ext cx="0" cy="381270"/>
            </a:xfrm>
            <a:prstGeom prst="straightConnector1">
              <a:avLst/>
            </a:prstGeom>
            <a:ln w="63500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7206273" y="495856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9025068" y="473034"/>
              <a:ext cx="0" cy="381270"/>
            </a:xfrm>
            <a:prstGeom prst="straightConnector1">
              <a:avLst/>
            </a:prstGeom>
            <a:ln w="63500">
              <a:solidFill>
                <a:schemeClr val="bg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ounded Rectangle 77"/>
            <p:cNvSpPr/>
            <p:nvPr/>
          </p:nvSpPr>
          <p:spPr>
            <a:xfrm>
              <a:off x="2716805" y="2957857"/>
              <a:ext cx="1403350" cy="64660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Refinery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5569409" y="2766266"/>
              <a:ext cx="1390333" cy="102007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  <a:alpha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Power Plant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cxnSp>
          <p:nvCxnSpPr>
            <p:cNvPr id="81" name="Straight Connector 80"/>
            <p:cNvCxnSpPr>
              <a:cxnSpLocks/>
              <a:stCxn id="135" idx="2"/>
              <a:endCxn id="165" idx="0"/>
            </p:cNvCxnSpPr>
            <p:nvPr/>
          </p:nvCxnSpPr>
          <p:spPr>
            <a:xfrm>
              <a:off x="3417845" y="1978351"/>
              <a:ext cx="635" cy="798818"/>
            </a:xfrm>
            <a:prstGeom prst="line">
              <a:avLst/>
            </a:prstGeom>
            <a:ln w="88900">
              <a:solidFill>
                <a:srgbClr val="FFC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759542" y="1666646"/>
              <a:ext cx="0" cy="4037586"/>
            </a:xfrm>
            <a:prstGeom prst="line">
              <a:avLst/>
            </a:prstGeom>
            <a:ln w="889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Freeform 85"/>
            <p:cNvSpPr/>
            <p:nvPr/>
          </p:nvSpPr>
          <p:spPr>
            <a:xfrm>
              <a:off x="1759542" y="2458039"/>
              <a:ext cx="4068087" cy="312628"/>
            </a:xfrm>
            <a:custGeom>
              <a:avLst/>
              <a:gdLst>
                <a:gd name="connsiteX0" fmla="*/ 0 w 4210050"/>
                <a:gd name="connsiteY0" fmla="*/ 0 h 466725"/>
                <a:gd name="connsiteX1" fmla="*/ 4210050 w 4210050"/>
                <a:gd name="connsiteY1" fmla="*/ 0 h 466725"/>
                <a:gd name="connsiteX2" fmla="*/ 4210050 w 4210050"/>
                <a:gd name="connsiteY2" fmla="*/ 466725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0050" h="466725">
                  <a:moveTo>
                    <a:pt x="0" y="0"/>
                  </a:moveTo>
                  <a:lnTo>
                    <a:pt x="4210050" y="0"/>
                  </a:lnTo>
                  <a:lnTo>
                    <a:pt x="4210050" y="466725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4812304" y="1649757"/>
              <a:ext cx="46800" cy="2639060"/>
            </a:xfrm>
            <a:custGeom>
              <a:avLst/>
              <a:gdLst>
                <a:gd name="connsiteX0" fmla="*/ 0 w 0"/>
                <a:gd name="connsiteY0" fmla="*/ 0 h 2781300"/>
                <a:gd name="connsiteX1" fmla="*/ 0 w 0"/>
                <a:gd name="connsiteY1" fmla="*/ 2781300 h 278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781300">
                  <a:moveTo>
                    <a:pt x="0" y="0"/>
                  </a:moveTo>
                  <a:lnTo>
                    <a:pt x="0" y="27813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4804683" y="2301099"/>
              <a:ext cx="1374685" cy="494611"/>
            </a:xfrm>
            <a:custGeom>
              <a:avLst/>
              <a:gdLst>
                <a:gd name="connsiteX0" fmla="*/ 0 w 2603500"/>
                <a:gd name="connsiteY0" fmla="*/ 0 h 749300"/>
                <a:gd name="connsiteX1" fmla="*/ 2603500 w 2603500"/>
                <a:gd name="connsiteY1" fmla="*/ 0 h 749300"/>
                <a:gd name="connsiteX2" fmla="*/ 2603500 w 26035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500" h="749300">
                  <a:moveTo>
                    <a:pt x="0" y="0"/>
                  </a:moveTo>
                  <a:lnTo>
                    <a:pt x="2603500" y="0"/>
                  </a:lnTo>
                  <a:lnTo>
                    <a:pt x="2603500" y="7493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3415305" y="3783357"/>
              <a:ext cx="1409700" cy="226060"/>
            </a:xfrm>
            <a:custGeom>
              <a:avLst/>
              <a:gdLst>
                <a:gd name="connsiteX0" fmla="*/ 0 w 1409700"/>
                <a:gd name="connsiteY0" fmla="*/ 0 h 342900"/>
                <a:gd name="connsiteX1" fmla="*/ 0 w 1409700"/>
                <a:gd name="connsiteY1" fmla="*/ 342900 h 342900"/>
                <a:gd name="connsiteX2" fmla="*/ 1409700 w 1409700"/>
                <a:gd name="connsiteY2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9700" h="342900">
                  <a:moveTo>
                    <a:pt x="0" y="0"/>
                  </a:moveTo>
                  <a:lnTo>
                    <a:pt x="0" y="342900"/>
                  </a:lnTo>
                  <a:lnTo>
                    <a:pt x="1409700" y="342900"/>
                  </a:lnTo>
                </a:path>
              </a:pathLst>
            </a:cu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Freeform 108"/>
            <p:cNvSpPr/>
            <p:nvPr/>
          </p:nvSpPr>
          <p:spPr>
            <a:xfrm flipH="1">
              <a:off x="5329872" y="4304057"/>
              <a:ext cx="173908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6237475" y="1960658"/>
              <a:ext cx="1050272" cy="1910550"/>
            </a:xfrm>
            <a:custGeom>
              <a:avLst/>
              <a:gdLst>
                <a:gd name="connsiteX0" fmla="*/ 1346200 w 1346200"/>
                <a:gd name="connsiteY0" fmla="*/ 0 h 2400300"/>
                <a:gd name="connsiteX1" fmla="*/ 1346200 w 1346200"/>
                <a:gd name="connsiteY1" fmla="*/ 2400300 h 2400300"/>
                <a:gd name="connsiteX2" fmla="*/ 0 w 1346200"/>
                <a:gd name="connsiteY2" fmla="*/ 2400300 h 240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6200" h="2400300">
                  <a:moveTo>
                    <a:pt x="1346200" y="0"/>
                  </a:moveTo>
                  <a:lnTo>
                    <a:pt x="1346200" y="2400300"/>
                  </a:lnTo>
                  <a:lnTo>
                    <a:pt x="0" y="2400300"/>
                  </a:ln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723453" y="4751732"/>
              <a:ext cx="3254202" cy="969851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0000">
                  <a:alpha val="80000"/>
                </a:srgbClr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Freeform 115"/>
            <p:cNvSpPr/>
            <p:nvPr/>
          </p:nvSpPr>
          <p:spPr>
            <a:xfrm flipH="1">
              <a:off x="6180092" y="3786346"/>
              <a:ext cx="45719" cy="96538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4125919" y="4751731"/>
              <a:ext cx="45719" cy="969851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1573805" y="6530338"/>
              <a:ext cx="144780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32545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3221629" y="6530338"/>
              <a:ext cx="1476375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10059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4887553" y="6532132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2873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650775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12063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8165105" y="6530338"/>
              <a:ext cx="1386840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2743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4736105" y="5904257"/>
              <a:ext cx="1657984" cy="62608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Commercial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1497605" y="1650690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36740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2884445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12937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4271284" y="1650690"/>
              <a:ext cx="1066799" cy="327661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9563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5669551" y="1650690"/>
              <a:ext cx="1066804" cy="327661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7941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811014" y="1650690"/>
              <a:ext cx="746951" cy="327661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8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7278</a:t>
              </a:r>
              <a:endParaRPr kumimoji="1" lang="ja-JP" altLang="en-US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573804" y="5712665"/>
              <a:ext cx="361937" cy="21536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11795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935741" y="5710089"/>
              <a:ext cx="293784" cy="226377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4618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2532314" y="5722837"/>
              <a:ext cx="274002" cy="213629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0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9609</a:t>
              </a:r>
              <a:endParaRPr kumimoji="1" lang="ja-JP" altLang="en-US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3574873" y="5710089"/>
              <a:ext cx="351459" cy="1999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815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3" name="Rounded Rectangle 152"/>
            <p:cNvSpPr/>
            <p:nvPr/>
          </p:nvSpPr>
          <p:spPr>
            <a:xfrm>
              <a:off x="3928099" y="5730674"/>
              <a:ext cx="394778" cy="179337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5352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6714567" y="2764014"/>
              <a:ext cx="245010" cy="216648"/>
            </a:xfrm>
            <a:prstGeom prst="roundRect">
              <a:avLst>
                <a:gd name="adj" fmla="val 0"/>
              </a:avLst>
            </a:prstGeom>
            <a:solidFill>
              <a:srgbClr val="00B05A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433591" y="833003"/>
              <a:ext cx="414338" cy="22374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23735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6504262" y="5692461"/>
              <a:ext cx="945218" cy="21524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12058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8477303" y="5681298"/>
              <a:ext cx="381042" cy="22796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1917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2716805" y="2777169"/>
              <a:ext cx="1403350" cy="19964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10991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2716805" y="3534069"/>
              <a:ext cx="1403350" cy="261990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10217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5569409" y="3604465"/>
              <a:ext cx="1390334" cy="191593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b="1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10187</a:t>
              </a:r>
              <a:endParaRPr kumimoji="1" lang="ja-JP" altLang="en-US" sz="12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10" name="Freeform 109"/>
            <p:cNvSpPr/>
            <p:nvPr/>
          </p:nvSpPr>
          <p:spPr>
            <a:xfrm flipH="1">
              <a:off x="6808203" y="4304057"/>
              <a:ext cx="256095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2082218" y="4281197"/>
              <a:ext cx="6546641" cy="1440386"/>
            </a:xfrm>
            <a:custGeom>
              <a:avLst/>
              <a:gdLst>
                <a:gd name="connsiteX0" fmla="*/ 0 w 6515100"/>
                <a:gd name="connsiteY0" fmla="*/ 965200 h 977900"/>
                <a:gd name="connsiteX1" fmla="*/ 0 w 6515100"/>
                <a:gd name="connsiteY1" fmla="*/ 0 h 977900"/>
                <a:gd name="connsiteX2" fmla="*/ 6515100 w 6515100"/>
                <a:gd name="connsiteY2" fmla="*/ 0 h 977900"/>
                <a:gd name="connsiteX3" fmla="*/ 6515100 w 6515100"/>
                <a:gd name="connsiteY3" fmla="*/ 977900 h 97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5100" h="977900">
                  <a:moveTo>
                    <a:pt x="0" y="965200"/>
                  </a:moveTo>
                  <a:lnTo>
                    <a:pt x="0" y="0"/>
                  </a:lnTo>
                  <a:lnTo>
                    <a:pt x="6515100" y="0"/>
                  </a:lnTo>
                  <a:lnTo>
                    <a:pt x="6515100" y="97790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Freeform 107"/>
            <p:cNvSpPr/>
            <p:nvPr/>
          </p:nvSpPr>
          <p:spPr>
            <a:xfrm flipH="1">
              <a:off x="3430913" y="4304057"/>
              <a:ext cx="320537" cy="1417526"/>
            </a:xfrm>
            <a:custGeom>
              <a:avLst/>
              <a:gdLst>
                <a:gd name="connsiteX0" fmla="*/ 0 w 0"/>
                <a:gd name="connsiteY0" fmla="*/ 990600 h 990600"/>
                <a:gd name="connsiteX1" fmla="*/ 0 w 0"/>
                <a:gd name="connsiteY1" fmla="*/ 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99060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C000"/>
              </a:solidFill>
              <a:headEnd type="stealth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5598987" y="2771944"/>
              <a:ext cx="442208" cy="219854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22567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6037319" y="2772228"/>
              <a:ext cx="286030" cy="228367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4428017" y="4194017"/>
              <a:ext cx="901924" cy="306113"/>
            </a:xfrm>
            <a:prstGeom prst="roundRect">
              <a:avLst>
                <a:gd name="adj" fmla="val 3200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20750     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5421429" y="3938947"/>
              <a:ext cx="1605084" cy="237040"/>
            </a:xfrm>
            <a:prstGeom prst="roundRect">
              <a:avLst>
                <a:gd name="adj" fmla="val 3200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Loss </a:t>
              </a:r>
              <a:r>
                <a:rPr kumimoji="1" lang="ja-JP" altLang="en-US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▲</a:t>
              </a:r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1266                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1004163" y="4204854"/>
              <a:ext cx="961707" cy="306113"/>
            </a:xfrm>
            <a:prstGeom prst="roundRect">
              <a:avLst>
                <a:gd name="adj" fmla="val 3200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14172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106671" y="1649284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83455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106671" y="5562600"/>
              <a:ext cx="1066800" cy="96773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Final Consumption</a:t>
              </a:r>
              <a:endParaRPr kumimoji="1" lang="ja-JP" altLang="en-US" sz="8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106671" y="6530339"/>
              <a:ext cx="1065397" cy="327661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60273</a:t>
              </a:r>
              <a:endParaRPr kumimoji="1"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45222" y="2819736"/>
              <a:ext cx="1066800" cy="108299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Intermediate Supply</a:t>
              </a:r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1852910" y="845494"/>
              <a:ext cx="424175" cy="212456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11712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2885499" y="862172"/>
              <a:ext cx="417242" cy="18189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13203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3317443" y="862171"/>
              <a:ext cx="364683" cy="1818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5270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4271284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13596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4804685" y="862171"/>
              <a:ext cx="533399" cy="191593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2241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98" name="Rounded Rectangle 197"/>
            <p:cNvSpPr/>
            <p:nvPr/>
          </p:nvSpPr>
          <p:spPr>
            <a:xfrm>
              <a:off x="5669555" y="862171"/>
              <a:ext cx="641561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7941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6815109" y="862171"/>
              <a:ext cx="746952" cy="191593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4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7278</a:t>
              </a:r>
              <a:endParaRPr kumimoji="1" lang="ja-JP" altLang="en-US" sz="14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8451140" y="862171"/>
              <a:ext cx="1094750" cy="2093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8911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3" name="Rounded Rectangle 202"/>
            <p:cNvSpPr/>
            <p:nvPr/>
          </p:nvSpPr>
          <p:spPr>
            <a:xfrm>
              <a:off x="7064299" y="0"/>
              <a:ext cx="2640046" cy="480901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●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Production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| </a:t>
              </a:r>
              <a:r>
                <a:rPr kumimoji="1"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 </a:t>
              </a:r>
              <a:r>
                <a:rPr lang="ja-JP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◆</a:t>
              </a:r>
              <a:r>
                <a:rPr lang="en-US" altLang="ja-JP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Trade</a:t>
              </a:r>
              <a:endPara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6" name="Rounded Rectangle 205"/>
            <p:cNvSpPr/>
            <p:nvPr/>
          </p:nvSpPr>
          <p:spPr>
            <a:xfrm>
              <a:off x="4862750" y="5702753"/>
              <a:ext cx="490194" cy="20114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684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07" name="Rounded Rectangle 206"/>
            <p:cNvSpPr/>
            <p:nvPr/>
          </p:nvSpPr>
          <p:spPr>
            <a:xfrm>
              <a:off x="5762192" y="5712449"/>
              <a:ext cx="504250" cy="187424"/>
            </a:xfrm>
            <a:prstGeom prst="roundRect">
              <a:avLst>
                <a:gd name="adj" fmla="val 0"/>
              </a:avLst>
            </a:prstGeom>
            <a:solidFill>
              <a:srgbClr val="FF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848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03" name="Straight Arrow Connector 67">
            <a:extLst>
              <a:ext uri="{FF2B5EF4-FFF2-40B4-BE49-F238E27FC236}">
                <a16:creationId xmlns:a16="http://schemas.microsoft.com/office/drawing/2014/main" id="{7891AB1E-4F78-41BF-83B1-C40B8098E317}"/>
              </a:ext>
            </a:extLst>
          </p:cNvPr>
          <p:cNvCxnSpPr/>
          <p:nvPr/>
        </p:nvCxnSpPr>
        <p:spPr>
          <a:xfrm>
            <a:off x="4545614" y="480901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ounded Rectangle 180">
            <a:extLst>
              <a:ext uri="{FF2B5EF4-FFF2-40B4-BE49-F238E27FC236}">
                <a16:creationId xmlns:a16="http://schemas.microsoft.com/office/drawing/2014/main" id="{0C72068D-7281-42CF-ACBE-69009E63CDD2}"/>
              </a:ext>
            </a:extLst>
          </p:cNvPr>
          <p:cNvSpPr/>
          <p:nvPr/>
        </p:nvSpPr>
        <p:spPr>
          <a:xfrm>
            <a:off x="5668522" y="4648781"/>
            <a:ext cx="933714" cy="289131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16284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9" name="Rounded Rectangle 137">
            <a:extLst>
              <a:ext uri="{FF2B5EF4-FFF2-40B4-BE49-F238E27FC236}">
                <a16:creationId xmlns:a16="http://schemas.microsoft.com/office/drawing/2014/main" id="{56FC32A0-85CF-46A3-8129-9B00A3CCF672}"/>
              </a:ext>
            </a:extLst>
          </p:cNvPr>
          <p:cNvSpPr/>
          <p:nvPr/>
        </p:nvSpPr>
        <p:spPr>
          <a:xfrm flipH="1">
            <a:off x="8524759" y="1639450"/>
            <a:ext cx="1103498" cy="322839"/>
          </a:xfrm>
          <a:prstGeom prst="roundRect">
            <a:avLst>
              <a:gd name="adj" fmla="val 0"/>
            </a:avLst>
          </a:prstGeom>
          <a:solidFill>
            <a:srgbClr val="00B05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8911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7" name="Freeform 105">
            <a:extLst>
              <a:ext uri="{FF2B5EF4-FFF2-40B4-BE49-F238E27FC236}">
                <a16:creationId xmlns:a16="http://schemas.microsoft.com/office/drawing/2014/main" id="{9E702D62-DA11-4D10-9F91-578509B9EB0E}"/>
              </a:ext>
            </a:extLst>
          </p:cNvPr>
          <p:cNvSpPr/>
          <p:nvPr/>
        </p:nvSpPr>
        <p:spPr>
          <a:xfrm rot="5400000">
            <a:off x="7541681" y="1424234"/>
            <a:ext cx="939619" cy="2014976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557E61BE-83D5-4D5F-AEC9-4E4513ABF994}"/>
              </a:ext>
            </a:extLst>
          </p:cNvPr>
          <p:cNvSpPr txBox="1"/>
          <p:nvPr/>
        </p:nvSpPr>
        <p:spPr>
          <a:xfrm>
            <a:off x="4726660" y="2946005"/>
            <a:ext cx="905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Net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34.4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92" name="Rounded Rectangle 154">
            <a:extLst>
              <a:ext uri="{FF2B5EF4-FFF2-40B4-BE49-F238E27FC236}">
                <a16:creationId xmlns:a16="http://schemas.microsoft.com/office/drawing/2014/main" id="{573B3B65-FA8B-4F25-A745-F40814CD1A6D}"/>
              </a:ext>
            </a:extLst>
          </p:cNvPr>
          <p:cNvSpPr/>
          <p:nvPr/>
        </p:nvSpPr>
        <p:spPr>
          <a:xfrm>
            <a:off x="2338813" y="862984"/>
            <a:ext cx="350937" cy="18014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1360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93" name="Straight Arrow Connector 71">
            <a:extLst>
              <a:ext uri="{FF2B5EF4-FFF2-40B4-BE49-F238E27FC236}">
                <a16:creationId xmlns:a16="http://schemas.microsoft.com/office/drawing/2014/main" id="{9A48B22A-C206-48CE-ABBA-15270C36CE51}"/>
              </a:ext>
            </a:extLst>
          </p:cNvPr>
          <p:cNvCxnSpPr/>
          <p:nvPr/>
        </p:nvCxnSpPr>
        <p:spPr>
          <a:xfrm>
            <a:off x="2492532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71">
            <a:extLst>
              <a:ext uri="{FF2B5EF4-FFF2-40B4-BE49-F238E27FC236}">
                <a16:creationId xmlns:a16="http://schemas.microsoft.com/office/drawing/2014/main" id="{A1268F1F-56C5-47C6-A3C9-ED650F1E831D}"/>
              </a:ext>
            </a:extLst>
          </p:cNvPr>
          <p:cNvCxnSpPr/>
          <p:nvPr/>
        </p:nvCxnSpPr>
        <p:spPr>
          <a:xfrm>
            <a:off x="3984271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2288749" y="5725343"/>
            <a:ext cx="283718" cy="21112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981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6" name="Rounded Rectangle 146">
            <a:extLst>
              <a:ext uri="{FF2B5EF4-FFF2-40B4-BE49-F238E27FC236}">
                <a16:creationId xmlns:a16="http://schemas.microsoft.com/office/drawing/2014/main" id="{1CD10A97-6425-45BB-84CE-7485C9978355}"/>
              </a:ext>
            </a:extLst>
          </p:cNvPr>
          <p:cNvSpPr/>
          <p:nvPr/>
        </p:nvSpPr>
        <p:spPr>
          <a:xfrm>
            <a:off x="6381303" y="2770763"/>
            <a:ext cx="390176" cy="216706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6885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8" name="Freeform 113">
            <a:extLst>
              <a:ext uri="{FF2B5EF4-FFF2-40B4-BE49-F238E27FC236}">
                <a16:creationId xmlns:a16="http://schemas.microsoft.com/office/drawing/2014/main" id="{F4FB21A3-7434-49B9-A4B0-6F9D6966BCD6}"/>
              </a:ext>
            </a:extLst>
          </p:cNvPr>
          <p:cNvSpPr/>
          <p:nvPr/>
        </p:nvSpPr>
        <p:spPr>
          <a:xfrm flipV="1">
            <a:off x="6588527" y="4734706"/>
            <a:ext cx="2500734" cy="320971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Freeform 121">
            <a:extLst>
              <a:ext uri="{FF2B5EF4-FFF2-40B4-BE49-F238E27FC236}">
                <a16:creationId xmlns:a16="http://schemas.microsoft.com/office/drawing/2014/main" id="{017CB5FB-9DFF-4CB0-9ECA-FEA7CCC3B08F}"/>
              </a:ext>
            </a:extLst>
          </p:cNvPr>
          <p:cNvSpPr/>
          <p:nvPr/>
        </p:nvSpPr>
        <p:spPr>
          <a:xfrm flipH="1">
            <a:off x="9044167" y="4746820"/>
            <a:ext cx="45719" cy="96985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Rounded Rectangle 206">
            <a:extLst>
              <a:ext uri="{FF2B5EF4-FFF2-40B4-BE49-F238E27FC236}">
                <a16:creationId xmlns:a16="http://schemas.microsoft.com/office/drawing/2014/main" id="{49ACF506-D3A5-4F7A-A984-606F30E05BCD}"/>
              </a:ext>
            </a:extLst>
          </p:cNvPr>
          <p:cNvSpPr/>
          <p:nvPr/>
        </p:nvSpPr>
        <p:spPr>
          <a:xfrm>
            <a:off x="8926984" y="5679480"/>
            <a:ext cx="375360" cy="232589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475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1" name="Rounded Rectangle 145">
            <a:extLst>
              <a:ext uri="{FF2B5EF4-FFF2-40B4-BE49-F238E27FC236}">
                <a16:creationId xmlns:a16="http://schemas.microsoft.com/office/drawing/2014/main" id="{F2402FEB-AE13-48B6-924D-F60F6FE04C67}"/>
              </a:ext>
            </a:extLst>
          </p:cNvPr>
          <p:cNvSpPr/>
          <p:nvPr/>
        </p:nvSpPr>
        <p:spPr>
          <a:xfrm>
            <a:off x="3289787" y="5730674"/>
            <a:ext cx="361356" cy="17367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1680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5" name="Rounded Rectangle 145">
            <a:extLst>
              <a:ext uri="{FF2B5EF4-FFF2-40B4-BE49-F238E27FC236}">
                <a16:creationId xmlns:a16="http://schemas.microsoft.com/office/drawing/2014/main" id="{4B5818E8-DCB6-41DA-8004-790E9F7F1F0E}"/>
              </a:ext>
            </a:extLst>
          </p:cNvPr>
          <p:cNvSpPr/>
          <p:nvPr/>
        </p:nvSpPr>
        <p:spPr>
          <a:xfrm>
            <a:off x="5366023" y="5702356"/>
            <a:ext cx="439921" cy="19756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1341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07">
            <a:extLst>
              <a:ext uri="{FF2B5EF4-FFF2-40B4-BE49-F238E27FC236}">
                <a16:creationId xmlns:a16="http://schemas.microsoft.com/office/drawing/2014/main" id="{163D80D9-FE4A-48D0-A706-8BAF033ED90C}"/>
              </a:ext>
            </a:extLst>
          </p:cNvPr>
          <p:cNvSpPr/>
          <p:nvPr/>
        </p:nvSpPr>
        <p:spPr>
          <a:xfrm flipH="1">
            <a:off x="6144103" y="1967771"/>
            <a:ext cx="450054" cy="828095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Freeform 105">
            <a:extLst>
              <a:ext uri="{FF2B5EF4-FFF2-40B4-BE49-F238E27FC236}">
                <a16:creationId xmlns:a16="http://schemas.microsoft.com/office/drawing/2014/main" id="{11A21ADC-2A05-4E31-BA30-D24DDD241C59}"/>
              </a:ext>
            </a:extLst>
          </p:cNvPr>
          <p:cNvSpPr/>
          <p:nvPr/>
        </p:nvSpPr>
        <p:spPr>
          <a:xfrm flipH="1">
            <a:off x="2492532" y="2152789"/>
            <a:ext cx="4071072" cy="3585233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F6CD1BF7-6C34-4EB8-9CC2-09BEB65E1CE6}"/>
              </a:ext>
            </a:extLst>
          </p:cNvPr>
          <p:cNvSpPr txBox="1"/>
          <p:nvPr/>
        </p:nvSpPr>
        <p:spPr>
          <a:xfrm>
            <a:off x="-203" y="-1569"/>
            <a:ext cx="7355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Viet Nam 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Energy Balance</a:t>
            </a:r>
            <a:r>
              <a:rPr lang="ja-JP" altLang="en-US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2018, by </a:t>
            </a: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IEA data (</a:t>
            </a:r>
            <a:r>
              <a:rPr lang="en-US" altLang="ja-JP" b="1" dirty="0" err="1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ktoe</a:t>
            </a:r>
            <a:r>
              <a:rPr lang="en-US" altLang="ja-JP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)</a:t>
            </a:r>
            <a:r>
              <a:rPr lang="ja-JP" altLang="en-US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（</a:t>
            </a:r>
            <a:r>
              <a:rPr lang="en-US" altLang="ja-JP" b="1" dirty="0">
                <a:solidFill>
                  <a:srgbClr val="FF000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finalization</a:t>
            </a:r>
            <a:r>
              <a:rPr lang="ja-JP" altLang="en-US" b="1" dirty="0">
                <a:solidFill>
                  <a:prstClr val="black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）</a:t>
            </a:r>
            <a:endParaRPr lang="ja-JP" altLang="en-US" b="1" dirty="0">
              <a:solidFill>
                <a:prstClr val="black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26" name="Rounded Rectangle 154"/>
          <p:cNvSpPr/>
          <p:nvPr/>
        </p:nvSpPr>
        <p:spPr>
          <a:xfrm>
            <a:off x="3734759" y="849394"/>
            <a:ext cx="428717" cy="19601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13596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33" name="Straight Arrow Connector 65"/>
          <p:cNvCxnSpPr/>
          <p:nvPr/>
        </p:nvCxnSpPr>
        <p:spPr>
          <a:xfrm>
            <a:off x="3533043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A8B4021E-3EC0-45D7-A595-582E85836C24}"/>
              </a:ext>
            </a:extLst>
          </p:cNvPr>
          <p:cNvSpPr txBox="1"/>
          <p:nvPr/>
        </p:nvSpPr>
        <p:spPr>
          <a:xfrm>
            <a:off x="215486" y="4569697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FC/PES</a:t>
            </a:r>
          </a:p>
          <a:p>
            <a:pPr>
              <a:defRPr/>
            </a:pPr>
            <a:r>
              <a:rPr lang="en-US" altLang="ja-JP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=72.2%</a:t>
            </a:r>
            <a:endParaRPr lang="ja-JP" altLang="en-US" b="1" dirty="0"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40" name="Rounded Rectangle 146">
            <a:extLst>
              <a:ext uri="{FF2B5EF4-FFF2-40B4-BE49-F238E27FC236}">
                <a16:creationId xmlns:a16="http://schemas.microsoft.com/office/drawing/2014/main" id="{A2EC5BCC-DAEF-4588-B5F2-2BC757DC3B2D}"/>
              </a:ext>
            </a:extLst>
          </p:cNvPr>
          <p:cNvSpPr/>
          <p:nvPr/>
        </p:nvSpPr>
        <p:spPr>
          <a:xfrm>
            <a:off x="7507419" y="5694458"/>
            <a:ext cx="414636" cy="22467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2" name="Rounded Rectangle 148"/>
          <p:cNvSpPr/>
          <p:nvPr/>
        </p:nvSpPr>
        <p:spPr>
          <a:xfrm>
            <a:off x="2875004" y="5722837"/>
            <a:ext cx="274002" cy="21362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5541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3" name="Rounded Rectangle 148"/>
          <p:cNvSpPr/>
          <p:nvPr/>
        </p:nvSpPr>
        <p:spPr>
          <a:xfrm>
            <a:off x="4396506" y="5714507"/>
            <a:ext cx="365794" cy="197562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2213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0" name="Freeform 100"/>
          <p:cNvSpPr/>
          <p:nvPr/>
        </p:nvSpPr>
        <p:spPr>
          <a:xfrm>
            <a:off x="3014274" y="1924235"/>
            <a:ext cx="6382487" cy="3810341"/>
          </a:xfrm>
          <a:custGeom>
            <a:avLst/>
            <a:gdLst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3035300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927600 w 4927600"/>
              <a:gd name="connsiteY1" fmla="*/ 30353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27600"/>
              <a:gd name="connsiteY0" fmla="*/ 0 h 3492500"/>
              <a:gd name="connsiteX1" fmla="*/ 4838700 w 4927600"/>
              <a:gd name="connsiteY1" fmla="*/ 2893100 h 3492500"/>
              <a:gd name="connsiteX2" fmla="*/ 0 w 4927600"/>
              <a:gd name="connsiteY2" fmla="*/ 2904039 h 3492500"/>
              <a:gd name="connsiteX3" fmla="*/ 0 w 49276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36854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10602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  <a:gd name="connsiteX0" fmla="*/ 4927600 w 4932680"/>
              <a:gd name="connsiteY0" fmla="*/ 0 h 3492500"/>
              <a:gd name="connsiteX1" fmla="*/ 4932680 w 4932680"/>
              <a:gd name="connsiteY1" fmla="*/ 2897476 h 3492500"/>
              <a:gd name="connsiteX2" fmla="*/ 0 w 4932680"/>
              <a:gd name="connsiteY2" fmla="*/ 2904039 h 3492500"/>
              <a:gd name="connsiteX3" fmla="*/ 0 w 4932680"/>
              <a:gd name="connsiteY3" fmla="*/ 3492500 h 3492500"/>
              <a:gd name="connsiteX0" fmla="*/ 4927600 w 4955540"/>
              <a:gd name="connsiteY0" fmla="*/ 0 h 3492500"/>
              <a:gd name="connsiteX1" fmla="*/ 4955540 w 4955540"/>
              <a:gd name="connsiteY1" fmla="*/ 2923729 h 3492500"/>
              <a:gd name="connsiteX2" fmla="*/ 0 w 4955540"/>
              <a:gd name="connsiteY2" fmla="*/ 2904039 h 3492500"/>
              <a:gd name="connsiteX3" fmla="*/ 0 w 4955540"/>
              <a:gd name="connsiteY3" fmla="*/ 3492500 h 3492500"/>
              <a:gd name="connsiteX0" fmla="*/ 4927600 w 4940300"/>
              <a:gd name="connsiteY0" fmla="*/ 0 h 3492500"/>
              <a:gd name="connsiteX1" fmla="*/ 4940300 w 4940300"/>
              <a:gd name="connsiteY1" fmla="*/ 2904039 h 3492500"/>
              <a:gd name="connsiteX2" fmla="*/ 0 w 4940300"/>
              <a:gd name="connsiteY2" fmla="*/ 2904039 h 3492500"/>
              <a:gd name="connsiteX3" fmla="*/ 0 w 4940300"/>
              <a:gd name="connsiteY3" fmla="*/ 34925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0300" h="3492500">
                <a:moveTo>
                  <a:pt x="4927600" y="0"/>
                </a:moveTo>
                <a:cubicBezTo>
                  <a:pt x="4931833" y="978951"/>
                  <a:pt x="4936067" y="1925088"/>
                  <a:pt x="4940300" y="2904039"/>
                </a:cubicBezTo>
                <a:lnTo>
                  <a:pt x="0" y="2904039"/>
                </a:lnTo>
                <a:lnTo>
                  <a:pt x="0" y="3492500"/>
                </a:lnTo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Segoe UI" panose="020B0502040204020203" pitchFamily="34" charset="0"/>
              <a:ea typeface="ＭＳ Ｐゴシック" panose="020B0600070205080204" pitchFamily="50" charset="-128"/>
              <a:cs typeface="Segoe UI" panose="020B0502040204020203" pitchFamily="34" charset="0"/>
            </a:endParaRPr>
          </a:p>
        </p:txBody>
      </p:sp>
      <p:sp>
        <p:nvSpPr>
          <p:cNvPr id="152" name="Freeform 121"/>
          <p:cNvSpPr/>
          <p:nvPr/>
        </p:nvSpPr>
        <p:spPr>
          <a:xfrm flipH="1">
            <a:off x="4338776" y="510295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C4378000-6818-4D82-9232-CC31E6BE843C}"/>
              </a:ext>
            </a:extLst>
          </p:cNvPr>
          <p:cNvSpPr txBox="1"/>
          <p:nvPr/>
        </p:nvSpPr>
        <p:spPr>
          <a:xfrm>
            <a:off x="7035892" y="3837655"/>
            <a:ext cx="797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▲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7.2</a:t>
            </a:r>
            <a:r>
              <a:rPr kumimoji="1"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％</a:t>
            </a:r>
          </a:p>
        </p:txBody>
      </p:sp>
      <p:sp>
        <p:nvSpPr>
          <p:cNvPr id="121" name="Rounded Rectangle 196">
            <a:extLst>
              <a:ext uri="{FF2B5EF4-FFF2-40B4-BE49-F238E27FC236}">
                <a16:creationId xmlns:a16="http://schemas.microsoft.com/office/drawing/2014/main" id="{6FB100C2-369B-4D86-9DD6-585227C73C18}"/>
              </a:ext>
            </a:extLst>
          </p:cNvPr>
          <p:cNvSpPr/>
          <p:nvPr/>
        </p:nvSpPr>
        <p:spPr>
          <a:xfrm>
            <a:off x="6351954" y="859053"/>
            <a:ext cx="415957" cy="210663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44" name="Straight Arrow Connector 67">
            <a:extLst>
              <a:ext uri="{FF2B5EF4-FFF2-40B4-BE49-F238E27FC236}">
                <a16:creationId xmlns:a16="http://schemas.microsoft.com/office/drawing/2014/main" id="{6AF8EDBD-C919-45F1-AA91-84D0AD8BA0C0}"/>
              </a:ext>
            </a:extLst>
          </p:cNvPr>
          <p:cNvCxnSpPr/>
          <p:nvPr/>
        </p:nvCxnSpPr>
        <p:spPr>
          <a:xfrm>
            <a:off x="6035594" y="468123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71">
            <a:extLst>
              <a:ext uri="{FF2B5EF4-FFF2-40B4-BE49-F238E27FC236}">
                <a16:creationId xmlns:a16="http://schemas.microsoft.com/office/drawing/2014/main" id="{7503D9F6-340B-4F3C-9FBA-846AC39AE96E}"/>
              </a:ext>
            </a:extLst>
          </p:cNvPr>
          <p:cNvCxnSpPr/>
          <p:nvPr/>
        </p:nvCxnSpPr>
        <p:spPr>
          <a:xfrm>
            <a:off x="6545567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Freeform 121">
            <a:extLst>
              <a:ext uri="{FF2B5EF4-FFF2-40B4-BE49-F238E27FC236}">
                <a16:creationId xmlns:a16="http://schemas.microsoft.com/office/drawing/2014/main" id="{381AF1A8-F5BE-42A1-A175-D511B6DFA765}"/>
              </a:ext>
            </a:extLst>
          </p:cNvPr>
          <p:cNvSpPr/>
          <p:nvPr/>
        </p:nvSpPr>
        <p:spPr>
          <a:xfrm>
            <a:off x="5163586" y="5290408"/>
            <a:ext cx="145547" cy="41082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Freeform 105">
            <a:extLst>
              <a:ext uri="{FF2B5EF4-FFF2-40B4-BE49-F238E27FC236}">
                <a16:creationId xmlns:a16="http://schemas.microsoft.com/office/drawing/2014/main" id="{02997056-C996-4E3E-B924-F1D694F0BE5A}"/>
              </a:ext>
            </a:extLst>
          </p:cNvPr>
          <p:cNvSpPr/>
          <p:nvPr/>
        </p:nvSpPr>
        <p:spPr>
          <a:xfrm>
            <a:off x="2493426" y="4550150"/>
            <a:ext cx="5207481" cy="1197888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Rounded Rectangle 183">
            <a:extLst>
              <a:ext uri="{FF2B5EF4-FFF2-40B4-BE49-F238E27FC236}">
                <a16:creationId xmlns:a16="http://schemas.microsoft.com/office/drawing/2014/main" id="{17058BF4-AC78-4E1E-AA93-3F67768917C6}"/>
              </a:ext>
            </a:extLst>
          </p:cNvPr>
          <p:cNvSpPr/>
          <p:nvPr/>
        </p:nvSpPr>
        <p:spPr>
          <a:xfrm>
            <a:off x="8916464" y="4189372"/>
            <a:ext cx="836649" cy="293017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8083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0318C0D-F2ED-46BD-82B8-13872675672D}"/>
              </a:ext>
            </a:extLst>
          </p:cNvPr>
          <p:cNvSpPr txBox="1"/>
          <p:nvPr/>
        </p:nvSpPr>
        <p:spPr>
          <a:xfrm>
            <a:off x="1933311" y="2992874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</a:t>
            </a:r>
          </a:p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93.0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9" name="Rounded Rectangle 15">
            <a:extLst>
              <a:ext uri="{FF2B5EF4-FFF2-40B4-BE49-F238E27FC236}">
                <a16:creationId xmlns:a16="http://schemas.microsoft.com/office/drawing/2014/main" id="{F2157247-216C-43A7-AC29-1211A2683F49}"/>
              </a:ext>
            </a:extLst>
          </p:cNvPr>
          <p:cNvSpPr/>
          <p:nvPr/>
        </p:nvSpPr>
        <p:spPr>
          <a:xfrm>
            <a:off x="7705003" y="1048853"/>
            <a:ext cx="74695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Rounded Rectangle 137">
            <a:extLst>
              <a:ext uri="{FF2B5EF4-FFF2-40B4-BE49-F238E27FC236}">
                <a16:creationId xmlns:a16="http://schemas.microsoft.com/office/drawing/2014/main" id="{8D311869-5DA2-4925-8D17-1F054260743D}"/>
              </a:ext>
            </a:extLst>
          </p:cNvPr>
          <p:cNvSpPr/>
          <p:nvPr/>
        </p:nvSpPr>
        <p:spPr>
          <a:xfrm>
            <a:off x="7700908" y="1645779"/>
            <a:ext cx="746951" cy="327661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85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199">
            <a:extLst>
              <a:ext uri="{FF2B5EF4-FFF2-40B4-BE49-F238E27FC236}">
                <a16:creationId xmlns:a16="http://schemas.microsoft.com/office/drawing/2014/main" id="{2BF79CA9-FC0B-4E85-9E0E-C541307A601B}"/>
              </a:ext>
            </a:extLst>
          </p:cNvPr>
          <p:cNvSpPr/>
          <p:nvPr/>
        </p:nvSpPr>
        <p:spPr>
          <a:xfrm>
            <a:off x="7705003" y="857260"/>
            <a:ext cx="448289" cy="209327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148</a:t>
            </a:r>
            <a:endParaRPr kumimoji="1" lang="ja-JP" altLang="en-US" sz="14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95" name="Straight Arrow Connector 67">
            <a:extLst>
              <a:ext uri="{FF2B5EF4-FFF2-40B4-BE49-F238E27FC236}">
                <a16:creationId xmlns:a16="http://schemas.microsoft.com/office/drawing/2014/main" id="{12258C22-B594-403D-9BE9-3D1A49AC11B1}"/>
              </a:ext>
            </a:extLst>
          </p:cNvPr>
          <p:cNvCxnSpPr/>
          <p:nvPr/>
        </p:nvCxnSpPr>
        <p:spPr>
          <a:xfrm>
            <a:off x="7925262" y="475990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71">
            <a:extLst>
              <a:ext uri="{FF2B5EF4-FFF2-40B4-BE49-F238E27FC236}">
                <a16:creationId xmlns:a16="http://schemas.microsoft.com/office/drawing/2014/main" id="{46EC12A5-5813-44F5-A982-2FB7AE971615}"/>
              </a:ext>
            </a:extLst>
          </p:cNvPr>
          <p:cNvCxnSpPr/>
          <p:nvPr/>
        </p:nvCxnSpPr>
        <p:spPr>
          <a:xfrm>
            <a:off x="8239720" y="37608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96">
            <a:extLst>
              <a:ext uri="{FF2B5EF4-FFF2-40B4-BE49-F238E27FC236}">
                <a16:creationId xmlns:a16="http://schemas.microsoft.com/office/drawing/2014/main" id="{87AD5492-9BCC-4965-A671-7E30DD53B25D}"/>
              </a:ext>
            </a:extLst>
          </p:cNvPr>
          <p:cNvSpPr/>
          <p:nvPr/>
        </p:nvSpPr>
        <p:spPr>
          <a:xfrm>
            <a:off x="8142478" y="874720"/>
            <a:ext cx="305382" cy="191867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63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3" name="Rounded Rectangle 183">
            <a:extLst>
              <a:ext uri="{FF2B5EF4-FFF2-40B4-BE49-F238E27FC236}">
                <a16:creationId xmlns:a16="http://schemas.microsoft.com/office/drawing/2014/main" id="{DC057D0D-3C01-4FBD-8679-A9A21C36DEEF}"/>
              </a:ext>
            </a:extLst>
          </p:cNvPr>
          <p:cNvSpPr/>
          <p:nvPr/>
        </p:nvSpPr>
        <p:spPr>
          <a:xfrm>
            <a:off x="2277817" y="4416901"/>
            <a:ext cx="836649" cy="293017"/>
          </a:xfrm>
          <a:prstGeom prst="roundRect">
            <a:avLst>
              <a:gd name="adj" fmla="val 32000"/>
            </a:avLst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985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Rounded Rectangle 205">
            <a:extLst>
              <a:ext uri="{FF2B5EF4-FFF2-40B4-BE49-F238E27FC236}">
                <a16:creationId xmlns:a16="http://schemas.microsoft.com/office/drawing/2014/main" id="{98462AD3-AA61-4433-93FF-E387538E5E5E}"/>
              </a:ext>
            </a:extLst>
          </p:cNvPr>
          <p:cNvSpPr/>
          <p:nvPr/>
        </p:nvSpPr>
        <p:spPr>
          <a:xfrm>
            <a:off x="8223044" y="5687550"/>
            <a:ext cx="286034" cy="231583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 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Rounded Rectangle 148">
            <a:extLst>
              <a:ext uri="{FF2B5EF4-FFF2-40B4-BE49-F238E27FC236}">
                <a16:creationId xmlns:a16="http://schemas.microsoft.com/office/drawing/2014/main" id="{579D2A9B-36E7-49A5-A8F1-F608BB751F03}"/>
              </a:ext>
            </a:extLst>
          </p:cNvPr>
          <p:cNvSpPr/>
          <p:nvPr/>
        </p:nvSpPr>
        <p:spPr>
          <a:xfrm>
            <a:off x="9273029" y="5687550"/>
            <a:ext cx="330800" cy="22451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Freeform 121">
            <a:extLst>
              <a:ext uri="{FF2B5EF4-FFF2-40B4-BE49-F238E27FC236}">
                <a16:creationId xmlns:a16="http://schemas.microsoft.com/office/drawing/2014/main" id="{E1E0272C-87D9-4014-AC92-DB2B8A7E020A}"/>
              </a:ext>
            </a:extLst>
          </p:cNvPr>
          <p:cNvSpPr/>
          <p:nvPr/>
        </p:nvSpPr>
        <p:spPr>
          <a:xfrm flipH="1">
            <a:off x="9089261" y="5123416"/>
            <a:ext cx="296862" cy="624136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D269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Freeform 105">
            <a:extLst>
              <a:ext uri="{FF2B5EF4-FFF2-40B4-BE49-F238E27FC236}">
                <a16:creationId xmlns:a16="http://schemas.microsoft.com/office/drawing/2014/main" id="{F5155E1B-FAE7-447C-9973-A0F11AE7687A}"/>
              </a:ext>
            </a:extLst>
          </p:cNvPr>
          <p:cNvSpPr/>
          <p:nvPr/>
        </p:nvSpPr>
        <p:spPr>
          <a:xfrm>
            <a:off x="1797930" y="5326704"/>
            <a:ext cx="6598471" cy="39195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Freeform 121">
            <a:extLst>
              <a:ext uri="{FF2B5EF4-FFF2-40B4-BE49-F238E27FC236}">
                <a16:creationId xmlns:a16="http://schemas.microsoft.com/office/drawing/2014/main" id="{6F32B8B3-0986-4AFA-93F0-7E6DC5BD55C2}"/>
              </a:ext>
            </a:extLst>
          </p:cNvPr>
          <p:cNvSpPr/>
          <p:nvPr/>
        </p:nvSpPr>
        <p:spPr>
          <a:xfrm flipH="1">
            <a:off x="3118221" y="5330245"/>
            <a:ext cx="359930" cy="38118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0EAAF48-D394-43A3-A741-B8BF3358D57B}"/>
              </a:ext>
            </a:extLst>
          </p:cNvPr>
          <p:cNvSpPr txBox="1"/>
          <p:nvPr/>
        </p:nvSpPr>
        <p:spPr>
          <a:xfrm>
            <a:off x="7039074" y="3090907"/>
            <a:ext cx="2013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Statistical differences</a:t>
            </a:r>
          </a:p>
          <a:p>
            <a:r>
              <a:rPr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       </a:t>
            </a:r>
            <a:r>
              <a:rPr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　　　　　　　▲</a:t>
            </a:r>
            <a:r>
              <a:rPr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2731</a:t>
            </a:r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kumimoji="1" lang="ja-JP" altLang="en-US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8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711</Words>
  <Application>Microsoft Office PowerPoint</Application>
  <PresentationFormat>A4 210 x 297 mm</PresentationFormat>
  <Paragraphs>455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Arial</vt:lpstr>
      <vt:lpstr>Calibri</vt:lpstr>
      <vt:lpstr>Segoe UI</vt:lpstr>
      <vt:lpstr>Office Theme</vt:lpstr>
      <vt:lpstr>Dominican Republic to Viet Nam Energy Balance Figure conversion （Simple standard case）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Yushi Nagano</dc:creator>
  <cp:lastModifiedBy>Kimio Yoshida</cp:lastModifiedBy>
  <cp:revision>149</cp:revision>
  <cp:lastPrinted>2015-02-24T17:11:23Z</cp:lastPrinted>
  <dcterms:created xsi:type="dcterms:W3CDTF">2015-02-21T20:04:18Z</dcterms:created>
  <dcterms:modified xsi:type="dcterms:W3CDTF">2020-12-15T23:48:37Z</dcterms:modified>
</cp:coreProperties>
</file>