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984" r:id="rId2"/>
    <p:sldId id="978" r:id="rId3"/>
    <p:sldId id="979" r:id="rId4"/>
    <p:sldId id="981" r:id="rId5"/>
    <p:sldId id="982" r:id="rId6"/>
    <p:sldId id="983" r:id="rId7"/>
  </p:sldIdLst>
  <p:sldSz cx="9906000" cy="6858000" type="A4"/>
  <p:notesSz cx="6797675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4874A"/>
    <a:srgbClr val="E87556"/>
    <a:srgbClr val="FF9900"/>
    <a:srgbClr val="FF5050"/>
    <a:srgbClr val="FF3300"/>
    <a:srgbClr val="00B05A"/>
    <a:srgbClr val="00CC66"/>
    <a:srgbClr val="28E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909" autoAdjust="0"/>
  </p:normalViewPr>
  <p:slideViewPr>
    <p:cSldViewPr>
      <p:cViewPr varScale="1">
        <p:scale>
          <a:sx n="81" d="100"/>
          <a:sy n="81" d="100"/>
        </p:scale>
        <p:origin x="834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F8854-D5D2-4230-9B51-AA43837AADE6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22B16-C086-4D0E-8126-1CB421077B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281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2B16-C086-4D0E-8126-1CB421077B9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283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2B16-C086-4D0E-8126-1CB421077B9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834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2B16-C086-4D0E-8126-1CB421077B9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187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2B16-C086-4D0E-8126-1CB421077B96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196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22B16-C086-4D0E-8126-1CB421077B96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286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5A56-613A-46C2-AD8B-79546CD2A733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81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EA49C-1CCB-4D3D-87C7-097425A6EBA6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989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A0E8-7DDB-43B5-82D3-CA27D1B4585C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49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0CBC-2AC5-4D5D-811E-1FB28BD2F28A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31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32D29-1E18-4564-8A64-237B6025F551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286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8101-9F16-4647-98BF-C1C8E30BFA0B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08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6A32-5EE6-4813-801E-09204B41CEA8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637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0EE5E-56A6-453F-82D0-AABD7D43C6AA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78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B4D95-A1DE-427B-B865-EA539F161A5D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7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6991E-F58D-4668-9A67-59754106656A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42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64C1D-5CFD-4740-AD90-0963174B389D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82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0A0E9-2449-4790-914A-28DB06A373F0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3AA63-AD3B-45BC-8592-9DCFEDC462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03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DE2EE6-480B-4446-BC89-1FA66203B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1600200"/>
            <a:ext cx="8420100" cy="147002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Uzbekistan </a:t>
            </a:r>
            <a:r>
              <a:rPr kumimoji="1" lang="en-US" altLang="ja-JP" sz="2000" dirty="0"/>
              <a:t>to </a:t>
            </a:r>
            <a:r>
              <a:rPr kumimoji="1" lang="en-US" altLang="ja-JP" dirty="0"/>
              <a:t>Mongolia</a:t>
            </a:r>
            <a:br>
              <a:rPr kumimoji="1" lang="en-US" altLang="ja-JP" dirty="0"/>
            </a:br>
            <a:r>
              <a:rPr kumimoji="1" lang="en-US" altLang="ja-JP" dirty="0"/>
              <a:t>Energy Balance Figure conversion</a:t>
            </a:r>
            <a:br>
              <a:rPr kumimoji="1" lang="en-US" altLang="ja-JP" sz="2000" dirty="0"/>
            </a:br>
            <a:r>
              <a:rPr kumimoji="1" lang="ja-JP" altLang="en-US" sz="2000" dirty="0"/>
              <a:t>（</a:t>
            </a:r>
            <a:r>
              <a:rPr kumimoji="1" lang="en-US" altLang="ja-JP" sz="2000" dirty="0"/>
              <a:t>Simple standard case</a:t>
            </a:r>
            <a:r>
              <a:rPr kumimoji="1" lang="ja-JP" altLang="en-US" sz="2000" dirty="0"/>
              <a:t>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5CE191F-F3BD-40E6-98D6-E145EE5D6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3581400"/>
            <a:ext cx="6934200" cy="1752600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2000" dirty="0"/>
              <a:t>Procedure</a:t>
            </a:r>
          </a:p>
          <a:p>
            <a:pPr algn="l"/>
            <a:r>
              <a:rPr lang="ja-JP" altLang="en-US" sz="2000" dirty="0"/>
              <a:t>１．</a:t>
            </a:r>
            <a:r>
              <a:rPr lang="en-US" altLang="ja-JP" sz="2000" dirty="0"/>
              <a:t>Replace country name</a:t>
            </a:r>
          </a:p>
          <a:p>
            <a:pPr algn="l"/>
            <a:r>
              <a:rPr lang="ja-JP" altLang="en-US" sz="2000" dirty="0"/>
              <a:t>２．</a:t>
            </a:r>
            <a:r>
              <a:rPr lang="en-US" altLang="ja-JP" sz="2000" dirty="0"/>
              <a:t>Replace supply (upper) part</a:t>
            </a:r>
          </a:p>
          <a:p>
            <a:pPr algn="l"/>
            <a:r>
              <a:rPr lang="ja-JP" altLang="en-US" sz="2000" dirty="0"/>
              <a:t>３．</a:t>
            </a:r>
            <a:r>
              <a:rPr lang="en-US" altLang="ja-JP" sz="2000" dirty="0"/>
              <a:t>Replace final consumption (lower) part</a:t>
            </a:r>
          </a:p>
          <a:p>
            <a:pPr algn="l"/>
            <a:r>
              <a:rPr lang="ja-JP" altLang="en-US" sz="2000" dirty="0"/>
              <a:t>４．</a:t>
            </a:r>
            <a:r>
              <a:rPr lang="en-US" altLang="ja-JP" sz="2000" dirty="0"/>
              <a:t>Replace conversion (middle) part</a:t>
            </a:r>
          </a:p>
          <a:p>
            <a:pPr algn="l"/>
            <a:r>
              <a:rPr lang="ja-JP" altLang="en-US" sz="2000" dirty="0"/>
              <a:t>５．</a:t>
            </a:r>
            <a:r>
              <a:rPr lang="en-US" altLang="ja-JP" sz="2000" dirty="0"/>
              <a:t>Check and finalize</a:t>
            </a:r>
          </a:p>
          <a:p>
            <a:pPr algn="l"/>
            <a:endParaRPr kumimoji="1" lang="ja-JP" altLang="en-US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6B179F0-261F-48FA-A91B-B4CD0F283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77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5" name="Straight Connector 80">
            <a:extLst>
              <a:ext uri="{FF2B5EF4-FFF2-40B4-BE49-F238E27FC236}">
                <a16:creationId xmlns:a16="http://schemas.microsoft.com/office/drawing/2014/main" id="{A52AAD52-539E-4BE2-A91F-089D6AB055BF}"/>
              </a:ext>
            </a:extLst>
          </p:cNvPr>
          <p:cNvCxnSpPr>
            <a:cxnSpLocks/>
            <a:endCxn id="226" idx="0"/>
          </p:cNvCxnSpPr>
          <p:nvPr/>
        </p:nvCxnSpPr>
        <p:spPr>
          <a:xfrm>
            <a:off x="4866351" y="2388430"/>
            <a:ext cx="0" cy="365946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Freeform 122">
            <a:extLst>
              <a:ext uri="{FF2B5EF4-FFF2-40B4-BE49-F238E27FC236}">
                <a16:creationId xmlns:a16="http://schemas.microsoft.com/office/drawing/2014/main" id="{B4F5080F-512B-434B-9AC6-52A6BE434B42}"/>
              </a:ext>
            </a:extLst>
          </p:cNvPr>
          <p:cNvSpPr/>
          <p:nvPr/>
        </p:nvSpPr>
        <p:spPr>
          <a:xfrm>
            <a:off x="9217591" y="1964789"/>
            <a:ext cx="244242" cy="375152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CC66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Rounded Rectangle 3"/>
          <p:cNvSpPr/>
          <p:nvPr/>
        </p:nvSpPr>
        <p:spPr>
          <a:xfrm>
            <a:off x="85223" y="768645"/>
            <a:ext cx="1066800" cy="124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Primary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Energy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Supply</a:t>
            </a:r>
          </a:p>
          <a:p>
            <a:endParaRPr kumimoji="1" lang="en-US" altLang="ja-JP" sz="800" b="1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76157" y="1086944"/>
            <a:ext cx="1066800" cy="59552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62997" y="1086944"/>
            <a:ext cx="1066800" cy="595520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Crude Oil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49837" y="1086944"/>
            <a:ext cx="1066800" cy="596926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Oil Product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48107" y="1086944"/>
            <a:ext cx="1066800" cy="596926"/>
          </a:xfrm>
          <a:prstGeom prst="roundRect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Natural Gas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34585" y="1072353"/>
            <a:ext cx="79516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Hydro &amp; RE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652564" y="994017"/>
            <a:ext cx="977544" cy="649320"/>
          </a:xfrm>
          <a:prstGeom prst="roundRect">
            <a:avLst>
              <a:gd name="adj" fmla="val 0"/>
            </a:avLst>
          </a:prstGeom>
          <a:solidFill>
            <a:srgbClr val="00B05A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Biomass &amp;Waste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552357" y="5937437"/>
            <a:ext cx="1447800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Industry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00181" y="5937437"/>
            <a:ext cx="147531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Residential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57531" y="5937437"/>
            <a:ext cx="139192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486307" y="5844890"/>
            <a:ext cx="1386840" cy="71862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Transport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143657" y="5937438"/>
            <a:ext cx="1386840" cy="6260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Others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798883" y="5471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132496" y="495018"/>
            <a:ext cx="0" cy="419397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929728" y="527748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255111" y="495854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cxnSpLocks/>
          </p:cNvCxnSpPr>
          <p:nvPr/>
        </p:nvCxnSpPr>
        <p:spPr>
          <a:xfrm>
            <a:off x="9130124" y="431039"/>
            <a:ext cx="0" cy="415714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3000157" y="2991037"/>
            <a:ext cx="1098549" cy="64660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Refinery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299472" y="2917973"/>
            <a:ext cx="896617" cy="58794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lnSpc>
                <a:spcPts val="1400"/>
              </a:lnSpc>
            </a:pP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 Plant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81" name="Straight Connector 80"/>
          <p:cNvCxnSpPr>
            <a:cxnSpLocks/>
          </p:cNvCxnSpPr>
          <p:nvPr/>
        </p:nvCxnSpPr>
        <p:spPr>
          <a:xfrm flipH="1">
            <a:off x="3215185" y="1724579"/>
            <a:ext cx="2827" cy="1067664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690333" y="1699846"/>
            <a:ext cx="0" cy="4037586"/>
          </a:xfrm>
          <a:prstGeom prst="line">
            <a:avLst/>
          </a:prstGeom>
          <a:ln w="889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1690333" y="2561570"/>
            <a:ext cx="4747017" cy="249937"/>
          </a:xfrm>
          <a:custGeom>
            <a:avLst/>
            <a:gdLst>
              <a:gd name="connsiteX0" fmla="*/ 0 w 4210050"/>
              <a:gd name="connsiteY0" fmla="*/ 0 h 466725"/>
              <a:gd name="connsiteX1" fmla="*/ 4210050 w 4210050"/>
              <a:gd name="connsiteY1" fmla="*/ 0 h 466725"/>
              <a:gd name="connsiteX2" fmla="*/ 4210050 w 4210050"/>
              <a:gd name="connsiteY2" fmla="*/ 466725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0050" h="466725">
                <a:moveTo>
                  <a:pt x="0" y="0"/>
                </a:moveTo>
                <a:lnTo>
                  <a:pt x="4210050" y="0"/>
                </a:lnTo>
                <a:lnTo>
                  <a:pt x="4210050" y="466725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Freeform 105"/>
          <p:cNvSpPr/>
          <p:nvPr/>
        </p:nvSpPr>
        <p:spPr>
          <a:xfrm>
            <a:off x="4479552" y="2361859"/>
            <a:ext cx="2203292" cy="432779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Freeform 110"/>
          <p:cNvSpPr/>
          <p:nvPr/>
        </p:nvSpPr>
        <p:spPr>
          <a:xfrm rot="20376899" flipH="1">
            <a:off x="6618394" y="1977483"/>
            <a:ext cx="222312" cy="88046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Freeform 111"/>
          <p:cNvSpPr/>
          <p:nvPr/>
        </p:nvSpPr>
        <p:spPr>
          <a:xfrm>
            <a:off x="6845023" y="2362380"/>
            <a:ext cx="916094" cy="2365550"/>
          </a:xfrm>
          <a:custGeom>
            <a:avLst/>
            <a:gdLst>
              <a:gd name="connsiteX0" fmla="*/ 0 w 850900"/>
              <a:gd name="connsiteY0" fmla="*/ 0 h 2235200"/>
              <a:gd name="connsiteX1" fmla="*/ 850900 w 850900"/>
              <a:gd name="connsiteY1" fmla="*/ 0 h 2235200"/>
              <a:gd name="connsiteX2" fmla="*/ 850900 w 850900"/>
              <a:gd name="connsiteY2" fmla="*/ 2235200 h 223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0900" h="2235200">
                <a:moveTo>
                  <a:pt x="0" y="0"/>
                </a:moveTo>
                <a:lnTo>
                  <a:pt x="850900" y="0"/>
                </a:lnTo>
                <a:lnTo>
                  <a:pt x="850900" y="2235200"/>
                </a:lnTo>
              </a:path>
            </a:pathLst>
          </a:cu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Freeform 113"/>
          <p:cNvSpPr/>
          <p:nvPr/>
        </p:nvSpPr>
        <p:spPr>
          <a:xfrm>
            <a:off x="6385725" y="1954759"/>
            <a:ext cx="896223" cy="1827722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5" name="Freeform 114"/>
          <p:cNvSpPr/>
          <p:nvPr/>
        </p:nvSpPr>
        <p:spPr>
          <a:xfrm>
            <a:off x="2575519" y="4965467"/>
            <a:ext cx="6453468" cy="770632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Freeform 115"/>
          <p:cNvSpPr/>
          <p:nvPr/>
        </p:nvSpPr>
        <p:spPr>
          <a:xfrm flipH="1">
            <a:off x="6309143" y="3632633"/>
            <a:ext cx="95286" cy="132125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Freeform 121"/>
          <p:cNvSpPr/>
          <p:nvPr/>
        </p:nvSpPr>
        <p:spPr>
          <a:xfrm>
            <a:off x="4233310" y="4952650"/>
            <a:ext cx="64261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Freeform 122"/>
          <p:cNvSpPr/>
          <p:nvPr/>
        </p:nvSpPr>
        <p:spPr>
          <a:xfrm>
            <a:off x="5679120" y="4960984"/>
            <a:ext cx="129416" cy="80535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Freeform 124"/>
          <p:cNvSpPr/>
          <p:nvPr/>
        </p:nvSpPr>
        <p:spPr>
          <a:xfrm flipH="1">
            <a:off x="3753576" y="4716279"/>
            <a:ext cx="191940" cy="103848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Rounded Rectangle 126"/>
          <p:cNvSpPr/>
          <p:nvPr/>
        </p:nvSpPr>
        <p:spPr>
          <a:xfrm>
            <a:off x="1552357" y="6563518"/>
            <a:ext cx="144780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6500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00181" y="6567520"/>
            <a:ext cx="1476375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11230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4865154" y="6563517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3618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648630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5801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814365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2358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4714657" y="5937437"/>
            <a:ext cx="1657984" cy="62608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Commercial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476157" y="1683870"/>
            <a:ext cx="1065397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2442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2862997" y="1683870"/>
            <a:ext cx="1066799" cy="32766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4257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4249836" y="1683870"/>
            <a:ext cx="1125841" cy="3142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5648103" y="1683870"/>
            <a:ext cx="1066804" cy="32766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39374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6830491" y="1667135"/>
            <a:ext cx="808920" cy="289759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507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8652564" y="1613737"/>
            <a:ext cx="977543" cy="357262"/>
          </a:xfrm>
          <a:prstGeom prst="roundRect">
            <a:avLst>
              <a:gd name="adj" fmla="val 0"/>
            </a:avLst>
          </a:prstGeom>
          <a:solidFill>
            <a:srgbClr val="00B05A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552356" y="5745843"/>
            <a:ext cx="215517" cy="19728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1761452" y="5744272"/>
            <a:ext cx="259753" cy="1906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8" name="Rounded Rectangle 147"/>
          <p:cNvSpPr/>
          <p:nvPr/>
        </p:nvSpPr>
        <p:spPr>
          <a:xfrm>
            <a:off x="2021205" y="5743843"/>
            <a:ext cx="312835" cy="19924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4535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9" name="Rounded Rectangle 148"/>
          <p:cNvSpPr/>
          <p:nvPr/>
        </p:nvSpPr>
        <p:spPr>
          <a:xfrm>
            <a:off x="2324185" y="5743843"/>
            <a:ext cx="409329" cy="20702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1326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3482585" y="5745505"/>
            <a:ext cx="306689" cy="18356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509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3784038" y="5745505"/>
            <a:ext cx="331698" cy="19724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8002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4114134" y="5745844"/>
            <a:ext cx="292268" cy="19724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1169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3194638" y="5746359"/>
            <a:ext cx="305275" cy="197242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471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1476156" y="871062"/>
            <a:ext cx="591830" cy="21708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1478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762487" y="5733063"/>
            <a:ext cx="404288" cy="21208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2818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7185943" y="5734848"/>
            <a:ext cx="413835" cy="21723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2857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8393093" y="5759178"/>
            <a:ext cx="255214" cy="186608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255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8875988" y="5734704"/>
            <a:ext cx="289845" cy="210446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1552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3000157" y="3637645"/>
            <a:ext cx="1098550" cy="34716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4191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3" name="Freeform 112"/>
          <p:cNvSpPr/>
          <p:nvPr/>
        </p:nvSpPr>
        <p:spPr>
          <a:xfrm>
            <a:off x="2223165" y="4707946"/>
            <a:ext cx="6523513" cy="1044263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Freeform 109"/>
          <p:cNvSpPr/>
          <p:nvPr/>
        </p:nvSpPr>
        <p:spPr>
          <a:xfrm flipH="1">
            <a:off x="6593489" y="4543613"/>
            <a:ext cx="386230" cy="1211149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Freeform 101"/>
          <p:cNvSpPr/>
          <p:nvPr/>
        </p:nvSpPr>
        <p:spPr>
          <a:xfrm>
            <a:off x="1891842" y="4573543"/>
            <a:ext cx="6652117" cy="1181219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8" name="Freeform 107"/>
          <p:cNvSpPr/>
          <p:nvPr/>
        </p:nvSpPr>
        <p:spPr>
          <a:xfrm flipH="1">
            <a:off x="3627098" y="4533905"/>
            <a:ext cx="45719" cy="1247640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F943544-8B89-4CBE-9D81-3637EDF569E2}"/>
              </a:ext>
            </a:extLst>
          </p:cNvPr>
          <p:cNvGrpSpPr/>
          <p:nvPr/>
        </p:nvGrpSpPr>
        <p:grpSpPr>
          <a:xfrm>
            <a:off x="6271141" y="2766502"/>
            <a:ext cx="931320" cy="270451"/>
            <a:chOff x="6271141" y="2766502"/>
            <a:chExt cx="931320" cy="270451"/>
          </a:xfrm>
        </p:grpSpPr>
        <p:sp>
          <p:nvSpPr>
            <p:cNvPr id="174" name="Rounded Rectangle 173"/>
            <p:cNvSpPr/>
            <p:nvPr/>
          </p:nvSpPr>
          <p:spPr>
            <a:xfrm>
              <a:off x="6271141" y="2785773"/>
              <a:ext cx="366674" cy="25118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593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6626664" y="2766502"/>
              <a:ext cx="220274" cy="2648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59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6827144" y="2780145"/>
              <a:ext cx="375317" cy="25118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5887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183" name="Rounded Rectangle 182"/>
          <p:cNvSpPr/>
          <p:nvPr/>
        </p:nvSpPr>
        <p:spPr>
          <a:xfrm>
            <a:off x="8837077" y="4211052"/>
            <a:ext cx="947174" cy="289617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1405087" y="4231961"/>
            <a:ext cx="895164" cy="272107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836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5" name="Rounded Rectangle 184"/>
          <p:cNvSpPr/>
          <p:nvPr/>
        </p:nvSpPr>
        <p:spPr>
          <a:xfrm>
            <a:off x="85223" y="1682464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46393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85223" y="5595780"/>
            <a:ext cx="1066800" cy="96773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Final Consumption</a:t>
            </a:r>
            <a:endParaRPr kumimoji="1" lang="ja-JP" altLang="en-US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85223" y="6563519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29507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85223" y="2799445"/>
            <a:ext cx="1066800" cy="108299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Conversion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2891224" y="861376"/>
            <a:ext cx="468166" cy="227236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3048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7" name="Rounded Rectangle 196"/>
          <p:cNvSpPr/>
          <p:nvPr/>
        </p:nvSpPr>
        <p:spPr>
          <a:xfrm>
            <a:off x="4685105" y="877124"/>
            <a:ext cx="631531" cy="21047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5647182" y="891317"/>
            <a:ext cx="654293" cy="19955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50159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6834585" y="841742"/>
            <a:ext cx="784966" cy="245201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507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8652564" y="838916"/>
            <a:ext cx="977538" cy="2068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4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7042851" y="33180"/>
            <a:ext cx="2640046" cy="48090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●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Production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| 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◆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Trade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Rounded Rectangle 206"/>
          <p:cNvSpPr/>
          <p:nvPr/>
        </p:nvSpPr>
        <p:spPr>
          <a:xfrm>
            <a:off x="5116202" y="5754591"/>
            <a:ext cx="421620" cy="2121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2030</a:t>
            </a:r>
            <a:endParaRPr kumimoji="1" lang="ja-JP" altLang="en-US" sz="105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3" name="Rounded Rectangle 196"/>
          <p:cNvSpPr/>
          <p:nvPr/>
        </p:nvSpPr>
        <p:spPr>
          <a:xfrm>
            <a:off x="6302754" y="899769"/>
            <a:ext cx="413398" cy="20346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12112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19" name="Straight Arrow Connector 65"/>
          <p:cNvCxnSpPr/>
          <p:nvPr/>
        </p:nvCxnSpPr>
        <p:spPr>
          <a:xfrm>
            <a:off x="4476769" y="50905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Freeform 125"/>
          <p:cNvSpPr/>
          <p:nvPr/>
        </p:nvSpPr>
        <p:spPr>
          <a:xfrm flipH="1">
            <a:off x="5342322" y="4727930"/>
            <a:ext cx="72454" cy="1009502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Rounded Rectangle 152"/>
          <p:cNvSpPr/>
          <p:nvPr/>
        </p:nvSpPr>
        <p:spPr>
          <a:xfrm>
            <a:off x="5500792" y="5739188"/>
            <a:ext cx="321712" cy="220561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427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5" name="Rounded Rectangle 152"/>
          <p:cNvSpPr/>
          <p:nvPr/>
        </p:nvSpPr>
        <p:spPr>
          <a:xfrm>
            <a:off x="7607998" y="5736311"/>
            <a:ext cx="264743" cy="198644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6" name="Freeform 122"/>
          <p:cNvSpPr/>
          <p:nvPr/>
        </p:nvSpPr>
        <p:spPr>
          <a:xfrm>
            <a:off x="7673399" y="4997020"/>
            <a:ext cx="45719" cy="74682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Freeform 122"/>
          <p:cNvSpPr/>
          <p:nvPr/>
        </p:nvSpPr>
        <p:spPr>
          <a:xfrm>
            <a:off x="3377267" y="5395143"/>
            <a:ext cx="679159" cy="32304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Rounded Rectangle 190">
            <a:extLst>
              <a:ext uri="{FF2B5EF4-FFF2-40B4-BE49-F238E27FC236}">
                <a16:creationId xmlns:a16="http://schemas.microsoft.com/office/drawing/2014/main" id="{C73D48B9-7A5F-4784-AD8A-959FD32D90BF}"/>
              </a:ext>
            </a:extLst>
          </p:cNvPr>
          <p:cNvSpPr/>
          <p:nvPr/>
        </p:nvSpPr>
        <p:spPr>
          <a:xfrm>
            <a:off x="2067850" y="870319"/>
            <a:ext cx="487726" cy="214329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510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1" name="Rounded Rectangle 190">
            <a:extLst>
              <a:ext uri="{FF2B5EF4-FFF2-40B4-BE49-F238E27FC236}">
                <a16:creationId xmlns:a16="http://schemas.microsoft.com/office/drawing/2014/main" id="{E5BA9C46-9030-4F6F-87E7-D234F7FA1341}"/>
              </a:ext>
            </a:extLst>
          </p:cNvPr>
          <p:cNvSpPr/>
          <p:nvPr/>
        </p:nvSpPr>
        <p:spPr>
          <a:xfrm>
            <a:off x="3355589" y="870375"/>
            <a:ext cx="564929" cy="22453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1199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72" name="Straight Arrow Connector 65">
            <a:extLst>
              <a:ext uri="{FF2B5EF4-FFF2-40B4-BE49-F238E27FC236}">
                <a16:creationId xmlns:a16="http://schemas.microsoft.com/office/drawing/2014/main" id="{7C414CB5-38B5-4D4B-AAC6-38757DC62F7E}"/>
              </a:ext>
            </a:extLst>
          </p:cNvPr>
          <p:cNvCxnSpPr/>
          <p:nvPr/>
        </p:nvCxnSpPr>
        <p:spPr>
          <a:xfrm>
            <a:off x="3628356" y="489105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ounded Rectangle 190">
            <a:extLst>
              <a:ext uri="{FF2B5EF4-FFF2-40B4-BE49-F238E27FC236}">
                <a16:creationId xmlns:a16="http://schemas.microsoft.com/office/drawing/2014/main" id="{6FD0A9B5-2ED2-4703-B75B-72FEFFA05930}"/>
              </a:ext>
            </a:extLst>
          </p:cNvPr>
          <p:cNvSpPr/>
          <p:nvPr/>
        </p:nvSpPr>
        <p:spPr>
          <a:xfrm>
            <a:off x="4237751" y="877907"/>
            <a:ext cx="448078" cy="21989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93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92" name="Straight Arrow Connector 67">
            <a:extLst>
              <a:ext uri="{FF2B5EF4-FFF2-40B4-BE49-F238E27FC236}">
                <a16:creationId xmlns:a16="http://schemas.microsoft.com/office/drawing/2014/main" id="{9B960ACA-80AE-4AD8-AA8E-EC1D0899FF4B}"/>
              </a:ext>
            </a:extLst>
          </p:cNvPr>
          <p:cNvCxnSpPr/>
          <p:nvPr/>
        </p:nvCxnSpPr>
        <p:spPr>
          <a:xfrm flipV="1">
            <a:off x="5032596" y="376635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Freeform 108">
            <a:extLst>
              <a:ext uri="{FF2B5EF4-FFF2-40B4-BE49-F238E27FC236}">
                <a16:creationId xmlns:a16="http://schemas.microsoft.com/office/drawing/2014/main" id="{570583C4-C171-4DB3-8C78-D8A2DD5C1D3A}"/>
              </a:ext>
            </a:extLst>
          </p:cNvPr>
          <p:cNvSpPr/>
          <p:nvPr/>
        </p:nvSpPr>
        <p:spPr>
          <a:xfrm flipH="1">
            <a:off x="4435860" y="3819130"/>
            <a:ext cx="45719" cy="750355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Rounded Rectangle 145">
            <a:extLst>
              <a:ext uri="{FF2B5EF4-FFF2-40B4-BE49-F238E27FC236}">
                <a16:creationId xmlns:a16="http://schemas.microsoft.com/office/drawing/2014/main" id="{F0DC5F9C-F5C5-453A-A641-6D5DFD4AA474}"/>
              </a:ext>
            </a:extLst>
          </p:cNvPr>
          <p:cNvSpPr/>
          <p:nvPr/>
        </p:nvSpPr>
        <p:spPr>
          <a:xfrm>
            <a:off x="8143657" y="5744272"/>
            <a:ext cx="249991" cy="21295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5" name="Freeform 105">
            <a:extLst>
              <a:ext uri="{FF2B5EF4-FFF2-40B4-BE49-F238E27FC236}">
                <a16:creationId xmlns:a16="http://schemas.microsoft.com/office/drawing/2014/main" id="{344D0612-8513-40EC-8757-6AE7B98306D0}"/>
              </a:ext>
            </a:extLst>
          </p:cNvPr>
          <p:cNvSpPr/>
          <p:nvPr/>
        </p:nvSpPr>
        <p:spPr>
          <a:xfrm>
            <a:off x="1714364" y="5413514"/>
            <a:ext cx="6561710" cy="378540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Rounded Rectangle 181"/>
          <p:cNvSpPr/>
          <p:nvPr/>
        </p:nvSpPr>
        <p:spPr>
          <a:xfrm>
            <a:off x="7266140" y="4211052"/>
            <a:ext cx="997169" cy="286381"/>
          </a:xfrm>
          <a:prstGeom prst="roundRect">
            <a:avLst>
              <a:gd name="adj" fmla="val 3200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17643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9" name="Rounded Rectangle 180">
            <a:extLst>
              <a:ext uri="{FF2B5EF4-FFF2-40B4-BE49-F238E27FC236}">
                <a16:creationId xmlns:a16="http://schemas.microsoft.com/office/drawing/2014/main" id="{DD474824-11E9-4035-9C13-8EE69AE1B3E1}"/>
              </a:ext>
            </a:extLst>
          </p:cNvPr>
          <p:cNvSpPr/>
          <p:nvPr/>
        </p:nvSpPr>
        <p:spPr>
          <a:xfrm>
            <a:off x="6130212" y="3842770"/>
            <a:ext cx="1477403" cy="297839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415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(loss)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8" name="Rounded Rectangle 180">
            <a:extLst>
              <a:ext uri="{FF2B5EF4-FFF2-40B4-BE49-F238E27FC236}">
                <a16:creationId xmlns:a16="http://schemas.microsoft.com/office/drawing/2014/main" id="{AFC71CDE-FB5D-4D6F-95E8-55F6E87CAB04}"/>
              </a:ext>
            </a:extLst>
          </p:cNvPr>
          <p:cNvSpPr/>
          <p:nvPr/>
        </p:nvSpPr>
        <p:spPr>
          <a:xfrm>
            <a:off x="5850987" y="4232427"/>
            <a:ext cx="946479" cy="25347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4597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2" name="テキスト ボックス 211">
            <a:extLst>
              <a:ext uri="{FF2B5EF4-FFF2-40B4-BE49-F238E27FC236}">
                <a16:creationId xmlns:a16="http://schemas.microsoft.com/office/drawing/2014/main" id="{E798F750-3C8F-41C5-B46F-DF08764853D6}"/>
              </a:ext>
            </a:extLst>
          </p:cNvPr>
          <p:cNvSpPr txBox="1"/>
          <p:nvPr/>
        </p:nvSpPr>
        <p:spPr>
          <a:xfrm>
            <a:off x="179123" y="-16018"/>
            <a:ext cx="5961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Uzbekistan Energy Balance, compiled by IEA 2018 data (</a:t>
            </a:r>
            <a:r>
              <a:rPr kumimoji="1" lang="en-US" altLang="ja-JP" b="1" dirty="0" err="1"/>
              <a:t>ktoe</a:t>
            </a:r>
            <a:r>
              <a:rPr kumimoji="1" lang="en-US" altLang="ja-JP" b="1" dirty="0"/>
              <a:t>)</a:t>
            </a:r>
            <a:endParaRPr kumimoji="1" lang="ja-JP" altLang="en-US" b="1" dirty="0"/>
          </a:p>
        </p:txBody>
      </p:sp>
      <p:cxnSp>
        <p:nvCxnSpPr>
          <p:cNvPr id="214" name="Straight Arrow Connector 67">
            <a:extLst>
              <a:ext uri="{FF2B5EF4-FFF2-40B4-BE49-F238E27FC236}">
                <a16:creationId xmlns:a16="http://schemas.microsoft.com/office/drawing/2014/main" id="{76C400AE-CAB8-4A28-B713-A9116DB747FF}"/>
              </a:ext>
            </a:extLst>
          </p:cNvPr>
          <p:cNvCxnSpPr>
            <a:cxnSpLocks/>
          </p:cNvCxnSpPr>
          <p:nvPr/>
        </p:nvCxnSpPr>
        <p:spPr>
          <a:xfrm>
            <a:off x="9439407" y="309110"/>
            <a:ext cx="0" cy="35414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Freeform 109"/>
          <p:cNvSpPr/>
          <p:nvPr/>
        </p:nvSpPr>
        <p:spPr>
          <a:xfrm rot="10800000">
            <a:off x="4323315" y="1972450"/>
            <a:ext cx="156237" cy="219560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" name="直線コネクタ 2"/>
          <p:cNvCxnSpPr/>
          <p:nvPr/>
        </p:nvCxnSpPr>
        <p:spPr>
          <a:xfrm flipV="1">
            <a:off x="4098707" y="3755993"/>
            <a:ext cx="356052" cy="525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Freeform 110"/>
          <p:cNvSpPr/>
          <p:nvPr/>
        </p:nvSpPr>
        <p:spPr>
          <a:xfrm rot="2296140">
            <a:off x="5463194" y="1996068"/>
            <a:ext cx="397872" cy="105922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Rounded Rectangle 78"/>
          <p:cNvSpPr/>
          <p:nvPr/>
        </p:nvSpPr>
        <p:spPr>
          <a:xfrm>
            <a:off x="4506241" y="2993407"/>
            <a:ext cx="767434" cy="52918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en-US" altLang="ja-JP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Heat Plant</a:t>
            </a:r>
            <a:endParaRPr kumimoji="1" lang="ja-JP" altLang="en-US" b="1" dirty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3" name="Rounded Rectangle 178">
            <a:extLst>
              <a:ext uri="{FF2B5EF4-FFF2-40B4-BE49-F238E27FC236}">
                <a16:creationId xmlns:a16="http://schemas.microsoft.com/office/drawing/2014/main" id="{073F0BEF-FAB9-4EA7-BBBD-96BBAEBBE99D}"/>
              </a:ext>
            </a:extLst>
          </p:cNvPr>
          <p:cNvSpPr/>
          <p:nvPr/>
        </p:nvSpPr>
        <p:spPr>
          <a:xfrm>
            <a:off x="3781341" y="4202242"/>
            <a:ext cx="903764" cy="249068"/>
          </a:xfrm>
          <a:prstGeom prst="roundRect">
            <a:avLst>
              <a:gd name="adj" fmla="val 3200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3703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9" name="Rounded Rectangle 157"/>
          <p:cNvSpPr/>
          <p:nvPr/>
        </p:nvSpPr>
        <p:spPr>
          <a:xfrm>
            <a:off x="8626983" y="5738922"/>
            <a:ext cx="248299" cy="21194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219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3" name="Rounded Rectangle 159">
            <a:extLst>
              <a:ext uri="{FF2B5EF4-FFF2-40B4-BE49-F238E27FC236}">
                <a16:creationId xmlns:a16="http://schemas.microsoft.com/office/drawing/2014/main" id="{2D5B26B7-D4A1-40B9-8639-4CC13241031E}"/>
              </a:ext>
            </a:extLst>
          </p:cNvPr>
          <p:cNvSpPr/>
          <p:nvPr/>
        </p:nvSpPr>
        <p:spPr>
          <a:xfrm>
            <a:off x="9165833" y="5728545"/>
            <a:ext cx="100013" cy="200529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4" name="Freeform 110">
            <a:extLst>
              <a:ext uri="{FF2B5EF4-FFF2-40B4-BE49-F238E27FC236}">
                <a16:creationId xmlns:a16="http://schemas.microsoft.com/office/drawing/2014/main" id="{189AB2CF-A670-47F5-8EB0-227C39B542B0}"/>
              </a:ext>
            </a:extLst>
          </p:cNvPr>
          <p:cNvSpPr/>
          <p:nvPr/>
        </p:nvSpPr>
        <p:spPr>
          <a:xfrm rot="3649181">
            <a:off x="4658200" y="1776192"/>
            <a:ext cx="1023812" cy="2010685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1" name="Straight Connector 80">
            <a:extLst>
              <a:ext uri="{FF2B5EF4-FFF2-40B4-BE49-F238E27FC236}">
                <a16:creationId xmlns:a16="http://schemas.microsoft.com/office/drawing/2014/main" id="{3FCC1CE3-A5B4-4B0D-9AFE-DBDD061BCD43}"/>
              </a:ext>
            </a:extLst>
          </p:cNvPr>
          <p:cNvCxnSpPr>
            <a:cxnSpLocks/>
            <a:endCxn id="228" idx="0"/>
          </p:cNvCxnSpPr>
          <p:nvPr/>
        </p:nvCxnSpPr>
        <p:spPr>
          <a:xfrm flipH="1">
            <a:off x="3521417" y="1972450"/>
            <a:ext cx="799870" cy="839062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67">
            <a:extLst>
              <a:ext uri="{FF2B5EF4-FFF2-40B4-BE49-F238E27FC236}">
                <a16:creationId xmlns:a16="http://schemas.microsoft.com/office/drawing/2014/main" id="{CC7296B5-BDA2-4DD6-8DA5-CC86EBC3E12F}"/>
              </a:ext>
            </a:extLst>
          </p:cNvPr>
          <p:cNvCxnSpPr/>
          <p:nvPr/>
        </p:nvCxnSpPr>
        <p:spPr>
          <a:xfrm flipV="1">
            <a:off x="6511658" y="376635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4C7332-CDB3-4B43-A499-D4B5805BC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cxnSp>
        <p:nvCxnSpPr>
          <p:cNvPr id="202" name="Straight Arrow Connector 65">
            <a:extLst>
              <a:ext uri="{FF2B5EF4-FFF2-40B4-BE49-F238E27FC236}">
                <a16:creationId xmlns:a16="http://schemas.microsoft.com/office/drawing/2014/main" id="{C5F5122B-EE04-49E4-80ED-CFD4789EC29E}"/>
              </a:ext>
            </a:extLst>
          </p:cNvPr>
          <p:cNvCxnSpPr/>
          <p:nvPr/>
        </p:nvCxnSpPr>
        <p:spPr>
          <a:xfrm>
            <a:off x="2300251" y="509058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ounded Rectangle 78">
            <a:extLst>
              <a:ext uri="{FF2B5EF4-FFF2-40B4-BE49-F238E27FC236}">
                <a16:creationId xmlns:a16="http://schemas.microsoft.com/office/drawing/2014/main" id="{BB80B36B-FF68-4873-9338-C459262B62DF}"/>
              </a:ext>
            </a:extLst>
          </p:cNvPr>
          <p:cNvSpPr/>
          <p:nvPr/>
        </p:nvSpPr>
        <p:spPr>
          <a:xfrm>
            <a:off x="5355385" y="2878925"/>
            <a:ext cx="938454" cy="78169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CHP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25DF5F74-1FD9-412F-A7E7-FD71DC88065E}"/>
              </a:ext>
            </a:extLst>
          </p:cNvPr>
          <p:cNvGrpSpPr/>
          <p:nvPr/>
        </p:nvGrpSpPr>
        <p:grpSpPr>
          <a:xfrm>
            <a:off x="5356627" y="2753312"/>
            <a:ext cx="931320" cy="270451"/>
            <a:chOff x="6271141" y="2766502"/>
            <a:chExt cx="931320" cy="270451"/>
          </a:xfrm>
        </p:grpSpPr>
        <p:sp>
          <p:nvSpPr>
            <p:cNvPr id="221" name="Rounded Rectangle 173">
              <a:extLst>
                <a:ext uri="{FF2B5EF4-FFF2-40B4-BE49-F238E27FC236}">
                  <a16:creationId xmlns:a16="http://schemas.microsoft.com/office/drawing/2014/main" id="{A9FBC7BC-3065-462F-A1B5-006548E9162D}"/>
                </a:ext>
              </a:extLst>
            </p:cNvPr>
            <p:cNvSpPr/>
            <p:nvPr/>
          </p:nvSpPr>
          <p:spPr>
            <a:xfrm>
              <a:off x="6271141" y="2785773"/>
              <a:ext cx="366674" cy="25118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508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2" name="Rounded Rectangle 174">
              <a:extLst>
                <a:ext uri="{FF2B5EF4-FFF2-40B4-BE49-F238E27FC236}">
                  <a16:creationId xmlns:a16="http://schemas.microsoft.com/office/drawing/2014/main" id="{37E4014B-750C-434B-A7F2-C2F68DCDF878}"/>
                </a:ext>
              </a:extLst>
            </p:cNvPr>
            <p:cNvSpPr/>
            <p:nvPr/>
          </p:nvSpPr>
          <p:spPr>
            <a:xfrm>
              <a:off x="6626664" y="2766502"/>
              <a:ext cx="220274" cy="2648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3" name="Rounded Rectangle 175">
              <a:extLst>
                <a:ext uri="{FF2B5EF4-FFF2-40B4-BE49-F238E27FC236}">
                  <a16:creationId xmlns:a16="http://schemas.microsoft.com/office/drawing/2014/main" id="{4E4CD5E3-5BEB-4D16-9B42-967C86D730B3}"/>
                </a:ext>
              </a:extLst>
            </p:cNvPr>
            <p:cNvSpPr/>
            <p:nvPr/>
          </p:nvSpPr>
          <p:spPr>
            <a:xfrm>
              <a:off x="6827144" y="2780145"/>
              <a:ext cx="375317" cy="25118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6031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1CCD71E9-F1BB-4A9E-A679-23CB222C851F}"/>
              </a:ext>
            </a:extLst>
          </p:cNvPr>
          <p:cNvGrpSpPr/>
          <p:nvPr/>
        </p:nvGrpSpPr>
        <p:grpSpPr>
          <a:xfrm>
            <a:off x="4549815" y="2754376"/>
            <a:ext cx="782196" cy="264823"/>
            <a:chOff x="6420265" y="2766502"/>
            <a:chExt cx="782196" cy="264823"/>
          </a:xfrm>
        </p:grpSpPr>
        <p:sp>
          <p:nvSpPr>
            <p:cNvPr id="225" name="Rounded Rectangle 173">
              <a:extLst>
                <a:ext uri="{FF2B5EF4-FFF2-40B4-BE49-F238E27FC236}">
                  <a16:creationId xmlns:a16="http://schemas.microsoft.com/office/drawing/2014/main" id="{BC2F2FDF-3B94-4CBE-95D5-079DC43FBC29}"/>
                </a:ext>
              </a:extLst>
            </p:cNvPr>
            <p:cNvSpPr/>
            <p:nvPr/>
          </p:nvSpPr>
          <p:spPr>
            <a:xfrm>
              <a:off x="6420265" y="2785773"/>
              <a:ext cx="217550" cy="23532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6" name="Rounded Rectangle 174">
              <a:extLst>
                <a:ext uri="{FF2B5EF4-FFF2-40B4-BE49-F238E27FC236}">
                  <a16:creationId xmlns:a16="http://schemas.microsoft.com/office/drawing/2014/main" id="{660D34A3-3FB6-4686-BFFB-7AD75D07C0D5}"/>
                </a:ext>
              </a:extLst>
            </p:cNvPr>
            <p:cNvSpPr/>
            <p:nvPr/>
          </p:nvSpPr>
          <p:spPr>
            <a:xfrm>
              <a:off x="6626664" y="2766502"/>
              <a:ext cx="220274" cy="2648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44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7" name="Rounded Rectangle 175">
              <a:extLst>
                <a:ext uri="{FF2B5EF4-FFF2-40B4-BE49-F238E27FC236}">
                  <a16:creationId xmlns:a16="http://schemas.microsoft.com/office/drawing/2014/main" id="{094F60F6-86AA-4A34-B180-96CA687D45D5}"/>
                </a:ext>
              </a:extLst>
            </p:cNvPr>
            <p:cNvSpPr/>
            <p:nvPr/>
          </p:nvSpPr>
          <p:spPr>
            <a:xfrm>
              <a:off x="6827144" y="2780145"/>
              <a:ext cx="375317" cy="25118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1505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29" name="Rounded Rectangle 137">
            <a:extLst>
              <a:ext uri="{FF2B5EF4-FFF2-40B4-BE49-F238E27FC236}">
                <a16:creationId xmlns:a16="http://schemas.microsoft.com/office/drawing/2014/main" id="{AA979A25-E299-41DC-A0A7-9B81CCC6E462}"/>
              </a:ext>
            </a:extLst>
          </p:cNvPr>
          <p:cNvSpPr/>
          <p:nvPr/>
        </p:nvSpPr>
        <p:spPr>
          <a:xfrm>
            <a:off x="6397033" y="3467935"/>
            <a:ext cx="805858" cy="216030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2394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32" name="Freeform 110">
            <a:extLst>
              <a:ext uri="{FF2B5EF4-FFF2-40B4-BE49-F238E27FC236}">
                <a16:creationId xmlns:a16="http://schemas.microsoft.com/office/drawing/2014/main" id="{463D903D-F215-48A4-9F38-4FE226659401}"/>
              </a:ext>
            </a:extLst>
          </p:cNvPr>
          <p:cNvSpPr/>
          <p:nvPr/>
        </p:nvSpPr>
        <p:spPr>
          <a:xfrm>
            <a:off x="6030212" y="1973150"/>
            <a:ext cx="62272" cy="79210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3" name="Freeform 110">
            <a:extLst>
              <a:ext uri="{FF2B5EF4-FFF2-40B4-BE49-F238E27FC236}">
                <a16:creationId xmlns:a16="http://schemas.microsoft.com/office/drawing/2014/main" id="{857F47C4-3F48-43B1-99FC-9A0042CDED50}"/>
              </a:ext>
            </a:extLst>
          </p:cNvPr>
          <p:cNvSpPr/>
          <p:nvPr/>
        </p:nvSpPr>
        <p:spPr>
          <a:xfrm>
            <a:off x="5529748" y="2581987"/>
            <a:ext cx="397872" cy="23309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Freeform 110">
            <a:extLst>
              <a:ext uri="{FF2B5EF4-FFF2-40B4-BE49-F238E27FC236}">
                <a16:creationId xmlns:a16="http://schemas.microsoft.com/office/drawing/2014/main" id="{5EE8BA58-1A51-46FA-930F-D25CFBCDC376}"/>
              </a:ext>
            </a:extLst>
          </p:cNvPr>
          <p:cNvSpPr/>
          <p:nvPr/>
        </p:nvSpPr>
        <p:spPr>
          <a:xfrm>
            <a:off x="4639360" y="2574589"/>
            <a:ext cx="397872" cy="23309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6" name="Straight Connector 80">
            <a:extLst>
              <a:ext uri="{FF2B5EF4-FFF2-40B4-BE49-F238E27FC236}">
                <a16:creationId xmlns:a16="http://schemas.microsoft.com/office/drawing/2014/main" id="{014C6B2B-BAED-4102-B524-9CC3EE796B9F}"/>
              </a:ext>
            </a:extLst>
          </p:cNvPr>
          <p:cNvCxnSpPr>
            <a:cxnSpLocks/>
            <a:endCxn id="222" idx="0"/>
          </p:cNvCxnSpPr>
          <p:nvPr/>
        </p:nvCxnSpPr>
        <p:spPr>
          <a:xfrm>
            <a:off x="5822287" y="2388430"/>
            <a:ext cx="0" cy="364882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53FC026-1F93-48CA-9E88-C4575553762C}"/>
              </a:ext>
            </a:extLst>
          </p:cNvPr>
          <p:cNvSpPr txBox="1"/>
          <p:nvPr/>
        </p:nvSpPr>
        <p:spPr>
          <a:xfrm>
            <a:off x="46107" y="4671764"/>
            <a:ext cx="880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FC/PES</a:t>
            </a:r>
          </a:p>
          <a:p>
            <a:r>
              <a:rPr kumimoji="1" lang="en-US" altLang="ja-JP" b="1" dirty="0"/>
              <a:t>=63.6%</a:t>
            </a:r>
            <a:endParaRPr kumimoji="1" lang="ja-JP" altLang="en-US" b="1" dirty="0"/>
          </a:p>
        </p:txBody>
      </p: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37D36076-9683-4DDF-B514-7F729C89C97A}"/>
              </a:ext>
            </a:extLst>
          </p:cNvPr>
          <p:cNvSpPr txBox="1"/>
          <p:nvPr/>
        </p:nvSpPr>
        <p:spPr>
          <a:xfrm>
            <a:off x="7710668" y="2934038"/>
            <a:ext cx="17413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Eff</a:t>
            </a:r>
            <a:r>
              <a:rPr kumimoji="1" lang="ja-JP" altLang="en-US" b="1" dirty="0"/>
              <a:t>．</a:t>
            </a:r>
            <a:r>
              <a:rPr lang="en-US" altLang="ja-JP" b="1" dirty="0"/>
              <a:t>PP =36.6%</a:t>
            </a:r>
          </a:p>
          <a:p>
            <a:r>
              <a:rPr kumimoji="1" lang="en-US" altLang="ja-JP" b="1" dirty="0"/>
              <a:t>        CHP=54.1%</a:t>
            </a:r>
          </a:p>
          <a:p>
            <a:r>
              <a:rPr lang="en-US" altLang="ja-JP" b="1" dirty="0"/>
              <a:t>        HP=94.8%</a:t>
            </a:r>
            <a:endParaRPr kumimoji="1" lang="en-US" altLang="ja-JP" b="1" dirty="0"/>
          </a:p>
          <a:p>
            <a:endParaRPr kumimoji="1" lang="ja-JP" altLang="en-US" b="1" dirty="0"/>
          </a:p>
        </p:txBody>
      </p: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D8C4FE51-80E0-4D9C-8FEE-3D60359C13D4}"/>
              </a:ext>
            </a:extLst>
          </p:cNvPr>
          <p:cNvGrpSpPr/>
          <p:nvPr/>
        </p:nvGrpSpPr>
        <p:grpSpPr>
          <a:xfrm>
            <a:off x="2987876" y="2808718"/>
            <a:ext cx="1087449" cy="260833"/>
            <a:chOff x="3000157" y="2750128"/>
            <a:chExt cx="721140" cy="224636"/>
          </a:xfrm>
        </p:grpSpPr>
        <p:sp>
          <p:nvSpPr>
            <p:cNvPr id="180" name="Rounded Rectangle 164">
              <a:extLst>
                <a:ext uri="{FF2B5EF4-FFF2-40B4-BE49-F238E27FC236}">
                  <a16:creationId xmlns:a16="http://schemas.microsoft.com/office/drawing/2014/main" id="{0A8F6F2C-6562-471D-B446-34BC932B154F}"/>
                </a:ext>
              </a:extLst>
            </p:cNvPr>
            <p:cNvSpPr/>
            <p:nvPr/>
          </p:nvSpPr>
          <p:spPr>
            <a:xfrm>
              <a:off x="3000157" y="2750128"/>
              <a:ext cx="271939" cy="224636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4239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8" name="Rounded Rectangle 164">
              <a:extLst>
                <a:ext uri="{FF2B5EF4-FFF2-40B4-BE49-F238E27FC236}">
                  <a16:creationId xmlns:a16="http://schemas.microsoft.com/office/drawing/2014/main" id="{9792391B-5929-47D2-8634-BE023267E07A}"/>
                </a:ext>
              </a:extLst>
            </p:cNvPr>
            <p:cNvSpPr/>
            <p:nvPr/>
          </p:nvSpPr>
          <p:spPr>
            <a:xfrm>
              <a:off x="3266138" y="2752534"/>
              <a:ext cx="175671" cy="208215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30" name="Rounded Rectangle 164">
              <a:extLst>
                <a:ext uri="{FF2B5EF4-FFF2-40B4-BE49-F238E27FC236}">
                  <a16:creationId xmlns:a16="http://schemas.microsoft.com/office/drawing/2014/main" id="{52765D68-8FED-4B6D-9E85-B7DD447D0785}"/>
                </a:ext>
              </a:extLst>
            </p:cNvPr>
            <p:cNvSpPr/>
            <p:nvPr/>
          </p:nvSpPr>
          <p:spPr>
            <a:xfrm>
              <a:off x="3441810" y="2752534"/>
              <a:ext cx="279487" cy="189309"/>
            </a:xfrm>
            <a:prstGeom prst="roundRect">
              <a:avLst>
                <a:gd name="adj" fmla="val 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6634?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31" name="テキスト ボックス 230">
            <a:extLst>
              <a:ext uri="{FF2B5EF4-FFF2-40B4-BE49-F238E27FC236}">
                <a16:creationId xmlns:a16="http://schemas.microsoft.com/office/drawing/2014/main" id="{E178C7EB-3C71-4037-BFFB-EFC3B504ECC4}"/>
              </a:ext>
            </a:extLst>
          </p:cNvPr>
          <p:cNvSpPr txBox="1"/>
          <p:nvPr/>
        </p:nvSpPr>
        <p:spPr>
          <a:xfrm>
            <a:off x="2440749" y="3140708"/>
            <a:ext cx="642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 ?</a:t>
            </a:r>
          </a:p>
        </p:txBody>
      </p:sp>
      <p:sp>
        <p:nvSpPr>
          <p:cNvPr id="238" name="テキスト ボックス 237">
            <a:extLst>
              <a:ext uri="{FF2B5EF4-FFF2-40B4-BE49-F238E27FC236}">
                <a16:creationId xmlns:a16="http://schemas.microsoft.com/office/drawing/2014/main" id="{57E5C67A-9288-489D-8BC4-4E0B364FCCFB}"/>
              </a:ext>
            </a:extLst>
          </p:cNvPr>
          <p:cNvSpPr txBox="1"/>
          <p:nvPr/>
        </p:nvSpPr>
        <p:spPr>
          <a:xfrm>
            <a:off x="7061642" y="3561866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8.3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163" name="Rounded Rectangle 178">
            <a:extLst>
              <a:ext uri="{FF2B5EF4-FFF2-40B4-BE49-F238E27FC236}">
                <a16:creationId xmlns:a16="http://schemas.microsoft.com/office/drawing/2014/main" id="{93CD00B1-B5D8-437D-9A7B-F4E80E980596}"/>
              </a:ext>
            </a:extLst>
          </p:cNvPr>
          <p:cNvSpPr/>
          <p:nvPr/>
        </p:nvSpPr>
        <p:spPr>
          <a:xfrm>
            <a:off x="7356700" y="2480449"/>
            <a:ext cx="1389978" cy="255555"/>
          </a:xfrm>
          <a:prstGeom prst="roundRect">
            <a:avLst>
              <a:gd name="adj" fmla="val 32000"/>
            </a:avLst>
          </a:prstGeom>
          <a:solidFill>
            <a:srgbClr val="0070C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1047(loss)</a:t>
            </a:r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5" name="テキスト ボックス 164">
            <a:extLst>
              <a:ext uri="{FF2B5EF4-FFF2-40B4-BE49-F238E27FC236}">
                <a16:creationId xmlns:a16="http://schemas.microsoft.com/office/drawing/2014/main" id="{0E0B81D8-B025-48A5-8069-DDCCAD720654}"/>
              </a:ext>
            </a:extLst>
          </p:cNvPr>
          <p:cNvSpPr txBox="1"/>
          <p:nvPr/>
        </p:nvSpPr>
        <p:spPr>
          <a:xfrm>
            <a:off x="7994256" y="2228787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5.6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6" name="Rounded Rectangle 15">
            <a:extLst>
              <a:ext uri="{FF2B5EF4-FFF2-40B4-BE49-F238E27FC236}">
                <a16:creationId xmlns:a16="http://schemas.microsoft.com/office/drawing/2014/main" id="{9E2FF367-3659-46AA-BB18-FE4F6039F576}"/>
              </a:ext>
            </a:extLst>
          </p:cNvPr>
          <p:cNvSpPr/>
          <p:nvPr/>
        </p:nvSpPr>
        <p:spPr>
          <a:xfrm>
            <a:off x="7665265" y="1086943"/>
            <a:ext cx="79516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Rounded Rectangle 137">
            <a:extLst>
              <a:ext uri="{FF2B5EF4-FFF2-40B4-BE49-F238E27FC236}">
                <a16:creationId xmlns:a16="http://schemas.microsoft.com/office/drawing/2014/main" id="{9EB38550-5FF0-43A0-8D82-7FD6AC712FA3}"/>
              </a:ext>
            </a:extLst>
          </p:cNvPr>
          <p:cNvSpPr/>
          <p:nvPr/>
        </p:nvSpPr>
        <p:spPr>
          <a:xfrm>
            <a:off x="7661171" y="1681726"/>
            <a:ext cx="808920" cy="271766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Rounded Rectangle 199">
            <a:extLst>
              <a:ext uri="{FF2B5EF4-FFF2-40B4-BE49-F238E27FC236}">
                <a16:creationId xmlns:a16="http://schemas.microsoft.com/office/drawing/2014/main" id="{61D92891-C4AF-4E44-A740-0A93B79F89E4}"/>
              </a:ext>
            </a:extLst>
          </p:cNvPr>
          <p:cNvSpPr/>
          <p:nvPr/>
        </p:nvSpPr>
        <p:spPr>
          <a:xfrm>
            <a:off x="7665265" y="841942"/>
            <a:ext cx="441852" cy="25296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192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Rounded Rectangle 196">
            <a:extLst>
              <a:ext uri="{FF2B5EF4-FFF2-40B4-BE49-F238E27FC236}">
                <a16:creationId xmlns:a16="http://schemas.microsoft.com/office/drawing/2014/main" id="{75696FF8-E45A-4857-995A-DFE99A49E5AE}"/>
              </a:ext>
            </a:extLst>
          </p:cNvPr>
          <p:cNvSpPr/>
          <p:nvPr/>
        </p:nvSpPr>
        <p:spPr>
          <a:xfrm>
            <a:off x="8107322" y="846753"/>
            <a:ext cx="362769" cy="225599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226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241" name="Straight Arrow Connector 65">
            <a:extLst>
              <a:ext uri="{FF2B5EF4-FFF2-40B4-BE49-F238E27FC236}">
                <a16:creationId xmlns:a16="http://schemas.microsoft.com/office/drawing/2014/main" id="{AAEEBA22-A4A7-4FF8-BAFC-D589398BD552}"/>
              </a:ext>
            </a:extLst>
          </p:cNvPr>
          <p:cNvCxnSpPr/>
          <p:nvPr/>
        </p:nvCxnSpPr>
        <p:spPr>
          <a:xfrm>
            <a:off x="7884305" y="460472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67">
            <a:extLst>
              <a:ext uri="{FF2B5EF4-FFF2-40B4-BE49-F238E27FC236}">
                <a16:creationId xmlns:a16="http://schemas.microsoft.com/office/drawing/2014/main" id="{C3679C83-9DB1-4057-93CC-FE2151C61D44}"/>
              </a:ext>
            </a:extLst>
          </p:cNvPr>
          <p:cNvCxnSpPr/>
          <p:nvPr/>
        </p:nvCxnSpPr>
        <p:spPr>
          <a:xfrm flipV="1">
            <a:off x="8300938" y="353314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148">
            <a:extLst>
              <a:ext uri="{FF2B5EF4-FFF2-40B4-BE49-F238E27FC236}">
                <a16:creationId xmlns:a16="http://schemas.microsoft.com/office/drawing/2014/main" id="{99DE0DE6-AF7A-43EE-82B1-7063BA77C63E}"/>
              </a:ext>
            </a:extLst>
          </p:cNvPr>
          <p:cNvSpPr/>
          <p:nvPr/>
        </p:nvSpPr>
        <p:spPr>
          <a:xfrm>
            <a:off x="2740871" y="5743843"/>
            <a:ext cx="274049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443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3" name="Rounded Rectangle 148">
            <a:extLst>
              <a:ext uri="{FF2B5EF4-FFF2-40B4-BE49-F238E27FC236}">
                <a16:creationId xmlns:a16="http://schemas.microsoft.com/office/drawing/2014/main" id="{8DCE4543-E618-4533-84FF-AE3425BB817A}"/>
              </a:ext>
            </a:extLst>
          </p:cNvPr>
          <p:cNvSpPr/>
          <p:nvPr/>
        </p:nvSpPr>
        <p:spPr>
          <a:xfrm>
            <a:off x="4398885" y="5743843"/>
            <a:ext cx="274049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1079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" name="Rounded Rectangle 150">
            <a:extLst>
              <a:ext uri="{FF2B5EF4-FFF2-40B4-BE49-F238E27FC236}">
                <a16:creationId xmlns:a16="http://schemas.microsoft.com/office/drawing/2014/main" id="{AF0410E7-4779-4C92-B41B-D49855F18607}"/>
              </a:ext>
            </a:extLst>
          </p:cNvPr>
          <p:cNvSpPr/>
          <p:nvPr/>
        </p:nvSpPr>
        <p:spPr>
          <a:xfrm>
            <a:off x="4863031" y="5759178"/>
            <a:ext cx="246051" cy="1987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6" name="Rounded Rectangle 148">
            <a:extLst>
              <a:ext uri="{FF2B5EF4-FFF2-40B4-BE49-F238E27FC236}">
                <a16:creationId xmlns:a16="http://schemas.microsoft.com/office/drawing/2014/main" id="{F3A73F93-BDBC-4C85-A930-ABE4AF5956E5}"/>
              </a:ext>
            </a:extLst>
          </p:cNvPr>
          <p:cNvSpPr/>
          <p:nvPr/>
        </p:nvSpPr>
        <p:spPr>
          <a:xfrm>
            <a:off x="5822455" y="5756599"/>
            <a:ext cx="436756" cy="189897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1147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0" name="Rounded Rectangle 145">
            <a:extLst>
              <a:ext uri="{FF2B5EF4-FFF2-40B4-BE49-F238E27FC236}">
                <a16:creationId xmlns:a16="http://schemas.microsoft.com/office/drawing/2014/main" id="{A9824120-46B9-4934-B8C7-7648ACADA1EB}"/>
              </a:ext>
            </a:extLst>
          </p:cNvPr>
          <p:cNvSpPr/>
          <p:nvPr/>
        </p:nvSpPr>
        <p:spPr>
          <a:xfrm>
            <a:off x="6502023" y="5740156"/>
            <a:ext cx="286035" cy="21370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9" name="Freeform 122">
            <a:extLst>
              <a:ext uri="{FF2B5EF4-FFF2-40B4-BE49-F238E27FC236}">
                <a16:creationId xmlns:a16="http://schemas.microsoft.com/office/drawing/2014/main" id="{41DC3525-357F-428D-AEBE-89E4B798029D}"/>
              </a:ext>
            </a:extLst>
          </p:cNvPr>
          <p:cNvSpPr/>
          <p:nvPr/>
        </p:nvSpPr>
        <p:spPr>
          <a:xfrm>
            <a:off x="6629197" y="5405962"/>
            <a:ext cx="679159" cy="32304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Rounded Rectangle 148">
            <a:extLst>
              <a:ext uri="{FF2B5EF4-FFF2-40B4-BE49-F238E27FC236}">
                <a16:creationId xmlns:a16="http://schemas.microsoft.com/office/drawing/2014/main" id="{57F81705-229A-466C-B072-708B80042BCD}"/>
              </a:ext>
            </a:extLst>
          </p:cNvPr>
          <p:cNvSpPr/>
          <p:nvPr/>
        </p:nvSpPr>
        <p:spPr>
          <a:xfrm>
            <a:off x="9277225" y="5724469"/>
            <a:ext cx="274049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54" name="Freeform 105">
            <a:extLst>
              <a:ext uri="{FF2B5EF4-FFF2-40B4-BE49-F238E27FC236}">
                <a16:creationId xmlns:a16="http://schemas.microsoft.com/office/drawing/2014/main" id="{2E5EC12B-0993-47F1-A5B7-85C621D803A8}"/>
              </a:ext>
            </a:extLst>
          </p:cNvPr>
          <p:cNvSpPr/>
          <p:nvPr/>
        </p:nvSpPr>
        <p:spPr>
          <a:xfrm>
            <a:off x="2877697" y="5217282"/>
            <a:ext cx="6561710" cy="50127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9933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Freeform 122">
            <a:extLst>
              <a:ext uri="{FF2B5EF4-FFF2-40B4-BE49-F238E27FC236}">
                <a16:creationId xmlns:a16="http://schemas.microsoft.com/office/drawing/2014/main" id="{4E5FF988-1B4F-4A0A-899D-19BB00AEA6BF}"/>
              </a:ext>
            </a:extLst>
          </p:cNvPr>
          <p:cNvSpPr/>
          <p:nvPr/>
        </p:nvSpPr>
        <p:spPr>
          <a:xfrm>
            <a:off x="2902734" y="5180784"/>
            <a:ext cx="688075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Freeform 122">
            <a:extLst>
              <a:ext uri="{FF2B5EF4-FFF2-40B4-BE49-F238E27FC236}">
                <a16:creationId xmlns:a16="http://schemas.microsoft.com/office/drawing/2014/main" id="{06C60BFC-AE3A-47EF-B2D1-013573D0700E}"/>
              </a:ext>
            </a:extLst>
          </p:cNvPr>
          <p:cNvSpPr/>
          <p:nvPr/>
        </p:nvSpPr>
        <p:spPr>
          <a:xfrm>
            <a:off x="4508705" y="5203715"/>
            <a:ext cx="688075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Freeform 122">
            <a:extLst>
              <a:ext uri="{FF2B5EF4-FFF2-40B4-BE49-F238E27FC236}">
                <a16:creationId xmlns:a16="http://schemas.microsoft.com/office/drawing/2014/main" id="{9BC4281E-D550-49F5-8E04-A5CB5B8B221F}"/>
              </a:ext>
            </a:extLst>
          </p:cNvPr>
          <p:cNvSpPr/>
          <p:nvPr/>
        </p:nvSpPr>
        <p:spPr>
          <a:xfrm>
            <a:off x="6041166" y="5220210"/>
            <a:ext cx="688075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Rounded Rectangle 178">
            <a:extLst>
              <a:ext uri="{FF2B5EF4-FFF2-40B4-BE49-F238E27FC236}">
                <a16:creationId xmlns:a16="http://schemas.microsoft.com/office/drawing/2014/main" id="{68333FFD-293C-4BE5-9026-799F105B077F}"/>
              </a:ext>
            </a:extLst>
          </p:cNvPr>
          <p:cNvSpPr/>
          <p:nvPr/>
        </p:nvSpPr>
        <p:spPr>
          <a:xfrm>
            <a:off x="1248373" y="3854174"/>
            <a:ext cx="1389978" cy="255555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341(loss)</a:t>
            </a:r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60A3C11-D339-4F95-85AB-0C804A6FB7B6}"/>
              </a:ext>
            </a:extLst>
          </p:cNvPr>
          <p:cNvSpPr txBox="1"/>
          <p:nvPr/>
        </p:nvSpPr>
        <p:spPr>
          <a:xfrm>
            <a:off x="1983803" y="3591265"/>
            <a:ext cx="1010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29.0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39" name="Freeform 105">
            <a:extLst>
              <a:ext uri="{FF2B5EF4-FFF2-40B4-BE49-F238E27FC236}">
                <a16:creationId xmlns:a16="http://schemas.microsoft.com/office/drawing/2014/main" id="{C941AC24-B67C-404D-BBFB-B25DDE2A94A6}"/>
              </a:ext>
            </a:extLst>
          </p:cNvPr>
          <p:cNvSpPr/>
          <p:nvPr/>
        </p:nvSpPr>
        <p:spPr>
          <a:xfrm flipV="1">
            <a:off x="7255111" y="1886126"/>
            <a:ext cx="850429" cy="287627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6C27EFE2-4C8D-4C70-ADAE-D4AA947AF78F}"/>
              </a:ext>
            </a:extLst>
          </p:cNvPr>
          <p:cNvCxnSpPr>
            <a:cxnSpLocks/>
          </p:cNvCxnSpPr>
          <p:nvPr/>
        </p:nvCxnSpPr>
        <p:spPr>
          <a:xfrm>
            <a:off x="5267261" y="3632632"/>
            <a:ext cx="12243" cy="1576148"/>
          </a:xfrm>
          <a:prstGeom prst="line">
            <a:avLst/>
          </a:prstGeom>
          <a:ln w="7620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137">
            <a:extLst>
              <a:ext uri="{FF2B5EF4-FFF2-40B4-BE49-F238E27FC236}">
                <a16:creationId xmlns:a16="http://schemas.microsoft.com/office/drawing/2014/main" id="{B0B77EB0-8B32-4F5B-AA64-09C78C826E98}"/>
              </a:ext>
            </a:extLst>
          </p:cNvPr>
          <p:cNvSpPr/>
          <p:nvPr/>
        </p:nvSpPr>
        <p:spPr>
          <a:xfrm>
            <a:off x="5231309" y="3480300"/>
            <a:ext cx="649241" cy="192308"/>
          </a:xfrm>
          <a:prstGeom prst="roundRect">
            <a:avLst>
              <a:gd name="adj" fmla="val 0"/>
            </a:avLst>
          </a:prstGeom>
          <a:solidFill>
            <a:srgbClr val="FF9933">
              <a:alpha val="80000"/>
            </a:srgbClr>
          </a:solidFill>
          <a:ln w="127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1432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3" name="Rounded Rectangle 137">
            <a:extLst>
              <a:ext uri="{FF2B5EF4-FFF2-40B4-BE49-F238E27FC236}">
                <a16:creationId xmlns:a16="http://schemas.microsoft.com/office/drawing/2014/main" id="{D296620D-D049-4CD3-AD36-2EDF9A6478CF}"/>
              </a:ext>
            </a:extLst>
          </p:cNvPr>
          <p:cNvSpPr/>
          <p:nvPr/>
        </p:nvSpPr>
        <p:spPr>
          <a:xfrm>
            <a:off x="5789710" y="3477740"/>
            <a:ext cx="590187" cy="197557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2149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4" name="Rounded Rectangle 137">
            <a:extLst>
              <a:ext uri="{FF2B5EF4-FFF2-40B4-BE49-F238E27FC236}">
                <a16:creationId xmlns:a16="http://schemas.microsoft.com/office/drawing/2014/main" id="{14787C23-F06E-4D42-85F9-6F0F17A3DB1D}"/>
              </a:ext>
            </a:extLst>
          </p:cNvPr>
          <p:cNvSpPr/>
          <p:nvPr/>
        </p:nvSpPr>
        <p:spPr>
          <a:xfrm>
            <a:off x="4538232" y="3489268"/>
            <a:ext cx="735443" cy="192308"/>
          </a:xfrm>
          <a:prstGeom prst="roundRect">
            <a:avLst>
              <a:gd name="adj" fmla="val 0"/>
            </a:avLst>
          </a:prstGeom>
          <a:solidFill>
            <a:srgbClr val="FF9933">
              <a:alpha val="80000"/>
            </a:srgbClr>
          </a:solidFill>
          <a:ln w="127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1470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Rounded Rectangle 178">
            <a:extLst>
              <a:ext uri="{FF2B5EF4-FFF2-40B4-BE49-F238E27FC236}">
                <a16:creationId xmlns:a16="http://schemas.microsoft.com/office/drawing/2014/main" id="{B91BC6CD-D2F9-426A-B008-3543D5DB55B3}"/>
              </a:ext>
            </a:extLst>
          </p:cNvPr>
          <p:cNvSpPr/>
          <p:nvPr/>
        </p:nvSpPr>
        <p:spPr>
          <a:xfrm>
            <a:off x="4606352" y="3854419"/>
            <a:ext cx="1389978" cy="255555"/>
          </a:xfrm>
          <a:prstGeom prst="roundRect">
            <a:avLst>
              <a:gd name="adj" fmla="val 32000"/>
            </a:avLst>
          </a:prstGeom>
          <a:solidFill>
            <a:srgbClr val="FF993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179(loss)</a:t>
            </a:r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Rounded Rectangle 178">
            <a:extLst>
              <a:ext uri="{FF2B5EF4-FFF2-40B4-BE49-F238E27FC236}">
                <a16:creationId xmlns:a16="http://schemas.microsoft.com/office/drawing/2014/main" id="{3534AA66-0358-4ACD-983B-48B515847B71}"/>
              </a:ext>
            </a:extLst>
          </p:cNvPr>
          <p:cNvSpPr/>
          <p:nvPr/>
        </p:nvSpPr>
        <p:spPr>
          <a:xfrm>
            <a:off x="4861429" y="4220015"/>
            <a:ext cx="759267" cy="249068"/>
          </a:xfrm>
          <a:prstGeom prst="roundRect">
            <a:avLst>
              <a:gd name="adj" fmla="val 32000"/>
            </a:avLst>
          </a:prstGeom>
          <a:solidFill>
            <a:srgbClr val="FF993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2723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10F4B8D-029B-4648-8EAD-0D420803358E}"/>
              </a:ext>
            </a:extLst>
          </p:cNvPr>
          <p:cNvSpPr txBox="1"/>
          <p:nvPr/>
        </p:nvSpPr>
        <p:spPr>
          <a:xfrm>
            <a:off x="5426586" y="3608770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6.2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22" name="Freeform 125">
            <a:extLst>
              <a:ext uri="{FF2B5EF4-FFF2-40B4-BE49-F238E27FC236}">
                <a16:creationId xmlns:a16="http://schemas.microsoft.com/office/drawing/2014/main" id="{6E98F910-967A-4E6E-A818-F4228652BD8D}"/>
              </a:ext>
            </a:extLst>
          </p:cNvPr>
          <p:cNvSpPr/>
          <p:nvPr/>
        </p:nvSpPr>
        <p:spPr>
          <a:xfrm flipH="1">
            <a:off x="7323794" y="4698563"/>
            <a:ext cx="72454" cy="1009502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accent1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473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5" name="Straight Connector 80">
            <a:extLst>
              <a:ext uri="{FF2B5EF4-FFF2-40B4-BE49-F238E27FC236}">
                <a16:creationId xmlns:a16="http://schemas.microsoft.com/office/drawing/2014/main" id="{A52AAD52-539E-4BE2-A91F-089D6AB055BF}"/>
              </a:ext>
            </a:extLst>
          </p:cNvPr>
          <p:cNvCxnSpPr>
            <a:cxnSpLocks/>
            <a:endCxn id="226" idx="0"/>
          </p:cNvCxnSpPr>
          <p:nvPr/>
        </p:nvCxnSpPr>
        <p:spPr>
          <a:xfrm>
            <a:off x="4852742" y="2361859"/>
            <a:ext cx="13609" cy="392517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Freeform 122">
            <a:extLst>
              <a:ext uri="{FF2B5EF4-FFF2-40B4-BE49-F238E27FC236}">
                <a16:creationId xmlns:a16="http://schemas.microsoft.com/office/drawing/2014/main" id="{B4F5080F-512B-434B-9AC6-52A6BE434B42}"/>
              </a:ext>
            </a:extLst>
          </p:cNvPr>
          <p:cNvSpPr/>
          <p:nvPr/>
        </p:nvSpPr>
        <p:spPr>
          <a:xfrm>
            <a:off x="9217591" y="1964789"/>
            <a:ext cx="244242" cy="375152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CC66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Rounded Rectangle 3"/>
          <p:cNvSpPr/>
          <p:nvPr/>
        </p:nvSpPr>
        <p:spPr>
          <a:xfrm>
            <a:off x="85223" y="768645"/>
            <a:ext cx="1066800" cy="124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Primary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Energy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Supply</a:t>
            </a:r>
          </a:p>
          <a:p>
            <a:endParaRPr kumimoji="1" lang="en-US" altLang="ja-JP" sz="800" b="1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76157" y="1086944"/>
            <a:ext cx="1066800" cy="59552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62997" y="1086944"/>
            <a:ext cx="1066800" cy="595520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Crude Oil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49837" y="1086944"/>
            <a:ext cx="1066800" cy="596926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Oil Product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48107" y="1086944"/>
            <a:ext cx="1066800" cy="596926"/>
          </a:xfrm>
          <a:prstGeom prst="roundRect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Natural Gas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34585" y="1072353"/>
            <a:ext cx="79516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Hydro &amp; RE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652564" y="994017"/>
            <a:ext cx="977544" cy="649320"/>
          </a:xfrm>
          <a:prstGeom prst="roundRect">
            <a:avLst>
              <a:gd name="adj" fmla="val 0"/>
            </a:avLst>
          </a:prstGeom>
          <a:solidFill>
            <a:srgbClr val="00B05A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Biomass &amp;Waste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552357" y="5937437"/>
            <a:ext cx="1447800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Industry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00181" y="5937437"/>
            <a:ext cx="147531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Residential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57531" y="5937437"/>
            <a:ext cx="139192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486307" y="5844890"/>
            <a:ext cx="1386840" cy="71862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Transport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143657" y="5937438"/>
            <a:ext cx="1386840" cy="6260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Others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798883" y="5471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132496" y="495018"/>
            <a:ext cx="0" cy="419397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929728" y="527748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255111" y="495854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cxnSpLocks/>
          </p:cNvCxnSpPr>
          <p:nvPr/>
        </p:nvCxnSpPr>
        <p:spPr>
          <a:xfrm>
            <a:off x="9130124" y="431039"/>
            <a:ext cx="0" cy="415714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3000157" y="2991037"/>
            <a:ext cx="1098549" cy="64660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Refinery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299472" y="2917973"/>
            <a:ext cx="896617" cy="58794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lnSpc>
                <a:spcPts val="1400"/>
              </a:lnSpc>
            </a:pP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 Plant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81" name="Straight Connector 80"/>
          <p:cNvCxnSpPr>
            <a:cxnSpLocks/>
          </p:cNvCxnSpPr>
          <p:nvPr/>
        </p:nvCxnSpPr>
        <p:spPr>
          <a:xfrm flipH="1">
            <a:off x="3215185" y="1724579"/>
            <a:ext cx="2827" cy="1067664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690333" y="1699846"/>
            <a:ext cx="0" cy="4037586"/>
          </a:xfrm>
          <a:prstGeom prst="line">
            <a:avLst/>
          </a:prstGeom>
          <a:ln w="889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1690333" y="2561570"/>
            <a:ext cx="4747017" cy="249937"/>
          </a:xfrm>
          <a:custGeom>
            <a:avLst/>
            <a:gdLst>
              <a:gd name="connsiteX0" fmla="*/ 0 w 4210050"/>
              <a:gd name="connsiteY0" fmla="*/ 0 h 466725"/>
              <a:gd name="connsiteX1" fmla="*/ 4210050 w 4210050"/>
              <a:gd name="connsiteY1" fmla="*/ 0 h 466725"/>
              <a:gd name="connsiteX2" fmla="*/ 4210050 w 4210050"/>
              <a:gd name="connsiteY2" fmla="*/ 466725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0050" h="466725">
                <a:moveTo>
                  <a:pt x="0" y="0"/>
                </a:moveTo>
                <a:lnTo>
                  <a:pt x="4210050" y="0"/>
                </a:lnTo>
                <a:lnTo>
                  <a:pt x="4210050" y="466725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Freeform 105"/>
          <p:cNvSpPr/>
          <p:nvPr/>
        </p:nvSpPr>
        <p:spPr>
          <a:xfrm>
            <a:off x="4479552" y="2361859"/>
            <a:ext cx="2203292" cy="432779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Freeform 113"/>
          <p:cNvSpPr/>
          <p:nvPr/>
        </p:nvSpPr>
        <p:spPr>
          <a:xfrm>
            <a:off x="6385726" y="1954759"/>
            <a:ext cx="872660" cy="1827722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5" name="Freeform 114"/>
          <p:cNvSpPr/>
          <p:nvPr/>
        </p:nvSpPr>
        <p:spPr>
          <a:xfrm>
            <a:off x="2575519" y="4965467"/>
            <a:ext cx="6453468" cy="770632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Freeform 115"/>
          <p:cNvSpPr/>
          <p:nvPr/>
        </p:nvSpPr>
        <p:spPr>
          <a:xfrm flipH="1">
            <a:off x="6309145" y="3632632"/>
            <a:ext cx="72453" cy="128400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Freeform 121"/>
          <p:cNvSpPr/>
          <p:nvPr/>
        </p:nvSpPr>
        <p:spPr>
          <a:xfrm>
            <a:off x="4233310" y="4952650"/>
            <a:ext cx="64261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Freeform 122"/>
          <p:cNvSpPr/>
          <p:nvPr/>
        </p:nvSpPr>
        <p:spPr>
          <a:xfrm>
            <a:off x="5679120" y="4960984"/>
            <a:ext cx="129416" cy="80535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Rounded Rectangle 126"/>
          <p:cNvSpPr/>
          <p:nvPr/>
        </p:nvSpPr>
        <p:spPr>
          <a:xfrm>
            <a:off x="1552357" y="6563518"/>
            <a:ext cx="144780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6500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00181" y="6567520"/>
            <a:ext cx="1476375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11230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4865154" y="6563517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3618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648630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5801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814365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2358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4714657" y="5937437"/>
            <a:ext cx="1657984" cy="62608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Commercial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476157" y="1683870"/>
            <a:ext cx="1065397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4049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2862997" y="1683870"/>
            <a:ext cx="1066799" cy="32766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4249836" y="1683870"/>
            <a:ext cx="1065397" cy="3142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1351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5648103" y="1683870"/>
            <a:ext cx="1066804" cy="32766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6830491" y="1667135"/>
            <a:ext cx="808920" cy="289759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8652564" y="1613737"/>
            <a:ext cx="977543" cy="357262"/>
          </a:xfrm>
          <a:prstGeom prst="roundRect">
            <a:avLst>
              <a:gd name="adj" fmla="val 0"/>
            </a:avLst>
          </a:prstGeom>
          <a:solidFill>
            <a:srgbClr val="00B05A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552356" y="5745843"/>
            <a:ext cx="215517" cy="19728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1761452" y="5744272"/>
            <a:ext cx="259753" cy="1906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8" name="Rounded Rectangle 147"/>
          <p:cNvSpPr/>
          <p:nvPr/>
        </p:nvSpPr>
        <p:spPr>
          <a:xfrm>
            <a:off x="2021205" y="5743843"/>
            <a:ext cx="312835" cy="19924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4535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9" name="Rounded Rectangle 148"/>
          <p:cNvSpPr/>
          <p:nvPr/>
        </p:nvSpPr>
        <p:spPr>
          <a:xfrm>
            <a:off x="2324185" y="5743843"/>
            <a:ext cx="409329" cy="20702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1326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3482585" y="5745505"/>
            <a:ext cx="306689" cy="18356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509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3784038" y="5745505"/>
            <a:ext cx="331698" cy="19724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8002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4114134" y="5745844"/>
            <a:ext cx="292268" cy="19724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1169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3194638" y="5746359"/>
            <a:ext cx="305275" cy="197242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471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1476156" y="871062"/>
            <a:ext cx="591830" cy="21708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25520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762487" y="5733063"/>
            <a:ext cx="404288" cy="21208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2818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8" name="Rounded Rectangle 157"/>
          <p:cNvSpPr/>
          <p:nvPr/>
        </p:nvSpPr>
        <p:spPr>
          <a:xfrm>
            <a:off x="7185943" y="5734848"/>
            <a:ext cx="413835" cy="21723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2857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8393093" y="5759178"/>
            <a:ext cx="255214" cy="186608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255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8875988" y="5734704"/>
            <a:ext cx="289845" cy="210446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1552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3000157" y="3637645"/>
            <a:ext cx="1098550" cy="34716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4191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0" name="Freeform 109"/>
          <p:cNvSpPr/>
          <p:nvPr/>
        </p:nvSpPr>
        <p:spPr>
          <a:xfrm flipH="1">
            <a:off x="6593489" y="4634009"/>
            <a:ext cx="372047" cy="112075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Freeform 101"/>
          <p:cNvSpPr/>
          <p:nvPr/>
        </p:nvSpPr>
        <p:spPr>
          <a:xfrm>
            <a:off x="1891842" y="4630223"/>
            <a:ext cx="6652117" cy="1124540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8" name="Freeform 107"/>
          <p:cNvSpPr/>
          <p:nvPr/>
        </p:nvSpPr>
        <p:spPr>
          <a:xfrm flipH="1">
            <a:off x="3627097" y="4630223"/>
            <a:ext cx="64251" cy="1151322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F943544-8B89-4CBE-9D81-3637EDF569E2}"/>
              </a:ext>
            </a:extLst>
          </p:cNvPr>
          <p:cNvGrpSpPr/>
          <p:nvPr/>
        </p:nvGrpSpPr>
        <p:grpSpPr>
          <a:xfrm>
            <a:off x="6271141" y="2766502"/>
            <a:ext cx="931320" cy="270451"/>
            <a:chOff x="6271141" y="2766502"/>
            <a:chExt cx="931320" cy="270451"/>
          </a:xfrm>
        </p:grpSpPr>
        <p:sp>
          <p:nvSpPr>
            <p:cNvPr id="174" name="Rounded Rectangle 173"/>
            <p:cNvSpPr/>
            <p:nvPr/>
          </p:nvSpPr>
          <p:spPr>
            <a:xfrm>
              <a:off x="6271141" y="2785773"/>
              <a:ext cx="366674" cy="25118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593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6626664" y="2766502"/>
              <a:ext cx="220274" cy="2648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59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6827144" y="2780145"/>
              <a:ext cx="375317" cy="25118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5887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183" name="Rounded Rectangle 182"/>
          <p:cNvSpPr/>
          <p:nvPr/>
        </p:nvSpPr>
        <p:spPr>
          <a:xfrm>
            <a:off x="8803638" y="4239763"/>
            <a:ext cx="947174" cy="314503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1377078" y="4191992"/>
            <a:ext cx="895164" cy="255555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836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5" name="Rounded Rectangle 184"/>
          <p:cNvSpPr/>
          <p:nvPr/>
        </p:nvSpPr>
        <p:spPr>
          <a:xfrm>
            <a:off x="85223" y="1682464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5751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85223" y="5595780"/>
            <a:ext cx="1066800" cy="96773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Final Consumption</a:t>
            </a:r>
            <a:endParaRPr kumimoji="1" lang="ja-JP" altLang="en-US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85223" y="6563519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29507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85223" y="2799445"/>
            <a:ext cx="1066800" cy="108299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Conversion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2891224" y="861376"/>
            <a:ext cx="468166" cy="227236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881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5647182" y="891317"/>
            <a:ext cx="654293" cy="19955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6834585" y="841742"/>
            <a:ext cx="784966" cy="245201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39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8652564" y="838916"/>
            <a:ext cx="977538" cy="2068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7042851" y="33180"/>
            <a:ext cx="2640046" cy="48090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●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Production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| 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◆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Trade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Rounded Rectangle 206"/>
          <p:cNvSpPr/>
          <p:nvPr/>
        </p:nvSpPr>
        <p:spPr>
          <a:xfrm>
            <a:off x="5116202" y="5754591"/>
            <a:ext cx="421620" cy="2121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5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2030</a:t>
            </a:r>
            <a:endParaRPr kumimoji="1" lang="ja-JP" altLang="en-US" sz="105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3" name="Rounded Rectangle 196"/>
          <p:cNvSpPr/>
          <p:nvPr/>
        </p:nvSpPr>
        <p:spPr>
          <a:xfrm>
            <a:off x="6302754" y="899769"/>
            <a:ext cx="413398" cy="20346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19" name="Straight Arrow Connector 65"/>
          <p:cNvCxnSpPr/>
          <p:nvPr/>
        </p:nvCxnSpPr>
        <p:spPr>
          <a:xfrm>
            <a:off x="4751773" y="48904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ounded Rectangle 152"/>
          <p:cNvSpPr/>
          <p:nvPr/>
        </p:nvSpPr>
        <p:spPr>
          <a:xfrm>
            <a:off x="5500792" y="5739188"/>
            <a:ext cx="321712" cy="220561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427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5" name="Rounded Rectangle 152"/>
          <p:cNvSpPr/>
          <p:nvPr/>
        </p:nvSpPr>
        <p:spPr>
          <a:xfrm>
            <a:off x="7607998" y="5736311"/>
            <a:ext cx="264743" cy="198644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6" name="Freeform 122"/>
          <p:cNvSpPr/>
          <p:nvPr/>
        </p:nvSpPr>
        <p:spPr>
          <a:xfrm>
            <a:off x="7673399" y="4997020"/>
            <a:ext cx="45719" cy="74682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Freeform 122"/>
          <p:cNvSpPr/>
          <p:nvPr/>
        </p:nvSpPr>
        <p:spPr>
          <a:xfrm>
            <a:off x="3377267" y="5395143"/>
            <a:ext cx="679159" cy="32304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Rounded Rectangle 190">
            <a:extLst>
              <a:ext uri="{FF2B5EF4-FFF2-40B4-BE49-F238E27FC236}">
                <a16:creationId xmlns:a16="http://schemas.microsoft.com/office/drawing/2014/main" id="{C73D48B9-7A5F-4784-AD8A-959FD32D90BF}"/>
              </a:ext>
            </a:extLst>
          </p:cNvPr>
          <p:cNvSpPr/>
          <p:nvPr/>
        </p:nvSpPr>
        <p:spPr>
          <a:xfrm>
            <a:off x="2067850" y="870319"/>
            <a:ext cx="487726" cy="214329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21380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1" name="Rounded Rectangle 190">
            <a:extLst>
              <a:ext uri="{FF2B5EF4-FFF2-40B4-BE49-F238E27FC236}">
                <a16:creationId xmlns:a16="http://schemas.microsoft.com/office/drawing/2014/main" id="{E5BA9C46-9030-4F6F-87E7-D234F7FA1341}"/>
              </a:ext>
            </a:extLst>
          </p:cNvPr>
          <p:cNvSpPr/>
          <p:nvPr/>
        </p:nvSpPr>
        <p:spPr>
          <a:xfrm>
            <a:off x="3355589" y="870375"/>
            <a:ext cx="564929" cy="22453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854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3" name="Rounded Rectangle 190">
            <a:extLst>
              <a:ext uri="{FF2B5EF4-FFF2-40B4-BE49-F238E27FC236}">
                <a16:creationId xmlns:a16="http://schemas.microsoft.com/office/drawing/2014/main" id="{6FD0A9B5-2ED2-4703-B75B-72FEFFA05930}"/>
              </a:ext>
            </a:extLst>
          </p:cNvPr>
          <p:cNvSpPr/>
          <p:nvPr/>
        </p:nvSpPr>
        <p:spPr>
          <a:xfrm>
            <a:off x="4237750" y="877908"/>
            <a:ext cx="1078885" cy="204980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1390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4" name="Rounded Rectangle 145">
            <a:extLst>
              <a:ext uri="{FF2B5EF4-FFF2-40B4-BE49-F238E27FC236}">
                <a16:creationId xmlns:a16="http://schemas.microsoft.com/office/drawing/2014/main" id="{F0DC5F9C-F5C5-453A-A641-6D5DFD4AA474}"/>
              </a:ext>
            </a:extLst>
          </p:cNvPr>
          <p:cNvSpPr/>
          <p:nvPr/>
        </p:nvSpPr>
        <p:spPr>
          <a:xfrm>
            <a:off x="8143657" y="5744272"/>
            <a:ext cx="249991" cy="21295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5" name="Freeform 105">
            <a:extLst>
              <a:ext uri="{FF2B5EF4-FFF2-40B4-BE49-F238E27FC236}">
                <a16:creationId xmlns:a16="http://schemas.microsoft.com/office/drawing/2014/main" id="{344D0612-8513-40EC-8757-6AE7B98306D0}"/>
              </a:ext>
            </a:extLst>
          </p:cNvPr>
          <p:cNvSpPr/>
          <p:nvPr/>
        </p:nvSpPr>
        <p:spPr>
          <a:xfrm>
            <a:off x="1714364" y="5413514"/>
            <a:ext cx="6561710" cy="378540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Rounded Rectangle 180">
            <a:extLst>
              <a:ext uri="{FF2B5EF4-FFF2-40B4-BE49-F238E27FC236}">
                <a16:creationId xmlns:a16="http://schemas.microsoft.com/office/drawing/2014/main" id="{DD474824-11E9-4035-9C13-8EE69AE1B3E1}"/>
              </a:ext>
            </a:extLst>
          </p:cNvPr>
          <p:cNvSpPr/>
          <p:nvPr/>
        </p:nvSpPr>
        <p:spPr>
          <a:xfrm>
            <a:off x="6103876" y="3884339"/>
            <a:ext cx="1734636" cy="281183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415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(loss)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8" name="Rounded Rectangle 180">
            <a:extLst>
              <a:ext uri="{FF2B5EF4-FFF2-40B4-BE49-F238E27FC236}">
                <a16:creationId xmlns:a16="http://schemas.microsoft.com/office/drawing/2014/main" id="{AFC71CDE-FB5D-4D6F-95E8-55F6E87CAB04}"/>
              </a:ext>
            </a:extLst>
          </p:cNvPr>
          <p:cNvSpPr/>
          <p:nvPr/>
        </p:nvSpPr>
        <p:spPr>
          <a:xfrm>
            <a:off x="5572409" y="4775963"/>
            <a:ext cx="946479" cy="25347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4597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2" name="テキスト ボックス 211">
            <a:extLst>
              <a:ext uri="{FF2B5EF4-FFF2-40B4-BE49-F238E27FC236}">
                <a16:creationId xmlns:a16="http://schemas.microsoft.com/office/drawing/2014/main" id="{E798F750-3C8F-41C5-B46F-DF08764853D6}"/>
              </a:ext>
            </a:extLst>
          </p:cNvPr>
          <p:cNvSpPr txBox="1"/>
          <p:nvPr/>
        </p:nvSpPr>
        <p:spPr>
          <a:xfrm>
            <a:off x="179123" y="-16018"/>
            <a:ext cx="5855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</a:rPr>
              <a:t>Mongolia</a:t>
            </a:r>
            <a:r>
              <a:rPr kumimoji="1" lang="en-US" altLang="ja-JP" b="1" dirty="0"/>
              <a:t> Energy Balance, compiled by IEA 2018 data (</a:t>
            </a:r>
            <a:r>
              <a:rPr kumimoji="1" lang="en-US" altLang="ja-JP" b="1" dirty="0" err="1"/>
              <a:t>ktoe</a:t>
            </a:r>
            <a:r>
              <a:rPr kumimoji="1" lang="en-US" altLang="ja-JP" b="1" dirty="0"/>
              <a:t>)</a:t>
            </a:r>
            <a:endParaRPr kumimoji="1" lang="ja-JP" altLang="en-US" b="1" dirty="0"/>
          </a:p>
        </p:txBody>
      </p:sp>
      <p:cxnSp>
        <p:nvCxnSpPr>
          <p:cNvPr id="214" name="Straight Arrow Connector 67">
            <a:extLst>
              <a:ext uri="{FF2B5EF4-FFF2-40B4-BE49-F238E27FC236}">
                <a16:creationId xmlns:a16="http://schemas.microsoft.com/office/drawing/2014/main" id="{76C400AE-CAB8-4A28-B713-A9116DB747FF}"/>
              </a:ext>
            </a:extLst>
          </p:cNvPr>
          <p:cNvCxnSpPr>
            <a:cxnSpLocks/>
          </p:cNvCxnSpPr>
          <p:nvPr/>
        </p:nvCxnSpPr>
        <p:spPr>
          <a:xfrm>
            <a:off x="9439407" y="309110"/>
            <a:ext cx="0" cy="35414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4098707" y="3755993"/>
            <a:ext cx="356052" cy="525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ounded Rectangle 78"/>
          <p:cNvSpPr/>
          <p:nvPr/>
        </p:nvSpPr>
        <p:spPr>
          <a:xfrm>
            <a:off x="4506241" y="2993407"/>
            <a:ext cx="767434" cy="52918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en-US" altLang="ja-JP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Heat Plant</a:t>
            </a:r>
            <a:endParaRPr kumimoji="1" lang="ja-JP" altLang="en-US" b="1" dirty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9" name="Rounded Rectangle 157"/>
          <p:cNvSpPr/>
          <p:nvPr/>
        </p:nvSpPr>
        <p:spPr>
          <a:xfrm>
            <a:off x="8626983" y="5738922"/>
            <a:ext cx="248299" cy="21194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219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3" name="Rounded Rectangle 159">
            <a:extLst>
              <a:ext uri="{FF2B5EF4-FFF2-40B4-BE49-F238E27FC236}">
                <a16:creationId xmlns:a16="http://schemas.microsoft.com/office/drawing/2014/main" id="{2D5B26B7-D4A1-40B9-8639-4CC13241031E}"/>
              </a:ext>
            </a:extLst>
          </p:cNvPr>
          <p:cNvSpPr/>
          <p:nvPr/>
        </p:nvSpPr>
        <p:spPr>
          <a:xfrm>
            <a:off x="9165833" y="5728545"/>
            <a:ext cx="100013" cy="200529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61" name="Straight Connector 80">
            <a:extLst>
              <a:ext uri="{FF2B5EF4-FFF2-40B4-BE49-F238E27FC236}">
                <a16:creationId xmlns:a16="http://schemas.microsoft.com/office/drawing/2014/main" id="{3FCC1CE3-A5B4-4B0D-9AFE-DBDD061BCD43}"/>
              </a:ext>
            </a:extLst>
          </p:cNvPr>
          <p:cNvCxnSpPr>
            <a:cxnSpLocks/>
            <a:endCxn id="228" idx="0"/>
          </p:cNvCxnSpPr>
          <p:nvPr/>
        </p:nvCxnSpPr>
        <p:spPr>
          <a:xfrm flipH="1">
            <a:off x="3521417" y="1972450"/>
            <a:ext cx="799870" cy="839062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4C7332-CDB3-4B43-A499-D4B5805BC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206" name="Rounded Rectangle 78">
            <a:extLst>
              <a:ext uri="{FF2B5EF4-FFF2-40B4-BE49-F238E27FC236}">
                <a16:creationId xmlns:a16="http://schemas.microsoft.com/office/drawing/2014/main" id="{BB80B36B-FF68-4873-9338-C459262B62DF}"/>
              </a:ext>
            </a:extLst>
          </p:cNvPr>
          <p:cNvSpPr/>
          <p:nvPr/>
        </p:nvSpPr>
        <p:spPr>
          <a:xfrm>
            <a:off x="5355385" y="2878925"/>
            <a:ext cx="938454" cy="78169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CHP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25DF5F74-1FD9-412F-A7E7-FD71DC88065E}"/>
              </a:ext>
            </a:extLst>
          </p:cNvPr>
          <p:cNvGrpSpPr/>
          <p:nvPr/>
        </p:nvGrpSpPr>
        <p:grpSpPr>
          <a:xfrm>
            <a:off x="5356627" y="2753312"/>
            <a:ext cx="931320" cy="270451"/>
            <a:chOff x="6271141" y="2766502"/>
            <a:chExt cx="931320" cy="270451"/>
          </a:xfrm>
        </p:grpSpPr>
        <p:sp>
          <p:nvSpPr>
            <p:cNvPr id="221" name="Rounded Rectangle 173">
              <a:extLst>
                <a:ext uri="{FF2B5EF4-FFF2-40B4-BE49-F238E27FC236}">
                  <a16:creationId xmlns:a16="http://schemas.microsoft.com/office/drawing/2014/main" id="{A9FBC7BC-3065-462F-A1B5-006548E9162D}"/>
                </a:ext>
              </a:extLst>
            </p:cNvPr>
            <p:cNvSpPr/>
            <p:nvPr/>
          </p:nvSpPr>
          <p:spPr>
            <a:xfrm>
              <a:off x="6271141" y="2785773"/>
              <a:ext cx="366674" cy="25118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508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2" name="Rounded Rectangle 174">
              <a:extLst>
                <a:ext uri="{FF2B5EF4-FFF2-40B4-BE49-F238E27FC236}">
                  <a16:creationId xmlns:a16="http://schemas.microsoft.com/office/drawing/2014/main" id="{37E4014B-750C-434B-A7F2-C2F68DCDF878}"/>
                </a:ext>
              </a:extLst>
            </p:cNvPr>
            <p:cNvSpPr/>
            <p:nvPr/>
          </p:nvSpPr>
          <p:spPr>
            <a:xfrm>
              <a:off x="6626664" y="2766502"/>
              <a:ext cx="220274" cy="2648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3" name="Rounded Rectangle 175">
              <a:extLst>
                <a:ext uri="{FF2B5EF4-FFF2-40B4-BE49-F238E27FC236}">
                  <a16:creationId xmlns:a16="http://schemas.microsoft.com/office/drawing/2014/main" id="{4E4CD5E3-5BEB-4D16-9B42-967C86D730B3}"/>
                </a:ext>
              </a:extLst>
            </p:cNvPr>
            <p:cNvSpPr/>
            <p:nvPr/>
          </p:nvSpPr>
          <p:spPr>
            <a:xfrm>
              <a:off x="6827144" y="2780145"/>
              <a:ext cx="375317" cy="25118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6031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1CCD71E9-F1BB-4A9E-A679-23CB222C851F}"/>
              </a:ext>
            </a:extLst>
          </p:cNvPr>
          <p:cNvGrpSpPr/>
          <p:nvPr/>
        </p:nvGrpSpPr>
        <p:grpSpPr>
          <a:xfrm>
            <a:off x="4549815" y="2754376"/>
            <a:ext cx="782196" cy="264823"/>
            <a:chOff x="6420265" y="2766502"/>
            <a:chExt cx="782196" cy="264823"/>
          </a:xfrm>
        </p:grpSpPr>
        <p:sp>
          <p:nvSpPr>
            <p:cNvPr id="225" name="Rounded Rectangle 173">
              <a:extLst>
                <a:ext uri="{FF2B5EF4-FFF2-40B4-BE49-F238E27FC236}">
                  <a16:creationId xmlns:a16="http://schemas.microsoft.com/office/drawing/2014/main" id="{BC2F2FDF-3B94-4CBE-95D5-079DC43FBC29}"/>
                </a:ext>
              </a:extLst>
            </p:cNvPr>
            <p:cNvSpPr/>
            <p:nvPr/>
          </p:nvSpPr>
          <p:spPr>
            <a:xfrm>
              <a:off x="6420265" y="2785773"/>
              <a:ext cx="217550" cy="23532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6" name="Rounded Rectangle 174">
              <a:extLst>
                <a:ext uri="{FF2B5EF4-FFF2-40B4-BE49-F238E27FC236}">
                  <a16:creationId xmlns:a16="http://schemas.microsoft.com/office/drawing/2014/main" id="{660D34A3-3FB6-4686-BFFB-7AD75D07C0D5}"/>
                </a:ext>
              </a:extLst>
            </p:cNvPr>
            <p:cNvSpPr/>
            <p:nvPr/>
          </p:nvSpPr>
          <p:spPr>
            <a:xfrm>
              <a:off x="6626664" y="2766502"/>
              <a:ext cx="220274" cy="2648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44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7" name="Rounded Rectangle 175">
              <a:extLst>
                <a:ext uri="{FF2B5EF4-FFF2-40B4-BE49-F238E27FC236}">
                  <a16:creationId xmlns:a16="http://schemas.microsoft.com/office/drawing/2014/main" id="{094F60F6-86AA-4A34-B180-96CA687D45D5}"/>
                </a:ext>
              </a:extLst>
            </p:cNvPr>
            <p:cNvSpPr/>
            <p:nvPr/>
          </p:nvSpPr>
          <p:spPr>
            <a:xfrm>
              <a:off x="6827144" y="2780145"/>
              <a:ext cx="375317" cy="25118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1505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29" name="Rounded Rectangle 137">
            <a:extLst>
              <a:ext uri="{FF2B5EF4-FFF2-40B4-BE49-F238E27FC236}">
                <a16:creationId xmlns:a16="http://schemas.microsoft.com/office/drawing/2014/main" id="{AA979A25-E299-41DC-A0A7-9B81CCC6E462}"/>
              </a:ext>
            </a:extLst>
          </p:cNvPr>
          <p:cNvSpPr/>
          <p:nvPr/>
        </p:nvSpPr>
        <p:spPr>
          <a:xfrm>
            <a:off x="6397033" y="3467935"/>
            <a:ext cx="805858" cy="216030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2394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33" name="Freeform 110">
            <a:extLst>
              <a:ext uri="{FF2B5EF4-FFF2-40B4-BE49-F238E27FC236}">
                <a16:creationId xmlns:a16="http://schemas.microsoft.com/office/drawing/2014/main" id="{857F47C4-3F48-43B1-99FC-9A0042CDED50}"/>
              </a:ext>
            </a:extLst>
          </p:cNvPr>
          <p:cNvSpPr/>
          <p:nvPr/>
        </p:nvSpPr>
        <p:spPr>
          <a:xfrm>
            <a:off x="5529748" y="2581987"/>
            <a:ext cx="397872" cy="23309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Freeform 110">
            <a:extLst>
              <a:ext uri="{FF2B5EF4-FFF2-40B4-BE49-F238E27FC236}">
                <a16:creationId xmlns:a16="http://schemas.microsoft.com/office/drawing/2014/main" id="{5EE8BA58-1A51-46FA-930F-D25CFBCDC376}"/>
              </a:ext>
            </a:extLst>
          </p:cNvPr>
          <p:cNvSpPr/>
          <p:nvPr/>
        </p:nvSpPr>
        <p:spPr>
          <a:xfrm>
            <a:off x="4639360" y="2574589"/>
            <a:ext cx="397872" cy="23309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6" name="Straight Connector 80">
            <a:extLst>
              <a:ext uri="{FF2B5EF4-FFF2-40B4-BE49-F238E27FC236}">
                <a16:creationId xmlns:a16="http://schemas.microsoft.com/office/drawing/2014/main" id="{014C6B2B-BAED-4102-B524-9CC3EE796B9F}"/>
              </a:ext>
            </a:extLst>
          </p:cNvPr>
          <p:cNvCxnSpPr>
            <a:cxnSpLocks/>
            <a:endCxn id="222" idx="0"/>
          </p:cNvCxnSpPr>
          <p:nvPr/>
        </p:nvCxnSpPr>
        <p:spPr>
          <a:xfrm>
            <a:off x="5822287" y="2361859"/>
            <a:ext cx="0" cy="391453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53FC026-1F93-48CA-9E88-C4575553762C}"/>
              </a:ext>
            </a:extLst>
          </p:cNvPr>
          <p:cNvSpPr txBox="1"/>
          <p:nvPr/>
        </p:nvSpPr>
        <p:spPr>
          <a:xfrm>
            <a:off x="46107" y="4671764"/>
            <a:ext cx="880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FC/PES</a:t>
            </a:r>
          </a:p>
          <a:p>
            <a:r>
              <a:rPr kumimoji="1" lang="en-US" altLang="ja-JP" b="1" dirty="0"/>
              <a:t>=63.6%</a:t>
            </a:r>
            <a:endParaRPr kumimoji="1" lang="ja-JP" altLang="en-US" b="1" dirty="0"/>
          </a:p>
        </p:txBody>
      </p: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37D36076-9683-4DDF-B514-7F729C89C97A}"/>
              </a:ext>
            </a:extLst>
          </p:cNvPr>
          <p:cNvSpPr txBox="1"/>
          <p:nvPr/>
        </p:nvSpPr>
        <p:spPr>
          <a:xfrm>
            <a:off x="7323480" y="2475137"/>
            <a:ext cx="17413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Eff</a:t>
            </a:r>
            <a:r>
              <a:rPr kumimoji="1" lang="ja-JP" altLang="en-US" b="1" dirty="0"/>
              <a:t>．</a:t>
            </a:r>
            <a:r>
              <a:rPr lang="en-US" altLang="ja-JP" b="1" dirty="0"/>
              <a:t>PP =36.6%</a:t>
            </a:r>
          </a:p>
          <a:p>
            <a:r>
              <a:rPr kumimoji="1" lang="en-US" altLang="ja-JP" b="1" dirty="0"/>
              <a:t>        CHP=54.1%</a:t>
            </a:r>
          </a:p>
          <a:p>
            <a:r>
              <a:rPr lang="en-US" altLang="ja-JP" b="1" dirty="0"/>
              <a:t>        HP=94.8%</a:t>
            </a:r>
            <a:endParaRPr kumimoji="1" lang="en-US" altLang="ja-JP" b="1" dirty="0"/>
          </a:p>
          <a:p>
            <a:endParaRPr kumimoji="1" lang="ja-JP" altLang="en-US" b="1" dirty="0"/>
          </a:p>
        </p:txBody>
      </p: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D8C4FE51-80E0-4D9C-8FEE-3D60359C13D4}"/>
              </a:ext>
            </a:extLst>
          </p:cNvPr>
          <p:cNvGrpSpPr/>
          <p:nvPr/>
        </p:nvGrpSpPr>
        <p:grpSpPr>
          <a:xfrm>
            <a:off x="2987876" y="2808718"/>
            <a:ext cx="1087449" cy="260833"/>
            <a:chOff x="3000157" y="2750128"/>
            <a:chExt cx="721140" cy="224636"/>
          </a:xfrm>
        </p:grpSpPr>
        <p:sp>
          <p:nvSpPr>
            <p:cNvPr id="180" name="Rounded Rectangle 164">
              <a:extLst>
                <a:ext uri="{FF2B5EF4-FFF2-40B4-BE49-F238E27FC236}">
                  <a16:creationId xmlns:a16="http://schemas.microsoft.com/office/drawing/2014/main" id="{0A8F6F2C-6562-471D-B446-34BC932B154F}"/>
                </a:ext>
              </a:extLst>
            </p:cNvPr>
            <p:cNvSpPr/>
            <p:nvPr/>
          </p:nvSpPr>
          <p:spPr>
            <a:xfrm>
              <a:off x="3000157" y="2750128"/>
              <a:ext cx="271939" cy="224636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4239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8" name="Rounded Rectangle 164">
              <a:extLst>
                <a:ext uri="{FF2B5EF4-FFF2-40B4-BE49-F238E27FC236}">
                  <a16:creationId xmlns:a16="http://schemas.microsoft.com/office/drawing/2014/main" id="{9792391B-5929-47D2-8634-BE023267E07A}"/>
                </a:ext>
              </a:extLst>
            </p:cNvPr>
            <p:cNvSpPr/>
            <p:nvPr/>
          </p:nvSpPr>
          <p:spPr>
            <a:xfrm>
              <a:off x="3266138" y="2752534"/>
              <a:ext cx="175671" cy="208215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30" name="Rounded Rectangle 164">
              <a:extLst>
                <a:ext uri="{FF2B5EF4-FFF2-40B4-BE49-F238E27FC236}">
                  <a16:creationId xmlns:a16="http://schemas.microsoft.com/office/drawing/2014/main" id="{52765D68-8FED-4B6D-9E85-B7DD447D0785}"/>
                </a:ext>
              </a:extLst>
            </p:cNvPr>
            <p:cNvSpPr/>
            <p:nvPr/>
          </p:nvSpPr>
          <p:spPr>
            <a:xfrm>
              <a:off x="3441810" y="2752534"/>
              <a:ext cx="279487" cy="189309"/>
            </a:xfrm>
            <a:prstGeom prst="roundRect">
              <a:avLst>
                <a:gd name="adj" fmla="val 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6634?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31" name="テキスト ボックス 230">
            <a:extLst>
              <a:ext uri="{FF2B5EF4-FFF2-40B4-BE49-F238E27FC236}">
                <a16:creationId xmlns:a16="http://schemas.microsoft.com/office/drawing/2014/main" id="{E178C7EB-3C71-4037-BFFB-EFC3B504ECC4}"/>
              </a:ext>
            </a:extLst>
          </p:cNvPr>
          <p:cNvSpPr txBox="1"/>
          <p:nvPr/>
        </p:nvSpPr>
        <p:spPr>
          <a:xfrm>
            <a:off x="2392948" y="2960605"/>
            <a:ext cx="642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 ?</a:t>
            </a:r>
          </a:p>
        </p:txBody>
      </p:sp>
      <p:sp>
        <p:nvSpPr>
          <p:cNvPr id="238" name="テキスト ボックス 237">
            <a:extLst>
              <a:ext uri="{FF2B5EF4-FFF2-40B4-BE49-F238E27FC236}">
                <a16:creationId xmlns:a16="http://schemas.microsoft.com/office/drawing/2014/main" id="{57E5C67A-9288-489D-8BC4-4E0B364FCCFB}"/>
              </a:ext>
            </a:extLst>
          </p:cNvPr>
          <p:cNvSpPr txBox="1"/>
          <p:nvPr/>
        </p:nvSpPr>
        <p:spPr>
          <a:xfrm>
            <a:off x="7305222" y="3572499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8.3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6" name="Rounded Rectangle 15">
            <a:extLst>
              <a:ext uri="{FF2B5EF4-FFF2-40B4-BE49-F238E27FC236}">
                <a16:creationId xmlns:a16="http://schemas.microsoft.com/office/drawing/2014/main" id="{9E2FF367-3659-46AA-BB18-FE4F6039F576}"/>
              </a:ext>
            </a:extLst>
          </p:cNvPr>
          <p:cNvSpPr/>
          <p:nvPr/>
        </p:nvSpPr>
        <p:spPr>
          <a:xfrm>
            <a:off x="7665265" y="1086943"/>
            <a:ext cx="79516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Rounded Rectangle 137">
            <a:extLst>
              <a:ext uri="{FF2B5EF4-FFF2-40B4-BE49-F238E27FC236}">
                <a16:creationId xmlns:a16="http://schemas.microsoft.com/office/drawing/2014/main" id="{9EB38550-5FF0-43A0-8D82-7FD6AC712FA3}"/>
              </a:ext>
            </a:extLst>
          </p:cNvPr>
          <p:cNvSpPr/>
          <p:nvPr/>
        </p:nvSpPr>
        <p:spPr>
          <a:xfrm>
            <a:off x="7661171" y="1681726"/>
            <a:ext cx="808920" cy="271766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Rounded Rectangle 199">
            <a:extLst>
              <a:ext uri="{FF2B5EF4-FFF2-40B4-BE49-F238E27FC236}">
                <a16:creationId xmlns:a16="http://schemas.microsoft.com/office/drawing/2014/main" id="{61D92891-C4AF-4E44-A740-0A93B79F89E4}"/>
              </a:ext>
            </a:extLst>
          </p:cNvPr>
          <p:cNvSpPr/>
          <p:nvPr/>
        </p:nvSpPr>
        <p:spPr>
          <a:xfrm>
            <a:off x="7665265" y="841942"/>
            <a:ext cx="441852" cy="25296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Rounded Rectangle 196">
            <a:extLst>
              <a:ext uri="{FF2B5EF4-FFF2-40B4-BE49-F238E27FC236}">
                <a16:creationId xmlns:a16="http://schemas.microsoft.com/office/drawing/2014/main" id="{75696FF8-E45A-4857-995A-DFE99A49E5AE}"/>
              </a:ext>
            </a:extLst>
          </p:cNvPr>
          <p:cNvSpPr/>
          <p:nvPr/>
        </p:nvSpPr>
        <p:spPr>
          <a:xfrm>
            <a:off x="8107322" y="846753"/>
            <a:ext cx="362769" cy="24835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241" name="Straight Arrow Connector 65">
            <a:extLst>
              <a:ext uri="{FF2B5EF4-FFF2-40B4-BE49-F238E27FC236}">
                <a16:creationId xmlns:a16="http://schemas.microsoft.com/office/drawing/2014/main" id="{AAEEBA22-A4A7-4FF8-BAFC-D589398BD552}"/>
              </a:ext>
            </a:extLst>
          </p:cNvPr>
          <p:cNvCxnSpPr/>
          <p:nvPr/>
        </p:nvCxnSpPr>
        <p:spPr>
          <a:xfrm>
            <a:off x="7884305" y="460472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67">
            <a:extLst>
              <a:ext uri="{FF2B5EF4-FFF2-40B4-BE49-F238E27FC236}">
                <a16:creationId xmlns:a16="http://schemas.microsoft.com/office/drawing/2014/main" id="{C3679C83-9DB1-4057-93CC-FE2151C61D44}"/>
              </a:ext>
            </a:extLst>
          </p:cNvPr>
          <p:cNvCxnSpPr/>
          <p:nvPr/>
        </p:nvCxnSpPr>
        <p:spPr>
          <a:xfrm flipV="1">
            <a:off x="8300938" y="353314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148">
            <a:extLst>
              <a:ext uri="{FF2B5EF4-FFF2-40B4-BE49-F238E27FC236}">
                <a16:creationId xmlns:a16="http://schemas.microsoft.com/office/drawing/2014/main" id="{99DE0DE6-AF7A-43EE-82B1-7063BA77C63E}"/>
              </a:ext>
            </a:extLst>
          </p:cNvPr>
          <p:cNvSpPr/>
          <p:nvPr/>
        </p:nvSpPr>
        <p:spPr>
          <a:xfrm>
            <a:off x="2740871" y="5743843"/>
            <a:ext cx="274049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443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3" name="Rounded Rectangle 148">
            <a:extLst>
              <a:ext uri="{FF2B5EF4-FFF2-40B4-BE49-F238E27FC236}">
                <a16:creationId xmlns:a16="http://schemas.microsoft.com/office/drawing/2014/main" id="{8DCE4543-E618-4533-84FF-AE3425BB817A}"/>
              </a:ext>
            </a:extLst>
          </p:cNvPr>
          <p:cNvSpPr/>
          <p:nvPr/>
        </p:nvSpPr>
        <p:spPr>
          <a:xfrm>
            <a:off x="4398885" y="5743843"/>
            <a:ext cx="274049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1079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" name="Rounded Rectangle 150">
            <a:extLst>
              <a:ext uri="{FF2B5EF4-FFF2-40B4-BE49-F238E27FC236}">
                <a16:creationId xmlns:a16="http://schemas.microsoft.com/office/drawing/2014/main" id="{AF0410E7-4779-4C92-B41B-D49855F18607}"/>
              </a:ext>
            </a:extLst>
          </p:cNvPr>
          <p:cNvSpPr/>
          <p:nvPr/>
        </p:nvSpPr>
        <p:spPr>
          <a:xfrm>
            <a:off x="4863031" y="5759178"/>
            <a:ext cx="246051" cy="198793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6" name="Rounded Rectangle 148">
            <a:extLst>
              <a:ext uri="{FF2B5EF4-FFF2-40B4-BE49-F238E27FC236}">
                <a16:creationId xmlns:a16="http://schemas.microsoft.com/office/drawing/2014/main" id="{F3A73F93-BDBC-4C85-A930-ABE4AF5956E5}"/>
              </a:ext>
            </a:extLst>
          </p:cNvPr>
          <p:cNvSpPr/>
          <p:nvPr/>
        </p:nvSpPr>
        <p:spPr>
          <a:xfrm>
            <a:off x="5822455" y="5756599"/>
            <a:ext cx="436756" cy="189897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1147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0" name="Rounded Rectangle 145">
            <a:extLst>
              <a:ext uri="{FF2B5EF4-FFF2-40B4-BE49-F238E27FC236}">
                <a16:creationId xmlns:a16="http://schemas.microsoft.com/office/drawing/2014/main" id="{A9824120-46B9-4934-B8C7-7648ACADA1EB}"/>
              </a:ext>
            </a:extLst>
          </p:cNvPr>
          <p:cNvSpPr/>
          <p:nvPr/>
        </p:nvSpPr>
        <p:spPr>
          <a:xfrm>
            <a:off x="6502023" y="5740156"/>
            <a:ext cx="286035" cy="21370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9" name="Freeform 122">
            <a:extLst>
              <a:ext uri="{FF2B5EF4-FFF2-40B4-BE49-F238E27FC236}">
                <a16:creationId xmlns:a16="http://schemas.microsoft.com/office/drawing/2014/main" id="{41DC3525-357F-428D-AEBE-89E4B798029D}"/>
              </a:ext>
            </a:extLst>
          </p:cNvPr>
          <p:cNvSpPr/>
          <p:nvPr/>
        </p:nvSpPr>
        <p:spPr>
          <a:xfrm>
            <a:off x="6629197" y="5405962"/>
            <a:ext cx="679159" cy="32304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Rounded Rectangle 148">
            <a:extLst>
              <a:ext uri="{FF2B5EF4-FFF2-40B4-BE49-F238E27FC236}">
                <a16:creationId xmlns:a16="http://schemas.microsoft.com/office/drawing/2014/main" id="{57F81705-229A-466C-B072-708B80042BCD}"/>
              </a:ext>
            </a:extLst>
          </p:cNvPr>
          <p:cNvSpPr/>
          <p:nvPr/>
        </p:nvSpPr>
        <p:spPr>
          <a:xfrm>
            <a:off x="9277225" y="5724469"/>
            <a:ext cx="274049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54" name="Freeform 105">
            <a:extLst>
              <a:ext uri="{FF2B5EF4-FFF2-40B4-BE49-F238E27FC236}">
                <a16:creationId xmlns:a16="http://schemas.microsoft.com/office/drawing/2014/main" id="{2E5EC12B-0993-47F1-A5B7-85C621D803A8}"/>
              </a:ext>
            </a:extLst>
          </p:cNvPr>
          <p:cNvSpPr/>
          <p:nvPr/>
        </p:nvSpPr>
        <p:spPr>
          <a:xfrm>
            <a:off x="2877697" y="5217282"/>
            <a:ext cx="6561710" cy="50127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9933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Freeform 122">
            <a:extLst>
              <a:ext uri="{FF2B5EF4-FFF2-40B4-BE49-F238E27FC236}">
                <a16:creationId xmlns:a16="http://schemas.microsoft.com/office/drawing/2014/main" id="{4E5FF988-1B4F-4A0A-899D-19BB00AEA6BF}"/>
              </a:ext>
            </a:extLst>
          </p:cNvPr>
          <p:cNvSpPr/>
          <p:nvPr/>
        </p:nvSpPr>
        <p:spPr>
          <a:xfrm>
            <a:off x="2902734" y="5180784"/>
            <a:ext cx="688075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Freeform 122">
            <a:extLst>
              <a:ext uri="{FF2B5EF4-FFF2-40B4-BE49-F238E27FC236}">
                <a16:creationId xmlns:a16="http://schemas.microsoft.com/office/drawing/2014/main" id="{06C60BFC-AE3A-47EF-B2D1-013573D0700E}"/>
              </a:ext>
            </a:extLst>
          </p:cNvPr>
          <p:cNvSpPr/>
          <p:nvPr/>
        </p:nvSpPr>
        <p:spPr>
          <a:xfrm>
            <a:off x="4508705" y="5203715"/>
            <a:ext cx="688075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Freeform 122">
            <a:extLst>
              <a:ext uri="{FF2B5EF4-FFF2-40B4-BE49-F238E27FC236}">
                <a16:creationId xmlns:a16="http://schemas.microsoft.com/office/drawing/2014/main" id="{9BC4281E-D550-49F5-8E04-A5CB5B8B221F}"/>
              </a:ext>
            </a:extLst>
          </p:cNvPr>
          <p:cNvSpPr/>
          <p:nvPr/>
        </p:nvSpPr>
        <p:spPr>
          <a:xfrm>
            <a:off x="6041166" y="5220210"/>
            <a:ext cx="688075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Rounded Rectangle 178">
            <a:extLst>
              <a:ext uri="{FF2B5EF4-FFF2-40B4-BE49-F238E27FC236}">
                <a16:creationId xmlns:a16="http://schemas.microsoft.com/office/drawing/2014/main" id="{68333FFD-293C-4BE5-9026-799F105B077F}"/>
              </a:ext>
            </a:extLst>
          </p:cNvPr>
          <p:cNvSpPr/>
          <p:nvPr/>
        </p:nvSpPr>
        <p:spPr>
          <a:xfrm>
            <a:off x="1328887" y="3878379"/>
            <a:ext cx="1389978" cy="255555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341(loss)</a:t>
            </a:r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60A3C11-D339-4F95-85AB-0C804A6FB7B6}"/>
              </a:ext>
            </a:extLst>
          </p:cNvPr>
          <p:cNvSpPr txBox="1"/>
          <p:nvPr/>
        </p:nvSpPr>
        <p:spPr>
          <a:xfrm>
            <a:off x="1956739" y="3579339"/>
            <a:ext cx="1010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29.0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39" name="Freeform 105">
            <a:extLst>
              <a:ext uri="{FF2B5EF4-FFF2-40B4-BE49-F238E27FC236}">
                <a16:creationId xmlns:a16="http://schemas.microsoft.com/office/drawing/2014/main" id="{C941AC24-B67C-404D-BBFB-B25DDE2A94A6}"/>
              </a:ext>
            </a:extLst>
          </p:cNvPr>
          <p:cNvSpPr/>
          <p:nvPr/>
        </p:nvSpPr>
        <p:spPr>
          <a:xfrm rot="5400000">
            <a:off x="7543277" y="1583499"/>
            <a:ext cx="252964" cy="872659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6C27EFE2-4C8D-4C70-ADAE-D4AA947AF78F}"/>
              </a:ext>
            </a:extLst>
          </p:cNvPr>
          <p:cNvCxnSpPr>
            <a:cxnSpLocks/>
          </p:cNvCxnSpPr>
          <p:nvPr/>
        </p:nvCxnSpPr>
        <p:spPr>
          <a:xfrm>
            <a:off x="5267261" y="3632632"/>
            <a:ext cx="12243" cy="1576148"/>
          </a:xfrm>
          <a:prstGeom prst="line">
            <a:avLst/>
          </a:prstGeom>
          <a:ln w="7620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137">
            <a:extLst>
              <a:ext uri="{FF2B5EF4-FFF2-40B4-BE49-F238E27FC236}">
                <a16:creationId xmlns:a16="http://schemas.microsoft.com/office/drawing/2014/main" id="{B0B77EB0-8B32-4F5B-AA64-09C78C826E98}"/>
              </a:ext>
            </a:extLst>
          </p:cNvPr>
          <p:cNvSpPr/>
          <p:nvPr/>
        </p:nvSpPr>
        <p:spPr>
          <a:xfrm>
            <a:off x="5231309" y="3480300"/>
            <a:ext cx="649241" cy="192308"/>
          </a:xfrm>
          <a:prstGeom prst="roundRect">
            <a:avLst>
              <a:gd name="adj" fmla="val 0"/>
            </a:avLst>
          </a:prstGeom>
          <a:solidFill>
            <a:srgbClr val="FF9933">
              <a:alpha val="80000"/>
            </a:srgbClr>
          </a:solidFill>
          <a:ln w="127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1432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3" name="Rounded Rectangle 137">
            <a:extLst>
              <a:ext uri="{FF2B5EF4-FFF2-40B4-BE49-F238E27FC236}">
                <a16:creationId xmlns:a16="http://schemas.microsoft.com/office/drawing/2014/main" id="{D296620D-D049-4CD3-AD36-2EDF9A6478CF}"/>
              </a:ext>
            </a:extLst>
          </p:cNvPr>
          <p:cNvSpPr/>
          <p:nvPr/>
        </p:nvSpPr>
        <p:spPr>
          <a:xfrm>
            <a:off x="5789710" y="3477740"/>
            <a:ext cx="590187" cy="197557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2149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4" name="Rounded Rectangle 137">
            <a:extLst>
              <a:ext uri="{FF2B5EF4-FFF2-40B4-BE49-F238E27FC236}">
                <a16:creationId xmlns:a16="http://schemas.microsoft.com/office/drawing/2014/main" id="{14787C23-F06E-4D42-85F9-6F0F17A3DB1D}"/>
              </a:ext>
            </a:extLst>
          </p:cNvPr>
          <p:cNvSpPr/>
          <p:nvPr/>
        </p:nvSpPr>
        <p:spPr>
          <a:xfrm>
            <a:off x="4538232" y="3489268"/>
            <a:ext cx="735443" cy="192308"/>
          </a:xfrm>
          <a:prstGeom prst="roundRect">
            <a:avLst>
              <a:gd name="adj" fmla="val 0"/>
            </a:avLst>
          </a:prstGeom>
          <a:solidFill>
            <a:srgbClr val="FF9933">
              <a:alpha val="80000"/>
            </a:srgbClr>
          </a:solidFill>
          <a:ln w="127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1470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Rounded Rectangle 178">
            <a:extLst>
              <a:ext uri="{FF2B5EF4-FFF2-40B4-BE49-F238E27FC236}">
                <a16:creationId xmlns:a16="http://schemas.microsoft.com/office/drawing/2014/main" id="{B91BC6CD-D2F9-426A-B008-3543D5DB55B3}"/>
              </a:ext>
            </a:extLst>
          </p:cNvPr>
          <p:cNvSpPr/>
          <p:nvPr/>
        </p:nvSpPr>
        <p:spPr>
          <a:xfrm>
            <a:off x="4642926" y="3890325"/>
            <a:ext cx="1389978" cy="255555"/>
          </a:xfrm>
          <a:prstGeom prst="roundRect">
            <a:avLst>
              <a:gd name="adj" fmla="val 32000"/>
            </a:avLst>
          </a:prstGeom>
          <a:solidFill>
            <a:srgbClr val="FF993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179(loss)</a:t>
            </a:r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Rounded Rectangle 178">
            <a:extLst>
              <a:ext uri="{FF2B5EF4-FFF2-40B4-BE49-F238E27FC236}">
                <a16:creationId xmlns:a16="http://schemas.microsoft.com/office/drawing/2014/main" id="{3534AA66-0358-4ACD-983B-48B515847B71}"/>
              </a:ext>
            </a:extLst>
          </p:cNvPr>
          <p:cNvSpPr/>
          <p:nvPr/>
        </p:nvSpPr>
        <p:spPr>
          <a:xfrm>
            <a:off x="4557369" y="5111303"/>
            <a:ext cx="759267" cy="200353"/>
          </a:xfrm>
          <a:prstGeom prst="roundRect">
            <a:avLst>
              <a:gd name="adj" fmla="val 32000"/>
            </a:avLst>
          </a:prstGeom>
          <a:solidFill>
            <a:srgbClr val="FF993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2723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10F4B8D-029B-4648-8EAD-0D420803358E}"/>
              </a:ext>
            </a:extLst>
          </p:cNvPr>
          <p:cNvSpPr txBox="1"/>
          <p:nvPr/>
        </p:nvSpPr>
        <p:spPr>
          <a:xfrm>
            <a:off x="5361686" y="3608327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6.2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B04BA7-B2EE-4392-8D50-6997C320C72D}"/>
              </a:ext>
            </a:extLst>
          </p:cNvPr>
          <p:cNvSpPr txBox="1"/>
          <p:nvPr/>
        </p:nvSpPr>
        <p:spPr>
          <a:xfrm>
            <a:off x="198408" y="358289"/>
            <a:ext cx="2178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Mongolia supply part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75AA7E2-D147-4BD8-928C-583383F571B6}"/>
              </a:ext>
            </a:extLst>
          </p:cNvPr>
          <p:cNvSpPr/>
          <p:nvPr/>
        </p:nvSpPr>
        <p:spPr>
          <a:xfrm>
            <a:off x="85223" y="402701"/>
            <a:ext cx="9803716" cy="1838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1" name="Straight Arrow Connector 67">
            <a:extLst>
              <a:ext uri="{FF2B5EF4-FFF2-40B4-BE49-F238E27FC236}">
                <a16:creationId xmlns:a16="http://schemas.microsoft.com/office/drawing/2014/main" id="{FC3E75CD-74D3-42DA-8EB9-7E7772D28356}"/>
              </a:ext>
            </a:extLst>
          </p:cNvPr>
          <p:cNvCxnSpPr/>
          <p:nvPr/>
        </p:nvCxnSpPr>
        <p:spPr>
          <a:xfrm flipV="1">
            <a:off x="2334040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67">
            <a:extLst>
              <a:ext uri="{FF2B5EF4-FFF2-40B4-BE49-F238E27FC236}">
                <a16:creationId xmlns:a16="http://schemas.microsoft.com/office/drawing/2014/main" id="{C9E9E623-3980-43FA-89D5-38DD953B7C83}"/>
              </a:ext>
            </a:extLst>
          </p:cNvPr>
          <p:cNvCxnSpPr/>
          <p:nvPr/>
        </p:nvCxnSpPr>
        <p:spPr>
          <a:xfrm flipV="1">
            <a:off x="3637741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65">
            <a:extLst>
              <a:ext uri="{FF2B5EF4-FFF2-40B4-BE49-F238E27FC236}">
                <a16:creationId xmlns:a16="http://schemas.microsoft.com/office/drawing/2014/main" id="{559BCA41-12FB-41FB-9632-182C243237A0}"/>
              </a:ext>
            </a:extLst>
          </p:cNvPr>
          <p:cNvCxnSpPr/>
          <p:nvPr/>
        </p:nvCxnSpPr>
        <p:spPr>
          <a:xfrm>
            <a:off x="6518888" y="51849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コネクタ 242">
            <a:extLst>
              <a:ext uri="{FF2B5EF4-FFF2-40B4-BE49-F238E27FC236}">
                <a16:creationId xmlns:a16="http://schemas.microsoft.com/office/drawing/2014/main" id="{85EEB80B-F21C-4FB2-BF51-74E644387E36}"/>
              </a:ext>
            </a:extLst>
          </p:cNvPr>
          <p:cNvCxnSpPr/>
          <p:nvPr/>
        </p:nvCxnSpPr>
        <p:spPr>
          <a:xfrm flipH="1">
            <a:off x="4450046" y="1997273"/>
            <a:ext cx="16850" cy="2644777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ounded Rectangle 178">
            <a:extLst>
              <a:ext uri="{FF2B5EF4-FFF2-40B4-BE49-F238E27FC236}">
                <a16:creationId xmlns:a16="http://schemas.microsoft.com/office/drawing/2014/main" id="{073F0BEF-FAB9-4EA7-BBBD-96BBAEBBE99D}"/>
              </a:ext>
            </a:extLst>
          </p:cNvPr>
          <p:cNvSpPr/>
          <p:nvPr/>
        </p:nvSpPr>
        <p:spPr>
          <a:xfrm>
            <a:off x="3755497" y="4216889"/>
            <a:ext cx="903764" cy="233419"/>
          </a:xfrm>
          <a:prstGeom prst="roundRect">
            <a:avLst>
              <a:gd name="adj" fmla="val 3200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3703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7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Freeform 105">
            <a:extLst>
              <a:ext uri="{FF2B5EF4-FFF2-40B4-BE49-F238E27FC236}">
                <a16:creationId xmlns:a16="http://schemas.microsoft.com/office/drawing/2014/main" id="{B22D8B2D-1C44-4DB1-9AE6-45B5120DFCFF}"/>
              </a:ext>
            </a:extLst>
          </p:cNvPr>
          <p:cNvSpPr/>
          <p:nvPr/>
        </p:nvSpPr>
        <p:spPr>
          <a:xfrm rot="10800000" flipV="1">
            <a:off x="4477185" y="5502304"/>
            <a:ext cx="4717975" cy="23755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00B05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5" name="Straight Connector 80">
            <a:extLst>
              <a:ext uri="{FF2B5EF4-FFF2-40B4-BE49-F238E27FC236}">
                <a16:creationId xmlns:a16="http://schemas.microsoft.com/office/drawing/2014/main" id="{A52AAD52-539E-4BE2-A91F-089D6AB055BF}"/>
              </a:ext>
            </a:extLst>
          </p:cNvPr>
          <p:cNvCxnSpPr>
            <a:cxnSpLocks/>
            <a:endCxn id="226" idx="0"/>
          </p:cNvCxnSpPr>
          <p:nvPr/>
        </p:nvCxnSpPr>
        <p:spPr>
          <a:xfrm>
            <a:off x="4852742" y="2361859"/>
            <a:ext cx="13609" cy="392517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Freeform 122">
            <a:extLst>
              <a:ext uri="{FF2B5EF4-FFF2-40B4-BE49-F238E27FC236}">
                <a16:creationId xmlns:a16="http://schemas.microsoft.com/office/drawing/2014/main" id="{B4F5080F-512B-434B-9AC6-52A6BE434B42}"/>
              </a:ext>
            </a:extLst>
          </p:cNvPr>
          <p:cNvSpPr/>
          <p:nvPr/>
        </p:nvSpPr>
        <p:spPr>
          <a:xfrm>
            <a:off x="9159342" y="1964789"/>
            <a:ext cx="302491" cy="375152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CC66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Rounded Rectangle 3"/>
          <p:cNvSpPr/>
          <p:nvPr/>
        </p:nvSpPr>
        <p:spPr>
          <a:xfrm>
            <a:off x="85223" y="768645"/>
            <a:ext cx="1066800" cy="124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Primary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Energy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Supply</a:t>
            </a:r>
          </a:p>
          <a:p>
            <a:endParaRPr kumimoji="1" lang="en-US" altLang="ja-JP" sz="800" b="1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76157" y="1086944"/>
            <a:ext cx="1066800" cy="59552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62997" y="1086944"/>
            <a:ext cx="1066800" cy="595520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Crude Oil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49837" y="1086944"/>
            <a:ext cx="1066800" cy="596926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Oil Product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48107" y="1086944"/>
            <a:ext cx="1066800" cy="596926"/>
          </a:xfrm>
          <a:prstGeom prst="roundRect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Natural Gas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34585" y="1072353"/>
            <a:ext cx="79516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Hydro &amp; RE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652564" y="994017"/>
            <a:ext cx="977544" cy="649320"/>
          </a:xfrm>
          <a:prstGeom prst="roundRect">
            <a:avLst>
              <a:gd name="adj" fmla="val 0"/>
            </a:avLst>
          </a:prstGeom>
          <a:solidFill>
            <a:srgbClr val="00B05A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Biomass &amp;Waste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552357" y="5937437"/>
            <a:ext cx="1447800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Industry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00181" y="5937437"/>
            <a:ext cx="147531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Residential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57531" y="5937437"/>
            <a:ext cx="139192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486307" y="5844890"/>
            <a:ext cx="1386840" cy="71862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Transport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143657" y="5937438"/>
            <a:ext cx="1386840" cy="6260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Others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798883" y="5471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132496" y="495018"/>
            <a:ext cx="0" cy="419397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929728" y="527748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255111" y="495854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cxnSpLocks/>
          </p:cNvCxnSpPr>
          <p:nvPr/>
        </p:nvCxnSpPr>
        <p:spPr>
          <a:xfrm>
            <a:off x="9130124" y="431039"/>
            <a:ext cx="0" cy="415714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3000157" y="2991037"/>
            <a:ext cx="1098549" cy="646608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Refinery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299472" y="2917973"/>
            <a:ext cx="896617" cy="58794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lnSpc>
                <a:spcPts val="1400"/>
              </a:lnSpc>
            </a:pP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 Plant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81" name="Straight Connector 80"/>
          <p:cNvCxnSpPr>
            <a:cxnSpLocks/>
          </p:cNvCxnSpPr>
          <p:nvPr/>
        </p:nvCxnSpPr>
        <p:spPr>
          <a:xfrm flipH="1">
            <a:off x="3215185" y="1724579"/>
            <a:ext cx="2827" cy="1067664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1690333" y="1699846"/>
            <a:ext cx="0" cy="4037586"/>
          </a:xfrm>
          <a:prstGeom prst="line">
            <a:avLst/>
          </a:prstGeom>
          <a:ln w="889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1690333" y="2561570"/>
            <a:ext cx="4747017" cy="249937"/>
          </a:xfrm>
          <a:custGeom>
            <a:avLst/>
            <a:gdLst>
              <a:gd name="connsiteX0" fmla="*/ 0 w 4210050"/>
              <a:gd name="connsiteY0" fmla="*/ 0 h 466725"/>
              <a:gd name="connsiteX1" fmla="*/ 4210050 w 4210050"/>
              <a:gd name="connsiteY1" fmla="*/ 0 h 466725"/>
              <a:gd name="connsiteX2" fmla="*/ 4210050 w 4210050"/>
              <a:gd name="connsiteY2" fmla="*/ 466725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0050" h="466725">
                <a:moveTo>
                  <a:pt x="0" y="0"/>
                </a:moveTo>
                <a:lnTo>
                  <a:pt x="4210050" y="0"/>
                </a:lnTo>
                <a:lnTo>
                  <a:pt x="4210050" y="466725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Freeform 105"/>
          <p:cNvSpPr/>
          <p:nvPr/>
        </p:nvSpPr>
        <p:spPr>
          <a:xfrm>
            <a:off x="4479552" y="2361859"/>
            <a:ext cx="2203292" cy="432779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Freeform 113"/>
          <p:cNvSpPr/>
          <p:nvPr/>
        </p:nvSpPr>
        <p:spPr>
          <a:xfrm>
            <a:off x="6385726" y="1954759"/>
            <a:ext cx="872660" cy="1827722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5" name="Freeform 114"/>
          <p:cNvSpPr/>
          <p:nvPr/>
        </p:nvSpPr>
        <p:spPr>
          <a:xfrm>
            <a:off x="2540498" y="4965467"/>
            <a:ext cx="6373509" cy="770632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Freeform 115"/>
          <p:cNvSpPr/>
          <p:nvPr/>
        </p:nvSpPr>
        <p:spPr>
          <a:xfrm flipH="1">
            <a:off x="6309145" y="3632632"/>
            <a:ext cx="72453" cy="128400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Freeform 121"/>
          <p:cNvSpPr/>
          <p:nvPr/>
        </p:nvSpPr>
        <p:spPr>
          <a:xfrm>
            <a:off x="3718624" y="4952650"/>
            <a:ext cx="578947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Rounded Rectangle 126"/>
          <p:cNvSpPr/>
          <p:nvPr/>
        </p:nvSpPr>
        <p:spPr>
          <a:xfrm>
            <a:off x="1552357" y="6563518"/>
            <a:ext cx="144780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1225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00181" y="6567520"/>
            <a:ext cx="1476375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4865154" y="6563517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648630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723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814365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591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4714657" y="5937437"/>
            <a:ext cx="1657984" cy="62608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Commercial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476157" y="1683870"/>
            <a:ext cx="1065397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4049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2862997" y="1683870"/>
            <a:ext cx="1066799" cy="32766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4249836" y="1683870"/>
            <a:ext cx="1065397" cy="3142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1351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5648103" y="1683870"/>
            <a:ext cx="1066804" cy="32766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6830491" y="1667135"/>
            <a:ext cx="808920" cy="289759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8652564" y="1613737"/>
            <a:ext cx="977543" cy="357262"/>
          </a:xfrm>
          <a:prstGeom prst="roundRect">
            <a:avLst>
              <a:gd name="adj" fmla="val 0"/>
            </a:avLst>
          </a:prstGeom>
          <a:solidFill>
            <a:srgbClr val="00B05A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552356" y="5745843"/>
            <a:ext cx="361352" cy="19728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1915880" y="5737817"/>
            <a:ext cx="404398" cy="21941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468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9" name="Rounded Rectangle 148"/>
          <p:cNvSpPr/>
          <p:nvPr/>
        </p:nvSpPr>
        <p:spPr>
          <a:xfrm>
            <a:off x="2317991" y="5743843"/>
            <a:ext cx="415523" cy="20702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344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4314141" y="5745431"/>
            <a:ext cx="339371" cy="21712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3582052" y="5739378"/>
            <a:ext cx="345873" cy="19724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3194638" y="5746359"/>
            <a:ext cx="382405" cy="197242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1476156" y="871062"/>
            <a:ext cx="591830" cy="21708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25520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788058" y="5750950"/>
            <a:ext cx="1086255" cy="21208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709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8442363" y="5738921"/>
            <a:ext cx="307946" cy="19769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8764179" y="5734703"/>
            <a:ext cx="289845" cy="210446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3000157" y="3637645"/>
            <a:ext cx="1098550" cy="34716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4191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0" name="Freeform 109"/>
          <p:cNvSpPr/>
          <p:nvPr/>
        </p:nvSpPr>
        <p:spPr>
          <a:xfrm flipH="1">
            <a:off x="6593488" y="4634009"/>
            <a:ext cx="667978" cy="112075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Freeform 101"/>
          <p:cNvSpPr/>
          <p:nvPr/>
        </p:nvSpPr>
        <p:spPr>
          <a:xfrm>
            <a:off x="2102312" y="4630223"/>
            <a:ext cx="6493592" cy="1124540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F943544-8B89-4CBE-9D81-3637EDF569E2}"/>
              </a:ext>
            </a:extLst>
          </p:cNvPr>
          <p:cNvGrpSpPr/>
          <p:nvPr/>
        </p:nvGrpSpPr>
        <p:grpSpPr>
          <a:xfrm>
            <a:off x="6271141" y="2766502"/>
            <a:ext cx="931320" cy="270451"/>
            <a:chOff x="6271141" y="2766502"/>
            <a:chExt cx="931320" cy="270451"/>
          </a:xfrm>
        </p:grpSpPr>
        <p:sp>
          <p:nvSpPr>
            <p:cNvPr id="174" name="Rounded Rectangle 173"/>
            <p:cNvSpPr/>
            <p:nvPr/>
          </p:nvSpPr>
          <p:spPr>
            <a:xfrm>
              <a:off x="6271141" y="2785773"/>
              <a:ext cx="366674" cy="25118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593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6626664" y="2766502"/>
              <a:ext cx="220274" cy="2648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59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6827144" y="2780145"/>
              <a:ext cx="375317" cy="25118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5887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183" name="Rounded Rectangle 182"/>
          <p:cNvSpPr/>
          <p:nvPr/>
        </p:nvSpPr>
        <p:spPr>
          <a:xfrm>
            <a:off x="8803638" y="4239763"/>
            <a:ext cx="947174" cy="314503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1377078" y="4191992"/>
            <a:ext cx="895164" cy="255555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929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5" name="Rounded Rectangle 184"/>
          <p:cNvSpPr/>
          <p:nvPr/>
        </p:nvSpPr>
        <p:spPr>
          <a:xfrm>
            <a:off x="85223" y="1682464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5751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85223" y="5595780"/>
            <a:ext cx="1066800" cy="96773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Final Consumption</a:t>
            </a:r>
            <a:endParaRPr kumimoji="1" lang="ja-JP" altLang="en-US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85223" y="6563519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3888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85223" y="2799445"/>
            <a:ext cx="1066800" cy="108299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Conversion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2891224" y="861376"/>
            <a:ext cx="468166" cy="227236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881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5647182" y="891317"/>
            <a:ext cx="654293" cy="19955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6834585" y="841742"/>
            <a:ext cx="784966" cy="245201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39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8652564" y="838916"/>
            <a:ext cx="977538" cy="2068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7042851" y="33180"/>
            <a:ext cx="2640046" cy="48090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●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Production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| 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◆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Trade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3" name="Rounded Rectangle 196"/>
          <p:cNvSpPr/>
          <p:nvPr/>
        </p:nvSpPr>
        <p:spPr>
          <a:xfrm>
            <a:off x="6302754" y="899769"/>
            <a:ext cx="413398" cy="20346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19" name="Straight Arrow Connector 65"/>
          <p:cNvCxnSpPr/>
          <p:nvPr/>
        </p:nvCxnSpPr>
        <p:spPr>
          <a:xfrm>
            <a:off x="4751773" y="48904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Freeform 122"/>
          <p:cNvSpPr/>
          <p:nvPr/>
        </p:nvSpPr>
        <p:spPr>
          <a:xfrm>
            <a:off x="3375217" y="5395143"/>
            <a:ext cx="681210" cy="35028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Rounded Rectangle 190">
            <a:extLst>
              <a:ext uri="{FF2B5EF4-FFF2-40B4-BE49-F238E27FC236}">
                <a16:creationId xmlns:a16="http://schemas.microsoft.com/office/drawing/2014/main" id="{C73D48B9-7A5F-4784-AD8A-959FD32D90BF}"/>
              </a:ext>
            </a:extLst>
          </p:cNvPr>
          <p:cNvSpPr/>
          <p:nvPr/>
        </p:nvSpPr>
        <p:spPr>
          <a:xfrm>
            <a:off x="2067850" y="870319"/>
            <a:ext cx="487726" cy="214329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21380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1" name="Rounded Rectangle 190">
            <a:extLst>
              <a:ext uri="{FF2B5EF4-FFF2-40B4-BE49-F238E27FC236}">
                <a16:creationId xmlns:a16="http://schemas.microsoft.com/office/drawing/2014/main" id="{E5BA9C46-9030-4F6F-87E7-D234F7FA1341}"/>
              </a:ext>
            </a:extLst>
          </p:cNvPr>
          <p:cNvSpPr/>
          <p:nvPr/>
        </p:nvSpPr>
        <p:spPr>
          <a:xfrm>
            <a:off x="3355589" y="870375"/>
            <a:ext cx="564929" cy="22453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854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3" name="Rounded Rectangle 190">
            <a:extLst>
              <a:ext uri="{FF2B5EF4-FFF2-40B4-BE49-F238E27FC236}">
                <a16:creationId xmlns:a16="http://schemas.microsoft.com/office/drawing/2014/main" id="{6FD0A9B5-2ED2-4703-B75B-72FEFFA05930}"/>
              </a:ext>
            </a:extLst>
          </p:cNvPr>
          <p:cNvSpPr/>
          <p:nvPr/>
        </p:nvSpPr>
        <p:spPr>
          <a:xfrm>
            <a:off x="4237750" y="877908"/>
            <a:ext cx="1078885" cy="204980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1390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4" name="Rounded Rectangle 145">
            <a:extLst>
              <a:ext uri="{FF2B5EF4-FFF2-40B4-BE49-F238E27FC236}">
                <a16:creationId xmlns:a16="http://schemas.microsoft.com/office/drawing/2014/main" id="{F0DC5F9C-F5C5-453A-A641-6D5DFD4AA474}"/>
              </a:ext>
            </a:extLst>
          </p:cNvPr>
          <p:cNvSpPr/>
          <p:nvPr/>
        </p:nvSpPr>
        <p:spPr>
          <a:xfrm>
            <a:off x="8143657" y="5744272"/>
            <a:ext cx="314455" cy="21295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374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5" name="Freeform 105">
            <a:extLst>
              <a:ext uri="{FF2B5EF4-FFF2-40B4-BE49-F238E27FC236}">
                <a16:creationId xmlns:a16="http://schemas.microsoft.com/office/drawing/2014/main" id="{344D0612-8513-40EC-8757-6AE7B98306D0}"/>
              </a:ext>
            </a:extLst>
          </p:cNvPr>
          <p:cNvSpPr/>
          <p:nvPr/>
        </p:nvSpPr>
        <p:spPr>
          <a:xfrm>
            <a:off x="1714364" y="5360892"/>
            <a:ext cx="6561709" cy="388816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Rounded Rectangle 180">
            <a:extLst>
              <a:ext uri="{FF2B5EF4-FFF2-40B4-BE49-F238E27FC236}">
                <a16:creationId xmlns:a16="http://schemas.microsoft.com/office/drawing/2014/main" id="{DD474824-11E9-4035-9C13-8EE69AE1B3E1}"/>
              </a:ext>
            </a:extLst>
          </p:cNvPr>
          <p:cNvSpPr/>
          <p:nvPr/>
        </p:nvSpPr>
        <p:spPr>
          <a:xfrm>
            <a:off x="6103876" y="3884339"/>
            <a:ext cx="1734636" cy="281183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415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(loss)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8" name="Rounded Rectangle 180">
            <a:extLst>
              <a:ext uri="{FF2B5EF4-FFF2-40B4-BE49-F238E27FC236}">
                <a16:creationId xmlns:a16="http://schemas.microsoft.com/office/drawing/2014/main" id="{AFC71CDE-FB5D-4D6F-95E8-55F6E87CAB04}"/>
              </a:ext>
            </a:extLst>
          </p:cNvPr>
          <p:cNvSpPr/>
          <p:nvPr/>
        </p:nvSpPr>
        <p:spPr>
          <a:xfrm>
            <a:off x="5572409" y="4775963"/>
            <a:ext cx="946479" cy="25347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555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2" name="テキスト ボックス 211">
            <a:extLst>
              <a:ext uri="{FF2B5EF4-FFF2-40B4-BE49-F238E27FC236}">
                <a16:creationId xmlns:a16="http://schemas.microsoft.com/office/drawing/2014/main" id="{E798F750-3C8F-41C5-B46F-DF08764853D6}"/>
              </a:ext>
            </a:extLst>
          </p:cNvPr>
          <p:cNvSpPr txBox="1"/>
          <p:nvPr/>
        </p:nvSpPr>
        <p:spPr>
          <a:xfrm>
            <a:off x="179123" y="-16018"/>
            <a:ext cx="5855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Mongolia Energy Balance, compiled by IEA 2018 data (</a:t>
            </a:r>
            <a:r>
              <a:rPr kumimoji="1" lang="en-US" altLang="ja-JP" b="1" dirty="0" err="1"/>
              <a:t>ktoe</a:t>
            </a:r>
            <a:r>
              <a:rPr kumimoji="1" lang="en-US" altLang="ja-JP" b="1" dirty="0"/>
              <a:t>)</a:t>
            </a:r>
            <a:endParaRPr kumimoji="1" lang="ja-JP" altLang="en-US" b="1" dirty="0"/>
          </a:p>
        </p:txBody>
      </p:sp>
      <p:cxnSp>
        <p:nvCxnSpPr>
          <p:cNvPr id="214" name="Straight Arrow Connector 67">
            <a:extLst>
              <a:ext uri="{FF2B5EF4-FFF2-40B4-BE49-F238E27FC236}">
                <a16:creationId xmlns:a16="http://schemas.microsoft.com/office/drawing/2014/main" id="{76C400AE-CAB8-4A28-B713-A9116DB747FF}"/>
              </a:ext>
            </a:extLst>
          </p:cNvPr>
          <p:cNvCxnSpPr>
            <a:cxnSpLocks/>
          </p:cNvCxnSpPr>
          <p:nvPr/>
        </p:nvCxnSpPr>
        <p:spPr>
          <a:xfrm>
            <a:off x="9439407" y="309110"/>
            <a:ext cx="0" cy="35414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4098707" y="3755993"/>
            <a:ext cx="356052" cy="525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ounded Rectangle 78"/>
          <p:cNvSpPr/>
          <p:nvPr/>
        </p:nvSpPr>
        <p:spPr>
          <a:xfrm>
            <a:off x="4506241" y="2993407"/>
            <a:ext cx="767434" cy="52918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en-US" altLang="ja-JP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Heat Plant</a:t>
            </a:r>
            <a:endParaRPr kumimoji="1" lang="ja-JP" altLang="en-US" b="1" dirty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3" name="Rounded Rectangle 159">
            <a:extLst>
              <a:ext uri="{FF2B5EF4-FFF2-40B4-BE49-F238E27FC236}">
                <a16:creationId xmlns:a16="http://schemas.microsoft.com/office/drawing/2014/main" id="{2D5B26B7-D4A1-40B9-8639-4CC13241031E}"/>
              </a:ext>
            </a:extLst>
          </p:cNvPr>
          <p:cNvSpPr/>
          <p:nvPr/>
        </p:nvSpPr>
        <p:spPr>
          <a:xfrm>
            <a:off x="9044703" y="5728946"/>
            <a:ext cx="252674" cy="220544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61" name="Straight Connector 80">
            <a:extLst>
              <a:ext uri="{FF2B5EF4-FFF2-40B4-BE49-F238E27FC236}">
                <a16:creationId xmlns:a16="http://schemas.microsoft.com/office/drawing/2014/main" id="{3FCC1CE3-A5B4-4B0D-9AFE-DBDD061BCD43}"/>
              </a:ext>
            </a:extLst>
          </p:cNvPr>
          <p:cNvCxnSpPr>
            <a:cxnSpLocks/>
            <a:endCxn id="228" idx="0"/>
          </p:cNvCxnSpPr>
          <p:nvPr/>
        </p:nvCxnSpPr>
        <p:spPr>
          <a:xfrm flipH="1">
            <a:off x="3521417" y="1972450"/>
            <a:ext cx="799870" cy="839062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4C7332-CDB3-4B43-A499-D4B5805BC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206" name="Rounded Rectangle 78">
            <a:extLst>
              <a:ext uri="{FF2B5EF4-FFF2-40B4-BE49-F238E27FC236}">
                <a16:creationId xmlns:a16="http://schemas.microsoft.com/office/drawing/2014/main" id="{BB80B36B-FF68-4873-9338-C459262B62DF}"/>
              </a:ext>
            </a:extLst>
          </p:cNvPr>
          <p:cNvSpPr/>
          <p:nvPr/>
        </p:nvSpPr>
        <p:spPr>
          <a:xfrm>
            <a:off x="5355385" y="2878925"/>
            <a:ext cx="938454" cy="78169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CHP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25DF5F74-1FD9-412F-A7E7-FD71DC88065E}"/>
              </a:ext>
            </a:extLst>
          </p:cNvPr>
          <p:cNvGrpSpPr/>
          <p:nvPr/>
        </p:nvGrpSpPr>
        <p:grpSpPr>
          <a:xfrm>
            <a:off x="5356627" y="2753312"/>
            <a:ext cx="931320" cy="270451"/>
            <a:chOff x="6271141" y="2766502"/>
            <a:chExt cx="931320" cy="270451"/>
          </a:xfrm>
        </p:grpSpPr>
        <p:sp>
          <p:nvSpPr>
            <p:cNvPr id="221" name="Rounded Rectangle 173">
              <a:extLst>
                <a:ext uri="{FF2B5EF4-FFF2-40B4-BE49-F238E27FC236}">
                  <a16:creationId xmlns:a16="http://schemas.microsoft.com/office/drawing/2014/main" id="{A9FBC7BC-3065-462F-A1B5-006548E9162D}"/>
                </a:ext>
              </a:extLst>
            </p:cNvPr>
            <p:cNvSpPr/>
            <p:nvPr/>
          </p:nvSpPr>
          <p:spPr>
            <a:xfrm>
              <a:off x="6271141" y="2785773"/>
              <a:ext cx="366674" cy="25118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508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2" name="Rounded Rectangle 174">
              <a:extLst>
                <a:ext uri="{FF2B5EF4-FFF2-40B4-BE49-F238E27FC236}">
                  <a16:creationId xmlns:a16="http://schemas.microsoft.com/office/drawing/2014/main" id="{37E4014B-750C-434B-A7F2-C2F68DCDF878}"/>
                </a:ext>
              </a:extLst>
            </p:cNvPr>
            <p:cNvSpPr/>
            <p:nvPr/>
          </p:nvSpPr>
          <p:spPr>
            <a:xfrm>
              <a:off x="6626664" y="2766502"/>
              <a:ext cx="220274" cy="2648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75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3" name="Rounded Rectangle 175">
              <a:extLst>
                <a:ext uri="{FF2B5EF4-FFF2-40B4-BE49-F238E27FC236}">
                  <a16:creationId xmlns:a16="http://schemas.microsoft.com/office/drawing/2014/main" id="{4E4CD5E3-5BEB-4D16-9B42-967C86D730B3}"/>
                </a:ext>
              </a:extLst>
            </p:cNvPr>
            <p:cNvSpPr/>
            <p:nvPr/>
          </p:nvSpPr>
          <p:spPr>
            <a:xfrm>
              <a:off x="6827144" y="2780145"/>
              <a:ext cx="375317" cy="25118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6031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1CCD71E9-F1BB-4A9E-A679-23CB222C851F}"/>
              </a:ext>
            </a:extLst>
          </p:cNvPr>
          <p:cNvGrpSpPr/>
          <p:nvPr/>
        </p:nvGrpSpPr>
        <p:grpSpPr>
          <a:xfrm>
            <a:off x="4549815" y="2754376"/>
            <a:ext cx="782196" cy="264823"/>
            <a:chOff x="6420265" y="2766502"/>
            <a:chExt cx="782196" cy="264823"/>
          </a:xfrm>
        </p:grpSpPr>
        <p:sp>
          <p:nvSpPr>
            <p:cNvPr id="225" name="Rounded Rectangle 173">
              <a:extLst>
                <a:ext uri="{FF2B5EF4-FFF2-40B4-BE49-F238E27FC236}">
                  <a16:creationId xmlns:a16="http://schemas.microsoft.com/office/drawing/2014/main" id="{BC2F2FDF-3B94-4CBE-95D5-079DC43FBC29}"/>
                </a:ext>
              </a:extLst>
            </p:cNvPr>
            <p:cNvSpPr/>
            <p:nvPr/>
          </p:nvSpPr>
          <p:spPr>
            <a:xfrm>
              <a:off x="6420265" y="2785773"/>
              <a:ext cx="217550" cy="235326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6" name="Rounded Rectangle 174">
              <a:extLst>
                <a:ext uri="{FF2B5EF4-FFF2-40B4-BE49-F238E27FC236}">
                  <a16:creationId xmlns:a16="http://schemas.microsoft.com/office/drawing/2014/main" id="{660D34A3-3FB6-4686-BFFB-7AD75D07C0D5}"/>
                </a:ext>
              </a:extLst>
            </p:cNvPr>
            <p:cNvSpPr/>
            <p:nvPr/>
          </p:nvSpPr>
          <p:spPr>
            <a:xfrm>
              <a:off x="6626664" y="2766502"/>
              <a:ext cx="220274" cy="264823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44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7" name="Rounded Rectangle 175">
              <a:extLst>
                <a:ext uri="{FF2B5EF4-FFF2-40B4-BE49-F238E27FC236}">
                  <a16:creationId xmlns:a16="http://schemas.microsoft.com/office/drawing/2014/main" id="{094F60F6-86AA-4A34-B180-96CA687D45D5}"/>
                </a:ext>
              </a:extLst>
            </p:cNvPr>
            <p:cNvSpPr/>
            <p:nvPr/>
          </p:nvSpPr>
          <p:spPr>
            <a:xfrm>
              <a:off x="6827144" y="2780145"/>
              <a:ext cx="375317" cy="251180"/>
            </a:xfrm>
            <a:prstGeom prst="roundRect">
              <a:avLst>
                <a:gd name="adj" fmla="val 0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1505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29" name="Rounded Rectangle 137">
            <a:extLst>
              <a:ext uri="{FF2B5EF4-FFF2-40B4-BE49-F238E27FC236}">
                <a16:creationId xmlns:a16="http://schemas.microsoft.com/office/drawing/2014/main" id="{AA979A25-E299-41DC-A0A7-9B81CCC6E462}"/>
              </a:ext>
            </a:extLst>
          </p:cNvPr>
          <p:cNvSpPr/>
          <p:nvPr/>
        </p:nvSpPr>
        <p:spPr>
          <a:xfrm>
            <a:off x="6397033" y="3467935"/>
            <a:ext cx="805858" cy="216030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2394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33" name="Freeform 110">
            <a:extLst>
              <a:ext uri="{FF2B5EF4-FFF2-40B4-BE49-F238E27FC236}">
                <a16:creationId xmlns:a16="http://schemas.microsoft.com/office/drawing/2014/main" id="{857F47C4-3F48-43B1-99FC-9A0042CDED50}"/>
              </a:ext>
            </a:extLst>
          </p:cNvPr>
          <p:cNvSpPr/>
          <p:nvPr/>
        </p:nvSpPr>
        <p:spPr>
          <a:xfrm>
            <a:off x="5529748" y="2581987"/>
            <a:ext cx="397872" cy="23309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Freeform 110">
            <a:extLst>
              <a:ext uri="{FF2B5EF4-FFF2-40B4-BE49-F238E27FC236}">
                <a16:creationId xmlns:a16="http://schemas.microsoft.com/office/drawing/2014/main" id="{5EE8BA58-1A51-46FA-930F-D25CFBCDC376}"/>
              </a:ext>
            </a:extLst>
          </p:cNvPr>
          <p:cNvSpPr/>
          <p:nvPr/>
        </p:nvSpPr>
        <p:spPr>
          <a:xfrm>
            <a:off x="4639360" y="2574589"/>
            <a:ext cx="397872" cy="23309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6" name="Straight Connector 80">
            <a:extLst>
              <a:ext uri="{FF2B5EF4-FFF2-40B4-BE49-F238E27FC236}">
                <a16:creationId xmlns:a16="http://schemas.microsoft.com/office/drawing/2014/main" id="{014C6B2B-BAED-4102-B524-9CC3EE796B9F}"/>
              </a:ext>
            </a:extLst>
          </p:cNvPr>
          <p:cNvCxnSpPr>
            <a:cxnSpLocks/>
            <a:endCxn id="222" idx="0"/>
          </p:cNvCxnSpPr>
          <p:nvPr/>
        </p:nvCxnSpPr>
        <p:spPr>
          <a:xfrm>
            <a:off x="5822287" y="2361859"/>
            <a:ext cx="0" cy="391453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53FC026-1F93-48CA-9E88-C4575553762C}"/>
              </a:ext>
            </a:extLst>
          </p:cNvPr>
          <p:cNvSpPr txBox="1"/>
          <p:nvPr/>
        </p:nvSpPr>
        <p:spPr>
          <a:xfrm>
            <a:off x="46107" y="4671764"/>
            <a:ext cx="880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FC/PES</a:t>
            </a:r>
          </a:p>
          <a:p>
            <a:r>
              <a:rPr kumimoji="1" lang="en-US" altLang="ja-JP" b="1" dirty="0"/>
              <a:t>=63.6%</a:t>
            </a:r>
            <a:endParaRPr kumimoji="1" lang="ja-JP" altLang="en-US" b="1" dirty="0"/>
          </a:p>
        </p:txBody>
      </p: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37D36076-9683-4DDF-B514-7F729C89C97A}"/>
              </a:ext>
            </a:extLst>
          </p:cNvPr>
          <p:cNvSpPr txBox="1"/>
          <p:nvPr/>
        </p:nvSpPr>
        <p:spPr>
          <a:xfrm>
            <a:off x="7323480" y="2475137"/>
            <a:ext cx="17413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Eff</a:t>
            </a:r>
            <a:r>
              <a:rPr kumimoji="1" lang="ja-JP" altLang="en-US" b="1" dirty="0"/>
              <a:t>．</a:t>
            </a:r>
            <a:r>
              <a:rPr lang="en-US" altLang="ja-JP" b="1" dirty="0"/>
              <a:t>PP =36.6%</a:t>
            </a:r>
          </a:p>
          <a:p>
            <a:r>
              <a:rPr kumimoji="1" lang="en-US" altLang="ja-JP" b="1" dirty="0"/>
              <a:t>        CHP=54.1%</a:t>
            </a:r>
          </a:p>
          <a:p>
            <a:r>
              <a:rPr lang="en-US" altLang="ja-JP" b="1" dirty="0"/>
              <a:t>        HP=94.8%</a:t>
            </a:r>
            <a:endParaRPr kumimoji="1" lang="en-US" altLang="ja-JP" b="1" dirty="0"/>
          </a:p>
          <a:p>
            <a:endParaRPr kumimoji="1" lang="ja-JP" altLang="en-US" b="1" dirty="0"/>
          </a:p>
        </p:txBody>
      </p: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D8C4FE51-80E0-4D9C-8FEE-3D60359C13D4}"/>
              </a:ext>
            </a:extLst>
          </p:cNvPr>
          <p:cNvGrpSpPr/>
          <p:nvPr/>
        </p:nvGrpSpPr>
        <p:grpSpPr>
          <a:xfrm>
            <a:off x="2987876" y="2808718"/>
            <a:ext cx="1087449" cy="260833"/>
            <a:chOff x="3000157" y="2750128"/>
            <a:chExt cx="721140" cy="224636"/>
          </a:xfrm>
        </p:grpSpPr>
        <p:sp>
          <p:nvSpPr>
            <p:cNvPr id="180" name="Rounded Rectangle 164">
              <a:extLst>
                <a:ext uri="{FF2B5EF4-FFF2-40B4-BE49-F238E27FC236}">
                  <a16:creationId xmlns:a16="http://schemas.microsoft.com/office/drawing/2014/main" id="{0A8F6F2C-6562-471D-B446-34BC932B154F}"/>
                </a:ext>
              </a:extLst>
            </p:cNvPr>
            <p:cNvSpPr/>
            <p:nvPr/>
          </p:nvSpPr>
          <p:spPr>
            <a:xfrm>
              <a:off x="3000157" y="2750128"/>
              <a:ext cx="271939" cy="224636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4239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8" name="Rounded Rectangle 164">
              <a:extLst>
                <a:ext uri="{FF2B5EF4-FFF2-40B4-BE49-F238E27FC236}">
                  <a16:creationId xmlns:a16="http://schemas.microsoft.com/office/drawing/2014/main" id="{9792391B-5929-47D2-8634-BE023267E07A}"/>
                </a:ext>
              </a:extLst>
            </p:cNvPr>
            <p:cNvSpPr/>
            <p:nvPr/>
          </p:nvSpPr>
          <p:spPr>
            <a:xfrm>
              <a:off x="3266138" y="2752534"/>
              <a:ext cx="175671" cy="208215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92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30" name="Rounded Rectangle 164">
              <a:extLst>
                <a:ext uri="{FF2B5EF4-FFF2-40B4-BE49-F238E27FC236}">
                  <a16:creationId xmlns:a16="http://schemas.microsoft.com/office/drawing/2014/main" id="{52765D68-8FED-4B6D-9E85-B7DD447D0785}"/>
                </a:ext>
              </a:extLst>
            </p:cNvPr>
            <p:cNvSpPr/>
            <p:nvPr/>
          </p:nvSpPr>
          <p:spPr>
            <a:xfrm>
              <a:off x="3441810" y="2752534"/>
              <a:ext cx="279487" cy="189309"/>
            </a:xfrm>
            <a:prstGeom prst="roundRect">
              <a:avLst>
                <a:gd name="adj" fmla="val 0"/>
              </a:avLst>
            </a:prstGeom>
            <a:solidFill>
              <a:srgbClr val="0070C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6634?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31" name="テキスト ボックス 230">
            <a:extLst>
              <a:ext uri="{FF2B5EF4-FFF2-40B4-BE49-F238E27FC236}">
                <a16:creationId xmlns:a16="http://schemas.microsoft.com/office/drawing/2014/main" id="{E178C7EB-3C71-4037-BFFB-EFC3B504ECC4}"/>
              </a:ext>
            </a:extLst>
          </p:cNvPr>
          <p:cNvSpPr txBox="1"/>
          <p:nvPr/>
        </p:nvSpPr>
        <p:spPr>
          <a:xfrm>
            <a:off x="2392948" y="2960605"/>
            <a:ext cx="642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Eff. ?</a:t>
            </a:r>
          </a:p>
        </p:txBody>
      </p:sp>
      <p:sp>
        <p:nvSpPr>
          <p:cNvPr id="238" name="テキスト ボックス 237">
            <a:extLst>
              <a:ext uri="{FF2B5EF4-FFF2-40B4-BE49-F238E27FC236}">
                <a16:creationId xmlns:a16="http://schemas.microsoft.com/office/drawing/2014/main" id="{57E5C67A-9288-489D-8BC4-4E0B364FCCFB}"/>
              </a:ext>
            </a:extLst>
          </p:cNvPr>
          <p:cNvSpPr txBox="1"/>
          <p:nvPr/>
        </p:nvSpPr>
        <p:spPr>
          <a:xfrm>
            <a:off x="7305222" y="3572499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8.3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6" name="Rounded Rectangle 15">
            <a:extLst>
              <a:ext uri="{FF2B5EF4-FFF2-40B4-BE49-F238E27FC236}">
                <a16:creationId xmlns:a16="http://schemas.microsoft.com/office/drawing/2014/main" id="{9E2FF367-3659-46AA-BB18-FE4F6039F576}"/>
              </a:ext>
            </a:extLst>
          </p:cNvPr>
          <p:cNvSpPr/>
          <p:nvPr/>
        </p:nvSpPr>
        <p:spPr>
          <a:xfrm>
            <a:off x="7665265" y="1086943"/>
            <a:ext cx="79516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Rounded Rectangle 137">
            <a:extLst>
              <a:ext uri="{FF2B5EF4-FFF2-40B4-BE49-F238E27FC236}">
                <a16:creationId xmlns:a16="http://schemas.microsoft.com/office/drawing/2014/main" id="{9EB38550-5FF0-43A0-8D82-7FD6AC712FA3}"/>
              </a:ext>
            </a:extLst>
          </p:cNvPr>
          <p:cNvSpPr/>
          <p:nvPr/>
        </p:nvSpPr>
        <p:spPr>
          <a:xfrm>
            <a:off x="7661171" y="1681726"/>
            <a:ext cx="808920" cy="271766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Rounded Rectangle 199">
            <a:extLst>
              <a:ext uri="{FF2B5EF4-FFF2-40B4-BE49-F238E27FC236}">
                <a16:creationId xmlns:a16="http://schemas.microsoft.com/office/drawing/2014/main" id="{61D92891-C4AF-4E44-A740-0A93B79F89E4}"/>
              </a:ext>
            </a:extLst>
          </p:cNvPr>
          <p:cNvSpPr/>
          <p:nvPr/>
        </p:nvSpPr>
        <p:spPr>
          <a:xfrm>
            <a:off x="7665265" y="841942"/>
            <a:ext cx="441852" cy="25296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Rounded Rectangle 196">
            <a:extLst>
              <a:ext uri="{FF2B5EF4-FFF2-40B4-BE49-F238E27FC236}">
                <a16:creationId xmlns:a16="http://schemas.microsoft.com/office/drawing/2014/main" id="{75696FF8-E45A-4857-995A-DFE99A49E5AE}"/>
              </a:ext>
            </a:extLst>
          </p:cNvPr>
          <p:cNvSpPr/>
          <p:nvPr/>
        </p:nvSpPr>
        <p:spPr>
          <a:xfrm>
            <a:off x="8107322" y="846753"/>
            <a:ext cx="362769" cy="225599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241" name="Straight Arrow Connector 65">
            <a:extLst>
              <a:ext uri="{FF2B5EF4-FFF2-40B4-BE49-F238E27FC236}">
                <a16:creationId xmlns:a16="http://schemas.microsoft.com/office/drawing/2014/main" id="{AAEEBA22-A4A7-4FF8-BAFC-D589398BD552}"/>
              </a:ext>
            </a:extLst>
          </p:cNvPr>
          <p:cNvCxnSpPr/>
          <p:nvPr/>
        </p:nvCxnSpPr>
        <p:spPr>
          <a:xfrm>
            <a:off x="7884305" y="460472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67">
            <a:extLst>
              <a:ext uri="{FF2B5EF4-FFF2-40B4-BE49-F238E27FC236}">
                <a16:creationId xmlns:a16="http://schemas.microsoft.com/office/drawing/2014/main" id="{C3679C83-9DB1-4057-93CC-FE2151C61D44}"/>
              </a:ext>
            </a:extLst>
          </p:cNvPr>
          <p:cNvCxnSpPr/>
          <p:nvPr/>
        </p:nvCxnSpPr>
        <p:spPr>
          <a:xfrm flipV="1">
            <a:off x="8300938" y="353314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148">
            <a:extLst>
              <a:ext uri="{FF2B5EF4-FFF2-40B4-BE49-F238E27FC236}">
                <a16:creationId xmlns:a16="http://schemas.microsoft.com/office/drawing/2014/main" id="{99DE0DE6-AF7A-43EE-82B1-7063BA77C63E}"/>
              </a:ext>
            </a:extLst>
          </p:cNvPr>
          <p:cNvSpPr/>
          <p:nvPr/>
        </p:nvSpPr>
        <p:spPr>
          <a:xfrm>
            <a:off x="2718165" y="5743843"/>
            <a:ext cx="296755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291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3" name="Rounded Rectangle 148">
            <a:extLst>
              <a:ext uri="{FF2B5EF4-FFF2-40B4-BE49-F238E27FC236}">
                <a16:creationId xmlns:a16="http://schemas.microsoft.com/office/drawing/2014/main" id="{8DCE4543-E618-4533-84FF-AE3425BB817A}"/>
              </a:ext>
            </a:extLst>
          </p:cNvPr>
          <p:cNvSpPr/>
          <p:nvPr/>
        </p:nvSpPr>
        <p:spPr>
          <a:xfrm>
            <a:off x="3906483" y="5749846"/>
            <a:ext cx="405117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6" name="Rounded Rectangle 148">
            <a:extLst>
              <a:ext uri="{FF2B5EF4-FFF2-40B4-BE49-F238E27FC236}">
                <a16:creationId xmlns:a16="http://schemas.microsoft.com/office/drawing/2014/main" id="{F3A73F93-BDBC-4C85-A930-ABE4AF5956E5}"/>
              </a:ext>
            </a:extLst>
          </p:cNvPr>
          <p:cNvSpPr/>
          <p:nvPr/>
        </p:nvSpPr>
        <p:spPr>
          <a:xfrm>
            <a:off x="4861923" y="5733063"/>
            <a:ext cx="1397287" cy="216026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0" name="Rounded Rectangle 145">
            <a:extLst>
              <a:ext uri="{FF2B5EF4-FFF2-40B4-BE49-F238E27FC236}">
                <a16:creationId xmlns:a16="http://schemas.microsoft.com/office/drawing/2014/main" id="{A9824120-46B9-4934-B8C7-7648ACADA1EB}"/>
              </a:ext>
            </a:extLst>
          </p:cNvPr>
          <p:cNvSpPr/>
          <p:nvPr/>
        </p:nvSpPr>
        <p:spPr>
          <a:xfrm>
            <a:off x="6502023" y="5740156"/>
            <a:ext cx="286035" cy="21370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9" name="Freeform 122">
            <a:extLst>
              <a:ext uri="{FF2B5EF4-FFF2-40B4-BE49-F238E27FC236}">
                <a16:creationId xmlns:a16="http://schemas.microsoft.com/office/drawing/2014/main" id="{41DC3525-357F-428D-AEBE-89E4B798029D}"/>
              </a:ext>
            </a:extLst>
          </p:cNvPr>
          <p:cNvSpPr/>
          <p:nvPr/>
        </p:nvSpPr>
        <p:spPr>
          <a:xfrm>
            <a:off x="6682844" y="5381155"/>
            <a:ext cx="616196" cy="38642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Rounded Rectangle 148">
            <a:extLst>
              <a:ext uri="{FF2B5EF4-FFF2-40B4-BE49-F238E27FC236}">
                <a16:creationId xmlns:a16="http://schemas.microsoft.com/office/drawing/2014/main" id="{57F81705-229A-466C-B072-708B80042BCD}"/>
              </a:ext>
            </a:extLst>
          </p:cNvPr>
          <p:cNvSpPr/>
          <p:nvPr/>
        </p:nvSpPr>
        <p:spPr>
          <a:xfrm>
            <a:off x="9277225" y="5724469"/>
            <a:ext cx="274049" cy="208966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54" name="Freeform 105">
            <a:extLst>
              <a:ext uri="{FF2B5EF4-FFF2-40B4-BE49-F238E27FC236}">
                <a16:creationId xmlns:a16="http://schemas.microsoft.com/office/drawing/2014/main" id="{2E5EC12B-0993-47F1-A5B7-85C621D803A8}"/>
              </a:ext>
            </a:extLst>
          </p:cNvPr>
          <p:cNvSpPr/>
          <p:nvPr/>
        </p:nvSpPr>
        <p:spPr>
          <a:xfrm>
            <a:off x="2877697" y="5217282"/>
            <a:ext cx="6561710" cy="50127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9933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Freeform 122">
            <a:extLst>
              <a:ext uri="{FF2B5EF4-FFF2-40B4-BE49-F238E27FC236}">
                <a16:creationId xmlns:a16="http://schemas.microsoft.com/office/drawing/2014/main" id="{4E5FF988-1B4F-4A0A-899D-19BB00AEA6BF}"/>
              </a:ext>
            </a:extLst>
          </p:cNvPr>
          <p:cNvSpPr/>
          <p:nvPr/>
        </p:nvSpPr>
        <p:spPr>
          <a:xfrm>
            <a:off x="2900794" y="5180784"/>
            <a:ext cx="690015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Freeform 122">
            <a:extLst>
              <a:ext uri="{FF2B5EF4-FFF2-40B4-BE49-F238E27FC236}">
                <a16:creationId xmlns:a16="http://schemas.microsoft.com/office/drawing/2014/main" id="{06C60BFC-AE3A-47EF-B2D1-013573D0700E}"/>
              </a:ext>
            </a:extLst>
          </p:cNvPr>
          <p:cNvSpPr/>
          <p:nvPr/>
        </p:nvSpPr>
        <p:spPr>
          <a:xfrm>
            <a:off x="4139385" y="5203715"/>
            <a:ext cx="1057396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Freeform 122">
            <a:extLst>
              <a:ext uri="{FF2B5EF4-FFF2-40B4-BE49-F238E27FC236}">
                <a16:creationId xmlns:a16="http://schemas.microsoft.com/office/drawing/2014/main" id="{9BC4281E-D550-49F5-8E04-A5CB5B8B221F}"/>
              </a:ext>
            </a:extLst>
          </p:cNvPr>
          <p:cNvSpPr/>
          <p:nvPr/>
        </p:nvSpPr>
        <p:spPr>
          <a:xfrm>
            <a:off x="5503068" y="5220210"/>
            <a:ext cx="1226173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Rounded Rectangle 178">
            <a:extLst>
              <a:ext uri="{FF2B5EF4-FFF2-40B4-BE49-F238E27FC236}">
                <a16:creationId xmlns:a16="http://schemas.microsoft.com/office/drawing/2014/main" id="{68333FFD-293C-4BE5-9026-799F105B077F}"/>
              </a:ext>
            </a:extLst>
          </p:cNvPr>
          <p:cNvSpPr/>
          <p:nvPr/>
        </p:nvSpPr>
        <p:spPr>
          <a:xfrm>
            <a:off x="1328887" y="3878379"/>
            <a:ext cx="1389978" cy="255555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341(loss)</a:t>
            </a:r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60A3C11-D339-4F95-85AB-0C804A6FB7B6}"/>
              </a:ext>
            </a:extLst>
          </p:cNvPr>
          <p:cNvSpPr txBox="1"/>
          <p:nvPr/>
        </p:nvSpPr>
        <p:spPr>
          <a:xfrm>
            <a:off x="1956739" y="3579339"/>
            <a:ext cx="1010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29.0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39" name="Freeform 105">
            <a:extLst>
              <a:ext uri="{FF2B5EF4-FFF2-40B4-BE49-F238E27FC236}">
                <a16:creationId xmlns:a16="http://schemas.microsoft.com/office/drawing/2014/main" id="{C941AC24-B67C-404D-BBFB-B25DDE2A94A6}"/>
              </a:ext>
            </a:extLst>
          </p:cNvPr>
          <p:cNvSpPr/>
          <p:nvPr/>
        </p:nvSpPr>
        <p:spPr>
          <a:xfrm rot="5400000">
            <a:off x="7543277" y="1583499"/>
            <a:ext cx="252964" cy="872659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6C27EFE2-4C8D-4C70-ADAE-D4AA947AF78F}"/>
              </a:ext>
            </a:extLst>
          </p:cNvPr>
          <p:cNvCxnSpPr>
            <a:cxnSpLocks/>
          </p:cNvCxnSpPr>
          <p:nvPr/>
        </p:nvCxnSpPr>
        <p:spPr>
          <a:xfrm>
            <a:off x="5267261" y="3632632"/>
            <a:ext cx="12243" cy="1576148"/>
          </a:xfrm>
          <a:prstGeom prst="line">
            <a:avLst/>
          </a:prstGeom>
          <a:ln w="7620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137">
            <a:extLst>
              <a:ext uri="{FF2B5EF4-FFF2-40B4-BE49-F238E27FC236}">
                <a16:creationId xmlns:a16="http://schemas.microsoft.com/office/drawing/2014/main" id="{B0B77EB0-8B32-4F5B-AA64-09C78C826E98}"/>
              </a:ext>
            </a:extLst>
          </p:cNvPr>
          <p:cNvSpPr/>
          <p:nvPr/>
        </p:nvSpPr>
        <p:spPr>
          <a:xfrm>
            <a:off x="5231309" y="3480300"/>
            <a:ext cx="649241" cy="192308"/>
          </a:xfrm>
          <a:prstGeom prst="roundRect">
            <a:avLst>
              <a:gd name="adj" fmla="val 0"/>
            </a:avLst>
          </a:prstGeom>
          <a:solidFill>
            <a:srgbClr val="FF9933">
              <a:alpha val="80000"/>
            </a:srgbClr>
          </a:solidFill>
          <a:ln w="127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1432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3" name="Rounded Rectangle 137">
            <a:extLst>
              <a:ext uri="{FF2B5EF4-FFF2-40B4-BE49-F238E27FC236}">
                <a16:creationId xmlns:a16="http://schemas.microsoft.com/office/drawing/2014/main" id="{D296620D-D049-4CD3-AD36-2EDF9A6478CF}"/>
              </a:ext>
            </a:extLst>
          </p:cNvPr>
          <p:cNvSpPr/>
          <p:nvPr/>
        </p:nvSpPr>
        <p:spPr>
          <a:xfrm>
            <a:off x="5789710" y="3477740"/>
            <a:ext cx="590187" cy="197557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2149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4" name="Rounded Rectangle 137">
            <a:extLst>
              <a:ext uri="{FF2B5EF4-FFF2-40B4-BE49-F238E27FC236}">
                <a16:creationId xmlns:a16="http://schemas.microsoft.com/office/drawing/2014/main" id="{14787C23-F06E-4D42-85F9-6F0F17A3DB1D}"/>
              </a:ext>
            </a:extLst>
          </p:cNvPr>
          <p:cNvSpPr/>
          <p:nvPr/>
        </p:nvSpPr>
        <p:spPr>
          <a:xfrm>
            <a:off x="4538232" y="3489268"/>
            <a:ext cx="735443" cy="192308"/>
          </a:xfrm>
          <a:prstGeom prst="roundRect">
            <a:avLst>
              <a:gd name="adj" fmla="val 0"/>
            </a:avLst>
          </a:prstGeom>
          <a:solidFill>
            <a:srgbClr val="FF9933">
              <a:alpha val="80000"/>
            </a:srgbClr>
          </a:solidFill>
          <a:ln w="127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1470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Rounded Rectangle 178">
            <a:extLst>
              <a:ext uri="{FF2B5EF4-FFF2-40B4-BE49-F238E27FC236}">
                <a16:creationId xmlns:a16="http://schemas.microsoft.com/office/drawing/2014/main" id="{B91BC6CD-D2F9-426A-B008-3543D5DB55B3}"/>
              </a:ext>
            </a:extLst>
          </p:cNvPr>
          <p:cNvSpPr/>
          <p:nvPr/>
        </p:nvSpPr>
        <p:spPr>
          <a:xfrm>
            <a:off x="4642926" y="3890325"/>
            <a:ext cx="1389978" cy="255555"/>
          </a:xfrm>
          <a:prstGeom prst="roundRect">
            <a:avLst>
              <a:gd name="adj" fmla="val 32000"/>
            </a:avLst>
          </a:prstGeom>
          <a:solidFill>
            <a:srgbClr val="FF993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179(loss)</a:t>
            </a:r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Rounded Rectangle 178">
            <a:extLst>
              <a:ext uri="{FF2B5EF4-FFF2-40B4-BE49-F238E27FC236}">
                <a16:creationId xmlns:a16="http://schemas.microsoft.com/office/drawing/2014/main" id="{3534AA66-0358-4ACD-983B-48B515847B71}"/>
              </a:ext>
            </a:extLst>
          </p:cNvPr>
          <p:cNvSpPr/>
          <p:nvPr/>
        </p:nvSpPr>
        <p:spPr>
          <a:xfrm>
            <a:off x="4557369" y="5053467"/>
            <a:ext cx="759267" cy="202509"/>
          </a:xfrm>
          <a:prstGeom prst="roundRect">
            <a:avLst>
              <a:gd name="adj" fmla="val 32000"/>
            </a:avLst>
          </a:prstGeom>
          <a:solidFill>
            <a:srgbClr val="FF993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1064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10F4B8D-029B-4648-8EAD-0D420803358E}"/>
              </a:ext>
            </a:extLst>
          </p:cNvPr>
          <p:cNvSpPr txBox="1"/>
          <p:nvPr/>
        </p:nvSpPr>
        <p:spPr>
          <a:xfrm>
            <a:off x="5377499" y="3619076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6.2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cxnSp>
        <p:nvCxnSpPr>
          <p:cNvPr id="181" name="Straight Arrow Connector 67">
            <a:extLst>
              <a:ext uri="{FF2B5EF4-FFF2-40B4-BE49-F238E27FC236}">
                <a16:creationId xmlns:a16="http://schemas.microsoft.com/office/drawing/2014/main" id="{FC3E75CD-74D3-42DA-8EB9-7E7772D28356}"/>
              </a:ext>
            </a:extLst>
          </p:cNvPr>
          <p:cNvCxnSpPr/>
          <p:nvPr/>
        </p:nvCxnSpPr>
        <p:spPr>
          <a:xfrm flipV="1">
            <a:off x="2334040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67">
            <a:extLst>
              <a:ext uri="{FF2B5EF4-FFF2-40B4-BE49-F238E27FC236}">
                <a16:creationId xmlns:a16="http://schemas.microsoft.com/office/drawing/2014/main" id="{C9E9E623-3980-43FA-89D5-38DD953B7C83}"/>
              </a:ext>
            </a:extLst>
          </p:cNvPr>
          <p:cNvCxnSpPr/>
          <p:nvPr/>
        </p:nvCxnSpPr>
        <p:spPr>
          <a:xfrm flipV="1">
            <a:off x="3637741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65">
            <a:extLst>
              <a:ext uri="{FF2B5EF4-FFF2-40B4-BE49-F238E27FC236}">
                <a16:creationId xmlns:a16="http://schemas.microsoft.com/office/drawing/2014/main" id="{559BCA41-12FB-41FB-9632-182C243237A0}"/>
              </a:ext>
            </a:extLst>
          </p:cNvPr>
          <p:cNvCxnSpPr/>
          <p:nvPr/>
        </p:nvCxnSpPr>
        <p:spPr>
          <a:xfrm>
            <a:off x="6518888" y="51849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コネクタ 242">
            <a:extLst>
              <a:ext uri="{FF2B5EF4-FFF2-40B4-BE49-F238E27FC236}">
                <a16:creationId xmlns:a16="http://schemas.microsoft.com/office/drawing/2014/main" id="{85EEB80B-F21C-4FB2-BF51-74E644387E36}"/>
              </a:ext>
            </a:extLst>
          </p:cNvPr>
          <p:cNvCxnSpPr/>
          <p:nvPr/>
        </p:nvCxnSpPr>
        <p:spPr>
          <a:xfrm flipH="1">
            <a:off x="4450046" y="1997273"/>
            <a:ext cx="16850" cy="2644777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ounded Rectangle 178">
            <a:extLst>
              <a:ext uri="{FF2B5EF4-FFF2-40B4-BE49-F238E27FC236}">
                <a16:creationId xmlns:a16="http://schemas.microsoft.com/office/drawing/2014/main" id="{073F0BEF-FAB9-4EA7-BBBD-96BBAEBBE99D}"/>
              </a:ext>
            </a:extLst>
          </p:cNvPr>
          <p:cNvSpPr/>
          <p:nvPr/>
        </p:nvSpPr>
        <p:spPr>
          <a:xfrm>
            <a:off x="3755497" y="4216889"/>
            <a:ext cx="903764" cy="233419"/>
          </a:xfrm>
          <a:prstGeom prst="roundRect">
            <a:avLst>
              <a:gd name="adj" fmla="val 3200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1249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EA6C7F-AB7E-4FB3-8826-52354285EB42}"/>
              </a:ext>
            </a:extLst>
          </p:cNvPr>
          <p:cNvSpPr txBox="1"/>
          <p:nvPr/>
        </p:nvSpPr>
        <p:spPr>
          <a:xfrm>
            <a:off x="5162935" y="4205101"/>
            <a:ext cx="3257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Mongolia final consumption part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CC60B20-CD0D-4E31-A176-A02974CD43A7}"/>
              </a:ext>
            </a:extLst>
          </p:cNvPr>
          <p:cNvSpPr/>
          <p:nvPr/>
        </p:nvSpPr>
        <p:spPr>
          <a:xfrm>
            <a:off x="51142" y="4183398"/>
            <a:ext cx="9803716" cy="27077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06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Freeform 105">
            <a:extLst>
              <a:ext uri="{FF2B5EF4-FFF2-40B4-BE49-F238E27FC236}">
                <a16:creationId xmlns:a16="http://schemas.microsoft.com/office/drawing/2014/main" id="{B22D8B2D-1C44-4DB1-9AE6-45B5120DFCFF}"/>
              </a:ext>
            </a:extLst>
          </p:cNvPr>
          <p:cNvSpPr/>
          <p:nvPr/>
        </p:nvSpPr>
        <p:spPr>
          <a:xfrm rot="10800000" flipV="1">
            <a:off x="4477185" y="5502304"/>
            <a:ext cx="4717975" cy="23755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00B05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Freeform 122">
            <a:extLst>
              <a:ext uri="{FF2B5EF4-FFF2-40B4-BE49-F238E27FC236}">
                <a16:creationId xmlns:a16="http://schemas.microsoft.com/office/drawing/2014/main" id="{B4F5080F-512B-434B-9AC6-52A6BE434B42}"/>
              </a:ext>
            </a:extLst>
          </p:cNvPr>
          <p:cNvSpPr/>
          <p:nvPr/>
        </p:nvSpPr>
        <p:spPr>
          <a:xfrm>
            <a:off x="9159342" y="1964789"/>
            <a:ext cx="302491" cy="375152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CC66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Rounded Rectangle 3"/>
          <p:cNvSpPr/>
          <p:nvPr/>
        </p:nvSpPr>
        <p:spPr>
          <a:xfrm>
            <a:off x="85223" y="768645"/>
            <a:ext cx="1066800" cy="124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Primary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Energy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Supply</a:t>
            </a:r>
          </a:p>
          <a:p>
            <a:endParaRPr kumimoji="1" lang="en-US" altLang="ja-JP" sz="800" b="1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76157" y="1086944"/>
            <a:ext cx="1066800" cy="59552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62997" y="1086944"/>
            <a:ext cx="1066800" cy="595520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Crude Oil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49837" y="1086944"/>
            <a:ext cx="1066800" cy="596926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Oil Product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48107" y="1086944"/>
            <a:ext cx="1066800" cy="596926"/>
          </a:xfrm>
          <a:prstGeom prst="roundRect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Natural Gas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34585" y="1072353"/>
            <a:ext cx="79516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Hydro &amp; RE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652564" y="994017"/>
            <a:ext cx="977544" cy="649320"/>
          </a:xfrm>
          <a:prstGeom prst="roundRect">
            <a:avLst>
              <a:gd name="adj" fmla="val 0"/>
            </a:avLst>
          </a:prstGeom>
          <a:solidFill>
            <a:srgbClr val="00B05A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Biomass &amp;Waste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552357" y="5937437"/>
            <a:ext cx="1447800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Industry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00181" y="5937437"/>
            <a:ext cx="147531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Residential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57531" y="5937437"/>
            <a:ext cx="139192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486307" y="5844890"/>
            <a:ext cx="1386840" cy="71862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Transport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143657" y="5937438"/>
            <a:ext cx="1386840" cy="6260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Others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798883" y="5471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132496" y="495018"/>
            <a:ext cx="0" cy="419397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929728" y="527748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255111" y="495854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cxnSpLocks/>
          </p:cNvCxnSpPr>
          <p:nvPr/>
        </p:nvCxnSpPr>
        <p:spPr>
          <a:xfrm>
            <a:off x="9130124" y="431039"/>
            <a:ext cx="0" cy="415714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ounded Rectangle 78"/>
          <p:cNvSpPr/>
          <p:nvPr/>
        </p:nvSpPr>
        <p:spPr>
          <a:xfrm>
            <a:off x="6327094" y="2917973"/>
            <a:ext cx="868995" cy="58794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lnSpc>
                <a:spcPts val="1400"/>
              </a:lnSpc>
            </a:pP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 Plant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1690333" y="1699846"/>
            <a:ext cx="0" cy="4037586"/>
          </a:xfrm>
          <a:prstGeom prst="line">
            <a:avLst/>
          </a:prstGeom>
          <a:ln w="889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1690333" y="2561570"/>
            <a:ext cx="3977833" cy="249937"/>
          </a:xfrm>
          <a:custGeom>
            <a:avLst/>
            <a:gdLst>
              <a:gd name="connsiteX0" fmla="*/ 0 w 4210050"/>
              <a:gd name="connsiteY0" fmla="*/ 0 h 466725"/>
              <a:gd name="connsiteX1" fmla="*/ 4210050 w 4210050"/>
              <a:gd name="connsiteY1" fmla="*/ 0 h 466725"/>
              <a:gd name="connsiteX2" fmla="*/ 4210050 w 4210050"/>
              <a:gd name="connsiteY2" fmla="*/ 466725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0050" h="466725">
                <a:moveTo>
                  <a:pt x="0" y="0"/>
                </a:moveTo>
                <a:lnTo>
                  <a:pt x="4210050" y="0"/>
                </a:lnTo>
                <a:lnTo>
                  <a:pt x="4210050" y="466725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Freeform 105"/>
          <p:cNvSpPr/>
          <p:nvPr/>
        </p:nvSpPr>
        <p:spPr>
          <a:xfrm>
            <a:off x="4479551" y="2361859"/>
            <a:ext cx="2249689" cy="432779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Freeform 113"/>
          <p:cNvSpPr/>
          <p:nvPr/>
        </p:nvSpPr>
        <p:spPr>
          <a:xfrm>
            <a:off x="6385726" y="1954759"/>
            <a:ext cx="872660" cy="1827722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5" name="Freeform 114"/>
          <p:cNvSpPr/>
          <p:nvPr/>
        </p:nvSpPr>
        <p:spPr>
          <a:xfrm>
            <a:off x="2540498" y="4965467"/>
            <a:ext cx="6373509" cy="770632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Freeform 115"/>
          <p:cNvSpPr/>
          <p:nvPr/>
        </p:nvSpPr>
        <p:spPr>
          <a:xfrm flipH="1">
            <a:off x="6309145" y="3632632"/>
            <a:ext cx="72453" cy="128400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Freeform 121"/>
          <p:cNvSpPr/>
          <p:nvPr/>
        </p:nvSpPr>
        <p:spPr>
          <a:xfrm>
            <a:off x="3718624" y="4952650"/>
            <a:ext cx="578947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Rounded Rectangle 126"/>
          <p:cNvSpPr/>
          <p:nvPr/>
        </p:nvSpPr>
        <p:spPr>
          <a:xfrm>
            <a:off x="1552357" y="6563518"/>
            <a:ext cx="144780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1225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00181" y="6567520"/>
            <a:ext cx="1476375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4865154" y="6563517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648630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723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814365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591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4714657" y="5937437"/>
            <a:ext cx="1657984" cy="62608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Commercial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476157" y="1683870"/>
            <a:ext cx="1065397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4049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2862997" y="1683870"/>
            <a:ext cx="1066799" cy="32766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4249836" y="1683870"/>
            <a:ext cx="1065397" cy="3142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1351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5648103" y="1683870"/>
            <a:ext cx="1066804" cy="32766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6830491" y="1667135"/>
            <a:ext cx="808920" cy="289759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8652564" y="1613737"/>
            <a:ext cx="977543" cy="357262"/>
          </a:xfrm>
          <a:prstGeom prst="roundRect">
            <a:avLst>
              <a:gd name="adj" fmla="val 0"/>
            </a:avLst>
          </a:prstGeom>
          <a:solidFill>
            <a:srgbClr val="00B05A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552356" y="5745843"/>
            <a:ext cx="361352" cy="19728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1915880" y="5737817"/>
            <a:ext cx="404398" cy="21941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468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9" name="Rounded Rectangle 148"/>
          <p:cNvSpPr/>
          <p:nvPr/>
        </p:nvSpPr>
        <p:spPr>
          <a:xfrm>
            <a:off x="2317991" y="5743843"/>
            <a:ext cx="415523" cy="20702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344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4314141" y="5745431"/>
            <a:ext cx="339371" cy="21712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3582052" y="5739378"/>
            <a:ext cx="345873" cy="19724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3194638" y="5746359"/>
            <a:ext cx="382405" cy="197242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1476156" y="871062"/>
            <a:ext cx="591830" cy="21708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25520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788058" y="5750950"/>
            <a:ext cx="1086255" cy="21208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709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8442363" y="5738921"/>
            <a:ext cx="307946" cy="19769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8764179" y="5734703"/>
            <a:ext cx="289845" cy="210446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0" name="Freeform 109"/>
          <p:cNvSpPr/>
          <p:nvPr/>
        </p:nvSpPr>
        <p:spPr>
          <a:xfrm flipH="1">
            <a:off x="6593488" y="4634009"/>
            <a:ext cx="667978" cy="112075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Freeform 101"/>
          <p:cNvSpPr/>
          <p:nvPr/>
        </p:nvSpPr>
        <p:spPr>
          <a:xfrm>
            <a:off x="2102312" y="4630223"/>
            <a:ext cx="6493592" cy="1124540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3" name="Rounded Rectangle 182"/>
          <p:cNvSpPr/>
          <p:nvPr/>
        </p:nvSpPr>
        <p:spPr>
          <a:xfrm>
            <a:off x="8803638" y="4239763"/>
            <a:ext cx="947174" cy="314503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1377078" y="4191992"/>
            <a:ext cx="895164" cy="255555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929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5" name="Rounded Rectangle 184"/>
          <p:cNvSpPr/>
          <p:nvPr/>
        </p:nvSpPr>
        <p:spPr>
          <a:xfrm>
            <a:off x="85223" y="1682464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5751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85223" y="5595780"/>
            <a:ext cx="1066800" cy="96773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Final Consumption</a:t>
            </a:r>
            <a:endParaRPr kumimoji="1" lang="ja-JP" altLang="en-US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85223" y="6563519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3888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85223" y="2799445"/>
            <a:ext cx="1066800" cy="108299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Conversion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2891224" y="861376"/>
            <a:ext cx="468166" cy="227236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881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5647182" y="891317"/>
            <a:ext cx="654293" cy="19955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6834585" y="841742"/>
            <a:ext cx="784966" cy="245201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39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8652564" y="838916"/>
            <a:ext cx="977538" cy="2068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7042851" y="33180"/>
            <a:ext cx="2640046" cy="48090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●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Production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| 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◆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Trade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3" name="Rounded Rectangle 196"/>
          <p:cNvSpPr/>
          <p:nvPr/>
        </p:nvSpPr>
        <p:spPr>
          <a:xfrm>
            <a:off x="6302754" y="899769"/>
            <a:ext cx="413398" cy="20346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19" name="Straight Arrow Connector 65"/>
          <p:cNvCxnSpPr/>
          <p:nvPr/>
        </p:nvCxnSpPr>
        <p:spPr>
          <a:xfrm>
            <a:off x="4751773" y="48904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Freeform 122"/>
          <p:cNvSpPr/>
          <p:nvPr/>
        </p:nvSpPr>
        <p:spPr>
          <a:xfrm>
            <a:off x="3375217" y="5395143"/>
            <a:ext cx="681210" cy="35028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Rounded Rectangle 190">
            <a:extLst>
              <a:ext uri="{FF2B5EF4-FFF2-40B4-BE49-F238E27FC236}">
                <a16:creationId xmlns:a16="http://schemas.microsoft.com/office/drawing/2014/main" id="{C73D48B9-7A5F-4784-AD8A-959FD32D90BF}"/>
              </a:ext>
            </a:extLst>
          </p:cNvPr>
          <p:cNvSpPr/>
          <p:nvPr/>
        </p:nvSpPr>
        <p:spPr>
          <a:xfrm>
            <a:off x="2067850" y="870319"/>
            <a:ext cx="487726" cy="214329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21380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1" name="Rounded Rectangle 190">
            <a:extLst>
              <a:ext uri="{FF2B5EF4-FFF2-40B4-BE49-F238E27FC236}">
                <a16:creationId xmlns:a16="http://schemas.microsoft.com/office/drawing/2014/main" id="{E5BA9C46-9030-4F6F-87E7-D234F7FA1341}"/>
              </a:ext>
            </a:extLst>
          </p:cNvPr>
          <p:cNvSpPr/>
          <p:nvPr/>
        </p:nvSpPr>
        <p:spPr>
          <a:xfrm>
            <a:off x="3355589" y="870375"/>
            <a:ext cx="564929" cy="22453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854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3" name="Rounded Rectangle 190">
            <a:extLst>
              <a:ext uri="{FF2B5EF4-FFF2-40B4-BE49-F238E27FC236}">
                <a16:creationId xmlns:a16="http://schemas.microsoft.com/office/drawing/2014/main" id="{6FD0A9B5-2ED2-4703-B75B-72FEFFA05930}"/>
              </a:ext>
            </a:extLst>
          </p:cNvPr>
          <p:cNvSpPr/>
          <p:nvPr/>
        </p:nvSpPr>
        <p:spPr>
          <a:xfrm>
            <a:off x="4237750" y="877908"/>
            <a:ext cx="1078885" cy="204980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1390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4" name="Rounded Rectangle 145">
            <a:extLst>
              <a:ext uri="{FF2B5EF4-FFF2-40B4-BE49-F238E27FC236}">
                <a16:creationId xmlns:a16="http://schemas.microsoft.com/office/drawing/2014/main" id="{F0DC5F9C-F5C5-453A-A641-6D5DFD4AA474}"/>
              </a:ext>
            </a:extLst>
          </p:cNvPr>
          <p:cNvSpPr/>
          <p:nvPr/>
        </p:nvSpPr>
        <p:spPr>
          <a:xfrm>
            <a:off x="8143657" y="5744272"/>
            <a:ext cx="314455" cy="21295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374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5" name="Freeform 105">
            <a:extLst>
              <a:ext uri="{FF2B5EF4-FFF2-40B4-BE49-F238E27FC236}">
                <a16:creationId xmlns:a16="http://schemas.microsoft.com/office/drawing/2014/main" id="{344D0612-8513-40EC-8757-6AE7B98306D0}"/>
              </a:ext>
            </a:extLst>
          </p:cNvPr>
          <p:cNvSpPr/>
          <p:nvPr/>
        </p:nvSpPr>
        <p:spPr>
          <a:xfrm>
            <a:off x="1714364" y="5360892"/>
            <a:ext cx="6561709" cy="388816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Rounded Rectangle 180">
            <a:extLst>
              <a:ext uri="{FF2B5EF4-FFF2-40B4-BE49-F238E27FC236}">
                <a16:creationId xmlns:a16="http://schemas.microsoft.com/office/drawing/2014/main" id="{DD474824-11E9-4035-9C13-8EE69AE1B3E1}"/>
              </a:ext>
            </a:extLst>
          </p:cNvPr>
          <p:cNvSpPr/>
          <p:nvPr/>
        </p:nvSpPr>
        <p:spPr>
          <a:xfrm>
            <a:off x="6103876" y="3884339"/>
            <a:ext cx="1734636" cy="281183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75(loss)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8" name="Rounded Rectangle 180">
            <a:extLst>
              <a:ext uri="{FF2B5EF4-FFF2-40B4-BE49-F238E27FC236}">
                <a16:creationId xmlns:a16="http://schemas.microsoft.com/office/drawing/2014/main" id="{AFC71CDE-FB5D-4D6F-95E8-55F6E87CAB04}"/>
              </a:ext>
            </a:extLst>
          </p:cNvPr>
          <p:cNvSpPr/>
          <p:nvPr/>
        </p:nvSpPr>
        <p:spPr>
          <a:xfrm>
            <a:off x="5572409" y="4775963"/>
            <a:ext cx="946479" cy="25347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555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2" name="テキスト ボックス 211">
            <a:extLst>
              <a:ext uri="{FF2B5EF4-FFF2-40B4-BE49-F238E27FC236}">
                <a16:creationId xmlns:a16="http://schemas.microsoft.com/office/drawing/2014/main" id="{E798F750-3C8F-41C5-B46F-DF08764853D6}"/>
              </a:ext>
            </a:extLst>
          </p:cNvPr>
          <p:cNvSpPr txBox="1"/>
          <p:nvPr/>
        </p:nvSpPr>
        <p:spPr>
          <a:xfrm>
            <a:off x="179123" y="-16018"/>
            <a:ext cx="5855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Mongolia Energy Balance, compiled by IEA 2018 data (</a:t>
            </a:r>
            <a:r>
              <a:rPr kumimoji="1" lang="en-US" altLang="ja-JP" b="1" dirty="0" err="1"/>
              <a:t>ktoe</a:t>
            </a:r>
            <a:r>
              <a:rPr kumimoji="1" lang="en-US" altLang="ja-JP" b="1" dirty="0"/>
              <a:t>)</a:t>
            </a:r>
            <a:endParaRPr kumimoji="1" lang="ja-JP" altLang="en-US" b="1" dirty="0"/>
          </a:p>
        </p:txBody>
      </p:sp>
      <p:cxnSp>
        <p:nvCxnSpPr>
          <p:cNvPr id="214" name="Straight Arrow Connector 67">
            <a:extLst>
              <a:ext uri="{FF2B5EF4-FFF2-40B4-BE49-F238E27FC236}">
                <a16:creationId xmlns:a16="http://schemas.microsoft.com/office/drawing/2014/main" id="{76C400AE-CAB8-4A28-B713-A9116DB747FF}"/>
              </a:ext>
            </a:extLst>
          </p:cNvPr>
          <p:cNvCxnSpPr>
            <a:cxnSpLocks/>
          </p:cNvCxnSpPr>
          <p:nvPr/>
        </p:nvCxnSpPr>
        <p:spPr>
          <a:xfrm>
            <a:off x="9439407" y="309110"/>
            <a:ext cx="0" cy="35414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ounded Rectangle 159">
            <a:extLst>
              <a:ext uri="{FF2B5EF4-FFF2-40B4-BE49-F238E27FC236}">
                <a16:creationId xmlns:a16="http://schemas.microsoft.com/office/drawing/2014/main" id="{2D5B26B7-D4A1-40B9-8639-4CC13241031E}"/>
              </a:ext>
            </a:extLst>
          </p:cNvPr>
          <p:cNvSpPr/>
          <p:nvPr/>
        </p:nvSpPr>
        <p:spPr>
          <a:xfrm>
            <a:off x="9044703" y="5728946"/>
            <a:ext cx="252674" cy="220544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4C7332-CDB3-4B43-A499-D4B5805BC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206" name="Rounded Rectangle 78">
            <a:extLst>
              <a:ext uri="{FF2B5EF4-FFF2-40B4-BE49-F238E27FC236}">
                <a16:creationId xmlns:a16="http://schemas.microsoft.com/office/drawing/2014/main" id="{BB80B36B-FF68-4873-9338-C459262B62DF}"/>
              </a:ext>
            </a:extLst>
          </p:cNvPr>
          <p:cNvSpPr/>
          <p:nvPr/>
        </p:nvSpPr>
        <p:spPr>
          <a:xfrm>
            <a:off x="5284111" y="2878925"/>
            <a:ext cx="1009728" cy="78169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CHP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25DF5F74-1FD9-412F-A7E7-FD71DC88065E}"/>
              </a:ext>
            </a:extLst>
          </p:cNvPr>
          <p:cNvGrpSpPr/>
          <p:nvPr/>
        </p:nvGrpSpPr>
        <p:grpSpPr>
          <a:xfrm>
            <a:off x="5315230" y="2768823"/>
            <a:ext cx="954741" cy="254940"/>
            <a:chOff x="6245045" y="2782013"/>
            <a:chExt cx="601893" cy="254940"/>
          </a:xfrm>
        </p:grpSpPr>
        <p:sp>
          <p:nvSpPr>
            <p:cNvPr id="221" name="Rounded Rectangle 173">
              <a:extLst>
                <a:ext uri="{FF2B5EF4-FFF2-40B4-BE49-F238E27FC236}">
                  <a16:creationId xmlns:a16="http://schemas.microsoft.com/office/drawing/2014/main" id="{A9FBC7BC-3065-462F-A1B5-006548E9162D}"/>
                </a:ext>
              </a:extLst>
            </p:cNvPr>
            <p:cNvSpPr/>
            <p:nvPr/>
          </p:nvSpPr>
          <p:spPr>
            <a:xfrm>
              <a:off x="6245045" y="2785773"/>
              <a:ext cx="392770" cy="25118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3197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2" name="Rounded Rectangle 174">
              <a:extLst>
                <a:ext uri="{FF2B5EF4-FFF2-40B4-BE49-F238E27FC236}">
                  <a16:creationId xmlns:a16="http://schemas.microsoft.com/office/drawing/2014/main" id="{37E4014B-750C-434B-A7F2-C2F68DCDF878}"/>
                </a:ext>
              </a:extLst>
            </p:cNvPr>
            <p:cNvSpPr/>
            <p:nvPr/>
          </p:nvSpPr>
          <p:spPr>
            <a:xfrm>
              <a:off x="6626664" y="2782013"/>
              <a:ext cx="220274" cy="249312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29" name="Rounded Rectangle 137">
            <a:extLst>
              <a:ext uri="{FF2B5EF4-FFF2-40B4-BE49-F238E27FC236}">
                <a16:creationId xmlns:a16="http://schemas.microsoft.com/office/drawing/2014/main" id="{AA979A25-E299-41DC-A0A7-9B81CCC6E462}"/>
              </a:ext>
            </a:extLst>
          </p:cNvPr>
          <p:cNvSpPr/>
          <p:nvPr/>
        </p:nvSpPr>
        <p:spPr>
          <a:xfrm>
            <a:off x="6397033" y="3467935"/>
            <a:ext cx="805858" cy="216030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22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236" name="Straight Connector 80">
            <a:extLst>
              <a:ext uri="{FF2B5EF4-FFF2-40B4-BE49-F238E27FC236}">
                <a16:creationId xmlns:a16="http://schemas.microsoft.com/office/drawing/2014/main" id="{014C6B2B-BAED-4102-B524-9CC3EE796B9F}"/>
              </a:ext>
            </a:extLst>
          </p:cNvPr>
          <p:cNvCxnSpPr>
            <a:cxnSpLocks/>
            <a:endCxn id="222" idx="0"/>
          </p:cNvCxnSpPr>
          <p:nvPr/>
        </p:nvCxnSpPr>
        <p:spPr>
          <a:xfrm>
            <a:off x="6095272" y="2379522"/>
            <a:ext cx="0" cy="389301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53FC026-1F93-48CA-9E88-C4575553762C}"/>
              </a:ext>
            </a:extLst>
          </p:cNvPr>
          <p:cNvSpPr txBox="1"/>
          <p:nvPr/>
        </p:nvSpPr>
        <p:spPr>
          <a:xfrm>
            <a:off x="46107" y="4671764"/>
            <a:ext cx="880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FC/PES</a:t>
            </a:r>
          </a:p>
          <a:p>
            <a:r>
              <a:rPr kumimoji="1" lang="en-US" altLang="ja-JP" b="1" dirty="0"/>
              <a:t>=63.6%</a:t>
            </a:r>
            <a:endParaRPr kumimoji="1" lang="ja-JP" altLang="en-US" b="1" dirty="0"/>
          </a:p>
        </p:txBody>
      </p: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37D36076-9683-4DDF-B514-7F729C89C97A}"/>
              </a:ext>
            </a:extLst>
          </p:cNvPr>
          <p:cNvSpPr txBox="1"/>
          <p:nvPr/>
        </p:nvSpPr>
        <p:spPr>
          <a:xfrm>
            <a:off x="7378942" y="2714136"/>
            <a:ext cx="17363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Eff</a:t>
            </a:r>
            <a:r>
              <a:rPr kumimoji="1" lang="ja-JP" altLang="en-US" b="1" dirty="0"/>
              <a:t>．</a:t>
            </a:r>
            <a:r>
              <a:rPr lang="en-US" altLang="ja-JP" b="1" dirty="0"/>
              <a:t>PP =22.2%</a:t>
            </a:r>
          </a:p>
          <a:p>
            <a:r>
              <a:rPr kumimoji="1" lang="en-US" altLang="ja-JP" b="1" dirty="0"/>
              <a:t>        CHP=50.5%</a:t>
            </a:r>
          </a:p>
          <a:p>
            <a:endParaRPr kumimoji="1" lang="ja-JP" altLang="en-US" b="1" dirty="0"/>
          </a:p>
        </p:txBody>
      </p:sp>
      <p:sp>
        <p:nvSpPr>
          <p:cNvPr id="238" name="テキスト ボックス 237">
            <a:extLst>
              <a:ext uri="{FF2B5EF4-FFF2-40B4-BE49-F238E27FC236}">
                <a16:creationId xmlns:a16="http://schemas.microsoft.com/office/drawing/2014/main" id="{57E5C67A-9288-489D-8BC4-4E0B364FCCFB}"/>
              </a:ext>
            </a:extLst>
          </p:cNvPr>
          <p:cNvSpPr txBox="1"/>
          <p:nvPr/>
        </p:nvSpPr>
        <p:spPr>
          <a:xfrm>
            <a:off x="7306191" y="3602998"/>
            <a:ext cx="1010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11.9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6" name="Rounded Rectangle 15">
            <a:extLst>
              <a:ext uri="{FF2B5EF4-FFF2-40B4-BE49-F238E27FC236}">
                <a16:creationId xmlns:a16="http://schemas.microsoft.com/office/drawing/2014/main" id="{9E2FF367-3659-46AA-BB18-FE4F6039F576}"/>
              </a:ext>
            </a:extLst>
          </p:cNvPr>
          <p:cNvSpPr/>
          <p:nvPr/>
        </p:nvSpPr>
        <p:spPr>
          <a:xfrm>
            <a:off x="7665265" y="1086943"/>
            <a:ext cx="79516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Rounded Rectangle 137">
            <a:extLst>
              <a:ext uri="{FF2B5EF4-FFF2-40B4-BE49-F238E27FC236}">
                <a16:creationId xmlns:a16="http://schemas.microsoft.com/office/drawing/2014/main" id="{9EB38550-5FF0-43A0-8D82-7FD6AC712FA3}"/>
              </a:ext>
            </a:extLst>
          </p:cNvPr>
          <p:cNvSpPr/>
          <p:nvPr/>
        </p:nvSpPr>
        <p:spPr>
          <a:xfrm>
            <a:off x="7661171" y="1681726"/>
            <a:ext cx="808920" cy="271766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Rounded Rectangle 199">
            <a:extLst>
              <a:ext uri="{FF2B5EF4-FFF2-40B4-BE49-F238E27FC236}">
                <a16:creationId xmlns:a16="http://schemas.microsoft.com/office/drawing/2014/main" id="{61D92891-C4AF-4E44-A740-0A93B79F89E4}"/>
              </a:ext>
            </a:extLst>
          </p:cNvPr>
          <p:cNvSpPr/>
          <p:nvPr/>
        </p:nvSpPr>
        <p:spPr>
          <a:xfrm>
            <a:off x="7665265" y="841942"/>
            <a:ext cx="441852" cy="25296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Rounded Rectangle 196">
            <a:extLst>
              <a:ext uri="{FF2B5EF4-FFF2-40B4-BE49-F238E27FC236}">
                <a16:creationId xmlns:a16="http://schemas.microsoft.com/office/drawing/2014/main" id="{75696FF8-E45A-4857-995A-DFE99A49E5AE}"/>
              </a:ext>
            </a:extLst>
          </p:cNvPr>
          <p:cNvSpPr/>
          <p:nvPr/>
        </p:nvSpPr>
        <p:spPr>
          <a:xfrm>
            <a:off x="8107322" y="846753"/>
            <a:ext cx="362769" cy="267148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241" name="Straight Arrow Connector 65">
            <a:extLst>
              <a:ext uri="{FF2B5EF4-FFF2-40B4-BE49-F238E27FC236}">
                <a16:creationId xmlns:a16="http://schemas.microsoft.com/office/drawing/2014/main" id="{AAEEBA22-A4A7-4FF8-BAFC-D589398BD552}"/>
              </a:ext>
            </a:extLst>
          </p:cNvPr>
          <p:cNvCxnSpPr/>
          <p:nvPr/>
        </p:nvCxnSpPr>
        <p:spPr>
          <a:xfrm>
            <a:off x="7884305" y="460472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67">
            <a:extLst>
              <a:ext uri="{FF2B5EF4-FFF2-40B4-BE49-F238E27FC236}">
                <a16:creationId xmlns:a16="http://schemas.microsoft.com/office/drawing/2014/main" id="{C3679C83-9DB1-4057-93CC-FE2151C61D44}"/>
              </a:ext>
            </a:extLst>
          </p:cNvPr>
          <p:cNvCxnSpPr/>
          <p:nvPr/>
        </p:nvCxnSpPr>
        <p:spPr>
          <a:xfrm flipV="1">
            <a:off x="8300938" y="353314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148">
            <a:extLst>
              <a:ext uri="{FF2B5EF4-FFF2-40B4-BE49-F238E27FC236}">
                <a16:creationId xmlns:a16="http://schemas.microsoft.com/office/drawing/2014/main" id="{99DE0DE6-AF7A-43EE-82B1-7063BA77C63E}"/>
              </a:ext>
            </a:extLst>
          </p:cNvPr>
          <p:cNvSpPr/>
          <p:nvPr/>
        </p:nvSpPr>
        <p:spPr>
          <a:xfrm>
            <a:off x="2718165" y="5743843"/>
            <a:ext cx="296755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291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3" name="Rounded Rectangle 148">
            <a:extLst>
              <a:ext uri="{FF2B5EF4-FFF2-40B4-BE49-F238E27FC236}">
                <a16:creationId xmlns:a16="http://schemas.microsoft.com/office/drawing/2014/main" id="{8DCE4543-E618-4533-84FF-AE3425BB817A}"/>
              </a:ext>
            </a:extLst>
          </p:cNvPr>
          <p:cNvSpPr/>
          <p:nvPr/>
        </p:nvSpPr>
        <p:spPr>
          <a:xfrm>
            <a:off x="3906483" y="5749846"/>
            <a:ext cx="405117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6" name="Rounded Rectangle 148">
            <a:extLst>
              <a:ext uri="{FF2B5EF4-FFF2-40B4-BE49-F238E27FC236}">
                <a16:creationId xmlns:a16="http://schemas.microsoft.com/office/drawing/2014/main" id="{F3A73F93-BDBC-4C85-A930-ABE4AF5956E5}"/>
              </a:ext>
            </a:extLst>
          </p:cNvPr>
          <p:cNvSpPr/>
          <p:nvPr/>
        </p:nvSpPr>
        <p:spPr>
          <a:xfrm>
            <a:off x="4861923" y="5733063"/>
            <a:ext cx="1397287" cy="216026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0" name="Rounded Rectangle 145">
            <a:extLst>
              <a:ext uri="{FF2B5EF4-FFF2-40B4-BE49-F238E27FC236}">
                <a16:creationId xmlns:a16="http://schemas.microsoft.com/office/drawing/2014/main" id="{A9824120-46B9-4934-B8C7-7648ACADA1EB}"/>
              </a:ext>
            </a:extLst>
          </p:cNvPr>
          <p:cNvSpPr/>
          <p:nvPr/>
        </p:nvSpPr>
        <p:spPr>
          <a:xfrm>
            <a:off x="6502023" y="5740156"/>
            <a:ext cx="286035" cy="21370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9" name="Freeform 122">
            <a:extLst>
              <a:ext uri="{FF2B5EF4-FFF2-40B4-BE49-F238E27FC236}">
                <a16:creationId xmlns:a16="http://schemas.microsoft.com/office/drawing/2014/main" id="{41DC3525-357F-428D-AEBE-89E4B798029D}"/>
              </a:ext>
            </a:extLst>
          </p:cNvPr>
          <p:cNvSpPr/>
          <p:nvPr/>
        </p:nvSpPr>
        <p:spPr>
          <a:xfrm>
            <a:off x="6682844" y="5381155"/>
            <a:ext cx="616196" cy="38642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Rounded Rectangle 148">
            <a:extLst>
              <a:ext uri="{FF2B5EF4-FFF2-40B4-BE49-F238E27FC236}">
                <a16:creationId xmlns:a16="http://schemas.microsoft.com/office/drawing/2014/main" id="{57F81705-229A-466C-B072-708B80042BCD}"/>
              </a:ext>
            </a:extLst>
          </p:cNvPr>
          <p:cNvSpPr/>
          <p:nvPr/>
        </p:nvSpPr>
        <p:spPr>
          <a:xfrm>
            <a:off x="9277225" y="5724469"/>
            <a:ext cx="274049" cy="208966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54" name="Freeform 105">
            <a:extLst>
              <a:ext uri="{FF2B5EF4-FFF2-40B4-BE49-F238E27FC236}">
                <a16:creationId xmlns:a16="http://schemas.microsoft.com/office/drawing/2014/main" id="{2E5EC12B-0993-47F1-A5B7-85C621D803A8}"/>
              </a:ext>
            </a:extLst>
          </p:cNvPr>
          <p:cNvSpPr/>
          <p:nvPr/>
        </p:nvSpPr>
        <p:spPr>
          <a:xfrm>
            <a:off x="2877697" y="5217282"/>
            <a:ext cx="6561710" cy="50127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9933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Freeform 122">
            <a:extLst>
              <a:ext uri="{FF2B5EF4-FFF2-40B4-BE49-F238E27FC236}">
                <a16:creationId xmlns:a16="http://schemas.microsoft.com/office/drawing/2014/main" id="{4E5FF988-1B4F-4A0A-899D-19BB00AEA6BF}"/>
              </a:ext>
            </a:extLst>
          </p:cNvPr>
          <p:cNvSpPr/>
          <p:nvPr/>
        </p:nvSpPr>
        <p:spPr>
          <a:xfrm>
            <a:off x="2900794" y="5180784"/>
            <a:ext cx="690015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Freeform 122">
            <a:extLst>
              <a:ext uri="{FF2B5EF4-FFF2-40B4-BE49-F238E27FC236}">
                <a16:creationId xmlns:a16="http://schemas.microsoft.com/office/drawing/2014/main" id="{06C60BFC-AE3A-47EF-B2D1-013573D0700E}"/>
              </a:ext>
            </a:extLst>
          </p:cNvPr>
          <p:cNvSpPr/>
          <p:nvPr/>
        </p:nvSpPr>
        <p:spPr>
          <a:xfrm>
            <a:off x="4139385" y="5203715"/>
            <a:ext cx="1057396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Freeform 122">
            <a:extLst>
              <a:ext uri="{FF2B5EF4-FFF2-40B4-BE49-F238E27FC236}">
                <a16:creationId xmlns:a16="http://schemas.microsoft.com/office/drawing/2014/main" id="{9BC4281E-D550-49F5-8E04-A5CB5B8B221F}"/>
              </a:ext>
            </a:extLst>
          </p:cNvPr>
          <p:cNvSpPr/>
          <p:nvPr/>
        </p:nvSpPr>
        <p:spPr>
          <a:xfrm>
            <a:off x="5503068" y="5220210"/>
            <a:ext cx="1226173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Rounded Rectangle 178">
            <a:extLst>
              <a:ext uri="{FF2B5EF4-FFF2-40B4-BE49-F238E27FC236}">
                <a16:creationId xmlns:a16="http://schemas.microsoft.com/office/drawing/2014/main" id="{68333FFD-293C-4BE5-9026-799F105B077F}"/>
              </a:ext>
            </a:extLst>
          </p:cNvPr>
          <p:cNvSpPr/>
          <p:nvPr/>
        </p:nvSpPr>
        <p:spPr>
          <a:xfrm>
            <a:off x="1328887" y="3878379"/>
            <a:ext cx="1389978" cy="255555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252(loss)</a:t>
            </a:r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60A3C11-D339-4F95-85AB-0C804A6FB7B6}"/>
              </a:ext>
            </a:extLst>
          </p:cNvPr>
          <p:cNvSpPr txBox="1"/>
          <p:nvPr/>
        </p:nvSpPr>
        <p:spPr>
          <a:xfrm>
            <a:off x="1956739" y="3579339"/>
            <a:ext cx="1010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21.3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39" name="Freeform 105">
            <a:extLst>
              <a:ext uri="{FF2B5EF4-FFF2-40B4-BE49-F238E27FC236}">
                <a16:creationId xmlns:a16="http://schemas.microsoft.com/office/drawing/2014/main" id="{C941AC24-B67C-404D-BBFB-B25DDE2A94A6}"/>
              </a:ext>
            </a:extLst>
          </p:cNvPr>
          <p:cNvSpPr/>
          <p:nvPr/>
        </p:nvSpPr>
        <p:spPr>
          <a:xfrm rot="5400000">
            <a:off x="7543277" y="1583499"/>
            <a:ext cx="252964" cy="872659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6C27EFE2-4C8D-4C70-ADAE-D4AA947AF78F}"/>
              </a:ext>
            </a:extLst>
          </p:cNvPr>
          <p:cNvCxnSpPr>
            <a:cxnSpLocks/>
          </p:cNvCxnSpPr>
          <p:nvPr/>
        </p:nvCxnSpPr>
        <p:spPr>
          <a:xfrm>
            <a:off x="5342999" y="3604080"/>
            <a:ext cx="12243" cy="1576148"/>
          </a:xfrm>
          <a:prstGeom prst="line">
            <a:avLst/>
          </a:prstGeom>
          <a:ln w="7620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137">
            <a:extLst>
              <a:ext uri="{FF2B5EF4-FFF2-40B4-BE49-F238E27FC236}">
                <a16:creationId xmlns:a16="http://schemas.microsoft.com/office/drawing/2014/main" id="{B0B77EB0-8B32-4F5B-AA64-09C78C826E98}"/>
              </a:ext>
            </a:extLst>
          </p:cNvPr>
          <p:cNvSpPr/>
          <p:nvPr/>
        </p:nvSpPr>
        <p:spPr>
          <a:xfrm>
            <a:off x="5267261" y="3480299"/>
            <a:ext cx="613289" cy="209837"/>
          </a:xfrm>
          <a:prstGeom prst="roundRect">
            <a:avLst>
              <a:gd name="adj" fmla="val 0"/>
            </a:avLst>
          </a:prstGeom>
          <a:solidFill>
            <a:srgbClr val="FF9933">
              <a:alpha val="80000"/>
            </a:srgbClr>
          </a:solidFill>
          <a:ln w="127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1189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3" name="Rounded Rectangle 137">
            <a:extLst>
              <a:ext uri="{FF2B5EF4-FFF2-40B4-BE49-F238E27FC236}">
                <a16:creationId xmlns:a16="http://schemas.microsoft.com/office/drawing/2014/main" id="{D296620D-D049-4CD3-AD36-2EDF9A6478CF}"/>
              </a:ext>
            </a:extLst>
          </p:cNvPr>
          <p:cNvSpPr/>
          <p:nvPr/>
        </p:nvSpPr>
        <p:spPr>
          <a:xfrm>
            <a:off x="5872366" y="3477740"/>
            <a:ext cx="507531" cy="209838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428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Rounded Rectangle 178">
            <a:extLst>
              <a:ext uri="{FF2B5EF4-FFF2-40B4-BE49-F238E27FC236}">
                <a16:creationId xmlns:a16="http://schemas.microsoft.com/office/drawing/2014/main" id="{B91BC6CD-D2F9-426A-B008-3543D5DB55B3}"/>
              </a:ext>
            </a:extLst>
          </p:cNvPr>
          <p:cNvSpPr/>
          <p:nvPr/>
        </p:nvSpPr>
        <p:spPr>
          <a:xfrm>
            <a:off x="4642926" y="3890325"/>
            <a:ext cx="1389978" cy="255555"/>
          </a:xfrm>
          <a:prstGeom prst="roundRect">
            <a:avLst>
              <a:gd name="adj" fmla="val 32000"/>
            </a:avLst>
          </a:prstGeom>
          <a:solidFill>
            <a:srgbClr val="FF993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49(loss)</a:t>
            </a:r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Rounded Rectangle 178">
            <a:extLst>
              <a:ext uri="{FF2B5EF4-FFF2-40B4-BE49-F238E27FC236}">
                <a16:creationId xmlns:a16="http://schemas.microsoft.com/office/drawing/2014/main" id="{3534AA66-0358-4ACD-983B-48B515847B71}"/>
              </a:ext>
            </a:extLst>
          </p:cNvPr>
          <p:cNvSpPr/>
          <p:nvPr/>
        </p:nvSpPr>
        <p:spPr>
          <a:xfrm>
            <a:off x="4784382" y="5062867"/>
            <a:ext cx="759267" cy="202509"/>
          </a:xfrm>
          <a:prstGeom prst="roundRect">
            <a:avLst>
              <a:gd name="adj" fmla="val 32000"/>
            </a:avLst>
          </a:prstGeom>
          <a:solidFill>
            <a:srgbClr val="FF993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1064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10F4B8D-029B-4648-8EAD-0D420803358E}"/>
              </a:ext>
            </a:extLst>
          </p:cNvPr>
          <p:cNvSpPr txBox="1"/>
          <p:nvPr/>
        </p:nvSpPr>
        <p:spPr>
          <a:xfrm>
            <a:off x="5367619" y="3607878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4.4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cxnSp>
        <p:nvCxnSpPr>
          <p:cNvPr id="181" name="Straight Arrow Connector 67">
            <a:extLst>
              <a:ext uri="{FF2B5EF4-FFF2-40B4-BE49-F238E27FC236}">
                <a16:creationId xmlns:a16="http://schemas.microsoft.com/office/drawing/2014/main" id="{FC3E75CD-74D3-42DA-8EB9-7E7772D28356}"/>
              </a:ext>
            </a:extLst>
          </p:cNvPr>
          <p:cNvCxnSpPr/>
          <p:nvPr/>
        </p:nvCxnSpPr>
        <p:spPr>
          <a:xfrm flipV="1">
            <a:off x="2334040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67">
            <a:extLst>
              <a:ext uri="{FF2B5EF4-FFF2-40B4-BE49-F238E27FC236}">
                <a16:creationId xmlns:a16="http://schemas.microsoft.com/office/drawing/2014/main" id="{C9E9E623-3980-43FA-89D5-38DD953B7C83}"/>
              </a:ext>
            </a:extLst>
          </p:cNvPr>
          <p:cNvCxnSpPr/>
          <p:nvPr/>
        </p:nvCxnSpPr>
        <p:spPr>
          <a:xfrm flipV="1">
            <a:off x="3637741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65">
            <a:extLst>
              <a:ext uri="{FF2B5EF4-FFF2-40B4-BE49-F238E27FC236}">
                <a16:creationId xmlns:a16="http://schemas.microsoft.com/office/drawing/2014/main" id="{559BCA41-12FB-41FB-9632-182C243237A0}"/>
              </a:ext>
            </a:extLst>
          </p:cNvPr>
          <p:cNvCxnSpPr/>
          <p:nvPr/>
        </p:nvCxnSpPr>
        <p:spPr>
          <a:xfrm>
            <a:off x="6518888" y="51849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コネクタ 242">
            <a:extLst>
              <a:ext uri="{FF2B5EF4-FFF2-40B4-BE49-F238E27FC236}">
                <a16:creationId xmlns:a16="http://schemas.microsoft.com/office/drawing/2014/main" id="{85EEB80B-F21C-4FB2-BF51-74E644387E36}"/>
              </a:ext>
            </a:extLst>
          </p:cNvPr>
          <p:cNvCxnSpPr/>
          <p:nvPr/>
        </p:nvCxnSpPr>
        <p:spPr>
          <a:xfrm flipH="1">
            <a:off x="4450046" y="1997273"/>
            <a:ext cx="16850" cy="2644777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ounded Rectangle 178">
            <a:extLst>
              <a:ext uri="{FF2B5EF4-FFF2-40B4-BE49-F238E27FC236}">
                <a16:creationId xmlns:a16="http://schemas.microsoft.com/office/drawing/2014/main" id="{073F0BEF-FAB9-4EA7-BBBD-96BBAEBBE99D}"/>
              </a:ext>
            </a:extLst>
          </p:cNvPr>
          <p:cNvSpPr/>
          <p:nvPr/>
        </p:nvSpPr>
        <p:spPr>
          <a:xfrm>
            <a:off x="3755497" y="4216889"/>
            <a:ext cx="903764" cy="233419"/>
          </a:xfrm>
          <a:prstGeom prst="roundRect">
            <a:avLst>
              <a:gd name="adj" fmla="val 3200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1249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69596E7-EFD1-4FEF-9F50-5213FA210A8E}"/>
              </a:ext>
            </a:extLst>
          </p:cNvPr>
          <p:cNvSpPr txBox="1"/>
          <p:nvPr/>
        </p:nvSpPr>
        <p:spPr>
          <a:xfrm>
            <a:off x="112734" y="2017557"/>
            <a:ext cx="2581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Mongolia conversion part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39" name="正方形/長方形 238">
            <a:extLst>
              <a:ext uri="{FF2B5EF4-FFF2-40B4-BE49-F238E27FC236}">
                <a16:creationId xmlns:a16="http://schemas.microsoft.com/office/drawing/2014/main" id="{BBBF2AD8-20D6-4860-B1A3-BEEE4B6F47AD}"/>
              </a:ext>
            </a:extLst>
          </p:cNvPr>
          <p:cNvSpPr/>
          <p:nvPr/>
        </p:nvSpPr>
        <p:spPr>
          <a:xfrm>
            <a:off x="85223" y="2041585"/>
            <a:ext cx="9803716" cy="21281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5" name="Rounded Rectangle 174">
            <a:extLst>
              <a:ext uri="{FF2B5EF4-FFF2-40B4-BE49-F238E27FC236}">
                <a16:creationId xmlns:a16="http://schemas.microsoft.com/office/drawing/2014/main" id="{F2993B1A-37BD-4AF9-9D32-3AAA4E070512}"/>
              </a:ext>
            </a:extLst>
          </p:cNvPr>
          <p:cNvSpPr/>
          <p:nvPr/>
        </p:nvSpPr>
        <p:spPr>
          <a:xfrm>
            <a:off x="6303226" y="2759425"/>
            <a:ext cx="886396" cy="24931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F04622A-4781-401B-917E-9F05CCC65A3B}"/>
              </a:ext>
            </a:extLst>
          </p:cNvPr>
          <p:cNvSpPr txBox="1"/>
          <p:nvPr/>
        </p:nvSpPr>
        <p:spPr>
          <a:xfrm>
            <a:off x="3275364" y="3113139"/>
            <a:ext cx="2013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Statistical differences</a:t>
            </a:r>
          </a:p>
          <a:p>
            <a:r>
              <a:rPr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       </a:t>
            </a:r>
            <a:r>
              <a:rPr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　　　　　　　　▲</a:t>
            </a:r>
            <a:r>
              <a:rPr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76</a:t>
            </a:r>
            <a:endParaRPr kumimoji="1" lang="ja-JP" altLang="en-US" sz="1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54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Freeform 105">
            <a:extLst>
              <a:ext uri="{FF2B5EF4-FFF2-40B4-BE49-F238E27FC236}">
                <a16:creationId xmlns:a16="http://schemas.microsoft.com/office/drawing/2014/main" id="{B22D8B2D-1C44-4DB1-9AE6-45B5120DFCFF}"/>
              </a:ext>
            </a:extLst>
          </p:cNvPr>
          <p:cNvSpPr/>
          <p:nvPr/>
        </p:nvSpPr>
        <p:spPr>
          <a:xfrm rot="10800000" flipV="1">
            <a:off x="4477185" y="5502304"/>
            <a:ext cx="4717975" cy="23755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00B05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Freeform 122">
            <a:extLst>
              <a:ext uri="{FF2B5EF4-FFF2-40B4-BE49-F238E27FC236}">
                <a16:creationId xmlns:a16="http://schemas.microsoft.com/office/drawing/2014/main" id="{B4F5080F-512B-434B-9AC6-52A6BE434B42}"/>
              </a:ext>
            </a:extLst>
          </p:cNvPr>
          <p:cNvSpPr/>
          <p:nvPr/>
        </p:nvSpPr>
        <p:spPr>
          <a:xfrm>
            <a:off x="9159342" y="1964789"/>
            <a:ext cx="302491" cy="3751521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00CC66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Rounded Rectangle 3"/>
          <p:cNvSpPr/>
          <p:nvPr/>
        </p:nvSpPr>
        <p:spPr>
          <a:xfrm>
            <a:off x="85223" y="768645"/>
            <a:ext cx="1066800" cy="124147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Primary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Energy </a:t>
            </a:r>
          </a:p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Supply</a:t>
            </a:r>
          </a:p>
          <a:p>
            <a:endParaRPr kumimoji="1" lang="en-US" altLang="ja-JP" sz="800" b="1" dirty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476157" y="1086944"/>
            <a:ext cx="1066800" cy="595520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62997" y="1086944"/>
            <a:ext cx="1066800" cy="595520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Crude Oil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49837" y="1086944"/>
            <a:ext cx="1066800" cy="596926"/>
          </a:xfrm>
          <a:prstGeom prst="roundRect">
            <a:avLst>
              <a:gd name="adj" fmla="val 0"/>
            </a:avLst>
          </a:prstGeom>
          <a:solidFill>
            <a:srgbClr val="FFC000">
              <a:alpha val="4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Oil Product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48107" y="1086944"/>
            <a:ext cx="1066800" cy="596926"/>
          </a:xfrm>
          <a:prstGeom prst="roundRect">
            <a:avLst>
              <a:gd name="adj" fmla="val 0"/>
            </a:avLst>
          </a:prstGeom>
          <a:solidFill>
            <a:schemeClr val="accent1"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Natural Gas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834585" y="1072353"/>
            <a:ext cx="79516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Hydro &amp; RE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8652564" y="994017"/>
            <a:ext cx="977544" cy="649320"/>
          </a:xfrm>
          <a:prstGeom prst="roundRect">
            <a:avLst>
              <a:gd name="adj" fmla="val 0"/>
            </a:avLst>
          </a:prstGeom>
          <a:solidFill>
            <a:srgbClr val="00B05A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Biomass &amp;Waste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552357" y="5937437"/>
            <a:ext cx="1447800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Industry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200181" y="5937437"/>
            <a:ext cx="147531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Residential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57531" y="5937437"/>
            <a:ext cx="1391921" cy="6260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486307" y="5844890"/>
            <a:ext cx="1386840" cy="718629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Transport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143657" y="5937438"/>
            <a:ext cx="1386840" cy="626081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Others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1798883" y="547160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132496" y="495018"/>
            <a:ext cx="0" cy="419397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929728" y="527748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255111" y="495854"/>
            <a:ext cx="0" cy="381270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cxnSpLocks/>
          </p:cNvCxnSpPr>
          <p:nvPr/>
        </p:nvCxnSpPr>
        <p:spPr>
          <a:xfrm>
            <a:off x="9130124" y="431039"/>
            <a:ext cx="0" cy="415714"/>
          </a:xfrm>
          <a:prstGeom prst="straightConnector1">
            <a:avLst/>
          </a:prstGeom>
          <a:ln w="63500">
            <a:solidFill>
              <a:schemeClr val="bg1">
                <a:lumMod val="75000"/>
              </a:schemeClr>
            </a:solidFill>
            <a:headEnd type="oval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ounded Rectangle 78"/>
          <p:cNvSpPr/>
          <p:nvPr/>
        </p:nvSpPr>
        <p:spPr>
          <a:xfrm>
            <a:off x="6327094" y="2917973"/>
            <a:ext cx="868995" cy="58794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lnSpc>
                <a:spcPts val="1400"/>
              </a:lnSpc>
            </a:pPr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Power Plant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>
            <a:off x="1690333" y="1699846"/>
            <a:ext cx="0" cy="4037586"/>
          </a:xfrm>
          <a:prstGeom prst="line">
            <a:avLst/>
          </a:prstGeom>
          <a:ln w="889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85"/>
          <p:cNvSpPr/>
          <p:nvPr/>
        </p:nvSpPr>
        <p:spPr>
          <a:xfrm>
            <a:off x="1690333" y="2561570"/>
            <a:ext cx="3977833" cy="249937"/>
          </a:xfrm>
          <a:custGeom>
            <a:avLst/>
            <a:gdLst>
              <a:gd name="connsiteX0" fmla="*/ 0 w 4210050"/>
              <a:gd name="connsiteY0" fmla="*/ 0 h 466725"/>
              <a:gd name="connsiteX1" fmla="*/ 4210050 w 4210050"/>
              <a:gd name="connsiteY1" fmla="*/ 0 h 466725"/>
              <a:gd name="connsiteX2" fmla="*/ 4210050 w 4210050"/>
              <a:gd name="connsiteY2" fmla="*/ 466725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0050" h="466725">
                <a:moveTo>
                  <a:pt x="0" y="0"/>
                </a:moveTo>
                <a:lnTo>
                  <a:pt x="4210050" y="0"/>
                </a:lnTo>
                <a:lnTo>
                  <a:pt x="4210050" y="466725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Freeform 105"/>
          <p:cNvSpPr/>
          <p:nvPr/>
        </p:nvSpPr>
        <p:spPr>
          <a:xfrm>
            <a:off x="4479551" y="2361859"/>
            <a:ext cx="2249689" cy="432779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C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4" name="Freeform 113"/>
          <p:cNvSpPr/>
          <p:nvPr/>
        </p:nvSpPr>
        <p:spPr>
          <a:xfrm>
            <a:off x="6385726" y="1954759"/>
            <a:ext cx="872660" cy="1827722"/>
          </a:xfrm>
          <a:custGeom>
            <a:avLst/>
            <a:gdLst>
              <a:gd name="connsiteX0" fmla="*/ 1346200 w 1346200"/>
              <a:gd name="connsiteY0" fmla="*/ 0 h 2400300"/>
              <a:gd name="connsiteX1" fmla="*/ 1346200 w 1346200"/>
              <a:gd name="connsiteY1" fmla="*/ 2400300 h 2400300"/>
              <a:gd name="connsiteX2" fmla="*/ 0 w 1346200"/>
              <a:gd name="connsiteY2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6200" h="2400300">
                <a:moveTo>
                  <a:pt x="1346200" y="0"/>
                </a:moveTo>
                <a:lnTo>
                  <a:pt x="1346200" y="2400300"/>
                </a:lnTo>
                <a:lnTo>
                  <a:pt x="0" y="2400300"/>
                </a:ln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5" name="Freeform 114"/>
          <p:cNvSpPr/>
          <p:nvPr/>
        </p:nvSpPr>
        <p:spPr>
          <a:xfrm>
            <a:off x="2540498" y="4965467"/>
            <a:ext cx="6373509" cy="770632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0000">
                <a:alpha val="80000"/>
              </a:srgbClr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Freeform 115"/>
          <p:cNvSpPr/>
          <p:nvPr/>
        </p:nvSpPr>
        <p:spPr>
          <a:xfrm flipH="1">
            <a:off x="6309145" y="3632632"/>
            <a:ext cx="72453" cy="128400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none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Freeform 121"/>
          <p:cNvSpPr/>
          <p:nvPr/>
        </p:nvSpPr>
        <p:spPr>
          <a:xfrm>
            <a:off x="3718624" y="4952650"/>
            <a:ext cx="578947" cy="79377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0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Rounded Rectangle 126"/>
          <p:cNvSpPr/>
          <p:nvPr/>
        </p:nvSpPr>
        <p:spPr>
          <a:xfrm>
            <a:off x="1552357" y="6563518"/>
            <a:ext cx="144780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1225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3200181" y="6567520"/>
            <a:ext cx="1476375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1027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4865154" y="6563517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648630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723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8143657" y="6563518"/>
            <a:ext cx="1386840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591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4714657" y="5937437"/>
            <a:ext cx="1657984" cy="62608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Commercial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476157" y="1683870"/>
            <a:ext cx="1065397" cy="32766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4049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2862997" y="1683870"/>
            <a:ext cx="1066799" cy="32766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6" name="Rounded Rectangle 135"/>
          <p:cNvSpPr/>
          <p:nvPr/>
        </p:nvSpPr>
        <p:spPr>
          <a:xfrm>
            <a:off x="4249836" y="1683870"/>
            <a:ext cx="1065397" cy="31428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1351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5648103" y="1683870"/>
            <a:ext cx="1066804" cy="32766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6830491" y="1667135"/>
            <a:ext cx="808920" cy="289759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8652564" y="1613737"/>
            <a:ext cx="977543" cy="357262"/>
          </a:xfrm>
          <a:prstGeom prst="roundRect">
            <a:avLst>
              <a:gd name="adj" fmla="val 0"/>
            </a:avLst>
          </a:prstGeom>
          <a:solidFill>
            <a:srgbClr val="00B05A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552356" y="5745843"/>
            <a:ext cx="361352" cy="19728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7" name="Rounded Rectangle 146"/>
          <p:cNvSpPr/>
          <p:nvPr/>
        </p:nvSpPr>
        <p:spPr>
          <a:xfrm>
            <a:off x="1915880" y="5737817"/>
            <a:ext cx="404398" cy="219411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468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49" name="Rounded Rectangle 148"/>
          <p:cNvSpPr/>
          <p:nvPr/>
        </p:nvSpPr>
        <p:spPr>
          <a:xfrm>
            <a:off x="2317991" y="5743843"/>
            <a:ext cx="415523" cy="20702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344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2" name="Rounded Rectangle 151"/>
          <p:cNvSpPr/>
          <p:nvPr/>
        </p:nvSpPr>
        <p:spPr>
          <a:xfrm>
            <a:off x="4314141" y="5745431"/>
            <a:ext cx="339371" cy="217129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64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3" name="Rounded Rectangle 152"/>
          <p:cNvSpPr/>
          <p:nvPr/>
        </p:nvSpPr>
        <p:spPr>
          <a:xfrm>
            <a:off x="3582052" y="5739378"/>
            <a:ext cx="345873" cy="197242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133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4" name="Rounded Rectangle 153"/>
          <p:cNvSpPr/>
          <p:nvPr/>
        </p:nvSpPr>
        <p:spPr>
          <a:xfrm>
            <a:off x="3194638" y="5746359"/>
            <a:ext cx="382405" cy="197242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5" name="Rounded Rectangle 154"/>
          <p:cNvSpPr/>
          <p:nvPr/>
        </p:nvSpPr>
        <p:spPr>
          <a:xfrm>
            <a:off x="1476156" y="871062"/>
            <a:ext cx="591830" cy="21708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25520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6788058" y="5750950"/>
            <a:ext cx="1086255" cy="212086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709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59" name="Rounded Rectangle 158"/>
          <p:cNvSpPr/>
          <p:nvPr/>
        </p:nvSpPr>
        <p:spPr>
          <a:xfrm>
            <a:off x="8442363" y="5738921"/>
            <a:ext cx="307946" cy="19769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60" name="Rounded Rectangle 159"/>
          <p:cNvSpPr/>
          <p:nvPr/>
        </p:nvSpPr>
        <p:spPr>
          <a:xfrm>
            <a:off x="8764179" y="5734703"/>
            <a:ext cx="289845" cy="210446"/>
          </a:xfrm>
          <a:prstGeom prst="roundRect">
            <a:avLst>
              <a:gd name="adj" fmla="val 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78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0" name="Freeform 109"/>
          <p:cNvSpPr/>
          <p:nvPr/>
        </p:nvSpPr>
        <p:spPr>
          <a:xfrm flipH="1">
            <a:off x="6593488" y="4634009"/>
            <a:ext cx="667978" cy="1120753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Freeform 101"/>
          <p:cNvSpPr/>
          <p:nvPr/>
        </p:nvSpPr>
        <p:spPr>
          <a:xfrm>
            <a:off x="2102312" y="4630223"/>
            <a:ext cx="6493592" cy="1124540"/>
          </a:xfrm>
          <a:custGeom>
            <a:avLst/>
            <a:gdLst>
              <a:gd name="connsiteX0" fmla="*/ 0 w 6515100"/>
              <a:gd name="connsiteY0" fmla="*/ 965200 h 977900"/>
              <a:gd name="connsiteX1" fmla="*/ 0 w 6515100"/>
              <a:gd name="connsiteY1" fmla="*/ 0 h 977900"/>
              <a:gd name="connsiteX2" fmla="*/ 6515100 w 6515100"/>
              <a:gd name="connsiteY2" fmla="*/ 0 h 977900"/>
              <a:gd name="connsiteX3" fmla="*/ 6515100 w 6515100"/>
              <a:gd name="connsiteY3" fmla="*/ 977900 h 97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5100" h="977900">
                <a:moveTo>
                  <a:pt x="0" y="965200"/>
                </a:moveTo>
                <a:lnTo>
                  <a:pt x="0" y="0"/>
                </a:lnTo>
                <a:lnTo>
                  <a:pt x="6515100" y="0"/>
                </a:lnTo>
                <a:lnTo>
                  <a:pt x="6515100" y="977900"/>
                </a:lnTo>
              </a:path>
            </a:pathLst>
          </a:custGeom>
          <a:noFill/>
          <a:ln w="76200">
            <a:solidFill>
              <a:srgbClr val="FFC000"/>
            </a:solidFill>
            <a:headEnd type="stealth"/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3" name="Rounded Rectangle 182"/>
          <p:cNvSpPr/>
          <p:nvPr/>
        </p:nvSpPr>
        <p:spPr>
          <a:xfrm>
            <a:off x="8803638" y="4239763"/>
            <a:ext cx="947174" cy="314503"/>
          </a:xfrm>
          <a:prstGeom prst="roundRect">
            <a:avLst>
              <a:gd name="adj" fmla="val 3200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92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4" name="Rounded Rectangle 183"/>
          <p:cNvSpPr/>
          <p:nvPr/>
        </p:nvSpPr>
        <p:spPr>
          <a:xfrm>
            <a:off x="1377078" y="4191992"/>
            <a:ext cx="895164" cy="255555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929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5" name="Rounded Rectangle 184"/>
          <p:cNvSpPr/>
          <p:nvPr/>
        </p:nvSpPr>
        <p:spPr>
          <a:xfrm>
            <a:off x="85223" y="1682464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5751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6" name="Rounded Rectangle 185"/>
          <p:cNvSpPr/>
          <p:nvPr/>
        </p:nvSpPr>
        <p:spPr>
          <a:xfrm>
            <a:off x="85223" y="5595780"/>
            <a:ext cx="1066800" cy="967738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Final Consumption</a:t>
            </a:r>
            <a:endParaRPr kumimoji="1" lang="ja-JP" altLang="en-US" sz="8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7" name="Rounded Rectangle 186"/>
          <p:cNvSpPr/>
          <p:nvPr/>
        </p:nvSpPr>
        <p:spPr>
          <a:xfrm>
            <a:off x="85223" y="6563519"/>
            <a:ext cx="1065397" cy="327661"/>
          </a:xfrm>
          <a:prstGeom prst="roundRect">
            <a:avLst>
              <a:gd name="adj" fmla="val 0"/>
            </a:avLst>
          </a:prstGeom>
          <a:solidFill>
            <a:schemeClr val="tx1">
              <a:lumMod val="85000"/>
              <a:lumOff val="1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3888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8" name="Rounded Rectangle 187"/>
          <p:cNvSpPr/>
          <p:nvPr/>
        </p:nvSpPr>
        <p:spPr>
          <a:xfrm>
            <a:off x="85223" y="2799445"/>
            <a:ext cx="1066800" cy="1082999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Conversion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2891224" y="861376"/>
            <a:ext cx="468166" cy="227236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881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8" name="Rounded Rectangle 197"/>
          <p:cNvSpPr/>
          <p:nvPr/>
        </p:nvSpPr>
        <p:spPr>
          <a:xfrm>
            <a:off x="5647182" y="891317"/>
            <a:ext cx="654293" cy="19955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0" name="Rounded Rectangle 199"/>
          <p:cNvSpPr/>
          <p:nvPr/>
        </p:nvSpPr>
        <p:spPr>
          <a:xfrm>
            <a:off x="6834585" y="841742"/>
            <a:ext cx="784966" cy="245201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39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1" name="Rounded Rectangle 200"/>
          <p:cNvSpPr/>
          <p:nvPr/>
        </p:nvSpPr>
        <p:spPr>
          <a:xfrm>
            <a:off x="8652564" y="838916"/>
            <a:ext cx="977538" cy="206812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7042851" y="33180"/>
            <a:ext cx="2640046" cy="480901"/>
          </a:xfrm>
          <a:prstGeom prst="roundRect">
            <a:avLst>
              <a:gd name="adj" fmla="val 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●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Production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| </a:t>
            </a: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ja-JP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◆</a:t>
            </a:r>
            <a:r>
              <a:rPr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Trade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03" name="Rounded Rectangle 196"/>
          <p:cNvSpPr/>
          <p:nvPr/>
        </p:nvSpPr>
        <p:spPr>
          <a:xfrm>
            <a:off x="6302754" y="899769"/>
            <a:ext cx="413398" cy="203462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119" name="Straight Arrow Connector 65"/>
          <p:cNvCxnSpPr/>
          <p:nvPr/>
        </p:nvCxnSpPr>
        <p:spPr>
          <a:xfrm>
            <a:off x="4751773" y="48904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Freeform 122"/>
          <p:cNvSpPr/>
          <p:nvPr/>
        </p:nvSpPr>
        <p:spPr>
          <a:xfrm>
            <a:off x="3375217" y="5395143"/>
            <a:ext cx="681210" cy="350288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Rounded Rectangle 190">
            <a:extLst>
              <a:ext uri="{FF2B5EF4-FFF2-40B4-BE49-F238E27FC236}">
                <a16:creationId xmlns:a16="http://schemas.microsoft.com/office/drawing/2014/main" id="{C73D48B9-7A5F-4784-AD8A-959FD32D90BF}"/>
              </a:ext>
            </a:extLst>
          </p:cNvPr>
          <p:cNvSpPr/>
          <p:nvPr/>
        </p:nvSpPr>
        <p:spPr>
          <a:xfrm>
            <a:off x="2067850" y="870319"/>
            <a:ext cx="487726" cy="214329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21380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1" name="Rounded Rectangle 190">
            <a:extLst>
              <a:ext uri="{FF2B5EF4-FFF2-40B4-BE49-F238E27FC236}">
                <a16:creationId xmlns:a16="http://schemas.microsoft.com/office/drawing/2014/main" id="{E5BA9C46-9030-4F6F-87E7-D234F7FA1341}"/>
              </a:ext>
            </a:extLst>
          </p:cNvPr>
          <p:cNvSpPr/>
          <p:nvPr/>
        </p:nvSpPr>
        <p:spPr>
          <a:xfrm>
            <a:off x="3355589" y="870375"/>
            <a:ext cx="564929" cy="224530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854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73" name="Rounded Rectangle 190">
            <a:extLst>
              <a:ext uri="{FF2B5EF4-FFF2-40B4-BE49-F238E27FC236}">
                <a16:creationId xmlns:a16="http://schemas.microsoft.com/office/drawing/2014/main" id="{6FD0A9B5-2ED2-4703-B75B-72FEFFA05930}"/>
              </a:ext>
            </a:extLst>
          </p:cNvPr>
          <p:cNvSpPr/>
          <p:nvPr/>
        </p:nvSpPr>
        <p:spPr>
          <a:xfrm>
            <a:off x="4237750" y="877908"/>
            <a:ext cx="1078885" cy="204980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1390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4" name="Rounded Rectangle 145">
            <a:extLst>
              <a:ext uri="{FF2B5EF4-FFF2-40B4-BE49-F238E27FC236}">
                <a16:creationId xmlns:a16="http://schemas.microsoft.com/office/drawing/2014/main" id="{F0DC5F9C-F5C5-453A-A641-6D5DFD4AA474}"/>
              </a:ext>
            </a:extLst>
          </p:cNvPr>
          <p:cNvSpPr/>
          <p:nvPr/>
        </p:nvSpPr>
        <p:spPr>
          <a:xfrm>
            <a:off x="8143657" y="5744272"/>
            <a:ext cx="314455" cy="212956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374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5" name="Freeform 105">
            <a:extLst>
              <a:ext uri="{FF2B5EF4-FFF2-40B4-BE49-F238E27FC236}">
                <a16:creationId xmlns:a16="http://schemas.microsoft.com/office/drawing/2014/main" id="{344D0612-8513-40EC-8757-6AE7B98306D0}"/>
              </a:ext>
            </a:extLst>
          </p:cNvPr>
          <p:cNvSpPr/>
          <p:nvPr/>
        </p:nvSpPr>
        <p:spPr>
          <a:xfrm>
            <a:off x="1714364" y="5360892"/>
            <a:ext cx="6561709" cy="388816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Rounded Rectangle 180">
            <a:extLst>
              <a:ext uri="{FF2B5EF4-FFF2-40B4-BE49-F238E27FC236}">
                <a16:creationId xmlns:a16="http://schemas.microsoft.com/office/drawing/2014/main" id="{DD474824-11E9-4035-9C13-8EE69AE1B3E1}"/>
              </a:ext>
            </a:extLst>
          </p:cNvPr>
          <p:cNvSpPr/>
          <p:nvPr/>
        </p:nvSpPr>
        <p:spPr>
          <a:xfrm>
            <a:off x="6103876" y="3884339"/>
            <a:ext cx="1734636" cy="281183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75(loss)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8" name="Rounded Rectangle 180">
            <a:extLst>
              <a:ext uri="{FF2B5EF4-FFF2-40B4-BE49-F238E27FC236}">
                <a16:creationId xmlns:a16="http://schemas.microsoft.com/office/drawing/2014/main" id="{AFC71CDE-FB5D-4D6F-95E8-55F6E87CAB04}"/>
              </a:ext>
            </a:extLst>
          </p:cNvPr>
          <p:cNvSpPr/>
          <p:nvPr/>
        </p:nvSpPr>
        <p:spPr>
          <a:xfrm>
            <a:off x="5572409" y="4775963"/>
            <a:ext cx="946479" cy="253470"/>
          </a:xfrm>
          <a:prstGeom prst="roundRect">
            <a:avLst>
              <a:gd name="adj" fmla="val 32000"/>
            </a:avLst>
          </a:prstGeom>
          <a:solidFill>
            <a:srgbClr val="FF0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555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12" name="テキスト ボックス 211">
            <a:extLst>
              <a:ext uri="{FF2B5EF4-FFF2-40B4-BE49-F238E27FC236}">
                <a16:creationId xmlns:a16="http://schemas.microsoft.com/office/drawing/2014/main" id="{E798F750-3C8F-41C5-B46F-DF08764853D6}"/>
              </a:ext>
            </a:extLst>
          </p:cNvPr>
          <p:cNvSpPr txBox="1"/>
          <p:nvPr/>
        </p:nvSpPr>
        <p:spPr>
          <a:xfrm>
            <a:off x="179123" y="-16018"/>
            <a:ext cx="7160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Mongolia Energy Balance, compiled by IEA 2018 data (</a:t>
            </a:r>
            <a:r>
              <a:rPr kumimoji="1" lang="en-US" altLang="ja-JP" b="1" dirty="0" err="1"/>
              <a:t>ktoe</a:t>
            </a:r>
            <a:r>
              <a:rPr kumimoji="1" lang="en-US" altLang="ja-JP" b="1" dirty="0"/>
              <a:t>) (</a:t>
            </a:r>
            <a:r>
              <a:rPr kumimoji="1" lang="en-US" altLang="ja-JP" b="1" dirty="0">
                <a:solidFill>
                  <a:srgbClr val="FF0000"/>
                </a:solidFill>
              </a:rPr>
              <a:t>finalization</a:t>
            </a:r>
            <a:r>
              <a:rPr kumimoji="1" lang="ja-JP" altLang="en-US" b="1" dirty="0"/>
              <a:t>）</a:t>
            </a:r>
          </a:p>
        </p:txBody>
      </p:sp>
      <p:cxnSp>
        <p:nvCxnSpPr>
          <p:cNvPr id="214" name="Straight Arrow Connector 67">
            <a:extLst>
              <a:ext uri="{FF2B5EF4-FFF2-40B4-BE49-F238E27FC236}">
                <a16:creationId xmlns:a16="http://schemas.microsoft.com/office/drawing/2014/main" id="{76C400AE-CAB8-4A28-B713-A9116DB747FF}"/>
              </a:ext>
            </a:extLst>
          </p:cNvPr>
          <p:cNvCxnSpPr>
            <a:cxnSpLocks/>
          </p:cNvCxnSpPr>
          <p:nvPr/>
        </p:nvCxnSpPr>
        <p:spPr>
          <a:xfrm>
            <a:off x="9439407" y="309110"/>
            <a:ext cx="0" cy="35414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ounded Rectangle 159">
            <a:extLst>
              <a:ext uri="{FF2B5EF4-FFF2-40B4-BE49-F238E27FC236}">
                <a16:creationId xmlns:a16="http://schemas.microsoft.com/office/drawing/2014/main" id="{2D5B26B7-D4A1-40B9-8639-4CC13241031E}"/>
              </a:ext>
            </a:extLst>
          </p:cNvPr>
          <p:cNvSpPr/>
          <p:nvPr/>
        </p:nvSpPr>
        <p:spPr>
          <a:xfrm>
            <a:off x="9044703" y="5728946"/>
            <a:ext cx="252674" cy="220544"/>
          </a:xfrm>
          <a:prstGeom prst="roundRect">
            <a:avLst>
              <a:gd name="adj" fmla="val 0"/>
            </a:avLst>
          </a:prstGeom>
          <a:solidFill>
            <a:srgbClr val="00B05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27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F4C7332-CDB3-4B43-A499-D4B5805BC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3AA63-AD3B-45BC-8592-9DCFEDC46287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206" name="Rounded Rectangle 78">
            <a:extLst>
              <a:ext uri="{FF2B5EF4-FFF2-40B4-BE49-F238E27FC236}">
                <a16:creationId xmlns:a16="http://schemas.microsoft.com/office/drawing/2014/main" id="{BB80B36B-FF68-4873-9338-C459262B62DF}"/>
              </a:ext>
            </a:extLst>
          </p:cNvPr>
          <p:cNvSpPr/>
          <p:nvPr/>
        </p:nvSpPr>
        <p:spPr>
          <a:xfrm>
            <a:off x="5284111" y="2878925"/>
            <a:ext cx="1009728" cy="781695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CHP</a:t>
            </a:r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25DF5F74-1FD9-412F-A7E7-FD71DC88065E}"/>
              </a:ext>
            </a:extLst>
          </p:cNvPr>
          <p:cNvGrpSpPr/>
          <p:nvPr/>
        </p:nvGrpSpPr>
        <p:grpSpPr>
          <a:xfrm>
            <a:off x="5315230" y="2768823"/>
            <a:ext cx="954741" cy="254940"/>
            <a:chOff x="6245045" y="2782013"/>
            <a:chExt cx="601893" cy="254940"/>
          </a:xfrm>
        </p:grpSpPr>
        <p:sp>
          <p:nvSpPr>
            <p:cNvPr id="221" name="Rounded Rectangle 173">
              <a:extLst>
                <a:ext uri="{FF2B5EF4-FFF2-40B4-BE49-F238E27FC236}">
                  <a16:creationId xmlns:a16="http://schemas.microsoft.com/office/drawing/2014/main" id="{A9FBC7BC-3065-462F-A1B5-006548E9162D}"/>
                </a:ext>
              </a:extLst>
            </p:cNvPr>
            <p:cNvSpPr/>
            <p:nvPr/>
          </p:nvSpPr>
          <p:spPr>
            <a:xfrm>
              <a:off x="6245045" y="2785773"/>
              <a:ext cx="392770" cy="251180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3197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sp>
          <p:nvSpPr>
            <p:cNvPr id="222" name="Rounded Rectangle 174">
              <a:extLst>
                <a:ext uri="{FF2B5EF4-FFF2-40B4-BE49-F238E27FC236}">
                  <a16:creationId xmlns:a16="http://schemas.microsoft.com/office/drawing/2014/main" id="{37E4014B-750C-434B-A7F2-C2F68DCDF878}"/>
                </a:ext>
              </a:extLst>
            </p:cNvPr>
            <p:cNvSpPr/>
            <p:nvPr/>
          </p:nvSpPr>
          <p:spPr>
            <a:xfrm>
              <a:off x="6626664" y="2782013"/>
              <a:ext cx="220274" cy="249312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ja-JP" sz="120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3</a:t>
              </a:r>
              <a:endParaRPr kumimoji="1" lang="ja-JP" altLang="en-US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29" name="Rounded Rectangle 137">
            <a:extLst>
              <a:ext uri="{FF2B5EF4-FFF2-40B4-BE49-F238E27FC236}">
                <a16:creationId xmlns:a16="http://schemas.microsoft.com/office/drawing/2014/main" id="{AA979A25-E299-41DC-A0A7-9B81CCC6E462}"/>
              </a:ext>
            </a:extLst>
          </p:cNvPr>
          <p:cNvSpPr/>
          <p:nvPr/>
        </p:nvSpPr>
        <p:spPr>
          <a:xfrm>
            <a:off x="6397033" y="3467935"/>
            <a:ext cx="805858" cy="216030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22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236" name="Straight Connector 80">
            <a:extLst>
              <a:ext uri="{FF2B5EF4-FFF2-40B4-BE49-F238E27FC236}">
                <a16:creationId xmlns:a16="http://schemas.microsoft.com/office/drawing/2014/main" id="{014C6B2B-BAED-4102-B524-9CC3EE796B9F}"/>
              </a:ext>
            </a:extLst>
          </p:cNvPr>
          <p:cNvCxnSpPr>
            <a:cxnSpLocks/>
            <a:endCxn id="222" idx="0"/>
          </p:cNvCxnSpPr>
          <p:nvPr/>
        </p:nvCxnSpPr>
        <p:spPr>
          <a:xfrm>
            <a:off x="6095272" y="2379522"/>
            <a:ext cx="0" cy="389301"/>
          </a:xfrm>
          <a:prstGeom prst="line">
            <a:avLst/>
          </a:prstGeom>
          <a:ln w="88900">
            <a:solidFill>
              <a:srgbClr val="FFC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53FC026-1F93-48CA-9E88-C4575553762C}"/>
              </a:ext>
            </a:extLst>
          </p:cNvPr>
          <p:cNvSpPr txBox="1"/>
          <p:nvPr/>
        </p:nvSpPr>
        <p:spPr>
          <a:xfrm>
            <a:off x="46107" y="4671764"/>
            <a:ext cx="880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FC/PES</a:t>
            </a:r>
          </a:p>
          <a:p>
            <a:r>
              <a:rPr kumimoji="1" lang="en-US" altLang="ja-JP" b="1" dirty="0"/>
              <a:t>=63.6%</a:t>
            </a:r>
            <a:endParaRPr kumimoji="1" lang="ja-JP" altLang="en-US" b="1" dirty="0"/>
          </a:p>
        </p:txBody>
      </p: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37D36076-9683-4DDF-B514-7F729C89C97A}"/>
              </a:ext>
            </a:extLst>
          </p:cNvPr>
          <p:cNvSpPr txBox="1"/>
          <p:nvPr/>
        </p:nvSpPr>
        <p:spPr>
          <a:xfrm>
            <a:off x="7378942" y="2714136"/>
            <a:ext cx="17363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Eff</a:t>
            </a:r>
            <a:r>
              <a:rPr kumimoji="1" lang="ja-JP" altLang="en-US" b="1" dirty="0"/>
              <a:t>．</a:t>
            </a:r>
            <a:r>
              <a:rPr lang="en-US" altLang="ja-JP" b="1" dirty="0"/>
              <a:t>PP =22.2%</a:t>
            </a:r>
          </a:p>
          <a:p>
            <a:r>
              <a:rPr kumimoji="1" lang="en-US" altLang="ja-JP" b="1" dirty="0"/>
              <a:t>        CHP=50.5%</a:t>
            </a:r>
          </a:p>
          <a:p>
            <a:endParaRPr kumimoji="1" lang="ja-JP" altLang="en-US" b="1" dirty="0"/>
          </a:p>
        </p:txBody>
      </p:sp>
      <p:sp>
        <p:nvSpPr>
          <p:cNvPr id="238" name="テキスト ボックス 237">
            <a:extLst>
              <a:ext uri="{FF2B5EF4-FFF2-40B4-BE49-F238E27FC236}">
                <a16:creationId xmlns:a16="http://schemas.microsoft.com/office/drawing/2014/main" id="{57E5C67A-9288-489D-8BC4-4E0B364FCCFB}"/>
              </a:ext>
            </a:extLst>
          </p:cNvPr>
          <p:cNvSpPr txBox="1"/>
          <p:nvPr/>
        </p:nvSpPr>
        <p:spPr>
          <a:xfrm>
            <a:off x="7306191" y="3602998"/>
            <a:ext cx="1010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11.9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6" name="Rounded Rectangle 15">
            <a:extLst>
              <a:ext uri="{FF2B5EF4-FFF2-40B4-BE49-F238E27FC236}">
                <a16:creationId xmlns:a16="http://schemas.microsoft.com/office/drawing/2014/main" id="{9E2FF367-3659-46AA-BB18-FE4F6039F576}"/>
              </a:ext>
            </a:extLst>
          </p:cNvPr>
          <p:cNvSpPr/>
          <p:nvPr/>
        </p:nvSpPr>
        <p:spPr>
          <a:xfrm>
            <a:off x="7665265" y="1086943"/>
            <a:ext cx="795162" cy="595520"/>
          </a:xfrm>
          <a:prstGeom prst="roundRect">
            <a:avLst>
              <a:gd name="adj" fmla="val 0"/>
            </a:avLst>
          </a:prstGeom>
          <a:solidFill>
            <a:srgbClr val="FF0000">
              <a:alpha val="2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Electricity</a:t>
            </a:r>
            <a:endParaRPr kumimoji="1" lang="ja-JP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1" name="Rounded Rectangle 137">
            <a:extLst>
              <a:ext uri="{FF2B5EF4-FFF2-40B4-BE49-F238E27FC236}">
                <a16:creationId xmlns:a16="http://schemas.microsoft.com/office/drawing/2014/main" id="{9EB38550-5FF0-43A0-8D82-7FD6AC712FA3}"/>
              </a:ext>
            </a:extLst>
          </p:cNvPr>
          <p:cNvSpPr/>
          <p:nvPr/>
        </p:nvSpPr>
        <p:spPr>
          <a:xfrm>
            <a:off x="7661171" y="1681726"/>
            <a:ext cx="808920" cy="271766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141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Rounded Rectangle 199">
            <a:extLst>
              <a:ext uri="{FF2B5EF4-FFF2-40B4-BE49-F238E27FC236}">
                <a16:creationId xmlns:a16="http://schemas.microsoft.com/office/drawing/2014/main" id="{61D92891-C4AF-4E44-A740-0A93B79F89E4}"/>
              </a:ext>
            </a:extLst>
          </p:cNvPr>
          <p:cNvSpPr/>
          <p:nvPr/>
        </p:nvSpPr>
        <p:spPr>
          <a:xfrm>
            <a:off x="7665265" y="841942"/>
            <a:ext cx="441852" cy="252963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143</a:t>
            </a:r>
            <a:endParaRPr kumimoji="1" lang="ja-JP" altLang="en-US" sz="1200" dirty="0">
              <a:solidFill>
                <a:schemeClr val="tx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" name="Rounded Rectangle 196">
            <a:extLst>
              <a:ext uri="{FF2B5EF4-FFF2-40B4-BE49-F238E27FC236}">
                <a16:creationId xmlns:a16="http://schemas.microsoft.com/office/drawing/2014/main" id="{75696FF8-E45A-4857-995A-DFE99A49E5AE}"/>
              </a:ext>
            </a:extLst>
          </p:cNvPr>
          <p:cNvSpPr/>
          <p:nvPr/>
        </p:nvSpPr>
        <p:spPr>
          <a:xfrm>
            <a:off x="8107322" y="846753"/>
            <a:ext cx="362769" cy="225599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241" name="Straight Arrow Connector 65">
            <a:extLst>
              <a:ext uri="{FF2B5EF4-FFF2-40B4-BE49-F238E27FC236}">
                <a16:creationId xmlns:a16="http://schemas.microsoft.com/office/drawing/2014/main" id="{AAEEBA22-A4A7-4FF8-BAFC-D589398BD552}"/>
              </a:ext>
            </a:extLst>
          </p:cNvPr>
          <p:cNvCxnSpPr/>
          <p:nvPr/>
        </p:nvCxnSpPr>
        <p:spPr>
          <a:xfrm>
            <a:off x="7884305" y="460472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67">
            <a:extLst>
              <a:ext uri="{FF2B5EF4-FFF2-40B4-BE49-F238E27FC236}">
                <a16:creationId xmlns:a16="http://schemas.microsoft.com/office/drawing/2014/main" id="{C3679C83-9DB1-4057-93CC-FE2151C61D44}"/>
              </a:ext>
            </a:extLst>
          </p:cNvPr>
          <p:cNvCxnSpPr/>
          <p:nvPr/>
        </p:nvCxnSpPr>
        <p:spPr>
          <a:xfrm flipV="1">
            <a:off x="8300938" y="353314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148">
            <a:extLst>
              <a:ext uri="{FF2B5EF4-FFF2-40B4-BE49-F238E27FC236}">
                <a16:creationId xmlns:a16="http://schemas.microsoft.com/office/drawing/2014/main" id="{99DE0DE6-AF7A-43EE-82B1-7063BA77C63E}"/>
              </a:ext>
            </a:extLst>
          </p:cNvPr>
          <p:cNvSpPr/>
          <p:nvPr/>
        </p:nvSpPr>
        <p:spPr>
          <a:xfrm>
            <a:off x="2718165" y="5743843"/>
            <a:ext cx="296755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291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3" name="Rounded Rectangle 148">
            <a:extLst>
              <a:ext uri="{FF2B5EF4-FFF2-40B4-BE49-F238E27FC236}">
                <a16:creationId xmlns:a16="http://schemas.microsoft.com/office/drawing/2014/main" id="{8DCE4543-E618-4533-84FF-AE3425BB817A}"/>
              </a:ext>
            </a:extLst>
          </p:cNvPr>
          <p:cNvSpPr/>
          <p:nvPr/>
        </p:nvSpPr>
        <p:spPr>
          <a:xfrm>
            <a:off x="3906483" y="5749846"/>
            <a:ext cx="405117" cy="199243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410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6" name="Rounded Rectangle 148">
            <a:extLst>
              <a:ext uri="{FF2B5EF4-FFF2-40B4-BE49-F238E27FC236}">
                <a16:creationId xmlns:a16="http://schemas.microsoft.com/office/drawing/2014/main" id="{F3A73F93-BDBC-4C85-A930-ABE4AF5956E5}"/>
              </a:ext>
            </a:extLst>
          </p:cNvPr>
          <p:cNvSpPr/>
          <p:nvPr/>
        </p:nvSpPr>
        <p:spPr>
          <a:xfrm>
            <a:off x="4861923" y="5733063"/>
            <a:ext cx="1397287" cy="216026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322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0" name="Rounded Rectangle 145">
            <a:extLst>
              <a:ext uri="{FF2B5EF4-FFF2-40B4-BE49-F238E27FC236}">
                <a16:creationId xmlns:a16="http://schemas.microsoft.com/office/drawing/2014/main" id="{A9824120-46B9-4934-B8C7-7648ACADA1EB}"/>
              </a:ext>
            </a:extLst>
          </p:cNvPr>
          <p:cNvSpPr/>
          <p:nvPr/>
        </p:nvSpPr>
        <p:spPr>
          <a:xfrm>
            <a:off x="6502023" y="5740156"/>
            <a:ext cx="286035" cy="213701"/>
          </a:xfrm>
          <a:prstGeom prst="roundRect">
            <a:avLst>
              <a:gd name="adj" fmla="val 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14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9" name="Freeform 122">
            <a:extLst>
              <a:ext uri="{FF2B5EF4-FFF2-40B4-BE49-F238E27FC236}">
                <a16:creationId xmlns:a16="http://schemas.microsoft.com/office/drawing/2014/main" id="{41DC3525-357F-428D-AEBE-89E4B798029D}"/>
              </a:ext>
            </a:extLst>
          </p:cNvPr>
          <p:cNvSpPr/>
          <p:nvPr/>
        </p:nvSpPr>
        <p:spPr>
          <a:xfrm>
            <a:off x="6682844" y="5381155"/>
            <a:ext cx="616196" cy="386424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chemeClr val="bg1">
                <a:lumMod val="75000"/>
              </a:schemeClr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Rounded Rectangle 148">
            <a:extLst>
              <a:ext uri="{FF2B5EF4-FFF2-40B4-BE49-F238E27FC236}">
                <a16:creationId xmlns:a16="http://schemas.microsoft.com/office/drawing/2014/main" id="{57F81705-229A-466C-B072-708B80042BCD}"/>
              </a:ext>
            </a:extLst>
          </p:cNvPr>
          <p:cNvSpPr/>
          <p:nvPr/>
        </p:nvSpPr>
        <p:spPr>
          <a:xfrm>
            <a:off x="9277225" y="5724469"/>
            <a:ext cx="274049" cy="208966"/>
          </a:xfrm>
          <a:prstGeom prst="roundRect">
            <a:avLst>
              <a:gd name="adj" fmla="val 0"/>
            </a:avLst>
          </a:prstGeom>
          <a:solidFill>
            <a:srgbClr val="FF99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40</a:t>
            </a:r>
            <a:endParaRPr kumimoji="1" lang="ja-JP" altLang="en-US" sz="10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54" name="Freeform 105">
            <a:extLst>
              <a:ext uri="{FF2B5EF4-FFF2-40B4-BE49-F238E27FC236}">
                <a16:creationId xmlns:a16="http://schemas.microsoft.com/office/drawing/2014/main" id="{2E5EC12B-0993-47F1-A5B7-85C621D803A8}"/>
              </a:ext>
            </a:extLst>
          </p:cNvPr>
          <p:cNvSpPr/>
          <p:nvPr/>
        </p:nvSpPr>
        <p:spPr>
          <a:xfrm>
            <a:off x="2877697" y="5217282"/>
            <a:ext cx="6561710" cy="501274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9933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Freeform 122">
            <a:extLst>
              <a:ext uri="{FF2B5EF4-FFF2-40B4-BE49-F238E27FC236}">
                <a16:creationId xmlns:a16="http://schemas.microsoft.com/office/drawing/2014/main" id="{4E5FF988-1B4F-4A0A-899D-19BB00AEA6BF}"/>
              </a:ext>
            </a:extLst>
          </p:cNvPr>
          <p:cNvSpPr/>
          <p:nvPr/>
        </p:nvSpPr>
        <p:spPr>
          <a:xfrm>
            <a:off x="2900794" y="5180784"/>
            <a:ext cx="690015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Freeform 122">
            <a:extLst>
              <a:ext uri="{FF2B5EF4-FFF2-40B4-BE49-F238E27FC236}">
                <a16:creationId xmlns:a16="http://schemas.microsoft.com/office/drawing/2014/main" id="{06C60BFC-AE3A-47EF-B2D1-013573D0700E}"/>
              </a:ext>
            </a:extLst>
          </p:cNvPr>
          <p:cNvSpPr/>
          <p:nvPr/>
        </p:nvSpPr>
        <p:spPr>
          <a:xfrm>
            <a:off x="4139385" y="5203715"/>
            <a:ext cx="1057396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Freeform 122">
            <a:extLst>
              <a:ext uri="{FF2B5EF4-FFF2-40B4-BE49-F238E27FC236}">
                <a16:creationId xmlns:a16="http://schemas.microsoft.com/office/drawing/2014/main" id="{9BC4281E-D550-49F5-8E04-A5CB5B8B221F}"/>
              </a:ext>
            </a:extLst>
          </p:cNvPr>
          <p:cNvSpPr/>
          <p:nvPr/>
        </p:nvSpPr>
        <p:spPr>
          <a:xfrm>
            <a:off x="5503068" y="5220210"/>
            <a:ext cx="1226173" cy="558137"/>
          </a:xfrm>
          <a:custGeom>
            <a:avLst/>
            <a:gdLst>
              <a:gd name="connsiteX0" fmla="*/ 0 w 0"/>
              <a:gd name="connsiteY0" fmla="*/ 990600 h 990600"/>
              <a:gd name="connsiteX1" fmla="*/ 0 w 0"/>
              <a:gd name="connsiteY1" fmla="*/ 0 h 990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990600">
                <a:moveTo>
                  <a:pt x="0" y="990600"/>
                </a:moveTo>
                <a:lnTo>
                  <a:pt x="0" y="0"/>
                </a:lnTo>
              </a:path>
            </a:pathLst>
          </a:custGeom>
          <a:noFill/>
          <a:ln w="76200">
            <a:solidFill>
              <a:srgbClr val="FF9933"/>
            </a:solidFill>
            <a:headEnd type="stealth"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Rounded Rectangle 178">
            <a:extLst>
              <a:ext uri="{FF2B5EF4-FFF2-40B4-BE49-F238E27FC236}">
                <a16:creationId xmlns:a16="http://schemas.microsoft.com/office/drawing/2014/main" id="{68333FFD-293C-4BE5-9026-799F105B077F}"/>
              </a:ext>
            </a:extLst>
          </p:cNvPr>
          <p:cNvSpPr/>
          <p:nvPr/>
        </p:nvSpPr>
        <p:spPr>
          <a:xfrm>
            <a:off x="1328887" y="3878379"/>
            <a:ext cx="1389978" cy="255555"/>
          </a:xfrm>
          <a:prstGeom prst="roundRect">
            <a:avLst>
              <a:gd name="adj" fmla="val 32000"/>
            </a:avLst>
          </a:prstGeom>
          <a:solidFill>
            <a:schemeClr val="bg1">
              <a:lumMod val="5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252(loss)</a:t>
            </a:r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60A3C11-D339-4F95-85AB-0C804A6FB7B6}"/>
              </a:ext>
            </a:extLst>
          </p:cNvPr>
          <p:cNvSpPr txBox="1"/>
          <p:nvPr/>
        </p:nvSpPr>
        <p:spPr>
          <a:xfrm>
            <a:off x="1956739" y="3579339"/>
            <a:ext cx="10102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21.3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sp>
        <p:nvSpPr>
          <p:cNvPr id="39" name="Freeform 105">
            <a:extLst>
              <a:ext uri="{FF2B5EF4-FFF2-40B4-BE49-F238E27FC236}">
                <a16:creationId xmlns:a16="http://schemas.microsoft.com/office/drawing/2014/main" id="{C941AC24-B67C-404D-BBFB-B25DDE2A94A6}"/>
              </a:ext>
            </a:extLst>
          </p:cNvPr>
          <p:cNvSpPr/>
          <p:nvPr/>
        </p:nvSpPr>
        <p:spPr>
          <a:xfrm rot="5400000">
            <a:off x="7543277" y="1583499"/>
            <a:ext cx="252964" cy="872659"/>
          </a:xfrm>
          <a:custGeom>
            <a:avLst/>
            <a:gdLst>
              <a:gd name="connsiteX0" fmla="*/ 0 w 2603500"/>
              <a:gd name="connsiteY0" fmla="*/ 0 h 749300"/>
              <a:gd name="connsiteX1" fmla="*/ 2603500 w 2603500"/>
              <a:gd name="connsiteY1" fmla="*/ 0 h 749300"/>
              <a:gd name="connsiteX2" fmla="*/ 2603500 w 2603500"/>
              <a:gd name="connsiteY2" fmla="*/ 74930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03500" h="749300">
                <a:moveTo>
                  <a:pt x="0" y="0"/>
                </a:moveTo>
                <a:lnTo>
                  <a:pt x="2603500" y="0"/>
                </a:lnTo>
                <a:lnTo>
                  <a:pt x="2603500" y="749300"/>
                </a:lnTo>
              </a:path>
            </a:pathLst>
          </a:custGeom>
          <a:noFill/>
          <a:ln w="76200">
            <a:solidFill>
              <a:srgbClr val="FF0000"/>
            </a:solidFill>
            <a:tailEnd type="stealt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6C27EFE2-4C8D-4C70-ADAE-D4AA947AF78F}"/>
              </a:ext>
            </a:extLst>
          </p:cNvPr>
          <p:cNvCxnSpPr>
            <a:cxnSpLocks/>
          </p:cNvCxnSpPr>
          <p:nvPr/>
        </p:nvCxnSpPr>
        <p:spPr>
          <a:xfrm>
            <a:off x="5342999" y="3604080"/>
            <a:ext cx="12243" cy="1576148"/>
          </a:xfrm>
          <a:prstGeom prst="line">
            <a:avLst/>
          </a:prstGeom>
          <a:ln w="76200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137">
            <a:extLst>
              <a:ext uri="{FF2B5EF4-FFF2-40B4-BE49-F238E27FC236}">
                <a16:creationId xmlns:a16="http://schemas.microsoft.com/office/drawing/2014/main" id="{B0B77EB0-8B32-4F5B-AA64-09C78C826E98}"/>
              </a:ext>
            </a:extLst>
          </p:cNvPr>
          <p:cNvSpPr/>
          <p:nvPr/>
        </p:nvSpPr>
        <p:spPr>
          <a:xfrm>
            <a:off x="5267261" y="3480299"/>
            <a:ext cx="613289" cy="209837"/>
          </a:xfrm>
          <a:prstGeom prst="roundRect">
            <a:avLst>
              <a:gd name="adj" fmla="val 0"/>
            </a:avLst>
          </a:prstGeom>
          <a:solidFill>
            <a:srgbClr val="FF9933">
              <a:alpha val="80000"/>
            </a:srgbClr>
          </a:solidFill>
          <a:ln w="127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1189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3" name="Rounded Rectangle 137">
            <a:extLst>
              <a:ext uri="{FF2B5EF4-FFF2-40B4-BE49-F238E27FC236}">
                <a16:creationId xmlns:a16="http://schemas.microsoft.com/office/drawing/2014/main" id="{D296620D-D049-4CD3-AD36-2EDF9A6478CF}"/>
              </a:ext>
            </a:extLst>
          </p:cNvPr>
          <p:cNvSpPr/>
          <p:nvPr/>
        </p:nvSpPr>
        <p:spPr>
          <a:xfrm>
            <a:off x="5872366" y="3477740"/>
            <a:ext cx="507531" cy="209838"/>
          </a:xfrm>
          <a:prstGeom prst="roundRect">
            <a:avLst>
              <a:gd name="adj" fmla="val 0"/>
            </a:avLst>
          </a:prstGeom>
          <a:solidFill>
            <a:srgbClr val="FF0000">
              <a:alpha val="8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428</a:t>
            </a:r>
            <a:endParaRPr kumimoji="1" lang="ja-JP" altLang="en-US" sz="14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Rounded Rectangle 178">
            <a:extLst>
              <a:ext uri="{FF2B5EF4-FFF2-40B4-BE49-F238E27FC236}">
                <a16:creationId xmlns:a16="http://schemas.microsoft.com/office/drawing/2014/main" id="{B91BC6CD-D2F9-426A-B008-3543D5DB55B3}"/>
              </a:ext>
            </a:extLst>
          </p:cNvPr>
          <p:cNvSpPr/>
          <p:nvPr/>
        </p:nvSpPr>
        <p:spPr>
          <a:xfrm>
            <a:off x="4642926" y="3890325"/>
            <a:ext cx="1389978" cy="255555"/>
          </a:xfrm>
          <a:prstGeom prst="roundRect">
            <a:avLst>
              <a:gd name="adj" fmla="val 32000"/>
            </a:avLst>
          </a:prstGeom>
          <a:solidFill>
            <a:srgbClr val="FF993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49(loss)</a:t>
            </a:r>
            <a:r>
              <a:rPr kumimoji="1"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8" name="Rounded Rectangle 178">
            <a:extLst>
              <a:ext uri="{FF2B5EF4-FFF2-40B4-BE49-F238E27FC236}">
                <a16:creationId xmlns:a16="http://schemas.microsoft.com/office/drawing/2014/main" id="{3534AA66-0358-4ACD-983B-48B515847B71}"/>
              </a:ext>
            </a:extLst>
          </p:cNvPr>
          <p:cNvSpPr/>
          <p:nvPr/>
        </p:nvSpPr>
        <p:spPr>
          <a:xfrm>
            <a:off x="4784382" y="5062867"/>
            <a:ext cx="759267" cy="202509"/>
          </a:xfrm>
          <a:prstGeom prst="roundRect">
            <a:avLst>
              <a:gd name="adj" fmla="val 32000"/>
            </a:avLst>
          </a:prstGeom>
          <a:solidFill>
            <a:srgbClr val="FF993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1064</a:t>
            </a:r>
            <a:endParaRPr kumimoji="1" lang="ja-JP" altLang="en-US" sz="16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10F4B8D-029B-4648-8EAD-0D420803358E}"/>
              </a:ext>
            </a:extLst>
          </p:cNvPr>
          <p:cNvSpPr txBox="1"/>
          <p:nvPr/>
        </p:nvSpPr>
        <p:spPr>
          <a:xfrm>
            <a:off x="5367619" y="3607878"/>
            <a:ext cx="8915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▲</a:t>
            </a:r>
            <a:r>
              <a: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4.4</a:t>
            </a:r>
            <a:r>
              <a:rPr lang="ja-JP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itchFamily="34" charset="0"/>
                <a:cs typeface="Segoe UI" pitchFamily="34" charset="0"/>
              </a:rPr>
              <a:t>％</a:t>
            </a:r>
          </a:p>
        </p:txBody>
      </p:sp>
      <p:cxnSp>
        <p:nvCxnSpPr>
          <p:cNvPr id="181" name="Straight Arrow Connector 67">
            <a:extLst>
              <a:ext uri="{FF2B5EF4-FFF2-40B4-BE49-F238E27FC236}">
                <a16:creationId xmlns:a16="http://schemas.microsoft.com/office/drawing/2014/main" id="{FC3E75CD-74D3-42DA-8EB9-7E7772D28356}"/>
              </a:ext>
            </a:extLst>
          </p:cNvPr>
          <p:cNvCxnSpPr/>
          <p:nvPr/>
        </p:nvCxnSpPr>
        <p:spPr>
          <a:xfrm flipV="1">
            <a:off x="2334040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67">
            <a:extLst>
              <a:ext uri="{FF2B5EF4-FFF2-40B4-BE49-F238E27FC236}">
                <a16:creationId xmlns:a16="http://schemas.microsoft.com/office/drawing/2014/main" id="{C9E9E623-3980-43FA-89D5-38DD953B7C83}"/>
              </a:ext>
            </a:extLst>
          </p:cNvPr>
          <p:cNvCxnSpPr/>
          <p:nvPr/>
        </p:nvCxnSpPr>
        <p:spPr>
          <a:xfrm flipV="1">
            <a:off x="3637741" y="402701"/>
            <a:ext cx="0" cy="39201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65">
            <a:extLst>
              <a:ext uri="{FF2B5EF4-FFF2-40B4-BE49-F238E27FC236}">
                <a16:creationId xmlns:a16="http://schemas.microsoft.com/office/drawing/2014/main" id="{559BCA41-12FB-41FB-9632-182C243237A0}"/>
              </a:ext>
            </a:extLst>
          </p:cNvPr>
          <p:cNvCxnSpPr/>
          <p:nvPr/>
        </p:nvCxnSpPr>
        <p:spPr>
          <a:xfrm>
            <a:off x="6518888" y="518499"/>
            <a:ext cx="0" cy="381270"/>
          </a:xfrm>
          <a:prstGeom prst="straightConnector1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  <a:headEnd type="diamon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コネクタ 242">
            <a:extLst>
              <a:ext uri="{FF2B5EF4-FFF2-40B4-BE49-F238E27FC236}">
                <a16:creationId xmlns:a16="http://schemas.microsoft.com/office/drawing/2014/main" id="{85EEB80B-F21C-4FB2-BF51-74E644387E36}"/>
              </a:ext>
            </a:extLst>
          </p:cNvPr>
          <p:cNvCxnSpPr/>
          <p:nvPr/>
        </p:nvCxnSpPr>
        <p:spPr>
          <a:xfrm flipH="1">
            <a:off x="4450046" y="1997273"/>
            <a:ext cx="16850" cy="2644777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ounded Rectangle 178">
            <a:extLst>
              <a:ext uri="{FF2B5EF4-FFF2-40B4-BE49-F238E27FC236}">
                <a16:creationId xmlns:a16="http://schemas.microsoft.com/office/drawing/2014/main" id="{073F0BEF-FAB9-4EA7-BBBD-96BBAEBBE99D}"/>
              </a:ext>
            </a:extLst>
          </p:cNvPr>
          <p:cNvSpPr/>
          <p:nvPr/>
        </p:nvSpPr>
        <p:spPr>
          <a:xfrm>
            <a:off x="3755497" y="4216889"/>
            <a:ext cx="903764" cy="233419"/>
          </a:xfrm>
          <a:prstGeom prst="roundRect">
            <a:avLst>
              <a:gd name="adj" fmla="val 3200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1249</a:t>
            </a:r>
            <a:r>
              <a:rPr kumimoji="1" lang="en-US" altLang="ja-JP" b="1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                  </a:t>
            </a:r>
            <a:endParaRPr kumimoji="1" lang="ja-JP" altLang="en-US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45" name="Rounded Rectangle 174">
            <a:extLst>
              <a:ext uri="{FF2B5EF4-FFF2-40B4-BE49-F238E27FC236}">
                <a16:creationId xmlns:a16="http://schemas.microsoft.com/office/drawing/2014/main" id="{F2993B1A-37BD-4AF9-9D32-3AAA4E070512}"/>
              </a:ext>
            </a:extLst>
          </p:cNvPr>
          <p:cNvSpPr/>
          <p:nvPr/>
        </p:nvSpPr>
        <p:spPr>
          <a:xfrm>
            <a:off x="6303226" y="2759425"/>
            <a:ext cx="886396" cy="249312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20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99</a:t>
            </a:r>
            <a:endParaRPr kumimoji="1" lang="ja-JP" altLang="en-US" sz="12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39D0CDC-BAC7-40A3-A262-CF9515F593ED}"/>
              </a:ext>
            </a:extLst>
          </p:cNvPr>
          <p:cNvSpPr txBox="1"/>
          <p:nvPr/>
        </p:nvSpPr>
        <p:spPr>
          <a:xfrm>
            <a:off x="3275364" y="3113139"/>
            <a:ext cx="2013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Statistical differences</a:t>
            </a:r>
          </a:p>
          <a:p>
            <a:r>
              <a:rPr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       </a:t>
            </a:r>
            <a:r>
              <a:rPr lang="ja-JP" altLang="en-US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　　　　　　　　▲</a:t>
            </a:r>
            <a:r>
              <a:rPr lang="en-US" altLang="ja-JP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76</a:t>
            </a:r>
            <a:endParaRPr kumimoji="1" lang="ja-JP" altLang="en-US" sz="1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8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871</Words>
  <Application>Microsoft Office PowerPoint</Application>
  <PresentationFormat>A4 210 x 297 mm</PresentationFormat>
  <Paragraphs>510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Arial</vt:lpstr>
      <vt:lpstr>Calibri</vt:lpstr>
      <vt:lpstr>Segoe UI</vt:lpstr>
      <vt:lpstr>Office Theme</vt:lpstr>
      <vt:lpstr>Uzbekistan to Mongolia Energy Balance Figure conversion （Simple standard case）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Yushi Nagano</dc:creator>
  <cp:lastModifiedBy>Kimio Yoshida</cp:lastModifiedBy>
  <cp:revision>208</cp:revision>
  <cp:lastPrinted>2015-02-24T17:11:23Z</cp:lastPrinted>
  <dcterms:created xsi:type="dcterms:W3CDTF">2015-02-21T20:04:18Z</dcterms:created>
  <dcterms:modified xsi:type="dcterms:W3CDTF">2020-12-15T23:48:04Z</dcterms:modified>
</cp:coreProperties>
</file>