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9"/>
  </p:notesMasterIdLst>
  <p:handoutMasterIdLst>
    <p:handoutMasterId r:id="rId10"/>
  </p:handoutMasterIdLst>
  <p:sldIdLst>
    <p:sldId id="272" r:id="rId2"/>
    <p:sldId id="337" r:id="rId3"/>
    <p:sldId id="339" r:id="rId4"/>
    <p:sldId id="353" r:id="rId5"/>
    <p:sldId id="338" r:id="rId6"/>
    <p:sldId id="346" r:id="rId7"/>
    <p:sldId id="329" r:id="rId8"/>
  </p:sldIdLst>
  <p:sldSz cx="12192000" cy="6858000"/>
  <p:notesSz cx="7104063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藤原　孝夫" initials="藤原　孝夫" lastIdx="1" clrIdx="0">
    <p:extLst>
      <p:ext uri="{19B8F6BF-5375-455C-9EA6-DF929625EA0E}">
        <p15:presenceInfo xmlns:p15="http://schemas.microsoft.com/office/powerpoint/2012/main" userId="S-1-5-21-1116704930-3453626220-204817567-1316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07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38" autoAdjust="0"/>
    <p:restoredTop sz="94660"/>
  </p:normalViewPr>
  <p:slideViewPr>
    <p:cSldViewPr snapToGrid="0">
      <p:cViewPr varScale="1">
        <p:scale>
          <a:sx n="68" d="100"/>
          <a:sy n="68" d="100"/>
        </p:scale>
        <p:origin x="44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88" tIns="47744" rIns="95488" bIns="477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88" tIns="47744" rIns="95488" bIns="47744" rtlCol="0"/>
          <a:lstStyle>
            <a:lvl1pPr algn="r">
              <a:defRPr sz="1200"/>
            </a:lvl1pPr>
          </a:lstStyle>
          <a:p>
            <a:fld id="{E957F85A-661E-4955-9BE4-D8127D1C759D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88" tIns="47744" rIns="95488" bIns="477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88" tIns="47744" rIns="95488" bIns="47744" rtlCol="0" anchor="b"/>
          <a:lstStyle>
            <a:lvl1pPr algn="r">
              <a:defRPr sz="1200"/>
            </a:lvl1pPr>
          </a:lstStyle>
          <a:p>
            <a:fld id="{EA2D5045-7832-42E3-85B3-D9ACDDCF0FC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535129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428" cy="513508"/>
          </a:xfrm>
          <a:prstGeom prst="rect">
            <a:avLst/>
          </a:prstGeom>
        </p:spPr>
        <p:txBody>
          <a:bodyPr vert="horz" lIns="95488" tIns="47744" rIns="95488" bIns="4774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1" y="0"/>
            <a:ext cx="3078428" cy="513508"/>
          </a:xfrm>
          <a:prstGeom prst="rect">
            <a:avLst/>
          </a:prstGeom>
        </p:spPr>
        <p:txBody>
          <a:bodyPr vert="horz" lIns="95488" tIns="47744" rIns="95488" bIns="47744" rtlCol="0"/>
          <a:lstStyle>
            <a:lvl1pPr algn="r">
              <a:defRPr sz="1200"/>
            </a:lvl1pPr>
          </a:lstStyle>
          <a:p>
            <a:fld id="{3DA301CB-73D0-4222-879B-5BCC0E1D207B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88" tIns="47744" rIns="95488" bIns="4774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9"/>
          </a:xfrm>
          <a:prstGeom prst="rect">
            <a:avLst/>
          </a:prstGeom>
        </p:spPr>
        <p:txBody>
          <a:bodyPr vert="horz" lIns="95488" tIns="47744" rIns="95488" bIns="4774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721107"/>
            <a:ext cx="3078428" cy="513507"/>
          </a:xfrm>
          <a:prstGeom prst="rect">
            <a:avLst/>
          </a:prstGeom>
        </p:spPr>
        <p:txBody>
          <a:bodyPr vert="horz" lIns="95488" tIns="47744" rIns="95488" bIns="4774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1" y="9721107"/>
            <a:ext cx="3078428" cy="513507"/>
          </a:xfrm>
          <a:prstGeom prst="rect">
            <a:avLst/>
          </a:prstGeom>
        </p:spPr>
        <p:txBody>
          <a:bodyPr vert="horz" lIns="95488" tIns="47744" rIns="95488" bIns="47744" rtlCol="0" anchor="b"/>
          <a:lstStyle>
            <a:lvl1pPr algn="r">
              <a:defRPr sz="1200"/>
            </a:lvl1pPr>
          </a:lstStyle>
          <a:p>
            <a:fld id="{A23CC310-8FBF-47A1-8302-ADE38F2DBBF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76983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C60F2-F3DE-4491-8BC7-CB67E37A7B59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74388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C60F2-F3DE-4491-8BC7-CB67E37A7B59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6214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C60F2-F3DE-4491-8BC7-CB67E37A7B59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61300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C60F2-F3DE-4491-8BC7-CB67E37A7B59}" type="slidenum">
              <a:rPr kumimoji="1" lang="ja-JP" altLang="en-US" smtClean="0"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62975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C60F2-F3DE-4491-8BC7-CB67E37A7B59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93723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7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C60F2-F3DE-4491-8BC7-CB67E37A7B59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60375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 sz="1600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6BC60F2-F3DE-4491-8BC7-CB67E37A7B59}" type="slidenum">
              <a:rPr kumimoji="1" lang="ja-JP" altLang="en-US" smtClean="0"/>
              <a:t>7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5126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28C9624-7465-C8AE-0364-6DD7081D53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D8F4420-B0BF-6C50-BCE8-7127DB28E1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770E994-8DF7-FE44-4C06-5C83E1D1C7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0435FF8-792E-7168-D439-FA67B9CDC7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5522D3-1530-43CA-BBB2-383CE394CE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9525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734DC4E-EE8C-BB3D-D83A-CACA76DB24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3FCC316-40F1-B7EC-A54A-0FDEA62F8F7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E2AE32B-6D7E-DCFD-1F49-19CE43FAB3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161EF4-235B-AD91-C986-3220BFDC6D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B3CA93E-1E42-5763-2E1B-5A09DB1674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746199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2C7BB8F-AE83-3619-47D8-2C52338AC39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B159FC4-F757-0D56-AF84-7F22BDCC025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A6D6796-7059-F809-5933-4D459A24C1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4FD4441-FA86-CCF5-21BA-0E2BCD7C1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43D186-C51A-69E3-1E58-42DE7BB05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358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0D5F357-62A4-DADB-B514-E1D27EACFF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7C12DE9-5322-146B-B05E-C38506DA3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845277-D800-DDF7-825F-7EE29305F5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0BCC18B-FA84-1410-8E0A-E0AB7A1A6B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C3B459A-0249-F03A-D1E8-E1C7C203B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255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30297F6-F364-969B-E8D4-67D19547C1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3780DF3-8C4E-CE93-08C6-B3B518CBA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BF37A3A-EBC1-FDA8-CC05-52546223B3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2230E38-F2FE-3C16-9480-30A61A35E9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EEDA61-C3AC-3258-4BE9-BC0CD042E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794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A51DF-98BE-C74C-04C7-35283AF70B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3C6AC4B-6953-A847-1866-FB20ABA7EC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E23B0F8-EB6E-8C68-DD98-192AADC18B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E77D8B2-D3B3-823E-937A-F2D4DCDC9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561196B-048C-2B3C-1A88-D2C826C4F7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AC01621-8B21-76F8-EAD9-E0DBC3DFBE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064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F6F7477-904A-FD07-6899-0DB56AD7A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D8DE2CE-EEE3-2236-7E3A-7E3823AC76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EA095B1-F1A8-BDA6-0FB1-3FB9479B19A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BFDC0C9-E407-0E68-3C34-A25F03889E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46BAD11-72C6-7AA5-3B7B-4607E3CE6EE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5BEF5E84-551A-8A34-5E65-AC65D8E243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D9B31FE-691B-845D-CDE0-9B7AA1AF87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4206BAB-E56A-E1AD-04AF-7ECC516AC6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1736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797B8B1-4538-B9D3-5BFC-8844FF1E9C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AAB959C-977D-613C-24D9-8CBF9515E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D55DDB3-E84E-1D49-141B-FE81F3ED9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BFE25B-E0F4-90D8-DDED-FD2730B05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30576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6B6C47B4-E448-B8C9-30CB-A25B71B43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FAF01EE-E0AD-D806-2C3E-86F637DA1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58079D9-F7A2-00F5-C37D-3707743AF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025826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F0C1835-1C11-4DF3-B6F5-529CDF7CEB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968EBF-DF36-44A0-3F40-CC5C89C5FB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CD9636B0-02D9-BC39-81B1-DB4993894D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A7589AC-39A4-8E79-9DA5-CA116B0C65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B1120A7-CE64-58B6-2EE1-6D41BFBBCF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D77677D-D91F-FEC1-9309-AA50519E95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8314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FB672E-093F-2120-526D-4AAA0051F8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6ADCD2AE-7607-9AF5-5169-047856CBB26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AA565DB-743E-16A2-BDA3-B92B2FE28F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F0547C-8AF3-C6F1-7889-807EE028B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49B11FB-3B53-E767-1E23-6EFEC2EBD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6828170-16DC-6C53-3456-FA8C01D03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953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77F09B4-E9C8-0F7C-9D92-C2135107EC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D236B44-6C37-4761-1A70-94A0712A6E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46027F0-96F0-3848-061F-743D4EE8C14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0E9CC-AB1B-47E2-956C-D29DFCDB6E52}" type="datetimeFigureOut">
              <a:rPr kumimoji="1" lang="ja-JP" altLang="en-US" smtClean="0"/>
              <a:t>2024/1/11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CE44FB-15EE-3CFE-C0C6-8E8D1A2C517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02429D4-29F2-9A55-337A-CC9D831BE0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11E29-4324-4202-BAEB-AEEB0FDFAB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15498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83316" y="694701"/>
            <a:ext cx="675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3251449" y="694701"/>
            <a:ext cx="56891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ja-JP" altLang="en-US" sz="36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～　島の宝　～</a:t>
            </a:r>
            <a:endParaRPr lang="en-US" altLang="ja-JP" sz="36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3E76C-FB71-26AA-9549-CBC5DF7F6D4F}"/>
              </a:ext>
            </a:extLst>
          </p:cNvPr>
          <p:cNvSpPr txBox="1"/>
          <p:nvPr/>
        </p:nvSpPr>
        <p:spPr>
          <a:xfrm>
            <a:off x="693764" y="2208597"/>
            <a:ext cx="10804471" cy="276998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〔</a:t>
            </a:r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はじめに</a:t>
            </a:r>
            <a:r>
              <a:rPr lang="en-US" altLang="ja-JP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〕</a:t>
            </a:r>
          </a:p>
          <a:p>
            <a:endParaRPr lang="en-US" altLang="ja-JP" sz="1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１．　班をつくります（３人から４人）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２．　班のメンバーでそれぞれ役割をきめてください。　　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役割：「進行係」・「記録係」・「発表係」・「道具係」　　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３．　道具係は、ホワイトボードセット・付箋を準備してください。</a:t>
            </a:r>
            <a:endParaRPr lang="en-US" altLang="ja-JP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793666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83316" y="694701"/>
            <a:ext cx="675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3E76C-FB71-26AA-9549-CBC5DF7F6D4F}"/>
              </a:ext>
            </a:extLst>
          </p:cNvPr>
          <p:cNvSpPr txBox="1"/>
          <p:nvPr/>
        </p:nvSpPr>
        <p:spPr>
          <a:xfrm>
            <a:off x="240029" y="142251"/>
            <a:ext cx="11807190" cy="42392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とある絶海の孤島。</a:t>
            </a:r>
            <a:endParaRPr lang="en-US" altLang="ja-JP" sz="2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その島は椰子が実り、極楽鳥がさえずる美しい天然の楽土でした。</a:t>
            </a:r>
            <a:endParaRPr lang="en-US" altLang="ja-JP" sz="2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こういう楽土に生を受けたあなたは、もちろん平和を愛していました。</a:t>
            </a:r>
            <a:endParaRPr lang="en-US" altLang="ja-JP" sz="2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endParaRPr lang="en-US" altLang="ja-JP" sz="2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そこへ突然、武器を持った男が仲間を従え、あなた方の宝物を奪いにやってきました。</a:t>
            </a:r>
          </a:p>
          <a:p>
            <a:pPr>
              <a:lnSpc>
                <a:spcPct val="150000"/>
              </a:lnSpc>
            </a:pPr>
            <a:r>
              <a:rPr lang="ja-JP" altLang="en-US" sz="2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・・・犠牲者がでる中、あなたは残された仲間と、彼等に降参することにしました。</a:t>
            </a:r>
            <a:endParaRPr lang="en-US" altLang="ja-JP" sz="2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こうして、彼らは、あなたの大切な宝物を奪ってしまいました。</a:t>
            </a:r>
            <a:endParaRPr lang="en-US" altLang="ja-JP" sz="2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1DCAC5CD-7B6F-4D53-CC26-F40A68EBD3C4}"/>
              </a:ext>
            </a:extLst>
          </p:cNvPr>
          <p:cNvSpPr/>
          <p:nvPr/>
        </p:nvSpPr>
        <p:spPr>
          <a:xfrm>
            <a:off x="240029" y="4627710"/>
            <a:ext cx="10892954" cy="954107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800" kern="1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問１　あなたがこの島で奪れた宝物とは、いったい何だと思いますか？</a:t>
            </a:r>
            <a:endParaRPr lang="en-US" altLang="ja-JP" sz="2800" kern="100" dirty="0">
              <a:solidFill>
                <a:srgbClr val="C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2800" kern="1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　 ３つ挙げてみましょう。（時間は２分です。）</a:t>
            </a:r>
            <a:endParaRPr lang="en-US" altLang="ja-JP" sz="2800" kern="100" dirty="0">
              <a:solidFill>
                <a:srgbClr val="C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7EDF289-480C-1891-668F-A108954B2428}"/>
              </a:ext>
            </a:extLst>
          </p:cNvPr>
          <p:cNvSpPr/>
          <p:nvPr/>
        </p:nvSpPr>
        <p:spPr>
          <a:xfrm>
            <a:off x="240029" y="5689195"/>
            <a:ext cx="10892954" cy="954107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800" kern="1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問２　みなさんがこの島で奪れた宝物とは、いったい何だと思いますか？</a:t>
            </a:r>
            <a:endParaRPr lang="en-US" altLang="ja-JP" sz="2800" kern="1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ja-JP" altLang="en-US" sz="2800" kern="100" dirty="0">
                <a:solidFill>
                  <a:schemeClr val="accent5">
                    <a:lumMod val="50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　　　  グループで３つ選んでみましょう。（時間は５分です。）</a:t>
            </a:r>
            <a:endParaRPr lang="en-US" altLang="ja-JP" sz="2800" kern="100" dirty="0">
              <a:solidFill>
                <a:schemeClr val="accent5">
                  <a:lumMod val="50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5259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3" grpId="0" animBg="1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83316" y="694701"/>
            <a:ext cx="675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689061" y="694701"/>
            <a:ext cx="7956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8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問　桃太郎は、善ですか、それとも悪ですか？</a:t>
            </a:r>
            <a:endParaRPr lang="en-US" altLang="ja-JP" sz="28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3E76C-FB71-26AA-9549-CBC5DF7F6D4F}"/>
              </a:ext>
            </a:extLst>
          </p:cNvPr>
          <p:cNvSpPr txBox="1"/>
          <p:nvPr/>
        </p:nvSpPr>
        <p:spPr>
          <a:xfrm>
            <a:off x="745974" y="2112107"/>
            <a:ext cx="5653668" cy="1704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①　桃太郎は、それぞれ何％善か悪かを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記入例にならって、ホワイトボードにま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とめてみましょう。</a:t>
            </a: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D05C804-DE5C-B7C0-2003-E7FD98C06D51}"/>
              </a:ext>
            </a:extLst>
          </p:cNvPr>
          <p:cNvSpPr txBox="1"/>
          <p:nvPr/>
        </p:nvSpPr>
        <p:spPr>
          <a:xfrm>
            <a:off x="6553200" y="2245293"/>
            <a:ext cx="5186516" cy="3570208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accent6">
                <a:lumMod val="75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〔</a:t>
            </a:r>
            <a:r>
              <a:rPr kumimoji="1"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ホワイトボード記入例</a:t>
            </a:r>
            <a:r>
              <a:rPr kumimoji="1" lang="en-US" altLang="ja-JP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〕</a:t>
            </a:r>
          </a:p>
          <a:p>
            <a:endParaRPr kumimoji="1" lang="en-US" altLang="ja-JP" sz="1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善　</a:t>
            </a:r>
            <a:r>
              <a:rPr lang="en-US" altLang="ja-JP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or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悪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理由</a:t>
            </a:r>
            <a:endParaRPr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○○○○○</a:t>
            </a:r>
            <a:endParaRPr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○○○○○</a:t>
            </a:r>
            <a:endParaRPr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○○○○○</a:t>
            </a:r>
            <a:endParaRPr kumimoji="1"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en-US" altLang="ja-JP" dirty="0"/>
          </a:p>
        </p:txBody>
      </p:sp>
      <p:sp>
        <p:nvSpPr>
          <p:cNvPr id="5" name="楕円 4">
            <a:extLst>
              <a:ext uri="{FF2B5EF4-FFF2-40B4-BE49-F238E27FC236}">
                <a16:creationId xmlns:a16="http://schemas.microsoft.com/office/drawing/2014/main" id="{D4A21677-B1CD-8DC5-F921-8A84EED628E1}"/>
              </a:ext>
            </a:extLst>
          </p:cNvPr>
          <p:cNvSpPr/>
          <p:nvPr/>
        </p:nvSpPr>
        <p:spPr>
          <a:xfrm>
            <a:off x="9246870" y="2964232"/>
            <a:ext cx="2339288" cy="2339288"/>
          </a:xfrm>
          <a:prstGeom prst="ellipse">
            <a:avLst/>
          </a:prstGeom>
          <a:solidFill>
            <a:schemeClr val="bg1"/>
          </a:solidFill>
          <a:ln w="63500"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C3483A33-31D8-0C26-546E-166E6C15F8DF}"/>
              </a:ext>
            </a:extLst>
          </p:cNvPr>
          <p:cNvCxnSpPr>
            <a:cxnSpLocks/>
            <a:stCxn id="5" idx="0"/>
          </p:cNvCxnSpPr>
          <p:nvPr/>
        </p:nvCxnSpPr>
        <p:spPr>
          <a:xfrm>
            <a:off x="10416514" y="2964232"/>
            <a:ext cx="0" cy="1169644"/>
          </a:xfrm>
          <a:prstGeom prst="line">
            <a:avLst/>
          </a:prstGeom>
          <a:ln w="635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460A1332-10AB-2B45-3A43-B82FB9C7F757}"/>
              </a:ext>
            </a:extLst>
          </p:cNvPr>
          <p:cNvCxnSpPr>
            <a:cxnSpLocks/>
            <a:endCxn id="5" idx="3"/>
          </p:cNvCxnSpPr>
          <p:nvPr/>
        </p:nvCxnSpPr>
        <p:spPr>
          <a:xfrm flipH="1">
            <a:off x="9589451" y="4133876"/>
            <a:ext cx="827063" cy="827063"/>
          </a:xfrm>
          <a:prstGeom prst="line">
            <a:avLst/>
          </a:prstGeom>
          <a:ln w="63500" cap="rnd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64F4B5D-1C38-E160-119A-1C6F6559ADA3}"/>
              </a:ext>
            </a:extLst>
          </p:cNvPr>
          <p:cNvSpPr txBox="1"/>
          <p:nvPr/>
        </p:nvSpPr>
        <p:spPr>
          <a:xfrm>
            <a:off x="10687050" y="3543300"/>
            <a:ext cx="537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善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5662F224-0452-F7C2-6C45-CAB50C7895B5}"/>
              </a:ext>
            </a:extLst>
          </p:cNvPr>
          <p:cNvSpPr txBox="1"/>
          <p:nvPr/>
        </p:nvSpPr>
        <p:spPr>
          <a:xfrm>
            <a:off x="9608769" y="3543299"/>
            <a:ext cx="53721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悪</a:t>
            </a:r>
            <a:endParaRPr kumimoji="1" lang="ja-JP" altLang="en-US" sz="32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88D81971-8F6A-32BD-375B-33C60897B21A}"/>
              </a:ext>
            </a:extLst>
          </p:cNvPr>
          <p:cNvSpPr txBox="1"/>
          <p:nvPr/>
        </p:nvSpPr>
        <p:spPr>
          <a:xfrm>
            <a:off x="689061" y="4087128"/>
            <a:ext cx="5653668" cy="11502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②　唱歌</a:t>
            </a:r>
            <a:r>
              <a:rPr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桃太郎</a:t>
            </a:r>
            <a:r>
              <a:rPr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の歌詞を読んで、班の　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考えをまとめてみましょう。</a:t>
            </a:r>
          </a:p>
        </p:txBody>
      </p:sp>
    </p:spTree>
    <p:extLst>
      <p:ext uri="{BB962C8B-B14F-4D97-AF65-F5344CB8AC3E}">
        <p14:creationId xmlns:p14="http://schemas.microsoft.com/office/powerpoint/2010/main" val="2471265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 animBg="1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83316" y="694701"/>
            <a:ext cx="675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3E76C-FB71-26AA-9549-CBC5DF7F6D4F}"/>
              </a:ext>
            </a:extLst>
          </p:cNvPr>
          <p:cNvSpPr txBox="1"/>
          <p:nvPr/>
        </p:nvSpPr>
        <p:spPr>
          <a:xfrm>
            <a:off x="873596" y="1724751"/>
            <a:ext cx="11135688" cy="17042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一　桃太郎さん桃太郎さん、お腰につけた黍団子、一つわたしに下さいな。</a:t>
            </a: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二　やりましょうやりましょう、これから鬼の征伐に、ついて行くならやりましょう。</a:t>
            </a: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三　行きましょう行きましょう、あなたについて何処までも、家来になって行きましょう。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70CC786B-8497-CFE4-7711-72F6871834EE}"/>
              </a:ext>
            </a:extLst>
          </p:cNvPr>
          <p:cNvSpPr txBox="1"/>
          <p:nvPr/>
        </p:nvSpPr>
        <p:spPr>
          <a:xfrm>
            <a:off x="873596" y="3706901"/>
            <a:ext cx="11135688" cy="20902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四　そりゃ進めそりゃ進め、一度に攻めて攻めやぶり、つぶしてしまえ鬼が島。</a:t>
            </a: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五　おもしろいおもしろい、のこらず鬼を攻めふせて、分捕物をえんやらや。</a:t>
            </a: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六　万々歳　万々歳、お伴の犬や猿雉は、勇んで車をえんやらや。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r">
              <a:lnSpc>
                <a:spcPct val="150000"/>
              </a:lnSpc>
            </a:pP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唱歌「桃太郎」（</a:t>
            </a:r>
            <a:r>
              <a:rPr lang="zh-TW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堀内敬三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</a:t>
            </a:r>
            <a:r>
              <a:rPr lang="zh-TW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井上武士編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r>
              <a:rPr lang="en-US" altLang="zh-TW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『</a:t>
            </a:r>
            <a:r>
              <a:rPr lang="zh-TW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日本唱歌集</a:t>
            </a:r>
            <a:r>
              <a:rPr lang="en-US" altLang="zh-TW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』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）</a:t>
            </a:r>
            <a:endParaRPr lang="en-US" altLang="ja-JP" sz="16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A2B57102-3D83-C8BE-EE74-0A8ECB270517}"/>
              </a:ext>
            </a:extLst>
          </p:cNvPr>
          <p:cNvSpPr/>
          <p:nvPr/>
        </p:nvSpPr>
        <p:spPr>
          <a:xfrm>
            <a:off x="689061" y="694701"/>
            <a:ext cx="795694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ja-JP" altLang="en-US" sz="2800" kern="1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Times New Roman" panose="02020603050405020304" pitchFamily="18" charset="0"/>
              </a:rPr>
              <a:t>問　桃太郎は、善ですか、それとも悪ですか？</a:t>
            </a:r>
            <a:endParaRPr lang="en-US" altLang="ja-JP" sz="2800" kern="1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6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83316" y="694701"/>
            <a:ext cx="675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3E76C-FB71-26AA-9549-CBC5DF7F6D4F}"/>
              </a:ext>
            </a:extLst>
          </p:cNvPr>
          <p:cNvSpPr txBox="1"/>
          <p:nvPr/>
        </p:nvSpPr>
        <p:spPr>
          <a:xfrm>
            <a:off x="452284" y="83631"/>
            <a:ext cx="11373956" cy="66018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〔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福沢諭吉の意見</a:t>
            </a:r>
            <a:r>
              <a:rPr lang="en-US" altLang="ja-JP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〕</a:t>
            </a:r>
          </a:p>
          <a:p>
            <a:pPr>
              <a:lnSpc>
                <a:spcPct val="150000"/>
              </a:lnSpc>
            </a:pPr>
            <a:endParaRPr lang="en-US" altLang="ja-JP" sz="10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桃太郎が鬼ヶ島に行ったのは宝を獲りに行くためである。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けしからんことではないか。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宝は鬼が大事にしておいた物で、宝の持ち主は鬼である。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持ち主のある宝を理由もなく獲りに行くとは、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桃太郎は盗人と言うべき悪者である。</a:t>
            </a:r>
            <a:endParaRPr lang="en-US" altLang="ja-JP" sz="2400" dirty="0">
              <a:solidFill>
                <a:srgbClr val="C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また、もしその鬼が悪者であって、世の中に害を成すことがあれば、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桃太郎は勇気をもって鬼を懲らしめることは良いことだけれども、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宝を獲って家に帰り、お爺さんとお婆さんにあげたのは、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これはただ欲のための行為であり、卑劣千万である。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lang="en-US" altLang="zh-TW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algn="r"/>
            <a:r>
              <a:rPr lang="ja-JP" altLang="en-US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福沢諭吉（「ひびのおしえ」）</a:t>
            </a:r>
            <a:endParaRPr lang="en-US" altLang="ja-JP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1909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83316" y="694701"/>
            <a:ext cx="675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13E76C-FB71-26AA-9549-CBC5DF7F6D4F}"/>
              </a:ext>
            </a:extLst>
          </p:cNvPr>
          <p:cNvSpPr txBox="1"/>
          <p:nvPr/>
        </p:nvSpPr>
        <p:spPr>
          <a:xfrm>
            <a:off x="452284" y="446952"/>
            <a:ext cx="11577321" cy="5582234"/>
          </a:xfrm>
          <a:prstGeom prst="rect">
            <a:avLst/>
          </a:prstGeom>
          <a:noFill/>
          <a:ln w="19050">
            <a:noFill/>
          </a:ln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とある絶海の孤島。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その島は椰子が実り、極楽鳥がさえずる美しい天然の楽土でした。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こういう楽土に生を受けた</a:t>
            </a:r>
            <a:r>
              <a:rPr lang="ja-JP" altLang="en-US" sz="24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鬼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は、もちろん平和を愛していました。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そこへ突然、武器を持った</a:t>
            </a:r>
            <a:r>
              <a:rPr lang="ja-JP" altLang="en-US" sz="2400" dirty="0">
                <a:solidFill>
                  <a:schemeClr val="accent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桃太郎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が仲間を従え、</a:t>
            </a:r>
            <a:r>
              <a:rPr lang="ja-JP" altLang="en-US" sz="24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鬼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の宝物を奪いにやってきました。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・・・犠牲者がでる中、</a:t>
            </a:r>
            <a:r>
              <a:rPr lang="ja-JP" altLang="en-US" sz="24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鬼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は残された仲間と、</a:t>
            </a:r>
            <a:r>
              <a:rPr lang="ja-JP" altLang="en-US" sz="2400" dirty="0">
                <a:solidFill>
                  <a:schemeClr val="accent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桃太郎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に降参することにしました。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こうして、</a:t>
            </a:r>
            <a:r>
              <a:rPr lang="ja-JP" altLang="en-US" sz="2400" dirty="0">
                <a:solidFill>
                  <a:schemeClr val="accent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桃太郎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</a:t>
            </a:r>
            <a:r>
              <a:rPr lang="ja-JP" altLang="en-US" sz="24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鬼</a:t>
            </a: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の大切な宝物をすべて奪うことに成功します。　　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>
              <a:lnSpc>
                <a:spcPct val="150000"/>
              </a:lnSpc>
            </a:pPr>
            <a:r>
              <a:rPr lang="ja-JP" altLang="en-US" sz="24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　　　　　　　　　　芥川龍之介（「桃太郎」一部改編）</a:t>
            </a:r>
            <a:endParaRPr lang="en-US" altLang="ja-JP" sz="24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31907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正方形/長方形 8"/>
          <p:cNvSpPr/>
          <p:nvPr/>
        </p:nvSpPr>
        <p:spPr>
          <a:xfrm>
            <a:off x="4983316" y="694701"/>
            <a:ext cx="67564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altLang="ja-JP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ja-JP" altLang="en-US" dirty="0">
              <a:solidFill>
                <a:srgbClr val="C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EB9DE7AD-0915-B21F-1D25-C701E779440B}"/>
              </a:ext>
            </a:extLst>
          </p:cNvPr>
          <p:cNvSpPr txBox="1"/>
          <p:nvPr/>
        </p:nvSpPr>
        <p:spPr>
          <a:xfrm>
            <a:off x="189227" y="194169"/>
            <a:ext cx="6871273" cy="48718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altLang="ja-JP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《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世界の潮流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</a:t>
            </a:r>
            <a:r>
              <a:rPr lang="en-US" altLang="ja-JP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19-20</a:t>
            </a:r>
            <a:r>
              <a:rPr lang="ja-JP" altLang="en-US" sz="20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世紀）</a:t>
            </a:r>
            <a:r>
              <a:rPr lang="en-US" altLang="ja-JP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》</a:t>
            </a:r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ADF1C4E8-9AA3-FA9F-A8E3-F6666EF7D21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9227" y="852233"/>
            <a:ext cx="5054436" cy="2951637"/>
          </a:xfrm>
          <a:prstGeom prst="rect">
            <a:avLst/>
          </a:prstGeom>
        </p:spPr>
      </p:pic>
      <p:sp>
        <p:nvSpPr>
          <p:cNvPr id="2" name="矢印: 下 1">
            <a:extLst>
              <a:ext uri="{FF2B5EF4-FFF2-40B4-BE49-F238E27FC236}">
                <a16:creationId xmlns:a16="http://schemas.microsoft.com/office/drawing/2014/main" id="{23D17212-7AA1-D534-08BE-928732EC048A}"/>
              </a:ext>
            </a:extLst>
          </p:cNvPr>
          <p:cNvSpPr/>
          <p:nvPr/>
        </p:nvSpPr>
        <p:spPr>
          <a:xfrm>
            <a:off x="4759276" y="5164718"/>
            <a:ext cx="675249" cy="337624"/>
          </a:xfrm>
          <a:prstGeom prst="downArrow">
            <a:avLst/>
          </a:prstGeom>
        </p:spPr>
        <p:style>
          <a:lnRef idx="2">
            <a:schemeClr val="dk1">
              <a:shade val="15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B4CA10-92AB-1174-2BDF-A0799D80E282}"/>
              </a:ext>
            </a:extLst>
          </p:cNvPr>
          <p:cNvSpPr txBox="1"/>
          <p:nvPr/>
        </p:nvSpPr>
        <p:spPr>
          <a:xfrm>
            <a:off x="189227" y="5582572"/>
            <a:ext cx="1191323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28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明治政府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は、欧米列強に倣った</a:t>
            </a:r>
            <a:r>
              <a:rPr lang="ja-JP" altLang="en-US" sz="28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「国民国家」建設を目指す</a:t>
            </a:r>
            <a:endParaRPr lang="en-US" altLang="ja-JP" sz="2800" dirty="0">
              <a:solidFill>
                <a:srgbClr val="C00000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⇒すべての</a:t>
            </a:r>
            <a:r>
              <a:rPr lang="ja-JP" altLang="en-US" sz="2800" dirty="0">
                <a:solidFill>
                  <a:srgbClr val="C00000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国民に対し文化的同質性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を規定</a:t>
            </a:r>
            <a:endParaRPr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C74F66CB-B8A4-C1AA-2079-57D32F6FF692}"/>
              </a:ext>
            </a:extLst>
          </p:cNvPr>
          <p:cNvSpPr txBox="1"/>
          <p:nvPr/>
        </p:nvSpPr>
        <p:spPr>
          <a:xfrm>
            <a:off x="250773" y="4130381"/>
            <a:ext cx="11913238" cy="954107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●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欧米列強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は、軍事力で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アジアを支配</a:t>
            </a:r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（原料・市場を求めて）</a:t>
            </a:r>
            <a:endParaRPr lang="en-US" altLang="ja-JP" sz="28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2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⇒</a:t>
            </a:r>
            <a:r>
              <a:rPr lang="ja-JP" altLang="en-US" sz="2800" dirty="0">
                <a:solidFill>
                  <a:schemeClr val="accent1">
                    <a:lumMod val="75000"/>
                  </a:schemeClr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「人種主義」を用いて植民地支配を正当化</a:t>
            </a:r>
            <a:endParaRPr lang="en-US" altLang="ja-JP" sz="2800" dirty="0">
              <a:solidFill>
                <a:schemeClr val="accent1">
                  <a:lumMod val="75000"/>
                </a:schemeClr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D6D869C-B7C4-03A6-0F6D-3C825C8D5544}"/>
              </a:ext>
            </a:extLst>
          </p:cNvPr>
          <p:cNvSpPr/>
          <p:nvPr/>
        </p:nvSpPr>
        <p:spPr>
          <a:xfrm>
            <a:off x="189227" y="4130381"/>
            <a:ext cx="11913238" cy="2406298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116179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uiExpand="1" build="p"/>
      <p:bldP spid="7" grpId="0" build="p"/>
      <p:bldP spid="8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6009</TotalTime>
  <Words>814</Words>
  <Application>Microsoft Office PowerPoint</Application>
  <PresentationFormat>ワイド画面</PresentationFormat>
  <Paragraphs>77</Paragraphs>
  <Slides>7</Slides>
  <Notes>7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7</vt:i4>
      </vt:variant>
    </vt:vector>
  </HeadingPairs>
  <TitlesOfParts>
    <vt:vector size="14" baseType="lpstr">
      <vt:lpstr>HG丸ｺﾞｼｯｸM-PRO</vt:lpstr>
      <vt:lpstr>UD デジタル 教科書体 NK-R</vt:lpstr>
      <vt:lpstr>游ゴシック</vt:lpstr>
      <vt:lpstr>游ゴシック Light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>鳥取県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廃藩置県を考えるヒント</dc:title>
  <dc:creator>藤原　孝夫</dc:creator>
  <cp:lastModifiedBy>孝夫 藤原</cp:lastModifiedBy>
  <cp:revision>71</cp:revision>
  <cp:lastPrinted>2023-07-10T07:59:43Z</cp:lastPrinted>
  <dcterms:created xsi:type="dcterms:W3CDTF">2015-11-13T06:09:08Z</dcterms:created>
  <dcterms:modified xsi:type="dcterms:W3CDTF">2024-01-11T10:54:51Z</dcterms:modified>
</cp:coreProperties>
</file>