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3" r:id="rId2"/>
    <p:sldId id="362" r:id="rId3"/>
    <p:sldId id="371" r:id="rId4"/>
    <p:sldId id="373" r:id="rId5"/>
    <p:sldId id="374" r:id="rId6"/>
    <p:sldId id="376" r:id="rId7"/>
    <p:sldId id="300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3" autoAdjust="0"/>
    <p:restoredTop sz="89029" autoAdjust="0"/>
  </p:normalViewPr>
  <p:slideViewPr>
    <p:cSldViewPr snapToGrid="0">
      <p:cViewPr varScale="1">
        <p:scale>
          <a:sx n="40" d="100"/>
          <a:sy n="40" d="100"/>
        </p:scale>
        <p:origin x="30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98048336-2143-45E3-B71B-B91DF79008D3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6BC60F2-F3DE-4491-8BC7-CB67E37A7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44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C60F2-F3DE-4491-8BC7-CB67E37A7B5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74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76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6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9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84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2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24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72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51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0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9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5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1228-4C9B-4898-801A-7E1A8BA35672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86C89-016E-491E-B151-8DD81BDE9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8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8572A6C-B01E-B00D-E90F-EA07E1F224BC}"/>
              </a:ext>
            </a:extLst>
          </p:cNvPr>
          <p:cNvSpPr/>
          <p:nvPr/>
        </p:nvSpPr>
        <p:spPr>
          <a:xfrm>
            <a:off x="3251449" y="694701"/>
            <a:ext cx="568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～　幸の素　～</a:t>
            </a:r>
            <a:endParaRPr lang="en-US" altLang="ja-JP" sz="36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77594C-F7AF-435D-D75B-7D7EB71925E6}"/>
              </a:ext>
            </a:extLst>
          </p:cNvPr>
          <p:cNvSpPr txBox="1"/>
          <p:nvPr/>
        </p:nvSpPr>
        <p:spPr>
          <a:xfrm>
            <a:off x="693764" y="2208597"/>
            <a:ext cx="1127226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〔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はじめに</a:t>
            </a:r>
            <a:r>
              <a:rPr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〕</a:t>
            </a: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１．　班をつくります（３人から４人）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２．　班のメンバーでそれぞれ役割をきめてください。　　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役割：「進行係」・「記録係」・「発表係」・「道具係」　　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３．　道具係は、ホワイトボードセット・ワークシートを準備して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 ください。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36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A8B247-BAA1-FA4E-A1AD-69F6CD06668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〔</a:t>
            </a: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作業１</a:t>
            </a:r>
            <a:r>
              <a:rPr kumimoji="1" lang="en-US" altLang="ja-JP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〕</a:t>
            </a: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　メンバーの“感じ” をワークシートに書いてみよう</a:t>
            </a:r>
            <a:endParaRPr kumimoji="1" lang="en-US" altLang="ja-JP" sz="3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36971E-DCF3-D9B2-54D1-97DF9845F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3871" b="2"/>
          <a:stretch/>
        </p:blipFill>
        <p:spPr bwMode="auto">
          <a:xfrm>
            <a:off x="8704891" y="2470545"/>
            <a:ext cx="3162231" cy="3286959"/>
          </a:xfrm>
          <a:prstGeom prst="rect">
            <a:avLst/>
          </a:prstGeom>
          <a:noFill/>
        </p:spPr>
      </p:pic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5B94E39F-690E-9FB7-8D64-43B37185E369}"/>
              </a:ext>
            </a:extLst>
          </p:cNvPr>
          <p:cNvSpPr txBox="1">
            <a:spLocks/>
          </p:cNvSpPr>
          <p:nvPr/>
        </p:nvSpPr>
        <p:spPr bwMode="auto">
          <a:xfrm>
            <a:off x="8728081" y="2843186"/>
            <a:ext cx="2414524" cy="5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ja-JP" altLang="en-US" sz="4400" dirty="0">
                <a:solidFill>
                  <a:schemeClr val="accent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例）田中</a:t>
            </a:r>
            <a:endParaRPr lang="en-US" altLang="ja-JP" sz="4400" dirty="0">
              <a:solidFill>
                <a:schemeClr val="accent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E9B88ED-885B-7E24-AB64-99C7316B40AC}"/>
              </a:ext>
            </a:extLst>
          </p:cNvPr>
          <p:cNvSpPr txBox="1">
            <a:spLocks/>
          </p:cNvSpPr>
          <p:nvPr/>
        </p:nvSpPr>
        <p:spPr bwMode="auto">
          <a:xfrm>
            <a:off x="9325835" y="4497827"/>
            <a:ext cx="747391" cy="5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ja-JP" altLang="en-US" sz="4400" dirty="0">
                <a:solidFill>
                  <a:schemeClr val="accent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</a:t>
            </a:r>
            <a:endParaRPr lang="en-US" altLang="ja-JP" sz="4400" dirty="0">
              <a:solidFill>
                <a:schemeClr val="accent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6E3D96A1-7BC9-7294-AC35-133BA58D539F}"/>
              </a:ext>
            </a:extLst>
          </p:cNvPr>
          <p:cNvSpPr txBox="1">
            <a:spLocks/>
          </p:cNvSpPr>
          <p:nvPr/>
        </p:nvSpPr>
        <p:spPr bwMode="auto">
          <a:xfrm>
            <a:off x="10458701" y="4497827"/>
            <a:ext cx="1172952" cy="5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4400" dirty="0">
                <a:solidFill>
                  <a:schemeClr val="accent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89A068D-157C-C132-35ED-C2F9E925F9AA}"/>
              </a:ext>
            </a:extLst>
          </p:cNvPr>
          <p:cNvSpPr txBox="1">
            <a:spLocks/>
          </p:cNvSpPr>
          <p:nvPr/>
        </p:nvSpPr>
        <p:spPr>
          <a:xfrm>
            <a:off x="324878" y="2292086"/>
            <a:ext cx="8380013" cy="39736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グループの仲間の“感じ”を○の中に書こう。（５分）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仲間の“感じ”を伝えよう（１分</a:t>
            </a:r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３回）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＊コツは、エピソードを交えて伝えることかな</a:t>
            </a:r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</a:p>
          <a:p>
            <a:pPr algn="l"/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 仲間から伝えてもらった“感じ”をクローバー右下の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緑の葉に記入してみよう。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8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DC6C62-BEC2-44C3-A1A2-DE4813318DFD}"/>
              </a:ext>
            </a:extLst>
          </p:cNvPr>
          <p:cNvSpPr txBox="1"/>
          <p:nvPr/>
        </p:nvSpPr>
        <p:spPr>
          <a:xfrm>
            <a:off x="1221286" y="5285324"/>
            <a:ext cx="22544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A8B247-BAA1-FA4E-A1AD-69F6CD06668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〔</a:t>
            </a: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作業２</a:t>
            </a:r>
            <a:r>
              <a:rPr kumimoji="1" lang="en-US" altLang="ja-JP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〕  </a:t>
            </a: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「クローバー」の葉に次のことを書いてみよう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64782D-326D-57A5-6676-4DE2A31B42C4}"/>
              </a:ext>
            </a:extLst>
          </p:cNvPr>
          <p:cNvSpPr txBox="1"/>
          <p:nvPr/>
        </p:nvSpPr>
        <p:spPr>
          <a:xfrm>
            <a:off x="2414702" y="2196339"/>
            <a:ext cx="18517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FE134F-703A-1FCB-83CA-FC79982699DC}"/>
              </a:ext>
            </a:extLst>
          </p:cNvPr>
          <p:cNvSpPr txBox="1"/>
          <p:nvPr/>
        </p:nvSpPr>
        <p:spPr>
          <a:xfrm>
            <a:off x="3263463" y="3726377"/>
            <a:ext cx="22544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985FC3-6D15-5538-13CC-1A627D2A1BEF}"/>
              </a:ext>
            </a:extLst>
          </p:cNvPr>
          <p:cNvSpPr txBox="1"/>
          <p:nvPr/>
        </p:nvSpPr>
        <p:spPr>
          <a:xfrm>
            <a:off x="1221287" y="4496146"/>
            <a:ext cx="22544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40F9F519-0088-4CF9-7706-2A3AB491B32C}"/>
              </a:ext>
            </a:extLst>
          </p:cNvPr>
          <p:cNvSpPr txBox="1">
            <a:spLocks/>
          </p:cNvSpPr>
          <p:nvPr/>
        </p:nvSpPr>
        <p:spPr>
          <a:xfrm>
            <a:off x="548740" y="2084448"/>
            <a:ext cx="6769605" cy="414825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　今、最も「ありがとう」と感じること</a:t>
            </a:r>
          </a:p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悩んでいる時、安心したり前向きになった</a:t>
            </a:r>
          </a:p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 りできる言葉（「なんとかなる」のように）</a:t>
            </a:r>
          </a:p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「やってみよう」と考えているあなたの夢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　「あなたらしさ」のうち、素敵なところ</a:t>
            </a:r>
          </a:p>
          <a:p>
            <a:pPr algn="l"/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02C193-F79F-978D-CB70-C01BB4F7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72" y="2719559"/>
            <a:ext cx="3786321" cy="405359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75139D-7DA4-1E10-393F-1D8718D5FD40}"/>
              </a:ext>
            </a:extLst>
          </p:cNvPr>
          <p:cNvSpPr txBox="1"/>
          <p:nvPr/>
        </p:nvSpPr>
        <p:spPr>
          <a:xfrm>
            <a:off x="8138876" y="1966212"/>
            <a:ext cx="32768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「幸福の４因子」</a:t>
            </a:r>
            <a:endParaRPr lang="en-US" altLang="ja-JP" sz="2400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 前野隆司、</a:t>
            </a:r>
            <a:r>
              <a:rPr lang="en-US" altLang="ja-JP" sz="12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lang="ja-JP" altLang="en-US" sz="12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幸福のメカニズム</a:t>
            </a:r>
            <a:r>
              <a:rPr lang="en-US" altLang="ja-JP" sz="12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lang="ja-JP" altLang="en-US" sz="12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7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A8B247-BAA1-FA4E-A1AD-69F6CD06668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ナミビアでみた夢（やってみよう！）</a:t>
            </a:r>
            <a:endParaRPr kumimoji="1" lang="en-US" altLang="ja-JP" sz="3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292F5A10-FDFF-CACC-9B22-FC184E9F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27801" b="23418"/>
          <a:stretch/>
        </p:blipFill>
        <p:spPr>
          <a:xfrm>
            <a:off x="9441953" y="2052784"/>
            <a:ext cx="2425169" cy="4566677"/>
          </a:xfrm>
          <a:prstGeom prst="rect">
            <a:avLst/>
          </a:prstGeom>
        </p:spPr>
      </p:pic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E4E3F0BB-2B32-293F-C835-FB24E0FD9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52" y="2126255"/>
            <a:ext cx="3043925" cy="4305321"/>
          </a:xfrm>
          <a:prstGeom prst="rect">
            <a:avLst/>
          </a:prstGeom>
        </p:spPr>
      </p:pic>
      <p:pic>
        <p:nvPicPr>
          <p:cNvPr id="10" name="図 9" descr="人, 屋外, グループ, 男 が含まれている画像&#10;&#10;自動的に生成された説明">
            <a:extLst>
              <a:ext uri="{FF2B5EF4-FFF2-40B4-BE49-F238E27FC236}">
                <a16:creationId xmlns:a16="http://schemas.microsoft.com/office/drawing/2014/main" id="{6CB2E1A3-D80E-4FD8-19F7-6635DA955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0" y="1986216"/>
            <a:ext cx="6179052" cy="463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7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A8B247-BAA1-FA4E-A1AD-69F6CD06668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ナミビアの現実</a:t>
            </a:r>
            <a:endParaRPr kumimoji="1" lang="en-US" altLang="ja-JP" sz="3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03BE75-AAE9-FDAF-9897-71559FF98179}"/>
              </a:ext>
            </a:extLst>
          </p:cNvPr>
          <p:cNvSpPr txBox="1"/>
          <p:nvPr/>
        </p:nvSpPr>
        <p:spPr>
          <a:xfrm>
            <a:off x="216866" y="2048459"/>
            <a:ext cx="7170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人口</a:t>
            </a:r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250 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万人の多民族国家ナミビア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％は国の</a:t>
            </a:r>
            <a:r>
              <a:rPr kumimoji="1" lang="ja-JP" altLang="en-US" sz="32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貧困ライン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以下で生活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人に</a:t>
            </a:r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以上が</a:t>
            </a:r>
            <a:r>
              <a:rPr kumimoji="1" lang="ja-JP" altLang="en-US" sz="32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失業者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6CCEEB-DFE7-38DB-B528-03F1A195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83" y="3543746"/>
            <a:ext cx="3180120" cy="28531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4EE02B-263D-23A7-CA51-1C72611AAC3F}"/>
              </a:ext>
            </a:extLst>
          </p:cNvPr>
          <p:cNvSpPr txBox="1"/>
          <p:nvPr/>
        </p:nvSpPr>
        <p:spPr>
          <a:xfrm>
            <a:off x="4951156" y="6473549"/>
            <a:ext cx="19361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0" i="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「政府広報オンライン」より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C885B5-68C9-76EC-0D4F-D2AEBF0CC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37" y="1869608"/>
            <a:ext cx="3180120" cy="477134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B0232C-08FD-A05F-85B5-06C475480C6A}"/>
              </a:ext>
            </a:extLst>
          </p:cNvPr>
          <p:cNvSpPr txBox="1"/>
          <p:nvPr/>
        </p:nvSpPr>
        <p:spPr>
          <a:xfrm>
            <a:off x="8327690" y="6183237"/>
            <a:ext cx="249282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（２</a:t>
            </a:r>
            <a:r>
              <a:rPr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NAD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／１ヶ月）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5220936-BCCD-2503-0733-49B9BB010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53" y="3601112"/>
            <a:ext cx="2555912" cy="28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E195B2-DF2B-6F28-EFF4-2839A8756D42}"/>
              </a:ext>
            </a:extLst>
          </p:cNvPr>
          <p:cNvSpPr txBox="1"/>
          <p:nvPr/>
        </p:nvSpPr>
        <p:spPr>
          <a:xfrm>
            <a:off x="7081766" y="1093714"/>
            <a:ext cx="356042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A8B247-BAA1-FA4E-A1AD-69F6CD06668A}"/>
              </a:ext>
            </a:extLst>
          </p:cNvPr>
          <p:cNvSpPr txBox="1"/>
          <p:nvPr/>
        </p:nvSpPr>
        <p:spPr>
          <a:xfrm>
            <a:off x="585216" y="795850"/>
            <a:ext cx="11018520" cy="853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ナミビアの相互扶助 ： </a:t>
            </a:r>
            <a:r>
              <a:rPr kumimoji="1" lang="ja-JP" altLang="en-US" sz="30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格差</a:t>
            </a: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は顕著だが、 </a:t>
            </a:r>
            <a:r>
              <a:rPr kumimoji="1" lang="ja-JP" altLang="en-US" sz="30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人と人との絆は強固</a:t>
            </a:r>
            <a:endParaRPr kumimoji="1" lang="en-US" altLang="ja-JP" sz="3000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7B86AD-B2D2-6DB1-3F82-1CDBE463EB23}"/>
              </a:ext>
            </a:extLst>
          </p:cNvPr>
          <p:cNvSpPr txBox="1"/>
          <p:nvPr/>
        </p:nvSpPr>
        <p:spPr>
          <a:xfrm>
            <a:off x="389365" y="2598003"/>
            <a:ext cx="11413269" cy="35394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○ナミビア 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 多文化共生の先進地 ～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    ➡ 異なる価値観を持つ多様な隣人（民族）が一つの社会で暮らす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800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kumimoji="1" lang="ja-JP" altLang="en-US" sz="28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近代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ja-JP" altLang="en-US" sz="28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支配層・マジョリティによる抑圧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=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文化的同質性を要求）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⇒　怒りによる対立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kumimoji="1" lang="ja-JP" altLang="en-US" sz="28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現代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ja-JP" altLang="en-US" sz="28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多様な隣人同士の相互扶助　　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=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文化的多様性を承認）</a:t>
            </a:r>
            <a:endParaRPr kumimoji="1" lang="en-US" altLang="ja-JP" sz="2800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⇒　共住の場を創造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57790F-C7C7-A543-88C8-A8C61065813F}"/>
              </a:ext>
            </a:extLst>
          </p:cNvPr>
          <p:cNvSpPr txBox="1"/>
          <p:nvPr/>
        </p:nvSpPr>
        <p:spPr>
          <a:xfrm>
            <a:off x="6557963" y="6311785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アフリカ社会を学ぶ人のために</a:t>
            </a:r>
            <a:r>
              <a:rPr kumimoji="1"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（松田素二、</a:t>
            </a:r>
            <a:r>
              <a:rPr kumimoji="1"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2014</a:t>
            </a:r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kumimoji="1" lang="en-US" altLang="ja-JP" sz="1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C1E1CA-61A8-38FC-DB03-83411FB966FC}"/>
              </a:ext>
            </a:extLst>
          </p:cNvPr>
          <p:cNvSpPr txBox="1"/>
          <p:nvPr/>
        </p:nvSpPr>
        <p:spPr>
          <a:xfrm>
            <a:off x="1048703" y="1825421"/>
            <a:ext cx="11018520" cy="666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彼らが持っている</a:t>
            </a:r>
            <a:r>
              <a:rPr kumimoji="1" lang="ja-JP" altLang="en-US" sz="30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最も安価で最大の資源が人間のつながり</a:t>
            </a:r>
            <a:endParaRPr kumimoji="1" lang="en-US" altLang="ja-JP" sz="3000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54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BDD401-026D-2A89-89DF-3120407B2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4" y="378372"/>
            <a:ext cx="11930306" cy="563037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639345" y="5924337"/>
            <a:ext cx="119773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「レガタム繁栄指数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2023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The Legatum Prosperity Index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lang="ja-JP" altLang="en-US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</a:t>
            </a:r>
            <a:endParaRPr lang="en-US" altLang="ja-JP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レガタム繁栄指数は、さまざまな指標に基づき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｢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繁栄している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｣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国をランク付け（参照：産業精神保健研究機構　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http://http://riomh.umin.jp/research.html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50634" y="912863"/>
            <a:ext cx="689317" cy="501147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5550" y="4615253"/>
            <a:ext cx="1118296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ソーシャルキャピタル（家族以外の社会的なつながり）とは、ボランティアや地域活動への参加、地域社会での「人との信頼関係や結びつき」を示す概念</a:t>
            </a:r>
            <a:endParaRPr kumimoji="1"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DE4940-E61D-3627-AC63-23DAB3FB07ED}"/>
              </a:ext>
            </a:extLst>
          </p:cNvPr>
          <p:cNvSpPr/>
          <p:nvPr/>
        </p:nvSpPr>
        <p:spPr>
          <a:xfrm>
            <a:off x="139666" y="416936"/>
            <a:ext cx="3612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○ 人間のつながり</a:t>
            </a:r>
            <a:endParaRPr lang="en-US" altLang="ja-JP" sz="28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9314</TotalTime>
  <Words>508</Words>
  <Application>Microsoft Office PowerPoint</Application>
  <PresentationFormat>ワイド画面</PresentationFormat>
  <Paragraphs>56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UD デジタル 教科書体 NK-R</vt:lpstr>
      <vt:lpstr>UD デジタル 教科書体 NP-R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鳥取県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桶狭間の戦い</dc:title>
  <dc:creator>藤原　孝夫</dc:creator>
  <cp:lastModifiedBy>孝夫 藤原</cp:lastModifiedBy>
  <cp:revision>253</cp:revision>
  <cp:lastPrinted>2023-11-22T00:30:18Z</cp:lastPrinted>
  <dcterms:created xsi:type="dcterms:W3CDTF">2015-09-11T02:26:29Z</dcterms:created>
  <dcterms:modified xsi:type="dcterms:W3CDTF">2024-01-11T06:27:52Z</dcterms:modified>
</cp:coreProperties>
</file>