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5" r:id="rId18"/>
    <p:sldId id="276" r:id="rId19"/>
    <p:sldId id="277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1pPr>
    <a:lvl2pPr indent="228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2pPr>
    <a:lvl3pPr indent="457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3pPr>
    <a:lvl4pPr indent="685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4pPr>
    <a:lvl5pPr indent="9144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と日付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作者と日付</a:t>
            </a:r>
          </a:p>
        </p:txBody>
      </p:sp>
      <p:sp>
        <p:nvSpPr>
          <p:cNvPr id="1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1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984659" y="13125399"/>
            <a:ext cx="414682" cy="330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ファクト情報</a:t>
            </a:r>
          </a:p>
        </p:txBody>
      </p:sp>
      <p:sp>
        <p:nvSpPr>
          <p:cNvPr id="107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spc="-25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属性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属性</a:t>
            </a:r>
          </a:p>
        </p:txBody>
      </p:sp>
      <p:sp>
        <p:nvSpPr>
          <p:cNvPr id="116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/>
            </a:lvl1pPr>
            <a:lvl2pPr marL="638923" indent="-12700">
              <a:spcBef>
                <a:spcPts val="0"/>
              </a:spcBef>
              <a:buSzTx/>
              <a:buNone/>
              <a:defRPr sz="8500" spc="-170"/>
            </a:lvl2pPr>
            <a:lvl3pPr marL="638923" indent="444500">
              <a:spcBef>
                <a:spcPts val="0"/>
              </a:spcBef>
              <a:buSzTx/>
              <a:buNone/>
              <a:defRPr sz="8500" spc="-170"/>
            </a:lvl3pPr>
            <a:lvl4pPr marL="638923" indent="901700">
              <a:spcBef>
                <a:spcPts val="0"/>
              </a:spcBef>
              <a:buSzTx/>
              <a:buNone/>
              <a:defRPr sz="8500" spc="-170"/>
            </a:lvl4pPr>
            <a:lvl5pPr marL="638923" indent="1358900">
              <a:spcBef>
                <a:spcPts val="0"/>
              </a:spcBef>
              <a:buSzTx/>
              <a:buNone/>
              <a:defRPr sz="8500" spc="-170"/>
            </a:lvl5pPr>
          </a:lstStyle>
          <a:p>
            <a:r>
              <a:t>“重要な引用”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イメージ"/>
          <p:cNvSpPr>
            <a:spLocks noGrp="1"/>
          </p:cNvSpPr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イメージ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23" name="作者と日付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作者と日付</a:t>
            </a:r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プレゼンテーションのサブタイトル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スライドのタイトル</a:t>
            </a:r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978411" y="13129632"/>
            <a:ext cx="41468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スライドのタイトル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43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6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62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spc="-232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7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978411" y="13129632"/>
            <a:ext cx="41468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8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8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議題のタイトル</a:t>
            </a:r>
          </a:p>
        </p:txBody>
      </p:sp>
      <p:sp>
        <p:nvSpPr>
          <p:cNvPr id="89" name="議題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議題のサブタイトル</a:t>
            </a:r>
          </a:p>
        </p:txBody>
      </p:sp>
      <p:sp>
        <p:nvSpPr>
          <p:cNvPr id="90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議題のトピック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スライドのタイトル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978411" y="13125399"/>
            <a:ext cx="414681" cy="330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ヒラギノ角ゴ ProN W6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Empowerment"/>
          <p:cNvSpPr txBox="1">
            <a:spLocks noGrp="1"/>
          </p:cNvSpPr>
          <p:nvPr>
            <p:ph type="ctrTitle"/>
          </p:nvPr>
        </p:nvSpPr>
        <p:spPr>
          <a:xfrm>
            <a:off x="1206496" y="2498791"/>
            <a:ext cx="21971004" cy="4648201"/>
          </a:xfrm>
          <a:prstGeom prst="rect">
            <a:avLst/>
          </a:prstGeom>
        </p:spPr>
        <p:txBody>
          <a:bodyPr/>
          <a:lstStyle>
            <a:lvl1pPr>
              <a:defRPr sz="14800" b="1" spc="-296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Empowerment</a:t>
            </a:r>
          </a:p>
        </p:txBody>
      </p:sp>
      <p:sp>
        <p:nvSpPr>
          <p:cNvPr id="155" name="開発教育・国際理解教育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開発教育・国際理解教育</a:t>
            </a:r>
          </a:p>
        </p:txBody>
      </p:sp>
      <p:graphicFrame>
        <p:nvGraphicFramePr>
          <p:cNvPr id="156" name="表"/>
          <p:cNvGraphicFramePr/>
          <p:nvPr/>
        </p:nvGraphicFramePr>
        <p:xfrm>
          <a:off x="1212848" y="12067036"/>
          <a:ext cx="21958304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97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Kazutaka Higuchi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2023.12.4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4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95" name="IMG_8895.jpg" descr="IMG_8895.jpg"/>
          <p:cNvPicPr>
            <a:picLocks noChangeAspect="1"/>
          </p:cNvPicPr>
          <p:nvPr/>
        </p:nvPicPr>
        <p:blipFill>
          <a:blip r:embed="rId2"/>
          <a:srcRect l="31888" r="36338" b="55037"/>
          <a:stretch>
            <a:fillRect/>
          </a:stretch>
        </p:blipFill>
        <p:spPr>
          <a:xfrm>
            <a:off x="8613378" y="5532857"/>
            <a:ext cx="7157162" cy="5131637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1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四角形"/>
          <p:cNvSpPr/>
          <p:nvPr/>
        </p:nvSpPr>
        <p:spPr>
          <a:xfrm>
            <a:off x="8501026" y="464878"/>
            <a:ext cx="6374720" cy="12887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99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0" name="四角形"/>
          <p:cNvSpPr/>
          <p:nvPr/>
        </p:nvSpPr>
        <p:spPr>
          <a:xfrm>
            <a:off x="8501026" y="1966144"/>
            <a:ext cx="637472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201" name="IMG_8895.jpg" descr="IMG_8895.jpg"/>
          <p:cNvPicPr>
            <a:picLocks noChangeAspect="1"/>
          </p:cNvPicPr>
          <p:nvPr/>
        </p:nvPicPr>
        <p:blipFill>
          <a:blip r:embed="rId2"/>
          <a:srcRect l="37278" r="43582" b="55037"/>
          <a:stretch>
            <a:fillRect/>
          </a:stretch>
        </p:blipFill>
        <p:spPr>
          <a:xfrm>
            <a:off x="9827586" y="5532857"/>
            <a:ext cx="4311161" cy="5131637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見方・考え方を…"/>
          <p:cNvSpPr/>
          <p:nvPr/>
        </p:nvSpPr>
        <p:spPr>
          <a:xfrm>
            <a:off x="780422" y="23723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5" name="四角形"/>
          <p:cNvSpPr/>
          <p:nvPr/>
        </p:nvSpPr>
        <p:spPr>
          <a:xfrm>
            <a:off x="8501026" y="464878"/>
            <a:ext cx="6374720" cy="12887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206" name="IMG_8895.jpg" descr="IMG_8895.jpg"/>
          <p:cNvPicPr>
            <a:picLocks noChangeAspect="1"/>
          </p:cNvPicPr>
          <p:nvPr/>
        </p:nvPicPr>
        <p:blipFill>
          <a:blip r:embed="rId2"/>
          <a:srcRect l="62839" t="2584" r="10512" b="2584"/>
          <a:stretch>
            <a:fillRect/>
          </a:stretch>
        </p:blipFill>
        <p:spPr>
          <a:xfrm>
            <a:off x="8537996" y="870662"/>
            <a:ext cx="6002786" cy="10823289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0" name="四角形"/>
          <p:cNvSpPr/>
          <p:nvPr/>
        </p:nvSpPr>
        <p:spPr>
          <a:xfrm>
            <a:off x="1711098" y="1240839"/>
            <a:ext cx="20961804" cy="1160751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211" name="IMG_8895.jpg" descr="IMG_88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623" y="1950887"/>
            <a:ext cx="20106754" cy="10187422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見方・考え方を…"/>
          <p:cNvSpPr/>
          <p:nvPr/>
        </p:nvSpPr>
        <p:spPr>
          <a:xfrm>
            <a:off x="2051467" y="1419328"/>
            <a:ext cx="7618564" cy="2696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ct val="70000"/>
              </a:lnSpc>
              <a:defRPr sz="81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81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広げるとは？</a:t>
            </a:r>
          </a:p>
        </p:txBody>
      </p:sp>
      <p:sp>
        <p:nvSpPr>
          <p:cNvPr id="213" name="多様性とは？"/>
          <p:cNvSpPr/>
          <p:nvPr/>
        </p:nvSpPr>
        <p:spPr>
          <a:xfrm>
            <a:off x="14186501" y="1546328"/>
            <a:ext cx="7618564" cy="2696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ct val="70000"/>
              </a:lnSpc>
              <a:defRPr sz="81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l" defTabSz="825500">
              <a:lnSpc>
                <a:spcPct val="70000"/>
              </a:lnSpc>
              <a:defRPr sz="81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　多様性とは？</a:t>
            </a:r>
          </a:p>
        </p:txBody>
      </p:sp>
      <p:sp>
        <p:nvSpPr>
          <p:cNvPr id="214" name="出典：冒険の書 AI時代のアンラーニング"/>
          <p:cNvSpPr txBox="1"/>
          <p:nvPr/>
        </p:nvSpPr>
        <p:spPr>
          <a:xfrm>
            <a:off x="18225796" y="13140430"/>
            <a:ext cx="5893004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出典：冒険の書　AI時代のアンラーニング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1" animBg="1" advAuto="0"/>
      <p:bldP spid="213" grpId="2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#2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700" b="1" spc="-174">
                <a:latin typeface="Verdana"/>
                <a:ea typeface="Verdana"/>
                <a:cs typeface="Verdana"/>
                <a:sym typeface="Verdana"/>
              </a:defRPr>
            </a:pPr>
            <a:r>
              <a:t>#2</a:t>
            </a:r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パスの回数を数えよう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0" name="白い服を着た人たちが"/>
          <p:cNvSpPr/>
          <p:nvPr/>
        </p:nvSpPr>
        <p:spPr>
          <a:xfrm>
            <a:off x="2051467" y="1951255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白い服を着た人たちが</a:t>
            </a:r>
          </a:p>
        </p:txBody>
      </p:sp>
      <p:sp>
        <p:nvSpPr>
          <p:cNvPr id="221" name="バスケットボールを…"/>
          <p:cNvSpPr/>
          <p:nvPr/>
        </p:nvSpPr>
        <p:spPr>
          <a:xfrm>
            <a:off x="2051467" y="5169330"/>
            <a:ext cx="20281066" cy="4313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バスケットボールを</a:t>
            </a:r>
          </a:p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何回パスしたのか</a:t>
            </a:r>
          </a:p>
        </p:txBody>
      </p:sp>
      <p:sp>
        <p:nvSpPr>
          <p:cNvPr id="222" name="その回数を数えてください。"/>
          <p:cNvSpPr/>
          <p:nvPr/>
        </p:nvSpPr>
        <p:spPr>
          <a:xfrm>
            <a:off x="2051467" y="9611194"/>
            <a:ext cx="2028106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その回数を数えてください。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1" animBg="1" advAuto="0"/>
      <p:bldP spid="222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8" name="パスは何回？"/>
          <p:cNvSpPr/>
          <p:nvPr/>
        </p:nvSpPr>
        <p:spPr>
          <a:xfrm>
            <a:off x="2051467" y="1951255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パスは何回？</a:t>
            </a:r>
          </a:p>
        </p:txBody>
      </p:sp>
      <p:sp>
        <p:nvSpPr>
          <p:cNvPr id="229" name="いやいや、…"/>
          <p:cNvSpPr/>
          <p:nvPr/>
        </p:nvSpPr>
        <p:spPr>
          <a:xfrm>
            <a:off x="2051467" y="5169330"/>
            <a:ext cx="20281066" cy="4313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いやいや、</a:t>
            </a:r>
          </a:p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それもだけど…あの中に…</a:t>
            </a:r>
          </a:p>
        </p:txBody>
      </p:sp>
      <p:sp>
        <p:nvSpPr>
          <p:cNvPr id="230" name="もう一度、見てみよう。"/>
          <p:cNvSpPr/>
          <p:nvPr/>
        </p:nvSpPr>
        <p:spPr>
          <a:xfrm>
            <a:off x="2051467" y="9611194"/>
            <a:ext cx="2028106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もう一度、見てみよう。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1" animBg="1" advAuto="0"/>
      <p:bldP spid="230" grpId="2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6" name="人は見◯◯ものだけを見◯。"/>
          <p:cNvSpPr/>
          <p:nvPr/>
        </p:nvSpPr>
        <p:spPr>
          <a:xfrm>
            <a:off x="2051467" y="2236064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人は</a:t>
            </a:r>
            <a:r>
              <a:rPr>
                <a:solidFill>
                  <a:srgbClr val="FFFB00"/>
                </a:solidFill>
              </a:rPr>
              <a:t>見◯◯</a:t>
            </a:r>
            <a:r>
              <a:t>ものだけを</a:t>
            </a:r>
            <a:r>
              <a:rPr>
                <a:solidFill>
                  <a:srgbClr val="FFFB00"/>
                </a:solidFill>
              </a:rPr>
              <a:t>見◯</a:t>
            </a:r>
            <a:r>
              <a:t>。</a:t>
            </a:r>
          </a:p>
        </p:txBody>
      </p:sp>
      <p:sp>
        <p:nvSpPr>
          <p:cNvPr id="237" name="人は見たいものだけを見る。"/>
          <p:cNvSpPr/>
          <p:nvPr/>
        </p:nvSpPr>
        <p:spPr>
          <a:xfrm>
            <a:off x="2051467" y="2236064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人は</a:t>
            </a:r>
            <a:r>
              <a:rPr dirty="0" err="1">
                <a:solidFill>
                  <a:srgbClr val="FFFB00"/>
                </a:solidFill>
              </a:rPr>
              <a:t>見たい</a:t>
            </a:r>
            <a:r>
              <a:rPr dirty="0" err="1"/>
              <a:t>ものだけを</a:t>
            </a:r>
            <a:r>
              <a:rPr dirty="0" err="1">
                <a:solidFill>
                  <a:srgbClr val="FFFB00"/>
                </a:solidFill>
              </a:rPr>
              <a:t>見る</a:t>
            </a:r>
            <a:r>
              <a:rPr dirty="0"/>
              <a:t>。</a:t>
            </a:r>
          </a:p>
        </p:txBody>
      </p:sp>
      <p:sp>
        <p:nvSpPr>
          <p:cNvPr id="238" name="▷ 意識できるものを見る。"/>
          <p:cNvSpPr/>
          <p:nvPr/>
        </p:nvSpPr>
        <p:spPr>
          <a:xfrm>
            <a:off x="2130581" y="7799655"/>
            <a:ext cx="20958268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▷　</a:t>
            </a:r>
            <a:r>
              <a:rPr>
                <a:solidFill>
                  <a:srgbClr val="FFFB00"/>
                </a:solidFill>
              </a:rPr>
              <a:t>意識できる</a:t>
            </a:r>
            <a:r>
              <a:t>ものを</a:t>
            </a:r>
            <a:r>
              <a:rPr>
                <a:solidFill>
                  <a:srgbClr val="FFFB00"/>
                </a:solidFill>
              </a:rPr>
              <a:t>見る</a:t>
            </a:r>
            <a:r>
              <a:t>。</a:t>
            </a:r>
          </a:p>
        </p:txBody>
      </p:sp>
      <p:sp>
        <p:nvSpPr>
          <p:cNvPr id="239" name="見る力 ＝ 認知能力"/>
          <p:cNvSpPr/>
          <p:nvPr/>
        </p:nvSpPr>
        <p:spPr>
          <a:xfrm>
            <a:off x="3527855" y="10213516"/>
            <a:ext cx="20958268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見る力　＝　認知能力</a:t>
            </a:r>
          </a:p>
        </p:txBody>
      </p:sp>
      <p:sp>
        <p:nvSpPr>
          <p:cNvPr id="240" name="↔ 見たくないものは見ない。"/>
          <p:cNvSpPr/>
          <p:nvPr/>
        </p:nvSpPr>
        <p:spPr>
          <a:xfrm>
            <a:off x="2051467" y="4575266"/>
            <a:ext cx="21116495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↔</a:t>
            </a:r>
            <a:r>
              <a:rPr>
                <a:solidFill>
                  <a:srgbClr val="FFFB00"/>
                </a:solidFill>
              </a:rPr>
              <a:t>　見たくない</a:t>
            </a:r>
            <a:r>
              <a:t>ものは</a:t>
            </a:r>
            <a:r>
              <a:rPr>
                <a:solidFill>
                  <a:srgbClr val="FFFB00"/>
                </a:solidFill>
              </a:rPr>
              <a:t>見ない</a:t>
            </a:r>
            <a:r>
              <a:t>。</a:t>
            </a:r>
          </a:p>
        </p:txBody>
      </p:sp>
      <p:sp>
        <p:nvSpPr>
          <p:cNvPr id="241" name="↔ 見◯◯◯◯ものは見◯◯。"/>
          <p:cNvSpPr/>
          <p:nvPr/>
        </p:nvSpPr>
        <p:spPr>
          <a:xfrm>
            <a:off x="2051467" y="4575266"/>
            <a:ext cx="21116495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↔</a:t>
            </a:r>
            <a:r>
              <a:rPr>
                <a:solidFill>
                  <a:srgbClr val="FFFB00"/>
                </a:solidFill>
              </a:rPr>
              <a:t>　見◯◯◯◯</a:t>
            </a:r>
            <a:r>
              <a:t>ものは</a:t>
            </a:r>
            <a:r>
              <a:rPr>
                <a:solidFill>
                  <a:srgbClr val="FFFB00"/>
                </a:solidFill>
              </a:rPr>
              <a:t>見◯◯</a:t>
            </a:r>
            <a:r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1" animBg="1" advAuto="0"/>
      <p:bldP spid="237" grpId="2" animBg="1" advAuto="0"/>
      <p:bldP spid="238" grpId="6" animBg="1" advAuto="0"/>
      <p:bldP spid="239" grpId="7" animBg="1" advAuto="0"/>
      <p:bldP spid="240" grpId="5" animBg="1" advAuto="0"/>
      <p:bldP spid="241" grpId="3" animBg="1" advAuto="0"/>
      <p:bldP spid="241" grpId="4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#2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700" b="1" spc="-174">
                <a:latin typeface="Verdana"/>
                <a:ea typeface="Verdana"/>
                <a:cs typeface="Verdana"/>
                <a:sym typeface="Verdana"/>
              </a:defRPr>
            </a:pPr>
            <a:r>
              <a:t>#2</a:t>
            </a:r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パスの回数を数えよう Part 2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 Part 2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7" name="白い服を着た人たちが"/>
          <p:cNvSpPr/>
          <p:nvPr/>
        </p:nvSpPr>
        <p:spPr>
          <a:xfrm>
            <a:off x="2051467" y="1951255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白い服を着た人たちが</a:t>
            </a:r>
          </a:p>
        </p:txBody>
      </p:sp>
      <p:sp>
        <p:nvSpPr>
          <p:cNvPr id="248" name="バスケットボールを…"/>
          <p:cNvSpPr/>
          <p:nvPr/>
        </p:nvSpPr>
        <p:spPr>
          <a:xfrm>
            <a:off x="2051467" y="5169330"/>
            <a:ext cx="20281066" cy="4313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バスケットボールを</a:t>
            </a:r>
          </a:p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何回パスしたのか</a:t>
            </a:r>
          </a:p>
        </p:txBody>
      </p:sp>
      <p:sp>
        <p:nvSpPr>
          <p:cNvPr id="249" name="その回数を数えてください。"/>
          <p:cNvSpPr/>
          <p:nvPr/>
        </p:nvSpPr>
        <p:spPr>
          <a:xfrm>
            <a:off x="2051467" y="9611194"/>
            <a:ext cx="2028106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その回数を数えてください。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1" animBg="1" advAuto="0"/>
      <p:bldP spid="249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#1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700" b="1" spc="-174">
                <a:latin typeface="Verdana"/>
                <a:ea typeface="Verdana"/>
                <a:cs typeface="Verdana"/>
                <a:sym typeface="Verdana"/>
              </a:defRPr>
            </a:pPr>
            <a:r>
              <a:t>#1</a:t>
            </a:r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Nine Dots Puzzle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 Part 2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5" name="何回パスが行われたか？"/>
          <p:cNvSpPr/>
          <p:nvPr/>
        </p:nvSpPr>
        <p:spPr>
          <a:xfrm>
            <a:off x="2051467" y="1951255"/>
            <a:ext cx="2028106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何回パスが行われたか？</a:t>
            </a:r>
          </a:p>
        </p:txBody>
      </p:sp>
      <p:sp>
        <p:nvSpPr>
          <p:cNvPr id="256" name="ゴリラは見えた？"/>
          <p:cNvSpPr/>
          <p:nvPr/>
        </p:nvSpPr>
        <p:spPr>
          <a:xfrm>
            <a:off x="2051467" y="4901741"/>
            <a:ext cx="20281066" cy="2097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ゴリラは見えた？</a:t>
            </a:r>
          </a:p>
        </p:txBody>
      </p:sp>
      <p:sp>
        <p:nvSpPr>
          <p:cNvPr id="257" name="もう一度、見てみよう。"/>
          <p:cNvSpPr/>
          <p:nvPr/>
        </p:nvSpPr>
        <p:spPr>
          <a:xfrm>
            <a:off x="2051467" y="9611194"/>
            <a:ext cx="2028106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もう一度、見てみよう。</a:t>
            </a:r>
          </a:p>
        </p:txBody>
      </p:sp>
      <p:sp>
        <p:nvSpPr>
          <p:cNvPr id="258" name="…あれ？ …それだけ？？"/>
          <p:cNvSpPr/>
          <p:nvPr/>
        </p:nvSpPr>
        <p:spPr>
          <a:xfrm>
            <a:off x="2051467" y="7738074"/>
            <a:ext cx="20281066" cy="2097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…あれ？　…それだけ？？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1" animBg="1" advAuto="0"/>
      <p:bldP spid="257" grpId="3" animBg="1" advAuto="0"/>
      <p:bldP spid="258" grpId="2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ゴリラを待ち構えた？"/>
          <p:cNvSpPr/>
          <p:nvPr/>
        </p:nvSpPr>
        <p:spPr>
          <a:xfrm>
            <a:off x="2051467" y="1555991"/>
            <a:ext cx="2028106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ゴリラを待ち構えた？</a:t>
            </a:r>
          </a:p>
        </p:txBody>
      </p:sp>
      <p:sp>
        <p:nvSpPr>
          <p:cNvPr id="264" name="他の変化にも気付けた？"/>
          <p:cNvSpPr/>
          <p:nvPr/>
        </p:nvSpPr>
        <p:spPr>
          <a:xfrm>
            <a:off x="2051467" y="3850514"/>
            <a:ext cx="20281066" cy="2097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他の変化にも気付けた？</a:t>
            </a:r>
          </a:p>
        </p:txBody>
      </p:sp>
      <p:sp>
        <p:nvSpPr>
          <p:cNvPr id="265" name="自分が見る力（認知能力）には…"/>
          <p:cNvSpPr/>
          <p:nvPr/>
        </p:nvSpPr>
        <p:spPr>
          <a:xfrm>
            <a:off x="2051467" y="9097721"/>
            <a:ext cx="21425587" cy="3525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ts val="15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自分が見る力（認知能力）には</a:t>
            </a:r>
            <a:endParaRPr dirty="0"/>
          </a:p>
          <a:p>
            <a:pPr algn="l" defTabSz="825500">
              <a:lnSpc>
                <a:spcPts val="15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限界があり，いい加減なもの</a:t>
            </a:r>
            <a:endParaRPr dirty="0"/>
          </a:p>
        </p:txBody>
      </p:sp>
      <p:graphicFrame>
        <p:nvGraphicFramePr>
          <p:cNvPr id="266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 Part 2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7" name="そもそも，パスは数えた？"/>
          <p:cNvSpPr/>
          <p:nvPr/>
        </p:nvSpPr>
        <p:spPr>
          <a:xfrm>
            <a:off x="2051467" y="6070893"/>
            <a:ext cx="20281066" cy="2097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 err="1"/>
              <a:t>そもそも，パスは数えた</a:t>
            </a:r>
            <a:r>
              <a:rPr dirty="0"/>
              <a:t>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1" animBg="1" advAuto="0"/>
      <p:bldP spid="265" grpId="3" animBg="1" advAuto="0"/>
      <p:bldP spid="267" grpId="2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見たいものに注意をもっていかれ"/>
          <p:cNvSpPr/>
          <p:nvPr/>
        </p:nvSpPr>
        <p:spPr>
          <a:xfrm>
            <a:off x="958182" y="1817461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 dirty="0" err="1">
                <a:solidFill>
                  <a:srgbClr val="FFFB00"/>
                </a:solidFill>
              </a:rPr>
              <a:t>見たい</a:t>
            </a:r>
            <a:r>
              <a:rPr sz="11500" dirty="0" err="1"/>
              <a:t>ものに注意をもっていかれ</a:t>
            </a:r>
            <a:endParaRPr sz="11500" dirty="0"/>
          </a:p>
        </p:txBody>
      </p:sp>
      <p:sp>
        <p:nvSpPr>
          <p:cNvPr id="270" name="それ以外には散漫になってしまう"/>
          <p:cNvSpPr/>
          <p:nvPr/>
        </p:nvSpPr>
        <p:spPr>
          <a:xfrm>
            <a:off x="958181" y="3906637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 dirty="0" err="1"/>
              <a:t>それ以外には</a:t>
            </a:r>
            <a:r>
              <a:rPr sz="11500" dirty="0" err="1">
                <a:solidFill>
                  <a:srgbClr val="FFFB00"/>
                </a:solidFill>
              </a:rPr>
              <a:t>散漫になってしまう</a:t>
            </a:r>
            <a:endParaRPr sz="11500" dirty="0">
              <a:solidFill>
                <a:srgbClr val="FFFB00"/>
              </a:solidFill>
            </a:endParaRPr>
          </a:p>
        </p:txBody>
      </p:sp>
      <p:sp>
        <p:nvSpPr>
          <p:cNvPr id="271" name="どうすれば見ることができる？"/>
          <p:cNvSpPr/>
          <p:nvPr/>
        </p:nvSpPr>
        <p:spPr>
          <a:xfrm>
            <a:off x="958182" y="7543365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 err="1"/>
              <a:t>どうすれば見ることができる</a:t>
            </a:r>
            <a:r>
              <a:rPr dirty="0"/>
              <a:t>？</a:t>
            </a:r>
          </a:p>
        </p:txBody>
      </p:sp>
      <p:sp>
        <p:nvSpPr>
          <p:cNvPr id="272" name="見方・考え方を広げるとは？"/>
          <p:cNvSpPr/>
          <p:nvPr/>
        </p:nvSpPr>
        <p:spPr>
          <a:xfrm>
            <a:off x="958181" y="9721532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 err="1"/>
              <a:t>見方・考え方を広げるとは</a:t>
            </a:r>
            <a:r>
              <a:rPr dirty="0"/>
              <a:t>？</a:t>
            </a:r>
          </a:p>
        </p:txBody>
      </p:sp>
      <p:graphicFrame>
        <p:nvGraphicFramePr>
          <p:cNvPr id="273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#2  Selective Attention Test Part 2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1" animBg="1" advAuto="0"/>
      <p:bldP spid="271" grpId="2" animBg="1" advAuto="0"/>
      <p:bldP spid="272" grpId="3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#3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700" b="1" spc="-174">
                <a:latin typeface="Verdana"/>
                <a:ea typeface="Verdana"/>
                <a:cs typeface="Verdana"/>
                <a:sym typeface="Verdana"/>
              </a:defRPr>
            </a:pPr>
            <a:r>
              <a:t>#3</a:t>
            </a:r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足して100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9" name="足して100になるグループを…"/>
          <p:cNvSpPr/>
          <p:nvPr/>
        </p:nvSpPr>
        <p:spPr>
          <a:xfrm>
            <a:off x="2051467" y="4701439"/>
            <a:ext cx="2028106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足して100になるグループを</a:t>
            </a:r>
          </a:p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つくってください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2" name="足して100になるグループをつくってください"/>
          <p:cNvSpPr/>
          <p:nvPr/>
        </p:nvSpPr>
        <p:spPr>
          <a:xfrm>
            <a:off x="2051467" y="2140456"/>
            <a:ext cx="20281066" cy="1678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72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足して100になるグループをつくってください</a:t>
            </a:r>
          </a:p>
        </p:txBody>
      </p:sp>
      <p:sp>
        <p:nvSpPr>
          <p:cNvPr id="283" name="① 1人につきカード1枚"/>
          <p:cNvSpPr/>
          <p:nvPr/>
        </p:nvSpPr>
        <p:spPr>
          <a:xfrm>
            <a:off x="2051467" y="4393219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①　1人につきカード1枚</a:t>
            </a:r>
          </a:p>
        </p:txBody>
      </p:sp>
      <p:sp>
        <p:nvSpPr>
          <p:cNvPr id="284" name="② 3人で足して100"/>
          <p:cNvSpPr/>
          <p:nvPr/>
        </p:nvSpPr>
        <p:spPr>
          <a:xfrm>
            <a:off x="2051467" y="6947003"/>
            <a:ext cx="20281066" cy="240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②　3人で足して100</a:t>
            </a:r>
          </a:p>
        </p:txBody>
      </p:sp>
      <p:sp>
        <p:nvSpPr>
          <p:cNvPr id="285" name="③ カードをおでこに付ける"/>
          <p:cNvSpPr/>
          <p:nvPr/>
        </p:nvSpPr>
        <p:spPr>
          <a:xfrm>
            <a:off x="2051467" y="950078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③　カードをおでこに付ける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" grpId="1" animBg="1" advAuto="0"/>
      <p:bldP spid="285" grpId="2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四角形"/>
          <p:cNvSpPr/>
          <p:nvPr/>
        </p:nvSpPr>
        <p:spPr>
          <a:xfrm>
            <a:off x="5194587" y="670538"/>
            <a:ext cx="13994826" cy="1237492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28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89" name="IMG_1968.PNG" descr="IMG_196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6035" y="1909844"/>
            <a:ext cx="9251930" cy="10884623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50"/>
          <p:cNvSpPr/>
          <p:nvPr/>
        </p:nvSpPr>
        <p:spPr>
          <a:xfrm>
            <a:off x="13329773" y="1141823"/>
            <a:ext cx="3737486" cy="3541498"/>
          </a:xfrm>
          <a:prstGeom prst="rect">
            <a:avLst/>
          </a:prstGeom>
          <a:solidFill>
            <a:srgbClr val="FFFFFF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50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3" name="足して100になるグループをつくってください"/>
          <p:cNvSpPr/>
          <p:nvPr/>
        </p:nvSpPr>
        <p:spPr>
          <a:xfrm>
            <a:off x="2051467" y="1822231"/>
            <a:ext cx="20281066" cy="1678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72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足して100になるグループをつくってください</a:t>
            </a:r>
          </a:p>
        </p:txBody>
      </p:sp>
      <p:sp>
        <p:nvSpPr>
          <p:cNvPr id="294" name="※ 話してよい"/>
          <p:cNvSpPr/>
          <p:nvPr/>
        </p:nvSpPr>
        <p:spPr>
          <a:xfrm>
            <a:off x="379039" y="3696729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※　話してよい</a:t>
            </a:r>
          </a:p>
        </p:txBody>
      </p:sp>
      <p:sp>
        <p:nvSpPr>
          <p:cNvPr id="295" name="※ 自分の数字を見ない"/>
          <p:cNvSpPr/>
          <p:nvPr/>
        </p:nvSpPr>
        <p:spPr>
          <a:xfrm>
            <a:off x="379039" y="6053419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</a:t>
            </a:r>
            <a:r>
              <a:rPr>
                <a:solidFill>
                  <a:srgbClr val="FFFB00"/>
                </a:solidFill>
              </a:rPr>
              <a:t>自分の数字を見ない</a:t>
            </a:r>
          </a:p>
        </p:txBody>
      </p:sp>
      <p:sp>
        <p:nvSpPr>
          <p:cNvPr id="296" name="※ 3人で100になったら座る"/>
          <p:cNvSpPr/>
          <p:nvPr/>
        </p:nvSpPr>
        <p:spPr>
          <a:xfrm>
            <a:off x="379039" y="10471683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※　3人で100になったら座る</a:t>
            </a:r>
          </a:p>
        </p:txBody>
      </p:sp>
      <p:sp>
        <p:nvSpPr>
          <p:cNvPr id="297" name="※ 相手の数字を教えない"/>
          <p:cNvSpPr/>
          <p:nvPr/>
        </p:nvSpPr>
        <p:spPr>
          <a:xfrm>
            <a:off x="379039" y="8288661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</a:t>
            </a:r>
            <a:r>
              <a:rPr>
                <a:solidFill>
                  <a:srgbClr val="FFFB00"/>
                </a:solidFill>
              </a:rPr>
              <a:t>相手の数字を教えない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" grpId="1" animBg="1" advAuto="0"/>
      <p:bldP spid="296" grpId="3" animBg="1" advAuto="0"/>
      <p:bldP spid="297" grpId="2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四角形"/>
          <p:cNvSpPr/>
          <p:nvPr/>
        </p:nvSpPr>
        <p:spPr>
          <a:xfrm>
            <a:off x="429213" y="670538"/>
            <a:ext cx="23380112" cy="1237492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300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1" name="IMG_1968.PNG" descr="IMG_196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236" y="1815574"/>
            <a:ext cx="9251929" cy="10884623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50"/>
          <p:cNvSpPr/>
          <p:nvPr/>
        </p:nvSpPr>
        <p:spPr>
          <a:xfrm>
            <a:off x="5703502" y="1047553"/>
            <a:ext cx="3737485" cy="3541498"/>
          </a:xfrm>
          <a:prstGeom prst="rect">
            <a:avLst/>
          </a:prstGeom>
          <a:solidFill>
            <a:srgbClr val="FFFFFF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50</a:t>
            </a:r>
          </a:p>
        </p:txBody>
      </p:sp>
      <p:sp>
        <p:nvSpPr>
          <p:cNvPr id="303" name="カードを配ります"/>
          <p:cNvSpPr/>
          <p:nvPr/>
        </p:nvSpPr>
        <p:spPr>
          <a:xfrm>
            <a:off x="10079122" y="6947003"/>
            <a:ext cx="12858188" cy="240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カードを配ります</a:t>
            </a:r>
          </a:p>
        </p:txBody>
      </p:sp>
      <p:sp>
        <p:nvSpPr>
          <p:cNvPr id="304" name="数字を見ないで！"/>
          <p:cNvSpPr/>
          <p:nvPr/>
        </p:nvSpPr>
        <p:spPr>
          <a:xfrm>
            <a:off x="10079122" y="9316063"/>
            <a:ext cx="12858188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数字を見ないで！</a:t>
            </a:r>
          </a:p>
        </p:txBody>
      </p:sp>
      <p:pic>
        <p:nvPicPr>
          <p:cNvPr id="305" name="IMG_1969.PNG" descr="IMG_196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7826" y="1734721"/>
            <a:ext cx="5080001" cy="4635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" name="足して100になるグループをつくってください"/>
          <p:cNvSpPr/>
          <p:nvPr/>
        </p:nvSpPr>
        <p:spPr>
          <a:xfrm>
            <a:off x="2051467" y="1822231"/>
            <a:ext cx="20281066" cy="1678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72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足して100になるグループをつくってください</a:t>
            </a:r>
          </a:p>
        </p:txBody>
      </p:sp>
      <p:sp>
        <p:nvSpPr>
          <p:cNvPr id="309" name="※ 話してよい"/>
          <p:cNvSpPr/>
          <p:nvPr/>
        </p:nvSpPr>
        <p:spPr>
          <a:xfrm>
            <a:off x="379039" y="3696729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※　話してよい</a:t>
            </a:r>
          </a:p>
        </p:txBody>
      </p:sp>
      <p:sp>
        <p:nvSpPr>
          <p:cNvPr id="310" name="※ 自分の数字を見ない"/>
          <p:cNvSpPr/>
          <p:nvPr/>
        </p:nvSpPr>
        <p:spPr>
          <a:xfrm>
            <a:off x="379039" y="6053419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</a:t>
            </a:r>
            <a:r>
              <a:rPr>
                <a:solidFill>
                  <a:srgbClr val="FFFB00"/>
                </a:solidFill>
              </a:rPr>
              <a:t>自分の数字を見ない</a:t>
            </a:r>
          </a:p>
        </p:txBody>
      </p:sp>
      <p:sp>
        <p:nvSpPr>
          <p:cNvPr id="311" name="※ 3人で100になったら座る"/>
          <p:cNvSpPr/>
          <p:nvPr/>
        </p:nvSpPr>
        <p:spPr>
          <a:xfrm>
            <a:off x="379039" y="10471683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※　3人で100になったら座る</a:t>
            </a:r>
          </a:p>
        </p:txBody>
      </p:sp>
      <p:sp>
        <p:nvSpPr>
          <p:cNvPr id="312" name="※ 相手の数字を教えない"/>
          <p:cNvSpPr/>
          <p:nvPr/>
        </p:nvSpPr>
        <p:spPr>
          <a:xfrm>
            <a:off x="379039" y="8288661"/>
            <a:ext cx="2338011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</a:t>
            </a:r>
            <a:r>
              <a:rPr>
                <a:solidFill>
                  <a:srgbClr val="FFFB00"/>
                </a:solidFill>
              </a:rPr>
              <a:t>相手の数字を教えない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1" name="９つの点を，一筆書きで…"/>
          <p:cNvSpPr/>
          <p:nvPr/>
        </p:nvSpPr>
        <p:spPr>
          <a:xfrm>
            <a:off x="1315599" y="2218844"/>
            <a:ext cx="20281065" cy="10191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９つの点を，一筆書きで</a:t>
            </a:r>
          </a:p>
          <a:p>
            <a:pPr algn="l" defTabSz="825500">
              <a:lnSpc>
                <a:spcPct val="130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すべての点をつなぐ。</a:t>
            </a:r>
          </a:p>
          <a:p>
            <a:pPr algn="l" defTabSz="825500">
              <a:defRPr sz="8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直線のみ，曲線はダメ</a:t>
            </a:r>
          </a:p>
          <a:p>
            <a:pPr algn="l" defTabSz="825500">
              <a:defRPr sz="8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同じ点を２回以上なぞらない</a:t>
            </a:r>
          </a:p>
          <a:p>
            <a:pPr algn="l" defTabSz="825500">
              <a:defRPr sz="8700" b="1">
                <a:latin typeface="Verdana"/>
                <a:ea typeface="Verdana"/>
                <a:cs typeface="Verdana"/>
                <a:sym typeface="Verdana"/>
              </a:defRPr>
            </a:pPr>
            <a:r>
              <a:t>　※　４本以下の直線を使う</a:t>
            </a:r>
          </a:p>
        </p:txBody>
      </p:sp>
      <p:pic>
        <p:nvPicPr>
          <p:cNvPr id="162" name="IMG_8895.jpg" descr="IMG_8895.jpg"/>
          <p:cNvPicPr>
            <a:picLocks noChangeAspect="1"/>
          </p:cNvPicPr>
          <p:nvPr/>
        </p:nvPicPr>
        <p:blipFill>
          <a:blip r:embed="rId2"/>
          <a:srcRect l="38609" r="45505" b="68640"/>
          <a:stretch>
            <a:fillRect/>
          </a:stretch>
        </p:blipFill>
        <p:spPr>
          <a:xfrm>
            <a:off x="19307603" y="2417963"/>
            <a:ext cx="4004739" cy="40055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5" name="Q 発言したか？"/>
          <p:cNvSpPr/>
          <p:nvPr/>
        </p:nvSpPr>
        <p:spPr>
          <a:xfrm>
            <a:off x="1694574" y="1382848"/>
            <a:ext cx="2099485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Q　発言したか？</a:t>
            </a:r>
          </a:p>
        </p:txBody>
      </p:sp>
      <p:sp>
        <p:nvSpPr>
          <p:cNvPr id="316" name="Q はじめから同じグループ？…"/>
          <p:cNvSpPr/>
          <p:nvPr/>
        </p:nvSpPr>
        <p:spPr>
          <a:xfrm>
            <a:off x="1694574" y="4353851"/>
            <a:ext cx="20994852" cy="429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Q　</a:t>
            </a:r>
            <a:r>
              <a:rPr dirty="0" err="1"/>
              <a:t>はじめから同じグループ</a:t>
            </a:r>
            <a:r>
              <a:rPr dirty="0"/>
              <a:t>？</a:t>
            </a:r>
          </a:p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　　</a:t>
            </a:r>
            <a:r>
              <a:rPr dirty="0" err="1"/>
              <a:t>それとも，入れ替わった</a:t>
            </a:r>
            <a:r>
              <a:rPr dirty="0"/>
              <a:t>？</a:t>
            </a:r>
          </a:p>
        </p:txBody>
      </p:sp>
      <p:sp>
        <p:nvSpPr>
          <p:cNvPr id="317" name="Q どんな基準でグループを…"/>
          <p:cNvSpPr/>
          <p:nvPr/>
        </p:nvSpPr>
        <p:spPr>
          <a:xfrm>
            <a:off x="1694574" y="8929941"/>
            <a:ext cx="20994852" cy="429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Q　どんな基準でグループを</a:t>
            </a:r>
          </a:p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　　つくってみようとした？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" grpId="1" animBg="1" advAuto="0"/>
      <p:bldP spid="316" grpId="2" animBg="1" advAuto="0"/>
      <p:bldP spid="317" grpId="3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#4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8700" b="1" spc="-174">
                <a:latin typeface="Verdana"/>
                <a:ea typeface="Verdana"/>
                <a:cs typeface="Verdana"/>
                <a:sym typeface="Verdana"/>
              </a:defRPr>
            </a:pPr>
            <a:r>
              <a:t>#4</a:t>
            </a:r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おでこシール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2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#4  おでこシール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3" name="・ 仲間を見つけよう"/>
          <p:cNvSpPr/>
          <p:nvPr/>
        </p:nvSpPr>
        <p:spPr>
          <a:xfrm>
            <a:off x="2051467" y="2419754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・　仲間を見つけよう</a:t>
            </a:r>
          </a:p>
        </p:txBody>
      </p:sp>
      <p:sp>
        <p:nvSpPr>
          <p:cNvPr id="324" name="・ 見つけたら，座ろう"/>
          <p:cNvSpPr/>
          <p:nvPr/>
        </p:nvSpPr>
        <p:spPr>
          <a:xfrm>
            <a:off x="2051467" y="565563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・　見つけたら，座ろう</a:t>
            </a:r>
          </a:p>
        </p:txBody>
      </p:sp>
      <p:sp>
        <p:nvSpPr>
          <p:cNvPr id="325" name="※ 一切，話してはいけない"/>
          <p:cNvSpPr/>
          <p:nvPr/>
        </p:nvSpPr>
        <p:spPr>
          <a:xfrm>
            <a:off x="2051467" y="8891522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※　一切，話してはいけない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" grpId="1" animBg="1" advAuto="0"/>
      <p:bldP spid="324" grpId="2" animBg="1" advAuto="0"/>
      <p:bldP spid="325" grpId="3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#4  おでこシール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8" name="どんな気持ち？"/>
          <p:cNvSpPr/>
          <p:nvPr/>
        </p:nvSpPr>
        <p:spPr>
          <a:xfrm>
            <a:off x="2051467" y="2419754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どんな気持ち？</a:t>
            </a:r>
          </a:p>
        </p:txBody>
      </p:sp>
      <p:sp>
        <p:nvSpPr>
          <p:cNvPr id="329" name="周りの人は，どんな気持ち？"/>
          <p:cNvSpPr/>
          <p:nvPr/>
        </p:nvSpPr>
        <p:spPr>
          <a:xfrm>
            <a:off x="2051467" y="565563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周りの人は，どんな気持ち？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1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1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#4  おでこシール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2" name="なぜ ”仲間外れ” が生まれた？"/>
          <p:cNvSpPr/>
          <p:nvPr/>
        </p:nvSpPr>
        <p:spPr>
          <a:xfrm>
            <a:off x="1579529" y="4681187"/>
            <a:ext cx="21224942" cy="4353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ct val="70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なぜ ”</a:t>
            </a:r>
            <a:r>
              <a:rPr>
                <a:solidFill>
                  <a:srgbClr val="FFFB00"/>
                </a:solidFill>
              </a:rPr>
              <a:t>仲間外れ</a:t>
            </a:r>
            <a:r>
              <a:t>” が生まれた？</a:t>
            </a:r>
          </a:p>
        </p:txBody>
      </p:sp>
      <p:sp>
        <p:nvSpPr>
          <p:cNvPr id="333" name="なぜ ”仲間” になった？"/>
          <p:cNvSpPr/>
          <p:nvPr/>
        </p:nvSpPr>
        <p:spPr>
          <a:xfrm>
            <a:off x="1579529" y="1496780"/>
            <a:ext cx="21224942" cy="435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ct val="70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なぜ ”</a:t>
            </a:r>
            <a:r>
              <a:rPr>
                <a:solidFill>
                  <a:srgbClr val="FFFB00"/>
                </a:solidFill>
              </a:rPr>
              <a:t>仲間</a:t>
            </a:r>
            <a:r>
              <a:t>” になった？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1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5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#4  おでこシール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6" name="だれがルールをつくった？"/>
          <p:cNvSpPr/>
          <p:nvPr/>
        </p:nvSpPr>
        <p:spPr>
          <a:xfrm>
            <a:off x="2051467" y="565563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だれがルールをつくった？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#3  足して100　　#4  おでこシール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9" name="伝える，伝えてもらう"/>
          <p:cNvSpPr/>
          <p:nvPr/>
        </p:nvSpPr>
        <p:spPr>
          <a:xfrm>
            <a:off x="1694574" y="2252511"/>
            <a:ext cx="20994852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伝える，伝えてもらう</a:t>
            </a:r>
          </a:p>
        </p:txBody>
      </p:sp>
      <p:sp>
        <p:nvSpPr>
          <p:cNvPr id="340" name="自分が気付く，気付いてもらう"/>
          <p:cNvSpPr/>
          <p:nvPr/>
        </p:nvSpPr>
        <p:spPr>
          <a:xfrm>
            <a:off x="1694574" y="4712415"/>
            <a:ext cx="20994852" cy="4291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lnSpc>
                <a:spcPct val="700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自分が気付く，気付いてもらう</a:t>
            </a:r>
          </a:p>
        </p:txBody>
      </p:sp>
      <p:sp>
        <p:nvSpPr>
          <p:cNvPr id="341" name="ひとりでつくる？…"/>
          <p:cNvSpPr/>
          <p:nvPr/>
        </p:nvSpPr>
        <p:spPr>
          <a:xfrm>
            <a:off x="1694574" y="8695801"/>
            <a:ext cx="20994852" cy="429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ひとりでつくる</a:t>
            </a:r>
            <a:r>
              <a:rPr dirty="0"/>
              <a:t>？</a:t>
            </a:r>
          </a:p>
          <a:p>
            <a:pPr algn="l" defTabSz="825500">
              <a:lnSpc>
                <a:spcPts val="14800"/>
              </a:lnSpc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 err="1"/>
              <a:t>それとも，みんなでつくる</a:t>
            </a:r>
            <a:r>
              <a:rPr dirty="0"/>
              <a:t>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1" animBg="1" advAuto="0"/>
      <p:bldP spid="341" grpId="2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5" name="できた？ できなかった？"/>
          <p:cNvSpPr/>
          <p:nvPr/>
        </p:nvSpPr>
        <p:spPr>
          <a:xfrm>
            <a:off x="2051467" y="227776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できた？　できなかった？</a:t>
            </a:r>
          </a:p>
        </p:txBody>
      </p:sp>
      <p:sp>
        <p:nvSpPr>
          <p:cNvPr id="346" name="何かに気付いた？"/>
          <p:cNvSpPr/>
          <p:nvPr/>
        </p:nvSpPr>
        <p:spPr>
          <a:xfrm>
            <a:off x="2051467" y="5655638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何かに気付いた？</a:t>
            </a:r>
          </a:p>
        </p:txBody>
      </p:sp>
      <p:sp>
        <p:nvSpPr>
          <p:cNvPr id="347" name="自分自身で何かに気付いた？"/>
          <p:cNvSpPr/>
          <p:nvPr/>
        </p:nvSpPr>
        <p:spPr>
          <a:xfrm>
            <a:off x="2051467" y="9033509"/>
            <a:ext cx="20281066" cy="240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FFFB00"/>
                </a:solidFill>
              </a:rPr>
              <a:t>自分自身で</a:t>
            </a:r>
            <a:r>
              <a:t>何かに気付いた？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" grpId="1" animBg="1" advAuto="0"/>
      <p:bldP spid="347" grpId="2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主観的に見る ▷"/>
          <p:cNvSpPr/>
          <p:nvPr/>
        </p:nvSpPr>
        <p:spPr>
          <a:xfrm>
            <a:off x="1349572" y="3686712"/>
            <a:ext cx="13086984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主観的に見る　▷</a:t>
            </a:r>
          </a:p>
        </p:txBody>
      </p:sp>
      <p:sp>
        <p:nvSpPr>
          <p:cNvPr id="350" name="客観的に見る ▷"/>
          <p:cNvSpPr/>
          <p:nvPr/>
        </p:nvSpPr>
        <p:spPr>
          <a:xfrm>
            <a:off x="1349572" y="7770486"/>
            <a:ext cx="13086984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客観的に見る　▷</a:t>
            </a:r>
          </a:p>
        </p:txBody>
      </p:sp>
      <p:sp>
        <p:nvSpPr>
          <p:cNvPr id="351" name="認知"/>
          <p:cNvSpPr/>
          <p:nvPr/>
        </p:nvSpPr>
        <p:spPr>
          <a:xfrm>
            <a:off x="15119660" y="3686712"/>
            <a:ext cx="6607990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　認知</a:t>
            </a:r>
          </a:p>
        </p:txBody>
      </p:sp>
      <p:sp>
        <p:nvSpPr>
          <p:cNvPr id="352" name="メタ認知"/>
          <p:cNvSpPr/>
          <p:nvPr/>
        </p:nvSpPr>
        <p:spPr>
          <a:xfrm>
            <a:off x="15119660" y="7770486"/>
            <a:ext cx="6607990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rgbClr val="FFFB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メタ認知</a:t>
            </a:r>
          </a:p>
        </p:txBody>
      </p:sp>
      <p:graphicFrame>
        <p:nvGraphicFramePr>
          <p:cNvPr id="353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" grpId="1" animBg="1" advAuto="0"/>
      <p:bldP spid="352" grpId="2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" name="メタ認知.jpeg" descr="メタ認知.jpeg"/>
          <p:cNvPicPr>
            <a:picLocks noChangeAspect="1"/>
          </p:cNvPicPr>
          <p:nvPr/>
        </p:nvPicPr>
        <p:blipFill>
          <a:blip r:embed="rId2"/>
          <a:srcRect l="186" t="56480" r="47388"/>
          <a:stretch>
            <a:fillRect/>
          </a:stretch>
        </p:blipFill>
        <p:spPr>
          <a:xfrm>
            <a:off x="590153" y="6607786"/>
            <a:ext cx="12559615" cy="5338258"/>
          </a:xfrm>
          <a:prstGeom prst="rect">
            <a:avLst/>
          </a:prstGeom>
          <a:ln w="12700">
            <a:miter lim="400000"/>
          </a:ln>
        </p:spPr>
      </p:pic>
      <p:sp>
        <p:nvSpPr>
          <p:cNvPr id="356" name="出典：ベネッセ教育情報"/>
          <p:cNvSpPr txBox="1"/>
          <p:nvPr/>
        </p:nvSpPr>
        <p:spPr>
          <a:xfrm>
            <a:off x="20046443" y="13060874"/>
            <a:ext cx="34671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出典：ベネッセ教育情報</a:t>
            </a:r>
          </a:p>
        </p:txBody>
      </p:sp>
      <p:pic>
        <p:nvPicPr>
          <p:cNvPr id="357" name="メタ認知.jpeg" descr="メタ認知.jpeg"/>
          <p:cNvPicPr>
            <a:picLocks noChangeAspect="1"/>
          </p:cNvPicPr>
          <p:nvPr/>
        </p:nvPicPr>
        <p:blipFill>
          <a:blip r:embed="rId2"/>
          <a:srcRect l="186" t="21139" r="2959"/>
          <a:stretch>
            <a:fillRect/>
          </a:stretch>
        </p:blipFill>
        <p:spPr>
          <a:xfrm>
            <a:off x="590153" y="2272889"/>
            <a:ext cx="23203645" cy="9673155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主観"/>
          <p:cNvSpPr/>
          <p:nvPr/>
        </p:nvSpPr>
        <p:spPr>
          <a:xfrm>
            <a:off x="1091621" y="7100789"/>
            <a:ext cx="3141012" cy="2097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主観</a:t>
            </a:r>
          </a:p>
        </p:txBody>
      </p:sp>
      <p:sp>
        <p:nvSpPr>
          <p:cNvPr id="359" name="客観"/>
          <p:cNvSpPr/>
          <p:nvPr/>
        </p:nvSpPr>
        <p:spPr>
          <a:xfrm>
            <a:off x="8132687" y="2518336"/>
            <a:ext cx="3141012" cy="2097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客観</a:t>
            </a:r>
          </a:p>
        </p:txBody>
      </p:sp>
      <p:graphicFrame>
        <p:nvGraphicFramePr>
          <p:cNvPr id="360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1" name="自分を客観視"/>
          <p:cNvSpPr/>
          <p:nvPr/>
        </p:nvSpPr>
        <p:spPr>
          <a:xfrm>
            <a:off x="14107552" y="8228392"/>
            <a:ext cx="9583832" cy="2097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自分を客観視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" grpId="2" animBg="1" advAuto="0"/>
      <p:bldP spid="358" grpId="1" animBg="1" advAuto="0"/>
      <p:bldP spid="359" grpId="3" animBg="1" advAuto="0"/>
      <p:bldP spid="361" grpId="4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5" name="IMG_8895.jpg" descr="IMG_8895.jpg"/>
          <p:cNvPicPr>
            <a:picLocks noChangeAspect="1"/>
          </p:cNvPicPr>
          <p:nvPr/>
        </p:nvPicPr>
        <p:blipFill>
          <a:blip r:embed="rId2"/>
          <a:srcRect l="38609" r="45505" b="68640"/>
          <a:stretch>
            <a:fillRect/>
          </a:stretch>
        </p:blipFill>
        <p:spPr>
          <a:xfrm>
            <a:off x="7165776" y="2351066"/>
            <a:ext cx="10052477" cy="10054618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animBg="1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メタ認知.jpeg" descr="メタ認知.jpeg"/>
          <p:cNvPicPr>
            <a:picLocks noChangeAspect="1"/>
          </p:cNvPicPr>
          <p:nvPr/>
        </p:nvPicPr>
        <p:blipFill>
          <a:blip r:embed="rId2"/>
          <a:srcRect l="44940" t="21139" r="15052" b="33212"/>
          <a:stretch>
            <a:fillRect/>
          </a:stretch>
        </p:blipFill>
        <p:spPr>
          <a:xfrm>
            <a:off x="959093" y="2099535"/>
            <a:ext cx="9584548" cy="5599215"/>
          </a:xfrm>
          <a:prstGeom prst="rect">
            <a:avLst/>
          </a:prstGeom>
          <a:ln w="12700">
            <a:miter lim="400000"/>
          </a:ln>
        </p:spPr>
      </p:pic>
      <p:sp>
        <p:nvSpPr>
          <p:cNvPr id="364" name="出典：ベネッセ教育情報"/>
          <p:cNvSpPr txBox="1"/>
          <p:nvPr/>
        </p:nvSpPr>
        <p:spPr>
          <a:xfrm>
            <a:off x="20046443" y="13060874"/>
            <a:ext cx="34671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出典：ベネッセ教育情報</a:t>
            </a:r>
          </a:p>
        </p:txBody>
      </p:sp>
      <p:sp>
        <p:nvSpPr>
          <p:cNvPr id="365" name="自分の思考や感情を把握し言語化する力"/>
          <p:cNvSpPr/>
          <p:nvPr/>
        </p:nvSpPr>
        <p:spPr>
          <a:xfrm>
            <a:off x="11232172" y="3085729"/>
            <a:ext cx="12085377" cy="3626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 defTabSz="825500">
              <a:defRPr sz="103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自分の思考や感情を把握し言語化する力</a:t>
            </a:r>
          </a:p>
        </p:txBody>
      </p:sp>
      <p:sp>
        <p:nvSpPr>
          <p:cNvPr id="366" name="どうして自分は今怒っているのだろう？う？"/>
          <p:cNvSpPr/>
          <p:nvPr/>
        </p:nvSpPr>
        <p:spPr>
          <a:xfrm>
            <a:off x="958182" y="8640242"/>
            <a:ext cx="22923872" cy="1885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9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sz="9600" dirty="0" err="1"/>
              <a:t>どうして自分は今怒っているのだろう</a:t>
            </a:r>
            <a:r>
              <a:rPr sz="9600" dirty="0"/>
              <a:t>？</a:t>
            </a:r>
          </a:p>
        </p:txBody>
      </p:sp>
      <p:sp>
        <p:nvSpPr>
          <p:cNvPr id="367" name="なぜうまくいかないんだろう？原因は？"/>
          <p:cNvSpPr/>
          <p:nvPr/>
        </p:nvSpPr>
        <p:spPr>
          <a:xfrm>
            <a:off x="958182" y="10850558"/>
            <a:ext cx="22923872" cy="1885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9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sz="9600"/>
              <a:t>なぜうまくいかないんだろう？原因は？</a:t>
            </a:r>
          </a:p>
        </p:txBody>
      </p:sp>
      <p:graphicFrame>
        <p:nvGraphicFramePr>
          <p:cNvPr id="36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" grpId="1" animBg="1" advAuto="0"/>
      <p:bldP spid="366" grpId="2" animBg="1" advAuto="0"/>
      <p:bldP spid="367" grpId="3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見たいものに注意をもっていかれ"/>
          <p:cNvSpPr/>
          <p:nvPr/>
        </p:nvSpPr>
        <p:spPr>
          <a:xfrm>
            <a:off x="958182" y="1817461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>
                <a:solidFill>
                  <a:srgbClr val="FFFB00"/>
                </a:solidFill>
              </a:rPr>
              <a:t>見たい</a:t>
            </a:r>
            <a:r>
              <a:rPr sz="11500"/>
              <a:t>ものに注意をもっていかれ</a:t>
            </a:r>
          </a:p>
        </p:txBody>
      </p:sp>
      <p:sp>
        <p:nvSpPr>
          <p:cNvPr id="371" name="それ以外には散漫になってしまう"/>
          <p:cNvSpPr/>
          <p:nvPr/>
        </p:nvSpPr>
        <p:spPr>
          <a:xfrm>
            <a:off x="958182" y="4118618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 dirty="0" err="1"/>
              <a:t>それ以外には</a:t>
            </a:r>
            <a:r>
              <a:rPr sz="11500" dirty="0" err="1">
                <a:solidFill>
                  <a:srgbClr val="FFFB00"/>
                </a:solidFill>
              </a:rPr>
              <a:t>散漫になってしまう</a:t>
            </a:r>
            <a:endParaRPr sz="11500" dirty="0">
              <a:solidFill>
                <a:srgbClr val="FFFB00"/>
              </a:solidFill>
            </a:endParaRPr>
          </a:p>
        </p:txBody>
      </p:sp>
      <p:sp>
        <p:nvSpPr>
          <p:cNvPr id="372" name="メタ認知できている状態を保ち"/>
          <p:cNvSpPr/>
          <p:nvPr/>
        </p:nvSpPr>
        <p:spPr>
          <a:xfrm>
            <a:off x="958182" y="7662906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 dirty="0" err="1">
                <a:solidFill>
                  <a:srgbClr val="FFFB00"/>
                </a:solidFill>
              </a:rPr>
              <a:t>メタ認知</a:t>
            </a:r>
            <a:r>
              <a:rPr sz="11500" dirty="0" err="1"/>
              <a:t>できている状態を保ち</a:t>
            </a:r>
            <a:endParaRPr sz="11500" dirty="0"/>
          </a:p>
        </p:txBody>
      </p:sp>
      <p:sp>
        <p:nvSpPr>
          <p:cNvPr id="373" name="自分自身を客観視することが大切"/>
          <p:cNvSpPr/>
          <p:nvPr/>
        </p:nvSpPr>
        <p:spPr>
          <a:xfrm>
            <a:off x="958182" y="10159219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sz="11500" dirty="0" err="1"/>
              <a:t>自分自身を</a:t>
            </a:r>
            <a:r>
              <a:rPr sz="11500" dirty="0" err="1">
                <a:solidFill>
                  <a:srgbClr val="FFFB00"/>
                </a:solidFill>
              </a:rPr>
              <a:t>客観視</a:t>
            </a:r>
            <a:r>
              <a:rPr sz="11500" dirty="0" err="1"/>
              <a:t>することが大切</a:t>
            </a:r>
            <a:endParaRPr sz="11500" dirty="0"/>
          </a:p>
        </p:txBody>
      </p:sp>
      <p:graphicFrame>
        <p:nvGraphicFramePr>
          <p:cNvPr id="374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" grpId="1" animBg="1" advAuto="0"/>
      <p:bldP spid="372" grpId="2" animBg="1" advAuto="0"/>
      <p:bldP spid="373" grpId="3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自分が認知する（知る）ことを"/>
          <p:cNvSpPr/>
          <p:nvPr/>
        </p:nvSpPr>
        <p:spPr>
          <a:xfrm>
            <a:off x="958182" y="2386087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自分が認知する（知る）ことを</a:t>
            </a:r>
          </a:p>
        </p:txBody>
      </p:sp>
      <p:sp>
        <p:nvSpPr>
          <p:cNvPr id="377" name="客観的に判断し，言語化する力"/>
          <p:cNvSpPr/>
          <p:nvPr/>
        </p:nvSpPr>
        <p:spPr>
          <a:xfrm>
            <a:off x="958182" y="4899091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FFFB00"/>
                </a:solidFill>
              </a:rPr>
              <a:t>客観的に判断</a:t>
            </a:r>
            <a:r>
              <a:t>し，</a:t>
            </a:r>
            <a:r>
              <a:rPr>
                <a:solidFill>
                  <a:srgbClr val="FFFB00"/>
                </a:solidFill>
              </a:rPr>
              <a:t>言語化</a:t>
            </a:r>
            <a:r>
              <a:t>する力</a:t>
            </a:r>
          </a:p>
        </p:txBody>
      </p:sp>
      <p:sp>
        <p:nvSpPr>
          <p:cNvPr id="378" name="▷ ◯◯◯◯能力"/>
          <p:cNvSpPr/>
          <p:nvPr/>
        </p:nvSpPr>
        <p:spPr>
          <a:xfrm>
            <a:off x="958182" y="8460137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　　▷　◯◯◯◯能力</a:t>
            </a:r>
          </a:p>
        </p:txBody>
      </p:sp>
      <p:sp>
        <p:nvSpPr>
          <p:cNvPr id="379" name="▷ メタ認知能力"/>
          <p:cNvSpPr/>
          <p:nvPr/>
        </p:nvSpPr>
        <p:spPr>
          <a:xfrm>
            <a:off x="958181" y="8460136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　　▷　</a:t>
            </a:r>
            <a:r>
              <a:rPr dirty="0" err="1">
                <a:solidFill>
                  <a:srgbClr val="FFFB00"/>
                </a:solidFill>
              </a:rPr>
              <a:t>メタ認知能力</a:t>
            </a:r>
            <a:endParaRPr dirty="0">
              <a:solidFill>
                <a:srgbClr val="FFFB00"/>
              </a:solidFill>
            </a:endParaRPr>
          </a:p>
        </p:txBody>
      </p:sp>
      <p:graphicFrame>
        <p:nvGraphicFramePr>
          <p:cNvPr id="380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" grpId="1" animBg="1" advAuto="0"/>
      <p:bldP spid="378" grpId="2" animBg="1" advAuto="0"/>
      <p:bldP spid="378" grpId="3" animBg="1" advAuto="0"/>
      <p:bldP spid="379" grpId="4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自分が認知する（知る）ことを"/>
          <p:cNvSpPr/>
          <p:nvPr/>
        </p:nvSpPr>
        <p:spPr>
          <a:xfrm>
            <a:off x="958182" y="5423112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自分が認知する（知る）ことを</a:t>
            </a:r>
          </a:p>
        </p:txBody>
      </p:sp>
      <p:sp>
        <p:nvSpPr>
          <p:cNvPr id="383" name="客観的に判断し，言語化する力"/>
          <p:cNvSpPr/>
          <p:nvPr/>
        </p:nvSpPr>
        <p:spPr>
          <a:xfrm>
            <a:off x="958182" y="7936116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FFFB00"/>
                </a:solidFill>
              </a:rPr>
              <a:t>客観的に判断</a:t>
            </a:r>
            <a:r>
              <a:t>し，</a:t>
            </a:r>
            <a:r>
              <a:rPr>
                <a:solidFill>
                  <a:srgbClr val="FFFB00"/>
                </a:solidFill>
              </a:rPr>
              <a:t>言語化</a:t>
            </a:r>
            <a:r>
              <a:t>する力</a:t>
            </a:r>
          </a:p>
        </p:txBody>
      </p:sp>
      <p:sp>
        <p:nvSpPr>
          <p:cNvPr id="384" name="▷ メタ認知能力"/>
          <p:cNvSpPr/>
          <p:nvPr/>
        </p:nvSpPr>
        <p:spPr>
          <a:xfrm>
            <a:off x="958182" y="1971116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pPr>
            <a:r>
              <a:t>▷　</a:t>
            </a:r>
            <a:r>
              <a:rPr>
                <a:solidFill>
                  <a:srgbClr val="FFFB00"/>
                </a:solidFill>
              </a:rPr>
              <a:t>メタ認知能力</a:t>
            </a:r>
          </a:p>
        </p:txBody>
      </p:sp>
      <p:sp>
        <p:nvSpPr>
          <p:cNvPr id="385" name="自分が◯◯する（◯◯）ことを"/>
          <p:cNvSpPr/>
          <p:nvPr/>
        </p:nvSpPr>
        <p:spPr>
          <a:xfrm>
            <a:off x="958182" y="5423112"/>
            <a:ext cx="22467636" cy="24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自分が◯◯する（◯◯）ことを</a:t>
            </a:r>
          </a:p>
        </p:txBody>
      </p:sp>
      <p:graphicFrame>
        <p:nvGraphicFramePr>
          <p:cNvPr id="387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" grpId="4" animBg="1" advAuto="0"/>
      <p:bldP spid="383" grpId="6" animBg="1" advAuto="0"/>
      <p:bldP spid="385" grpId="1" animBg="1" advAuto="0"/>
      <p:bldP spid="385" grpId="3" animBg="1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#1   Nine Dots Puzzle"/>
          <p:cNvSpPr/>
          <p:nvPr/>
        </p:nvSpPr>
        <p:spPr>
          <a:xfrm>
            <a:off x="958182" y="1817461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#1   Nine Dots Puzzle</a:t>
            </a:r>
          </a:p>
        </p:txBody>
      </p:sp>
      <p:graphicFrame>
        <p:nvGraphicFramePr>
          <p:cNvPr id="390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#5  まとめ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1" name="#2   パスの回数を数えよう"/>
          <p:cNvSpPr/>
          <p:nvPr/>
        </p:nvSpPr>
        <p:spPr>
          <a:xfrm>
            <a:off x="958182" y="4631502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#2   パスの回数を数えよう</a:t>
            </a:r>
          </a:p>
        </p:txBody>
      </p:sp>
      <p:sp>
        <p:nvSpPr>
          <p:cNvPr id="392" name="#3   足して100"/>
          <p:cNvSpPr/>
          <p:nvPr/>
        </p:nvSpPr>
        <p:spPr>
          <a:xfrm>
            <a:off x="958182" y="7445543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#3   足して100</a:t>
            </a:r>
          </a:p>
        </p:txBody>
      </p:sp>
      <p:sp>
        <p:nvSpPr>
          <p:cNvPr id="393" name="#4   おでこシール"/>
          <p:cNvSpPr/>
          <p:nvPr/>
        </p:nvSpPr>
        <p:spPr>
          <a:xfrm>
            <a:off x="958182" y="10259584"/>
            <a:ext cx="22467636" cy="24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 defTabSz="825500">
              <a:defRPr sz="117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#4   おでこシール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9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70" name="IMG_8895.jpg" descr="IMG_8895.jpg"/>
          <p:cNvPicPr>
            <a:picLocks noChangeAspect="1"/>
          </p:cNvPicPr>
          <p:nvPr/>
        </p:nvPicPr>
        <p:blipFill>
          <a:blip r:embed="rId2"/>
          <a:srcRect l="38609" r="45505" b="68640"/>
          <a:stretch>
            <a:fillRect/>
          </a:stretch>
        </p:blipFill>
        <p:spPr>
          <a:xfrm>
            <a:off x="8103392" y="3327918"/>
            <a:ext cx="8177355" cy="8179096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75" name="IMG_8895.jpg" descr="IMG_8895.jpg"/>
          <p:cNvPicPr>
            <a:picLocks noChangeAspect="1"/>
          </p:cNvPicPr>
          <p:nvPr/>
        </p:nvPicPr>
        <p:blipFill>
          <a:blip r:embed="rId2"/>
          <a:srcRect l="39306" t="49852" r="43506" b="17187"/>
          <a:stretch>
            <a:fillRect/>
          </a:stretch>
        </p:blipFill>
        <p:spPr>
          <a:xfrm>
            <a:off x="8387184" y="3755760"/>
            <a:ext cx="9043875" cy="8787324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9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80" name="IMG_8895.jpg" descr="IMG_8895.jpg"/>
          <p:cNvPicPr>
            <a:picLocks noChangeAspect="1"/>
          </p:cNvPicPr>
          <p:nvPr/>
        </p:nvPicPr>
        <p:blipFill>
          <a:blip r:embed="rId2"/>
          <a:srcRect l="38609" r="45505" b="68640"/>
          <a:stretch>
            <a:fillRect/>
          </a:stretch>
        </p:blipFill>
        <p:spPr>
          <a:xfrm>
            <a:off x="8103392" y="3327918"/>
            <a:ext cx="8177355" cy="8179096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85" name="IMG_8895.jpg" descr="IMG_8895.jpg"/>
          <p:cNvPicPr>
            <a:picLocks noChangeAspect="1"/>
          </p:cNvPicPr>
          <p:nvPr/>
        </p:nvPicPr>
        <p:blipFill>
          <a:blip r:embed="rId2"/>
          <a:srcRect l="31888" r="36338" b="55037"/>
          <a:stretch>
            <a:fillRect/>
          </a:stretch>
        </p:blipFill>
        <p:spPr>
          <a:xfrm>
            <a:off x="8613378" y="5532857"/>
            <a:ext cx="7157162" cy="5131637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" name="表"/>
          <p:cNvGraphicFramePr/>
          <p:nvPr/>
        </p:nvGraphicFramePr>
        <p:xfrm>
          <a:off x="501944" y="250852"/>
          <a:ext cx="23380110" cy="9070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6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087"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#1  Nine Dots Puzzle</a:t>
                      </a:r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32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9" name="四角形"/>
          <p:cNvSpPr/>
          <p:nvPr/>
        </p:nvSpPr>
        <p:spPr>
          <a:xfrm>
            <a:off x="6685265" y="1966144"/>
            <a:ext cx="11013470" cy="10902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90" name="IMG_8895.jpg" descr="IMG_8895.jpg"/>
          <p:cNvPicPr>
            <a:picLocks noChangeAspect="1"/>
          </p:cNvPicPr>
          <p:nvPr/>
        </p:nvPicPr>
        <p:blipFill>
          <a:blip r:embed="rId2"/>
          <a:srcRect l="6692" t="21392" r="61535"/>
          <a:stretch>
            <a:fillRect/>
          </a:stretch>
        </p:blipFill>
        <p:spPr>
          <a:xfrm>
            <a:off x="8613378" y="2582477"/>
            <a:ext cx="7157162" cy="8971634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見方・考え方を…"/>
          <p:cNvSpPr/>
          <p:nvPr/>
        </p:nvSpPr>
        <p:spPr>
          <a:xfrm>
            <a:off x="780422" y="2359650"/>
            <a:ext cx="5995786" cy="4313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見方・考え方を</a:t>
            </a:r>
          </a:p>
          <a:p>
            <a:pPr algn="l" defTabSz="825500">
              <a:defRPr sz="6200" b="1">
                <a:latin typeface="Verdana"/>
                <a:ea typeface="Verdana"/>
                <a:cs typeface="Verdana"/>
                <a:sym typeface="Verdana"/>
              </a:defRPr>
            </a:pPr>
            <a:r>
              <a:t>広げると…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556</Words>
  <Application>Microsoft Office PowerPoint</Application>
  <PresentationFormat>ユーザー設定</PresentationFormat>
  <Paragraphs>184</Paragraphs>
  <Slides>44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48" baseType="lpstr">
      <vt:lpstr>ヒラギノ角ゴ ProN W3</vt:lpstr>
      <vt:lpstr>ヒラギノ角ゴ ProN W6</vt:lpstr>
      <vt:lpstr>Verdana</vt:lpstr>
      <vt:lpstr>20_BasicBlack</vt:lpstr>
      <vt:lpstr>Empowerment</vt:lpstr>
      <vt:lpstr>#1  Nine Dots Puzzle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#2  パスの回数を数えよう</vt:lpstr>
      <vt:lpstr>PowerPoint プレゼンテーション</vt:lpstr>
      <vt:lpstr>PowerPoint プレゼンテーション</vt:lpstr>
      <vt:lpstr>PowerPoint プレゼンテーション</vt:lpstr>
      <vt:lpstr>#2  パスの回数を数えよう Part 2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#3  足して100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#4  おでこシール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Empowerment</dc:title>
  <dc:creator>Shinkawa, Misae[新川 美佐絵]</dc:creator>
  <cp:lastModifiedBy>Shinkawa, Misae[新川 美佐絵]</cp:lastModifiedBy>
  <cp:revision>3</cp:revision>
  <dcterms:modified xsi:type="dcterms:W3CDTF">2024-03-12T03:27:11Z</dcterms:modified>
</cp:coreProperties>
</file>