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6" r:id="rId4"/>
    <p:sldId id="256" r:id="rId5"/>
    <p:sldId id="267" r:id="rId6"/>
    <p:sldId id="259" r:id="rId7"/>
    <p:sldId id="270" r:id="rId8"/>
    <p:sldId id="272" r:id="rId9"/>
    <p:sldId id="260" r:id="rId10"/>
    <p:sldId id="261" r:id="rId11"/>
    <p:sldId id="273" r:id="rId12"/>
    <p:sldId id="258" r:id="rId13"/>
    <p:sldId id="275" r:id="rId14"/>
    <p:sldId id="278" r:id="rId15"/>
    <p:sldId id="274" r:id="rId16"/>
    <p:sldId id="281" r:id="rId17"/>
    <p:sldId id="277" r:id="rId18"/>
    <p:sldId id="282" r:id="rId19"/>
    <p:sldId id="283" r:id="rId20"/>
    <p:sldId id="284" r:id="rId21"/>
    <p:sldId id="285" r:id="rId22"/>
    <p:sldId id="289" r:id="rId23"/>
    <p:sldId id="286" r:id="rId24"/>
    <p:sldId id="262" r:id="rId25"/>
    <p:sldId id="290" r:id="rId26"/>
    <p:sldId id="291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555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30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99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92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43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84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39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19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19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245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37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52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9C71-07FC-483F-837A-9169612C2C15}" type="datetimeFigureOut">
              <a:rPr kumimoji="1" lang="ja-JP" altLang="en-US" smtClean="0"/>
              <a:t>2025/1/19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D0A44-2000-41D4-A11D-3C599DA9B9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22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999"/>
            <a:ext cx="9130299" cy="634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-8003" y="8084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FFFF00"/>
                </a:solidFill>
              </a:rPr>
              <a:t>ラオスから持続可能な地球社会について考えよう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2451271"/>
            <a:ext cx="1725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モン族</a:t>
            </a:r>
            <a:r>
              <a:rPr kumimoji="1" lang="ja-JP" altLang="en-US" sz="2400" dirty="0" smtClean="0"/>
              <a:t>の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子供たち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091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クラスター爆弾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403395"/>
            <a:ext cx="7272807" cy="5454605"/>
          </a:xfrm>
        </p:spPr>
      </p:pic>
    </p:spTree>
    <p:extLst>
      <p:ext uri="{BB962C8B-B14F-4D97-AF65-F5344CB8AC3E}">
        <p14:creationId xmlns:p14="http://schemas.microsoft.com/office/powerpoint/2010/main" val="153443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355976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不発弾の残る地域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ラオス国における不発弾除去機材納入及びトレーニング開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5241"/>
            <a:ext cx="4608512" cy="67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四角形吹き出し 3"/>
          <p:cNvSpPr/>
          <p:nvPr/>
        </p:nvSpPr>
        <p:spPr>
          <a:xfrm>
            <a:off x="179512" y="1484784"/>
            <a:ext cx="4248472" cy="2664296"/>
          </a:xfrm>
          <a:prstGeom prst="wedgeRectCallout">
            <a:avLst>
              <a:gd name="adj1" fmla="val 60292"/>
              <a:gd name="adj2" fmla="val -2244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 smtClean="0">
                <a:solidFill>
                  <a:schemeClr val="tx1"/>
                </a:solidFill>
              </a:rPr>
              <a:t>・ラオスにはまだ約</a:t>
            </a:r>
            <a:r>
              <a:rPr kumimoji="1" lang="ja-JP" altLang="en-US" sz="3600" b="1" dirty="0" smtClean="0">
                <a:solidFill>
                  <a:schemeClr val="tx1"/>
                </a:solidFill>
              </a:rPr>
              <a:t>８０万</a:t>
            </a:r>
            <a:r>
              <a:rPr kumimoji="1" lang="ja-JP" altLang="en-US" sz="3600" dirty="0" smtClean="0">
                <a:solidFill>
                  <a:schemeClr val="tx1"/>
                </a:solidFill>
              </a:rPr>
              <a:t>の不発弾が残っていると言われている。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7975" y="5639339"/>
            <a:ext cx="844048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問②：</a:t>
            </a:r>
            <a:r>
              <a:rPr kumimoji="1" lang="ja-JP" altLang="en-US" sz="3200" b="1" dirty="0" smtClean="0"/>
              <a:t>ラオスに不発弾が多く残っているのは　</a:t>
            </a:r>
            <a:endParaRPr kumimoji="1" lang="en-US" altLang="ja-JP" sz="3200" b="1" dirty="0" smtClean="0"/>
          </a:p>
          <a:p>
            <a:r>
              <a:rPr lang="ja-JP" altLang="en-US" sz="3200" b="1" dirty="0"/>
              <a:t>　</a:t>
            </a:r>
            <a:r>
              <a:rPr lang="ja-JP" altLang="en-US" sz="3200" b="1" dirty="0" smtClean="0"/>
              <a:t>　　</a:t>
            </a:r>
            <a:r>
              <a:rPr kumimoji="1" lang="ja-JP" altLang="en-US" sz="3200" b="1" dirty="0" smtClean="0"/>
              <a:t>なぜだろう？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183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村に設置された公衆トイレ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lh7-rt.googleusercontent.com/slidesz/AGV_vUcMGTMx6qqzJUgoqyABM8cE-tPVc0sMUUv_ABT5cZn3qZygNlUYH98Q1XMRTBx3u-XxJShxP_yurFqBhmwQ3X00fczjIDoh5y476VFssZ1KXbtrHVBtQn9iwlfz-oyFsrBWJt8z=s2048?key=On9AVSAUgnfMg6gSrDsXkW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3768"/>
            <a:ext cx="7195195" cy="53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1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村の公衆トイレ（外観）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6782"/>
            <a:ext cx="7258319" cy="544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64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ロンラオ村のカム族のみなさん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36544"/>
            <a:ext cx="7247808" cy="543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21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家の中のトイレ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35404"/>
            <a:ext cx="7233029" cy="542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75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村</a:t>
            </a:r>
            <a:r>
              <a:rPr kumimoji="1" lang="ja-JP" altLang="en-US" dirty="0" smtClean="0">
                <a:solidFill>
                  <a:schemeClr val="bg1"/>
                </a:solidFill>
              </a:rPr>
              <a:t>の</a:t>
            </a:r>
            <a:r>
              <a:rPr lang="ja-JP" altLang="en-US" dirty="0">
                <a:solidFill>
                  <a:schemeClr val="bg1"/>
                </a:solidFill>
              </a:rPr>
              <a:t>シャワー</a:t>
            </a:r>
            <a:r>
              <a:rPr kumimoji="1" lang="en-US" altLang="ja-JP" dirty="0" smtClean="0">
                <a:solidFill>
                  <a:schemeClr val="bg1"/>
                </a:solidFill>
              </a:rPr>
              <a:t>…</a:t>
            </a:r>
            <a:r>
              <a:rPr kumimoji="1" lang="ja-JP" altLang="en-US" dirty="0" smtClean="0">
                <a:solidFill>
                  <a:schemeClr val="bg1"/>
                </a:solidFill>
              </a:rPr>
              <a:t>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0649"/>
            <a:ext cx="7270006" cy="545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5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ロンラオ村の朝の風景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7683"/>
            <a:ext cx="7270005" cy="545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30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ロンラオ村の子どもたち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43629"/>
            <a:ext cx="7488832" cy="56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71600" y="1628800"/>
            <a:ext cx="748883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ラオスで一日</a:t>
            </a:r>
            <a:r>
              <a:rPr kumimoji="1" lang="en-US" altLang="ja-JP" sz="3200" dirty="0" smtClean="0"/>
              <a:t>1.25</a:t>
            </a:r>
            <a:r>
              <a:rPr kumimoji="1" lang="ja-JP" altLang="en-US" sz="3200" dirty="0" smtClean="0"/>
              <a:t>ドル以下で暮らす人口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→</a:t>
            </a:r>
            <a:r>
              <a:rPr lang="ja-JP" altLang="en-US" sz="3200" b="1" dirty="0" smtClean="0"/>
              <a:t>高地３３％、低地１９％</a:t>
            </a:r>
            <a:r>
              <a:rPr lang="ja-JP" altLang="en-US" sz="3200" dirty="0" smtClean="0"/>
              <a:t>（国連</a:t>
            </a:r>
            <a:r>
              <a:rPr lang="en-US" altLang="ja-JP" sz="3200" dirty="0" smtClean="0"/>
              <a:t>2015</a:t>
            </a:r>
            <a:r>
              <a:rPr lang="ja-JP" altLang="en-US" sz="3200" dirty="0" smtClean="0"/>
              <a:t>）</a:t>
            </a:r>
            <a:endParaRPr lang="en-US" altLang="ja-JP" sz="32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1" y="5639339"/>
            <a:ext cx="878497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問③：</a:t>
            </a:r>
            <a:r>
              <a:rPr kumimoji="1" lang="ja-JP" altLang="en-US" sz="3200" b="1" dirty="0" smtClean="0"/>
              <a:t>ラオスの低地と高地で生活水準が</a:t>
            </a:r>
            <a:r>
              <a:rPr kumimoji="1" lang="ja-JP" altLang="en-US" sz="3200" b="1" dirty="0" smtClean="0"/>
              <a:t>異なる　</a:t>
            </a:r>
            <a:endParaRPr kumimoji="1" lang="en-US" altLang="ja-JP" sz="3200" b="1" dirty="0" smtClean="0"/>
          </a:p>
          <a:p>
            <a:r>
              <a:rPr lang="ja-JP" altLang="en-US" sz="3200" b="1" dirty="0"/>
              <a:t>　</a:t>
            </a:r>
            <a:r>
              <a:rPr lang="ja-JP" altLang="en-US" sz="3200" b="1" dirty="0" smtClean="0"/>
              <a:t>　　</a:t>
            </a:r>
            <a:r>
              <a:rPr kumimoji="1" lang="ja-JP" altLang="en-US" sz="3200" b="1" dirty="0" smtClean="0"/>
              <a:t>のは</a:t>
            </a:r>
            <a:r>
              <a:rPr kumimoji="1" lang="ja-JP" altLang="en-US" sz="3200" b="1" dirty="0" smtClean="0"/>
              <a:t>なぜだろう？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111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首都ビエンチャンにて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s://lh7-rt.googleusercontent.com/slidesz/AGV_vUdXZXw0r_cwKawb5Ja4RwWigbBfRAt0Jcj-Kemq94d37EqqYNXLgEr-nJeOdxzEXe2sBYX3pLONVDp34HRh0QJ9vN4eF0gK_TJM-Jq7Sm1CDZa2gKnK3RCYCPJHgKLn42ygJzWv=s2048?key=On9AVSAUgnfMg6gSrDsXkW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9785"/>
            <a:ext cx="7267203" cy="544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2813" y="123132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ラオスの位置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 descr="https://fwab.jp/wp-content/themes/friends/images/laos/img_laos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132"/>
            <a:ext cx="9135227" cy="559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50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ビエンチャンの朝市付近のようす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4381"/>
            <a:ext cx="7488832" cy="555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07975" y="5639339"/>
            <a:ext cx="844048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問④：</a:t>
            </a:r>
            <a:r>
              <a:rPr kumimoji="1" lang="ja-JP" altLang="en-US" sz="3200" b="1" dirty="0" smtClean="0"/>
              <a:t>多くのラオス人がヘルメットを着けず　</a:t>
            </a:r>
            <a:endParaRPr kumimoji="1" lang="en-US" altLang="ja-JP" sz="3200" b="1" dirty="0" smtClean="0"/>
          </a:p>
          <a:p>
            <a:r>
              <a:rPr lang="ja-JP" altLang="en-US" sz="3200" b="1" dirty="0"/>
              <a:t>　</a:t>
            </a:r>
            <a:r>
              <a:rPr kumimoji="1" lang="ja-JP" altLang="en-US" sz="3200" b="1" dirty="0" smtClean="0"/>
              <a:t>に複数人でバイクに乗っているのはなぜ？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1855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首都ビエンチャン</a:t>
            </a:r>
            <a:r>
              <a:rPr kumimoji="1" lang="ja-JP" altLang="en-US" dirty="0" smtClean="0">
                <a:solidFill>
                  <a:schemeClr val="bg1"/>
                </a:solidFill>
              </a:rPr>
              <a:t>の</a:t>
            </a:r>
            <a:r>
              <a:rPr kumimoji="1" lang="ja-JP" altLang="en-US" dirty="0" smtClean="0">
                <a:solidFill>
                  <a:schemeClr val="bg1"/>
                </a:solidFill>
              </a:rPr>
              <a:t>電線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lh7-rt.googleusercontent.com/slidesz/AGV_vUc31-XSILQHMQqziCqDxWMO8otKvprN6uQ66azj-GZ9CCw0H47N53eDQiCkvZfKqLWaCtF5GiaEvu3n4TMpQKF3mWpD03Rzk4-cfVpCfNeC6yw8ccDm0Dqs8yZW8IbuQovj-C9x=s2048?key=On9AVSAUgnfMg6gSrDsXkW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94096"/>
            <a:ext cx="7416824" cy="55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3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ナムグムダム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9458" name="Picture 2" descr="G:\2024.8.27\★R6 教師海外研修\ラオス研修　写真・動画\No.4\IMG_2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9922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四角形吹き出し 3"/>
          <p:cNvSpPr/>
          <p:nvPr/>
        </p:nvSpPr>
        <p:spPr>
          <a:xfrm>
            <a:off x="0" y="1349922"/>
            <a:ext cx="3635896" cy="1791046"/>
          </a:xfrm>
          <a:prstGeom prst="wedgeRectCallout">
            <a:avLst>
              <a:gd name="adj1" fmla="val 63547"/>
              <a:gd name="adj2" fmla="val 1773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</a:rPr>
              <a:t>ラオスで</a:t>
            </a:r>
            <a:r>
              <a:rPr kumimoji="1" lang="ja-JP" altLang="en-US" sz="3200" dirty="0" smtClean="0">
                <a:solidFill>
                  <a:schemeClr val="tx1"/>
                </a:solidFill>
              </a:rPr>
              <a:t>は</a:t>
            </a:r>
            <a:r>
              <a:rPr lang="ja-JP" altLang="en-US" sz="3200" b="1" dirty="0">
                <a:solidFill>
                  <a:schemeClr val="tx1"/>
                </a:solidFill>
              </a:rPr>
              <a:t>８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０％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以上が水力発電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3706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停電でエアコンが止まった</a:t>
            </a:r>
            <a:r>
              <a:rPr kumimoji="1" lang="en-US" altLang="ja-JP" dirty="0" smtClean="0">
                <a:solidFill>
                  <a:schemeClr val="bg1"/>
                </a:solidFill>
              </a:rPr>
              <a:t/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kumimoji="1" lang="ja-JP" altLang="en-US" dirty="0" smtClean="0">
                <a:solidFill>
                  <a:schemeClr val="bg1"/>
                </a:solidFill>
              </a:rPr>
              <a:t>ラオス料理のお店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53698"/>
            <a:ext cx="7342014" cy="550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問⑤：</a:t>
            </a:r>
            <a:r>
              <a:rPr kumimoji="1" lang="ja-JP" altLang="en-US" sz="3200" b="1" dirty="0" smtClean="0"/>
              <a:t>ラオスで電力が不足しているのはなぜ？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923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研修を受ける現職の先生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8906"/>
            <a:ext cx="7305459" cy="5479094"/>
          </a:xfrm>
        </p:spPr>
      </p:pic>
    </p:spTree>
    <p:extLst>
      <p:ext uri="{BB962C8B-B14F-4D97-AF65-F5344CB8AC3E}">
        <p14:creationId xmlns:p14="http://schemas.microsoft.com/office/powerpoint/2010/main" val="18255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ラオスの教員養成校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482" name="Picture 2" descr="C:\Users\sue\Desktop\養成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3397"/>
            <a:ext cx="8136904" cy="542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ラオスの教員養成の課題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" y="1396987"/>
            <a:ext cx="8941764" cy="54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4732" y="1396987"/>
            <a:ext cx="8941764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高卒で教員養成校で学ぶ学生</a:t>
            </a:r>
            <a:endParaRPr kumimoji="1" lang="en-US" altLang="ja-JP" sz="3200" dirty="0" smtClean="0"/>
          </a:p>
          <a:p>
            <a:r>
              <a:rPr lang="ja-JP" altLang="en-US" sz="3200" dirty="0"/>
              <a:t>→</a:t>
            </a:r>
            <a:r>
              <a:rPr lang="ja-JP" altLang="en-US" sz="3200" dirty="0" smtClean="0"/>
              <a:t>５年前まで</a:t>
            </a:r>
            <a:r>
              <a:rPr lang="en-US" altLang="ja-JP" sz="3200" b="1" dirty="0" smtClean="0"/>
              <a:t>1000</a:t>
            </a:r>
            <a:r>
              <a:rPr lang="ja-JP" altLang="en-US" sz="3200" dirty="0" smtClean="0"/>
              <a:t>人以上いたが、現在は</a:t>
            </a:r>
            <a:r>
              <a:rPr lang="ja-JP" altLang="en-US" sz="3200" b="1" dirty="0" smtClean="0"/>
              <a:t>９５</a:t>
            </a:r>
            <a:r>
              <a:rPr lang="ja-JP" altLang="en-US" sz="3200" dirty="0" smtClean="0"/>
              <a:t>人</a:t>
            </a:r>
            <a:endParaRPr kumimoji="1" lang="en-US" altLang="ja-JP" sz="32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5741039"/>
            <a:ext cx="9144000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問⑥：</a:t>
            </a:r>
            <a:r>
              <a:rPr kumimoji="1" lang="ja-JP" altLang="en-US" sz="3200" b="1" dirty="0" smtClean="0"/>
              <a:t>ラオスで教員をめざす学生が減っている</a:t>
            </a:r>
            <a:endParaRPr kumimoji="1" lang="en-US" altLang="ja-JP" sz="3200" b="1" dirty="0" smtClean="0"/>
          </a:p>
          <a:p>
            <a:r>
              <a:rPr lang="ja-JP" altLang="en-US" sz="3200" b="1" dirty="0"/>
              <a:t>　</a:t>
            </a:r>
            <a:r>
              <a:rPr lang="ja-JP" altLang="en-US" sz="3200" b="1" dirty="0" smtClean="0"/>
              <a:t>　　</a:t>
            </a:r>
            <a:r>
              <a:rPr kumimoji="1" lang="ja-JP" altLang="en-US" sz="3200" b="1" dirty="0" smtClean="0"/>
              <a:t>のはなぜだろう？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863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ラオスの概要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790185"/>
            <a:ext cx="4632449" cy="452596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kumimoji="1" lang="ja-JP" altLang="en-US" dirty="0" smtClean="0"/>
              <a:t>首都：</a:t>
            </a:r>
            <a:r>
              <a:rPr kumimoji="1" lang="ja-JP" altLang="en-US" b="1" dirty="0" smtClean="0"/>
              <a:t>ビエンチャン</a:t>
            </a:r>
            <a:endParaRPr kumimoji="1" lang="en-US" altLang="ja-JP" b="1" dirty="0" smtClean="0"/>
          </a:p>
          <a:p>
            <a:r>
              <a:rPr kumimoji="1" lang="ja-JP" altLang="en-US" dirty="0" smtClean="0"/>
              <a:t>人口：</a:t>
            </a:r>
            <a:r>
              <a:rPr kumimoji="1" lang="ja-JP" altLang="en-US" b="1" dirty="0" smtClean="0"/>
              <a:t>７５０万人</a:t>
            </a:r>
            <a:endParaRPr kumimoji="1" lang="en-US" altLang="ja-JP" b="1" dirty="0" smtClean="0"/>
          </a:p>
          <a:p>
            <a:r>
              <a:rPr lang="ja-JP" altLang="en-US" dirty="0" smtClean="0"/>
              <a:t>面積：</a:t>
            </a:r>
            <a:r>
              <a:rPr lang="ja-JP" altLang="en-US" b="1" dirty="0" smtClean="0"/>
              <a:t>２３万㎢</a:t>
            </a:r>
            <a:endParaRPr lang="en-US" altLang="ja-JP" b="1" dirty="0" smtClean="0"/>
          </a:p>
          <a:p>
            <a:r>
              <a:rPr lang="ja-JP" altLang="en-US" dirty="0" smtClean="0"/>
              <a:t>公用語：</a:t>
            </a:r>
            <a:r>
              <a:rPr lang="ja-JP" altLang="en-US" b="1" dirty="0" smtClean="0"/>
              <a:t>ラオ（ス）語</a:t>
            </a:r>
            <a:endParaRPr lang="en-US" altLang="ja-JP" b="1" dirty="0" smtClean="0"/>
          </a:p>
          <a:p>
            <a:r>
              <a:rPr lang="ja-JP" altLang="en-US" dirty="0" smtClean="0"/>
              <a:t>民族：</a:t>
            </a:r>
            <a:r>
              <a:rPr lang="ja-JP" altLang="en-US" b="1" dirty="0" smtClean="0"/>
              <a:t>ラオ族（</a:t>
            </a:r>
            <a:r>
              <a:rPr lang="en-US" altLang="ja-JP" b="1" dirty="0" smtClean="0"/>
              <a:t>60</a:t>
            </a:r>
            <a:r>
              <a:rPr lang="ja-JP" altLang="en-US" b="1" dirty="0" smtClean="0"/>
              <a:t>％）</a:t>
            </a:r>
            <a:endParaRPr lang="en-US" altLang="ja-JP" b="1" dirty="0" smtClean="0"/>
          </a:p>
          <a:p>
            <a:pPr marL="0" indent="0">
              <a:buNone/>
            </a:pPr>
            <a:r>
              <a:rPr lang="ja-JP" altLang="en-US" b="1" dirty="0" smtClean="0"/>
              <a:t>　　　をはじめ、計</a:t>
            </a:r>
            <a:r>
              <a:rPr lang="en-US" altLang="ja-JP" b="1" dirty="0" smtClean="0"/>
              <a:t>50</a:t>
            </a:r>
          </a:p>
          <a:p>
            <a:pPr marL="0" indent="0">
              <a:buNone/>
            </a:pPr>
            <a:r>
              <a:rPr lang="ja-JP" altLang="en-US" b="1" dirty="0"/>
              <a:t>　</a:t>
            </a:r>
            <a:r>
              <a:rPr lang="ja-JP" altLang="en-US" b="1" dirty="0" smtClean="0"/>
              <a:t>　　の民族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AutoShape 2" descr="ラオス人民民主共和国｜外務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124" name="Picture 4" descr="ラオス人民民主共和国地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473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69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352928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>
                <a:solidFill>
                  <a:schemeClr val="bg1"/>
                </a:solidFill>
              </a:rPr>
              <a:t>ラオスの不思議クイズ！</a:t>
            </a:r>
            <a:endParaRPr kumimoji="1" lang="ja-JP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ラオス人民民主共和国国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24006"/>
            <a:ext cx="1932799" cy="12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クイズの答え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" y="1556793"/>
            <a:ext cx="903699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5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ホテルや施設でもらった飲料水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0" y="1389352"/>
            <a:ext cx="7305460" cy="5479095"/>
          </a:xfrm>
        </p:spPr>
      </p:pic>
    </p:spTree>
    <p:extLst>
      <p:ext uri="{BB962C8B-B14F-4D97-AF65-F5344CB8AC3E}">
        <p14:creationId xmlns:p14="http://schemas.microsoft.com/office/powerpoint/2010/main" val="16458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ホテルの洗面所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9784"/>
            <a:ext cx="7267203" cy="544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64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ホテルの部屋に置かれた水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AutoShape 2" descr="https://photos.fife.usercontent.google.com/pw/AP1GczMkIEWE_nqizmYx-_xDpL7QI1ph3EnZlTJfsPKzLToowWKNYXvZVxbmrw=w831-h623-s-no?authus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9119"/>
            <a:ext cx="7268090" cy="544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07975" y="5639339"/>
            <a:ext cx="844048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問①：</a:t>
            </a:r>
            <a:r>
              <a:rPr kumimoji="1" lang="ja-JP" altLang="en-US" sz="3200" b="1" dirty="0" smtClean="0"/>
              <a:t>なぜラオスでの飲み水はペットボトル　</a:t>
            </a:r>
            <a:endParaRPr kumimoji="1" lang="en-US" altLang="ja-JP" sz="3200" b="1" dirty="0" smtClean="0"/>
          </a:p>
          <a:p>
            <a:r>
              <a:rPr lang="ja-JP" altLang="en-US" sz="3200" b="1" dirty="0"/>
              <a:t>　</a:t>
            </a:r>
            <a:r>
              <a:rPr lang="ja-JP" altLang="en-US" sz="3200" b="1" dirty="0" smtClean="0"/>
              <a:t>　　</a:t>
            </a:r>
            <a:r>
              <a:rPr kumimoji="1" lang="ja-JP" altLang="en-US" sz="3200" b="1" dirty="0" smtClean="0"/>
              <a:t>の商品が推奨されるのだろう？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36348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0375" y="67458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不発弾が見つかった地点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photos.fife.usercontent.google.com/pw/AP1GczM4hKz78T5IL28iLE5YxhE7852o0Ru6IDFyzNezTT3GtgzlO6jQPo5Hpw=w831-h623-s-no?authus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9645"/>
            <a:ext cx="7560840" cy="566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337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Calibri"/>
        <a:ea typeface="メイリオ"/>
        <a:cs typeface=""/>
      </a:majorFont>
      <a:minorFont>
        <a:latin typeface="Calibri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285</Words>
  <Application>Microsoft Office PowerPoint</Application>
  <PresentationFormat>画面に合わせる (4:3)</PresentationFormat>
  <Paragraphs>52</Paragraphs>
  <Slides>26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0" baseType="lpstr">
      <vt:lpstr>メイリオ</vt:lpstr>
      <vt:lpstr>Arial</vt:lpstr>
      <vt:lpstr>Calibri</vt:lpstr>
      <vt:lpstr>Office ​​テーマ</vt:lpstr>
      <vt:lpstr>PowerPoint プレゼンテーション</vt:lpstr>
      <vt:lpstr>ラオスの位置</vt:lpstr>
      <vt:lpstr>ラオスの概要</vt:lpstr>
      <vt:lpstr>ラオスの不思議クイズ！</vt:lpstr>
      <vt:lpstr>クイズの答え</vt:lpstr>
      <vt:lpstr>ホテルや施設でもらった飲料水</vt:lpstr>
      <vt:lpstr>ホテルの洗面所</vt:lpstr>
      <vt:lpstr>ホテルの部屋に置かれた水</vt:lpstr>
      <vt:lpstr>不発弾が見つかった地点</vt:lpstr>
      <vt:lpstr>クラスター爆弾</vt:lpstr>
      <vt:lpstr>不発弾の残る地域</vt:lpstr>
      <vt:lpstr>村に設置された公衆トイレ</vt:lpstr>
      <vt:lpstr>村の公衆トイレ（外観）</vt:lpstr>
      <vt:lpstr>ロンラオ村のカム族のみなさん</vt:lpstr>
      <vt:lpstr>家の中のトイレ</vt:lpstr>
      <vt:lpstr>村のシャワー…？</vt:lpstr>
      <vt:lpstr>ロンラオ村の朝の風景</vt:lpstr>
      <vt:lpstr>ロンラオ村の子どもたち</vt:lpstr>
      <vt:lpstr>首都ビエンチャンにて</vt:lpstr>
      <vt:lpstr>ビエンチャンの朝市付近のようす</vt:lpstr>
      <vt:lpstr>首都ビエンチャンの電線</vt:lpstr>
      <vt:lpstr>ナムグムダム</vt:lpstr>
      <vt:lpstr>停電でエアコンが止まった ラオス料理のお店</vt:lpstr>
      <vt:lpstr>研修を受ける現職の先生</vt:lpstr>
      <vt:lpstr>ラオスの教員養成校</vt:lpstr>
      <vt:lpstr>ラオスの教員養成の課題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sue</dc:creator>
  <cp:lastModifiedBy>山口市教育委員会</cp:lastModifiedBy>
  <cp:revision>55</cp:revision>
  <dcterms:created xsi:type="dcterms:W3CDTF">2024-11-25T20:16:18Z</dcterms:created>
  <dcterms:modified xsi:type="dcterms:W3CDTF">2025-01-19T08:07:44Z</dcterms:modified>
</cp:coreProperties>
</file>