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4" r:id="rId4"/>
    <p:sldId id="265" r:id="rId5"/>
    <p:sldId id="259" r:id="rId6"/>
    <p:sldId id="275" r:id="rId7"/>
    <p:sldId id="276" r:id="rId8"/>
    <p:sldId id="262" r:id="rId9"/>
    <p:sldId id="263" r:id="rId10"/>
    <p:sldId id="260" r:id="rId11"/>
    <p:sldId id="277" r:id="rId12"/>
    <p:sldId id="278" r:id="rId13"/>
    <p:sldId id="267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02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15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4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07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62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10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08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65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7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12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33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03E6-5BAA-4819-A521-ED144035192D}" type="datetimeFigureOut">
              <a:rPr kumimoji="1" lang="ja-JP" altLang="en-US" smtClean="0"/>
              <a:t>2025/1/19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DD27-C441-4651-8099-3371F31F6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73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屋根の上のタイムトラベラー【バングラデシュ】｜JICA MAGAZI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4644007" cy="23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70" y="1556792"/>
            <a:ext cx="4448230" cy="236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" y="4149080"/>
            <a:ext cx="4644008" cy="24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71" y="4149080"/>
            <a:ext cx="4448230" cy="24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" y="3140968"/>
            <a:ext cx="914399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ＯＤＡ（政府開発援助）</a:t>
            </a:r>
            <a:endParaRPr kumimoji="1"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dirty="0"/>
              <a:t>政府が開発途上国や地域の開発のために、資金や技術の提供などの支援をすること。</a:t>
            </a:r>
            <a:endParaRPr kumimoji="1" lang="ja-JP" altLang="en-US" sz="36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FFFF00"/>
                </a:solidFill>
              </a:rPr>
              <a:t>政府開発援助（</a:t>
            </a:r>
            <a:r>
              <a:rPr lang="en-US" altLang="ja-JP" b="1" dirty="0">
                <a:solidFill>
                  <a:srgbClr val="FFFF00"/>
                </a:solidFill>
              </a:rPr>
              <a:t>ODA</a:t>
            </a:r>
            <a:r>
              <a:rPr lang="ja-JP" altLang="en-US" b="1" dirty="0">
                <a:solidFill>
                  <a:srgbClr val="FFFF00"/>
                </a:solidFill>
              </a:rPr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796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32240" y="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外務省</a:t>
            </a:r>
            <a:r>
              <a:rPr kumimoji="1" lang="en-US" altLang="ja-JP" sz="2400" dirty="0">
                <a:solidFill>
                  <a:schemeClr val="bg1"/>
                </a:solidFill>
              </a:rPr>
              <a:t>HP</a:t>
            </a:r>
            <a:r>
              <a:rPr kumimoji="1" lang="ja-JP" altLang="en-US" sz="2400" dirty="0">
                <a:solidFill>
                  <a:schemeClr val="bg1"/>
                </a:solidFill>
              </a:rPr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12131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01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日本の支援で建設されたインドの地下鉄デリーメトロ（</a:t>
            </a:r>
            <a:r>
              <a:rPr lang="en-US" altLang="ja-JP" dirty="0">
                <a:solidFill>
                  <a:schemeClr val="bg1"/>
                </a:solidFill>
              </a:rPr>
              <a:t>2005.4.29</a:t>
            </a:r>
            <a:r>
              <a:rPr lang="ja-JP" altLang="en-US" dirty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▲日本の支援で建設されたインドの地下鉄（デリーメトロ）に試乗する小泉総理大臣。デリーメトロはインドの首都デリーの交通渋滞緩和や大気汚染の軽減を目的に建設された。（写真提供：JBIC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6172"/>
            <a:ext cx="8146448" cy="54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9553" y="5373216"/>
            <a:ext cx="81464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総事業費１兆７千億円。その約半分を日本が</a:t>
            </a:r>
            <a:r>
              <a:rPr lang="ja-JP" altLang="en-US" sz="3600" b="1" dirty="0"/>
              <a:t>有償資金協力</a:t>
            </a:r>
            <a:r>
              <a:rPr lang="ja-JP" altLang="en-US" sz="3600" dirty="0"/>
              <a:t>して建設。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4607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ムンバイ・アーメダーバード間高速鉄道イメージ図。（写真提供：インド高速鉄道公社（NHSRCL）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370"/>
            <a:ext cx="9077553" cy="50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2026</a:t>
            </a:r>
            <a:r>
              <a:rPr kumimoji="1" lang="ja-JP" altLang="en-US" dirty="0">
                <a:solidFill>
                  <a:schemeClr val="bg1"/>
                </a:solidFill>
              </a:rPr>
              <a:t>年開業予定のインドの新幹線</a:t>
            </a:r>
          </a:p>
        </p:txBody>
      </p:sp>
      <p:pic>
        <p:nvPicPr>
          <p:cNvPr id="10242" name="Picture 2" descr="ムンバイ・アーメダバード間高速鉄道計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10" y="1595370"/>
            <a:ext cx="3316275" cy="33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ラオスの</a:t>
            </a:r>
            <a:r>
              <a:rPr kumimoji="1" lang="en-US" altLang="ja-JP" dirty="0">
                <a:solidFill>
                  <a:schemeClr val="bg1"/>
                </a:solidFill>
              </a:rPr>
              <a:t>GDP</a:t>
            </a:r>
            <a:r>
              <a:rPr kumimoji="1" lang="ja-JP" altLang="en-US" dirty="0">
                <a:solidFill>
                  <a:schemeClr val="bg1"/>
                </a:solidFill>
              </a:rPr>
              <a:t>と成長率の推移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8" y="1442760"/>
            <a:ext cx="9025400" cy="54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7" y="274638"/>
            <a:ext cx="9091727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ラオスの</a:t>
            </a:r>
            <a:r>
              <a:rPr kumimoji="1" lang="en-US" altLang="ja-JP" dirty="0">
                <a:solidFill>
                  <a:schemeClr val="bg1"/>
                </a:solidFill>
              </a:rPr>
              <a:t>GDP</a:t>
            </a:r>
            <a:r>
              <a:rPr kumimoji="1" lang="ja-JP" altLang="en-US" dirty="0">
                <a:solidFill>
                  <a:schemeClr val="bg1"/>
                </a:solidFill>
              </a:rPr>
              <a:t>と成長率の推移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8" y="1442760"/>
            <a:ext cx="9025400" cy="5415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69048" y="2348880"/>
            <a:ext cx="6840760" cy="2862322"/>
          </a:xfrm>
          <a:prstGeom prst="rect">
            <a:avLst/>
          </a:prstGeom>
          <a:solidFill>
            <a:srgbClr val="FFFF00">
              <a:alpha val="5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1970</a:t>
            </a:r>
            <a:r>
              <a:rPr kumimoji="1" lang="ja-JP" altLang="en-US" sz="6000" dirty="0"/>
              <a:t>年　</a:t>
            </a:r>
            <a:r>
              <a:rPr kumimoji="1" lang="ja-JP" altLang="en-US" sz="6000" b="1" dirty="0"/>
              <a:t>１５０</a:t>
            </a:r>
            <a:r>
              <a:rPr kumimoji="1" lang="ja-JP" altLang="en-US" sz="6000" dirty="0"/>
              <a:t>位</a:t>
            </a:r>
            <a:endParaRPr kumimoji="1" lang="en-US" altLang="ja-JP" sz="6000" dirty="0"/>
          </a:p>
          <a:p>
            <a:pPr algn="ctr"/>
            <a:r>
              <a:rPr kumimoji="1" lang="ja-JP" altLang="en-US" sz="6000" dirty="0"/>
              <a:t>↓</a:t>
            </a:r>
            <a:endParaRPr kumimoji="1" lang="en-US" altLang="ja-JP" sz="6000" dirty="0"/>
          </a:p>
          <a:p>
            <a:pPr algn="ctr"/>
            <a:r>
              <a:rPr lang="en-US" altLang="ja-JP" sz="6000" dirty="0"/>
              <a:t>2021</a:t>
            </a:r>
            <a:r>
              <a:rPr kumimoji="1" lang="ja-JP" altLang="en-US" sz="6000" dirty="0"/>
              <a:t>年　</a:t>
            </a:r>
            <a:r>
              <a:rPr kumimoji="1" lang="ja-JP" altLang="en-US" sz="6000" b="1" dirty="0"/>
              <a:t>１１８</a:t>
            </a:r>
            <a:r>
              <a:rPr kumimoji="1" lang="ja-JP" altLang="en-US" sz="6000" dirty="0"/>
              <a:t>位</a:t>
            </a:r>
            <a:endParaRPr kumimoji="1" lang="en-US" altLang="ja-JP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69048" y="5608984"/>
            <a:ext cx="6840760" cy="1200329"/>
          </a:xfrm>
          <a:prstGeom prst="rect">
            <a:avLst/>
          </a:prstGeom>
          <a:solidFill>
            <a:srgbClr val="FF0066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人口の</a:t>
            </a:r>
            <a:r>
              <a:rPr kumimoji="1" lang="ja-JP" altLang="en-US" sz="3600" b="1" dirty="0"/>
              <a:t>約２割</a:t>
            </a:r>
            <a:r>
              <a:rPr kumimoji="1" lang="ja-JP" altLang="en-US" sz="3600" dirty="0"/>
              <a:t>が</a:t>
            </a:r>
            <a:r>
              <a:rPr kumimoji="1" lang="ja-JP" altLang="en-US" sz="3600" b="1" dirty="0"/>
              <a:t>１日１．９ドル（約３００円）未満</a:t>
            </a:r>
            <a:r>
              <a:rPr kumimoji="1" lang="ja-JP" altLang="en-US" sz="3600" dirty="0"/>
              <a:t>で生活</a:t>
            </a:r>
          </a:p>
        </p:txBody>
      </p:sp>
    </p:spTree>
    <p:extLst>
      <p:ext uri="{BB962C8B-B14F-4D97-AF65-F5344CB8AC3E}">
        <p14:creationId xmlns:p14="http://schemas.microsoft.com/office/powerpoint/2010/main" val="2428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827584" y="2204736"/>
            <a:ext cx="7772400" cy="1470025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kumimoji="1" lang="en-US" altLang="ja-JP" dirty="0">
                <a:solidFill>
                  <a:schemeClr val="bg1"/>
                </a:solidFill>
              </a:rPr>
              <a:t>Q.</a:t>
            </a:r>
            <a:r>
              <a:rPr kumimoji="1" lang="ja-JP" altLang="en-US" dirty="0">
                <a:solidFill>
                  <a:schemeClr val="bg1"/>
                </a:solidFill>
              </a:rPr>
              <a:t>ラオスへの</a:t>
            </a:r>
            <a:r>
              <a:rPr kumimoji="1" lang="en-US" altLang="ja-JP" dirty="0">
                <a:solidFill>
                  <a:schemeClr val="bg1"/>
                </a:solidFill>
              </a:rPr>
              <a:t>ODA</a:t>
            </a:r>
            <a:r>
              <a:rPr kumimoji="1" lang="ja-JP" altLang="en-US" dirty="0">
                <a:solidFill>
                  <a:schemeClr val="bg1"/>
                </a:solidFill>
              </a:rPr>
              <a:t>はいつまで　　</a:t>
            </a:r>
            <a:r>
              <a:rPr kumimoji="1" lang="en-US" altLang="ja-JP" dirty="0">
                <a:solidFill>
                  <a:schemeClr val="bg1"/>
                </a:solidFill>
              </a:rPr>
              <a:t/>
            </a:r>
            <a:br>
              <a:rPr kumimoji="1" lang="en-US" altLang="ja-JP" dirty="0">
                <a:solidFill>
                  <a:schemeClr val="bg1"/>
                </a:solidFill>
              </a:rPr>
            </a:br>
            <a:r>
              <a:rPr kumimoji="1" lang="ja-JP" altLang="en-US" dirty="0">
                <a:solidFill>
                  <a:schemeClr val="bg1"/>
                </a:solidFill>
              </a:rPr>
              <a:t>　続けるべきか ？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54" y="4005064"/>
            <a:ext cx="4448230" cy="236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005065"/>
            <a:ext cx="1689579" cy="2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" y="446649"/>
            <a:ext cx="9097975" cy="59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0911" y="2678975"/>
            <a:ext cx="8628200" cy="1470025"/>
          </a:xfrm>
          <a:solidFill>
            <a:srgbClr val="002060">
              <a:alpha val="58000"/>
            </a:srgbClr>
          </a:solidFill>
        </p:spPr>
        <p:txBody>
          <a:bodyPr/>
          <a:lstStyle/>
          <a:p>
            <a:pPr algn="l"/>
            <a:r>
              <a:rPr kumimoji="1" lang="ja-JP" altLang="en-US" dirty="0">
                <a:solidFill>
                  <a:schemeClr val="bg1"/>
                </a:solidFill>
              </a:rPr>
              <a:t>日本の</a:t>
            </a:r>
            <a:r>
              <a:rPr kumimoji="1" lang="ja-JP" altLang="en-US" dirty="0">
                <a:solidFill>
                  <a:srgbClr val="FFFF00"/>
                </a:solidFill>
              </a:rPr>
              <a:t>ＯＤＡ（政府開発援助）</a:t>
            </a:r>
            <a:r>
              <a:rPr kumimoji="1" lang="ja-JP" altLang="en-US" dirty="0">
                <a:solidFill>
                  <a:schemeClr val="bg1"/>
                </a:solidFill>
              </a:rPr>
              <a:t>について考えよう</a:t>
            </a:r>
          </a:p>
        </p:txBody>
      </p:sp>
    </p:spTree>
    <p:extLst>
      <p:ext uri="{BB962C8B-B14F-4D97-AF65-F5344CB8AC3E}">
        <p14:creationId xmlns:p14="http://schemas.microsoft.com/office/powerpoint/2010/main" val="203433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単元</a:t>
            </a:r>
            <a:r>
              <a:rPr kumimoji="1" lang="ja-JP" altLang="en-US" dirty="0" smtClean="0">
                <a:solidFill>
                  <a:schemeClr val="bg1"/>
                </a:solidFill>
              </a:rPr>
              <a:t>後半の課題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1"/>
            <a:ext cx="8856984" cy="1612776"/>
          </a:xfrm>
          <a:ln w="38100"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１</a:t>
            </a:r>
            <a:r>
              <a:rPr lang="ja-JP" altLang="en-US" sz="4000" dirty="0" smtClean="0">
                <a:solidFill>
                  <a:schemeClr val="bg1"/>
                </a:solidFill>
                <a:latin typeface="+mn-ea"/>
              </a:rPr>
              <a:t>．少子高齢化や過疎化で国力</a:t>
            </a:r>
            <a:r>
              <a:rPr lang="ja-JP" altLang="en-US" sz="4000" smtClean="0">
                <a:solidFill>
                  <a:schemeClr val="bg1"/>
                </a:solidFill>
                <a:latin typeface="+mn-ea"/>
              </a:rPr>
              <a:t>の低下</a:t>
            </a: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sz="4000" dirty="0" smtClean="0">
                <a:solidFill>
                  <a:schemeClr val="bg1"/>
                </a:solidFill>
                <a:latin typeface="+mn-ea"/>
              </a:rPr>
              <a:t>している日本</a:t>
            </a: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が</a:t>
            </a:r>
            <a:r>
              <a:rPr lang="en-US" altLang="ja-JP" sz="4000" dirty="0">
                <a:solidFill>
                  <a:schemeClr val="bg1"/>
                </a:solidFill>
                <a:latin typeface="+mn-ea"/>
              </a:rPr>
              <a:t>ODA</a:t>
            </a:r>
            <a:r>
              <a:rPr lang="ja-JP" altLang="en-US" sz="4000" dirty="0" smtClean="0">
                <a:solidFill>
                  <a:schemeClr val="bg1"/>
                </a:solidFill>
                <a:latin typeface="+mn-ea"/>
              </a:rPr>
              <a:t>を行う意義は何か？</a:t>
            </a:r>
            <a:endParaRPr lang="en-US" altLang="ja-JP" sz="4000" dirty="0">
              <a:solidFill>
                <a:schemeClr val="bg1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ja-JP" sz="4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581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5012"/>
            <a:ext cx="4900127" cy="68529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9512" y="260648"/>
            <a:ext cx="320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日本のラオスへの</a:t>
            </a:r>
            <a:r>
              <a:rPr kumimoji="1" lang="en-US" altLang="ja-JP" sz="3200" dirty="0">
                <a:solidFill>
                  <a:schemeClr val="bg1"/>
                </a:solidFill>
              </a:rPr>
              <a:t>ODA</a:t>
            </a:r>
            <a:r>
              <a:rPr kumimoji="1" lang="ja-JP" altLang="en-US" sz="3200" dirty="0">
                <a:solidFill>
                  <a:schemeClr val="bg1"/>
                </a:solidFill>
              </a:rPr>
              <a:t>（</a:t>
            </a:r>
            <a:r>
              <a:rPr kumimoji="1" lang="en-US" altLang="ja-JP" sz="3200" dirty="0">
                <a:solidFill>
                  <a:schemeClr val="bg1"/>
                </a:solidFill>
              </a:rPr>
              <a:t>1980</a:t>
            </a:r>
            <a:r>
              <a:rPr kumimoji="1" lang="ja-JP" altLang="en-US" sz="3200" dirty="0">
                <a:solidFill>
                  <a:schemeClr val="bg1"/>
                </a:solidFill>
              </a:rPr>
              <a:t>年代初め～）</a:t>
            </a:r>
          </a:p>
        </p:txBody>
      </p:sp>
      <p:sp>
        <p:nvSpPr>
          <p:cNvPr id="6" name="二等辺三角形 5"/>
          <p:cNvSpPr/>
          <p:nvPr/>
        </p:nvSpPr>
        <p:spPr>
          <a:xfrm rot="10800000">
            <a:off x="1025352" y="2132856"/>
            <a:ext cx="1512168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2996952"/>
            <a:ext cx="320384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2020</a:t>
            </a:r>
            <a:r>
              <a:rPr kumimoji="1" lang="ja-JP" altLang="en-US" sz="3600" dirty="0"/>
              <a:t>年までに</a:t>
            </a:r>
            <a:r>
              <a:rPr kumimoji="1" lang="ja-JP" altLang="en-US" sz="3600" b="1" dirty="0"/>
              <a:t>約</a:t>
            </a:r>
            <a:r>
              <a:rPr kumimoji="1" lang="en-US" altLang="ja-JP" sz="3600" b="1" dirty="0"/>
              <a:t>1000</a:t>
            </a:r>
            <a:r>
              <a:rPr kumimoji="1" lang="ja-JP" altLang="en-US" sz="3600" b="1" dirty="0"/>
              <a:t>億円</a:t>
            </a:r>
            <a:r>
              <a:rPr kumimoji="1" lang="ja-JP" altLang="en-US" sz="3600" dirty="0"/>
              <a:t>以上の援助</a:t>
            </a:r>
          </a:p>
        </p:txBody>
      </p:sp>
    </p:spTree>
    <p:extLst>
      <p:ext uri="{BB962C8B-B14F-4D97-AF65-F5344CB8AC3E}">
        <p14:creationId xmlns:p14="http://schemas.microsoft.com/office/powerpoint/2010/main" val="2424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日本のＯＤＡ予算額の推移</a:t>
            </a:r>
          </a:p>
        </p:txBody>
      </p:sp>
      <p:pic>
        <p:nvPicPr>
          <p:cNvPr id="3074" name="Picture 2" descr="ＯＤＡ予算額の推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1484784"/>
            <a:ext cx="9144000" cy="51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03339"/>
            <a:ext cx="8229600" cy="114300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日本の歳出（</a:t>
            </a:r>
            <a:r>
              <a:rPr kumimoji="1" lang="en-US" altLang="ja-JP" dirty="0">
                <a:solidFill>
                  <a:schemeClr val="bg1"/>
                </a:solidFill>
              </a:rPr>
              <a:t>2023</a:t>
            </a:r>
            <a:r>
              <a:rPr kumimoji="1" lang="ja-JP" altLang="en-US" dirty="0">
                <a:solidFill>
                  <a:schemeClr val="bg1"/>
                </a:solidFill>
              </a:rPr>
              <a:t>年度）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81113"/>
            <a:ext cx="5440865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日本の歳出の変化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34661" cy="397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4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068" cy="684883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732240" y="0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山口県租税教育推進連絡協議会資料より</a:t>
            </a:r>
          </a:p>
        </p:txBody>
      </p:sp>
    </p:spTree>
    <p:extLst>
      <p:ext uri="{BB962C8B-B14F-4D97-AF65-F5344CB8AC3E}">
        <p14:creationId xmlns:p14="http://schemas.microsoft.com/office/powerpoint/2010/main" val="9834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Q.</a:t>
            </a:r>
            <a:r>
              <a:rPr kumimoji="1" lang="ja-JP" altLang="en-US" dirty="0">
                <a:solidFill>
                  <a:schemeClr val="bg1"/>
                </a:solidFill>
              </a:rPr>
              <a:t>人口減少などの課題がある日本が</a:t>
            </a:r>
            <a:r>
              <a:rPr kumimoji="1" lang="en-US" altLang="ja-JP" dirty="0">
                <a:solidFill>
                  <a:schemeClr val="bg1"/>
                </a:solidFill>
              </a:rPr>
              <a:t>ODA</a:t>
            </a:r>
            <a:r>
              <a:rPr kumimoji="1" lang="ja-JP" altLang="en-US" dirty="0">
                <a:solidFill>
                  <a:schemeClr val="bg1"/>
                </a:solidFill>
              </a:rPr>
              <a:t>をやる意義はあるのか？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88" y="4328267"/>
            <a:ext cx="3438380" cy="191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28267"/>
            <a:ext cx="2592288" cy="1938634"/>
          </a:xfrm>
          <a:prstGeom prst="rect">
            <a:avLst/>
          </a:prstGeom>
        </p:spPr>
      </p:pic>
      <p:sp>
        <p:nvSpPr>
          <p:cNvPr id="8" name="左右矢印 7"/>
          <p:cNvSpPr/>
          <p:nvPr/>
        </p:nvSpPr>
        <p:spPr>
          <a:xfrm>
            <a:off x="3779912" y="5085184"/>
            <a:ext cx="1237676" cy="504056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209</Words>
  <Application>Microsoft Office PowerPoint</Application>
  <PresentationFormat>画面に合わせる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メイリオ</vt:lpstr>
      <vt:lpstr>Arial</vt:lpstr>
      <vt:lpstr>Calibri</vt:lpstr>
      <vt:lpstr>Office ​​テーマ</vt:lpstr>
      <vt:lpstr>政府開発援助（ODA）</vt:lpstr>
      <vt:lpstr>日本のＯＤＡ（政府開発援助）について考えよう</vt:lpstr>
      <vt:lpstr>単元後半の課題</vt:lpstr>
      <vt:lpstr>PowerPoint プレゼンテーション</vt:lpstr>
      <vt:lpstr>日本のＯＤＡ予算額の推移</vt:lpstr>
      <vt:lpstr>日本の歳出（2023年度）</vt:lpstr>
      <vt:lpstr>日本の歳出の変化</vt:lpstr>
      <vt:lpstr>PowerPoint プレゼンテーション</vt:lpstr>
      <vt:lpstr>Q.人口減少などの課題がある日本がODAをやる意義はあるのか？</vt:lpstr>
      <vt:lpstr>PowerPoint プレゼンテーション</vt:lpstr>
      <vt:lpstr>日本の支援で建設されたインドの地下鉄デリーメトロ（2005.4.29）</vt:lpstr>
      <vt:lpstr>2026年開業予定のインドの新幹線</vt:lpstr>
      <vt:lpstr>ラオスのGDPと成長率の推移</vt:lpstr>
      <vt:lpstr>PowerPoint プレゼンテーション</vt:lpstr>
      <vt:lpstr>ラオスのGDPと成長率の推移</vt:lpstr>
      <vt:lpstr>Q.ラオスへのODAはいつまで　　 　続けるべきか 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sue</dc:creator>
  <cp:lastModifiedBy>山口市教育委員会</cp:lastModifiedBy>
  <cp:revision>51</cp:revision>
  <dcterms:created xsi:type="dcterms:W3CDTF">2024-11-16T23:06:42Z</dcterms:created>
  <dcterms:modified xsi:type="dcterms:W3CDTF">2025-01-19T08:13:03Z</dcterms:modified>
</cp:coreProperties>
</file>