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8" r:id="rId8"/>
    <p:sldId id="267" r:id="rId9"/>
    <p:sldId id="269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43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74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39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0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2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91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26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0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4D01-6199-4FCC-BD79-7033178AA95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6822-5B57-4F9A-9CC6-24FC4EAB3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2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日本のＯＤＡの経緯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ja-JP" altLang="en-US" dirty="0" smtClean="0">
                <a:solidFill>
                  <a:schemeClr val="bg1"/>
                </a:solidFill>
              </a:rPr>
              <a:t>ついて考えよう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日本の二国間ＯＤＡの地域別割合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0917"/>
            <a:ext cx="7154602" cy="55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892480" cy="1470025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Ｑ．中東やアフリカ地域へのＯＤＡの</a:t>
            </a:r>
            <a:r>
              <a:rPr lang="en-US" altLang="ja-JP" dirty="0" smtClean="0">
                <a:solidFill>
                  <a:schemeClr val="bg1"/>
                </a:solidFill>
              </a:rPr>
              <a:t/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割合が増えてきたのはなぜだろう？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人間の安全保障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/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ja-JP" altLang="en-US" sz="2800" dirty="0" smtClean="0">
                <a:solidFill>
                  <a:schemeClr val="bg1"/>
                </a:solidFill>
              </a:rPr>
              <a:t>（</a:t>
            </a:r>
            <a:r>
              <a:rPr lang="ja-JP" altLang="en-US" sz="2800" dirty="0" smtClean="0">
                <a:solidFill>
                  <a:schemeClr val="bg1"/>
                </a:solidFill>
              </a:rPr>
              <a:t>外務省</a:t>
            </a:r>
            <a:r>
              <a:rPr lang="en-US" altLang="ja-JP" sz="2800" dirty="0" smtClean="0">
                <a:solidFill>
                  <a:schemeClr val="bg1"/>
                </a:solidFill>
              </a:rPr>
              <a:t>HP</a:t>
            </a:r>
            <a:r>
              <a:rPr lang="ja-JP" altLang="en-US" sz="2800" dirty="0" smtClean="0">
                <a:solidFill>
                  <a:schemeClr val="bg1"/>
                </a:solidFill>
              </a:rPr>
              <a:t>より）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2" y="1484784"/>
            <a:ext cx="885436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r>
              <a:rPr kumimoji="1" lang="ja-JP" altLang="en-US" dirty="0" smtClean="0">
                <a:solidFill>
                  <a:schemeClr val="bg1"/>
                </a:solidFill>
              </a:rPr>
              <a:t>日は何の日？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bg1"/>
                </a:solidFill>
              </a:rPr>
              <a:t>①石油（オイル）の日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bg1"/>
                </a:solidFill>
              </a:rPr>
              <a:t>②みんなで重力の謎を考える日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bg1"/>
                </a:solidFill>
              </a:rPr>
              <a:t>③トム・クルーズの日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FF00"/>
                </a:solidFill>
              </a:rPr>
              <a:t>④国際協力の日</a:t>
            </a:r>
            <a:endParaRPr lang="en-US" altLang="ja-JP" sz="4000" dirty="0" smtClean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4653136"/>
            <a:ext cx="561662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なぜ国際協力の日？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43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1954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r>
              <a:rPr kumimoji="1" lang="ja-JP" altLang="en-US" dirty="0" smtClean="0">
                <a:solidFill>
                  <a:schemeClr val="bg1"/>
                </a:solidFill>
              </a:rPr>
              <a:t>日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日本政府がコロンボ・プランに加盟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FF00"/>
                </a:solidFill>
              </a:rPr>
              <a:t>◆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コロンボ・プラン</a:t>
            </a:r>
            <a:r>
              <a:rPr kumimoji="1" lang="ja-JP" altLang="en-US" dirty="0" smtClean="0">
                <a:solidFill>
                  <a:schemeClr val="bg1"/>
                </a:solidFill>
              </a:rPr>
              <a:t>とは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…</a:t>
            </a:r>
            <a:r>
              <a:rPr lang="en-US" altLang="ja-JP" dirty="0">
                <a:solidFill>
                  <a:schemeClr val="bg1"/>
                </a:solidFill>
              </a:rPr>
              <a:t>1950</a:t>
            </a:r>
            <a:r>
              <a:rPr lang="ja-JP" altLang="en-US" dirty="0">
                <a:solidFill>
                  <a:schemeClr val="bg1"/>
                </a:solidFill>
              </a:rPr>
              <a:t>年に提案された</a:t>
            </a:r>
            <a:r>
              <a:rPr lang="ja-JP" altLang="en-US" b="1" dirty="0">
                <a:solidFill>
                  <a:srgbClr val="FFFF00"/>
                </a:solidFill>
              </a:rPr>
              <a:t>アジア太平洋地域の国々の</a:t>
            </a:r>
            <a:r>
              <a:rPr lang="ja-JP" altLang="en-US" b="1" dirty="0" smtClean="0">
                <a:solidFill>
                  <a:srgbClr val="FFFF00"/>
                </a:solidFill>
              </a:rPr>
              <a:t>経済</a:t>
            </a:r>
            <a:r>
              <a:rPr lang="ja-JP" altLang="en-US" b="1" dirty="0">
                <a:solidFill>
                  <a:srgbClr val="FFFF00"/>
                </a:solidFill>
              </a:rPr>
              <a:t>社会の発展を支援</a:t>
            </a:r>
            <a:r>
              <a:rPr lang="ja-JP" altLang="en-US" dirty="0">
                <a:solidFill>
                  <a:schemeClr val="bg1"/>
                </a:solidFill>
              </a:rPr>
              <a:t>する協力</a:t>
            </a:r>
            <a:r>
              <a:rPr lang="ja-JP" altLang="en-US" dirty="0" smtClean="0">
                <a:solidFill>
                  <a:schemeClr val="bg1"/>
                </a:solidFill>
              </a:rPr>
              <a:t>機構。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スリランカの</a:t>
            </a:r>
            <a:r>
              <a:rPr lang="ja-JP" altLang="en-US" dirty="0">
                <a:solidFill>
                  <a:schemeClr val="bg1"/>
                </a:solidFill>
              </a:rPr>
              <a:t>コロンボで開催されたイギリス連邦外相会議で</a:t>
            </a:r>
            <a:r>
              <a:rPr lang="ja-JP" altLang="en-US" dirty="0" smtClean="0">
                <a:solidFill>
                  <a:schemeClr val="bg1"/>
                </a:solidFill>
              </a:rPr>
              <a:t>設立。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00" y="4221088"/>
            <a:ext cx="3294327" cy="18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二等辺三角形 3"/>
          <p:cNvSpPr/>
          <p:nvPr/>
        </p:nvSpPr>
        <p:spPr>
          <a:xfrm rot="10800000">
            <a:off x="2699792" y="4401109"/>
            <a:ext cx="1512168" cy="360040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4869160"/>
            <a:ext cx="38884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翌</a:t>
            </a:r>
            <a:r>
              <a:rPr kumimoji="1" lang="en-US" altLang="ja-JP" sz="3600" dirty="0" smtClean="0"/>
              <a:t>55</a:t>
            </a:r>
            <a:r>
              <a:rPr kumimoji="1" lang="ja-JP" altLang="en-US" sz="3600" dirty="0" smtClean="0"/>
              <a:t>年から</a:t>
            </a:r>
            <a:r>
              <a:rPr kumimoji="1" lang="ja-JP" altLang="en-US" sz="3600" b="1" dirty="0" smtClean="0"/>
              <a:t>日本のＯＤＡ開始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45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s://www.nippon.com/ja/ncommon/contents/in-depth/26672/26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0443" cy="64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602309" y="372353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6372199" y="3068960"/>
            <a:ext cx="2768244" cy="726580"/>
          </a:xfrm>
          <a:prstGeom prst="wedgeRectCallout">
            <a:avLst>
              <a:gd name="adj1" fmla="val -74015"/>
              <a:gd name="adj2" fmla="val 470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 smtClean="0">
                <a:solidFill>
                  <a:schemeClr val="tx1"/>
                </a:solidFill>
              </a:rPr>
              <a:t>1954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年　日本政府が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コロンボ・プラン加盟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5602309" y="4221088"/>
            <a:ext cx="3362179" cy="1152128"/>
          </a:xfrm>
          <a:prstGeom prst="wedgeRectCallout">
            <a:avLst>
              <a:gd name="adj1" fmla="val -45519"/>
              <a:gd name="adj2" fmla="val -8158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日本のＧＤＰは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</a:rPr>
              <a:t>２０位</a:t>
            </a:r>
            <a:r>
              <a:rPr lang="ja-JP" altLang="en-US" sz="2800" dirty="0" smtClean="0">
                <a:solidFill>
                  <a:schemeClr val="tx1"/>
                </a:solidFill>
              </a:rPr>
              <a:t>前後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6864" cy="1944215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solidFill>
                  <a:schemeClr val="bg1"/>
                </a:solidFill>
              </a:rPr>
              <a:t>Ｑ．戦後</a:t>
            </a:r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r>
              <a:rPr kumimoji="1" lang="ja-JP" altLang="en-US" dirty="0" smtClean="0">
                <a:solidFill>
                  <a:schemeClr val="bg1"/>
                </a:solidFill>
              </a:rPr>
              <a:t>で、日本がＯＤＡ</a:t>
            </a:r>
            <a:r>
              <a:rPr kumimoji="1" lang="ja-JP" altLang="en-US" dirty="0" smtClean="0">
                <a:solidFill>
                  <a:schemeClr val="bg1"/>
                </a:solidFill>
              </a:rPr>
              <a:t>（外国への援助）を始めたの</a:t>
            </a:r>
            <a:r>
              <a:rPr kumimoji="1" lang="ja-JP" altLang="en-US" dirty="0" smtClean="0">
                <a:solidFill>
                  <a:schemeClr val="bg1"/>
                </a:solidFill>
              </a:rPr>
              <a:t>は　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ja-JP" altLang="en-US" dirty="0" smtClean="0">
                <a:solidFill>
                  <a:schemeClr val="bg1"/>
                </a:solidFill>
              </a:rPr>
              <a:t>なぜ</a:t>
            </a:r>
            <a:r>
              <a:rPr kumimoji="1" lang="ja-JP" altLang="en-US" dirty="0" smtClean="0">
                <a:solidFill>
                  <a:schemeClr val="bg1"/>
                </a:solidFill>
              </a:rPr>
              <a:t>だろう？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65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東西冷戦期（</a:t>
            </a:r>
            <a:r>
              <a:rPr kumimoji="1" lang="en-US" altLang="ja-JP" dirty="0" smtClean="0">
                <a:solidFill>
                  <a:schemeClr val="bg1"/>
                </a:solidFill>
              </a:rPr>
              <a:t>1959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年）の世界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91680" y="107481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灰色は非同盟国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 rot="978808">
            <a:off x="5475235" y="3411627"/>
            <a:ext cx="2088232" cy="1137551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81195" y="6525344"/>
            <a:ext cx="142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Wikipedia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より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日本の戦後賠償・準賠償の一覧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0377" y="3861048"/>
            <a:ext cx="8928992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2400" dirty="0" smtClean="0"/>
              <a:t>①賠償</a:t>
            </a:r>
            <a:r>
              <a:rPr lang="ja-JP" altLang="en-US" sz="2400" dirty="0"/>
              <a:t>を受ける国は</a:t>
            </a:r>
            <a:r>
              <a:rPr lang="ja-JP" altLang="en-US" sz="2400" dirty="0" smtClean="0"/>
              <a:t>、資金</a:t>
            </a:r>
            <a:r>
              <a:rPr lang="ja-JP" altLang="en-US" sz="2400" dirty="0"/>
              <a:t>や技術協力を日本から</a:t>
            </a:r>
            <a:r>
              <a:rPr lang="ja-JP" altLang="en-US" sz="2400" dirty="0" smtClean="0"/>
              <a:t>取得</a:t>
            </a:r>
            <a:endParaRPr lang="ja-JP" altLang="en-US" sz="2400" dirty="0"/>
          </a:p>
          <a:p>
            <a:pPr fontAlgn="base"/>
            <a:r>
              <a:rPr lang="ja-JP" altLang="en-US" sz="2400" dirty="0" smtClean="0"/>
              <a:t>②賠償</a:t>
            </a:r>
            <a:r>
              <a:rPr lang="ja-JP" altLang="en-US" sz="2400" dirty="0"/>
              <a:t>にあたる資金や技術協力は、日本の</a:t>
            </a:r>
            <a:r>
              <a:rPr lang="ja-JP" altLang="en-US" sz="2400" dirty="0" smtClean="0"/>
              <a:t>企業・個人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納入</a:t>
            </a:r>
            <a:endParaRPr lang="ja-JP" altLang="en-US" sz="2400" dirty="0"/>
          </a:p>
          <a:p>
            <a:pPr fontAlgn="base"/>
            <a:r>
              <a:rPr lang="ja-JP" altLang="en-US" sz="2400" dirty="0" smtClean="0"/>
              <a:t>③日本</a:t>
            </a:r>
            <a:r>
              <a:rPr lang="ja-JP" altLang="en-US" sz="2400" dirty="0"/>
              <a:t>政府</a:t>
            </a:r>
            <a:r>
              <a:rPr lang="ja-JP" altLang="en-US" sz="2400" dirty="0" smtClean="0"/>
              <a:t>が②に</a:t>
            </a:r>
            <a:r>
              <a:rPr lang="ja-JP" altLang="en-US" sz="2400" dirty="0"/>
              <a:t>かかる代金を日本の企業・個人に支払う</a:t>
            </a:r>
          </a:p>
        </p:txBody>
      </p:sp>
      <p:sp>
        <p:nvSpPr>
          <p:cNvPr id="4" name="二等辺三角形 3"/>
          <p:cNvSpPr/>
          <p:nvPr/>
        </p:nvSpPr>
        <p:spPr>
          <a:xfrm rot="10800000">
            <a:off x="3779912" y="5157192"/>
            <a:ext cx="1584176" cy="36004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3" y="5733256"/>
            <a:ext cx="892899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日本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輸出促進・貿易拡大</a:t>
            </a:r>
            <a:r>
              <a:rPr lang="ja-JP" altLang="en-US" sz="3200" dirty="0"/>
              <a:t>　</a:t>
            </a:r>
            <a:r>
              <a:rPr lang="ja-JP" altLang="en-US" sz="3200" dirty="0" smtClean="0"/>
              <a:t>→大きな経済成長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98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01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日本の支援で建設されたインド</a:t>
            </a:r>
            <a:r>
              <a:rPr lang="ja-JP" altLang="en-US" dirty="0" smtClean="0">
                <a:solidFill>
                  <a:schemeClr val="bg1"/>
                </a:solidFill>
              </a:rPr>
              <a:t>の地下鉄デリーメトロ（</a:t>
            </a:r>
            <a:r>
              <a:rPr lang="en-US" altLang="ja-JP" dirty="0" smtClean="0">
                <a:solidFill>
                  <a:schemeClr val="bg1"/>
                </a:solidFill>
              </a:rPr>
              <a:t>2005.4.29</a:t>
            </a:r>
            <a:r>
              <a:rPr lang="ja-JP" altLang="en-US" dirty="0" smtClean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▲日本の支援で建設されたインドの地下鉄（デリーメトロ）に試乗する小泉総理大臣。デリーメトロはインドの首都デリーの交通渋滞緩和や大気汚染の軽減を目的に建設された。（写真提供：JBIC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6172"/>
            <a:ext cx="8146448" cy="5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3" y="5373216"/>
            <a:ext cx="81464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総事業費１兆</a:t>
            </a:r>
            <a:r>
              <a:rPr lang="ja-JP" altLang="en-US" sz="3600" dirty="0"/>
              <a:t>７</a:t>
            </a:r>
            <a:r>
              <a:rPr lang="ja-JP" altLang="en-US" sz="3600" dirty="0" smtClean="0"/>
              <a:t>千億円。その約半分を</a:t>
            </a:r>
            <a:r>
              <a:rPr lang="ja-JP" altLang="en-US" sz="3600" dirty="0"/>
              <a:t>日本</a:t>
            </a:r>
            <a:r>
              <a:rPr lang="ja-JP" altLang="en-US" sz="3600" dirty="0" smtClean="0"/>
              <a:t>が</a:t>
            </a:r>
            <a:r>
              <a:rPr lang="ja-JP" altLang="en-US" sz="3600" b="1" dirty="0" smtClean="0"/>
              <a:t>有償資金協力</a:t>
            </a:r>
            <a:r>
              <a:rPr lang="ja-JP" altLang="en-US" sz="3600" dirty="0" smtClean="0"/>
              <a:t>して建設。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60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ムンバイ・アーメダーバード間高速鉄道イメージ図。（写真提供：インド高速鉄道公社（NHSRCL）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370"/>
            <a:ext cx="9077553" cy="50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2026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年開業予定のインドの新幹線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ムンバイ・アーメダバード間高速鉄道計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10" y="1595370"/>
            <a:ext cx="3316275" cy="33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267</Words>
  <Application>Microsoft Office PowerPoint</Application>
  <PresentationFormat>画面に合わせる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メイリオ</vt:lpstr>
      <vt:lpstr>Arial</vt:lpstr>
      <vt:lpstr>Calibri</vt:lpstr>
      <vt:lpstr>Office ​​テーマ</vt:lpstr>
      <vt:lpstr>日本のＯＤＡの経緯に ついて考えよう</vt:lpstr>
      <vt:lpstr>10月6日は何の日？</vt:lpstr>
      <vt:lpstr>1954年10月6日 日本政府がコロンボ・プランに加盟</vt:lpstr>
      <vt:lpstr>PowerPoint プレゼンテーション</vt:lpstr>
      <vt:lpstr>Ｑ．戦後10年で、日本がＯＤＡ（外国への援助）を始めたのは　 なぜだろう？</vt:lpstr>
      <vt:lpstr>東西冷戦期（1959年）の世界</vt:lpstr>
      <vt:lpstr>日本の戦後賠償・準賠償の一覧</vt:lpstr>
      <vt:lpstr>日本の支援で建設されたインドの地下鉄デリーメトロ（2005.4.29）</vt:lpstr>
      <vt:lpstr>2026年開業予定のインドの新幹線</vt:lpstr>
      <vt:lpstr>日本の二国間ＯＤＡの地域別割合</vt:lpstr>
      <vt:lpstr>Ｑ．中東やアフリカ地域へのＯＤＡの 割合が増えてきたのはなぜだろう？</vt:lpstr>
      <vt:lpstr>人間の安全保障 （外務省HPより）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日本のＯＤＡの経緯について 考えよう</dc:title>
  <dc:creator>sue</dc:creator>
  <cp:lastModifiedBy>山口市教育委員会</cp:lastModifiedBy>
  <cp:revision>47</cp:revision>
  <dcterms:created xsi:type="dcterms:W3CDTF">2024-11-19T01:18:21Z</dcterms:created>
  <dcterms:modified xsi:type="dcterms:W3CDTF">2025-01-19T18:27:30Z</dcterms:modified>
</cp:coreProperties>
</file>