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66" r:id="rId2"/>
    <p:sldId id="259" r:id="rId3"/>
    <p:sldId id="260" r:id="rId4"/>
    <p:sldId id="267" r:id="rId5"/>
    <p:sldId id="258" r:id="rId6"/>
    <p:sldId id="263" r:id="rId7"/>
    <p:sldId id="265" r:id="rId8"/>
    <p:sldId id="264" r:id="rId9"/>
    <p:sldId id="269" r:id="rId10"/>
    <p:sldId id="268" r:id="rId11"/>
    <p:sldId id="270" r:id="rId12"/>
    <p:sldId id="272" r:id="rId13"/>
    <p:sldId id="271" r:id="rId14"/>
    <p:sldId id="273" r:id="rId15"/>
  </p:sldIdLst>
  <p:sldSz cx="9144000" cy="6858000" type="screen4x3"/>
  <p:notesSz cx="6888163" cy="100187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555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40AB5D7C-6590-4601-A772-7BF2D19F07AF}" type="datetimeFigureOut">
              <a:rPr kumimoji="1" lang="ja-JP" altLang="en-US" smtClean="0"/>
              <a:t>2025/1/20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9A59E0B9-7D2B-40CA-A37A-7E7D863BF7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1785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B984-2DBC-45A8-8CB3-85C4074E769B}" type="datetimeFigureOut">
              <a:rPr kumimoji="1" lang="ja-JP" altLang="en-US" smtClean="0"/>
              <a:t>2025/1/20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30CB-E432-4E2F-B682-B003963914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1689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B984-2DBC-45A8-8CB3-85C4074E769B}" type="datetimeFigureOut">
              <a:rPr kumimoji="1" lang="ja-JP" altLang="en-US" smtClean="0"/>
              <a:t>2025/1/20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30CB-E432-4E2F-B682-B003963914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8581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B984-2DBC-45A8-8CB3-85C4074E769B}" type="datetimeFigureOut">
              <a:rPr kumimoji="1" lang="ja-JP" altLang="en-US" smtClean="0"/>
              <a:t>2025/1/20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30CB-E432-4E2F-B682-B003963914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698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B984-2DBC-45A8-8CB3-85C4074E769B}" type="datetimeFigureOut">
              <a:rPr kumimoji="1" lang="ja-JP" altLang="en-US" smtClean="0"/>
              <a:t>2025/1/20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30CB-E432-4E2F-B682-B003963914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272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B984-2DBC-45A8-8CB3-85C4074E769B}" type="datetimeFigureOut">
              <a:rPr kumimoji="1" lang="ja-JP" altLang="en-US" smtClean="0"/>
              <a:t>2025/1/20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30CB-E432-4E2F-B682-B003963914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5267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B984-2DBC-45A8-8CB3-85C4074E769B}" type="datetimeFigureOut">
              <a:rPr kumimoji="1" lang="ja-JP" altLang="en-US" smtClean="0"/>
              <a:t>2025/1/20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30CB-E432-4E2F-B682-B003963914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4277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B984-2DBC-45A8-8CB3-85C4074E769B}" type="datetimeFigureOut">
              <a:rPr kumimoji="1" lang="ja-JP" altLang="en-US" smtClean="0"/>
              <a:t>2025/1/20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30CB-E432-4E2F-B682-B003963914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1341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B984-2DBC-45A8-8CB3-85C4074E769B}" type="datetimeFigureOut">
              <a:rPr kumimoji="1" lang="ja-JP" altLang="en-US" smtClean="0"/>
              <a:t>2025/1/20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30CB-E432-4E2F-B682-B003963914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5385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B984-2DBC-45A8-8CB3-85C4074E769B}" type="datetimeFigureOut">
              <a:rPr kumimoji="1" lang="ja-JP" altLang="en-US" smtClean="0"/>
              <a:t>2025/1/20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30CB-E432-4E2F-B682-B003963914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4435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B984-2DBC-45A8-8CB3-85C4074E769B}" type="datetimeFigureOut">
              <a:rPr kumimoji="1" lang="ja-JP" altLang="en-US" smtClean="0"/>
              <a:t>2025/1/20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30CB-E432-4E2F-B682-B003963914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0140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B984-2DBC-45A8-8CB3-85C4074E769B}" type="datetimeFigureOut">
              <a:rPr kumimoji="1" lang="ja-JP" altLang="en-US" smtClean="0"/>
              <a:t>2025/1/20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30CB-E432-4E2F-B682-B003963914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5778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3B984-2DBC-45A8-8CB3-85C4074E769B}" type="datetimeFigureOut">
              <a:rPr kumimoji="1" lang="ja-JP" altLang="en-US" smtClean="0"/>
              <a:t>2025/1/20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E30CB-E432-4E2F-B682-B003963914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036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先進国の</a:t>
            </a:r>
            <a:r>
              <a:rPr kumimoji="1" lang="en-US" altLang="ja-JP" dirty="0">
                <a:solidFill>
                  <a:srgbClr val="FFFF00"/>
                </a:solidFill>
              </a:rPr>
              <a:t>ODA</a:t>
            </a:r>
            <a:r>
              <a:rPr kumimoji="1" lang="ja-JP" altLang="en-US" dirty="0">
                <a:solidFill>
                  <a:srgbClr val="FFFF00"/>
                </a:solidFill>
              </a:rPr>
              <a:t>（政府開発援助）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994333"/>
            <a:ext cx="5688632" cy="586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78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0" y="908720"/>
            <a:ext cx="9115380" cy="521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7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世界銀行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69" y="1586358"/>
            <a:ext cx="8837119" cy="501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4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b="1" dirty="0">
                <a:solidFill>
                  <a:srgbClr val="FFFF00"/>
                </a:solidFill>
              </a:rPr>
              <a:t>ＩＭＦ</a:t>
            </a:r>
            <a:r>
              <a:rPr kumimoji="1" lang="ja-JP" altLang="en-US" dirty="0">
                <a:solidFill>
                  <a:srgbClr val="FFFF00"/>
                </a:solidFill>
              </a:rPr>
              <a:t>（国際通貨基金）</a:t>
            </a:r>
          </a:p>
        </p:txBody>
      </p:sp>
      <p:pic>
        <p:nvPicPr>
          <p:cNvPr id="2050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00053"/>
            <a:ext cx="6908792" cy="545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75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二国間援助と多国間援助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262" y="1229202"/>
            <a:ext cx="7517170" cy="562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56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ラオス中国鉄道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3489"/>
            <a:ext cx="7020272" cy="526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ラオス・中国鉄道</a:t>
            </a:r>
          </a:p>
        </p:txBody>
      </p:sp>
      <p:pic>
        <p:nvPicPr>
          <p:cNvPr id="3074" name="Picture 2" descr="中国、ラオスへ高速鉄道 ３日開通、「一帯一路」の重要プロジェクト：中日新聞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81657"/>
            <a:ext cx="2808312" cy="5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49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2022</a:t>
            </a:r>
            <a:r>
              <a:rPr kumimoji="1" lang="ja-JP" altLang="en-US" dirty="0">
                <a:solidFill>
                  <a:schemeClr val="bg1"/>
                </a:solidFill>
              </a:rPr>
              <a:t>年のＯＤＡの受領額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ln w="28575">
            <a:solidFill>
              <a:srgbClr val="FFC000"/>
            </a:solidFill>
          </a:ln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kumimoji="1" lang="ja-JP" altLang="en-US" sz="3600" dirty="0">
                <a:solidFill>
                  <a:schemeClr val="bg1"/>
                </a:solidFill>
              </a:rPr>
              <a:t>１位　</a:t>
            </a:r>
            <a:r>
              <a:rPr lang="ja-JP" altLang="en-US" sz="3600" b="1" dirty="0">
                <a:solidFill>
                  <a:srgbClr val="FFFF00"/>
                </a:solidFill>
              </a:rPr>
              <a:t>ウクライナ　２９７億ドル</a:t>
            </a:r>
            <a:endParaRPr kumimoji="1" lang="en-US" altLang="ja-JP" sz="3600" b="1" dirty="0">
              <a:solidFill>
                <a:srgbClr val="FFFF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sz="3600" dirty="0">
                <a:solidFill>
                  <a:schemeClr val="bg1"/>
                </a:solidFill>
              </a:rPr>
              <a:t>２位　</a:t>
            </a:r>
            <a:r>
              <a:rPr kumimoji="1" lang="ja-JP" altLang="en-US" sz="3600" b="1" dirty="0">
                <a:solidFill>
                  <a:schemeClr val="bg1"/>
                </a:solidFill>
              </a:rPr>
              <a:t>シリア　　８３億ドル</a:t>
            </a:r>
            <a:endParaRPr lang="en-US" altLang="ja-JP" sz="3600" b="1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sz="3600" dirty="0">
                <a:solidFill>
                  <a:schemeClr val="bg1"/>
                </a:solidFill>
              </a:rPr>
              <a:t>３位　</a:t>
            </a:r>
            <a:r>
              <a:rPr kumimoji="1" lang="ja-JP" altLang="en-US" sz="3600" b="1" dirty="0">
                <a:solidFill>
                  <a:schemeClr val="bg1"/>
                </a:solidFill>
              </a:rPr>
              <a:t>エジプト　５８億ドル</a:t>
            </a:r>
            <a:r>
              <a:rPr kumimoji="1" lang="ja-JP" altLang="en-US" sz="3600" dirty="0">
                <a:solidFill>
                  <a:schemeClr val="bg1"/>
                </a:solidFill>
              </a:rPr>
              <a:t>　</a:t>
            </a:r>
            <a:endParaRPr lang="en-US" altLang="ja-JP" sz="360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sz="3600" dirty="0">
                <a:solidFill>
                  <a:schemeClr val="bg1"/>
                </a:solidFill>
              </a:rPr>
              <a:t>４位　</a:t>
            </a:r>
            <a:r>
              <a:rPr kumimoji="1" lang="ja-JP" altLang="en-US" sz="3600" b="1" dirty="0">
                <a:solidFill>
                  <a:schemeClr val="bg1"/>
                </a:solidFill>
              </a:rPr>
              <a:t>バングラデシュ　５２億ドル</a:t>
            </a:r>
            <a:endParaRPr kumimoji="1" lang="en-US" altLang="ja-JP" sz="3600" b="1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3600" dirty="0">
                <a:solidFill>
                  <a:schemeClr val="bg1"/>
                </a:solidFill>
              </a:rPr>
              <a:t>５位　</a:t>
            </a:r>
            <a:r>
              <a:rPr lang="ja-JP" altLang="en-US" sz="3600" b="1" dirty="0">
                <a:solidFill>
                  <a:schemeClr val="bg1"/>
                </a:solidFill>
              </a:rPr>
              <a:t>エチオピア　４９億ドル</a:t>
            </a:r>
            <a:endParaRPr kumimoji="1" lang="en-US" altLang="ja-JP" sz="3600" b="1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ja-JP" sz="360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kumimoji="1" lang="ja-JP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97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2012</a:t>
            </a:r>
            <a:r>
              <a:rPr kumimoji="1" lang="ja-JP" altLang="en-US" dirty="0">
                <a:solidFill>
                  <a:schemeClr val="bg1"/>
                </a:solidFill>
              </a:rPr>
              <a:t>年のＯＤＡの受領額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ln w="28575">
            <a:solidFill>
              <a:srgbClr val="FFC000"/>
            </a:solidFill>
          </a:ln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kumimoji="1" lang="ja-JP" altLang="en-US" sz="3600" dirty="0">
                <a:solidFill>
                  <a:schemeClr val="bg1"/>
                </a:solidFill>
              </a:rPr>
              <a:t>１位　</a:t>
            </a:r>
            <a:r>
              <a:rPr kumimoji="1" lang="ja-JP" altLang="en-US" sz="3600" b="1" dirty="0">
                <a:solidFill>
                  <a:srgbClr val="FFFF00"/>
                </a:solidFill>
              </a:rPr>
              <a:t>アフガニスタン</a:t>
            </a:r>
            <a:r>
              <a:rPr lang="ja-JP" altLang="en-US" sz="3600" b="1" dirty="0">
                <a:solidFill>
                  <a:srgbClr val="FFFF00"/>
                </a:solidFill>
              </a:rPr>
              <a:t>　</a:t>
            </a:r>
            <a:r>
              <a:rPr lang="ja-JP" altLang="en-US" sz="3600" b="1" dirty="0">
                <a:solidFill>
                  <a:schemeClr val="bg1"/>
                </a:solidFill>
              </a:rPr>
              <a:t>５７億ドル</a:t>
            </a:r>
            <a:endParaRPr kumimoji="1" lang="en-US" altLang="ja-JP" sz="3600" b="1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sz="3600" dirty="0">
                <a:solidFill>
                  <a:schemeClr val="bg1"/>
                </a:solidFill>
              </a:rPr>
              <a:t>２位　</a:t>
            </a:r>
            <a:r>
              <a:rPr lang="ja-JP" altLang="en-US" sz="3600" b="1" dirty="0">
                <a:solidFill>
                  <a:schemeClr val="bg1"/>
                </a:solidFill>
              </a:rPr>
              <a:t>パキスタン</a:t>
            </a:r>
            <a:r>
              <a:rPr kumimoji="1" lang="ja-JP" altLang="en-US" sz="3600" b="1" dirty="0">
                <a:solidFill>
                  <a:schemeClr val="bg1"/>
                </a:solidFill>
              </a:rPr>
              <a:t>　　３８億ドル</a:t>
            </a:r>
            <a:endParaRPr lang="en-US" altLang="ja-JP" sz="3600" b="1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sz="3600" dirty="0">
                <a:solidFill>
                  <a:schemeClr val="bg1"/>
                </a:solidFill>
              </a:rPr>
              <a:t>３位　</a:t>
            </a:r>
            <a:r>
              <a:rPr lang="ja-JP" altLang="en-US" sz="3600" b="1" dirty="0">
                <a:solidFill>
                  <a:schemeClr val="bg1"/>
                </a:solidFill>
              </a:rPr>
              <a:t>エチオピア</a:t>
            </a:r>
            <a:r>
              <a:rPr kumimoji="1" lang="ja-JP" altLang="en-US" sz="3600" b="1" dirty="0">
                <a:solidFill>
                  <a:schemeClr val="bg1"/>
                </a:solidFill>
              </a:rPr>
              <a:t>　３３億ドル</a:t>
            </a:r>
            <a:r>
              <a:rPr kumimoji="1" lang="ja-JP" altLang="en-US" sz="3600" dirty="0">
                <a:solidFill>
                  <a:schemeClr val="bg1"/>
                </a:solidFill>
              </a:rPr>
              <a:t>　</a:t>
            </a:r>
            <a:endParaRPr lang="en-US" altLang="ja-JP" sz="360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sz="3600" dirty="0">
                <a:solidFill>
                  <a:schemeClr val="bg1"/>
                </a:solidFill>
              </a:rPr>
              <a:t>４位　</a:t>
            </a:r>
            <a:r>
              <a:rPr lang="ja-JP" altLang="en-US" sz="3600" b="1" dirty="0">
                <a:solidFill>
                  <a:schemeClr val="bg1"/>
                </a:solidFill>
              </a:rPr>
              <a:t>ケニア</a:t>
            </a:r>
            <a:r>
              <a:rPr kumimoji="1" lang="ja-JP" altLang="en-US" sz="3600" b="1" dirty="0">
                <a:solidFill>
                  <a:schemeClr val="bg1"/>
                </a:solidFill>
              </a:rPr>
              <a:t>　２６億ドル</a:t>
            </a:r>
            <a:endParaRPr kumimoji="1" lang="en-US" altLang="ja-JP" sz="3600" b="1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3600" dirty="0">
                <a:solidFill>
                  <a:schemeClr val="bg1"/>
                </a:solidFill>
              </a:rPr>
              <a:t>５位　</a:t>
            </a:r>
            <a:r>
              <a:rPr lang="ja-JP" altLang="en-US" sz="3600" b="1" dirty="0">
                <a:solidFill>
                  <a:schemeClr val="bg1"/>
                </a:solidFill>
              </a:rPr>
              <a:t>イラク　２４億ドル</a:t>
            </a:r>
            <a:endParaRPr kumimoji="1" lang="en-US" altLang="ja-JP" sz="3600" b="1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ja-JP" sz="360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kumimoji="1" lang="ja-JP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45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1982</a:t>
            </a:r>
            <a:r>
              <a:rPr kumimoji="1" lang="ja-JP" altLang="en-US" dirty="0">
                <a:solidFill>
                  <a:schemeClr val="bg1"/>
                </a:solidFill>
              </a:rPr>
              <a:t>年のＯＤＡの受領額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ln w="28575">
            <a:solidFill>
              <a:srgbClr val="FFC000"/>
            </a:solidFill>
          </a:ln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kumimoji="1" lang="ja-JP" altLang="en-US" sz="3600" dirty="0">
                <a:solidFill>
                  <a:schemeClr val="bg1"/>
                </a:solidFill>
              </a:rPr>
              <a:t>１位　</a:t>
            </a:r>
            <a:r>
              <a:rPr kumimoji="1" lang="ja-JP" altLang="en-US" sz="3600" b="1" dirty="0">
                <a:solidFill>
                  <a:srgbClr val="FFFF00"/>
                </a:solidFill>
              </a:rPr>
              <a:t>インド</a:t>
            </a:r>
            <a:r>
              <a:rPr lang="ja-JP" altLang="en-US" sz="3600" b="1" dirty="0">
                <a:solidFill>
                  <a:srgbClr val="FFFF00"/>
                </a:solidFill>
              </a:rPr>
              <a:t>　　</a:t>
            </a:r>
            <a:r>
              <a:rPr lang="ja-JP" altLang="en-US" sz="3600" b="1" dirty="0">
                <a:solidFill>
                  <a:schemeClr val="bg1"/>
                </a:solidFill>
              </a:rPr>
              <a:t>２２億ドル</a:t>
            </a:r>
            <a:endParaRPr kumimoji="1" lang="en-US" altLang="ja-JP" sz="3600" b="1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sz="3600" dirty="0">
                <a:solidFill>
                  <a:schemeClr val="bg1"/>
                </a:solidFill>
              </a:rPr>
              <a:t>２位　</a:t>
            </a:r>
            <a:r>
              <a:rPr lang="ja-JP" altLang="en-US" sz="3600" b="1" dirty="0">
                <a:solidFill>
                  <a:schemeClr val="bg1"/>
                </a:solidFill>
              </a:rPr>
              <a:t>エジプト</a:t>
            </a:r>
            <a:r>
              <a:rPr kumimoji="1" lang="ja-JP" altLang="en-US" sz="3600" b="1" dirty="0">
                <a:solidFill>
                  <a:schemeClr val="bg1"/>
                </a:solidFill>
              </a:rPr>
              <a:t>　２０億ドル</a:t>
            </a:r>
            <a:endParaRPr lang="en-US" altLang="ja-JP" sz="3600" b="1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sz="3600" dirty="0">
                <a:solidFill>
                  <a:schemeClr val="bg1"/>
                </a:solidFill>
              </a:rPr>
              <a:t>３位　</a:t>
            </a:r>
            <a:r>
              <a:rPr lang="ja-JP" altLang="en-US" sz="3600" b="1" dirty="0">
                <a:solidFill>
                  <a:schemeClr val="bg1"/>
                </a:solidFill>
              </a:rPr>
              <a:t>インドネシア</a:t>
            </a:r>
            <a:r>
              <a:rPr kumimoji="1" lang="ja-JP" altLang="en-US" sz="3600" b="1" dirty="0">
                <a:solidFill>
                  <a:schemeClr val="bg1"/>
                </a:solidFill>
              </a:rPr>
              <a:t>　１８億ドル</a:t>
            </a:r>
            <a:r>
              <a:rPr kumimoji="1" lang="ja-JP" altLang="en-US" sz="3600" dirty="0">
                <a:solidFill>
                  <a:schemeClr val="bg1"/>
                </a:solidFill>
              </a:rPr>
              <a:t>　</a:t>
            </a:r>
            <a:endParaRPr lang="en-US" altLang="ja-JP" sz="360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sz="3600" dirty="0">
                <a:solidFill>
                  <a:schemeClr val="bg1"/>
                </a:solidFill>
              </a:rPr>
              <a:t>４位　</a:t>
            </a:r>
            <a:r>
              <a:rPr lang="ja-JP" altLang="en-US" sz="3600" b="1" dirty="0">
                <a:solidFill>
                  <a:schemeClr val="bg1"/>
                </a:solidFill>
              </a:rPr>
              <a:t>パキスタン</a:t>
            </a:r>
            <a:r>
              <a:rPr kumimoji="1" lang="ja-JP" altLang="en-US" sz="3600" b="1" dirty="0">
                <a:solidFill>
                  <a:schemeClr val="bg1"/>
                </a:solidFill>
              </a:rPr>
              <a:t>　１５億ドル</a:t>
            </a:r>
            <a:endParaRPr kumimoji="1" lang="en-US" altLang="ja-JP" sz="3600" b="1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3600" dirty="0">
                <a:solidFill>
                  <a:schemeClr val="bg1"/>
                </a:solidFill>
              </a:rPr>
              <a:t>５位　</a:t>
            </a:r>
            <a:r>
              <a:rPr lang="ja-JP" altLang="en-US" sz="3600" b="1" dirty="0">
                <a:solidFill>
                  <a:schemeClr val="bg1"/>
                </a:solidFill>
              </a:rPr>
              <a:t>フィリピン　１４億ドル</a:t>
            </a:r>
            <a:endParaRPr kumimoji="1" lang="en-US" altLang="ja-JP" sz="3600" b="1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ja-JP" sz="360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kumimoji="1" lang="ja-JP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88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395536" y="2130425"/>
            <a:ext cx="8352928" cy="1470025"/>
          </a:xfrm>
          <a:ln w="28575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Ｑ．開発援助を多く受ける国が時期によって変わるのはなぜだろう？</a:t>
            </a:r>
          </a:p>
        </p:txBody>
      </p:sp>
    </p:spTree>
    <p:extLst>
      <p:ext uri="{BB962C8B-B14F-4D97-AF65-F5344CB8AC3E}">
        <p14:creationId xmlns:p14="http://schemas.microsoft.com/office/powerpoint/2010/main" val="370471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ODA</a:t>
            </a:r>
            <a:r>
              <a:rPr kumimoji="1" lang="ja-JP" altLang="en-US" dirty="0">
                <a:solidFill>
                  <a:schemeClr val="bg1"/>
                </a:solidFill>
              </a:rPr>
              <a:t>受領を卒業した国の例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5112568"/>
          </a:xfrm>
          <a:ln w="57150">
            <a:solidFill>
              <a:srgbClr val="92D05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sz="3600" dirty="0">
                <a:solidFill>
                  <a:schemeClr val="bg1"/>
                </a:solidFill>
              </a:rPr>
              <a:t>１．</a:t>
            </a:r>
            <a:r>
              <a:rPr kumimoji="1" lang="ja-JP" altLang="en-US" sz="3600" b="1" dirty="0">
                <a:solidFill>
                  <a:srgbClr val="FFFF00"/>
                </a:solidFill>
              </a:rPr>
              <a:t>韓国</a:t>
            </a:r>
            <a:endParaRPr kumimoji="1" lang="en-US" altLang="ja-JP" sz="36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ja-JP" altLang="en-US" sz="3600" dirty="0">
                <a:solidFill>
                  <a:schemeClr val="bg1"/>
                </a:solidFill>
              </a:rPr>
              <a:t>　</a:t>
            </a:r>
            <a:r>
              <a:rPr lang="en-US" altLang="ja-JP" sz="3600" dirty="0">
                <a:solidFill>
                  <a:schemeClr val="bg1"/>
                </a:solidFill>
              </a:rPr>
              <a:t>…</a:t>
            </a:r>
            <a:r>
              <a:rPr kumimoji="1" lang="en-US" altLang="ja-JP" sz="3600" dirty="0">
                <a:solidFill>
                  <a:schemeClr val="bg1"/>
                </a:solidFill>
              </a:rPr>
              <a:t>1980</a:t>
            </a:r>
            <a:r>
              <a:rPr kumimoji="1" lang="ja-JP" altLang="en-US" sz="3600" dirty="0">
                <a:solidFill>
                  <a:schemeClr val="bg1"/>
                </a:solidFill>
              </a:rPr>
              <a:t>年代までＯＤＡを受領。</a:t>
            </a:r>
            <a:endParaRPr kumimoji="1" lang="en-US" altLang="ja-JP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ja-JP" altLang="en-US" sz="3600" dirty="0">
                <a:solidFill>
                  <a:schemeClr val="bg1"/>
                </a:solidFill>
              </a:rPr>
              <a:t>　   </a:t>
            </a:r>
            <a:r>
              <a:rPr lang="en-US" altLang="ja-JP" sz="3600" dirty="0">
                <a:solidFill>
                  <a:schemeClr val="bg1"/>
                </a:solidFill>
              </a:rPr>
              <a:t>1990</a:t>
            </a:r>
            <a:r>
              <a:rPr lang="ja-JP" altLang="en-US" sz="3600" dirty="0">
                <a:solidFill>
                  <a:schemeClr val="bg1"/>
                </a:solidFill>
              </a:rPr>
              <a:t>年代に経済的自立。</a:t>
            </a:r>
            <a:endParaRPr lang="en-US" altLang="ja-JP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kumimoji="1" lang="ja-JP" altLang="en-US" sz="3600" dirty="0">
                <a:solidFill>
                  <a:schemeClr val="bg1"/>
                </a:solidFill>
              </a:rPr>
              <a:t>２．</a:t>
            </a:r>
            <a:r>
              <a:rPr kumimoji="1" lang="ja-JP" altLang="en-US" sz="3600" b="1" dirty="0">
                <a:solidFill>
                  <a:srgbClr val="FFFF00"/>
                </a:solidFill>
              </a:rPr>
              <a:t>シンガポール</a:t>
            </a:r>
            <a:endParaRPr kumimoji="1" lang="en-US" altLang="ja-JP" sz="36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ja-JP" altLang="en-US" sz="3600" dirty="0">
                <a:solidFill>
                  <a:schemeClr val="bg1"/>
                </a:solidFill>
              </a:rPr>
              <a:t>　</a:t>
            </a:r>
            <a:r>
              <a:rPr lang="en-US" altLang="ja-JP" sz="3600" dirty="0">
                <a:solidFill>
                  <a:schemeClr val="bg1"/>
                </a:solidFill>
              </a:rPr>
              <a:t>…</a:t>
            </a:r>
            <a:r>
              <a:rPr kumimoji="1" lang="ja-JP" altLang="en-US" sz="3600" dirty="0">
                <a:solidFill>
                  <a:schemeClr val="bg1"/>
                </a:solidFill>
              </a:rPr>
              <a:t>経済発展と工業化で</a:t>
            </a:r>
            <a:r>
              <a:rPr kumimoji="1" lang="en-US" altLang="ja-JP" sz="3600" dirty="0">
                <a:solidFill>
                  <a:schemeClr val="bg1"/>
                </a:solidFill>
              </a:rPr>
              <a:t>1980</a:t>
            </a:r>
            <a:r>
              <a:rPr kumimoji="1" lang="ja-JP" altLang="en-US" sz="3600" dirty="0">
                <a:solidFill>
                  <a:schemeClr val="bg1"/>
                </a:solidFill>
              </a:rPr>
              <a:t>年代に卒業。</a:t>
            </a:r>
            <a:endParaRPr kumimoji="1" lang="en-US" altLang="ja-JP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ja-JP" altLang="en-US" sz="3600" dirty="0">
                <a:solidFill>
                  <a:schemeClr val="bg1"/>
                </a:solidFill>
              </a:rPr>
              <a:t>３．</a:t>
            </a:r>
            <a:r>
              <a:rPr lang="ja-JP" altLang="en-US" sz="3600" b="1" dirty="0">
                <a:solidFill>
                  <a:srgbClr val="FFFF00"/>
                </a:solidFill>
              </a:rPr>
              <a:t>ブラジル</a:t>
            </a:r>
            <a:endParaRPr lang="en-US" altLang="ja-JP" sz="36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kumimoji="1" lang="ja-JP" altLang="en-US" sz="3600" dirty="0">
                <a:solidFill>
                  <a:schemeClr val="bg1"/>
                </a:solidFill>
              </a:rPr>
              <a:t>　</a:t>
            </a:r>
            <a:r>
              <a:rPr kumimoji="1" lang="en-US" altLang="ja-JP" sz="3600" dirty="0">
                <a:solidFill>
                  <a:schemeClr val="bg1"/>
                </a:solidFill>
              </a:rPr>
              <a:t>…2000</a:t>
            </a:r>
            <a:r>
              <a:rPr kumimoji="1" lang="ja-JP" altLang="en-US" sz="3600" dirty="0">
                <a:solidFill>
                  <a:schemeClr val="bg1"/>
                </a:solidFill>
              </a:rPr>
              <a:t>年代に対象国から外れる。</a:t>
            </a:r>
            <a:endParaRPr kumimoji="1" lang="en-US" altLang="ja-JP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ja-JP" altLang="en-US" sz="3600" dirty="0">
                <a:solidFill>
                  <a:schemeClr val="bg1"/>
                </a:solidFill>
              </a:rPr>
              <a:t>　   現在は</a:t>
            </a:r>
            <a:r>
              <a:rPr lang="en-US" altLang="ja-JP" sz="3600" dirty="0">
                <a:solidFill>
                  <a:schemeClr val="bg1"/>
                </a:solidFill>
              </a:rPr>
              <a:t>G20</a:t>
            </a:r>
            <a:r>
              <a:rPr lang="ja-JP" altLang="en-US" sz="3600" dirty="0">
                <a:solidFill>
                  <a:schemeClr val="bg1"/>
                </a:solidFill>
              </a:rPr>
              <a:t>の一員。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30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ODA</a:t>
            </a:r>
            <a:r>
              <a:rPr kumimoji="1" lang="ja-JP" altLang="en-US" dirty="0">
                <a:solidFill>
                  <a:schemeClr val="bg1"/>
                </a:solidFill>
              </a:rPr>
              <a:t>卒業の基準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5112568"/>
          </a:xfrm>
          <a:ln w="57150"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600" dirty="0">
                <a:solidFill>
                  <a:schemeClr val="bg1"/>
                </a:solidFill>
              </a:rPr>
              <a:t>１．</a:t>
            </a:r>
            <a:r>
              <a:rPr kumimoji="1" lang="ja-JP" altLang="en-US" sz="3600" b="1" dirty="0">
                <a:solidFill>
                  <a:srgbClr val="FFFF00"/>
                </a:solidFill>
              </a:rPr>
              <a:t>ＧＮＩ（国民総所得）</a:t>
            </a:r>
            <a:endParaRPr kumimoji="1" lang="en-US" altLang="ja-JP" sz="36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ja-JP" altLang="en-US" sz="3600" dirty="0">
                <a:solidFill>
                  <a:schemeClr val="bg1"/>
                </a:solidFill>
              </a:rPr>
              <a:t>　</a:t>
            </a:r>
            <a:r>
              <a:rPr lang="en-US" altLang="ja-JP" sz="3600" dirty="0">
                <a:solidFill>
                  <a:schemeClr val="bg1"/>
                </a:solidFill>
              </a:rPr>
              <a:t>…OECD</a:t>
            </a:r>
            <a:r>
              <a:rPr lang="ja-JP" altLang="en-US" sz="3600" dirty="0">
                <a:solidFill>
                  <a:schemeClr val="bg1"/>
                </a:solidFill>
              </a:rPr>
              <a:t>の基準は</a:t>
            </a:r>
            <a:r>
              <a:rPr lang="en-US" altLang="ja-JP" sz="3600" dirty="0">
                <a:solidFill>
                  <a:schemeClr val="bg1"/>
                </a:solidFill>
              </a:rPr>
              <a:t>1045</a:t>
            </a:r>
            <a:r>
              <a:rPr lang="ja-JP" altLang="en-US" sz="3600" dirty="0">
                <a:solidFill>
                  <a:schemeClr val="bg1"/>
                </a:solidFill>
              </a:rPr>
              <a:t>ドル以上。</a:t>
            </a:r>
            <a:endParaRPr lang="en-US" altLang="ja-JP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kumimoji="1" lang="ja-JP" altLang="en-US" sz="3600" dirty="0">
                <a:solidFill>
                  <a:schemeClr val="bg1"/>
                </a:solidFill>
              </a:rPr>
              <a:t>２．</a:t>
            </a:r>
            <a:r>
              <a:rPr lang="ja-JP" altLang="en-US" sz="3600" b="1" dirty="0">
                <a:solidFill>
                  <a:srgbClr val="FFFF00"/>
                </a:solidFill>
              </a:rPr>
              <a:t>経済成長の安定</a:t>
            </a:r>
            <a:endParaRPr kumimoji="1" lang="en-US" altLang="ja-JP" sz="36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ja-JP" altLang="en-US" sz="3600" dirty="0">
                <a:solidFill>
                  <a:schemeClr val="bg1"/>
                </a:solidFill>
              </a:rPr>
              <a:t>　</a:t>
            </a:r>
            <a:r>
              <a:rPr lang="en-US" altLang="ja-JP" sz="3600" dirty="0">
                <a:solidFill>
                  <a:schemeClr val="bg1"/>
                </a:solidFill>
              </a:rPr>
              <a:t>…</a:t>
            </a:r>
            <a:r>
              <a:rPr lang="ja-JP" altLang="en-US" sz="3600" dirty="0">
                <a:solidFill>
                  <a:schemeClr val="bg1"/>
                </a:solidFill>
              </a:rPr>
              <a:t>外部の支援に依存しない</a:t>
            </a:r>
            <a:r>
              <a:rPr kumimoji="1" lang="ja-JP" altLang="en-US" sz="3600" dirty="0">
                <a:solidFill>
                  <a:schemeClr val="bg1"/>
                </a:solidFill>
              </a:rPr>
              <a:t>。</a:t>
            </a:r>
            <a:endParaRPr kumimoji="1" lang="en-US" altLang="ja-JP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ja-JP" altLang="en-US" sz="3600" dirty="0">
                <a:solidFill>
                  <a:schemeClr val="bg1"/>
                </a:solidFill>
              </a:rPr>
              <a:t>３．</a:t>
            </a:r>
            <a:r>
              <a:rPr lang="ja-JP" altLang="en-US" sz="3600" b="1" dirty="0">
                <a:solidFill>
                  <a:srgbClr val="FFFF00"/>
                </a:solidFill>
              </a:rPr>
              <a:t>インフラ整備と社会基盤の充実</a:t>
            </a:r>
            <a:endParaRPr lang="en-US" altLang="ja-JP" sz="36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kumimoji="1" lang="ja-JP" altLang="en-US" sz="3600" dirty="0">
                <a:solidFill>
                  <a:schemeClr val="bg1"/>
                </a:solidFill>
              </a:rPr>
              <a:t>　</a:t>
            </a:r>
            <a:r>
              <a:rPr kumimoji="1" lang="en-US" altLang="ja-JP" sz="3600" dirty="0">
                <a:solidFill>
                  <a:schemeClr val="bg1"/>
                </a:solidFill>
              </a:rPr>
              <a:t>…</a:t>
            </a:r>
            <a:r>
              <a:rPr kumimoji="1" lang="ja-JP" altLang="en-US" sz="3600" dirty="0">
                <a:solidFill>
                  <a:schemeClr val="bg1"/>
                </a:solidFill>
              </a:rPr>
              <a:t>教育、保健、交通インフラなどが十分に整備されている</a:t>
            </a:r>
          </a:p>
        </p:txBody>
      </p:sp>
    </p:spTree>
    <p:extLst>
      <p:ext uri="{BB962C8B-B14F-4D97-AF65-F5344CB8AC3E}">
        <p14:creationId xmlns:p14="http://schemas.microsoft.com/office/powerpoint/2010/main" val="322808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世界銀行から日本への融資の例</a:t>
            </a:r>
          </a:p>
        </p:txBody>
      </p:sp>
      <p:pic>
        <p:nvPicPr>
          <p:cNvPr id="2050" name="Picture 2" descr="東海道新幹線が開業60周年 経済成長支え70億人運ぶ - 日本経済新聞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2276872"/>
            <a:ext cx="4701371" cy="313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はじめての黒部ダム｜観光情報｜黒部ダムオフィシャルサイ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369" y="2276872"/>
            <a:ext cx="4431654" cy="313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0" y="5517232"/>
            <a:ext cx="91440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日本も</a:t>
            </a:r>
            <a:r>
              <a:rPr kumimoji="1" lang="en-US" altLang="ja-JP" sz="3600" dirty="0"/>
              <a:t>1950</a:t>
            </a:r>
            <a:r>
              <a:rPr kumimoji="1" lang="ja-JP" altLang="en-US" sz="3600" dirty="0"/>
              <a:t>年代～</a:t>
            </a:r>
            <a:r>
              <a:rPr kumimoji="1" lang="en-US" altLang="ja-JP" sz="3600" dirty="0"/>
              <a:t>1970</a:t>
            </a:r>
            <a:r>
              <a:rPr kumimoji="1" lang="ja-JP" altLang="en-US" sz="3600" dirty="0"/>
              <a:t>年代初めまでＯＤＡを受けていた</a:t>
            </a:r>
          </a:p>
        </p:txBody>
      </p:sp>
    </p:spTree>
    <p:extLst>
      <p:ext uri="{BB962C8B-B14F-4D97-AF65-F5344CB8AC3E}">
        <p14:creationId xmlns:p14="http://schemas.microsoft.com/office/powerpoint/2010/main" val="271929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b="1" dirty="0">
                <a:solidFill>
                  <a:srgbClr val="FFFF00"/>
                </a:solidFill>
              </a:rPr>
              <a:t>ＯＥＣＤ</a:t>
            </a:r>
            <a:r>
              <a:rPr kumimoji="1" lang="ja-JP" altLang="en-US" dirty="0">
                <a:solidFill>
                  <a:srgbClr val="FFFF00"/>
                </a:solidFill>
              </a:rPr>
              <a:t>（経済協力開発機構）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" y="1410150"/>
            <a:ext cx="9234899" cy="5447850"/>
          </a:xfrm>
          <a:prstGeom prst="rect">
            <a:avLst/>
          </a:prstGeom>
        </p:spPr>
      </p:pic>
      <p:sp>
        <p:nvSpPr>
          <p:cNvPr id="5" name="AutoShape 4" descr="https://www.mofa.go.jp/mofaj/files/10066674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663" y="4659243"/>
            <a:ext cx="333375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47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Calibri"/>
        <a:ea typeface="メイリオ"/>
        <a:cs typeface=""/>
      </a:majorFont>
      <a:minorFont>
        <a:latin typeface="Calibr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119</Words>
  <Application>Microsoft Office PowerPoint</Application>
  <PresentationFormat>画面に合わせる (4:3)</PresentationFormat>
  <Paragraphs>43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9" baseType="lpstr">
      <vt:lpstr>メイリオ</vt:lpstr>
      <vt:lpstr>游ゴシック</vt:lpstr>
      <vt:lpstr>Arial</vt:lpstr>
      <vt:lpstr>Calibri</vt:lpstr>
      <vt:lpstr>Office ​​テーマ</vt:lpstr>
      <vt:lpstr>先進国のODA（政府開発援助）</vt:lpstr>
      <vt:lpstr>2022年のＯＤＡの受領額</vt:lpstr>
      <vt:lpstr>2012年のＯＤＡの受領額</vt:lpstr>
      <vt:lpstr>1982年のＯＤＡの受領額</vt:lpstr>
      <vt:lpstr>Ｑ．開発援助を多く受ける国が時期によって変わるのはなぜだろう？</vt:lpstr>
      <vt:lpstr>ODA受領を卒業した国の例</vt:lpstr>
      <vt:lpstr>ODA卒業の基準</vt:lpstr>
      <vt:lpstr>世界銀行から日本への融資の例</vt:lpstr>
      <vt:lpstr>ＯＥＣＤ（経済協力開発機構）</vt:lpstr>
      <vt:lpstr>PowerPoint プレゼンテーション</vt:lpstr>
      <vt:lpstr>世界銀行</vt:lpstr>
      <vt:lpstr>ＩＭＦ（国際通貨基金）</vt:lpstr>
      <vt:lpstr>二国間援助と多国間援助</vt:lpstr>
      <vt:lpstr>ラオス・中国鉄道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sue</dc:creator>
  <cp:lastModifiedBy>山口市教育委員会</cp:lastModifiedBy>
  <cp:revision>20</cp:revision>
  <cp:lastPrinted>2024-11-22T05:16:51Z</cp:lastPrinted>
  <dcterms:created xsi:type="dcterms:W3CDTF">2024-11-19T12:49:08Z</dcterms:created>
  <dcterms:modified xsi:type="dcterms:W3CDTF">2025-01-19T18:29:59Z</dcterms:modified>
</cp:coreProperties>
</file>