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90" r:id="rId4"/>
    <p:sldId id="271" r:id="rId5"/>
    <p:sldId id="260" r:id="rId6"/>
    <p:sldId id="279" r:id="rId7"/>
    <p:sldId id="283" r:id="rId8"/>
    <p:sldId id="284" r:id="rId9"/>
    <p:sldId id="291" r:id="rId10"/>
    <p:sldId id="275" r:id="rId11"/>
    <p:sldId id="276" r:id="rId12"/>
    <p:sldId id="263" r:id="rId13"/>
    <p:sldId id="264" r:id="rId14"/>
    <p:sldId id="266" r:id="rId15"/>
    <p:sldId id="280" r:id="rId16"/>
    <p:sldId id="282" r:id="rId17"/>
    <p:sldId id="294" r:id="rId18"/>
    <p:sldId id="296" r:id="rId19"/>
    <p:sldId id="295" r:id="rId20"/>
    <p:sldId id="293"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55"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326082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305362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266468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355785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334982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32895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26171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113310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125348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420732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A77A40-3234-4780-94FF-AE9A13A263B0}" type="datetimeFigureOut">
              <a:rPr kumimoji="1" lang="ja-JP" altLang="en-US" smtClean="0"/>
              <a:pPr/>
              <a:t>2025/1/20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302546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77A40-3234-4780-94FF-AE9A13A263B0}" type="datetimeFigureOut">
              <a:rPr kumimoji="1" lang="ja-JP" altLang="en-US" smtClean="0"/>
              <a:pPr/>
              <a:t>2025/1/20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A713-E265-4A0C-B087-B05A6ABE47DD}" type="slidenum">
              <a:rPr kumimoji="1" lang="ja-JP" altLang="en-US" smtClean="0"/>
              <a:pPr/>
              <a:t>‹#›</a:t>
            </a:fld>
            <a:endParaRPr kumimoji="1" lang="ja-JP" altLang="en-US"/>
          </a:p>
        </p:txBody>
      </p:sp>
    </p:spTree>
    <p:extLst>
      <p:ext uri="{BB962C8B-B14F-4D97-AF65-F5344CB8AC3E}">
        <p14:creationId xmlns:p14="http://schemas.microsoft.com/office/powerpoint/2010/main" val="89778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bg1"/>
                </a:solidFill>
              </a:rPr>
              <a:t>地球規模の課題とは？</a:t>
            </a:r>
            <a:endParaRPr kumimoji="1" lang="ja-JP" altLang="en-US" dirty="0">
              <a:solidFill>
                <a:schemeClr val="bg1"/>
              </a:solidFill>
            </a:endParaRPr>
          </a:p>
        </p:txBody>
      </p:sp>
      <p:pic>
        <p:nvPicPr>
          <p:cNvPr id="2050" name="Picture 2" descr="地球温暖化とは | 鹿沼市公式ホームペー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2812010" cy="2086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アフリカの難民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643043"/>
            <a:ext cx="1809857" cy="22240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汚い地球のイラスト（環境問題）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365840"/>
            <a:ext cx="2571413" cy="25649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無料イラスト かわいいフリー素材集: テロリスト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221088"/>
            <a:ext cx="1991628" cy="23500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無料イラスト かわいいフリー素材集: 戦争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32" y="4581127"/>
            <a:ext cx="2880322" cy="15121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避難する人と避難誘導する人のイラスト（防災頭巾） | かわいい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8665" y="4210428"/>
            <a:ext cx="2864317" cy="216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6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846B23-7592-459C-9BCB-131FC58B768B}"/>
              </a:ext>
            </a:extLst>
          </p:cNvPr>
          <p:cNvSpPr>
            <a:spLocks noGrp="1"/>
          </p:cNvSpPr>
          <p:nvPr>
            <p:ph type="title"/>
          </p:nvPr>
        </p:nvSpPr>
        <p:spPr/>
        <p:txBody>
          <a:bodyPr/>
          <a:lstStyle/>
          <a:p>
            <a:r>
              <a:rPr kumimoji="1" lang="ja-JP" altLang="en-US" dirty="0">
                <a:solidFill>
                  <a:schemeClr val="bg1"/>
                </a:solidFill>
              </a:rPr>
              <a:t>世界平均気温の変化</a:t>
            </a:r>
          </a:p>
        </p:txBody>
      </p:sp>
      <p:sp>
        <p:nvSpPr>
          <p:cNvPr id="3" name="コンテンツ プレースホルダー 2">
            <a:extLst>
              <a:ext uri="{FF2B5EF4-FFF2-40B4-BE49-F238E27FC236}">
                <a16:creationId xmlns:a16="http://schemas.microsoft.com/office/drawing/2014/main" id="{DC75B5E3-AD20-4513-A8E6-092E337F9469}"/>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F05E5EF-7A40-4B6E-A29A-25453F22B9E4}"/>
              </a:ext>
            </a:extLst>
          </p:cNvPr>
          <p:cNvPicPr>
            <a:picLocks noChangeAspect="1"/>
          </p:cNvPicPr>
          <p:nvPr/>
        </p:nvPicPr>
        <p:blipFill>
          <a:blip r:embed="rId2"/>
          <a:stretch>
            <a:fillRect/>
          </a:stretch>
        </p:blipFill>
        <p:spPr>
          <a:xfrm>
            <a:off x="-90950" y="1600200"/>
            <a:ext cx="9234950" cy="5165724"/>
          </a:xfrm>
          <a:prstGeom prst="rect">
            <a:avLst/>
          </a:prstGeom>
        </p:spPr>
      </p:pic>
    </p:spTree>
    <p:extLst>
      <p:ext uri="{BB962C8B-B14F-4D97-AF65-F5344CB8AC3E}">
        <p14:creationId xmlns:p14="http://schemas.microsoft.com/office/powerpoint/2010/main" val="381171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6090C-D22C-4A2C-A69C-554DE41D2467}"/>
              </a:ext>
            </a:extLst>
          </p:cNvPr>
          <p:cNvSpPr>
            <a:spLocks noGrp="1"/>
          </p:cNvSpPr>
          <p:nvPr>
            <p:ph type="title"/>
          </p:nvPr>
        </p:nvSpPr>
        <p:spPr>
          <a:xfrm>
            <a:off x="179512" y="274638"/>
            <a:ext cx="8856984" cy="1143000"/>
          </a:xfrm>
        </p:spPr>
        <p:txBody>
          <a:bodyPr>
            <a:normAutofit fontScale="90000"/>
          </a:bodyPr>
          <a:lstStyle/>
          <a:p>
            <a:r>
              <a:rPr kumimoji="1" lang="ja-JP" altLang="en-US" dirty="0">
                <a:solidFill>
                  <a:schemeClr val="bg1"/>
                </a:solidFill>
              </a:rPr>
              <a:t>対策の有無による世界平均気温の予測</a:t>
            </a:r>
          </a:p>
        </p:txBody>
      </p:sp>
      <p:sp>
        <p:nvSpPr>
          <p:cNvPr id="3" name="コンテンツ プレースホルダー 2">
            <a:extLst>
              <a:ext uri="{FF2B5EF4-FFF2-40B4-BE49-F238E27FC236}">
                <a16:creationId xmlns:a16="http://schemas.microsoft.com/office/drawing/2014/main" id="{CEC180AE-ACEE-4B4D-9FEC-9516F25675B8}"/>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6FDB1778-74B2-4B08-A0FA-09CD9D3E56BA}"/>
              </a:ext>
            </a:extLst>
          </p:cNvPr>
          <p:cNvPicPr>
            <a:picLocks noChangeAspect="1"/>
          </p:cNvPicPr>
          <p:nvPr/>
        </p:nvPicPr>
        <p:blipFill>
          <a:blip r:embed="rId2"/>
          <a:stretch>
            <a:fillRect/>
          </a:stretch>
        </p:blipFill>
        <p:spPr>
          <a:xfrm>
            <a:off x="0" y="1533081"/>
            <a:ext cx="9143999" cy="5231998"/>
          </a:xfrm>
          <a:prstGeom prst="rect">
            <a:avLst/>
          </a:prstGeom>
        </p:spPr>
      </p:pic>
    </p:spTree>
    <p:extLst>
      <p:ext uri="{BB962C8B-B14F-4D97-AF65-F5344CB8AC3E}">
        <p14:creationId xmlns:p14="http://schemas.microsoft.com/office/powerpoint/2010/main" val="102776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kumimoji="1" lang="en-US" altLang="ja-JP" dirty="0">
                <a:solidFill>
                  <a:schemeClr val="bg1"/>
                </a:solidFill>
              </a:rPr>
              <a:t>1992</a:t>
            </a:r>
            <a:r>
              <a:rPr kumimoji="1" lang="ja-JP" altLang="en-US" dirty="0">
                <a:solidFill>
                  <a:schemeClr val="bg1"/>
                </a:solidFill>
              </a:rPr>
              <a:t>年　</a:t>
            </a:r>
            <a:r>
              <a:rPr kumimoji="1" lang="ja-JP" altLang="en-US" dirty="0">
                <a:solidFill>
                  <a:srgbClr val="FFFF00"/>
                </a:solidFill>
              </a:rPr>
              <a:t>国連環境開発会議</a:t>
            </a:r>
            <a:r>
              <a:rPr kumimoji="1" lang="en-US" altLang="ja-JP" dirty="0">
                <a:solidFill>
                  <a:schemeClr val="bg1"/>
                </a:solidFill>
              </a:rPr>
              <a:t>(</a:t>
            </a:r>
            <a:r>
              <a:rPr kumimoji="1" lang="ja-JP" altLang="en-US" dirty="0">
                <a:solidFill>
                  <a:schemeClr val="bg1"/>
                </a:solidFill>
              </a:rPr>
              <a:t>地球サミット</a:t>
            </a:r>
            <a:r>
              <a:rPr kumimoji="1" lang="en-US" altLang="ja-JP" dirty="0">
                <a:solidFill>
                  <a:schemeClr val="bg1"/>
                </a:solidFill>
              </a:rPr>
              <a:t>)</a:t>
            </a:r>
            <a:endParaRPr kumimoji="1" lang="ja-JP" altLang="en-US" dirty="0">
              <a:solidFill>
                <a:schemeClr val="bg1"/>
              </a:solidFill>
            </a:endParaRPr>
          </a:p>
        </p:txBody>
      </p:sp>
      <p:pic>
        <p:nvPicPr>
          <p:cNvPr id="1026" name="Picture 2" descr="クリックすると新しいウィンドウで開きます"/>
          <p:cNvPicPr>
            <a:picLocks noChangeAspect="1" noChangeArrowheads="1"/>
          </p:cNvPicPr>
          <p:nvPr/>
        </p:nvPicPr>
        <p:blipFill>
          <a:blip r:embed="rId2" cstate="print"/>
          <a:srcRect/>
          <a:stretch>
            <a:fillRect/>
          </a:stretch>
        </p:blipFill>
        <p:spPr bwMode="auto">
          <a:xfrm>
            <a:off x="611560" y="1484784"/>
            <a:ext cx="7688870" cy="5373216"/>
          </a:xfrm>
          <a:prstGeom prst="rect">
            <a:avLst/>
          </a:prstGeom>
          <a:noFill/>
        </p:spPr>
      </p:pic>
      <p:sp>
        <p:nvSpPr>
          <p:cNvPr id="5" name="テキスト ボックス 4"/>
          <p:cNvSpPr txBox="1"/>
          <p:nvPr/>
        </p:nvSpPr>
        <p:spPr>
          <a:xfrm>
            <a:off x="1259632" y="1844824"/>
            <a:ext cx="6552728" cy="1015663"/>
          </a:xfrm>
          <a:prstGeom prst="rect">
            <a:avLst/>
          </a:prstGeom>
          <a:solidFill>
            <a:schemeClr val="bg1"/>
          </a:solidFill>
          <a:ln w="38100">
            <a:solidFill>
              <a:srgbClr val="FFC000"/>
            </a:solidFill>
          </a:ln>
        </p:spPr>
        <p:txBody>
          <a:bodyPr wrap="square" rtlCol="0">
            <a:spAutoFit/>
          </a:bodyPr>
          <a:lstStyle/>
          <a:p>
            <a:pPr algn="ctr"/>
            <a:r>
              <a:rPr kumimoji="1" lang="ja-JP" altLang="en-US" sz="6000" dirty="0">
                <a:solidFill>
                  <a:srgbClr val="FF0000"/>
                </a:solidFill>
              </a:rPr>
              <a:t>「持続可能な開発」</a:t>
            </a:r>
          </a:p>
        </p:txBody>
      </p:sp>
      <p:sp>
        <p:nvSpPr>
          <p:cNvPr id="6" name="下矢印 5"/>
          <p:cNvSpPr/>
          <p:nvPr/>
        </p:nvSpPr>
        <p:spPr>
          <a:xfrm>
            <a:off x="3491880" y="2860487"/>
            <a:ext cx="1800200" cy="71252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79631" y="3663560"/>
            <a:ext cx="6552728" cy="1569660"/>
          </a:xfrm>
          <a:prstGeom prst="rect">
            <a:avLst/>
          </a:prstGeom>
          <a:solidFill>
            <a:schemeClr val="bg1"/>
          </a:solidFill>
          <a:ln w="38100">
            <a:solidFill>
              <a:srgbClr val="92D050"/>
            </a:solidFill>
          </a:ln>
        </p:spPr>
        <p:txBody>
          <a:bodyPr wrap="square" rtlCol="0">
            <a:spAutoFit/>
          </a:bodyPr>
          <a:lstStyle/>
          <a:p>
            <a:r>
              <a:rPr kumimoji="1" lang="ja-JP" altLang="en-US" sz="4800" dirty="0">
                <a:solidFill>
                  <a:srgbClr val="00B050"/>
                </a:solidFill>
              </a:rPr>
              <a:t>・気候変動枠組条約</a:t>
            </a:r>
            <a:endParaRPr kumimoji="1" lang="en-US" altLang="ja-JP" sz="4800" dirty="0">
              <a:solidFill>
                <a:srgbClr val="00B050"/>
              </a:solidFill>
            </a:endParaRPr>
          </a:p>
          <a:p>
            <a:r>
              <a:rPr lang="ja-JP" altLang="en-US" sz="4800" dirty="0">
                <a:solidFill>
                  <a:srgbClr val="00B050"/>
                </a:solidFill>
              </a:rPr>
              <a:t>・生物多様性条約</a:t>
            </a:r>
            <a:endParaRPr kumimoji="1" lang="ja-JP" altLang="en-US" sz="4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solidFill>
                  <a:schemeClr val="bg1"/>
                </a:solidFill>
              </a:rPr>
              <a:t>1997</a:t>
            </a:r>
            <a:r>
              <a:rPr kumimoji="1" lang="ja-JP" altLang="en-US" dirty="0">
                <a:solidFill>
                  <a:schemeClr val="bg1"/>
                </a:solidFill>
              </a:rPr>
              <a:t>年　</a:t>
            </a:r>
            <a:r>
              <a:rPr kumimoji="1" lang="ja-JP" altLang="en-US" dirty="0">
                <a:solidFill>
                  <a:srgbClr val="FFFF00"/>
                </a:solidFill>
              </a:rPr>
              <a:t>地球温暖化防止京都会議</a:t>
            </a:r>
            <a:r>
              <a:rPr kumimoji="1" lang="ja-JP" altLang="en-US" dirty="0">
                <a:solidFill>
                  <a:schemeClr val="bg1"/>
                </a:solidFill>
              </a:rPr>
              <a:t>（ＣＯＰ３）が開かれる</a:t>
            </a:r>
          </a:p>
        </p:txBody>
      </p:sp>
      <p:pic>
        <p:nvPicPr>
          <p:cNvPr id="21506" name="Picture 2" descr="クリックすると新しいウィンドウで開きます"/>
          <p:cNvPicPr>
            <a:picLocks noChangeAspect="1" noChangeArrowheads="1"/>
          </p:cNvPicPr>
          <p:nvPr/>
        </p:nvPicPr>
        <p:blipFill>
          <a:blip r:embed="rId2" cstate="print"/>
          <a:srcRect/>
          <a:stretch>
            <a:fillRect/>
          </a:stretch>
        </p:blipFill>
        <p:spPr bwMode="auto">
          <a:xfrm>
            <a:off x="1043608" y="1538496"/>
            <a:ext cx="7226047" cy="5373216"/>
          </a:xfrm>
          <a:prstGeom prst="rect">
            <a:avLst/>
          </a:prstGeom>
          <a:noFill/>
        </p:spPr>
      </p:pic>
      <p:sp>
        <p:nvSpPr>
          <p:cNvPr id="6" name="テキスト ボックス 5"/>
          <p:cNvSpPr txBox="1"/>
          <p:nvPr/>
        </p:nvSpPr>
        <p:spPr>
          <a:xfrm>
            <a:off x="1475656" y="3068960"/>
            <a:ext cx="6192688" cy="769441"/>
          </a:xfrm>
          <a:prstGeom prst="rect">
            <a:avLst/>
          </a:prstGeom>
          <a:solidFill>
            <a:schemeClr val="bg1"/>
          </a:solidFill>
          <a:ln w="38100">
            <a:solidFill>
              <a:srgbClr val="FF0000"/>
            </a:solidFill>
          </a:ln>
        </p:spPr>
        <p:txBody>
          <a:bodyPr wrap="square" rtlCol="0">
            <a:spAutoFit/>
          </a:bodyPr>
          <a:lstStyle/>
          <a:p>
            <a:r>
              <a:rPr kumimoji="1" lang="ja-JP" altLang="en-US" sz="4400" dirty="0">
                <a:solidFill>
                  <a:srgbClr val="FF0000"/>
                </a:solidFill>
              </a:rPr>
              <a:t>京都議定書</a:t>
            </a:r>
            <a:r>
              <a:rPr kumimoji="1" lang="ja-JP" altLang="en-US" sz="4400" dirty="0"/>
              <a:t>が採択される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1143000"/>
          </a:xfrm>
        </p:spPr>
        <p:txBody>
          <a:bodyPr>
            <a:normAutofit fontScale="90000"/>
          </a:bodyPr>
          <a:lstStyle/>
          <a:p>
            <a:r>
              <a:rPr kumimoji="1" lang="ja-JP" altLang="en-US" dirty="0">
                <a:solidFill>
                  <a:schemeClr val="bg1"/>
                </a:solidFill>
              </a:rPr>
              <a:t>京都議定書における先進国</a:t>
            </a:r>
            <a:r>
              <a:rPr kumimoji="1" lang="en-US" altLang="ja-JP" dirty="0">
                <a:solidFill>
                  <a:schemeClr val="bg1"/>
                </a:solidFill>
              </a:rPr>
              <a:t/>
            </a:r>
            <a:br>
              <a:rPr kumimoji="1" lang="en-US" altLang="ja-JP" dirty="0">
                <a:solidFill>
                  <a:schemeClr val="bg1"/>
                </a:solidFill>
              </a:rPr>
            </a:br>
            <a:r>
              <a:rPr kumimoji="1" lang="ja-JP" altLang="en-US" dirty="0">
                <a:solidFill>
                  <a:schemeClr val="bg1"/>
                </a:solidFill>
              </a:rPr>
              <a:t>の</a:t>
            </a:r>
            <a:r>
              <a:rPr kumimoji="1" lang="en-US" altLang="ja-JP" dirty="0">
                <a:solidFill>
                  <a:schemeClr val="bg1"/>
                </a:solidFill>
              </a:rPr>
              <a:t>CO2</a:t>
            </a:r>
            <a:r>
              <a:rPr kumimoji="1" lang="ja-JP" altLang="en-US" dirty="0">
                <a:solidFill>
                  <a:schemeClr val="bg1"/>
                </a:solidFill>
              </a:rPr>
              <a:t>削減目標（</a:t>
            </a:r>
            <a:r>
              <a:rPr kumimoji="1" lang="en-US" altLang="ja-JP" dirty="0">
                <a:solidFill>
                  <a:schemeClr val="bg1"/>
                </a:solidFill>
              </a:rPr>
              <a:t>1990</a:t>
            </a:r>
            <a:r>
              <a:rPr kumimoji="1" lang="ja-JP" altLang="en-US" dirty="0">
                <a:solidFill>
                  <a:schemeClr val="bg1"/>
                </a:solidFill>
              </a:rPr>
              <a:t>年比）</a:t>
            </a:r>
          </a:p>
        </p:txBody>
      </p:sp>
      <p:pic>
        <p:nvPicPr>
          <p:cNvPr id="23554" name="Picture 2" descr="クリックすると新しいウィンドウで開きます"/>
          <p:cNvPicPr>
            <a:picLocks noChangeAspect="1" noChangeArrowheads="1"/>
          </p:cNvPicPr>
          <p:nvPr/>
        </p:nvPicPr>
        <p:blipFill>
          <a:blip r:embed="rId2" cstate="print"/>
          <a:srcRect/>
          <a:stretch>
            <a:fillRect/>
          </a:stretch>
        </p:blipFill>
        <p:spPr bwMode="auto">
          <a:xfrm>
            <a:off x="755576" y="1412776"/>
            <a:ext cx="7704856" cy="543963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2E861A-4137-456B-A04F-E095CA25F60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08082AF-52FF-43A9-973F-55C93398E5CA}"/>
              </a:ext>
            </a:extLst>
          </p:cNvPr>
          <p:cNvSpPr>
            <a:spLocks noGrp="1"/>
          </p:cNvSpPr>
          <p:nvPr>
            <p:ph idx="1"/>
          </p:nvPr>
        </p:nvSpPr>
        <p:spPr/>
        <p:txBody>
          <a:bodyPr/>
          <a:lstStyle/>
          <a:p>
            <a:endParaRPr kumimoji="1" lang="ja-JP" altLang="en-US"/>
          </a:p>
        </p:txBody>
      </p:sp>
      <p:pic>
        <p:nvPicPr>
          <p:cNvPr id="4098" name="Picture 2">
            <a:extLst>
              <a:ext uri="{FF2B5EF4-FFF2-40B4-BE49-F238E27FC236}">
                <a16:creationId xmlns:a16="http://schemas.microsoft.com/office/drawing/2014/main" id="{22FEFC69-0C7C-4AE6-B141-29809AD58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B242FE-6907-4E79-8567-2F93A64CF48A}"/>
              </a:ext>
            </a:extLst>
          </p:cNvPr>
          <p:cNvSpPr>
            <a:spLocks noGrp="1"/>
          </p:cNvSpPr>
          <p:nvPr>
            <p:ph type="title"/>
          </p:nvPr>
        </p:nvSpPr>
        <p:spPr/>
        <p:txBody>
          <a:bodyPr/>
          <a:lstStyle/>
          <a:p>
            <a:r>
              <a:rPr kumimoji="1" lang="ja-JP" altLang="en-US" dirty="0">
                <a:solidFill>
                  <a:schemeClr val="bg1"/>
                </a:solidFill>
              </a:rPr>
              <a:t>パリ協定による各国の目標</a:t>
            </a:r>
          </a:p>
        </p:txBody>
      </p:sp>
      <p:pic>
        <p:nvPicPr>
          <p:cNvPr id="5" name="図 4">
            <a:extLst>
              <a:ext uri="{FF2B5EF4-FFF2-40B4-BE49-F238E27FC236}">
                <a16:creationId xmlns:a16="http://schemas.microsoft.com/office/drawing/2014/main" id="{F18D0F1D-97F6-4928-9851-BD78E467FCEC}"/>
              </a:ext>
            </a:extLst>
          </p:cNvPr>
          <p:cNvPicPr>
            <a:picLocks noChangeAspect="1"/>
          </p:cNvPicPr>
          <p:nvPr/>
        </p:nvPicPr>
        <p:blipFill>
          <a:blip r:embed="rId2"/>
          <a:stretch>
            <a:fillRect/>
          </a:stretch>
        </p:blipFill>
        <p:spPr>
          <a:xfrm>
            <a:off x="18530" y="1556792"/>
            <a:ext cx="9155756" cy="5165724"/>
          </a:xfrm>
          <a:prstGeom prst="rect">
            <a:avLst/>
          </a:prstGeom>
        </p:spPr>
      </p:pic>
    </p:spTree>
    <p:extLst>
      <p:ext uri="{BB962C8B-B14F-4D97-AF65-F5344CB8AC3E}">
        <p14:creationId xmlns:p14="http://schemas.microsoft.com/office/powerpoint/2010/main" val="398154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67544" y="1700809"/>
            <a:ext cx="8424936" cy="1368151"/>
          </a:xfrm>
          <a:ln w="38100">
            <a:solidFill>
              <a:srgbClr val="FF0000"/>
            </a:solidFill>
          </a:ln>
        </p:spPr>
        <p:txBody>
          <a:bodyPr>
            <a:normAutofit/>
          </a:bodyPr>
          <a:lstStyle/>
          <a:p>
            <a:pPr algn="l"/>
            <a:r>
              <a:rPr kumimoji="1" lang="ja-JP" altLang="en-US" sz="3600" dirty="0" smtClean="0">
                <a:solidFill>
                  <a:schemeClr val="bg1"/>
                </a:solidFill>
              </a:rPr>
              <a:t>Ｑ．途上国の経済発展と地球規模の課題解決を両立していくために必要なことは？</a:t>
            </a:r>
            <a:endParaRPr kumimoji="1" lang="ja-JP" altLang="en-US" sz="3600" dirty="0">
              <a:solidFill>
                <a:schemeClr val="bg1"/>
              </a:solidFill>
            </a:endParaRPr>
          </a:p>
        </p:txBody>
      </p:sp>
      <p:pic>
        <p:nvPicPr>
          <p:cNvPr id="6" name="図 5"/>
          <p:cNvPicPr>
            <a:picLocks noChangeAspect="1"/>
          </p:cNvPicPr>
          <p:nvPr/>
        </p:nvPicPr>
        <p:blipFill>
          <a:blip r:embed="rId2"/>
          <a:stretch>
            <a:fillRect/>
          </a:stretch>
        </p:blipFill>
        <p:spPr>
          <a:xfrm>
            <a:off x="6084168" y="3789040"/>
            <a:ext cx="2191662" cy="2232248"/>
          </a:xfrm>
          <a:prstGeom prst="rect">
            <a:avLst/>
          </a:prstGeom>
        </p:spPr>
      </p:pic>
    </p:spTree>
    <p:extLst>
      <p:ext uri="{BB962C8B-B14F-4D97-AF65-F5344CB8AC3E}">
        <p14:creationId xmlns:p14="http://schemas.microsoft.com/office/powerpoint/2010/main" val="318256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chemeClr val="bg1"/>
                </a:solidFill>
              </a:rPr>
              <a:t>ラオスの森林回復に向けた取組</a:t>
            </a:r>
            <a:endParaRPr kumimoji="1" lang="ja-JP" altLang="en-US" dirty="0">
              <a:solidFill>
                <a:schemeClr val="bg1"/>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https://www.jica.go.jp/oda/project/0800212/__icsFiles/afieldfile/oda/impfiles/r7mcj00000002tt8-img/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55" y="1410564"/>
            <a:ext cx="8160543"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41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solidFill>
              </a:rPr>
              <a:t>ロンラオ村のようす</a:t>
            </a:r>
            <a:endParaRPr kumimoji="1" lang="ja-JP" altLang="en-US" dirty="0">
              <a:solidFill>
                <a:schemeClr val="bg1"/>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5596" y="1403395"/>
            <a:ext cx="7272807" cy="5454605"/>
          </a:xfrm>
        </p:spPr>
      </p:pic>
    </p:spTree>
    <p:extLst>
      <p:ext uri="{BB962C8B-B14F-4D97-AF65-F5344CB8AC3E}">
        <p14:creationId xmlns:p14="http://schemas.microsoft.com/office/powerpoint/2010/main" val="110479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solidFill>
                  <a:schemeClr val="bg1"/>
                </a:solidFill>
              </a:rPr>
              <a:t>地球</a:t>
            </a:r>
            <a:r>
              <a:rPr lang="ja-JP" altLang="en-US" dirty="0">
                <a:solidFill>
                  <a:schemeClr val="bg1"/>
                </a:solidFill>
              </a:rPr>
              <a:t>規模</a:t>
            </a:r>
            <a:r>
              <a:rPr lang="ja-JP" altLang="en-US" dirty="0" smtClean="0">
                <a:solidFill>
                  <a:schemeClr val="bg1"/>
                </a:solidFill>
              </a:rPr>
              <a:t>の</a:t>
            </a:r>
            <a:r>
              <a:rPr lang="ja-JP" altLang="en-US" dirty="0">
                <a:solidFill>
                  <a:schemeClr val="bg1"/>
                </a:solidFill>
              </a:rPr>
              <a:t>課題</a:t>
            </a:r>
            <a:r>
              <a:rPr lang="ja-JP" altLang="en-US" dirty="0" smtClean="0">
                <a:solidFill>
                  <a:schemeClr val="bg1"/>
                </a:solidFill>
              </a:rPr>
              <a:t>とＯＤＡの関係</a:t>
            </a:r>
            <a:r>
              <a:rPr kumimoji="1" lang="ja-JP" altLang="en-US" dirty="0" smtClean="0">
                <a:solidFill>
                  <a:schemeClr val="bg1"/>
                </a:solidFill>
              </a:rPr>
              <a:t>について</a:t>
            </a:r>
            <a:r>
              <a:rPr kumimoji="1" lang="ja-JP" altLang="en-US" dirty="0">
                <a:solidFill>
                  <a:schemeClr val="bg1"/>
                </a:solidFill>
              </a:rPr>
              <a:t>考えよう</a:t>
            </a:r>
          </a:p>
        </p:txBody>
      </p:sp>
    </p:spTree>
    <p:extLst>
      <p:ext uri="{BB962C8B-B14F-4D97-AF65-F5344CB8AC3E}">
        <p14:creationId xmlns:p14="http://schemas.microsoft.com/office/powerpoint/2010/main" val="251869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468" y="0"/>
            <a:ext cx="9138532" cy="6858000"/>
          </a:xfrm>
          <a:prstGeom prst="rect">
            <a:avLst/>
          </a:prstGeom>
        </p:spPr>
      </p:pic>
    </p:spTree>
    <p:extLst>
      <p:ext uri="{BB962C8B-B14F-4D97-AF65-F5344CB8AC3E}">
        <p14:creationId xmlns:p14="http://schemas.microsoft.com/office/powerpoint/2010/main" val="352634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5192" y="1700808"/>
            <a:ext cx="8229600" cy="3600400"/>
          </a:xfrm>
        </p:spPr>
        <p:txBody>
          <a:bodyPr>
            <a:noAutofit/>
          </a:bodyPr>
          <a:lstStyle/>
          <a:p>
            <a:pPr marL="0" indent="0" algn="ctr">
              <a:buNone/>
            </a:pPr>
            <a:r>
              <a:rPr kumimoji="1" lang="ja-JP" altLang="en-US" sz="10000" dirty="0" smtClean="0">
                <a:solidFill>
                  <a:schemeClr val="bg1"/>
                </a:solidFill>
              </a:rPr>
              <a:t>日本　：７．９ｔ</a:t>
            </a:r>
            <a:endParaRPr kumimoji="1" lang="en-US" altLang="ja-JP" sz="10000" dirty="0" smtClean="0">
              <a:solidFill>
                <a:schemeClr val="bg1"/>
              </a:solidFill>
            </a:endParaRPr>
          </a:p>
          <a:p>
            <a:pPr marL="0" indent="0" algn="ctr">
              <a:buNone/>
            </a:pPr>
            <a:r>
              <a:rPr lang="ja-JP" altLang="en-US" sz="10000" dirty="0" smtClean="0">
                <a:solidFill>
                  <a:schemeClr val="bg1"/>
                </a:solidFill>
              </a:rPr>
              <a:t>ラオス：０．３ｔ</a:t>
            </a:r>
            <a:endParaRPr kumimoji="1" lang="ja-JP" altLang="en-US" sz="10000" dirty="0">
              <a:solidFill>
                <a:schemeClr val="bg1"/>
              </a:solidFill>
            </a:endParaRPr>
          </a:p>
        </p:txBody>
      </p:sp>
      <p:sp>
        <p:nvSpPr>
          <p:cNvPr id="4" name="テキスト ボックス 3"/>
          <p:cNvSpPr txBox="1"/>
          <p:nvPr/>
        </p:nvSpPr>
        <p:spPr>
          <a:xfrm>
            <a:off x="683568" y="404664"/>
            <a:ext cx="7632848" cy="830997"/>
          </a:xfrm>
          <a:prstGeom prst="rect">
            <a:avLst/>
          </a:prstGeom>
          <a:noFill/>
        </p:spPr>
        <p:txBody>
          <a:bodyPr wrap="square" rtlCol="0">
            <a:spAutoFit/>
          </a:bodyPr>
          <a:lstStyle/>
          <a:p>
            <a:pPr algn="ctr"/>
            <a:r>
              <a:rPr kumimoji="1" lang="ja-JP" altLang="en-US" sz="4800" dirty="0" smtClean="0">
                <a:solidFill>
                  <a:schemeClr val="bg1"/>
                </a:solidFill>
              </a:rPr>
              <a:t>何の数字？</a:t>
            </a:r>
            <a:endParaRPr kumimoji="1" lang="ja-JP" altLang="en-US" sz="4800" dirty="0">
              <a:solidFill>
                <a:schemeClr val="bg1"/>
              </a:solidFill>
            </a:endParaRPr>
          </a:p>
        </p:txBody>
      </p:sp>
      <p:sp>
        <p:nvSpPr>
          <p:cNvPr id="2" name="テキスト ボックス 1"/>
          <p:cNvSpPr txBox="1"/>
          <p:nvPr/>
        </p:nvSpPr>
        <p:spPr>
          <a:xfrm>
            <a:off x="467544" y="5229200"/>
            <a:ext cx="7992888" cy="1477328"/>
          </a:xfrm>
          <a:prstGeom prst="rect">
            <a:avLst/>
          </a:prstGeom>
          <a:noFill/>
        </p:spPr>
        <p:txBody>
          <a:bodyPr wrap="square" rtlCol="0">
            <a:spAutoFit/>
          </a:bodyPr>
          <a:lstStyle/>
          <a:p>
            <a:pPr algn="ctr"/>
            <a:r>
              <a:rPr kumimoji="1" lang="ja-JP" altLang="en-US" sz="5400" dirty="0" smtClean="0">
                <a:solidFill>
                  <a:srgbClr val="FFFF00"/>
                </a:solidFill>
              </a:rPr>
              <a:t>一人あたりのＣＯ２排出量</a:t>
            </a:r>
            <a:endParaRPr kumimoji="1" lang="en-US" altLang="ja-JP" sz="5400" dirty="0" smtClean="0">
              <a:solidFill>
                <a:srgbClr val="FFFF00"/>
              </a:solidFill>
            </a:endParaRPr>
          </a:p>
          <a:p>
            <a:pPr algn="r"/>
            <a:r>
              <a:rPr lang="ja-JP" altLang="en-US" sz="3600" dirty="0" smtClean="0">
                <a:solidFill>
                  <a:schemeClr val="bg1"/>
                </a:solidFill>
              </a:rPr>
              <a:t>（</a:t>
            </a:r>
            <a:r>
              <a:rPr lang="en-US" altLang="ja-JP" sz="3600" dirty="0" smtClean="0">
                <a:solidFill>
                  <a:schemeClr val="bg1"/>
                </a:solidFill>
              </a:rPr>
              <a:t>2021</a:t>
            </a:r>
            <a:r>
              <a:rPr lang="ja-JP" altLang="en-US" sz="3600" dirty="0" smtClean="0">
                <a:solidFill>
                  <a:schemeClr val="bg1"/>
                </a:solidFill>
              </a:rPr>
              <a:t>年）</a:t>
            </a:r>
            <a:endParaRPr kumimoji="1" lang="ja-JP" altLang="en-US" sz="3600" dirty="0">
              <a:solidFill>
                <a:schemeClr val="bg1"/>
              </a:solidFill>
            </a:endParaRPr>
          </a:p>
        </p:txBody>
      </p:sp>
    </p:spTree>
    <p:extLst>
      <p:ext uri="{BB962C8B-B14F-4D97-AF65-F5344CB8AC3E}">
        <p14:creationId xmlns:p14="http://schemas.microsoft.com/office/powerpoint/2010/main" val="41933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382"/>
            <a:ext cx="6912767" cy="691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45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5754" y="116632"/>
            <a:ext cx="8229600" cy="1143000"/>
          </a:xfrm>
        </p:spPr>
        <p:txBody>
          <a:bodyPr/>
          <a:lstStyle/>
          <a:p>
            <a:r>
              <a:rPr kumimoji="1" lang="ja-JP" altLang="en-US" dirty="0">
                <a:solidFill>
                  <a:srgbClr val="FFFF00"/>
                </a:solidFill>
              </a:rPr>
              <a:t>地球温暖化</a:t>
            </a:r>
            <a:r>
              <a:rPr kumimoji="1" lang="ja-JP" altLang="en-US" dirty="0">
                <a:solidFill>
                  <a:schemeClr val="bg1"/>
                </a:solidFill>
              </a:rPr>
              <a:t>の原因</a:t>
            </a:r>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2" y="1387123"/>
            <a:ext cx="9146892" cy="547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70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D48962-DC18-4F16-A325-45B79D9BD701}"/>
              </a:ext>
            </a:extLst>
          </p:cNvPr>
          <p:cNvSpPr>
            <a:spLocks noGrp="1"/>
          </p:cNvSpPr>
          <p:nvPr>
            <p:ph type="title"/>
          </p:nvPr>
        </p:nvSpPr>
        <p:spPr>
          <a:xfrm>
            <a:off x="457200" y="116632"/>
            <a:ext cx="8229600" cy="1143000"/>
          </a:xfrm>
        </p:spPr>
        <p:txBody>
          <a:bodyPr/>
          <a:lstStyle/>
          <a:p>
            <a:r>
              <a:rPr kumimoji="1" lang="ja-JP" altLang="en-US" dirty="0">
                <a:solidFill>
                  <a:schemeClr val="bg1"/>
                </a:solidFill>
              </a:rPr>
              <a:t>地球温暖化による</a:t>
            </a:r>
            <a:r>
              <a:rPr kumimoji="1" lang="ja-JP" altLang="en-US" dirty="0" smtClean="0">
                <a:solidFill>
                  <a:schemeClr val="bg1"/>
                </a:solidFill>
              </a:rPr>
              <a:t>影響</a:t>
            </a:r>
            <a:r>
              <a:rPr lang="ja-JP" altLang="en-US" dirty="0" smtClean="0">
                <a:solidFill>
                  <a:schemeClr val="bg1"/>
                </a:solidFill>
              </a:rPr>
              <a:t>の例</a:t>
            </a:r>
            <a:endParaRPr kumimoji="1" lang="ja-JP" altLang="en-US" dirty="0">
              <a:solidFill>
                <a:schemeClr val="bg1"/>
              </a:solidFill>
            </a:endParaRPr>
          </a:p>
        </p:txBody>
      </p:sp>
      <p:pic>
        <p:nvPicPr>
          <p:cNvPr id="5" name="図 4">
            <a:extLst>
              <a:ext uri="{FF2B5EF4-FFF2-40B4-BE49-F238E27FC236}">
                <a16:creationId xmlns:a16="http://schemas.microsoft.com/office/drawing/2014/main" id="{D25013DB-8D83-4FDC-B03F-5BF44B9A0136}"/>
              </a:ext>
            </a:extLst>
          </p:cNvPr>
          <p:cNvPicPr>
            <a:picLocks noChangeAspect="1"/>
          </p:cNvPicPr>
          <p:nvPr/>
        </p:nvPicPr>
        <p:blipFill>
          <a:blip r:embed="rId2"/>
          <a:stretch>
            <a:fillRect/>
          </a:stretch>
        </p:blipFill>
        <p:spPr>
          <a:xfrm>
            <a:off x="1115616" y="1199328"/>
            <a:ext cx="6912768" cy="5613616"/>
          </a:xfrm>
          <a:prstGeom prst="rect">
            <a:avLst/>
          </a:prstGeom>
        </p:spPr>
      </p:pic>
    </p:spTree>
    <p:extLst>
      <p:ext uri="{BB962C8B-B14F-4D97-AF65-F5344CB8AC3E}">
        <p14:creationId xmlns:p14="http://schemas.microsoft.com/office/powerpoint/2010/main" val="304774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6DE77-7F90-49DD-A67A-D55CB49DD8E6}"/>
              </a:ext>
            </a:extLst>
          </p:cNvPr>
          <p:cNvSpPr>
            <a:spLocks noGrp="1"/>
          </p:cNvSpPr>
          <p:nvPr>
            <p:ph type="title"/>
          </p:nvPr>
        </p:nvSpPr>
        <p:spPr/>
        <p:txBody>
          <a:bodyPr/>
          <a:lstStyle/>
          <a:p>
            <a:r>
              <a:rPr kumimoji="1" lang="en-US" altLang="ja-JP" dirty="0">
                <a:solidFill>
                  <a:schemeClr val="bg1"/>
                </a:solidFill>
              </a:rPr>
              <a:t>2015</a:t>
            </a:r>
            <a:r>
              <a:rPr kumimoji="1" lang="ja-JP" altLang="en-US" dirty="0">
                <a:solidFill>
                  <a:schemeClr val="bg1"/>
                </a:solidFill>
              </a:rPr>
              <a:t>年　</a:t>
            </a:r>
            <a:r>
              <a:rPr kumimoji="1" lang="ja-JP" altLang="en-US" dirty="0">
                <a:solidFill>
                  <a:srgbClr val="FFFF00"/>
                </a:solidFill>
              </a:rPr>
              <a:t>パリ協定</a:t>
            </a:r>
            <a:r>
              <a:rPr kumimoji="1" lang="ja-JP" altLang="en-US" dirty="0">
                <a:solidFill>
                  <a:schemeClr val="bg1"/>
                </a:solidFill>
              </a:rPr>
              <a:t>（</a:t>
            </a:r>
            <a:r>
              <a:rPr kumimoji="1" lang="en-US" altLang="ja-JP" dirty="0">
                <a:solidFill>
                  <a:schemeClr val="bg1"/>
                </a:solidFill>
              </a:rPr>
              <a:t>COP21</a:t>
            </a:r>
            <a:r>
              <a:rPr kumimoji="1" lang="ja-JP" altLang="en-US" dirty="0">
                <a:solidFill>
                  <a:schemeClr val="bg1"/>
                </a:solidFill>
              </a:rPr>
              <a:t>）</a:t>
            </a:r>
          </a:p>
        </p:txBody>
      </p:sp>
      <p:pic>
        <p:nvPicPr>
          <p:cNvPr id="1026" name="Picture 2" descr="パリ協定採択5周年、 JCIが挑む日本のネットゼロ実現への道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 y="1557383"/>
            <a:ext cx="9139485" cy="49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35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D51D80-6682-4C56-9508-1296824E4785}"/>
              </a:ext>
            </a:extLst>
          </p:cNvPr>
          <p:cNvSpPr>
            <a:spLocks noGrp="1"/>
          </p:cNvSpPr>
          <p:nvPr>
            <p:ph type="title"/>
          </p:nvPr>
        </p:nvSpPr>
        <p:spPr>
          <a:xfrm>
            <a:off x="467544" y="116632"/>
            <a:ext cx="8229600" cy="1143000"/>
          </a:xfrm>
        </p:spPr>
        <p:txBody>
          <a:bodyPr/>
          <a:lstStyle/>
          <a:p>
            <a:r>
              <a:rPr kumimoji="1" lang="ja-JP" altLang="en-US" dirty="0">
                <a:solidFill>
                  <a:schemeClr val="bg1"/>
                </a:solidFill>
              </a:rPr>
              <a:t>パリ協定の特徴</a:t>
            </a:r>
          </a:p>
        </p:txBody>
      </p:sp>
      <p:sp>
        <p:nvSpPr>
          <p:cNvPr id="3" name="コンテンツ プレースホルダー 2">
            <a:extLst>
              <a:ext uri="{FF2B5EF4-FFF2-40B4-BE49-F238E27FC236}">
                <a16:creationId xmlns:a16="http://schemas.microsoft.com/office/drawing/2014/main" id="{F1E359DC-9278-4071-8EE2-EA1E4C22A8E4}"/>
              </a:ext>
            </a:extLst>
          </p:cNvPr>
          <p:cNvSpPr>
            <a:spLocks noGrp="1"/>
          </p:cNvSpPr>
          <p:nvPr>
            <p:ph idx="1"/>
          </p:nvPr>
        </p:nvSpPr>
        <p:spPr/>
        <p:txBody>
          <a:bodyPr/>
          <a:lstStyle/>
          <a:p>
            <a:endParaRPr kumimoji="1" lang="ja-JP" altLang="en-US"/>
          </a:p>
        </p:txBody>
      </p:sp>
      <p:pic>
        <p:nvPicPr>
          <p:cNvPr id="5122" name="Picture 2" descr="パリ協定とは？ 決定した内容を、要点を絞ってわかりやすく解説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22200"/>
            <a:ext cx="8280920" cy="552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36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ln w="38100">
            <a:solidFill>
              <a:srgbClr val="FF0000"/>
            </a:solidFill>
          </a:ln>
        </p:spPr>
        <p:txBody>
          <a:bodyPr/>
          <a:lstStyle/>
          <a:p>
            <a:r>
              <a:rPr kumimoji="1" lang="ja-JP" altLang="en-US" dirty="0" smtClean="0">
                <a:solidFill>
                  <a:schemeClr val="bg1"/>
                </a:solidFill>
              </a:rPr>
              <a:t>Ｑ．ラオスのような開発途上国にも</a:t>
            </a:r>
            <a:r>
              <a:rPr kumimoji="1" lang="en-US" altLang="ja-JP" dirty="0" smtClean="0">
                <a:solidFill>
                  <a:schemeClr val="bg1"/>
                </a:solidFill>
              </a:rPr>
              <a:t>CO2</a:t>
            </a:r>
            <a:r>
              <a:rPr kumimoji="1" lang="ja-JP" altLang="en-US" dirty="0" smtClean="0">
                <a:solidFill>
                  <a:schemeClr val="bg1"/>
                </a:solidFill>
              </a:rPr>
              <a:t>削減を求めるべきか？</a:t>
            </a:r>
            <a:endParaRPr kumimoji="1" lang="ja-JP" altLang="en-US" dirty="0">
              <a:solidFill>
                <a:schemeClr val="bg1"/>
              </a:solidFill>
            </a:endParaRPr>
          </a:p>
        </p:txBody>
      </p:sp>
    </p:spTree>
    <p:extLst>
      <p:ext uri="{BB962C8B-B14F-4D97-AF65-F5344CB8AC3E}">
        <p14:creationId xmlns:p14="http://schemas.microsoft.com/office/powerpoint/2010/main" val="1826944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153</Words>
  <Application>Microsoft Office PowerPoint</Application>
  <PresentationFormat>画面に合わせる (4:3)</PresentationFormat>
  <Paragraphs>25</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ＭＳ Ｐゴシック</vt:lpstr>
      <vt:lpstr>Arial</vt:lpstr>
      <vt:lpstr>Calibri</vt:lpstr>
      <vt:lpstr>Office ​​テーマ</vt:lpstr>
      <vt:lpstr>地球規模の課題とは？</vt:lpstr>
      <vt:lpstr>地球規模の課題とＯＤＡの関係について考えよう</vt:lpstr>
      <vt:lpstr>PowerPoint プレゼンテーション</vt:lpstr>
      <vt:lpstr>PowerPoint プレゼンテーション</vt:lpstr>
      <vt:lpstr>地球温暖化の原因</vt:lpstr>
      <vt:lpstr>地球温暖化による影響の例</vt:lpstr>
      <vt:lpstr>2015年　パリ協定（COP21）</vt:lpstr>
      <vt:lpstr>パリ協定の特徴</vt:lpstr>
      <vt:lpstr>Ｑ．ラオスのような開発途上国にもCO2削減を求めるべきか？</vt:lpstr>
      <vt:lpstr>世界平均気温の変化</vt:lpstr>
      <vt:lpstr>対策の有無による世界平均気温の予測</vt:lpstr>
      <vt:lpstr>1992年　国連環境開発会議(地球サミット)</vt:lpstr>
      <vt:lpstr>1997年　地球温暖化防止京都会議（ＣＯＰ３）が開かれる</vt:lpstr>
      <vt:lpstr>京都議定書における先進国 のCO2削減目標（1990年比）</vt:lpstr>
      <vt:lpstr>PowerPoint プレゼンテーション</vt:lpstr>
      <vt:lpstr>パリ協定による各国の目標</vt:lpstr>
      <vt:lpstr>Ｑ．途上国の経済発展と地球規模の課題解決を両立していくために必要なことは？</vt:lpstr>
      <vt:lpstr>ラオスの森林回復に向けた取組</vt:lpstr>
      <vt:lpstr>ロンラオ村のようす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地球温暖化について考えよう</dc:title>
  <dc:creator>Sue</dc:creator>
  <cp:lastModifiedBy>山口市教育委員会</cp:lastModifiedBy>
  <cp:revision>54</cp:revision>
  <dcterms:created xsi:type="dcterms:W3CDTF">2014-01-22T20:38:53Z</dcterms:created>
  <dcterms:modified xsi:type="dcterms:W3CDTF">2025-01-19T18:33:34Z</dcterms:modified>
</cp:coreProperties>
</file>