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4" r:id="rId4"/>
    <p:sldId id="267" r:id="rId5"/>
    <p:sldId id="265" r:id="rId6"/>
    <p:sldId id="269" r:id="rId7"/>
    <p:sldId id="259" r:id="rId8"/>
    <p:sldId id="260" r:id="rId9"/>
    <p:sldId id="270" r:id="rId10"/>
    <p:sldId id="261" r:id="rId11"/>
    <p:sldId id="271" r:id="rId12"/>
    <p:sldId id="262" r:id="rId13"/>
    <p:sldId id="266" r:id="rId14"/>
    <p:sldId id="263" r:id="rId15"/>
    <p:sldId id="277" r:id="rId16"/>
    <p:sldId id="258" r:id="rId17"/>
    <p:sldId id="276" r:id="rId18"/>
    <p:sldId id="272" r:id="rId19"/>
    <p:sldId id="275" r:id="rId20"/>
    <p:sldId id="273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4" autoAdjust="0"/>
    <p:restoredTop sz="94660"/>
  </p:normalViewPr>
  <p:slideViewPr>
    <p:cSldViewPr snapToGrid="0">
      <p:cViewPr>
        <p:scale>
          <a:sx n="68" d="100"/>
          <a:sy n="68" d="100"/>
        </p:scale>
        <p:origin x="48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9B87F-92D5-48FA-8E2C-4C9DA9641C7E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B4125-A96E-4BA6-958C-058E7740B2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08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B4125-A96E-4BA6-958C-058E7740B23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9407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D18D-E909-4801-891A-5710C6D21770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87A4-EE96-42CA-A66E-64666E038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82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D18D-E909-4801-891A-5710C6D21770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87A4-EE96-42CA-A66E-64666E038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02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D18D-E909-4801-891A-5710C6D21770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87A4-EE96-42CA-A66E-64666E038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291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D18D-E909-4801-891A-5710C6D21770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87A4-EE96-42CA-A66E-64666E038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73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D18D-E909-4801-891A-5710C6D21770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87A4-EE96-42CA-A66E-64666E038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39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D18D-E909-4801-891A-5710C6D21770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87A4-EE96-42CA-A66E-64666E038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009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D18D-E909-4801-891A-5710C6D21770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87A4-EE96-42CA-A66E-64666E038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70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D18D-E909-4801-891A-5710C6D21770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87A4-EE96-42CA-A66E-64666E038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54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D18D-E909-4801-891A-5710C6D21770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87A4-EE96-42CA-A66E-64666E038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68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8A9D18D-E909-4801-891A-5710C6D21770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DB87A4-EE96-42CA-A66E-64666E038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708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D18D-E909-4801-891A-5710C6D21770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87A4-EE96-42CA-A66E-64666E038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97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A9D18D-E909-4801-891A-5710C6D21770}" type="datetimeFigureOut">
              <a:rPr kumimoji="1" lang="ja-JP" altLang="en-US" smtClean="0"/>
              <a:t>2024/10/3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4DB87A4-EE96-42CA-A66E-64666E038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35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B47E54-A7DD-8E93-DEBF-035C6CC30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933" y="709075"/>
            <a:ext cx="10806545" cy="3566160"/>
          </a:xfrm>
        </p:spPr>
        <p:txBody>
          <a:bodyPr/>
          <a:lstStyle/>
          <a:p>
            <a:r>
              <a:rPr kumimoji="1" lang="ja-JP" altLang="en-US" dirty="0"/>
              <a:t>多民族国家で暮らすとは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83AC499-9C2A-C56E-C621-E34A20687E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4235746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FC29D54-036A-4639-B198-291BD7D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C07DA0-7F46-4C18-A505-27591F4AB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 descr="冷蔵庫の中身&#10;&#10;自動的に生成された説明">
            <a:extLst>
              <a:ext uri="{FF2B5EF4-FFF2-40B4-BE49-F238E27FC236}">
                <a16:creationId xmlns:a16="http://schemas.microsoft.com/office/drawing/2014/main" id="{EB9C5830-8056-24FC-6005-5642C97A0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7" r="33491" b="-1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6" name="図 5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E5793917-53ED-1A28-5D74-3A526421D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0" r="18108" b="-1"/>
          <a:stretch/>
        </p:blipFill>
        <p:spPr>
          <a:xfrm>
            <a:off x="6176433" y="640927"/>
            <a:ext cx="53720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27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サバイディー＠ラオ | ラオス旅行はジャンピングツアー">
            <a:extLst>
              <a:ext uri="{FF2B5EF4-FFF2-40B4-BE49-F238E27FC236}">
                <a16:creationId xmlns:a16="http://schemas.microsoft.com/office/drawing/2014/main" id="{55239F98-BA63-618C-02D1-C0C43BED4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728663"/>
            <a:ext cx="809625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300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263F3F-9FBA-4127-9F92-F86F77A17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pic>
        <p:nvPicPr>
          <p:cNvPr id="6" name="図 5" descr="テーブル, 食品, 覆い, 男 が含まれている画像&#10;&#10;自動的に生成された説明">
            <a:extLst>
              <a:ext uri="{FF2B5EF4-FFF2-40B4-BE49-F238E27FC236}">
                <a16:creationId xmlns:a16="http://schemas.microsoft.com/office/drawing/2014/main" id="{226855BC-B732-C2D1-6A59-D109A6A7D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2" r="-2" b="11662"/>
          <a:stretch/>
        </p:blipFill>
        <p:spPr>
          <a:xfrm>
            <a:off x="20" y="10"/>
            <a:ext cx="7534634" cy="6340632"/>
          </a:xfrm>
          <a:prstGeom prst="rect">
            <a:avLst/>
          </a:prstGeom>
        </p:spPr>
      </p:pic>
      <p:pic>
        <p:nvPicPr>
          <p:cNvPr id="5" name="図 4" descr="草, 屋外, 建物, 人 が含まれている画像&#10;&#10;自動的に生成された説明">
            <a:extLst>
              <a:ext uri="{FF2B5EF4-FFF2-40B4-BE49-F238E27FC236}">
                <a16:creationId xmlns:a16="http://schemas.microsoft.com/office/drawing/2014/main" id="{446222AE-CF8A-D773-9877-E3102B05F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3" r="13727" b="-2"/>
          <a:stretch/>
        </p:blipFill>
        <p:spPr>
          <a:xfrm>
            <a:off x="7534654" y="10"/>
            <a:ext cx="4657344" cy="634063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DD68E7F-659B-44FA-A7DB-573D131D2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7874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2FFEE4D2-E6AD-EDF6-B523-CD7A4F4BD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612"/>
            <a:ext cx="1219200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80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2A0941-16B9-6068-F8DC-5E3D1C5DEBDA}"/>
              </a:ext>
            </a:extLst>
          </p:cNvPr>
          <p:cNvSpPr txBox="1"/>
          <p:nvPr/>
        </p:nvSpPr>
        <p:spPr>
          <a:xfrm>
            <a:off x="553329" y="2151727"/>
            <a:ext cx="110853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/>
              <a:t>各班対抗ミッション</a:t>
            </a:r>
            <a:endParaRPr kumimoji="1" lang="en-US" altLang="ja-JP" sz="4000" dirty="0"/>
          </a:p>
          <a:p>
            <a:endParaRPr kumimoji="1" lang="en-US" altLang="ja-JP" sz="4000" dirty="0"/>
          </a:p>
          <a:p>
            <a:r>
              <a:rPr kumimoji="1" lang="ja-JP" altLang="en-US" sz="4000" dirty="0"/>
              <a:t>ミッションを達成した人から代表者は仁木のもとへ。</a:t>
            </a:r>
            <a:endParaRPr kumimoji="1" lang="en-US" altLang="ja-JP" sz="4000" dirty="0"/>
          </a:p>
          <a:p>
            <a:r>
              <a:rPr kumimoji="1" lang="ja-JP" altLang="en-US" sz="4000" dirty="0"/>
              <a:t>課題は班によって異なります。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619029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E91BE1D-6365-071A-DB2F-0F3B479D2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45" y="1796173"/>
            <a:ext cx="10594510" cy="3284296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ED122E7A-7EDA-FAB2-BEE5-883E88812A0D}"/>
              </a:ext>
            </a:extLst>
          </p:cNvPr>
          <p:cNvSpPr/>
          <p:nvPr/>
        </p:nvSpPr>
        <p:spPr>
          <a:xfrm>
            <a:off x="2266603" y="5414072"/>
            <a:ext cx="7420494" cy="714071"/>
          </a:xfrm>
          <a:prstGeom prst="wedgeRoundRectCallout">
            <a:avLst>
              <a:gd name="adj1" fmla="val -44009"/>
              <a:gd name="adj2" fmla="val 1002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不平等な点が三つあったが、それは何か？</a:t>
            </a:r>
          </a:p>
        </p:txBody>
      </p:sp>
    </p:spTree>
    <p:extLst>
      <p:ext uri="{BB962C8B-B14F-4D97-AF65-F5344CB8AC3E}">
        <p14:creationId xmlns:p14="http://schemas.microsoft.com/office/powerpoint/2010/main" val="184035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ラオス：世界のお金">
            <a:extLst>
              <a:ext uri="{FF2B5EF4-FFF2-40B4-BE49-F238E27FC236}">
                <a16:creationId xmlns:a16="http://schemas.microsoft.com/office/drawing/2014/main" id="{EB32E4DA-4777-B349-3926-22F503F36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28571"/>
            <a:ext cx="10905066" cy="488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677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屋内, 人, 持つ, 女性 が含まれている画像&#10;&#10;自動的に生成された説明">
            <a:extLst>
              <a:ext uri="{FF2B5EF4-FFF2-40B4-BE49-F238E27FC236}">
                <a16:creationId xmlns:a16="http://schemas.microsoft.com/office/drawing/2014/main" id="{92FCB573-3027-160B-F5AE-EDFA1CF76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5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屋内, テーブル, 部屋 が含まれている画像&#10;&#10;自動的に生成された説明">
            <a:extLst>
              <a:ext uri="{FF2B5EF4-FFF2-40B4-BE49-F238E27FC236}">
                <a16:creationId xmlns:a16="http://schemas.microsoft.com/office/drawing/2014/main" id="{6316754E-4FC3-72F5-B3FF-4E0B73A1F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78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テキスト, 手紙&#10;&#10;自動的に生成された説明">
            <a:extLst>
              <a:ext uri="{FF2B5EF4-FFF2-40B4-BE49-F238E27FC236}">
                <a16:creationId xmlns:a16="http://schemas.microsoft.com/office/drawing/2014/main" id="{367D07F1-69F9-E857-9844-5E26CD3AA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0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癒しの国「ラオス」でどこか懐かしい風景に浸ってみたい！世界は広いよね - なるおばさんの旅日記">
            <a:extLst>
              <a:ext uri="{FF2B5EF4-FFF2-40B4-BE49-F238E27FC236}">
                <a16:creationId xmlns:a16="http://schemas.microsoft.com/office/drawing/2014/main" id="{944FA2DC-E0E6-FD8E-3AA3-FAF4DE189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688" y="560339"/>
            <a:ext cx="4747211" cy="505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236F9CF-3C2D-C067-EF77-E2BC6FEF6153}"/>
              </a:ext>
            </a:extLst>
          </p:cNvPr>
          <p:cNvSpPr txBox="1"/>
          <p:nvPr/>
        </p:nvSpPr>
        <p:spPr>
          <a:xfrm>
            <a:off x="6301046" y="676965"/>
            <a:ext cx="559169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i="0" dirty="0">
                <a:solidFill>
                  <a:srgbClr val="333333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１　面積</a:t>
            </a:r>
            <a:endParaRPr lang="en-US" altLang="ja-JP" sz="2400" b="0" i="0" dirty="0">
              <a:solidFill>
                <a:srgbClr val="333333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  <a:p>
            <a:pPr algn="l"/>
            <a:r>
              <a:rPr lang="en-US" altLang="ja-JP" sz="2400" b="0" i="0" dirty="0">
                <a:solidFill>
                  <a:srgbClr val="333333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24</a:t>
            </a:r>
            <a:r>
              <a:rPr lang="ja-JP" altLang="en-US" sz="2400" b="0" i="0" dirty="0">
                <a:solidFill>
                  <a:srgbClr val="333333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万平方キロメートル</a:t>
            </a:r>
          </a:p>
          <a:p>
            <a:pPr algn="l"/>
            <a:r>
              <a:rPr lang="en-US" altLang="ja-JP" sz="2400" b="1" i="0" dirty="0">
                <a:solidFill>
                  <a:srgbClr val="333333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</a:t>
            </a:r>
            <a:r>
              <a:rPr lang="ja-JP" altLang="en-US" sz="2400" b="1" i="0" dirty="0">
                <a:solidFill>
                  <a:srgbClr val="333333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　人口</a:t>
            </a:r>
          </a:p>
          <a:p>
            <a:pPr algn="l"/>
            <a:r>
              <a:rPr lang="en-US" altLang="ja-JP" sz="2400" b="0" i="0" dirty="0">
                <a:solidFill>
                  <a:srgbClr val="333333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744.3</a:t>
            </a:r>
            <a:r>
              <a:rPr lang="ja-JP" altLang="en-US" sz="2400" b="0" i="0" dirty="0">
                <a:solidFill>
                  <a:srgbClr val="333333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万人（</a:t>
            </a:r>
            <a:r>
              <a:rPr lang="en-US" altLang="ja-JP" sz="2400" b="0" i="0" dirty="0">
                <a:solidFill>
                  <a:srgbClr val="333333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2022</a:t>
            </a:r>
            <a:r>
              <a:rPr lang="ja-JP" altLang="en-US" sz="2400" b="0" i="0" dirty="0">
                <a:solidFill>
                  <a:srgbClr val="333333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年、ラオス統計局）</a:t>
            </a:r>
          </a:p>
          <a:p>
            <a:pPr algn="l"/>
            <a:r>
              <a:rPr lang="en-US" altLang="ja-JP" sz="2400" b="1" i="0" dirty="0">
                <a:solidFill>
                  <a:srgbClr val="333333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3</a:t>
            </a:r>
            <a:r>
              <a:rPr lang="ja-JP" altLang="en-US" sz="2400" b="1" i="0" dirty="0">
                <a:solidFill>
                  <a:srgbClr val="333333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　首都</a:t>
            </a:r>
          </a:p>
          <a:p>
            <a:pPr algn="l"/>
            <a:r>
              <a:rPr lang="ja-JP" altLang="en-US" sz="2400" b="0" i="0" dirty="0">
                <a:solidFill>
                  <a:srgbClr val="333333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首都ビエンチャン</a:t>
            </a:r>
          </a:p>
          <a:p>
            <a:pPr algn="l"/>
            <a:r>
              <a:rPr lang="en-US" altLang="ja-JP" sz="2400" b="1" i="0" dirty="0">
                <a:solidFill>
                  <a:srgbClr val="333333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4</a:t>
            </a:r>
            <a:r>
              <a:rPr lang="ja-JP" altLang="en-US" sz="2400" b="1" i="0" dirty="0">
                <a:solidFill>
                  <a:srgbClr val="333333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　民族</a:t>
            </a:r>
          </a:p>
          <a:p>
            <a:pPr algn="l"/>
            <a:r>
              <a:rPr lang="ja-JP" altLang="en-US" sz="2400" b="0" i="0" dirty="0">
                <a:solidFill>
                  <a:srgbClr val="333333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ラオ族（全人口の約半数以上）を含む計</a:t>
            </a:r>
            <a:r>
              <a:rPr lang="en-US" altLang="ja-JP" sz="2400" b="0" i="0" dirty="0">
                <a:solidFill>
                  <a:srgbClr val="333333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50</a:t>
            </a:r>
            <a:r>
              <a:rPr lang="ja-JP" altLang="en-US" sz="2400" b="0" i="0" dirty="0">
                <a:solidFill>
                  <a:srgbClr val="333333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民族</a:t>
            </a:r>
          </a:p>
          <a:p>
            <a:pPr algn="l"/>
            <a:r>
              <a:rPr lang="en-US" altLang="ja-JP" sz="2400" b="1" i="0" dirty="0">
                <a:solidFill>
                  <a:srgbClr val="333333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5</a:t>
            </a:r>
            <a:r>
              <a:rPr lang="ja-JP" altLang="en-US" sz="2400" b="1" i="0" dirty="0">
                <a:solidFill>
                  <a:srgbClr val="333333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　言語</a:t>
            </a:r>
          </a:p>
          <a:p>
            <a:pPr algn="l"/>
            <a:r>
              <a:rPr lang="ja-JP" altLang="en-US" sz="2400" b="0" i="0" dirty="0">
                <a:solidFill>
                  <a:srgbClr val="333333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ラオス語</a:t>
            </a:r>
          </a:p>
          <a:p>
            <a:pPr algn="l"/>
            <a:r>
              <a:rPr lang="en-US" altLang="ja-JP" sz="2400" b="1" i="0" dirty="0">
                <a:solidFill>
                  <a:srgbClr val="333333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6</a:t>
            </a:r>
            <a:r>
              <a:rPr lang="ja-JP" altLang="en-US" sz="2400" b="1" i="0" dirty="0">
                <a:solidFill>
                  <a:srgbClr val="333333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　宗教</a:t>
            </a:r>
          </a:p>
          <a:p>
            <a:pPr algn="l"/>
            <a:r>
              <a:rPr lang="ja-JP" altLang="en-US" sz="2400" b="0" i="0" dirty="0">
                <a:solidFill>
                  <a:srgbClr val="333333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仏教</a:t>
            </a:r>
            <a:endParaRPr lang="ja-JP" altLang="en-US" b="0" i="0" dirty="0">
              <a:solidFill>
                <a:srgbClr val="333333"/>
              </a:solidFill>
              <a:effectLst/>
              <a:latin typeface="Meiryo" panose="020B0604030504040204" pitchFamily="50" charset="-128"/>
              <a:ea typeface="Meiryo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6117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ED69BC-66D4-439D-9739-69DA08317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7312F7-2B85-4A98-BE37-BB99514D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39B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 descr="テキスト, 手紙&#10;&#10;自動的に生成された説明">
            <a:extLst>
              <a:ext uri="{FF2B5EF4-FFF2-40B4-BE49-F238E27FC236}">
                <a16:creationId xmlns:a16="http://schemas.microsoft.com/office/drawing/2014/main" id="{FB997F89-7296-56B5-1046-3D0B43AD8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" r="1" b="459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44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4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3BC5DB5-8A97-6AFF-0A40-6AC7DA305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628" y="801793"/>
            <a:ext cx="7030743" cy="52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93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28DDED2-2205-FE1A-8FC9-223BAEBBD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31" y="161901"/>
            <a:ext cx="8448737" cy="65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64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屋内, 人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4DC59761-F93B-146C-D43A-4F15B79DA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27" y="0"/>
            <a:ext cx="9663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9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天井, 屋内, 立つ, 部屋 が含まれている画像&#10;&#10;自動的に生成された説明">
            <a:extLst>
              <a:ext uri="{FF2B5EF4-FFF2-40B4-BE49-F238E27FC236}">
                <a16:creationId xmlns:a16="http://schemas.microsoft.com/office/drawing/2014/main" id="{BA986231-2165-C535-B13A-60BFE9170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69" y="0"/>
            <a:ext cx="5144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8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C29D54-036A-4639-B198-291BD7D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C07DA0-7F46-4C18-A505-27591F4AB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 descr="明かりが点いている建物&#10;&#10;自動的に生成された説明">
            <a:extLst>
              <a:ext uri="{FF2B5EF4-FFF2-40B4-BE49-F238E27FC236}">
                <a16:creationId xmlns:a16="http://schemas.microsoft.com/office/drawing/2014/main" id="{C05C349D-537A-EB88-4DE7-D21E33EE6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27494" b="-1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5" name="図 4" descr="川の上に座っている人たち&#10;&#10;中程度の精度で自動的に生成された説明">
            <a:extLst>
              <a:ext uri="{FF2B5EF4-FFF2-40B4-BE49-F238E27FC236}">
                <a16:creationId xmlns:a16="http://schemas.microsoft.com/office/drawing/2014/main" id="{6D76B40F-97EB-4F82-620A-B26E5BABB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/>
          <a:stretch/>
        </p:blipFill>
        <p:spPr>
          <a:xfrm>
            <a:off x="6176433" y="640927"/>
            <a:ext cx="53720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92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0263F3F-9FBA-4127-9F92-F86F77A17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pic>
        <p:nvPicPr>
          <p:cNvPr id="5122" name="Picture 2" descr="タイ・バンコクの観光名所！王宮＆ワット・プラケオの行き方＆入場料、服装も要チェック | バンコク旅行ナビ">
            <a:extLst>
              <a:ext uri="{FF2B5EF4-FFF2-40B4-BE49-F238E27FC236}">
                <a16:creationId xmlns:a16="http://schemas.microsoft.com/office/drawing/2014/main" id="{AE00CF07-0793-8062-5711-914B1222D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4" r="7208" b="1"/>
          <a:stretch/>
        </p:blipFill>
        <p:spPr bwMode="auto">
          <a:xfrm>
            <a:off x="20" y="10"/>
            <a:ext cx="7534634" cy="634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 descr="屋内, 建物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00DCFF27-6E4B-69A3-5F91-F1FA635A0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6" r="-1" b="1242"/>
          <a:stretch/>
        </p:blipFill>
        <p:spPr>
          <a:xfrm>
            <a:off x="7534654" y="10"/>
            <a:ext cx="4657344" cy="6340632"/>
          </a:xfrm>
          <a:prstGeom prst="rect">
            <a:avLst/>
          </a:prstGeom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ADD68E7F-659B-44FA-A7DB-573D131D2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4579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人, 座る, グループ, 子供 が含まれている画像&#10;&#10;自動的に生成された説明">
            <a:extLst>
              <a:ext uri="{FF2B5EF4-FFF2-40B4-BE49-F238E27FC236}">
                <a16:creationId xmlns:a16="http://schemas.microsoft.com/office/drawing/2014/main" id="{508D6111-1E91-6FB5-5D46-7FADC8D93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279"/>
            <a:ext cx="12192000" cy="548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9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古い教会の建物&#10;&#10;自動的に生成された説明">
            <a:extLst>
              <a:ext uri="{FF2B5EF4-FFF2-40B4-BE49-F238E27FC236}">
                <a16:creationId xmlns:a16="http://schemas.microsoft.com/office/drawing/2014/main" id="{436AFABE-369D-7277-836C-FEEC02970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40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FC29D54-036A-4639-B198-291BD7D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83C07DA0-7F46-4C18-A505-27591F4AB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 descr="テーブルの上にあるいろんな食べ物&#10;&#10;低い精度で自動的に生成された説明">
            <a:extLst>
              <a:ext uri="{FF2B5EF4-FFF2-40B4-BE49-F238E27FC236}">
                <a16:creationId xmlns:a16="http://schemas.microsoft.com/office/drawing/2014/main" id="{43747CD1-D1F7-A124-90DD-32D90C60C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07" b="6860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3074" name="Picture 2" descr="ラオスの市場で売られていた昆虫食（クアディンマーケットのバッタやサナギ） - No: 22031296｜写真素材なら「写真AC」無料（フリー ...">
            <a:extLst>
              <a:ext uri="{FF2B5EF4-FFF2-40B4-BE49-F238E27FC236}">
                <a16:creationId xmlns:a16="http://schemas.microsoft.com/office/drawing/2014/main" id="{4A8EBAAF-75A0-BFC6-7880-BC82C4496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r="17885" b="-1"/>
          <a:stretch/>
        </p:blipFill>
        <p:spPr bwMode="auto">
          <a:xfrm>
            <a:off x="6176433" y="64092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548513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</TotalTime>
  <Words>85</Words>
  <Application>Microsoft Office PowerPoint</Application>
  <PresentationFormat>ワイド画面</PresentationFormat>
  <Paragraphs>20</Paragraphs>
  <Slides>22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8" baseType="lpstr">
      <vt:lpstr>BIZ UDPゴシック</vt:lpstr>
      <vt:lpstr>Meiryo</vt:lpstr>
      <vt:lpstr>游ゴシック</vt:lpstr>
      <vt:lpstr>Calibri</vt:lpstr>
      <vt:lpstr>Calibri Light</vt:lpstr>
      <vt:lpstr>レトロスペクト</vt:lpstr>
      <vt:lpstr>多民族国家で暮らすとは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atsuko-niki</dc:creator>
  <cp:lastModifiedBy>atsuko-niki</cp:lastModifiedBy>
  <cp:revision>4</cp:revision>
  <dcterms:created xsi:type="dcterms:W3CDTF">2024-10-03T01:01:27Z</dcterms:created>
  <dcterms:modified xsi:type="dcterms:W3CDTF">2024-10-03T04:30:03Z</dcterms:modified>
</cp:coreProperties>
</file>