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6" r:id="rId2"/>
    <p:sldId id="257" r:id="rId3"/>
    <p:sldId id="271" r:id="rId4"/>
    <p:sldId id="258" r:id="rId5"/>
    <p:sldId id="259" r:id="rId6"/>
    <p:sldId id="260" r:id="rId7"/>
    <p:sldId id="261" r:id="rId8"/>
    <p:sldId id="266" r:id="rId9"/>
    <p:sldId id="262" r:id="rId10"/>
    <p:sldId id="269" r:id="rId11"/>
    <p:sldId id="263" r:id="rId12"/>
    <p:sldId id="277" r:id="rId13"/>
    <p:sldId id="267" r:id="rId14"/>
    <p:sldId id="265" r:id="rId15"/>
    <p:sldId id="268" r:id="rId16"/>
    <p:sldId id="272" r:id="rId17"/>
    <p:sldId id="270" r:id="rId18"/>
    <p:sldId id="273" r:id="rId19"/>
    <p:sldId id="276" r:id="rId20"/>
    <p:sldId id="275" r:id="rId21"/>
    <p:sldId id="27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6" d="100"/>
          <a:sy n="86" d="100"/>
        </p:scale>
        <p:origin x="90"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1EE8B-A745-4826-B307-1D06DDA47D34}" type="datetimeFigureOut">
              <a:rPr kumimoji="1" lang="ja-JP" altLang="en-US" smtClean="0"/>
              <a:t>2024/11/21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A8AF4-B9CD-43A6-B71E-FD3C5E8A6865}" type="slidenum">
              <a:rPr kumimoji="1" lang="ja-JP" altLang="en-US" smtClean="0"/>
              <a:t>‹#›</a:t>
            </a:fld>
            <a:endParaRPr kumimoji="1" lang="ja-JP" altLang="en-US"/>
          </a:p>
        </p:txBody>
      </p:sp>
    </p:spTree>
    <p:extLst>
      <p:ext uri="{BB962C8B-B14F-4D97-AF65-F5344CB8AC3E}">
        <p14:creationId xmlns:p14="http://schemas.microsoft.com/office/powerpoint/2010/main" val="14642129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A7C256-DFEF-48E9-9847-D3FB8C893BD5}" type="datetimeFigureOut">
              <a:rPr kumimoji="1" lang="ja-JP" altLang="en-US" smtClean="0"/>
              <a:t>2024/11/21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B4DFF1-8835-42B0-9584-8AC31D5983DC}" type="slidenum">
              <a:rPr kumimoji="1" lang="ja-JP" altLang="en-US" smtClean="0"/>
              <a:t>‹#›</a:t>
            </a:fld>
            <a:endParaRPr kumimoji="1" lang="ja-JP" altLang="en-US"/>
          </a:p>
        </p:txBody>
      </p:sp>
    </p:spTree>
    <p:extLst>
      <p:ext uri="{BB962C8B-B14F-4D97-AF65-F5344CB8AC3E}">
        <p14:creationId xmlns:p14="http://schemas.microsoft.com/office/powerpoint/2010/main" val="2157351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DA7C256-DFEF-48E9-9847-D3FB8C893BD5}" type="datetimeFigureOut">
              <a:rPr kumimoji="1" lang="ja-JP" altLang="en-US" smtClean="0"/>
              <a:t>2024/11/21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6B4DFF1-8835-42B0-9584-8AC31D5983DC}" type="slidenum">
              <a:rPr kumimoji="1" lang="ja-JP" altLang="en-US" smtClean="0"/>
              <a:t>‹#›</a:t>
            </a:fld>
            <a:endParaRPr kumimoji="1" lang="ja-JP" altLang="en-US"/>
          </a:p>
        </p:txBody>
      </p:sp>
    </p:spTree>
    <p:extLst>
      <p:ext uri="{BB962C8B-B14F-4D97-AF65-F5344CB8AC3E}">
        <p14:creationId xmlns:p14="http://schemas.microsoft.com/office/powerpoint/2010/main" val="3086336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DA7C256-DFEF-48E9-9847-D3FB8C893BD5}" type="datetimeFigureOut">
              <a:rPr kumimoji="1" lang="ja-JP" altLang="en-US" smtClean="0"/>
              <a:t>2024/11/21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6B4DFF1-8835-42B0-9584-8AC31D5983DC}" type="slidenum">
              <a:rPr kumimoji="1" lang="ja-JP" altLang="en-US" smtClean="0"/>
              <a:t>‹#›</a:t>
            </a:fld>
            <a:endParaRPr kumimoji="1" lang="ja-JP" altLang="en-US"/>
          </a:p>
        </p:txBody>
      </p:sp>
    </p:spTree>
    <p:extLst>
      <p:ext uri="{BB962C8B-B14F-4D97-AF65-F5344CB8AC3E}">
        <p14:creationId xmlns:p14="http://schemas.microsoft.com/office/powerpoint/2010/main" val="2158896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A7C256-DFEF-48E9-9847-D3FB8C893BD5}" type="datetimeFigureOut">
              <a:rPr kumimoji="1" lang="ja-JP" altLang="en-US" smtClean="0"/>
              <a:t>2024/11/21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B4DFF1-8835-42B0-9584-8AC31D5983DC}" type="slidenum">
              <a:rPr kumimoji="1" lang="ja-JP" altLang="en-US" smtClean="0"/>
              <a:t>‹#›</a:t>
            </a:fld>
            <a:endParaRPr kumimoji="1" lang="ja-JP" altLang="en-US"/>
          </a:p>
        </p:txBody>
      </p:sp>
    </p:spTree>
    <p:extLst>
      <p:ext uri="{BB962C8B-B14F-4D97-AF65-F5344CB8AC3E}">
        <p14:creationId xmlns:p14="http://schemas.microsoft.com/office/powerpoint/2010/main" val="262431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DA7C256-DFEF-48E9-9847-D3FB8C893BD5}" type="datetimeFigureOut">
              <a:rPr kumimoji="1" lang="ja-JP" altLang="en-US" smtClean="0"/>
              <a:t>2024/11/21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B4DFF1-8835-42B0-9584-8AC31D5983DC}" type="slidenum">
              <a:rPr kumimoji="1" lang="ja-JP" altLang="en-US" smtClean="0"/>
              <a:t>‹#›</a:t>
            </a:fld>
            <a:endParaRPr kumimoji="1" lang="ja-JP" altLang="en-US"/>
          </a:p>
        </p:txBody>
      </p:sp>
    </p:spTree>
    <p:extLst>
      <p:ext uri="{BB962C8B-B14F-4D97-AF65-F5344CB8AC3E}">
        <p14:creationId xmlns:p14="http://schemas.microsoft.com/office/powerpoint/2010/main" val="2070951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Date Placeholder 7"/>
          <p:cNvSpPr>
            <a:spLocks noGrp="1"/>
          </p:cNvSpPr>
          <p:nvPr>
            <p:ph type="dt" sz="half" idx="10"/>
          </p:nvPr>
        </p:nvSpPr>
        <p:spPr/>
        <p:txBody>
          <a:bodyPr/>
          <a:lstStyle/>
          <a:p>
            <a:fld id="{0DA7C256-DFEF-48E9-9847-D3FB8C893BD5}" type="datetimeFigureOut">
              <a:rPr kumimoji="1" lang="ja-JP" altLang="en-US" smtClean="0"/>
              <a:t>2024/11/21</a:t>
            </a:fld>
            <a:endParaRPr kumimoji="1" lang="ja-JP" altLang="en-US"/>
          </a:p>
        </p:txBody>
      </p:sp>
      <p:sp>
        <p:nvSpPr>
          <p:cNvPr id="9" name="Footer Placeholder 8"/>
          <p:cNvSpPr>
            <a:spLocks noGrp="1"/>
          </p:cNvSpPr>
          <p:nvPr>
            <p:ph type="ftr" sz="quarter" idx="11"/>
          </p:nvPr>
        </p:nvSpPr>
        <p:spPr/>
        <p:txBody>
          <a:bodyPr/>
          <a:lstStyle/>
          <a:p>
            <a:endParaRPr kumimoji="1" lang="ja-JP" altLang="en-US"/>
          </a:p>
        </p:txBody>
      </p:sp>
      <p:sp>
        <p:nvSpPr>
          <p:cNvPr id="10" name="Slide Number Placeholder 9"/>
          <p:cNvSpPr>
            <a:spLocks noGrp="1"/>
          </p:cNvSpPr>
          <p:nvPr>
            <p:ph type="sldNum" sz="quarter" idx="12"/>
          </p:nvPr>
        </p:nvSpPr>
        <p:spPr/>
        <p:txBody>
          <a:bodyPr/>
          <a:lstStyle/>
          <a:p>
            <a:fld id="{76B4DFF1-8835-42B0-9584-8AC31D5983DC}" type="slidenum">
              <a:rPr kumimoji="1" lang="ja-JP" altLang="en-US" smtClean="0"/>
              <a:t>‹#›</a:t>
            </a:fld>
            <a:endParaRPr kumimoji="1" lang="ja-JP" altLang="en-US"/>
          </a:p>
        </p:txBody>
      </p:sp>
    </p:spTree>
    <p:extLst>
      <p:ext uri="{BB962C8B-B14F-4D97-AF65-F5344CB8AC3E}">
        <p14:creationId xmlns:p14="http://schemas.microsoft.com/office/powerpoint/2010/main" val="4186476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2" name="Date Placeholder 1"/>
          <p:cNvSpPr>
            <a:spLocks noGrp="1"/>
          </p:cNvSpPr>
          <p:nvPr>
            <p:ph type="dt" sz="half" idx="10"/>
          </p:nvPr>
        </p:nvSpPr>
        <p:spPr/>
        <p:txBody>
          <a:bodyPr/>
          <a:lstStyle/>
          <a:p>
            <a:fld id="{0DA7C256-DFEF-48E9-9847-D3FB8C893BD5}" type="datetimeFigureOut">
              <a:rPr kumimoji="1" lang="ja-JP" altLang="en-US" smtClean="0"/>
              <a:t>2024/11/21</a:t>
            </a:fld>
            <a:endParaRPr kumimoji="1" lang="ja-JP" altLang="en-US"/>
          </a:p>
        </p:txBody>
      </p:sp>
      <p:sp>
        <p:nvSpPr>
          <p:cNvPr id="11" name="Footer Placeholder 10"/>
          <p:cNvSpPr>
            <a:spLocks noGrp="1"/>
          </p:cNvSpPr>
          <p:nvPr>
            <p:ph type="ftr" sz="quarter" idx="11"/>
          </p:nvPr>
        </p:nvSpPr>
        <p:spPr/>
        <p:txBody>
          <a:bodyPr/>
          <a:lstStyle/>
          <a:p>
            <a:endParaRPr kumimoji="1" lang="ja-JP" altLang="en-US"/>
          </a:p>
        </p:txBody>
      </p:sp>
      <p:sp>
        <p:nvSpPr>
          <p:cNvPr id="12" name="Slide Number Placeholder 11"/>
          <p:cNvSpPr>
            <a:spLocks noGrp="1"/>
          </p:cNvSpPr>
          <p:nvPr>
            <p:ph type="sldNum" sz="quarter" idx="12"/>
          </p:nvPr>
        </p:nvSpPr>
        <p:spPr/>
        <p:txBody>
          <a:bodyPr/>
          <a:lstStyle/>
          <a:p>
            <a:fld id="{76B4DFF1-8835-42B0-9584-8AC31D5983DC}" type="slidenum">
              <a:rPr kumimoji="1" lang="ja-JP" altLang="en-US" smtClean="0"/>
              <a:t>‹#›</a:t>
            </a:fld>
            <a:endParaRPr kumimoji="1" lang="ja-JP" altLang="en-US"/>
          </a:p>
        </p:txBody>
      </p:sp>
    </p:spTree>
    <p:extLst>
      <p:ext uri="{BB962C8B-B14F-4D97-AF65-F5344CB8AC3E}">
        <p14:creationId xmlns:p14="http://schemas.microsoft.com/office/powerpoint/2010/main" val="344383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a:t>マスター タイトルの書式設定</a:t>
            </a:r>
            <a:endParaRPr lang="en-US" dirty="0"/>
          </a:p>
        </p:txBody>
      </p:sp>
      <p:sp>
        <p:nvSpPr>
          <p:cNvPr id="2" name="Date Placeholder 1"/>
          <p:cNvSpPr>
            <a:spLocks noGrp="1"/>
          </p:cNvSpPr>
          <p:nvPr>
            <p:ph type="dt" sz="half" idx="10"/>
          </p:nvPr>
        </p:nvSpPr>
        <p:spPr/>
        <p:txBody>
          <a:bodyPr/>
          <a:lstStyle/>
          <a:p>
            <a:fld id="{0DA7C256-DFEF-48E9-9847-D3FB8C893BD5}" type="datetimeFigureOut">
              <a:rPr kumimoji="1" lang="ja-JP" altLang="en-US" smtClean="0"/>
              <a:t>2024/11/21</a:t>
            </a:fld>
            <a:endParaRPr kumimoji="1" lang="ja-JP" altLang="en-US"/>
          </a:p>
        </p:txBody>
      </p:sp>
      <p:sp>
        <p:nvSpPr>
          <p:cNvPr id="7" name="Footer Placeholder 6"/>
          <p:cNvSpPr>
            <a:spLocks noGrp="1"/>
          </p:cNvSpPr>
          <p:nvPr>
            <p:ph type="ftr" sz="quarter" idx="11"/>
          </p:nvPr>
        </p:nvSpPr>
        <p:spPr/>
        <p:txBody>
          <a:bodyPr/>
          <a:lstStyle/>
          <a:p>
            <a:endParaRPr kumimoji="1" lang="ja-JP" altLang="en-US"/>
          </a:p>
        </p:txBody>
      </p:sp>
      <p:sp>
        <p:nvSpPr>
          <p:cNvPr id="8" name="Slide Number Placeholder 7"/>
          <p:cNvSpPr>
            <a:spLocks noGrp="1"/>
          </p:cNvSpPr>
          <p:nvPr>
            <p:ph type="sldNum" sz="quarter" idx="12"/>
          </p:nvPr>
        </p:nvSpPr>
        <p:spPr/>
        <p:txBody>
          <a:bodyPr/>
          <a:lstStyle/>
          <a:p>
            <a:fld id="{76B4DFF1-8835-42B0-9584-8AC31D5983DC}" type="slidenum">
              <a:rPr kumimoji="1" lang="ja-JP" altLang="en-US" smtClean="0"/>
              <a:t>‹#›</a:t>
            </a:fld>
            <a:endParaRPr kumimoji="1" lang="ja-JP" altLang="en-US"/>
          </a:p>
        </p:txBody>
      </p:sp>
    </p:spTree>
    <p:extLst>
      <p:ext uri="{BB962C8B-B14F-4D97-AF65-F5344CB8AC3E}">
        <p14:creationId xmlns:p14="http://schemas.microsoft.com/office/powerpoint/2010/main" val="14929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DA7C256-DFEF-48E9-9847-D3FB8C893BD5}" type="datetimeFigureOut">
              <a:rPr kumimoji="1" lang="ja-JP" altLang="en-US" smtClean="0"/>
              <a:t>2024/11/21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6B4DFF1-8835-42B0-9584-8AC31D5983DC}" type="slidenum">
              <a:rPr kumimoji="1" lang="ja-JP" altLang="en-US" smtClean="0"/>
              <a:t>‹#›</a:t>
            </a:fld>
            <a:endParaRPr kumimoji="1" lang="ja-JP" altLang="en-US"/>
          </a:p>
        </p:txBody>
      </p:sp>
    </p:spTree>
    <p:extLst>
      <p:ext uri="{BB962C8B-B14F-4D97-AF65-F5344CB8AC3E}">
        <p14:creationId xmlns:p14="http://schemas.microsoft.com/office/powerpoint/2010/main" val="336439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ja-JP" altLang="en-US"/>
              <a:t>マスター タイトルの書式設定</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p>
            <a:fld id="{0DA7C256-DFEF-48E9-9847-D3FB8C893BD5}" type="datetimeFigureOut">
              <a:rPr kumimoji="1" lang="ja-JP" altLang="en-US" smtClean="0"/>
              <a:t>2024/11/21</a:t>
            </a:fld>
            <a:endParaRPr kumimoji="1" lang="ja-JP" altLang="en-US"/>
          </a:p>
        </p:txBody>
      </p:sp>
      <p:sp>
        <p:nvSpPr>
          <p:cNvPr id="9" name="Footer Placeholder 8"/>
          <p:cNvSpPr>
            <a:spLocks noGrp="1"/>
          </p:cNvSpPr>
          <p:nvPr>
            <p:ph type="ftr" sz="quarter" idx="11"/>
          </p:nvPr>
        </p:nvSpPr>
        <p:spPr/>
        <p:txBody>
          <a:bodyPr/>
          <a:lstStyle/>
          <a:p>
            <a:endParaRPr kumimoji="1" lang="ja-JP" altLang="en-US"/>
          </a:p>
        </p:txBody>
      </p:sp>
      <p:sp>
        <p:nvSpPr>
          <p:cNvPr id="10" name="Slide Number Placeholder 9"/>
          <p:cNvSpPr>
            <a:spLocks noGrp="1"/>
          </p:cNvSpPr>
          <p:nvPr>
            <p:ph type="sldNum" sz="quarter" idx="12"/>
          </p:nvPr>
        </p:nvSpPr>
        <p:spPr/>
        <p:txBody>
          <a:bodyPr/>
          <a:lstStyle/>
          <a:p>
            <a:fld id="{76B4DFF1-8835-42B0-9584-8AC31D5983DC}" type="slidenum">
              <a:rPr kumimoji="1" lang="ja-JP" altLang="en-US" smtClean="0"/>
              <a:t>‹#›</a:t>
            </a:fld>
            <a:endParaRPr kumimoji="1" lang="ja-JP" altLang="en-US"/>
          </a:p>
        </p:txBody>
      </p:sp>
    </p:spTree>
    <p:extLst>
      <p:ext uri="{BB962C8B-B14F-4D97-AF65-F5344CB8AC3E}">
        <p14:creationId xmlns:p14="http://schemas.microsoft.com/office/powerpoint/2010/main" val="3822793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p>
            <a:fld id="{0DA7C256-DFEF-48E9-9847-D3FB8C893BD5}" type="datetimeFigureOut">
              <a:rPr kumimoji="1" lang="ja-JP" altLang="en-US" smtClean="0"/>
              <a:t>2024/11/21</a:t>
            </a:fld>
            <a:endParaRPr kumimoji="1" lang="ja-JP" altLang="en-US"/>
          </a:p>
        </p:txBody>
      </p:sp>
      <p:sp>
        <p:nvSpPr>
          <p:cNvPr id="9" name="Footer Placeholder 8"/>
          <p:cNvSpPr>
            <a:spLocks noGrp="1"/>
          </p:cNvSpPr>
          <p:nvPr>
            <p:ph type="ftr" sz="quarter" idx="11"/>
          </p:nvPr>
        </p:nvSpPr>
        <p:spPr>
          <a:xfrm>
            <a:off x="3499101" y="6356350"/>
            <a:ext cx="5911517" cy="365125"/>
          </a:xfrm>
        </p:spPr>
        <p:txBody>
          <a:bodyPr/>
          <a:lstStyle/>
          <a:p>
            <a:endParaRPr kumimoji="1" lang="ja-JP" altLang="en-US"/>
          </a:p>
        </p:txBody>
      </p:sp>
      <p:sp>
        <p:nvSpPr>
          <p:cNvPr id="10" name="Slide Number Placeholder 9"/>
          <p:cNvSpPr>
            <a:spLocks noGrp="1"/>
          </p:cNvSpPr>
          <p:nvPr>
            <p:ph type="sldNum" sz="quarter" idx="12"/>
          </p:nvPr>
        </p:nvSpPr>
        <p:spPr/>
        <p:txBody>
          <a:bodyPr/>
          <a:lstStyle/>
          <a:p>
            <a:fld id="{76B4DFF1-8835-42B0-9584-8AC31D5983DC}" type="slidenum">
              <a:rPr kumimoji="1" lang="ja-JP" altLang="en-US" smtClean="0"/>
              <a:t>‹#›</a:t>
            </a:fld>
            <a:endParaRPr kumimoji="1" lang="ja-JP" altLang="en-US"/>
          </a:p>
        </p:txBody>
      </p:sp>
    </p:spTree>
    <p:extLst>
      <p:ext uri="{BB962C8B-B14F-4D97-AF65-F5344CB8AC3E}">
        <p14:creationId xmlns:p14="http://schemas.microsoft.com/office/powerpoint/2010/main" val="1634843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DA7C256-DFEF-48E9-9847-D3FB8C893BD5}" type="datetimeFigureOut">
              <a:rPr kumimoji="1" lang="ja-JP" altLang="en-US" smtClean="0"/>
              <a:t>2024/11/21</a:t>
            </a:fld>
            <a:endParaRPr kumimoji="1" lang="ja-JP" alt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76B4DFF1-8835-42B0-9584-8AC31D5983DC}" type="slidenum">
              <a:rPr kumimoji="1" lang="ja-JP" altLang="en-US" smtClean="0"/>
              <a:t>‹#›</a:t>
            </a:fld>
            <a:endParaRPr kumimoji="1" lang="ja-JP" altLang="en-US"/>
          </a:p>
        </p:txBody>
      </p:sp>
    </p:spTree>
    <p:extLst>
      <p:ext uri="{BB962C8B-B14F-4D97-AF65-F5344CB8AC3E}">
        <p14:creationId xmlns:p14="http://schemas.microsoft.com/office/powerpoint/2010/main" val="1360271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kumimoji="1"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kumimoji="1"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kumimoji="1"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kumimoji="1"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kumimoji="1"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kumimoji="1"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kumimoji="1"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kumimoji="1"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2DC9F4-3103-DF9D-DA23-B6FB904D163F}"/>
              </a:ext>
            </a:extLst>
          </p:cNvPr>
          <p:cNvSpPr>
            <a:spLocks noGrp="1"/>
          </p:cNvSpPr>
          <p:nvPr>
            <p:ph type="ctrTitle"/>
          </p:nvPr>
        </p:nvSpPr>
        <p:spPr>
          <a:xfrm>
            <a:off x="1051919" y="1156813"/>
            <a:ext cx="7315200" cy="3255264"/>
          </a:xfrm>
        </p:spPr>
        <p:txBody>
          <a:bodyPr/>
          <a:lstStyle/>
          <a:p>
            <a:r>
              <a:rPr kumimoji="1" lang="ja-JP" altLang="en-US" dirty="0"/>
              <a:t>平和構築のためにできること</a:t>
            </a:r>
          </a:p>
        </p:txBody>
      </p:sp>
      <p:sp>
        <p:nvSpPr>
          <p:cNvPr id="3" name="字幕 2">
            <a:extLst>
              <a:ext uri="{FF2B5EF4-FFF2-40B4-BE49-F238E27FC236}">
                <a16:creationId xmlns:a16="http://schemas.microsoft.com/office/drawing/2014/main" id="{096DC3DD-CC23-F1E3-F7C3-34F88A20C703}"/>
              </a:ext>
            </a:extLst>
          </p:cNvPr>
          <p:cNvSpPr>
            <a:spLocks noGrp="1"/>
          </p:cNvSpPr>
          <p:nvPr>
            <p:ph type="subTitle" idx="1"/>
          </p:nvPr>
        </p:nvSpPr>
        <p:spPr>
          <a:xfrm>
            <a:off x="1611003" y="4786787"/>
            <a:ext cx="7315200" cy="914400"/>
          </a:xfrm>
        </p:spPr>
        <p:txBody>
          <a:bodyPr>
            <a:normAutofit/>
          </a:bodyPr>
          <a:lstStyle/>
          <a:p>
            <a:pPr algn="r"/>
            <a:r>
              <a:rPr kumimoji="1" lang="en-US" altLang="ja-JP" sz="3200" dirty="0"/>
              <a:t>2024.11</a:t>
            </a:r>
            <a:r>
              <a:rPr lang="en-US" altLang="ja-JP" sz="3200" dirty="0"/>
              <a:t>.</a:t>
            </a:r>
            <a:r>
              <a:rPr kumimoji="1" lang="en-US" altLang="ja-JP" sz="3200" dirty="0"/>
              <a:t>21</a:t>
            </a:r>
            <a:endParaRPr kumimoji="1" lang="ja-JP" altLang="en-US" sz="3200" dirty="0"/>
          </a:p>
        </p:txBody>
      </p:sp>
    </p:spTree>
    <p:extLst>
      <p:ext uri="{BB962C8B-B14F-4D97-AF65-F5344CB8AC3E}">
        <p14:creationId xmlns:p14="http://schemas.microsoft.com/office/powerpoint/2010/main" val="2659963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1199">
            <a:hlinkClick r:id="" action="ppaction://media"/>
            <a:extLst>
              <a:ext uri="{FF2B5EF4-FFF2-40B4-BE49-F238E27FC236}">
                <a16:creationId xmlns:a16="http://schemas.microsoft.com/office/drawing/2014/main" id="{5276FAC6-9625-3CC2-F22D-B3211C13A4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02710" y="271370"/>
            <a:ext cx="3429000" cy="6096000"/>
          </a:xfrm>
          <a:prstGeom prst="rect">
            <a:avLst/>
          </a:prstGeom>
        </p:spPr>
      </p:pic>
    </p:spTree>
    <p:extLst>
      <p:ext uri="{BB962C8B-B14F-4D97-AF65-F5344CB8AC3E}">
        <p14:creationId xmlns:p14="http://schemas.microsoft.com/office/powerpoint/2010/main" val="106309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DCD4DFD-53EE-7C31-5EF7-AF82A8DF10C3}"/>
              </a:ext>
            </a:extLst>
          </p:cNvPr>
          <p:cNvPicPr>
            <a:picLocks noChangeAspect="1"/>
          </p:cNvPicPr>
          <p:nvPr/>
        </p:nvPicPr>
        <p:blipFill>
          <a:blip r:embed="rId2"/>
          <a:stretch>
            <a:fillRect/>
          </a:stretch>
        </p:blipFill>
        <p:spPr>
          <a:xfrm>
            <a:off x="1525031" y="0"/>
            <a:ext cx="9141937" cy="6858000"/>
          </a:xfrm>
          <a:prstGeom prst="rect">
            <a:avLst/>
          </a:prstGeom>
        </p:spPr>
      </p:pic>
    </p:spTree>
    <p:extLst>
      <p:ext uri="{BB962C8B-B14F-4D97-AF65-F5344CB8AC3E}">
        <p14:creationId xmlns:p14="http://schemas.microsoft.com/office/powerpoint/2010/main" val="3186028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DGs Times - ラオスには独自のSDGs 18番目の目標がある？！">
            <a:extLst>
              <a:ext uri="{FF2B5EF4-FFF2-40B4-BE49-F238E27FC236}">
                <a16:creationId xmlns:a16="http://schemas.microsoft.com/office/drawing/2014/main" id="{0056BDE5-0CD3-B975-FCD3-27C90553E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074" y="1014153"/>
            <a:ext cx="9259538" cy="4629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495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EFB7D6A-D446-35C1-A160-2FA1C5DC0CD6}"/>
              </a:ext>
            </a:extLst>
          </p:cNvPr>
          <p:cNvSpPr txBox="1"/>
          <p:nvPr/>
        </p:nvSpPr>
        <p:spPr>
          <a:xfrm>
            <a:off x="1223683" y="537883"/>
            <a:ext cx="9063318" cy="1077218"/>
          </a:xfrm>
          <a:prstGeom prst="rect">
            <a:avLst/>
          </a:prstGeom>
          <a:noFill/>
        </p:spPr>
        <p:txBody>
          <a:bodyPr wrap="square" rtlCol="0">
            <a:spAutoFit/>
          </a:bodyPr>
          <a:lstStyle/>
          <a:p>
            <a:r>
              <a:rPr kumimoji="1" lang="ja-JP" altLang="en-US" sz="3200" dirty="0"/>
              <a:t>戦争は未来にも禍根を残すもの</a:t>
            </a:r>
            <a:endParaRPr kumimoji="1" lang="en-US" altLang="ja-JP" sz="3200" dirty="0"/>
          </a:p>
          <a:p>
            <a:r>
              <a:rPr kumimoji="1" lang="ja-JP" altLang="en-US" sz="3200" dirty="0"/>
              <a:t>平和を実現するためにできることは何だろう？</a:t>
            </a:r>
          </a:p>
        </p:txBody>
      </p:sp>
      <p:pic>
        <p:nvPicPr>
          <p:cNvPr id="4" name="図 3">
            <a:extLst>
              <a:ext uri="{FF2B5EF4-FFF2-40B4-BE49-F238E27FC236}">
                <a16:creationId xmlns:a16="http://schemas.microsoft.com/office/drawing/2014/main" id="{21F02237-0863-BF89-C38F-0E6B971C7516}"/>
              </a:ext>
            </a:extLst>
          </p:cNvPr>
          <p:cNvPicPr>
            <a:picLocks noChangeAspect="1"/>
          </p:cNvPicPr>
          <p:nvPr/>
        </p:nvPicPr>
        <p:blipFill>
          <a:blip r:embed="rId2"/>
          <a:stretch>
            <a:fillRect/>
          </a:stretch>
        </p:blipFill>
        <p:spPr>
          <a:xfrm>
            <a:off x="2642378" y="1869070"/>
            <a:ext cx="6476938" cy="4697939"/>
          </a:xfrm>
          <a:prstGeom prst="rect">
            <a:avLst/>
          </a:prstGeom>
        </p:spPr>
      </p:pic>
    </p:spTree>
    <p:extLst>
      <p:ext uri="{BB962C8B-B14F-4D97-AF65-F5344CB8AC3E}">
        <p14:creationId xmlns:p14="http://schemas.microsoft.com/office/powerpoint/2010/main" val="98733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67D3BEA-D348-CFF8-C7C2-92F3B6F37B49}"/>
              </a:ext>
            </a:extLst>
          </p:cNvPr>
          <p:cNvSpPr txBox="1"/>
          <p:nvPr/>
        </p:nvSpPr>
        <p:spPr>
          <a:xfrm>
            <a:off x="1362635" y="736320"/>
            <a:ext cx="10228730" cy="954107"/>
          </a:xfrm>
          <a:prstGeom prst="rect">
            <a:avLst/>
          </a:prstGeom>
          <a:noFill/>
        </p:spPr>
        <p:txBody>
          <a:bodyPr wrap="square" rtlCol="0">
            <a:spAutoFit/>
          </a:bodyPr>
          <a:lstStyle/>
          <a:p>
            <a:r>
              <a:rPr kumimoji="1" lang="ja-JP" altLang="en-US" sz="2800" dirty="0"/>
              <a:t>２０３０年までの達成目標</a:t>
            </a:r>
            <a:endParaRPr kumimoji="1" lang="en-US" altLang="ja-JP" sz="2800" dirty="0"/>
          </a:p>
          <a:p>
            <a:r>
              <a:rPr kumimoji="1" lang="ja-JP" altLang="en-US" sz="2800" dirty="0"/>
              <a:t>２４歳になるまでに実現するためには何が必要か？　</a:t>
            </a:r>
          </a:p>
        </p:txBody>
      </p:sp>
      <p:pic>
        <p:nvPicPr>
          <p:cNvPr id="1026" name="Picture 2" descr="目標16「平和と公正をすべての人に」 基礎から学ぶ SDGs教室【26】：朝日新聞SDGs ACTION!">
            <a:extLst>
              <a:ext uri="{FF2B5EF4-FFF2-40B4-BE49-F238E27FC236}">
                <a16:creationId xmlns:a16="http://schemas.microsoft.com/office/drawing/2014/main" id="{01C80603-3580-6B35-B801-D9F1C1FA5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319" y="2644588"/>
            <a:ext cx="10838021" cy="3286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04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4CE072B-EB5C-C514-8529-37B4C242F2DE}"/>
              </a:ext>
            </a:extLst>
          </p:cNvPr>
          <p:cNvSpPr txBox="1"/>
          <p:nvPr/>
        </p:nvSpPr>
        <p:spPr>
          <a:xfrm>
            <a:off x="699248" y="1578712"/>
            <a:ext cx="11412070" cy="2585323"/>
          </a:xfrm>
          <a:prstGeom prst="rect">
            <a:avLst/>
          </a:prstGeom>
          <a:noFill/>
        </p:spPr>
        <p:txBody>
          <a:bodyPr wrap="square" rtlCol="0">
            <a:spAutoFit/>
          </a:bodyPr>
          <a:lstStyle/>
          <a:p>
            <a:r>
              <a:rPr kumimoji="1" lang="ja-JP" altLang="en-US" sz="3600" dirty="0"/>
              <a:t>平和を実現するために必要と思うことを付箋に書き、</a:t>
            </a:r>
            <a:endParaRPr kumimoji="1" lang="en-US" altLang="ja-JP" sz="3600" dirty="0"/>
          </a:p>
          <a:p>
            <a:r>
              <a:rPr kumimoji="1" lang="ja-JP" altLang="en-US" sz="3600" dirty="0"/>
              <a:t>班の模造紙に貼っていく！（７分）</a:t>
            </a:r>
            <a:endParaRPr kumimoji="1" lang="en-US" altLang="ja-JP" sz="3600" dirty="0"/>
          </a:p>
          <a:p>
            <a:endParaRPr kumimoji="1" lang="en-US" altLang="ja-JP" sz="3600" dirty="0"/>
          </a:p>
          <a:p>
            <a:r>
              <a:rPr kumimoji="1" lang="ja-JP" altLang="en-US" sz="3600" dirty="0"/>
              <a:t>気にするポイント：意見の近いものはまとめて貼る</a:t>
            </a:r>
            <a:endParaRPr kumimoji="1" lang="en-US" altLang="ja-JP" sz="3600" dirty="0"/>
          </a:p>
          <a:p>
            <a:endParaRPr kumimoji="1" lang="ja-JP" altLang="en-US" dirty="0"/>
          </a:p>
        </p:txBody>
      </p:sp>
      <p:pic>
        <p:nvPicPr>
          <p:cNvPr id="3074" name="Picture 2" descr="付箋でアイデアや意見出しをしていきます。 | 御茶の水美術専門学校 | 産学連携授業でマーケティングとデザイン、アートを「実学」で学べます ...">
            <a:extLst>
              <a:ext uri="{FF2B5EF4-FFF2-40B4-BE49-F238E27FC236}">
                <a16:creationId xmlns:a16="http://schemas.microsoft.com/office/drawing/2014/main" id="{58D106B8-B3B9-B6DE-CA09-565AC8E0C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0941" y="4092795"/>
            <a:ext cx="2752164" cy="2063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815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B7445-C645-CD82-56D0-0A635425F0C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7ED4F05-8CF6-AF59-28F9-4FD7915FAC14}"/>
              </a:ext>
            </a:extLst>
          </p:cNvPr>
          <p:cNvSpPr txBox="1"/>
          <p:nvPr/>
        </p:nvSpPr>
        <p:spPr>
          <a:xfrm>
            <a:off x="645459" y="1802830"/>
            <a:ext cx="11412070" cy="3970318"/>
          </a:xfrm>
          <a:prstGeom prst="rect">
            <a:avLst/>
          </a:prstGeom>
          <a:noFill/>
        </p:spPr>
        <p:txBody>
          <a:bodyPr wrap="square" rtlCol="0">
            <a:spAutoFit/>
          </a:bodyPr>
          <a:lstStyle/>
          <a:p>
            <a:r>
              <a:rPr kumimoji="1" lang="ja-JP" altLang="en-US" sz="3600" dirty="0"/>
              <a:t>付箋を分類する（５分）</a:t>
            </a:r>
            <a:endParaRPr kumimoji="1" lang="en-US" altLang="ja-JP" sz="3600" dirty="0"/>
          </a:p>
          <a:p>
            <a:endParaRPr kumimoji="1" lang="en-US" altLang="ja-JP" sz="3600" dirty="0"/>
          </a:p>
          <a:p>
            <a:r>
              <a:rPr kumimoji="1" lang="ja-JP" altLang="en-US" sz="3600" dirty="0"/>
              <a:t>右側⇒自分たちにできること</a:t>
            </a:r>
            <a:endParaRPr kumimoji="1" lang="en-US" altLang="ja-JP" sz="3600" dirty="0"/>
          </a:p>
          <a:p>
            <a:r>
              <a:rPr kumimoji="1" lang="ja-JP" altLang="en-US" sz="3600" dirty="0"/>
              <a:t>左側⇒政府など、自分たちよりも大きな組織が動く必　要があること</a:t>
            </a:r>
            <a:endParaRPr kumimoji="1" lang="en-US" altLang="ja-JP" sz="3600" dirty="0"/>
          </a:p>
          <a:p>
            <a:endParaRPr kumimoji="1" lang="en-US" altLang="ja-JP" sz="3600" dirty="0"/>
          </a:p>
          <a:p>
            <a:endParaRPr kumimoji="1" lang="en-US" altLang="ja-JP" sz="3600" dirty="0"/>
          </a:p>
        </p:txBody>
      </p:sp>
    </p:spTree>
    <p:extLst>
      <p:ext uri="{BB962C8B-B14F-4D97-AF65-F5344CB8AC3E}">
        <p14:creationId xmlns:p14="http://schemas.microsoft.com/office/powerpoint/2010/main" val="625545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73F81-62BC-CA5B-C678-1887D657606A}"/>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A8A2AB4-DEF2-1604-0215-75CB273FCD76}"/>
              </a:ext>
            </a:extLst>
          </p:cNvPr>
          <p:cNvSpPr txBox="1"/>
          <p:nvPr/>
        </p:nvSpPr>
        <p:spPr>
          <a:xfrm>
            <a:off x="313765" y="2274838"/>
            <a:ext cx="12183035" cy="2308324"/>
          </a:xfrm>
          <a:prstGeom prst="rect">
            <a:avLst/>
          </a:prstGeom>
          <a:noFill/>
        </p:spPr>
        <p:txBody>
          <a:bodyPr wrap="square" rtlCol="0">
            <a:spAutoFit/>
          </a:bodyPr>
          <a:lstStyle/>
          <a:p>
            <a:r>
              <a:rPr kumimoji="1" lang="ja-JP" altLang="en-US" sz="3600" dirty="0"/>
              <a:t>平和を実現するための私たちの行動計画を立てる（</a:t>
            </a:r>
            <a:r>
              <a:rPr kumimoji="1" lang="en-US" altLang="ja-JP" sz="3600" dirty="0"/>
              <a:t>7</a:t>
            </a:r>
            <a:r>
              <a:rPr kumimoji="1" lang="ja-JP" altLang="en-US" sz="3600" dirty="0"/>
              <a:t>分）</a:t>
            </a:r>
            <a:endParaRPr kumimoji="1" lang="en-US" altLang="ja-JP" sz="3600" dirty="0"/>
          </a:p>
          <a:p>
            <a:endParaRPr kumimoji="1" lang="en-US" altLang="ja-JP" sz="3600" dirty="0"/>
          </a:p>
          <a:p>
            <a:r>
              <a:rPr kumimoji="1" lang="ja-JP" altLang="en-US" sz="3600" dirty="0"/>
              <a:t>　高校生として（～</a:t>
            </a:r>
            <a:r>
              <a:rPr kumimoji="1" lang="en-US" altLang="ja-JP" sz="3600" dirty="0"/>
              <a:t>18</a:t>
            </a:r>
            <a:r>
              <a:rPr kumimoji="1" lang="ja-JP" altLang="en-US" sz="3600" dirty="0"/>
              <a:t>歳）大学生として（～</a:t>
            </a:r>
            <a:r>
              <a:rPr kumimoji="1" lang="en-US" altLang="ja-JP" sz="3600" dirty="0"/>
              <a:t>22</a:t>
            </a:r>
            <a:r>
              <a:rPr kumimoji="1" lang="ja-JP" altLang="en-US" sz="3600" dirty="0"/>
              <a:t>歳）</a:t>
            </a:r>
            <a:endParaRPr kumimoji="1" lang="en-US" altLang="ja-JP" sz="3600" dirty="0"/>
          </a:p>
          <a:p>
            <a:r>
              <a:rPr kumimoji="1" lang="ja-JP" altLang="en-US" sz="3600" dirty="0"/>
              <a:t>　社会人として（</a:t>
            </a:r>
            <a:r>
              <a:rPr kumimoji="1" lang="en-US" altLang="ja-JP" sz="3600" dirty="0"/>
              <a:t>23</a:t>
            </a:r>
            <a:r>
              <a:rPr kumimoji="1" lang="ja-JP" altLang="en-US" sz="3600" dirty="0"/>
              <a:t>歳～）</a:t>
            </a:r>
            <a:endParaRPr kumimoji="1" lang="en-US" altLang="ja-JP" sz="3600" dirty="0"/>
          </a:p>
        </p:txBody>
      </p:sp>
    </p:spTree>
    <p:extLst>
      <p:ext uri="{BB962C8B-B14F-4D97-AF65-F5344CB8AC3E}">
        <p14:creationId xmlns:p14="http://schemas.microsoft.com/office/powerpoint/2010/main" val="175530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7C50F-3681-57B2-B5B5-DAD9BFFBFFCE}"/>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0B923EF-4976-B42F-ACBD-6CD3D56134FC}"/>
              </a:ext>
            </a:extLst>
          </p:cNvPr>
          <p:cNvSpPr txBox="1"/>
          <p:nvPr/>
        </p:nvSpPr>
        <p:spPr>
          <a:xfrm>
            <a:off x="2509580" y="2957232"/>
            <a:ext cx="12183035" cy="646331"/>
          </a:xfrm>
          <a:prstGeom prst="rect">
            <a:avLst/>
          </a:prstGeom>
          <a:noFill/>
        </p:spPr>
        <p:txBody>
          <a:bodyPr wrap="square" rtlCol="0">
            <a:spAutoFit/>
          </a:bodyPr>
          <a:lstStyle/>
          <a:p>
            <a:r>
              <a:rPr kumimoji="1" lang="ja-JP" altLang="en-US" sz="3600" dirty="0"/>
              <a:t>各グループで行動計画の発表（</a:t>
            </a:r>
            <a:r>
              <a:rPr kumimoji="1" lang="en-US" altLang="ja-JP" sz="3600" dirty="0"/>
              <a:t>5</a:t>
            </a:r>
            <a:r>
              <a:rPr kumimoji="1" lang="ja-JP" altLang="en-US" sz="3600" dirty="0"/>
              <a:t>分）</a:t>
            </a:r>
            <a:endParaRPr kumimoji="1" lang="en-US" altLang="ja-JP" sz="3600" dirty="0"/>
          </a:p>
        </p:txBody>
      </p:sp>
    </p:spTree>
    <p:extLst>
      <p:ext uri="{BB962C8B-B14F-4D97-AF65-F5344CB8AC3E}">
        <p14:creationId xmlns:p14="http://schemas.microsoft.com/office/powerpoint/2010/main" val="4246508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42812-068F-6908-A32E-0A78FB47E8E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0637DE3-4AE1-8839-53C1-8E8DF64F1874}"/>
              </a:ext>
            </a:extLst>
          </p:cNvPr>
          <p:cNvSpPr txBox="1"/>
          <p:nvPr/>
        </p:nvSpPr>
        <p:spPr>
          <a:xfrm>
            <a:off x="3067364" y="2984664"/>
            <a:ext cx="12183035" cy="646331"/>
          </a:xfrm>
          <a:prstGeom prst="rect">
            <a:avLst/>
          </a:prstGeom>
          <a:noFill/>
        </p:spPr>
        <p:txBody>
          <a:bodyPr wrap="square" rtlCol="0">
            <a:spAutoFit/>
          </a:bodyPr>
          <a:lstStyle/>
          <a:p>
            <a:r>
              <a:rPr kumimoji="1" lang="ja-JP" altLang="en-US" sz="3600" dirty="0"/>
              <a:t>グループの代表者の発表</a:t>
            </a:r>
            <a:endParaRPr kumimoji="1" lang="en-US" altLang="ja-JP" sz="3600" dirty="0"/>
          </a:p>
        </p:txBody>
      </p:sp>
    </p:spTree>
    <p:extLst>
      <p:ext uri="{BB962C8B-B14F-4D97-AF65-F5344CB8AC3E}">
        <p14:creationId xmlns:p14="http://schemas.microsoft.com/office/powerpoint/2010/main" val="1428103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1657AA-B650-37A6-F6E8-EFBFC41E9316}"/>
              </a:ext>
            </a:extLst>
          </p:cNvPr>
          <p:cNvSpPr>
            <a:spLocks noGrp="1"/>
          </p:cNvSpPr>
          <p:nvPr>
            <p:ph type="title"/>
          </p:nvPr>
        </p:nvSpPr>
        <p:spPr/>
        <p:txBody>
          <a:bodyPr/>
          <a:lstStyle/>
          <a:p>
            <a:r>
              <a:rPr kumimoji="1" lang="ja-JP" altLang="en-US" dirty="0"/>
              <a:t>前回</a:t>
            </a:r>
            <a:r>
              <a:rPr kumimoji="1" lang="en-US" altLang="ja-JP" dirty="0"/>
              <a:t>HR</a:t>
            </a:r>
            <a:r>
              <a:rPr kumimoji="1" lang="ja-JP" altLang="en-US" dirty="0"/>
              <a:t>にて豊かな社会を考えました</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1FC16F35-59C2-356B-D8EC-275DA292475E}"/>
              </a:ext>
            </a:extLst>
          </p:cNvPr>
          <p:cNvSpPr>
            <a:spLocks noGrp="1"/>
          </p:cNvSpPr>
          <p:nvPr>
            <p:ph idx="1"/>
          </p:nvPr>
        </p:nvSpPr>
        <p:spPr>
          <a:xfrm>
            <a:off x="3581744" y="913014"/>
            <a:ext cx="8069813" cy="5120640"/>
          </a:xfrm>
        </p:spPr>
        <p:txBody>
          <a:bodyPr/>
          <a:lstStyle/>
          <a:p>
            <a:pPr marL="0" indent="0">
              <a:buNone/>
            </a:pPr>
            <a:r>
              <a:rPr kumimoji="1" lang="ja-JP" altLang="en-US" sz="2800" dirty="0"/>
              <a:t>豊かな社会の形成のために必要なこととは</a:t>
            </a:r>
            <a:r>
              <a:rPr kumimoji="1" lang="en-US" altLang="ja-JP" sz="2800" dirty="0"/>
              <a:t>…</a:t>
            </a:r>
          </a:p>
          <a:p>
            <a:pPr marL="0" indent="0">
              <a:buNone/>
            </a:pPr>
            <a:endParaRPr lang="en-US" altLang="ja-JP" sz="2800" dirty="0"/>
          </a:p>
          <a:p>
            <a:pPr marL="0" indent="0">
              <a:buNone/>
            </a:pPr>
            <a:r>
              <a:rPr lang="ja-JP" altLang="en-US" sz="2800" dirty="0"/>
              <a:t>・精神的に豊かであること　自分も他人も大切に</a:t>
            </a:r>
            <a:endParaRPr lang="en-US" altLang="ja-JP" sz="2800" dirty="0"/>
          </a:p>
          <a:p>
            <a:pPr marL="0" indent="0">
              <a:buNone/>
            </a:pPr>
            <a:r>
              <a:rPr kumimoji="1" lang="ja-JP" altLang="en-US" sz="2800" dirty="0"/>
              <a:t>・経済的に余裕があること</a:t>
            </a:r>
            <a:endParaRPr kumimoji="1" lang="en-US" altLang="ja-JP" sz="2800" dirty="0"/>
          </a:p>
          <a:p>
            <a:pPr marL="0" indent="0">
              <a:buNone/>
            </a:pPr>
            <a:r>
              <a:rPr kumimoji="1" lang="ja-JP" altLang="en-US" sz="2800" dirty="0"/>
              <a:t>・助け合いの仕組みがある　福祉・医療</a:t>
            </a:r>
            <a:endParaRPr kumimoji="1" lang="en-US" altLang="ja-JP" sz="2800" dirty="0"/>
          </a:p>
          <a:p>
            <a:pPr marL="0" indent="0">
              <a:buNone/>
            </a:pPr>
            <a:r>
              <a:rPr lang="ja-JP" altLang="en-US" sz="2800" dirty="0"/>
              <a:t>・国籍や民族で差別されない</a:t>
            </a:r>
            <a:endParaRPr lang="en-US" altLang="ja-JP" sz="2800" dirty="0"/>
          </a:p>
          <a:p>
            <a:pPr marL="0" indent="0">
              <a:buNone/>
            </a:pPr>
            <a:r>
              <a:rPr lang="ja-JP" altLang="en-US" sz="2800" dirty="0"/>
              <a:t>・戦争がなく、平和であること</a:t>
            </a:r>
            <a:endParaRPr lang="en-US" altLang="ja-JP" sz="2800" dirty="0"/>
          </a:p>
          <a:p>
            <a:pPr marL="0" indent="0">
              <a:buNone/>
            </a:pPr>
            <a:endParaRPr kumimoji="1" lang="ja-JP" altLang="en-US" dirty="0"/>
          </a:p>
        </p:txBody>
      </p:sp>
      <p:sp>
        <p:nvSpPr>
          <p:cNvPr id="4" name="楕円 3">
            <a:extLst>
              <a:ext uri="{FF2B5EF4-FFF2-40B4-BE49-F238E27FC236}">
                <a16:creationId xmlns:a16="http://schemas.microsoft.com/office/drawing/2014/main" id="{62F2E267-AD32-A3CE-F9E7-93F064F2B6E7}"/>
              </a:ext>
            </a:extLst>
          </p:cNvPr>
          <p:cNvSpPr/>
          <p:nvPr/>
        </p:nvSpPr>
        <p:spPr>
          <a:xfrm>
            <a:off x="3646518" y="4671752"/>
            <a:ext cx="376843" cy="38792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25673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785941F-FFBD-73EA-0EC1-DFB66074A3BB}"/>
              </a:ext>
            </a:extLst>
          </p:cNvPr>
          <p:cNvSpPr/>
          <p:nvPr/>
        </p:nvSpPr>
        <p:spPr>
          <a:xfrm>
            <a:off x="7978588" y="1013012"/>
            <a:ext cx="1775012" cy="17839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0408DF65-0379-C2E0-DC85-EDC8D0AFA702}"/>
              </a:ext>
            </a:extLst>
          </p:cNvPr>
          <p:cNvSpPr/>
          <p:nvPr/>
        </p:nvSpPr>
        <p:spPr>
          <a:xfrm>
            <a:off x="5011269" y="1013012"/>
            <a:ext cx="1775012" cy="17839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観察グループ</a:t>
            </a:r>
          </a:p>
        </p:txBody>
      </p:sp>
      <p:sp>
        <p:nvSpPr>
          <p:cNvPr id="5" name="正方形/長方形 4">
            <a:extLst>
              <a:ext uri="{FF2B5EF4-FFF2-40B4-BE49-F238E27FC236}">
                <a16:creationId xmlns:a16="http://schemas.microsoft.com/office/drawing/2014/main" id="{385AEAB4-2CE6-938A-E153-7A40434009FA}"/>
              </a:ext>
            </a:extLst>
          </p:cNvPr>
          <p:cNvSpPr/>
          <p:nvPr/>
        </p:nvSpPr>
        <p:spPr>
          <a:xfrm>
            <a:off x="7978588" y="4150659"/>
            <a:ext cx="1775012" cy="17839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F2EB5C5E-0A51-54A6-9BD7-EDE4D9A60F35}"/>
              </a:ext>
            </a:extLst>
          </p:cNvPr>
          <p:cNvSpPr/>
          <p:nvPr/>
        </p:nvSpPr>
        <p:spPr>
          <a:xfrm>
            <a:off x="5011269" y="4150659"/>
            <a:ext cx="1775012" cy="17839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観察グループ</a:t>
            </a:r>
          </a:p>
        </p:txBody>
      </p:sp>
      <p:sp>
        <p:nvSpPr>
          <p:cNvPr id="7" name="正方形/長方形 6">
            <a:extLst>
              <a:ext uri="{FF2B5EF4-FFF2-40B4-BE49-F238E27FC236}">
                <a16:creationId xmlns:a16="http://schemas.microsoft.com/office/drawing/2014/main" id="{C866AA78-69A9-3FE2-8637-9EF137DCCD4A}"/>
              </a:ext>
            </a:extLst>
          </p:cNvPr>
          <p:cNvSpPr/>
          <p:nvPr/>
        </p:nvSpPr>
        <p:spPr>
          <a:xfrm>
            <a:off x="2223247" y="1013012"/>
            <a:ext cx="1775012" cy="17839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AE2A145-AA1D-6D41-55E1-383BE4DB4315}"/>
              </a:ext>
            </a:extLst>
          </p:cNvPr>
          <p:cNvSpPr/>
          <p:nvPr/>
        </p:nvSpPr>
        <p:spPr>
          <a:xfrm>
            <a:off x="2223247" y="4150659"/>
            <a:ext cx="1775012" cy="17839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53BAC6B-19C2-51AB-5B1B-1B4927A24FF7}"/>
              </a:ext>
            </a:extLst>
          </p:cNvPr>
          <p:cNvSpPr txBox="1"/>
          <p:nvPr/>
        </p:nvSpPr>
        <p:spPr>
          <a:xfrm>
            <a:off x="5629834" y="217856"/>
            <a:ext cx="1775012" cy="369332"/>
          </a:xfrm>
          <a:prstGeom prst="rect">
            <a:avLst/>
          </a:prstGeom>
          <a:noFill/>
        </p:spPr>
        <p:txBody>
          <a:bodyPr wrap="square" rtlCol="0">
            <a:spAutoFit/>
          </a:bodyPr>
          <a:lstStyle/>
          <a:p>
            <a:r>
              <a:rPr kumimoji="1" lang="ja-JP" altLang="en-US" dirty="0"/>
              <a:t>教卓</a:t>
            </a:r>
          </a:p>
        </p:txBody>
      </p:sp>
    </p:spTree>
    <p:extLst>
      <p:ext uri="{BB962C8B-B14F-4D97-AF65-F5344CB8AC3E}">
        <p14:creationId xmlns:p14="http://schemas.microsoft.com/office/powerpoint/2010/main" val="1971061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感想 - 搜狗百科">
            <a:extLst>
              <a:ext uri="{FF2B5EF4-FFF2-40B4-BE49-F238E27FC236}">
                <a16:creationId xmlns:a16="http://schemas.microsoft.com/office/drawing/2014/main" id="{91497C70-935F-A5AB-A929-9D95AB0DC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734" y="1664634"/>
            <a:ext cx="4163285" cy="352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360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B6A2D60-C1BB-E998-C7CF-1E380F68968A}"/>
              </a:ext>
            </a:extLst>
          </p:cNvPr>
          <p:cNvPicPr>
            <a:picLocks noChangeAspect="1"/>
          </p:cNvPicPr>
          <p:nvPr/>
        </p:nvPicPr>
        <p:blipFill>
          <a:blip r:embed="rId2"/>
          <a:stretch>
            <a:fillRect/>
          </a:stretch>
        </p:blipFill>
        <p:spPr>
          <a:xfrm>
            <a:off x="1256624" y="815788"/>
            <a:ext cx="9678751" cy="5725324"/>
          </a:xfrm>
          <a:prstGeom prst="rect">
            <a:avLst/>
          </a:prstGeom>
        </p:spPr>
      </p:pic>
      <p:sp>
        <p:nvSpPr>
          <p:cNvPr id="4" name="テキスト ボックス 3">
            <a:extLst>
              <a:ext uri="{FF2B5EF4-FFF2-40B4-BE49-F238E27FC236}">
                <a16:creationId xmlns:a16="http://schemas.microsoft.com/office/drawing/2014/main" id="{ED139BD0-31C3-E5AB-D4C4-916DCED88A84}"/>
              </a:ext>
            </a:extLst>
          </p:cNvPr>
          <p:cNvSpPr txBox="1"/>
          <p:nvPr/>
        </p:nvSpPr>
        <p:spPr>
          <a:xfrm>
            <a:off x="2770094" y="233083"/>
            <a:ext cx="9332259" cy="461665"/>
          </a:xfrm>
          <a:prstGeom prst="rect">
            <a:avLst/>
          </a:prstGeom>
          <a:noFill/>
        </p:spPr>
        <p:txBody>
          <a:bodyPr wrap="square" rtlCol="0">
            <a:spAutoFit/>
          </a:bodyPr>
          <a:lstStyle/>
          <a:p>
            <a:r>
              <a:rPr kumimoji="1" lang="ja-JP" altLang="en-US" sz="2400" dirty="0"/>
              <a:t>世界地図の赤いところは何を表しているか？</a:t>
            </a:r>
          </a:p>
        </p:txBody>
      </p:sp>
      <p:sp>
        <p:nvSpPr>
          <p:cNvPr id="2" name="正方形/長方形 1">
            <a:extLst>
              <a:ext uri="{FF2B5EF4-FFF2-40B4-BE49-F238E27FC236}">
                <a16:creationId xmlns:a16="http://schemas.microsoft.com/office/drawing/2014/main" id="{E9BEC14D-C57D-A832-FFA7-68D0427D3BEA}"/>
              </a:ext>
            </a:extLst>
          </p:cNvPr>
          <p:cNvSpPr/>
          <p:nvPr/>
        </p:nvSpPr>
        <p:spPr>
          <a:xfrm>
            <a:off x="3272116" y="5823936"/>
            <a:ext cx="5647765" cy="7171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r>
              <a:rPr kumimoji="1" lang="ja-JP" altLang="en-US" dirty="0"/>
              <a:t>億</a:t>
            </a:r>
            <a:r>
              <a:rPr kumimoji="1" lang="en-US" altLang="ja-JP" dirty="0"/>
              <a:t>3500</a:t>
            </a:r>
            <a:r>
              <a:rPr kumimoji="1" lang="ja-JP" altLang="en-US" dirty="0"/>
              <a:t>万人の子どもたちが紛争に巻き込まれている</a:t>
            </a:r>
          </a:p>
        </p:txBody>
      </p:sp>
    </p:spTree>
    <p:extLst>
      <p:ext uri="{BB962C8B-B14F-4D97-AF65-F5344CB8AC3E}">
        <p14:creationId xmlns:p14="http://schemas.microsoft.com/office/powerpoint/2010/main" val="277430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0EB872D-9A7B-B425-4D3D-2B0FAB116D45}"/>
              </a:ext>
            </a:extLst>
          </p:cNvPr>
          <p:cNvSpPr txBox="1"/>
          <p:nvPr/>
        </p:nvSpPr>
        <p:spPr>
          <a:xfrm>
            <a:off x="1497106" y="2151727"/>
            <a:ext cx="10506635" cy="2554545"/>
          </a:xfrm>
          <a:prstGeom prst="rect">
            <a:avLst/>
          </a:prstGeom>
          <a:noFill/>
        </p:spPr>
        <p:txBody>
          <a:bodyPr wrap="square" rtlCol="0">
            <a:spAutoFit/>
          </a:bodyPr>
          <a:lstStyle/>
          <a:p>
            <a:r>
              <a:rPr kumimoji="1" lang="ja-JP" altLang="en-US" sz="4000" dirty="0">
                <a:solidFill>
                  <a:schemeClr val="tx1">
                    <a:lumMod val="90000"/>
                    <a:lumOff val="10000"/>
                  </a:schemeClr>
                </a:solidFill>
              </a:rPr>
              <a:t>豊かな社会の前提として</a:t>
            </a:r>
            <a:r>
              <a:rPr kumimoji="1" lang="en-US" altLang="ja-JP" sz="4000" dirty="0">
                <a:solidFill>
                  <a:schemeClr val="tx1">
                    <a:lumMod val="90000"/>
                    <a:lumOff val="10000"/>
                  </a:schemeClr>
                </a:solidFill>
              </a:rPr>
              <a:t>…</a:t>
            </a:r>
          </a:p>
          <a:p>
            <a:endParaRPr kumimoji="1" lang="en-US" altLang="ja-JP" sz="4000" dirty="0">
              <a:solidFill>
                <a:schemeClr val="tx1">
                  <a:lumMod val="90000"/>
                  <a:lumOff val="10000"/>
                </a:schemeClr>
              </a:solidFill>
            </a:endParaRPr>
          </a:p>
          <a:p>
            <a:endParaRPr kumimoji="1" lang="en-US" altLang="ja-JP" sz="4000" dirty="0">
              <a:solidFill>
                <a:schemeClr val="tx1">
                  <a:lumMod val="90000"/>
                  <a:lumOff val="10000"/>
                </a:schemeClr>
              </a:solidFill>
            </a:endParaRPr>
          </a:p>
          <a:p>
            <a:r>
              <a:rPr kumimoji="1" lang="ja-JP" altLang="en-US" sz="4000" dirty="0">
                <a:solidFill>
                  <a:schemeClr val="tx1">
                    <a:lumMod val="90000"/>
                    <a:lumOff val="10000"/>
                  </a:schemeClr>
                </a:solidFill>
              </a:rPr>
              <a:t>平和で安全な社会を実現することが大切</a:t>
            </a:r>
          </a:p>
        </p:txBody>
      </p:sp>
    </p:spTree>
    <p:extLst>
      <p:ext uri="{BB962C8B-B14F-4D97-AF65-F5344CB8AC3E}">
        <p14:creationId xmlns:p14="http://schemas.microsoft.com/office/powerpoint/2010/main" val="855953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790633D-DB01-D518-8AC6-2D8069D25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017" y="796178"/>
            <a:ext cx="7020858" cy="5265644"/>
          </a:xfrm>
          <a:prstGeom prst="rect">
            <a:avLst/>
          </a:prstGeom>
          <a:noFill/>
          <a:extLst>
            <a:ext uri="{909E8E84-426E-40DD-AFC4-6F175D3DCCD1}">
              <a14:hiddenFill xmlns:a14="http://schemas.microsoft.com/office/drawing/2010/main">
                <a:solidFill>
                  <a:srgbClr val="FFFFFF"/>
                </a:solidFill>
              </a14:hiddenFill>
            </a:ext>
          </a:extLst>
        </p:spPr>
      </p:pic>
      <p:sp>
        <p:nvSpPr>
          <p:cNvPr id="2" name="四角形: 角を丸くする 1">
            <a:extLst>
              <a:ext uri="{FF2B5EF4-FFF2-40B4-BE49-F238E27FC236}">
                <a16:creationId xmlns:a16="http://schemas.microsoft.com/office/drawing/2014/main" id="{E8B3DBD4-674F-89D7-7839-BF02683774D4}"/>
              </a:ext>
            </a:extLst>
          </p:cNvPr>
          <p:cNvSpPr/>
          <p:nvPr/>
        </p:nvSpPr>
        <p:spPr>
          <a:xfrm>
            <a:off x="8202707" y="1739153"/>
            <a:ext cx="3523128" cy="36396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t>・平和構築の大切さについて学ぶ。</a:t>
            </a:r>
            <a:endParaRPr kumimoji="1" lang="en-US" altLang="ja-JP" sz="2400" dirty="0"/>
          </a:p>
          <a:p>
            <a:endParaRPr kumimoji="1" lang="en-US" altLang="ja-JP" sz="2400" dirty="0"/>
          </a:p>
          <a:p>
            <a:r>
              <a:rPr kumimoji="1" lang="ja-JP" altLang="en-US" sz="2400" dirty="0"/>
              <a:t>・</a:t>
            </a:r>
            <a:r>
              <a:rPr kumimoji="1" lang="en-US" altLang="ja-JP" sz="2400" dirty="0"/>
              <a:t>UXO VISITORS LAO CENTRE</a:t>
            </a:r>
            <a:r>
              <a:rPr kumimoji="1" lang="ja-JP" altLang="en-US" sz="2400" dirty="0"/>
              <a:t>　に訪問し、不発弾処理について学習</a:t>
            </a:r>
            <a:endParaRPr kumimoji="1" lang="en-US" altLang="ja-JP" sz="2400" dirty="0"/>
          </a:p>
          <a:p>
            <a:pPr algn="ctr"/>
            <a:endParaRPr kumimoji="1" lang="ja-JP" altLang="en-US" dirty="0"/>
          </a:p>
        </p:txBody>
      </p:sp>
    </p:spTree>
    <p:extLst>
      <p:ext uri="{BB962C8B-B14F-4D97-AF65-F5344CB8AC3E}">
        <p14:creationId xmlns:p14="http://schemas.microsoft.com/office/powerpoint/2010/main" val="2873678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CF3D476-B0A8-C823-C643-1D9005BCE031}"/>
              </a:ext>
            </a:extLst>
          </p:cNvPr>
          <p:cNvSpPr txBox="1"/>
          <p:nvPr/>
        </p:nvSpPr>
        <p:spPr>
          <a:xfrm>
            <a:off x="1021975" y="220043"/>
            <a:ext cx="9902732" cy="523220"/>
          </a:xfrm>
          <a:prstGeom prst="rect">
            <a:avLst/>
          </a:prstGeom>
          <a:noFill/>
        </p:spPr>
        <p:txBody>
          <a:bodyPr wrap="square" rtlCol="0">
            <a:spAutoFit/>
          </a:bodyPr>
          <a:lstStyle/>
          <a:p>
            <a:r>
              <a:rPr kumimoji="1" lang="ja-JP" altLang="en-US" sz="2800" b="1" dirty="0">
                <a:solidFill>
                  <a:schemeClr val="tx2">
                    <a:lumMod val="50000"/>
                  </a:schemeClr>
                </a:solidFill>
              </a:rPr>
              <a:t>ベトナム戦争（</a:t>
            </a:r>
            <a:r>
              <a:rPr kumimoji="1" lang="en-US" altLang="ja-JP" sz="2800" b="1" dirty="0">
                <a:solidFill>
                  <a:schemeClr val="tx2">
                    <a:lumMod val="50000"/>
                  </a:schemeClr>
                </a:solidFill>
              </a:rPr>
              <a:t>1964</a:t>
            </a:r>
            <a:r>
              <a:rPr kumimoji="1" lang="ja-JP" altLang="en-US" sz="2800" b="1" dirty="0">
                <a:solidFill>
                  <a:schemeClr val="tx2">
                    <a:lumMod val="50000"/>
                  </a:schemeClr>
                </a:solidFill>
              </a:rPr>
              <a:t>～</a:t>
            </a:r>
            <a:r>
              <a:rPr kumimoji="1" lang="en-US" altLang="ja-JP" sz="2800" b="1" dirty="0">
                <a:solidFill>
                  <a:schemeClr val="tx2">
                    <a:lumMod val="50000"/>
                  </a:schemeClr>
                </a:solidFill>
              </a:rPr>
              <a:t>1975</a:t>
            </a:r>
            <a:r>
              <a:rPr kumimoji="1" lang="ja-JP" altLang="en-US" sz="2800" b="1" dirty="0">
                <a:solidFill>
                  <a:schemeClr val="tx2">
                    <a:lumMod val="50000"/>
                  </a:schemeClr>
                </a:solidFill>
              </a:rPr>
              <a:t>年）アメリカが北ベトナムを攻撃</a:t>
            </a:r>
          </a:p>
        </p:txBody>
      </p:sp>
      <p:pic>
        <p:nvPicPr>
          <p:cNvPr id="2052" name="Picture 4" descr="【図解】建設から50年を迎えたホーチミン・ルート 写真1枚 国際ニュース：AFPBB News">
            <a:extLst>
              <a:ext uri="{FF2B5EF4-FFF2-40B4-BE49-F238E27FC236}">
                <a16:creationId xmlns:a16="http://schemas.microsoft.com/office/drawing/2014/main" id="{4091CCF4-7289-B423-D4F1-946055BA9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6373" y="743263"/>
            <a:ext cx="5965119" cy="5638800"/>
          </a:xfrm>
          <a:prstGeom prst="rect">
            <a:avLst/>
          </a:prstGeom>
          <a:noFill/>
          <a:extLst>
            <a:ext uri="{909E8E84-426E-40DD-AFC4-6F175D3DCCD1}">
              <a14:hiddenFill xmlns:a14="http://schemas.microsoft.com/office/drawing/2010/main">
                <a:solidFill>
                  <a:srgbClr val="FFFFFF"/>
                </a:solidFill>
              </a14:hiddenFill>
            </a:ext>
          </a:extLst>
        </p:spPr>
      </p:pic>
      <p:sp>
        <p:nvSpPr>
          <p:cNvPr id="6" name="四角形: 角を丸くする 5">
            <a:extLst>
              <a:ext uri="{FF2B5EF4-FFF2-40B4-BE49-F238E27FC236}">
                <a16:creationId xmlns:a16="http://schemas.microsoft.com/office/drawing/2014/main" id="{06F3CEB2-7E85-1E41-52D3-988DED0F5C2F}"/>
              </a:ext>
            </a:extLst>
          </p:cNvPr>
          <p:cNvSpPr/>
          <p:nvPr/>
        </p:nvSpPr>
        <p:spPr>
          <a:xfrm>
            <a:off x="8209161" y="6114737"/>
            <a:ext cx="3241954" cy="5916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ラオスは空爆を受けることに</a:t>
            </a:r>
          </a:p>
        </p:txBody>
      </p:sp>
      <p:pic>
        <p:nvPicPr>
          <p:cNvPr id="1028" name="Picture 4" descr="5分でわかる！ベトナムの歴史！（ベトナム戦争） | Tom's Life@Singapore">
            <a:extLst>
              <a:ext uri="{FF2B5EF4-FFF2-40B4-BE49-F238E27FC236}">
                <a16:creationId xmlns:a16="http://schemas.microsoft.com/office/drawing/2014/main" id="{7FB07802-8483-6C4E-6230-97831B878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894" y="1372720"/>
            <a:ext cx="3091423" cy="4568605"/>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8E943AAF-0DE9-00F8-688F-FD4E0AD919A2}"/>
              </a:ext>
            </a:extLst>
          </p:cNvPr>
          <p:cNvPicPr>
            <a:picLocks noChangeAspect="1"/>
          </p:cNvPicPr>
          <p:nvPr/>
        </p:nvPicPr>
        <p:blipFill>
          <a:blip r:embed="rId4"/>
          <a:stretch>
            <a:fillRect/>
          </a:stretch>
        </p:blipFill>
        <p:spPr>
          <a:xfrm>
            <a:off x="1287732" y="876734"/>
            <a:ext cx="3241954" cy="5761223"/>
          </a:xfrm>
          <a:prstGeom prst="rect">
            <a:avLst/>
          </a:prstGeom>
        </p:spPr>
      </p:pic>
    </p:spTree>
    <p:extLst>
      <p:ext uri="{BB962C8B-B14F-4D97-AF65-F5344CB8AC3E}">
        <p14:creationId xmlns:p14="http://schemas.microsoft.com/office/powerpoint/2010/main" val="2062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C0B4E4F-5BCD-387F-492E-1A03EA083574}"/>
              </a:ext>
            </a:extLst>
          </p:cNvPr>
          <p:cNvSpPr txBox="1"/>
          <p:nvPr/>
        </p:nvSpPr>
        <p:spPr>
          <a:xfrm>
            <a:off x="1228164" y="1139041"/>
            <a:ext cx="9735672" cy="4832092"/>
          </a:xfrm>
          <a:prstGeom prst="rect">
            <a:avLst/>
          </a:prstGeom>
          <a:noFill/>
        </p:spPr>
        <p:txBody>
          <a:bodyPr wrap="square" rtlCol="0">
            <a:spAutoFit/>
          </a:bodyPr>
          <a:lstStyle/>
          <a:p>
            <a:r>
              <a:rPr kumimoji="1" lang="ja-JP" altLang="en-US" sz="2800" dirty="0"/>
              <a:t>現在、戦争終了後も投下された不発弾が</a:t>
            </a:r>
            <a:r>
              <a:rPr kumimoji="1" lang="en-US" altLang="ja-JP" sz="2800" dirty="0"/>
              <a:t>8</a:t>
            </a:r>
            <a:r>
              <a:rPr kumimoji="1" lang="ja-JP" altLang="en-US" sz="2800" dirty="0"/>
              <a:t>千万個国内に残る</a:t>
            </a:r>
            <a:endParaRPr kumimoji="1" lang="en-US" altLang="ja-JP" sz="2800" dirty="0"/>
          </a:p>
          <a:p>
            <a:endParaRPr kumimoji="1" lang="en-US" altLang="ja-JP" sz="2800" dirty="0"/>
          </a:p>
          <a:p>
            <a:endParaRPr kumimoji="1" lang="en-US" altLang="ja-JP" sz="2800" dirty="0"/>
          </a:p>
          <a:p>
            <a:endParaRPr kumimoji="1" lang="en-US" altLang="ja-JP" sz="2800" dirty="0"/>
          </a:p>
          <a:p>
            <a:endParaRPr kumimoji="1" lang="en-US" altLang="ja-JP" sz="2800" dirty="0"/>
          </a:p>
          <a:p>
            <a:endParaRPr kumimoji="1" lang="en-US" altLang="ja-JP" sz="2800" dirty="0"/>
          </a:p>
          <a:p>
            <a:endParaRPr kumimoji="1" lang="en-US" altLang="ja-JP" sz="2800" dirty="0"/>
          </a:p>
          <a:p>
            <a:endParaRPr kumimoji="1" lang="en-US" altLang="ja-JP" sz="2800" dirty="0"/>
          </a:p>
          <a:p>
            <a:endParaRPr kumimoji="1" lang="en-US" altLang="ja-JP" sz="2800" dirty="0"/>
          </a:p>
          <a:p>
            <a:endParaRPr kumimoji="1" lang="en-US" altLang="ja-JP" sz="2800" dirty="0"/>
          </a:p>
          <a:p>
            <a:r>
              <a:rPr kumimoji="1" lang="ja-JP" altLang="en-US" sz="2800" dirty="0"/>
              <a:t>一年間で不発弾により４０～５０人の犠牲者が出る</a:t>
            </a:r>
          </a:p>
        </p:txBody>
      </p:sp>
      <p:pic>
        <p:nvPicPr>
          <p:cNvPr id="3" name="Picture 2" descr="uxo に対する画像結果">
            <a:extLst>
              <a:ext uri="{FF2B5EF4-FFF2-40B4-BE49-F238E27FC236}">
                <a16:creationId xmlns:a16="http://schemas.microsoft.com/office/drawing/2014/main" id="{AA7F5D1E-F721-6A75-2412-6524C0A61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385" y="1921273"/>
            <a:ext cx="4514850" cy="3015453"/>
          </a:xfrm>
          <a:prstGeom prst="rect">
            <a:avLst/>
          </a:prstGeom>
          <a:noFill/>
          <a:extLst>
            <a:ext uri="{909E8E84-426E-40DD-AFC4-6F175D3DCCD1}">
              <a14:hiddenFill xmlns:a14="http://schemas.microsoft.com/office/drawing/2010/main">
                <a:solidFill>
                  <a:srgbClr val="FFFFFF"/>
                </a:solidFill>
              </a14:hiddenFill>
            </a:ext>
          </a:extLst>
        </p:spPr>
      </p:pic>
      <p:sp>
        <p:nvSpPr>
          <p:cNvPr id="5" name="楕円 4">
            <a:extLst>
              <a:ext uri="{FF2B5EF4-FFF2-40B4-BE49-F238E27FC236}">
                <a16:creationId xmlns:a16="http://schemas.microsoft.com/office/drawing/2014/main" id="{E6522666-4C61-2651-B8B8-E1388E87A2A0}"/>
              </a:ext>
            </a:extLst>
          </p:cNvPr>
          <p:cNvSpPr/>
          <p:nvPr/>
        </p:nvSpPr>
        <p:spPr>
          <a:xfrm>
            <a:off x="8193741" y="5898777"/>
            <a:ext cx="3433482" cy="7625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被害者の多くは子供なぜ？</a:t>
            </a:r>
          </a:p>
        </p:txBody>
      </p:sp>
      <p:pic>
        <p:nvPicPr>
          <p:cNvPr id="7" name="図 6">
            <a:extLst>
              <a:ext uri="{FF2B5EF4-FFF2-40B4-BE49-F238E27FC236}">
                <a16:creationId xmlns:a16="http://schemas.microsoft.com/office/drawing/2014/main" id="{18632FE8-6B23-4EDE-A9DF-90C27B1D0856}"/>
              </a:ext>
            </a:extLst>
          </p:cNvPr>
          <p:cNvPicPr>
            <a:picLocks noChangeAspect="1"/>
          </p:cNvPicPr>
          <p:nvPr/>
        </p:nvPicPr>
        <p:blipFill>
          <a:blip r:embed="rId3"/>
          <a:stretch>
            <a:fillRect/>
          </a:stretch>
        </p:blipFill>
        <p:spPr>
          <a:xfrm>
            <a:off x="6180432" y="1990378"/>
            <a:ext cx="5115097" cy="2877242"/>
          </a:xfrm>
          <a:prstGeom prst="rect">
            <a:avLst/>
          </a:prstGeom>
        </p:spPr>
      </p:pic>
    </p:spTree>
    <p:extLst>
      <p:ext uri="{BB962C8B-B14F-4D97-AF65-F5344CB8AC3E}">
        <p14:creationId xmlns:p14="http://schemas.microsoft.com/office/powerpoint/2010/main" val="29856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animEffect transition="in" filter="fade">
                                      <p:cBhvr>
                                        <p:cTn id="17" dur="500"/>
                                        <p:tgtEl>
                                          <p:spTgt spid="2">
                                            <p:txEl>
                                              <p:pRg st="10" end="1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BCCED31-B5CB-CB21-D09D-5E88A921F48D}"/>
              </a:ext>
            </a:extLst>
          </p:cNvPr>
          <p:cNvSpPr txBox="1"/>
          <p:nvPr/>
        </p:nvSpPr>
        <p:spPr>
          <a:xfrm>
            <a:off x="286830" y="1659285"/>
            <a:ext cx="11750000" cy="3539430"/>
          </a:xfrm>
          <a:prstGeom prst="rect">
            <a:avLst/>
          </a:prstGeom>
          <a:noFill/>
        </p:spPr>
        <p:txBody>
          <a:bodyPr wrap="square" rtlCol="0">
            <a:spAutoFit/>
          </a:bodyPr>
          <a:lstStyle/>
          <a:p>
            <a:r>
              <a:rPr kumimoji="1" lang="ja-JP" altLang="en-US" sz="2800" dirty="0">
                <a:solidFill>
                  <a:schemeClr val="tx1">
                    <a:lumMod val="90000"/>
                    <a:lumOff val="10000"/>
                  </a:schemeClr>
                </a:solidFill>
              </a:rPr>
              <a:t>・野原にて遊んでいたら知らずに踏んで爆発させてしまう</a:t>
            </a:r>
            <a:endParaRPr kumimoji="1" lang="en-US" altLang="ja-JP" sz="2800" dirty="0">
              <a:solidFill>
                <a:schemeClr val="tx1">
                  <a:lumMod val="90000"/>
                  <a:lumOff val="10000"/>
                </a:schemeClr>
              </a:solidFill>
            </a:endParaRPr>
          </a:p>
          <a:p>
            <a:endParaRPr kumimoji="1" lang="en-US" altLang="ja-JP" sz="2800" dirty="0">
              <a:solidFill>
                <a:schemeClr val="tx1">
                  <a:lumMod val="90000"/>
                  <a:lumOff val="10000"/>
                </a:schemeClr>
              </a:solidFill>
            </a:endParaRPr>
          </a:p>
          <a:p>
            <a:r>
              <a:rPr kumimoji="1" lang="ja-JP" altLang="en-US" sz="2800" dirty="0">
                <a:solidFill>
                  <a:schemeClr val="tx1">
                    <a:lumMod val="90000"/>
                    <a:lumOff val="10000"/>
                  </a:schemeClr>
                </a:solidFill>
              </a:rPr>
              <a:t>・危険なものだとわからず手にしてしまう</a:t>
            </a:r>
            <a:endParaRPr kumimoji="1" lang="en-US" altLang="ja-JP" sz="2800" dirty="0">
              <a:solidFill>
                <a:schemeClr val="tx1">
                  <a:lumMod val="90000"/>
                  <a:lumOff val="10000"/>
                </a:schemeClr>
              </a:solidFill>
            </a:endParaRPr>
          </a:p>
          <a:p>
            <a:endParaRPr kumimoji="1" lang="en-US" altLang="ja-JP" sz="2800" dirty="0">
              <a:solidFill>
                <a:schemeClr val="tx1">
                  <a:lumMod val="90000"/>
                  <a:lumOff val="10000"/>
                </a:schemeClr>
              </a:solidFill>
            </a:endParaRPr>
          </a:p>
          <a:p>
            <a:r>
              <a:rPr kumimoji="1" lang="ja-JP" altLang="en-US" sz="2800" dirty="0">
                <a:solidFill>
                  <a:schemeClr val="tx1">
                    <a:lumMod val="90000"/>
                    <a:lumOff val="10000"/>
                  </a:schemeClr>
                </a:solidFill>
              </a:rPr>
              <a:t>・たき火をして暖をとっていたら土のなかに不発弾がうまっていて爆発</a:t>
            </a:r>
            <a:endParaRPr kumimoji="1" lang="en-US" altLang="ja-JP" sz="2800" dirty="0">
              <a:solidFill>
                <a:schemeClr val="tx1">
                  <a:lumMod val="90000"/>
                  <a:lumOff val="10000"/>
                </a:schemeClr>
              </a:solidFill>
            </a:endParaRPr>
          </a:p>
          <a:p>
            <a:endParaRPr kumimoji="1" lang="en-US" altLang="ja-JP" sz="2800" dirty="0">
              <a:solidFill>
                <a:schemeClr val="tx1">
                  <a:lumMod val="90000"/>
                  <a:lumOff val="10000"/>
                </a:schemeClr>
              </a:solidFill>
            </a:endParaRPr>
          </a:p>
          <a:p>
            <a:r>
              <a:rPr kumimoji="1" lang="ja-JP" altLang="en-US" sz="2800" dirty="0">
                <a:solidFill>
                  <a:schemeClr val="tx1">
                    <a:lumMod val="90000"/>
                    <a:lumOff val="10000"/>
                  </a:schemeClr>
                </a:solidFill>
              </a:rPr>
              <a:t>・拾った金属を売って生活をしている人が金属をとるために大型の爆弾を解体して爆破する</a:t>
            </a:r>
          </a:p>
        </p:txBody>
      </p:sp>
    </p:spTree>
    <p:extLst>
      <p:ext uri="{BB962C8B-B14F-4D97-AF65-F5344CB8AC3E}">
        <p14:creationId xmlns:p14="http://schemas.microsoft.com/office/powerpoint/2010/main" val="118560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0049A0F-0E55-556F-E659-DF9C41D0AF38}"/>
              </a:ext>
            </a:extLst>
          </p:cNvPr>
          <p:cNvSpPr txBox="1"/>
          <p:nvPr/>
        </p:nvSpPr>
        <p:spPr>
          <a:xfrm>
            <a:off x="1102658" y="735106"/>
            <a:ext cx="9816353" cy="461665"/>
          </a:xfrm>
          <a:prstGeom prst="rect">
            <a:avLst/>
          </a:prstGeom>
          <a:noFill/>
        </p:spPr>
        <p:txBody>
          <a:bodyPr wrap="square" rtlCol="0">
            <a:spAutoFit/>
          </a:bodyPr>
          <a:lstStyle/>
          <a:p>
            <a:r>
              <a:rPr kumimoji="1" lang="ja-JP" altLang="en-US" sz="2400" dirty="0"/>
              <a:t>不発弾を除去するためには数１０年から１００年がかかるといわれる</a:t>
            </a:r>
          </a:p>
        </p:txBody>
      </p:sp>
      <p:sp>
        <p:nvSpPr>
          <p:cNvPr id="5" name="四角形: 角を丸くする 4">
            <a:extLst>
              <a:ext uri="{FF2B5EF4-FFF2-40B4-BE49-F238E27FC236}">
                <a16:creationId xmlns:a16="http://schemas.microsoft.com/office/drawing/2014/main" id="{83DBCC0E-2F7A-C556-0013-FEBF4C48565A}"/>
              </a:ext>
            </a:extLst>
          </p:cNvPr>
          <p:cNvSpPr/>
          <p:nvPr/>
        </p:nvSpPr>
        <p:spPr>
          <a:xfrm>
            <a:off x="7781365" y="1694328"/>
            <a:ext cx="3576917" cy="4094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朝８時から夕方４時まで毎日</a:t>
            </a:r>
            <a:endParaRPr kumimoji="1" lang="en-US" altLang="ja-JP" dirty="0"/>
          </a:p>
          <a:p>
            <a:pPr algn="ctr"/>
            <a:r>
              <a:rPr kumimoji="1" lang="ja-JP" altLang="en-US" dirty="0"/>
              <a:t>除去作業が行われる。</a:t>
            </a:r>
            <a:endParaRPr kumimoji="1" lang="en-US" altLang="ja-JP" dirty="0"/>
          </a:p>
          <a:p>
            <a:pPr algn="ctr"/>
            <a:endParaRPr kumimoji="1" lang="en-US" altLang="ja-JP" dirty="0"/>
          </a:p>
          <a:p>
            <a:pPr algn="ctr"/>
            <a:r>
              <a:rPr kumimoji="1" lang="ja-JP" altLang="en-US" dirty="0"/>
              <a:t>１２００人の作業員が全国</a:t>
            </a:r>
            <a:endParaRPr kumimoji="1" lang="en-US" altLang="ja-JP" dirty="0"/>
          </a:p>
          <a:p>
            <a:pPr algn="ctr"/>
            <a:r>
              <a:rPr kumimoji="1" lang="ja-JP" altLang="en-US" dirty="0"/>
              <a:t>１００か所の現場で毎日爆弾の除去が行われている。</a:t>
            </a:r>
          </a:p>
        </p:txBody>
      </p:sp>
      <p:pic>
        <p:nvPicPr>
          <p:cNvPr id="7" name="図 6">
            <a:extLst>
              <a:ext uri="{FF2B5EF4-FFF2-40B4-BE49-F238E27FC236}">
                <a16:creationId xmlns:a16="http://schemas.microsoft.com/office/drawing/2014/main" id="{D56D4ABA-F572-8906-07AB-689C22003AD1}"/>
              </a:ext>
            </a:extLst>
          </p:cNvPr>
          <p:cNvPicPr>
            <a:picLocks noChangeAspect="1"/>
          </p:cNvPicPr>
          <p:nvPr/>
        </p:nvPicPr>
        <p:blipFill>
          <a:blip r:embed="rId2"/>
          <a:stretch>
            <a:fillRect/>
          </a:stretch>
        </p:blipFill>
        <p:spPr>
          <a:xfrm>
            <a:off x="663388" y="1796301"/>
            <a:ext cx="6914066" cy="3890682"/>
          </a:xfrm>
          <a:prstGeom prst="rect">
            <a:avLst/>
          </a:prstGeom>
        </p:spPr>
      </p:pic>
    </p:spTree>
    <p:extLst>
      <p:ext uri="{BB962C8B-B14F-4D97-AF65-F5344CB8AC3E}">
        <p14:creationId xmlns:p14="http://schemas.microsoft.com/office/powerpoint/2010/main" val="123525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フレーム">
  <a:themeElements>
    <a:clrScheme name="フレーム">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フレーム">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フレーム">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TM03457475[[fn=フレーム]]</Template>
  <TotalTime>230</TotalTime>
  <Words>473</Words>
  <Application>Microsoft Office PowerPoint</Application>
  <PresentationFormat>ワイド画面</PresentationFormat>
  <Paragraphs>67</Paragraphs>
  <Slides>21</Slides>
  <Notes>0</Notes>
  <HiddenSlides>0</HiddenSlides>
  <MMClips>1</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21</vt:i4>
      </vt:variant>
    </vt:vector>
  </HeadingPairs>
  <TitlesOfParts>
    <vt:vector size="25" baseType="lpstr">
      <vt:lpstr>游ゴシック</vt:lpstr>
      <vt:lpstr>Corbel</vt:lpstr>
      <vt:lpstr>Wingdings 2</vt:lpstr>
      <vt:lpstr>フレーム</vt:lpstr>
      <vt:lpstr>平和構築のためにできること</vt:lpstr>
      <vt:lpstr>前回HRにて豊かな社会を考えました…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敦子 仁木</dc:creator>
  <cp:lastModifiedBy>atsuko-niki</cp:lastModifiedBy>
  <cp:revision>11</cp:revision>
  <dcterms:created xsi:type="dcterms:W3CDTF">2024-11-09T09:00:37Z</dcterms:created>
  <dcterms:modified xsi:type="dcterms:W3CDTF">2024-11-21T05:37:55Z</dcterms:modified>
</cp:coreProperties>
</file>