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4" r:id="rId3"/>
    <p:sldId id="287" r:id="rId4"/>
    <p:sldId id="285" r:id="rId5"/>
    <p:sldId id="258" r:id="rId6"/>
    <p:sldId id="261" r:id="rId7"/>
    <p:sldId id="262" r:id="rId8"/>
    <p:sldId id="260" r:id="rId9"/>
    <p:sldId id="274" r:id="rId10"/>
    <p:sldId id="267" r:id="rId11"/>
    <p:sldId id="263" r:id="rId12"/>
    <p:sldId id="264" r:id="rId13"/>
    <p:sldId id="265" r:id="rId14"/>
    <p:sldId id="266" r:id="rId15"/>
    <p:sldId id="273" r:id="rId16"/>
    <p:sldId id="269" r:id="rId17"/>
    <p:sldId id="270" r:id="rId18"/>
    <p:sldId id="283" r:id="rId19"/>
    <p:sldId id="271" r:id="rId20"/>
    <p:sldId id="272" r:id="rId21"/>
    <p:sldId id="286" r:id="rId22"/>
    <p:sldId id="289" r:id="rId23"/>
    <p:sldId id="290" r:id="rId24"/>
    <p:sldId id="303" r:id="rId25"/>
    <p:sldId id="313" r:id="rId26"/>
    <p:sldId id="314" r:id="rId27"/>
    <p:sldId id="305" r:id="rId28"/>
    <p:sldId id="306" r:id="rId2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53" autoAdjust="0"/>
    <p:restoredTop sz="94660"/>
  </p:normalViewPr>
  <p:slideViewPr>
    <p:cSldViewPr snapToGrid="0">
      <p:cViewPr varScale="1">
        <p:scale>
          <a:sx n="109" d="100"/>
          <a:sy n="109" d="100"/>
        </p:scale>
        <p:origin x="552" y="102"/>
      </p:cViewPr>
      <p:guideLst/>
    </p:cSldViewPr>
  </p:slideViewPr>
  <p:notesTextViewPr>
    <p:cViewPr>
      <p:scale>
        <a:sx n="1" d="1"/>
        <a:sy n="1" d="1"/>
      </p:scale>
      <p:origin x="0" y="0"/>
    </p:cViewPr>
  </p:notesTextViewPr>
  <p:sorterViewPr>
    <p:cViewPr>
      <p:scale>
        <a:sx n="100" d="100"/>
        <a:sy n="100" d="100"/>
      </p:scale>
      <p:origin x="0" y="-33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556B2-93B1-4C04-AE85-E00B7E87904B}" type="datetimeFigureOut">
              <a:rPr kumimoji="1" lang="ja-JP" altLang="en-US" smtClean="0"/>
              <a:t>2025/1/31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41DD1-F768-410F-BEA8-AA714128483A}" type="slidenum">
              <a:rPr kumimoji="1" lang="ja-JP" altLang="en-US" smtClean="0"/>
              <a:t>‹#›</a:t>
            </a:fld>
            <a:endParaRPr kumimoji="1" lang="ja-JP" altLang="en-US"/>
          </a:p>
        </p:txBody>
      </p:sp>
    </p:spTree>
    <p:extLst>
      <p:ext uri="{BB962C8B-B14F-4D97-AF65-F5344CB8AC3E}">
        <p14:creationId xmlns:p14="http://schemas.microsoft.com/office/powerpoint/2010/main" val="8713299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a:t>
            </a:r>
            <a:r>
              <a:rPr kumimoji="1" lang="en-US" altLang="ja-JP" dirty="0"/>
              <a:t>『</a:t>
            </a:r>
            <a:r>
              <a:rPr kumimoji="1" lang="ja-JP" altLang="en-US" dirty="0"/>
              <a:t>「ラオス</a:t>
            </a:r>
            <a:r>
              <a:rPr kumimoji="1" lang="en-US" altLang="ja-JP" dirty="0"/>
              <a:t>×</a:t>
            </a:r>
            <a:r>
              <a:rPr kumimoji="1" lang="ja-JP" altLang="en-US" dirty="0"/>
              <a:t>日本」から考える国際平和</a:t>
            </a:r>
            <a:r>
              <a:rPr kumimoji="1" lang="en-US" altLang="ja-JP" dirty="0"/>
              <a:t>』</a:t>
            </a:r>
            <a:r>
              <a:rPr kumimoji="1" lang="ja-JP" altLang="en-US" dirty="0"/>
              <a:t>というテーマで授業をします。文化祭の時にもお話ししましたが、先生は８月にラオスという国に行ってきました。</a:t>
            </a:r>
            <a:endParaRPr kumimoji="1" lang="en-US" altLang="ja-JP" dirty="0"/>
          </a:p>
          <a:p>
            <a:r>
              <a:rPr kumimoji="1" lang="ja-JP" altLang="en-US" dirty="0"/>
              <a:t>そこで見たことや感じたことをみんなに共有し、今日は国際平和について考えてもらいたいと思います。</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a:t>
            </a:fld>
            <a:endParaRPr kumimoji="1" lang="ja-JP" altLang="en-US"/>
          </a:p>
        </p:txBody>
      </p:sp>
    </p:spTree>
    <p:extLst>
      <p:ext uri="{BB962C8B-B14F-4D97-AF65-F5344CB8AC3E}">
        <p14:creationId xmlns:p14="http://schemas.microsoft.com/office/powerpoint/2010/main" val="3484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終戦から</a:t>
            </a:r>
            <a:r>
              <a:rPr kumimoji="1" lang="en-US" altLang="ja-JP" dirty="0"/>
              <a:t>50</a:t>
            </a:r>
            <a:r>
              <a:rPr kumimoji="1" lang="ja-JP" altLang="en-US" dirty="0"/>
              <a:t>年経った今ですが、今でも不発弾がラオスの人々を苦しめています。今回、不発弾の被害を受けたラオスの人々のエピソードについての漫画を読んでみましょう。</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10</a:t>
            </a:fld>
            <a:endParaRPr kumimoji="1" lang="ja-JP" altLang="en-US"/>
          </a:p>
        </p:txBody>
      </p:sp>
    </p:spTree>
    <p:extLst>
      <p:ext uri="{BB962C8B-B14F-4D97-AF65-F5344CB8AC3E}">
        <p14:creationId xmlns:p14="http://schemas.microsoft.com/office/powerpoint/2010/main" val="234312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漫画を読む</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11</a:t>
            </a:fld>
            <a:endParaRPr kumimoji="1" lang="ja-JP" altLang="en-US"/>
          </a:p>
        </p:txBody>
      </p:sp>
    </p:spTree>
    <p:extLst>
      <p:ext uri="{BB962C8B-B14F-4D97-AF65-F5344CB8AC3E}">
        <p14:creationId xmlns:p14="http://schemas.microsoft.com/office/powerpoint/2010/main" val="69011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漫画を読む</a:t>
            </a:r>
            <a:endParaRPr kumimoji="1" lang="en-US" altLang="ja-JP" dirty="0"/>
          </a:p>
          <a:p>
            <a:r>
              <a:rPr kumimoji="1" lang="en-US" altLang="ja-JP" dirty="0"/>
              <a:t>Q.</a:t>
            </a:r>
            <a:r>
              <a:rPr kumimoji="1" lang="ja-JP" altLang="en-US" dirty="0"/>
              <a:t>不発弾の被害を受け、ブンテンさんの生活はどのようになってしまったでしょうか。</a:t>
            </a:r>
            <a:endParaRPr kumimoji="1" lang="en-US" altLang="ja-JP" dirty="0"/>
          </a:p>
          <a:p>
            <a:r>
              <a:rPr kumimoji="1" lang="en-US" altLang="ja-JP" dirty="0"/>
              <a:t>Q.</a:t>
            </a:r>
            <a:r>
              <a:rPr kumimoji="1" lang="ja-JP" altLang="en-US" dirty="0"/>
              <a:t>もしあなたがブンテンさんだったら、どのように感じるでしょうか。</a:t>
            </a:r>
            <a:endParaRPr kumimoji="1" lang="en-US" altLang="ja-JP" dirty="0"/>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12</a:t>
            </a:fld>
            <a:endParaRPr kumimoji="1" lang="ja-JP" altLang="en-US"/>
          </a:p>
        </p:txBody>
      </p:sp>
    </p:spTree>
    <p:extLst>
      <p:ext uri="{BB962C8B-B14F-4D97-AF65-F5344CB8AC3E}">
        <p14:creationId xmlns:p14="http://schemas.microsoft.com/office/powerpoint/2010/main" val="346213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漫画を読む</a:t>
            </a:r>
            <a:endParaRPr kumimoji="1" lang="en-US" altLang="ja-JP" dirty="0"/>
          </a:p>
          <a:p>
            <a:r>
              <a:rPr kumimoji="1" lang="en-US" altLang="ja-JP" dirty="0"/>
              <a:t>Q.3</a:t>
            </a:r>
            <a:r>
              <a:rPr kumimoji="1" lang="ja-JP" altLang="en-US" dirty="0"/>
              <a:t>　木の実を見つけるために森の中へ入った子供たち。子供たちは、「丸いもの」を見つけた後、何をしたでしょう？</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13</a:t>
            </a:fld>
            <a:endParaRPr kumimoji="1" lang="ja-JP" altLang="en-US"/>
          </a:p>
        </p:txBody>
      </p:sp>
    </p:spTree>
    <p:extLst>
      <p:ext uri="{BB962C8B-B14F-4D97-AF65-F5344CB8AC3E}">
        <p14:creationId xmlns:p14="http://schemas.microsoft.com/office/powerpoint/2010/main" val="477152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漫画を読む</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14</a:t>
            </a:fld>
            <a:endParaRPr kumimoji="1" lang="ja-JP" altLang="en-US"/>
          </a:p>
        </p:txBody>
      </p:sp>
    </p:spTree>
    <p:extLst>
      <p:ext uri="{BB962C8B-B14F-4D97-AF65-F5344CB8AC3E}">
        <p14:creationId xmlns:p14="http://schemas.microsoft.com/office/powerpoint/2010/main" val="1193254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50</a:t>
            </a:r>
            <a:r>
              <a:rPr kumimoji="1" lang="ja-JP" altLang="en-US" dirty="0"/>
              <a:t>年前の戦争により今も苦しんでいる人々がいる。ラオスの悲しい側面ですが、そのような状況をよくしようと頑張っている人たちがいます。みんなが安全に過ごすことのできる場所をつくるために、命の危険と隣り合わせで不発弾除去に取り組んでいるラオスの方たちがいました。その様子をこれから紹介します。</a:t>
            </a:r>
            <a:endParaRPr kumimoji="1" lang="en-US" altLang="ja-JP" dirty="0"/>
          </a:p>
          <a:p>
            <a:r>
              <a:rPr kumimoji="1" lang="ja-JP" altLang="en-US" dirty="0"/>
              <a:t>まず、私が不発弾撤去の現場に到着した私。椅子に座って、説明が始まるのかな・・と待っていると、あることを尋ねられました。「私の血液型」です。なんのためだと思いますか？</a:t>
            </a:r>
            <a:endParaRPr kumimoji="1" lang="en-US" altLang="ja-JP" dirty="0"/>
          </a:p>
          <a:p>
            <a:r>
              <a:rPr kumimoji="1" lang="ja-JP" altLang="en-US" dirty="0"/>
              <a:t>そう、私が不発弾の被害に遭った際に治療をする際に必要となるからです。改めて命の危険と隣り合わせであることを実感した瞬間でした。</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15</a:t>
            </a:fld>
            <a:endParaRPr kumimoji="1" lang="ja-JP" altLang="en-US"/>
          </a:p>
        </p:txBody>
      </p:sp>
    </p:spTree>
    <p:extLst>
      <p:ext uri="{BB962C8B-B14F-4D97-AF65-F5344CB8AC3E}">
        <p14:creationId xmlns:p14="http://schemas.microsoft.com/office/powerpoint/2010/main" val="282373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不発弾を撤去するまでに、どのような手順を踏むのでしょうか？まず、金属探知機を用いて隙間なく地面を確認</a:t>
            </a:r>
            <a:r>
              <a:rPr kumimoji="1" lang="ja-JP" altLang="en-US"/>
              <a:t>します。この探知機はずっしりと重く、</a:t>
            </a:r>
            <a:endParaRPr kumimoji="1" lang="ja-JP" altLang="en-US" dirty="0"/>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16</a:t>
            </a:fld>
            <a:endParaRPr kumimoji="1" lang="ja-JP" altLang="en-US"/>
          </a:p>
        </p:txBody>
      </p:sp>
    </p:spTree>
    <p:extLst>
      <p:ext uri="{BB962C8B-B14F-4D97-AF65-F5344CB8AC3E}">
        <p14:creationId xmlns:p14="http://schemas.microsoft.com/office/powerpoint/2010/main" val="397026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DA71C-811A-4E6C-B89E-47CCDDF1E5A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4945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2</a:t>
            </a:fld>
            <a:endParaRPr kumimoji="1" lang="ja-JP" altLang="en-US"/>
          </a:p>
        </p:txBody>
      </p:sp>
    </p:spTree>
    <p:extLst>
      <p:ext uri="{BB962C8B-B14F-4D97-AF65-F5344CB8AC3E}">
        <p14:creationId xmlns:p14="http://schemas.microsoft.com/office/powerpoint/2010/main" val="269471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ラオスという国について簡単に説明します。ラオスは、東南アジアにある内陸国です。多民族国家であり、約</a:t>
            </a:r>
            <a:r>
              <a:rPr kumimoji="1" lang="en-US" altLang="ja-JP" dirty="0"/>
              <a:t>50</a:t>
            </a:r>
            <a:r>
              <a:rPr kumimoji="1" lang="ja-JP" altLang="en-US" dirty="0"/>
              <a:t>もの民族が存在しています。この写真に写っているのはモン族の女性たちですが、顔がとても日本人に似ており、美しい民族衣装を着ています。今日私が着ているこのスカートはラオスの民族衣装で</a:t>
            </a:r>
            <a:r>
              <a:rPr kumimoji="1" lang="en-US" altLang="ja-JP" dirty="0"/>
              <a:t>『</a:t>
            </a:r>
            <a:r>
              <a:rPr kumimoji="1" lang="ja-JP" altLang="en-US" dirty="0"/>
              <a:t>シン</a:t>
            </a:r>
            <a:r>
              <a:rPr kumimoji="1" lang="en-US" altLang="ja-JP" dirty="0"/>
              <a:t>』</a:t>
            </a:r>
            <a:r>
              <a:rPr kumimoji="1" lang="ja-JP" altLang="en-US" dirty="0"/>
              <a:t>で、これが彼らの正装になります。言語はラオ語が話されており、すれ違うと</a:t>
            </a:r>
            <a:r>
              <a:rPr kumimoji="1" lang="en-US" altLang="ja-JP" dirty="0"/>
              <a:t>『</a:t>
            </a:r>
            <a:r>
              <a:rPr kumimoji="1" lang="ja-JP" altLang="en-US" dirty="0"/>
              <a:t>サバイディー（こんにちは）</a:t>
            </a:r>
            <a:r>
              <a:rPr kumimoji="1" lang="en-US" altLang="ja-JP" dirty="0"/>
              <a:t>』</a:t>
            </a:r>
            <a:r>
              <a:rPr kumimoji="1" lang="ja-JP" altLang="en-US" dirty="0"/>
              <a:t>と手を合わせて挨拶をしてくれます。ほかにも、ラオスには世界遺産である寺院がたくさんあり、ニューヨークタイムズでは</a:t>
            </a:r>
            <a:r>
              <a:rPr kumimoji="1" lang="en-US" altLang="ja-JP" dirty="0"/>
              <a:t>『</a:t>
            </a:r>
            <a:r>
              <a:rPr kumimoji="1" lang="ja-JP" altLang="en-US" dirty="0"/>
              <a:t>世界で一番行きたい国</a:t>
            </a:r>
            <a:r>
              <a:rPr kumimoji="1" lang="en-US" altLang="ja-JP" dirty="0"/>
              <a:t>』</a:t>
            </a:r>
            <a:r>
              <a:rPr kumimoji="1" lang="ja-JP" altLang="en-US" dirty="0"/>
              <a:t>にも選ばれたことのある、とても魅力的な国です。</a:t>
            </a:r>
          </a:p>
        </p:txBody>
      </p:sp>
      <p:sp>
        <p:nvSpPr>
          <p:cNvPr id="4" name="スライド番号プレースホルダー 3"/>
          <p:cNvSpPr>
            <a:spLocks noGrp="1"/>
          </p:cNvSpPr>
          <p:nvPr>
            <p:ph type="sldNum" sz="quarter" idx="5"/>
          </p:nvPr>
        </p:nvSpPr>
        <p:spPr/>
        <p:txBody>
          <a:bodyPr/>
          <a:lstStyle/>
          <a:p>
            <a:fld id="{8C11D4FC-D0D2-4EF2-9B4F-3594D1EF9096}" type="slidenum">
              <a:rPr kumimoji="1" lang="ja-JP" altLang="en-US" smtClean="0"/>
              <a:t>3</a:t>
            </a:fld>
            <a:endParaRPr kumimoji="1" lang="ja-JP" altLang="en-US"/>
          </a:p>
        </p:txBody>
      </p:sp>
    </p:spTree>
    <p:extLst>
      <p:ext uri="{BB962C8B-B14F-4D97-AF65-F5344CB8AC3E}">
        <p14:creationId xmlns:p14="http://schemas.microsoft.com/office/powerpoint/2010/main" val="736113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さて、今から皆さんにある写真を共有します。</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4</a:t>
            </a:fld>
            <a:endParaRPr kumimoji="1" lang="ja-JP" altLang="en-US"/>
          </a:p>
        </p:txBody>
      </p:sp>
    </p:spTree>
    <p:extLst>
      <p:ext uri="{BB962C8B-B14F-4D97-AF65-F5344CB8AC3E}">
        <p14:creationId xmlns:p14="http://schemas.microsoft.com/office/powerpoint/2010/main" val="322030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500"/>
              </a:lnSpc>
              <a:spcAft>
                <a:spcPts val="800"/>
              </a:spcAft>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Q.</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「これは世界遺産でもある、ラオスのルアンパバーンの街並みを飛行機の中から撮った写真です。実はこの景色には、ある秘密があります。何でしょう。自由に話してみよう。」</a:t>
            </a:r>
          </a:p>
          <a:p>
            <a:pPr>
              <a:lnSpc>
                <a:spcPts val="1500"/>
              </a:lnSpc>
              <a:spcAft>
                <a:spcPts val="800"/>
              </a:spcAft>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ヒント：「目には見えません。何かが隠れています。戦争に関することです。」</a:t>
            </a:r>
          </a:p>
          <a:p>
            <a:pPr>
              <a:lnSpc>
                <a:spcPts val="1500"/>
              </a:lnSpc>
              <a:spcAft>
                <a:spcPts val="800"/>
              </a:spcAft>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「現在では、その隠れたものからこのようなものが作られています。</a:t>
            </a:r>
          </a:p>
          <a:p>
            <a:pPr indent="558800">
              <a:lnSpc>
                <a:spcPts val="1500"/>
              </a:lnSpc>
              <a:spcAft>
                <a:spcPts val="800"/>
              </a:spcAft>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（不発弾のスプーン、栓抜き）」</a:t>
            </a:r>
          </a:p>
          <a:p>
            <a:endParaRPr kumimoji="1" lang="ja-JP" altLang="en-US" dirty="0"/>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5</a:t>
            </a:fld>
            <a:endParaRPr kumimoji="1" lang="ja-JP" altLang="en-US"/>
          </a:p>
        </p:txBody>
      </p:sp>
    </p:spTree>
    <p:extLst>
      <p:ext uri="{BB962C8B-B14F-4D97-AF65-F5344CB8AC3E}">
        <p14:creationId xmlns:p14="http://schemas.microsoft.com/office/powerpoint/2010/main" val="2870971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6</a:t>
            </a:fld>
            <a:endParaRPr kumimoji="1" lang="ja-JP" altLang="en-US"/>
          </a:p>
        </p:txBody>
      </p:sp>
    </p:spTree>
    <p:extLst>
      <p:ext uri="{BB962C8B-B14F-4D97-AF65-F5344CB8AC3E}">
        <p14:creationId xmlns:p14="http://schemas.microsoft.com/office/powerpoint/2010/main" val="1994760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正解は、不発弾です。ラオスの国土の１０～３０</a:t>
            </a:r>
            <a:r>
              <a:rPr kumimoji="1" lang="en-US" altLang="ja-JP" dirty="0"/>
              <a:t>%</a:t>
            </a:r>
            <a:r>
              <a:rPr kumimoji="1" lang="ja-JP" altLang="en-US" dirty="0"/>
              <a:t>に、不発弾が埋まっています。これらの爆弾は、約５０年前に行われたベトナム戦争の空爆時に、アメリカから落とされたものです。これは先生が実際に見た爆弾です。この爆弾はクラスター爆弾と呼ばれ、大きな親爆弾の中に、ボール状の数百個の子爆弾がたくさん詰まっています。この爆弾ひとつひとつが、５０年経った今も不発弾としてラオスの国土</a:t>
            </a:r>
            <a:r>
              <a:rPr kumimoji="1" lang="en-US" altLang="ja-JP" dirty="0"/>
              <a:t>10~30</a:t>
            </a:r>
            <a:r>
              <a:rPr kumimoji="1" lang="ja-JP" altLang="en-US" dirty="0"/>
              <a:t>％に埋まっているといわれています。</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7</a:t>
            </a:fld>
            <a:endParaRPr kumimoji="1" lang="ja-JP" altLang="en-US"/>
          </a:p>
        </p:txBody>
      </p:sp>
    </p:spTree>
    <p:extLst>
      <p:ext uri="{BB962C8B-B14F-4D97-AF65-F5344CB8AC3E}">
        <p14:creationId xmlns:p14="http://schemas.microsoft.com/office/powerpoint/2010/main" val="965834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これが爆弾の仕組みです。空中で親爆弾が分解され、その中の子爆弾が地上にばらまかれます。この地図の赤い箇所に、今もクラスター爆弾、不発弾が残っているそうです。</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8</a:t>
            </a:fld>
            <a:endParaRPr kumimoji="1" lang="ja-JP" altLang="en-US"/>
          </a:p>
        </p:txBody>
      </p:sp>
    </p:spTree>
    <p:extLst>
      <p:ext uri="{BB962C8B-B14F-4D97-AF65-F5344CB8AC3E}">
        <p14:creationId xmlns:p14="http://schemas.microsoft.com/office/powerpoint/2010/main" val="202568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が実際の爆弾の大きさです。この男性はラオス在住の方ですが、爆弾がこの男性の身長よりもはるかに大きいことがわかりますね。これが空からたくさん落とされてくるのです。ベトナム戦争時にラオスに投下された爆弾は</a:t>
            </a:r>
            <a:r>
              <a:rPr kumimoji="1" lang="en-US" altLang="ja-JP" dirty="0"/>
              <a:t>200</a:t>
            </a:r>
            <a:r>
              <a:rPr kumimoji="1" lang="ja-JP" altLang="en-US" dirty="0"/>
              <a:t>万トンで、この中には２億７０００万個のクラスター爆弾の子爆弾が含まれていました。</a:t>
            </a:r>
          </a:p>
        </p:txBody>
      </p:sp>
      <p:sp>
        <p:nvSpPr>
          <p:cNvPr id="4" name="スライド番号プレースホルダー 3"/>
          <p:cNvSpPr>
            <a:spLocks noGrp="1"/>
          </p:cNvSpPr>
          <p:nvPr>
            <p:ph type="sldNum" sz="quarter" idx="5"/>
          </p:nvPr>
        </p:nvSpPr>
        <p:spPr/>
        <p:txBody>
          <a:bodyPr/>
          <a:lstStyle/>
          <a:p>
            <a:fld id="{0D241DD1-F768-410F-BEA8-AA714128483A}" type="slidenum">
              <a:rPr kumimoji="1" lang="ja-JP" altLang="en-US" smtClean="0"/>
              <a:t>9</a:t>
            </a:fld>
            <a:endParaRPr kumimoji="1" lang="ja-JP" altLang="en-US"/>
          </a:p>
        </p:txBody>
      </p:sp>
    </p:spTree>
    <p:extLst>
      <p:ext uri="{BB962C8B-B14F-4D97-AF65-F5344CB8AC3E}">
        <p14:creationId xmlns:p14="http://schemas.microsoft.com/office/powerpoint/2010/main" val="353230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1A8E96-8104-E0A2-AFEC-3C09B839483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7F5A30C-D66C-3393-DF46-5E9F71C9FD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665A7B5-1D63-F64F-4C66-C832099F1441}"/>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5" name="フッター プレースホルダー 4">
            <a:extLst>
              <a:ext uri="{FF2B5EF4-FFF2-40B4-BE49-F238E27FC236}">
                <a16:creationId xmlns:a16="http://schemas.microsoft.com/office/drawing/2014/main" id="{154E24E8-5D84-3CB2-54DE-A8F411A304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476CCC-1D1B-40A5-F39F-6E6C74476F39}"/>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89750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92E8B3-CCD2-1E6A-CCCF-4772004500E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C1CADF7-EBB2-A4D9-19B6-A0A3836ACD8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6207C0-1DBE-6E64-AF71-64E05B40542C}"/>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5" name="フッター プレースホルダー 4">
            <a:extLst>
              <a:ext uri="{FF2B5EF4-FFF2-40B4-BE49-F238E27FC236}">
                <a16:creationId xmlns:a16="http://schemas.microsoft.com/office/drawing/2014/main" id="{08546E14-13CF-3047-AB24-9FEA2C57C7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C14DB8-939A-A35A-F8D9-BD39632F468D}"/>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114634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07F0B3E-CCE1-B2BD-9E70-411F099E0CB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10DEB6F-45BB-8EA5-156B-3B42E084B4E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9F803C-597D-FFF0-F1C1-3521A2C6729D}"/>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5" name="フッター プレースホルダー 4">
            <a:extLst>
              <a:ext uri="{FF2B5EF4-FFF2-40B4-BE49-F238E27FC236}">
                <a16:creationId xmlns:a16="http://schemas.microsoft.com/office/drawing/2014/main" id="{1A6F99B8-B1B0-E6F8-7559-BA00121BD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CF27DB-8D74-D43E-CD5D-E061AD05B9A1}"/>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1516597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216CD8-F5DE-51A5-6C94-95261412A2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E799121-48D5-B9A7-0433-6082B60D0F8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B05303-D78A-E2F3-7890-D7A580BF5F97}"/>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5" name="フッター プレースホルダー 4">
            <a:extLst>
              <a:ext uri="{FF2B5EF4-FFF2-40B4-BE49-F238E27FC236}">
                <a16:creationId xmlns:a16="http://schemas.microsoft.com/office/drawing/2014/main" id="{3870C274-517A-D761-4AEF-272E520FEA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BFCB62-FDB3-C7F3-1AA1-3913FE63E38E}"/>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3496923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6E64AE-B22B-57DD-813B-E47C86B7AD0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2275C4-FE7A-33C0-B7AC-CA3A00449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15CAD21-E858-D355-DF49-B3F72C910690}"/>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5" name="フッター プレースホルダー 4">
            <a:extLst>
              <a:ext uri="{FF2B5EF4-FFF2-40B4-BE49-F238E27FC236}">
                <a16:creationId xmlns:a16="http://schemas.microsoft.com/office/drawing/2014/main" id="{5DBCCFF9-1128-807E-EDC8-77597FF84A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202F5A-AC02-71C1-23F8-E394AE60C174}"/>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197010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3FDE67-C515-4ED1-CF37-AD93EF4EF1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8528B59-8CC5-1426-0CFC-39C7AB6B10E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D228B74-2CDC-D813-4C94-B5F0964023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A35CB83-E33C-C763-E4B8-9B1532A74B12}"/>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6" name="フッター プレースホルダー 5">
            <a:extLst>
              <a:ext uri="{FF2B5EF4-FFF2-40B4-BE49-F238E27FC236}">
                <a16:creationId xmlns:a16="http://schemas.microsoft.com/office/drawing/2014/main" id="{8CEC2477-B0EF-F76B-C128-60FDDC697BF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E6CF05C-0538-2770-B3E2-636A75AA1C18}"/>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3261780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CFBA7D-3F18-D932-FB63-93CBEE8BAD3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3A132A3-E12B-40E5-E7F8-BBB80CB85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CA36528-C017-E566-283A-3C1832B02AA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952B926-8A75-46AD-DF23-1E1746706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A82230D-81F6-7B6F-3854-FD4CCCF4E3F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448BFFC-B7A0-A611-8A04-9AF3DDEF458A}"/>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8" name="フッター プレースホルダー 7">
            <a:extLst>
              <a:ext uri="{FF2B5EF4-FFF2-40B4-BE49-F238E27FC236}">
                <a16:creationId xmlns:a16="http://schemas.microsoft.com/office/drawing/2014/main" id="{3D75EAAB-8184-1FE3-F519-30A55EF77BA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151FD96-2EE2-4B5A-140B-3E2EC3CFA142}"/>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175418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D56431-3093-ADF5-7418-8D817FA9152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88AD8F1-DEB0-01E3-56F3-7A57741133BA}"/>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4" name="フッター プレースホルダー 3">
            <a:extLst>
              <a:ext uri="{FF2B5EF4-FFF2-40B4-BE49-F238E27FC236}">
                <a16:creationId xmlns:a16="http://schemas.microsoft.com/office/drawing/2014/main" id="{5584D8CD-E72C-6B49-CBCC-045C3240155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E1B498D-F877-60AF-C5F2-3E5F56D5CAB3}"/>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256740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C6F28AA-30FD-EEBB-B3F4-A8BC489D5A4B}"/>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3" name="フッター プレースホルダー 2">
            <a:extLst>
              <a:ext uri="{FF2B5EF4-FFF2-40B4-BE49-F238E27FC236}">
                <a16:creationId xmlns:a16="http://schemas.microsoft.com/office/drawing/2014/main" id="{EACD1842-BC82-3CE0-F95A-6CF73ED1F0C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012B7B5-BDE6-1AFA-98B6-DBF1778FB889}"/>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305357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B31EB7-8839-41A3-224A-18207A7715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A1081BC-EAB4-574F-961B-2785295AA9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52872E4-B46E-2B4D-1D94-07A4DA12B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67D0C0E-A2D8-E8CD-E7A8-7EE327EB0329}"/>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6" name="フッター プレースホルダー 5">
            <a:extLst>
              <a:ext uri="{FF2B5EF4-FFF2-40B4-BE49-F238E27FC236}">
                <a16:creationId xmlns:a16="http://schemas.microsoft.com/office/drawing/2014/main" id="{6364439F-B6D8-9076-C1EC-59710B3884C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25078F6-6E7A-978C-8085-B159772BBCCE}"/>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359261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EEAE5D-1C42-D7F7-1362-5E1C1B16AC9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53CBE8-2748-9F14-A351-C1AD38FA5E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274A95-4775-A8E2-656F-9A0CFF52D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1562228-12FB-50C3-AA78-16F6E8844B5B}"/>
              </a:ext>
            </a:extLst>
          </p:cNvPr>
          <p:cNvSpPr>
            <a:spLocks noGrp="1"/>
          </p:cNvSpPr>
          <p:nvPr>
            <p:ph type="dt" sz="half" idx="10"/>
          </p:nvPr>
        </p:nvSpPr>
        <p:spPr/>
        <p:txBody>
          <a:bodyPr/>
          <a:lstStyle/>
          <a:p>
            <a:fld id="{124C7C4D-CC54-448A-B1B9-88377DECF2AB}" type="datetimeFigureOut">
              <a:rPr kumimoji="1" lang="ja-JP" altLang="en-US" smtClean="0"/>
              <a:t>2025/1/31</a:t>
            </a:fld>
            <a:endParaRPr kumimoji="1" lang="ja-JP" altLang="en-US"/>
          </a:p>
        </p:txBody>
      </p:sp>
      <p:sp>
        <p:nvSpPr>
          <p:cNvPr id="6" name="フッター プレースホルダー 5">
            <a:extLst>
              <a:ext uri="{FF2B5EF4-FFF2-40B4-BE49-F238E27FC236}">
                <a16:creationId xmlns:a16="http://schemas.microsoft.com/office/drawing/2014/main" id="{65A8534B-5470-82F8-B466-8550BFEAAC9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FDE8B1-875F-D6A7-0A29-FC4A9ACC098F}"/>
              </a:ext>
            </a:extLst>
          </p:cNvPr>
          <p:cNvSpPr>
            <a:spLocks noGrp="1"/>
          </p:cNvSpPr>
          <p:nvPr>
            <p:ph type="sldNum" sz="quarter" idx="12"/>
          </p:nvPr>
        </p:nvSpPr>
        <p:spPr/>
        <p:txBody>
          <a:body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55103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B148A84-F608-F0B1-46E1-1EACF7181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0DD3C2-3BF1-EFE0-FCFB-387228CB9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6C8AD3-0524-56DA-E0C8-DC1720A29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C7C4D-CC54-448A-B1B9-88377DECF2AB}" type="datetimeFigureOut">
              <a:rPr kumimoji="1" lang="ja-JP" altLang="en-US" smtClean="0"/>
              <a:t>2025/1/31</a:t>
            </a:fld>
            <a:endParaRPr kumimoji="1" lang="ja-JP" altLang="en-US"/>
          </a:p>
        </p:txBody>
      </p:sp>
      <p:sp>
        <p:nvSpPr>
          <p:cNvPr id="5" name="フッター プレースホルダー 4">
            <a:extLst>
              <a:ext uri="{FF2B5EF4-FFF2-40B4-BE49-F238E27FC236}">
                <a16:creationId xmlns:a16="http://schemas.microsoft.com/office/drawing/2014/main" id="{3016AB54-7C9C-00D1-7ED2-413A9E6CD0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1F815F4-EB20-9383-7C2B-8534A986AF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CF93B-7815-4CEF-B816-334088B0C89F}" type="slidenum">
              <a:rPr kumimoji="1" lang="ja-JP" altLang="en-US" smtClean="0"/>
              <a:t>‹#›</a:t>
            </a:fld>
            <a:endParaRPr kumimoji="1" lang="ja-JP" altLang="en-US"/>
          </a:p>
        </p:txBody>
      </p:sp>
    </p:spTree>
    <p:extLst>
      <p:ext uri="{BB962C8B-B14F-4D97-AF65-F5344CB8AC3E}">
        <p14:creationId xmlns:p14="http://schemas.microsoft.com/office/powerpoint/2010/main" val="2551381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1F563ADF-47D1-819A-FDC4-5C22C835A010}"/>
              </a:ext>
            </a:extLst>
          </p:cNvPr>
          <p:cNvSpPr txBox="1"/>
          <p:nvPr/>
        </p:nvSpPr>
        <p:spPr>
          <a:xfrm>
            <a:off x="0" y="621962"/>
            <a:ext cx="11983549" cy="1477328"/>
          </a:xfrm>
          <a:prstGeom prst="rect">
            <a:avLst/>
          </a:prstGeom>
          <a:noFill/>
        </p:spPr>
        <p:txBody>
          <a:bodyPr wrap="square" rtlCol="0">
            <a:spAutoFit/>
          </a:bodyPr>
          <a:lstStyle/>
          <a:p>
            <a:pPr algn="ctr"/>
            <a:r>
              <a:rPr lang="ja-JP" altLang="en-US" sz="5400" b="1" dirty="0">
                <a:solidFill>
                  <a:schemeClr val="accent1">
                    <a:lumMod val="75000"/>
                  </a:schemeClr>
                </a:solidFill>
              </a:rPr>
              <a:t>「ラオス</a:t>
            </a:r>
            <a:r>
              <a:rPr lang="en-US" altLang="ja-JP" sz="5400" b="1" dirty="0">
                <a:solidFill>
                  <a:schemeClr val="accent1">
                    <a:lumMod val="75000"/>
                  </a:schemeClr>
                </a:solidFill>
              </a:rPr>
              <a:t>×</a:t>
            </a:r>
            <a:r>
              <a:rPr lang="ja-JP" altLang="en-US" sz="5400" b="1" dirty="0">
                <a:solidFill>
                  <a:schemeClr val="accent1">
                    <a:lumMod val="75000"/>
                  </a:schemeClr>
                </a:solidFill>
              </a:rPr>
              <a:t>日本」から考える国際平和</a:t>
            </a:r>
            <a:endParaRPr lang="en-US" altLang="ja-JP" sz="5400" b="1" dirty="0">
              <a:solidFill>
                <a:schemeClr val="accent1">
                  <a:lumMod val="75000"/>
                </a:schemeClr>
              </a:solidFill>
            </a:endParaRPr>
          </a:p>
          <a:p>
            <a:pPr algn="ctr"/>
            <a:r>
              <a:rPr kumimoji="1" lang="ja-JP" altLang="en-US" sz="3600" b="1" dirty="0"/>
              <a:t>人権・同和教育</a:t>
            </a:r>
            <a:r>
              <a:rPr kumimoji="1" lang="en-US" altLang="ja-JP" sz="3600" b="1" dirty="0"/>
              <a:t>HR</a:t>
            </a:r>
            <a:r>
              <a:rPr kumimoji="1" lang="ja-JP" altLang="en-US" sz="3600" b="1" dirty="0"/>
              <a:t>（</a:t>
            </a:r>
            <a:r>
              <a:rPr kumimoji="1" lang="en-US" altLang="ja-JP" sz="3600" b="1" dirty="0"/>
              <a:t>2024.11.14)</a:t>
            </a:r>
          </a:p>
        </p:txBody>
      </p:sp>
      <p:pic>
        <p:nvPicPr>
          <p:cNvPr id="12" name="図 11">
            <a:extLst>
              <a:ext uri="{FF2B5EF4-FFF2-40B4-BE49-F238E27FC236}">
                <a16:creationId xmlns:a16="http://schemas.microsoft.com/office/drawing/2014/main" id="{322B66AC-43E3-883A-6845-330E5EAED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114" y="2852271"/>
            <a:ext cx="4839772" cy="2645103"/>
          </a:xfrm>
          <a:prstGeom prst="rect">
            <a:avLst/>
          </a:prstGeom>
        </p:spPr>
      </p:pic>
      <p:pic>
        <p:nvPicPr>
          <p:cNvPr id="13" name="図 12">
            <a:extLst>
              <a:ext uri="{FF2B5EF4-FFF2-40B4-BE49-F238E27FC236}">
                <a16:creationId xmlns:a16="http://schemas.microsoft.com/office/drawing/2014/main" id="{5F71E7D2-5A6A-39FA-A2E1-AF55E73F421C}"/>
              </a:ext>
            </a:extLst>
          </p:cNvPr>
          <p:cNvPicPr>
            <a:picLocks noChangeAspect="1"/>
          </p:cNvPicPr>
          <p:nvPr/>
        </p:nvPicPr>
        <p:blipFill>
          <a:blip r:embed="rId4"/>
          <a:stretch>
            <a:fillRect/>
          </a:stretch>
        </p:blipFill>
        <p:spPr>
          <a:xfrm>
            <a:off x="8685233" y="2482938"/>
            <a:ext cx="3383767" cy="3383767"/>
          </a:xfrm>
          <a:prstGeom prst="rect">
            <a:avLst/>
          </a:prstGeom>
        </p:spPr>
      </p:pic>
      <p:pic>
        <p:nvPicPr>
          <p:cNvPr id="14" name="図 13">
            <a:extLst>
              <a:ext uri="{FF2B5EF4-FFF2-40B4-BE49-F238E27FC236}">
                <a16:creationId xmlns:a16="http://schemas.microsoft.com/office/drawing/2014/main" id="{CAF4D4EA-758C-B790-9706-E2A283FD38CE}"/>
              </a:ext>
            </a:extLst>
          </p:cNvPr>
          <p:cNvPicPr>
            <a:picLocks noChangeAspect="1"/>
          </p:cNvPicPr>
          <p:nvPr/>
        </p:nvPicPr>
        <p:blipFill>
          <a:blip r:embed="rId5">
            <a:alphaModFix amt="85000"/>
          </a:blip>
          <a:stretch>
            <a:fillRect/>
          </a:stretch>
        </p:blipFill>
        <p:spPr>
          <a:xfrm>
            <a:off x="206829" y="3194720"/>
            <a:ext cx="3210529" cy="2139430"/>
          </a:xfrm>
          <a:prstGeom prst="rect">
            <a:avLst/>
          </a:prstGeom>
        </p:spPr>
      </p:pic>
    </p:spTree>
    <p:extLst>
      <p:ext uri="{BB962C8B-B14F-4D97-AF65-F5344CB8AC3E}">
        <p14:creationId xmlns:p14="http://schemas.microsoft.com/office/powerpoint/2010/main" val="344648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D43F9F-2F8C-8497-F914-67744F2C9D8E}"/>
              </a:ext>
            </a:extLst>
          </p:cNvPr>
          <p:cNvPicPr>
            <a:picLocks noChangeAspect="1"/>
          </p:cNvPicPr>
          <p:nvPr/>
        </p:nvPicPr>
        <p:blipFill>
          <a:blip r:embed="rId3"/>
          <a:srcRect t="16454" b="44397"/>
          <a:stretch/>
        </p:blipFill>
        <p:spPr>
          <a:xfrm>
            <a:off x="0" y="-1"/>
            <a:ext cx="12192000" cy="6929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図 3">
            <a:extLst>
              <a:ext uri="{FF2B5EF4-FFF2-40B4-BE49-F238E27FC236}">
                <a16:creationId xmlns:a16="http://schemas.microsoft.com/office/drawing/2014/main" id="{1DE69883-C1E7-D94F-98BB-9056F93F9485}"/>
              </a:ext>
            </a:extLst>
          </p:cNvPr>
          <p:cNvPicPr>
            <a:picLocks noChangeAspect="1"/>
          </p:cNvPicPr>
          <p:nvPr/>
        </p:nvPicPr>
        <p:blipFill>
          <a:blip r:embed="rId4"/>
          <a:srcRect l="32412" t="16212" r="29631" b="13660"/>
          <a:stretch/>
        </p:blipFill>
        <p:spPr>
          <a:xfrm>
            <a:off x="10293097" y="5175114"/>
            <a:ext cx="1898903" cy="1754143"/>
          </a:xfrm>
          <a:prstGeom prst="rect">
            <a:avLst/>
          </a:prstGeom>
        </p:spPr>
      </p:pic>
      <p:sp>
        <p:nvSpPr>
          <p:cNvPr id="5" name="テキスト ボックス 4">
            <a:extLst>
              <a:ext uri="{FF2B5EF4-FFF2-40B4-BE49-F238E27FC236}">
                <a16:creationId xmlns:a16="http://schemas.microsoft.com/office/drawing/2014/main" id="{CE9EF4F5-01C3-EAB2-FD5E-34BF3DFC79CD}"/>
              </a:ext>
            </a:extLst>
          </p:cNvPr>
          <p:cNvSpPr txBox="1"/>
          <p:nvPr/>
        </p:nvSpPr>
        <p:spPr>
          <a:xfrm>
            <a:off x="0" y="2875002"/>
            <a:ext cx="12192000" cy="1107996"/>
          </a:xfrm>
          <a:prstGeom prst="rect">
            <a:avLst/>
          </a:prstGeom>
          <a:solidFill>
            <a:srgbClr val="FFFFFF">
              <a:alpha val="85098"/>
            </a:srgbClr>
          </a:solidFill>
        </p:spPr>
        <p:txBody>
          <a:bodyPr wrap="square" rtlCol="0">
            <a:spAutoFit/>
          </a:bodyPr>
          <a:lstStyle/>
          <a:p>
            <a:pPr algn="ctr"/>
            <a:r>
              <a:rPr lang="ja-JP" altLang="en-US" sz="6600" b="1" dirty="0"/>
              <a:t>⑶不発弾が変えてしまうもの</a:t>
            </a:r>
            <a:endParaRPr lang="en-US" altLang="ja-JP" sz="6600" b="1" dirty="0"/>
          </a:p>
        </p:txBody>
      </p:sp>
    </p:spTree>
    <p:extLst>
      <p:ext uri="{BB962C8B-B14F-4D97-AF65-F5344CB8AC3E}">
        <p14:creationId xmlns:p14="http://schemas.microsoft.com/office/powerpoint/2010/main" val="227792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DAA96E-83C2-738B-012E-2148828E9F03}"/>
              </a:ext>
            </a:extLst>
          </p:cNvPr>
          <p:cNvPicPr>
            <a:picLocks noChangeAspect="1"/>
          </p:cNvPicPr>
          <p:nvPr/>
        </p:nvPicPr>
        <p:blipFill>
          <a:blip r:embed="rId3">
            <a:extLst>
              <a:ext uri="{28A0092B-C50C-407E-A947-70E740481C1C}">
                <a14:useLocalDpi xmlns:a14="http://schemas.microsoft.com/office/drawing/2010/main" val="0"/>
              </a:ext>
            </a:extLst>
          </a:blip>
          <a:srcRect t="1090" b="-1"/>
          <a:stretch/>
        </p:blipFill>
        <p:spPr>
          <a:xfrm>
            <a:off x="6096000" y="0"/>
            <a:ext cx="4891383"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4">
            <a:extLst>
              <a:ext uri="{FF2B5EF4-FFF2-40B4-BE49-F238E27FC236}">
                <a16:creationId xmlns:a16="http://schemas.microsoft.com/office/drawing/2014/main" id="{FD5EA4B8-B268-E84D-21B0-6C34739C7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617" y="46674"/>
            <a:ext cx="4810796" cy="6811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09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6E7BBC8-FF08-4361-435E-041355562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4772691" cy="6801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4">
            <a:extLst>
              <a:ext uri="{FF2B5EF4-FFF2-40B4-BE49-F238E27FC236}">
                <a16:creationId xmlns:a16="http://schemas.microsoft.com/office/drawing/2014/main" id="{F8B931C9-6DF6-B5BA-EECF-2C2B7AB94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130" y="3173"/>
            <a:ext cx="4801270" cy="6811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a:extLst>
              <a:ext uri="{FF2B5EF4-FFF2-40B4-BE49-F238E27FC236}">
                <a16:creationId xmlns:a16="http://schemas.microsoft.com/office/drawing/2014/main" id="{FAAAE896-A0EE-06BF-E899-B7DDD8317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161" y="2730500"/>
            <a:ext cx="4404740" cy="3911600"/>
          </a:xfrm>
          <a:prstGeom prst="rect">
            <a:avLst/>
          </a:prstGeom>
        </p:spPr>
      </p:pic>
    </p:spTree>
    <p:extLst>
      <p:ext uri="{BB962C8B-B14F-4D97-AF65-F5344CB8AC3E}">
        <p14:creationId xmlns:p14="http://schemas.microsoft.com/office/powerpoint/2010/main" val="57539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E4A6C5-E65C-CAC7-4A7F-D58DC44D7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8100"/>
            <a:ext cx="4791744" cy="675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4">
            <a:extLst>
              <a:ext uri="{FF2B5EF4-FFF2-40B4-BE49-F238E27FC236}">
                <a16:creationId xmlns:a16="http://schemas.microsoft.com/office/drawing/2014/main" id="{8D522CCB-B6B9-A3AA-19C5-555198D75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830" y="38100"/>
            <a:ext cx="4801270" cy="675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a:extLst>
              <a:ext uri="{FF2B5EF4-FFF2-40B4-BE49-F238E27FC236}">
                <a16:creationId xmlns:a16="http://schemas.microsoft.com/office/drawing/2014/main" id="{2E2C638B-AA3C-7868-EE4D-CE2951875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830" y="139701"/>
            <a:ext cx="4801270" cy="2286000"/>
          </a:xfrm>
          <a:prstGeom prst="rect">
            <a:avLst/>
          </a:prstGeom>
        </p:spPr>
      </p:pic>
    </p:spTree>
    <p:extLst>
      <p:ext uri="{BB962C8B-B14F-4D97-AF65-F5344CB8AC3E}">
        <p14:creationId xmlns:p14="http://schemas.microsoft.com/office/powerpoint/2010/main" val="317320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1B4369-C0BC-3B1D-D3C9-7E0513FC1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054" y="51916"/>
            <a:ext cx="4772691" cy="675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0522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A7ADE-8C5E-7C44-E2FC-76543DEE92E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DD26DEF-0387-53EF-0E2C-7039EB609058}"/>
              </a:ext>
            </a:extLst>
          </p:cNvPr>
          <p:cNvPicPr>
            <a:picLocks noChangeAspect="1"/>
          </p:cNvPicPr>
          <p:nvPr/>
        </p:nvPicPr>
        <p:blipFill>
          <a:blip r:embed="rId3"/>
          <a:srcRect t="12508" b="12508"/>
          <a:stretch/>
        </p:blipFill>
        <p:spPr>
          <a:xfrm>
            <a:off x="0" y="1"/>
            <a:ext cx="12192000" cy="6858000"/>
          </a:xfrm>
          <a:prstGeom prst="rect">
            <a:avLst/>
          </a:prstGeom>
        </p:spPr>
      </p:pic>
      <p:sp>
        <p:nvSpPr>
          <p:cNvPr id="4" name="テキスト ボックス 3">
            <a:extLst>
              <a:ext uri="{FF2B5EF4-FFF2-40B4-BE49-F238E27FC236}">
                <a16:creationId xmlns:a16="http://schemas.microsoft.com/office/drawing/2014/main" id="{B911660A-BE14-3544-71BC-C79248D4DB5A}"/>
              </a:ext>
            </a:extLst>
          </p:cNvPr>
          <p:cNvSpPr txBox="1"/>
          <p:nvPr/>
        </p:nvSpPr>
        <p:spPr>
          <a:xfrm>
            <a:off x="0" y="2875002"/>
            <a:ext cx="12192000" cy="1107996"/>
          </a:xfrm>
          <a:prstGeom prst="rect">
            <a:avLst/>
          </a:prstGeom>
          <a:solidFill>
            <a:srgbClr val="FFFFFF">
              <a:alpha val="78039"/>
            </a:srgbClr>
          </a:solidFill>
        </p:spPr>
        <p:txBody>
          <a:bodyPr wrap="square" rtlCol="0">
            <a:spAutoFit/>
          </a:bodyPr>
          <a:lstStyle/>
          <a:p>
            <a:pPr algn="ctr"/>
            <a:r>
              <a:rPr lang="ja-JP" altLang="en-US" sz="6600" b="1" dirty="0"/>
              <a:t>⑷不発弾撤去作業の見学・体験</a:t>
            </a:r>
            <a:endParaRPr lang="en-US" altLang="ja-JP" sz="6600" b="1" dirty="0"/>
          </a:p>
        </p:txBody>
      </p:sp>
    </p:spTree>
    <p:extLst>
      <p:ext uri="{BB962C8B-B14F-4D97-AF65-F5344CB8AC3E}">
        <p14:creationId xmlns:p14="http://schemas.microsoft.com/office/powerpoint/2010/main" val="4027050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DDD165-D814-759F-58EB-E6E2A67E94EF}"/>
              </a:ext>
            </a:extLst>
          </p:cNvPr>
          <p:cNvPicPr>
            <a:picLocks noChangeAspect="1"/>
          </p:cNvPicPr>
          <p:nvPr/>
        </p:nvPicPr>
        <p:blipFill>
          <a:blip r:embed="rId3"/>
          <a:srcRect t="5928"/>
          <a:stretch/>
        </p:blipFill>
        <p:spPr>
          <a:xfrm>
            <a:off x="0" y="0"/>
            <a:ext cx="5836596" cy="731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4">
            <a:extLst>
              <a:ext uri="{FF2B5EF4-FFF2-40B4-BE49-F238E27FC236}">
                <a16:creationId xmlns:a16="http://schemas.microsoft.com/office/drawing/2014/main" id="{8E103799-E0E4-11E7-0369-C6B014EF3A2D}"/>
              </a:ext>
            </a:extLst>
          </p:cNvPr>
          <p:cNvPicPr>
            <a:picLocks noChangeAspect="1"/>
          </p:cNvPicPr>
          <p:nvPr/>
        </p:nvPicPr>
        <p:blipFill>
          <a:blip r:embed="rId4"/>
          <a:srcRect t="9050" b="4556"/>
          <a:stretch/>
        </p:blipFill>
        <p:spPr>
          <a:xfrm>
            <a:off x="5836596" y="1"/>
            <a:ext cx="6355404" cy="731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吹き出し: 円形 5">
            <a:extLst>
              <a:ext uri="{FF2B5EF4-FFF2-40B4-BE49-F238E27FC236}">
                <a16:creationId xmlns:a16="http://schemas.microsoft.com/office/drawing/2014/main" id="{600749A9-F1E3-CFE4-472A-B7174F885195}"/>
              </a:ext>
            </a:extLst>
          </p:cNvPr>
          <p:cNvSpPr/>
          <p:nvPr/>
        </p:nvSpPr>
        <p:spPr>
          <a:xfrm>
            <a:off x="5272390" y="3156626"/>
            <a:ext cx="3268495" cy="2290864"/>
          </a:xfrm>
          <a:prstGeom prst="wedgeEllipseCallout">
            <a:avLst>
              <a:gd name="adj1" fmla="val 43638"/>
              <a:gd name="adj2" fmla="val 49233"/>
            </a:avLst>
          </a:prstGeom>
          <a:solidFill>
            <a:srgbClr val="FFFFFF"/>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BEAE9FF-7ADD-625D-5867-8CC6F1DB58B9}"/>
              </a:ext>
            </a:extLst>
          </p:cNvPr>
          <p:cNvSpPr txBox="1"/>
          <p:nvPr/>
        </p:nvSpPr>
        <p:spPr>
          <a:xfrm>
            <a:off x="5272389" y="3740803"/>
            <a:ext cx="3268495" cy="1200329"/>
          </a:xfrm>
          <a:prstGeom prst="rect">
            <a:avLst/>
          </a:prstGeom>
          <a:noFill/>
        </p:spPr>
        <p:txBody>
          <a:bodyPr wrap="square" rtlCol="0">
            <a:spAutoFit/>
          </a:bodyPr>
          <a:lstStyle/>
          <a:p>
            <a:pPr algn="ctr"/>
            <a:r>
              <a:rPr kumimoji="1" lang="ja-JP" altLang="en-US" sz="3600" b="1" dirty="0"/>
              <a:t>ブルブル</a:t>
            </a:r>
            <a:r>
              <a:rPr kumimoji="1" lang="en-US" altLang="ja-JP" sz="3600" b="1" dirty="0"/>
              <a:t>…</a:t>
            </a:r>
          </a:p>
          <a:p>
            <a:pPr algn="ctr"/>
            <a:r>
              <a:rPr kumimoji="1" lang="ja-JP" altLang="en-US" sz="3600" b="1" dirty="0"/>
              <a:t>（振動）</a:t>
            </a:r>
          </a:p>
        </p:txBody>
      </p:sp>
      <p:sp>
        <p:nvSpPr>
          <p:cNvPr id="8" name="テキスト ボックス 7">
            <a:extLst>
              <a:ext uri="{FF2B5EF4-FFF2-40B4-BE49-F238E27FC236}">
                <a16:creationId xmlns:a16="http://schemas.microsoft.com/office/drawing/2014/main" id="{CC4E0BF0-66D9-6C5D-38F6-A38787CA10EA}"/>
              </a:ext>
            </a:extLst>
          </p:cNvPr>
          <p:cNvSpPr txBox="1"/>
          <p:nvPr/>
        </p:nvSpPr>
        <p:spPr>
          <a:xfrm>
            <a:off x="-1" y="0"/>
            <a:ext cx="5583677" cy="584775"/>
          </a:xfrm>
          <a:prstGeom prst="rect">
            <a:avLst/>
          </a:prstGeom>
          <a:solidFill>
            <a:schemeClr val="bg1"/>
          </a:solidFill>
        </p:spPr>
        <p:txBody>
          <a:bodyPr wrap="square" rtlCol="0">
            <a:spAutoFit/>
          </a:bodyPr>
          <a:lstStyle/>
          <a:p>
            <a:r>
              <a:rPr kumimoji="1" lang="ja-JP" altLang="en-US" sz="3200" b="1" dirty="0"/>
              <a:t>①金属探知機で不発弾を探す</a:t>
            </a:r>
          </a:p>
        </p:txBody>
      </p:sp>
    </p:spTree>
    <p:extLst>
      <p:ext uri="{BB962C8B-B14F-4D97-AF65-F5344CB8AC3E}">
        <p14:creationId xmlns:p14="http://schemas.microsoft.com/office/powerpoint/2010/main" val="1821761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見つかった不発弾">
            <a:hlinkClick r:id="" action="ppaction://media"/>
            <a:extLst>
              <a:ext uri="{FF2B5EF4-FFF2-40B4-BE49-F238E27FC236}">
                <a16:creationId xmlns:a16="http://schemas.microsoft.com/office/drawing/2014/main" id="{3129C09F-8E86-25B7-4423-76528CF20D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098" y="0"/>
            <a:ext cx="3857625" cy="6858000"/>
          </a:xfrm>
          <a:prstGeom prst="rect">
            <a:avLst/>
          </a:prstGeom>
        </p:spPr>
      </p:pic>
      <p:pic>
        <p:nvPicPr>
          <p:cNvPr id="4" name="図 3">
            <a:extLst>
              <a:ext uri="{FF2B5EF4-FFF2-40B4-BE49-F238E27FC236}">
                <a16:creationId xmlns:a16="http://schemas.microsoft.com/office/drawing/2014/main" id="{9DE2D43D-6C72-9F40-F902-0D220950D4EF}"/>
              </a:ext>
            </a:extLst>
          </p:cNvPr>
          <p:cNvPicPr>
            <a:picLocks noChangeAspect="1"/>
          </p:cNvPicPr>
          <p:nvPr/>
        </p:nvPicPr>
        <p:blipFill>
          <a:blip r:embed="rId5"/>
          <a:srcRect t="13617" b="21702"/>
          <a:stretch/>
        </p:blipFill>
        <p:spPr>
          <a:xfrm>
            <a:off x="4318623" y="34720"/>
            <a:ext cx="7873377" cy="6788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楕円 4">
            <a:extLst>
              <a:ext uri="{FF2B5EF4-FFF2-40B4-BE49-F238E27FC236}">
                <a16:creationId xmlns:a16="http://schemas.microsoft.com/office/drawing/2014/main" id="{2E775789-6D7B-9D5C-E5D6-5B31E0340C22}"/>
              </a:ext>
            </a:extLst>
          </p:cNvPr>
          <p:cNvSpPr/>
          <p:nvPr/>
        </p:nvSpPr>
        <p:spPr>
          <a:xfrm>
            <a:off x="7297369" y="3907276"/>
            <a:ext cx="957942" cy="979714"/>
          </a:xfrm>
          <a:prstGeom prst="ellipse">
            <a:avLst/>
          </a:prstGeom>
          <a:noFill/>
          <a:ln w="76200">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41F79C2-8D64-6203-13D2-530081CEAB7A}"/>
              </a:ext>
            </a:extLst>
          </p:cNvPr>
          <p:cNvSpPr txBox="1"/>
          <p:nvPr/>
        </p:nvSpPr>
        <p:spPr>
          <a:xfrm>
            <a:off x="-1" y="0"/>
            <a:ext cx="8482520" cy="584775"/>
          </a:xfrm>
          <a:prstGeom prst="rect">
            <a:avLst/>
          </a:prstGeom>
          <a:solidFill>
            <a:schemeClr val="bg1"/>
          </a:solidFill>
        </p:spPr>
        <p:txBody>
          <a:bodyPr wrap="square" rtlCol="0">
            <a:spAutoFit/>
          </a:bodyPr>
          <a:lstStyle/>
          <a:p>
            <a:r>
              <a:rPr lang="ja-JP" altLang="en-US" sz="3200" b="1" dirty="0"/>
              <a:t>②不発弾の発見⇒土のう、赤いマークの設置</a:t>
            </a:r>
            <a:endParaRPr kumimoji="1" lang="ja-JP" altLang="en-US" sz="3200" b="1" dirty="0"/>
          </a:p>
        </p:txBody>
      </p:sp>
    </p:spTree>
    <p:extLst>
      <p:ext uri="{BB962C8B-B14F-4D97-AF65-F5344CB8AC3E}">
        <p14:creationId xmlns:p14="http://schemas.microsoft.com/office/powerpoint/2010/main" val="417632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避難呼びかけの様子">
            <a:hlinkClick r:id="" action="ppaction://media"/>
            <a:extLst>
              <a:ext uri="{FF2B5EF4-FFF2-40B4-BE49-F238E27FC236}">
                <a16:creationId xmlns:a16="http://schemas.microsoft.com/office/drawing/2014/main" id="{C603914F-A7C7-FA42-9A67-7D80C4C3C4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1" cy="6858001"/>
          </a:xfrm>
          <a:prstGeom prst="rect">
            <a:avLst/>
          </a:prstGeom>
        </p:spPr>
      </p:pic>
      <p:sp>
        <p:nvSpPr>
          <p:cNvPr id="6" name="テキスト ボックス 5">
            <a:extLst>
              <a:ext uri="{FF2B5EF4-FFF2-40B4-BE49-F238E27FC236}">
                <a16:creationId xmlns:a16="http://schemas.microsoft.com/office/drawing/2014/main" id="{141F79C2-8D64-6203-13D2-530081CEAB7A}"/>
              </a:ext>
            </a:extLst>
          </p:cNvPr>
          <p:cNvSpPr txBox="1"/>
          <p:nvPr/>
        </p:nvSpPr>
        <p:spPr>
          <a:xfrm>
            <a:off x="-1" y="0"/>
            <a:ext cx="5338355" cy="584775"/>
          </a:xfrm>
          <a:prstGeom prst="rect">
            <a:avLst/>
          </a:prstGeom>
          <a:solidFill>
            <a:schemeClr val="bg1"/>
          </a:solidFill>
        </p:spPr>
        <p:txBody>
          <a:bodyPr wrap="square" rtlCol="0">
            <a:spAutoFit/>
          </a:bodyPr>
          <a:lstStyle/>
          <a:p>
            <a:r>
              <a:rPr lang="ja-JP" altLang="en-US" sz="3200" b="1" dirty="0"/>
              <a:t>③ 住民への避難の呼びかけ</a:t>
            </a:r>
            <a:endParaRPr kumimoji="1" lang="ja-JP" altLang="en-US" sz="3200" b="1" dirty="0"/>
          </a:p>
        </p:txBody>
      </p:sp>
    </p:spTree>
    <p:extLst>
      <p:ext uri="{BB962C8B-B14F-4D97-AF65-F5344CB8AC3E}">
        <p14:creationId xmlns:p14="http://schemas.microsoft.com/office/powerpoint/2010/main" val="7409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不発弾爆発の様子">
            <a:hlinkClick r:id="" action="ppaction://media"/>
            <a:extLst>
              <a:ext uri="{FF2B5EF4-FFF2-40B4-BE49-F238E27FC236}">
                <a16:creationId xmlns:a16="http://schemas.microsoft.com/office/drawing/2014/main" id="{7B770075-784A-A006-C565-C65A5D805F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6331" y="4872"/>
            <a:ext cx="3845669" cy="6853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図 3">
            <a:extLst>
              <a:ext uri="{FF2B5EF4-FFF2-40B4-BE49-F238E27FC236}">
                <a16:creationId xmlns:a16="http://schemas.microsoft.com/office/drawing/2014/main" id="{A1C08982-6BF8-4096-7D98-15BD3EE76D9F}"/>
              </a:ext>
            </a:extLst>
          </p:cNvPr>
          <p:cNvPicPr>
            <a:picLocks noChangeAspect="1"/>
          </p:cNvPicPr>
          <p:nvPr/>
        </p:nvPicPr>
        <p:blipFill>
          <a:blip r:embed="rId5"/>
          <a:stretch>
            <a:fillRect/>
          </a:stretch>
        </p:blipFill>
        <p:spPr>
          <a:xfrm rot="16200000">
            <a:off x="559910" y="87545"/>
            <a:ext cx="2986075" cy="3980534"/>
          </a:xfrm>
          <a:prstGeom prst="rect">
            <a:avLst/>
          </a:prstGeom>
        </p:spPr>
      </p:pic>
      <p:pic>
        <p:nvPicPr>
          <p:cNvPr id="6" name="図 5">
            <a:extLst>
              <a:ext uri="{FF2B5EF4-FFF2-40B4-BE49-F238E27FC236}">
                <a16:creationId xmlns:a16="http://schemas.microsoft.com/office/drawing/2014/main" id="{FC2FF4B8-5023-BB49-2B47-963734811774}"/>
              </a:ext>
            </a:extLst>
          </p:cNvPr>
          <p:cNvPicPr>
            <a:picLocks noChangeAspect="1"/>
          </p:cNvPicPr>
          <p:nvPr/>
        </p:nvPicPr>
        <p:blipFill>
          <a:blip r:embed="rId6"/>
          <a:stretch>
            <a:fillRect/>
          </a:stretch>
        </p:blipFill>
        <p:spPr>
          <a:xfrm>
            <a:off x="4204505" y="584774"/>
            <a:ext cx="3980536" cy="2986076"/>
          </a:xfrm>
          <a:prstGeom prst="rect">
            <a:avLst/>
          </a:prstGeom>
        </p:spPr>
      </p:pic>
      <p:sp>
        <p:nvSpPr>
          <p:cNvPr id="7" name="テキスト ボックス 6">
            <a:extLst>
              <a:ext uri="{FF2B5EF4-FFF2-40B4-BE49-F238E27FC236}">
                <a16:creationId xmlns:a16="http://schemas.microsoft.com/office/drawing/2014/main" id="{F08961A2-2685-1A5C-642E-9D2E95928A53}"/>
              </a:ext>
            </a:extLst>
          </p:cNvPr>
          <p:cNvSpPr txBox="1"/>
          <p:nvPr/>
        </p:nvSpPr>
        <p:spPr>
          <a:xfrm>
            <a:off x="-1" y="-1"/>
            <a:ext cx="4727643" cy="584775"/>
          </a:xfrm>
          <a:prstGeom prst="rect">
            <a:avLst/>
          </a:prstGeom>
          <a:solidFill>
            <a:schemeClr val="bg1"/>
          </a:solidFill>
        </p:spPr>
        <p:txBody>
          <a:bodyPr wrap="square" rtlCol="0">
            <a:spAutoFit/>
          </a:bodyPr>
          <a:lstStyle/>
          <a:p>
            <a:r>
              <a:rPr lang="ja-JP" altLang="en-US" sz="3200" b="1" dirty="0"/>
              <a:t>④ 不発弾を爆発させる</a:t>
            </a:r>
            <a:endParaRPr kumimoji="1" lang="ja-JP" altLang="en-US" sz="3200" b="1" dirty="0"/>
          </a:p>
        </p:txBody>
      </p:sp>
      <p:pic>
        <p:nvPicPr>
          <p:cNvPr id="9" name="図 8">
            <a:extLst>
              <a:ext uri="{FF2B5EF4-FFF2-40B4-BE49-F238E27FC236}">
                <a16:creationId xmlns:a16="http://schemas.microsoft.com/office/drawing/2014/main" id="{07D3A9E1-95C8-4B94-343B-2F07275A74A0}"/>
              </a:ext>
            </a:extLst>
          </p:cNvPr>
          <p:cNvPicPr>
            <a:picLocks noChangeAspect="1"/>
          </p:cNvPicPr>
          <p:nvPr/>
        </p:nvPicPr>
        <p:blipFill>
          <a:blip r:embed="rId7"/>
          <a:srcRect t="4703" b="16307"/>
          <a:stretch/>
        </p:blipFill>
        <p:spPr>
          <a:xfrm>
            <a:off x="1883384" y="3645406"/>
            <a:ext cx="4319662" cy="3166834"/>
          </a:xfrm>
          <a:prstGeom prst="rect">
            <a:avLst/>
          </a:prstGeom>
        </p:spPr>
      </p:pic>
    </p:spTree>
    <p:extLst>
      <p:ext uri="{BB962C8B-B14F-4D97-AF65-F5344CB8AC3E}">
        <p14:creationId xmlns:p14="http://schemas.microsoft.com/office/powerpoint/2010/main" val="389235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7DD50E9-5C36-FE1E-8746-C8C348387143}"/>
              </a:ext>
            </a:extLst>
          </p:cNvPr>
          <p:cNvPicPr>
            <a:picLocks noChangeAspect="1"/>
          </p:cNvPicPr>
          <p:nvPr/>
        </p:nvPicPr>
        <p:blipFill>
          <a:blip r:embed="rId3"/>
          <a:srcRect b="15625"/>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C0475695-E0D7-C4E2-F3A3-317D86AA0226}"/>
              </a:ext>
            </a:extLst>
          </p:cNvPr>
          <p:cNvSpPr txBox="1"/>
          <p:nvPr/>
        </p:nvSpPr>
        <p:spPr>
          <a:xfrm>
            <a:off x="0" y="2875002"/>
            <a:ext cx="12192000" cy="1107996"/>
          </a:xfrm>
          <a:prstGeom prst="rect">
            <a:avLst/>
          </a:prstGeom>
          <a:solidFill>
            <a:srgbClr val="FFFFFF">
              <a:alpha val="85098"/>
            </a:srgbClr>
          </a:solidFill>
        </p:spPr>
        <p:txBody>
          <a:bodyPr wrap="square" rtlCol="0">
            <a:spAutoFit/>
          </a:bodyPr>
          <a:lstStyle/>
          <a:p>
            <a:pPr algn="ctr"/>
            <a:r>
              <a:rPr lang="ja-JP" altLang="en-US" sz="6600" b="1" dirty="0"/>
              <a:t>⑴ ラオスについて学ぼう！</a:t>
            </a:r>
            <a:endParaRPr lang="en-US" altLang="ja-JP" sz="6600" b="1" dirty="0"/>
          </a:p>
        </p:txBody>
      </p:sp>
    </p:spTree>
    <p:extLst>
      <p:ext uri="{BB962C8B-B14F-4D97-AF65-F5344CB8AC3E}">
        <p14:creationId xmlns:p14="http://schemas.microsoft.com/office/powerpoint/2010/main" val="39267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9BAC635-741C-E59E-5F96-915F210BFBF2}"/>
              </a:ext>
            </a:extLst>
          </p:cNvPr>
          <p:cNvPicPr>
            <a:picLocks noChangeAspect="1"/>
          </p:cNvPicPr>
          <p:nvPr/>
        </p:nvPicPr>
        <p:blipFill>
          <a:blip r:embed="rId2"/>
          <a:srcRect t="12508" b="12508"/>
          <a:stretch/>
        </p:blipFill>
        <p:spPr>
          <a:xfrm>
            <a:off x="0" y="-1"/>
            <a:ext cx="12191999" cy="6858001"/>
          </a:xfrm>
          <a:prstGeom prst="rect">
            <a:avLst/>
          </a:prstGeom>
        </p:spPr>
      </p:pic>
      <p:sp>
        <p:nvSpPr>
          <p:cNvPr id="4" name="テキスト ボックス 3">
            <a:extLst>
              <a:ext uri="{FF2B5EF4-FFF2-40B4-BE49-F238E27FC236}">
                <a16:creationId xmlns:a16="http://schemas.microsoft.com/office/drawing/2014/main" id="{AC8908AE-52E6-12C2-E4F2-B1A53A8923A1}"/>
              </a:ext>
            </a:extLst>
          </p:cNvPr>
          <p:cNvSpPr txBox="1"/>
          <p:nvPr/>
        </p:nvSpPr>
        <p:spPr>
          <a:xfrm>
            <a:off x="0" y="2875002"/>
            <a:ext cx="12192000" cy="1107996"/>
          </a:xfrm>
          <a:prstGeom prst="rect">
            <a:avLst/>
          </a:prstGeom>
          <a:solidFill>
            <a:srgbClr val="FFFFFF">
              <a:alpha val="78039"/>
            </a:srgbClr>
          </a:solidFill>
        </p:spPr>
        <p:txBody>
          <a:bodyPr wrap="square" rtlCol="0">
            <a:spAutoFit/>
          </a:bodyPr>
          <a:lstStyle/>
          <a:p>
            <a:pPr algn="ctr"/>
            <a:r>
              <a:rPr lang="ja-JP" altLang="en-US" sz="6600" b="1" dirty="0"/>
              <a:t>⑸不発弾はラオスだけの話</a:t>
            </a:r>
            <a:r>
              <a:rPr lang="en-US" altLang="ja-JP" sz="6600" b="1" dirty="0"/>
              <a:t>…</a:t>
            </a:r>
            <a:r>
              <a:rPr lang="ja-JP" altLang="en-US" sz="6600" b="1" dirty="0"/>
              <a:t>？</a:t>
            </a:r>
            <a:endParaRPr lang="en-US" altLang="ja-JP" sz="6600" b="1" dirty="0"/>
          </a:p>
        </p:txBody>
      </p:sp>
    </p:spTree>
    <p:extLst>
      <p:ext uri="{BB962C8B-B14F-4D97-AF65-F5344CB8AC3E}">
        <p14:creationId xmlns:p14="http://schemas.microsoft.com/office/powerpoint/2010/main" val="160136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DB92CDD-7E10-D769-06A9-7612FF43F784}"/>
              </a:ext>
            </a:extLst>
          </p:cNvPr>
          <p:cNvSpPr txBox="1"/>
          <p:nvPr/>
        </p:nvSpPr>
        <p:spPr>
          <a:xfrm>
            <a:off x="0" y="475880"/>
            <a:ext cx="11455400" cy="646331"/>
          </a:xfrm>
          <a:prstGeom prst="rect">
            <a:avLst/>
          </a:prstGeom>
          <a:noFill/>
        </p:spPr>
        <p:txBody>
          <a:bodyPr wrap="square" rtlCol="0">
            <a:spAutoFit/>
          </a:bodyPr>
          <a:lstStyle/>
          <a:p>
            <a:r>
              <a:rPr kumimoji="1" lang="ja-JP" altLang="en-US" sz="3600" b="1" dirty="0"/>
              <a:t>◎日本での不発弾の事故等について調べてみましょう。</a:t>
            </a:r>
          </a:p>
        </p:txBody>
      </p:sp>
      <p:pic>
        <p:nvPicPr>
          <p:cNvPr id="3" name="図 2">
            <a:extLst>
              <a:ext uri="{FF2B5EF4-FFF2-40B4-BE49-F238E27FC236}">
                <a16:creationId xmlns:a16="http://schemas.microsoft.com/office/drawing/2014/main" id="{AE5317F8-3848-FBC2-EAC9-84C7E1A12954}"/>
              </a:ext>
            </a:extLst>
          </p:cNvPr>
          <p:cNvPicPr>
            <a:picLocks noChangeAspect="1"/>
          </p:cNvPicPr>
          <p:nvPr/>
        </p:nvPicPr>
        <p:blipFill>
          <a:blip r:embed="rId2"/>
          <a:stretch>
            <a:fillRect/>
          </a:stretch>
        </p:blipFill>
        <p:spPr>
          <a:xfrm rot="21292245">
            <a:off x="7033604" y="769112"/>
            <a:ext cx="3884457" cy="3884457"/>
          </a:xfrm>
          <a:prstGeom prst="rect">
            <a:avLst/>
          </a:prstGeom>
        </p:spPr>
      </p:pic>
      <p:pic>
        <p:nvPicPr>
          <p:cNvPr id="4" name="図 3">
            <a:extLst>
              <a:ext uri="{FF2B5EF4-FFF2-40B4-BE49-F238E27FC236}">
                <a16:creationId xmlns:a16="http://schemas.microsoft.com/office/drawing/2014/main" id="{51ECC743-B65C-D819-E3CE-E71FE66AD503}"/>
              </a:ext>
            </a:extLst>
          </p:cNvPr>
          <p:cNvPicPr>
            <a:picLocks noChangeAspect="1"/>
          </p:cNvPicPr>
          <p:nvPr/>
        </p:nvPicPr>
        <p:blipFill>
          <a:blip r:embed="rId3"/>
          <a:stretch>
            <a:fillRect/>
          </a:stretch>
        </p:blipFill>
        <p:spPr>
          <a:xfrm>
            <a:off x="7764354" y="3063876"/>
            <a:ext cx="4359060" cy="3190875"/>
          </a:xfrm>
          <a:prstGeom prst="rect">
            <a:avLst/>
          </a:prstGeom>
        </p:spPr>
      </p:pic>
      <p:pic>
        <p:nvPicPr>
          <p:cNvPr id="6" name="図 5">
            <a:extLst>
              <a:ext uri="{FF2B5EF4-FFF2-40B4-BE49-F238E27FC236}">
                <a16:creationId xmlns:a16="http://schemas.microsoft.com/office/drawing/2014/main" id="{0050D275-5B6E-CFD7-E064-04A96CB1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01" y="2352525"/>
            <a:ext cx="5032760" cy="3530675"/>
          </a:xfrm>
          <a:prstGeom prst="rect">
            <a:avLst/>
          </a:prstGeom>
        </p:spPr>
      </p:pic>
      <p:sp>
        <p:nvSpPr>
          <p:cNvPr id="7" name="矢印: 右 6">
            <a:extLst>
              <a:ext uri="{FF2B5EF4-FFF2-40B4-BE49-F238E27FC236}">
                <a16:creationId xmlns:a16="http://schemas.microsoft.com/office/drawing/2014/main" id="{83CF66E5-F3E9-0374-8A51-9A19BF027D54}"/>
              </a:ext>
            </a:extLst>
          </p:cNvPr>
          <p:cNvSpPr/>
          <p:nvPr/>
        </p:nvSpPr>
        <p:spPr>
          <a:xfrm>
            <a:off x="5811570" y="2820335"/>
            <a:ext cx="957477" cy="2006600"/>
          </a:xfrm>
          <a:prstGeom prst="rightArrow">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690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F9ABA1D-699C-A86B-8FB4-98E97EF81ADB}"/>
              </a:ext>
            </a:extLst>
          </p:cNvPr>
          <p:cNvSpPr txBox="1"/>
          <p:nvPr/>
        </p:nvSpPr>
        <p:spPr>
          <a:xfrm>
            <a:off x="224589" y="487025"/>
            <a:ext cx="11742821"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HGP創英角ｺﾞｼｯｸUB" panose="020B0900000000000000" pitchFamily="50" charset="-128"/>
                <a:cs typeface="Times New Roman" panose="02020603050405020304" pitchFamily="18" charset="0"/>
              </a:rPr>
              <a:t>＜</a:t>
            </a:r>
            <a:r>
              <a:rPr kumimoji="1" lang="en-US" altLang="ja-JP" sz="40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Warm-up</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HGP創英角ｺﾞｼｯｸUB" panose="020B0900000000000000" pitchFamily="50" charset="-128"/>
                <a:cs typeface="Times New Roman" panose="02020603050405020304" pitchFamily="18" charset="0"/>
              </a:rPr>
              <a:t>＞</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tab pos="1397000" algn="l"/>
              </a:tabLst>
              <a:defRPr/>
            </a:pPr>
            <a:r>
              <a:rPr kumimoji="1" lang="en-US" altLang="ja-JP" sz="32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游明朝" panose="02020400000000000000" pitchFamily="18" charset="-128"/>
                <a:cs typeface="Times New Roman" panose="02020603050405020304" pitchFamily="18" charset="0"/>
              </a:rPr>
              <a:t>1. </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HGP創英角ｺﾞｼｯｸUB" panose="020B0900000000000000" pitchFamily="50" charset="-128"/>
                <a:cs typeface="Times New Roman" panose="02020603050405020304" pitchFamily="18" charset="0"/>
              </a:rPr>
              <a:t>平和の対義語は「戦争」？みんなが考える「平和」の対義語は・・・</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平和の対義語は、</a:t>
            </a:r>
            <a:r>
              <a:rPr kumimoji="1" lang="ja-JP" altLang="ja-JP" sz="32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「貧困」</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・平和の対義語は、</a:t>
            </a:r>
            <a:r>
              <a:rPr kumimoji="1" lang="ja-JP" altLang="ja-JP" sz="32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「争い」</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・平和の対義語は、</a:t>
            </a:r>
            <a:r>
              <a:rPr kumimoji="1" lang="ja-JP" altLang="ja-JP" sz="32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「苦しみ」</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・平和の対義語は、</a:t>
            </a:r>
            <a:r>
              <a:rPr kumimoji="1" lang="ja-JP" altLang="ja-JP" sz="32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「差別」</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・平和の対義語は、</a:t>
            </a:r>
            <a:r>
              <a:rPr kumimoji="1" lang="ja-JP" altLang="ja-JP" sz="32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「偏見」</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・平和の対義語は、</a:t>
            </a:r>
            <a:r>
              <a:rPr kumimoji="1" lang="ja-JP" altLang="ja-JP" sz="32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「不平等」</a:t>
            </a:r>
            <a:r>
              <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3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192D38D4-C0DF-68D3-C02B-9907AB47CEF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2954" y1="34177" x2="52954" y2="34177"/>
                        <a14:foregroundMark x1="60759" y1="33122" x2="60759" y2="33122"/>
                        <a14:foregroundMark x1="56329" y1="37131" x2="56329" y2="37131"/>
                        <a14:foregroundMark x1="57173" y1="40084" x2="57173" y2="40084"/>
                        <a14:foregroundMark x1="47679" y1="61181" x2="47679" y2="61181"/>
                        <a14:foregroundMark x1="30380" y1="46414" x2="30380" y2="46414"/>
                        <a14:foregroundMark x1="30591" y1="55063" x2="30591" y2="55063"/>
                        <a14:foregroundMark x1="31646" y1="66245" x2="31646" y2="66245"/>
                        <a14:foregroundMark x1="31646" y1="66245" x2="40928" y2="68987"/>
                        <a14:foregroundMark x1="42405" y1="54219" x2="50211" y2="67511"/>
                        <a14:foregroundMark x1="53797" y1="63713" x2="62447" y2="69831"/>
                        <a14:foregroundMark x1="58017" y1="71308" x2="58017" y2="71308"/>
                        <a14:foregroundMark x1="64557" y1="62025" x2="64557" y2="62025"/>
                        <a14:foregroundMark x1="64557" y1="62025" x2="62236" y2="58017"/>
                        <a14:foregroundMark x1="51899" y1="53586" x2="51899" y2="54219"/>
                        <a14:foregroundMark x1="53797" y1="36709" x2="53797" y2="36709"/>
                        <a14:foregroundMark x1="52954" y1="37553" x2="57595" y2="33544"/>
                        <a14:foregroundMark x1="63291" y1="79114" x2="60759" y2="78692"/>
                        <a14:foregroundMark x1="54641" y1="71308" x2="59705" y2="73418"/>
                        <a14:foregroundMark x1="65190" y1="50422" x2="66245" y2="51266"/>
                      </a14:backgroundRemoval>
                    </a14:imgEffect>
                  </a14:imgLayer>
                </a14:imgProps>
              </a:ext>
              <a:ext uri="{28A0092B-C50C-407E-A947-70E740481C1C}">
                <a14:useLocalDpi xmlns:a14="http://schemas.microsoft.com/office/drawing/2010/main" val="0"/>
              </a:ext>
            </a:extLst>
          </a:blip>
          <a:srcRect/>
          <a:stretch>
            <a:fillRect/>
          </a:stretch>
        </p:blipFill>
        <p:spPr bwMode="auto">
          <a:xfrm>
            <a:off x="8218987" y="2660935"/>
            <a:ext cx="4197065" cy="4197065"/>
          </a:xfrm>
          <a:prstGeom prst="rect">
            <a:avLst/>
          </a:prstGeom>
          <a:noFill/>
          <a:ln>
            <a:noFill/>
          </a:ln>
        </p:spPr>
      </p:pic>
      <p:pic>
        <p:nvPicPr>
          <p:cNvPr id="7" name="図 6">
            <a:extLst>
              <a:ext uri="{FF2B5EF4-FFF2-40B4-BE49-F238E27FC236}">
                <a16:creationId xmlns:a16="http://schemas.microsoft.com/office/drawing/2014/main" id="{F85E6B48-9E58-39C0-4A4D-8C0B14DDF0C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9250" y1="41270" x2="39250" y2="41270"/>
                        <a14:foregroundMark x1="44667" y1="51270" x2="44667" y2="51270"/>
                        <a14:foregroundMark x1="46333" y1="47302" x2="46333" y2="47302"/>
                        <a14:foregroundMark x1="45417" y1="43492" x2="45417" y2="43492"/>
                        <a14:foregroundMark x1="53500" y1="67619" x2="53500" y2="67619"/>
                        <a14:foregroundMark x1="52833" y1="62698" x2="52833" y2="62698"/>
                      </a14:backgroundRemoval>
                    </a14:imgEffect>
                  </a14:imgLayer>
                </a14:imgProps>
              </a:ext>
              <a:ext uri="{28A0092B-C50C-407E-A947-70E740481C1C}">
                <a14:useLocalDpi xmlns:a14="http://schemas.microsoft.com/office/drawing/2010/main" val="0"/>
              </a:ext>
            </a:extLst>
          </a:blip>
          <a:srcRect/>
          <a:stretch>
            <a:fillRect/>
          </a:stretch>
        </p:blipFill>
        <p:spPr bwMode="auto">
          <a:xfrm>
            <a:off x="6138941" y="1871762"/>
            <a:ext cx="4931185" cy="2587943"/>
          </a:xfrm>
          <a:prstGeom prst="rect">
            <a:avLst/>
          </a:prstGeom>
          <a:noFill/>
          <a:ln>
            <a:noFill/>
          </a:ln>
        </p:spPr>
      </p:pic>
    </p:spTree>
    <p:extLst>
      <p:ext uri="{BB962C8B-B14F-4D97-AF65-F5344CB8AC3E}">
        <p14:creationId xmlns:p14="http://schemas.microsoft.com/office/powerpoint/2010/main" val="120866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218D0EB-8A39-B8D7-0BF9-C81BB77EDB80}"/>
              </a:ext>
            </a:extLst>
          </p:cNvPr>
          <p:cNvSpPr txBox="1"/>
          <p:nvPr/>
        </p:nvSpPr>
        <p:spPr>
          <a:xfrm>
            <a:off x="0" y="-291303"/>
            <a:ext cx="12737432" cy="702660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en-US" altLang="ja-JP" sz="28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游明朝" panose="02020400000000000000" pitchFamily="18" charset="-128"/>
                <a:cs typeface="Times New Roman" panose="02020603050405020304" pitchFamily="18" charset="0"/>
              </a:rPr>
              <a:t>2. </a:t>
            </a:r>
            <a:r>
              <a:rPr kumimoji="1" lang="ja-JP" altLang="ja-JP" sz="2800" b="0" i="0" u="none" strike="noStrike" kern="100" cap="none" spc="0" normalizeH="0" baseline="0" noProof="0" dirty="0">
                <a:ln>
                  <a:noFill/>
                </a:ln>
                <a:solidFill>
                  <a:prstClr val="black"/>
                </a:solidFill>
                <a:effectLst/>
                <a:uLnTx/>
                <a:uFillTx/>
                <a:latin typeface="游明朝" panose="02020400000000000000" pitchFamily="18" charset="-128"/>
                <a:ea typeface="HGP創英角ｺﾞｼｯｸUB" panose="020B0900000000000000" pitchFamily="50" charset="-128"/>
                <a:cs typeface="Times New Roman" panose="02020603050405020304" pitchFamily="18" charset="0"/>
              </a:rPr>
              <a:t>みんなにとっての「平和」とは･･･</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「自由があり、皆が仲良く暮らせること」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「不自由なく暮らし、意見が尊重され、楽しい生活ができること」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「しっかりと職につき、支援してくれる機関や人、生活するお金があること」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「差別のない世界」</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「争いがなく、みんなが平等」</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「全ての人が人間らしく生きることができる状態」</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「皆が楽しく幸せを感じながら生活できること」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「皆平等に安心できる環境が手に入る状況のこと」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「全ての犯罪が消えること」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「自分のしたいことが自由にできて、心配なく暮らせていけること」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5609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ACCD0AF-9A66-7DCC-C7A3-BB7DE7193340}"/>
              </a:ext>
            </a:extLst>
          </p:cNvPr>
          <p:cNvSpPr txBox="1"/>
          <p:nvPr/>
        </p:nvSpPr>
        <p:spPr>
          <a:xfrm>
            <a:off x="603250" y="368781"/>
            <a:ext cx="10985500" cy="923330"/>
          </a:xfrm>
          <a:prstGeom prst="rect">
            <a:avLst/>
          </a:prstGeom>
          <a:no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あなたの友達を見つけてください。</a:t>
            </a:r>
          </a:p>
        </p:txBody>
      </p:sp>
      <p:sp>
        <p:nvSpPr>
          <p:cNvPr id="3" name="テキスト ボックス 2">
            <a:extLst>
              <a:ext uri="{FF2B5EF4-FFF2-40B4-BE49-F238E27FC236}">
                <a16:creationId xmlns:a16="http://schemas.microsoft.com/office/drawing/2014/main" id="{3DB43A74-3160-BE14-73B5-907915F5AA80}"/>
              </a:ext>
            </a:extLst>
          </p:cNvPr>
          <p:cNvSpPr txBox="1"/>
          <p:nvPr/>
        </p:nvSpPr>
        <p:spPr>
          <a:xfrm>
            <a:off x="202197" y="1292111"/>
            <a:ext cx="10985500" cy="4468787"/>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●合図があるまで目を開けてはいけません。</a:t>
            </a:r>
            <a:endPar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声に出して話してはいけません。</a:t>
            </a:r>
            <a:endPar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自分の名札を見てはいけません。</a:t>
            </a:r>
            <a:endPar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5CF2DFA5-C67A-A067-2682-66A1FE93F8D8}"/>
              </a:ext>
            </a:extLst>
          </p:cNvPr>
          <p:cNvPicPr>
            <a:picLocks noChangeAspect="1"/>
          </p:cNvPicPr>
          <p:nvPr/>
        </p:nvPicPr>
        <p:blipFill>
          <a:blip r:embed="rId2"/>
          <a:stretch>
            <a:fillRect/>
          </a:stretch>
        </p:blipFill>
        <p:spPr>
          <a:xfrm>
            <a:off x="8117304" y="3207698"/>
            <a:ext cx="4487779" cy="4487779"/>
          </a:xfrm>
          <a:prstGeom prst="rect">
            <a:avLst/>
          </a:prstGeom>
        </p:spPr>
      </p:pic>
    </p:spTree>
    <p:extLst>
      <p:ext uri="{BB962C8B-B14F-4D97-AF65-F5344CB8AC3E}">
        <p14:creationId xmlns:p14="http://schemas.microsoft.com/office/powerpoint/2010/main" val="3685649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A3DA2D0-C4A4-B96A-519A-0D436BD3632F}"/>
              </a:ext>
            </a:extLst>
          </p:cNvPr>
          <p:cNvSpPr txBox="1"/>
          <p:nvPr/>
        </p:nvSpPr>
        <p:spPr>
          <a:xfrm>
            <a:off x="195942" y="415853"/>
            <a:ext cx="118001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50000"/>
                  </a:srgbClr>
                </a:solidFill>
                <a:effectLst/>
                <a:uLnTx/>
                <a:uFillTx/>
                <a:latin typeface="游ゴシック" panose="020F0502020204030204"/>
                <a:ea typeface="游ゴシック" panose="020B0400000000000000" pitchFamily="50" charset="-128"/>
                <a:cs typeface="+mn-cs"/>
              </a:rPr>
              <a:t>●なんでもないシール</a:t>
            </a:r>
            <a:r>
              <a:rPr kumimoji="1" lang="en-US" altLang="ja-JP" sz="2800" b="1" i="0" u="none" strike="noStrike" kern="1200" cap="none" spc="0" normalizeH="0" baseline="0" noProof="0" dirty="0">
                <a:ln>
                  <a:noFill/>
                </a:ln>
                <a:solidFill>
                  <a:srgbClr val="4472C4">
                    <a:lumMod val="50000"/>
                  </a:srgbClr>
                </a:solidFill>
                <a:effectLst/>
                <a:uLnTx/>
                <a:uFillTx/>
                <a:latin typeface="游ゴシック" panose="020F0502020204030204"/>
                <a:ea typeface="游ゴシック" panose="020B0400000000000000" pitchFamily="50" charset="-128"/>
                <a:cs typeface="+mn-cs"/>
              </a:rPr>
              <a:t>1</a:t>
            </a:r>
            <a:r>
              <a:rPr kumimoji="1" lang="ja-JP" altLang="en-US" sz="2800" b="1" i="0" u="none" strike="noStrike" kern="1200" cap="none" spc="0" normalizeH="0" baseline="0" noProof="0" dirty="0">
                <a:ln>
                  <a:noFill/>
                </a:ln>
                <a:solidFill>
                  <a:srgbClr val="4472C4">
                    <a:lumMod val="50000"/>
                  </a:srgbClr>
                </a:solidFill>
                <a:effectLst/>
                <a:uLnTx/>
                <a:uFillTx/>
                <a:latin typeface="游ゴシック" panose="020F0502020204030204"/>
                <a:ea typeface="游ゴシック" panose="020B0400000000000000" pitchFamily="50" charset="-128"/>
                <a:cs typeface="+mn-cs"/>
              </a:rPr>
              <a:t>枚（レッテル）で、「集団」が操作されてしまう</a:t>
            </a:r>
          </a:p>
        </p:txBody>
      </p:sp>
      <p:sp>
        <p:nvSpPr>
          <p:cNvPr id="4" name="テキスト ボックス 3">
            <a:extLst>
              <a:ext uri="{FF2B5EF4-FFF2-40B4-BE49-F238E27FC236}">
                <a16:creationId xmlns:a16="http://schemas.microsoft.com/office/drawing/2014/main" id="{C5662684-F849-A4AE-B937-2AAE8870B265}"/>
              </a:ext>
            </a:extLst>
          </p:cNvPr>
          <p:cNvSpPr txBox="1"/>
          <p:nvPr/>
        </p:nvSpPr>
        <p:spPr>
          <a:xfrm>
            <a:off x="195942" y="1239328"/>
            <a:ext cx="1143458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・身分差別（被差別部落の人々）</a:t>
            </a:r>
            <a:endPar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「○○部落や○○部落に住んでいる人たちは近寄らないほうがいい。」・倹約令</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・人種差別</a:t>
            </a:r>
            <a:endPar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「○○人は敵だ！！排除せよ。」</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AA66424A-C28A-8629-A446-BBE8F5667276}"/>
              </a:ext>
            </a:extLst>
          </p:cNvPr>
          <p:cNvPicPr>
            <a:picLocks noChangeAspect="1"/>
          </p:cNvPicPr>
          <p:nvPr/>
        </p:nvPicPr>
        <p:blipFill>
          <a:blip r:embed="rId3"/>
          <a:stretch>
            <a:fillRect/>
          </a:stretch>
        </p:blipFill>
        <p:spPr>
          <a:xfrm>
            <a:off x="8173696" y="3624943"/>
            <a:ext cx="3577379" cy="3233056"/>
          </a:xfrm>
          <a:prstGeom prst="rect">
            <a:avLst/>
          </a:prstGeom>
        </p:spPr>
      </p:pic>
      <p:sp>
        <p:nvSpPr>
          <p:cNvPr id="6" name="テキスト ボックス 5">
            <a:extLst>
              <a:ext uri="{FF2B5EF4-FFF2-40B4-BE49-F238E27FC236}">
                <a16:creationId xmlns:a16="http://schemas.microsoft.com/office/drawing/2014/main" id="{A1B1CE21-13EB-C74B-D928-7C7FCC3BB4B9}"/>
              </a:ext>
            </a:extLst>
          </p:cNvPr>
          <p:cNvSpPr txBox="1"/>
          <p:nvPr/>
        </p:nvSpPr>
        <p:spPr>
          <a:xfrm>
            <a:off x="195942" y="4106206"/>
            <a:ext cx="7977753"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50000"/>
                  </a:srgbClr>
                </a:solidFill>
                <a:effectLst/>
                <a:uLnTx/>
                <a:uFillTx/>
                <a:latin typeface="游ゴシック" panose="020F0502020204030204"/>
                <a:ea typeface="游ゴシック" panose="020B0400000000000000" pitchFamily="50" charset="-128"/>
                <a:cs typeface="+mn-cs"/>
              </a:rPr>
              <a:t>「人間はポリス（共同体）的動物である」</a:t>
            </a:r>
            <a:endParaRPr kumimoji="1" lang="en-US" altLang="ja-JP" sz="2800" b="1" i="0" u="none" strike="noStrike" kern="1200" cap="none" spc="0" normalizeH="0" baseline="0" noProof="0" dirty="0">
              <a:ln>
                <a:noFill/>
              </a:ln>
              <a:solidFill>
                <a:srgbClr val="4472C4">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･･･共同体を創り、その中で生きる動物</a:t>
            </a:r>
            <a:endPar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その中で無意識に他者にレッテルを貼り排除していないか？</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無意識に操作されていないか？</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（権力者が貼ったレッテル</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枚で操作されていないか？）</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68853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C118-7EF5-1F18-5F68-79FC5F60E25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7DCFA1C-62CC-ADFD-8BB4-766D26FA1E49}"/>
              </a:ext>
            </a:extLst>
          </p:cNvPr>
          <p:cNvSpPr txBox="1"/>
          <p:nvPr/>
        </p:nvSpPr>
        <p:spPr>
          <a:xfrm>
            <a:off x="0" y="-291303"/>
            <a:ext cx="12737432" cy="702660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en-US" altLang="ja-JP" sz="28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游明朝" panose="02020400000000000000" pitchFamily="18" charset="-128"/>
                <a:cs typeface="Times New Roman" panose="02020603050405020304" pitchFamily="18" charset="0"/>
              </a:rPr>
              <a:t>2. </a:t>
            </a:r>
            <a:r>
              <a:rPr kumimoji="1" lang="ja-JP" altLang="ja-JP" sz="2800" b="0" i="0" u="none" strike="noStrike" kern="100" cap="none" spc="0" normalizeH="0" baseline="0" noProof="0" dirty="0">
                <a:ln>
                  <a:noFill/>
                </a:ln>
                <a:solidFill>
                  <a:prstClr val="black"/>
                </a:solidFill>
                <a:effectLst/>
                <a:uLnTx/>
                <a:uFillTx/>
                <a:latin typeface="游明朝" panose="02020400000000000000" pitchFamily="18" charset="-128"/>
                <a:ea typeface="HGP創英角ｺﾞｼｯｸUB" panose="020B0900000000000000" pitchFamily="50" charset="-128"/>
                <a:cs typeface="Times New Roman" panose="02020603050405020304" pitchFamily="18" charset="0"/>
              </a:rPr>
              <a:t>みんなにとっての「平和」とは･･･</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「自由があり、皆が仲良く暮らせること」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「不自由なく暮らし、意見が尊重され、楽しい生活ができること」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「しっかりと職につき、支援してくれる機関や人、生活するお金があること」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「差別のない世界」</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「争いがなく、みんなが平等」</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「全ての人が人間らしく生きることができる状態」</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「皆が楽しく幸せを感じながら生活できること」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「皆平等に安心できる環境が手に入る状況のこと」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「全ての犯罪が消えること」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・平和とは、</a:t>
            </a:r>
            <a:r>
              <a:rPr kumimoji="1" lang="ja-JP" altLang="ja-JP" sz="2000" b="1"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「自分のしたいことが自由にできて、心配なく暮らせていけること」</a:t>
            </a:r>
            <a:r>
              <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ゴシック Light" panose="020B0300000000000000" pitchFamily="50" charset="-128"/>
                <a:cs typeface="Times New Roman" panose="02020603050405020304" pitchFamily="18" charset="0"/>
              </a:rPr>
              <a:t>である。</a:t>
            </a:r>
            <a:endParaRPr kumimoji="1" lang="ja-JP" altLang="ja-JP"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936173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7FE591-4013-0F4F-6CEA-E438104BE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2" y="76199"/>
            <a:ext cx="12173798" cy="2423311"/>
          </a:xfrm>
          <a:prstGeom prst="rect">
            <a:avLst/>
          </a:prstGeom>
        </p:spPr>
      </p:pic>
      <p:pic>
        <p:nvPicPr>
          <p:cNvPr id="4" name="図 3">
            <a:extLst>
              <a:ext uri="{FF2B5EF4-FFF2-40B4-BE49-F238E27FC236}">
                <a16:creationId xmlns:a16="http://schemas.microsoft.com/office/drawing/2014/main" id="{413601CE-880D-134F-BDE7-36E9333968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847" y="2471594"/>
            <a:ext cx="7044306" cy="4386406"/>
          </a:xfrm>
          <a:prstGeom prst="rect">
            <a:avLst/>
          </a:prstGeom>
          <a:noFill/>
          <a:ln>
            <a:noFill/>
          </a:ln>
        </p:spPr>
      </p:pic>
    </p:spTree>
    <p:extLst>
      <p:ext uri="{BB962C8B-B14F-4D97-AF65-F5344CB8AC3E}">
        <p14:creationId xmlns:p14="http://schemas.microsoft.com/office/powerpoint/2010/main" val="1023384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074540E-DE0E-CFC9-804F-AB7A348662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5699" y="1138599"/>
            <a:ext cx="9185017" cy="5719401"/>
          </a:xfrm>
          <a:prstGeom prst="rect">
            <a:avLst/>
          </a:prstGeom>
          <a:noFill/>
          <a:ln>
            <a:noFill/>
          </a:ln>
        </p:spPr>
      </p:pic>
      <p:sp>
        <p:nvSpPr>
          <p:cNvPr id="4" name="テキスト ボックス 3">
            <a:extLst>
              <a:ext uri="{FF2B5EF4-FFF2-40B4-BE49-F238E27FC236}">
                <a16:creationId xmlns:a16="http://schemas.microsoft.com/office/drawing/2014/main" id="{5F2021A6-4F54-3120-78B3-91DD16CFA03D}"/>
              </a:ext>
            </a:extLst>
          </p:cNvPr>
          <p:cNvSpPr txBox="1"/>
          <p:nvPr/>
        </p:nvSpPr>
        <p:spPr>
          <a:xfrm>
            <a:off x="0" y="163977"/>
            <a:ext cx="12292718" cy="830997"/>
          </a:xfrm>
          <a:prstGeom prst="rect">
            <a:avLst/>
          </a:prstGeom>
          <a:noFill/>
        </p:spPr>
        <p:txBody>
          <a:bodyPr wrap="square">
            <a:spAutoFit/>
          </a:bodyPr>
          <a:lstStyle/>
          <a:p>
            <a:pPr marL="304800" marR="0" lvl="0" indent="-304800" algn="just"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Q. </a:t>
            </a:r>
            <a:r>
              <a:rPr kumimoji="1" lang="ja-JP" altLang="en-US" sz="2400" b="0" i="0" u="none" strike="noStrike" kern="1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グループで、「みんなが平和に暮らせる世界」を実現するために特に必要だと感じる項目を</a:t>
            </a:r>
            <a:endParaRPr kumimoji="1" lang="en-US" altLang="ja-JP" sz="2400" b="0" i="0" u="none" strike="noStrike" kern="1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Times New Roman" panose="02020603050405020304" pitchFamily="18" charset="0"/>
            </a:endParaRPr>
          </a:p>
          <a:p>
            <a:pPr marL="304800" marR="0" lvl="0" indent="-304800" algn="just"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　  </a:t>
            </a:r>
            <a:r>
              <a:rPr kumimoji="1" lang="en-US" altLang="ja-JP" sz="2400" b="0" i="0" u="none" strike="noStrike" kern="1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5</a:t>
            </a:r>
            <a:r>
              <a:rPr kumimoji="1" lang="ja-JP" altLang="en-US" sz="2400" b="0" i="0" u="none" strike="noStrike" kern="1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つ選びましょう。その際、多数決ではなく話し合いで決めましょう。</a:t>
            </a:r>
            <a:endParaRPr kumimoji="1" lang="ja-JP" altLang="ja-JP" sz="1800" b="0" i="0" u="none" strike="noStrike" kern="1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Tree>
    <p:extLst>
      <p:ext uri="{BB962C8B-B14F-4D97-AF65-F5344CB8AC3E}">
        <p14:creationId xmlns:p14="http://schemas.microsoft.com/office/powerpoint/2010/main" val="191020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298668-2710-89EC-514B-2FEF134CD285}"/>
              </a:ext>
            </a:extLst>
          </p:cNvPr>
          <p:cNvPicPr>
            <a:picLocks noChangeAspect="1"/>
          </p:cNvPicPr>
          <p:nvPr/>
        </p:nvPicPr>
        <p:blipFill>
          <a:blip r:embed="rId3"/>
          <a:srcRect l="2552" t="3429" r="2964" b="3492"/>
          <a:stretch/>
        </p:blipFill>
        <p:spPr>
          <a:xfrm>
            <a:off x="7602584" y="0"/>
            <a:ext cx="4589416" cy="3817118"/>
          </a:xfrm>
          <a:prstGeom prst="rect">
            <a:avLst/>
          </a:prstGeom>
        </p:spPr>
      </p:pic>
      <p:pic>
        <p:nvPicPr>
          <p:cNvPr id="3" name="図 2">
            <a:extLst>
              <a:ext uri="{FF2B5EF4-FFF2-40B4-BE49-F238E27FC236}">
                <a16:creationId xmlns:a16="http://schemas.microsoft.com/office/drawing/2014/main" id="{8C34DDAF-06D7-683C-0468-30006C30CB0F}"/>
              </a:ext>
            </a:extLst>
          </p:cNvPr>
          <p:cNvPicPr>
            <a:picLocks noChangeAspect="1"/>
          </p:cNvPicPr>
          <p:nvPr/>
        </p:nvPicPr>
        <p:blipFill>
          <a:blip r:embed="rId4"/>
          <a:stretch>
            <a:fillRect/>
          </a:stretch>
        </p:blipFill>
        <p:spPr>
          <a:xfrm>
            <a:off x="7628711" y="3817118"/>
            <a:ext cx="4563289" cy="3040882"/>
          </a:xfrm>
          <a:prstGeom prst="rect">
            <a:avLst/>
          </a:prstGeom>
        </p:spPr>
      </p:pic>
      <p:sp>
        <p:nvSpPr>
          <p:cNvPr id="4" name="テキスト ボックス 3">
            <a:extLst>
              <a:ext uri="{FF2B5EF4-FFF2-40B4-BE49-F238E27FC236}">
                <a16:creationId xmlns:a16="http://schemas.microsoft.com/office/drawing/2014/main" id="{6E86F653-A244-5FEA-9C27-08679BE8C006}"/>
              </a:ext>
            </a:extLst>
          </p:cNvPr>
          <p:cNvSpPr txBox="1"/>
          <p:nvPr/>
        </p:nvSpPr>
        <p:spPr>
          <a:xfrm>
            <a:off x="74024" y="998915"/>
            <a:ext cx="7541624" cy="5360827"/>
          </a:xfrm>
          <a:prstGeom prst="rect">
            <a:avLst/>
          </a:prstGeom>
          <a:noFill/>
        </p:spPr>
        <p:txBody>
          <a:bodyPr wrap="square" rtlCol="0">
            <a:spAutoFit/>
          </a:bodyPr>
          <a:lstStyle/>
          <a:p>
            <a:pPr>
              <a:lnSpc>
                <a:spcPct val="200000"/>
              </a:lnSpc>
            </a:pPr>
            <a:r>
              <a:rPr kumimoji="1" lang="ja-JP" altLang="en-US" sz="3600" b="1" dirty="0"/>
              <a:t>国名：ラオス</a:t>
            </a:r>
            <a:endParaRPr kumimoji="1" lang="en-US" altLang="ja-JP" sz="3600" b="1" dirty="0"/>
          </a:p>
          <a:p>
            <a:pPr>
              <a:lnSpc>
                <a:spcPct val="200000"/>
              </a:lnSpc>
            </a:pPr>
            <a:r>
              <a:rPr lang="ja-JP" altLang="en-US" sz="3600" b="1" dirty="0"/>
              <a:t>首都：ビエンチャン</a:t>
            </a:r>
            <a:endParaRPr lang="en-US" altLang="ja-JP" sz="3600" b="1" dirty="0"/>
          </a:p>
          <a:p>
            <a:pPr>
              <a:lnSpc>
                <a:spcPct val="200000"/>
              </a:lnSpc>
            </a:pPr>
            <a:r>
              <a:rPr kumimoji="1" lang="ja-JP" altLang="en-US" sz="3600" b="1" dirty="0"/>
              <a:t>民族：約５０の民族</a:t>
            </a:r>
            <a:endParaRPr kumimoji="1" lang="en-US" altLang="ja-JP" sz="3600" b="1" dirty="0"/>
          </a:p>
          <a:p>
            <a:pPr>
              <a:lnSpc>
                <a:spcPct val="200000"/>
              </a:lnSpc>
            </a:pPr>
            <a:r>
              <a:rPr lang="ja-JP" altLang="en-US" sz="3200" b="1" dirty="0"/>
              <a:t>　　</a:t>
            </a:r>
            <a:r>
              <a:rPr kumimoji="1" lang="ja-JP" altLang="en-US" sz="2800" b="1" dirty="0"/>
              <a:t>（ラオ族が半数以上、カム族、モン族）</a:t>
            </a:r>
            <a:endParaRPr kumimoji="1" lang="en-US" altLang="ja-JP" sz="3200" b="1" dirty="0"/>
          </a:p>
          <a:p>
            <a:pPr>
              <a:lnSpc>
                <a:spcPct val="200000"/>
              </a:lnSpc>
            </a:pPr>
            <a:r>
              <a:rPr kumimoji="1" lang="ja-JP" altLang="en-US" sz="3600" b="1" dirty="0"/>
              <a:t>言語：ラオ語</a:t>
            </a:r>
            <a:endParaRPr kumimoji="1" lang="en-US" altLang="ja-JP" sz="3600" b="1" dirty="0"/>
          </a:p>
        </p:txBody>
      </p:sp>
      <p:sp>
        <p:nvSpPr>
          <p:cNvPr id="5" name="吹き出し: 角を丸めた四角形 4">
            <a:extLst>
              <a:ext uri="{FF2B5EF4-FFF2-40B4-BE49-F238E27FC236}">
                <a16:creationId xmlns:a16="http://schemas.microsoft.com/office/drawing/2014/main" id="{431854F2-6EC3-1995-AEC5-B17AAB9A5C65}"/>
              </a:ext>
            </a:extLst>
          </p:cNvPr>
          <p:cNvSpPr/>
          <p:nvPr/>
        </p:nvSpPr>
        <p:spPr>
          <a:xfrm>
            <a:off x="3265272" y="5546786"/>
            <a:ext cx="3859078" cy="1007390"/>
          </a:xfrm>
          <a:prstGeom prst="wedgeRoundRectCallout">
            <a:avLst>
              <a:gd name="adj1" fmla="val -45461"/>
              <a:gd name="adj2" fmla="val -63654"/>
              <a:gd name="adj3" fmla="val 1666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34D25C9-6EE2-7AE2-0013-E1000FE5B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089" y="5680869"/>
            <a:ext cx="2256208" cy="674935"/>
          </a:xfrm>
          <a:prstGeom prst="rect">
            <a:avLst/>
          </a:prstGeom>
        </p:spPr>
      </p:pic>
      <p:sp>
        <p:nvSpPr>
          <p:cNvPr id="10" name="テキスト ボックス 9">
            <a:extLst>
              <a:ext uri="{FF2B5EF4-FFF2-40B4-BE49-F238E27FC236}">
                <a16:creationId xmlns:a16="http://schemas.microsoft.com/office/drawing/2014/main" id="{E264B3CC-27A4-9073-8A9E-90FD0C746322}"/>
              </a:ext>
            </a:extLst>
          </p:cNvPr>
          <p:cNvSpPr txBox="1"/>
          <p:nvPr/>
        </p:nvSpPr>
        <p:spPr>
          <a:xfrm>
            <a:off x="4400849" y="5566243"/>
            <a:ext cx="1695151" cy="338554"/>
          </a:xfrm>
          <a:prstGeom prst="rect">
            <a:avLst/>
          </a:prstGeom>
          <a:noFill/>
        </p:spPr>
        <p:txBody>
          <a:bodyPr wrap="square" rtlCol="0">
            <a:spAutoFit/>
          </a:bodyPr>
          <a:lstStyle/>
          <a:p>
            <a:r>
              <a:rPr kumimoji="1" lang="en-US" altLang="ja-JP" sz="1600" dirty="0"/>
              <a:t>(</a:t>
            </a:r>
            <a:r>
              <a:rPr lang="ja-JP" altLang="en-US" sz="1600" dirty="0"/>
              <a:t>サバイディー）</a:t>
            </a:r>
            <a:endParaRPr kumimoji="1" lang="ja-JP" altLang="en-US" sz="1600" dirty="0"/>
          </a:p>
        </p:txBody>
      </p:sp>
      <p:pic>
        <p:nvPicPr>
          <p:cNvPr id="12" name="図 11">
            <a:extLst>
              <a:ext uri="{FF2B5EF4-FFF2-40B4-BE49-F238E27FC236}">
                <a16:creationId xmlns:a16="http://schemas.microsoft.com/office/drawing/2014/main" id="{119437C2-4456-3215-DE3A-489D3BD38DDA}"/>
              </a:ext>
            </a:extLst>
          </p:cNvPr>
          <p:cNvPicPr>
            <a:picLocks noChangeAspect="1"/>
          </p:cNvPicPr>
          <p:nvPr/>
        </p:nvPicPr>
        <p:blipFill>
          <a:blip r:embed="rId6"/>
          <a:srcRect l="11852" t="4075" r="3797" b="1847"/>
          <a:stretch/>
        </p:blipFill>
        <p:spPr>
          <a:xfrm>
            <a:off x="7628711" y="0"/>
            <a:ext cx="4563289" cy="3817118"/>
          </a:xfrm>
          <a:prstGeom prst="rect">
            <a:avLst/>
          </a:prstGeom>
        </p:spPr>
      </p:pic>
      <p:sp>
        <p:nvSpPr>
          <p:cNvPr id="13" name="テキスト ボックス 12">
            <a:extLst>
              <a:ext uri="{FF2B5EF4-FFF2-40B4-BE49-F238E27FC236}">
                <a16:creationId xmlns:a16="http://schemas.microsoft.com/office/drawing/2014/main" id="{817F2947-7E83-9108-9C1D-A6DF48E585E6}"/>
              </a:ext>
            </a:extLst>
          </p:cNvPr>
          <p:cNvSpPr txBox="1"/>
          <p:nvPr/>
        </p:nvSpPr>
        <p:spPr>
          <a:xfrm>
            <a:off x="8467" y="229474"/>
            <a:ext cx="6087533" cy="769441"/>
          </a:xfrm>
          <a:prstGeom prst="rect">
            <a:avLst/>
          </a:prstGeom>
          <a:noFill/>
        </p:spPr>
        <p:txBody>
          <a:bodyPr wrap="square" rtlCol="0">
            <a:spAutoFit/>
          </a:bodyPr>
          <a:lstStyle/>
          <a:p>
            <a:r>
              <a:rPr kumimoji="1" lang="ja-JP" altLang="en-US" sz="4400" b="1" dirty="0">
                <a:solidFill>
                  <a:schemeClr val="accent1"/>
                </a:solidFill>
              </a:rPr>
              <a:t>＜ラオスの基本情報＞</a:t>
            </a:r>
          </a:p>
        </p:txBody>
      </p:sp>
      <p:pic>
        <p:nvPicPr>
          <p:cNvPr id="14" name="図 13">
            <a:extLst>
              <a:ext uri="{FF2B5EF4-FFF2-40B4-BE49-F238E27FC236}">
                <a16:creationId xmlns:a16="http://schemas.microsoft.com/office/drawing/2014/main" id="{647B74A3-66CB-FF42-2A81-0DB4FCC20E8C}"/>
              </a:ext>
            </a:extLst>
          </p:cNvPr>
          <p:cNvPicPr>
            <a:picLocks noChangeAspect="1"/>
          </p:cNvPicPr>
          <p:nvPr/>
        </p:nvPicPr>
        <p:blipFill>
          <a:blip r:embed="rId7"/>
          <a:stretch>
            <a:fillRect/>
          </a:stretch>
        </p:blipFill>
        <p:spPr>
          <a:xfrm>
            <a:off x="4400849" y="1124122"/>
            <a:ext cx="3037663" cy="2194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テキスト ボックス 10">
            <a:extLst>
              <a:ext uri="{FF2B5EF4-FFF2-40B4-BE49-F238E27FC236}">
                <a16:creationId xmlns:a16="http://schemas.microsoft.com/office/drawing/2014/main" id="{8E33E358-4493-9120-0DEF-EFC9F8993023}"/>
              </a:ext>
            </a:extLst>
          </p:cNvPr>
          <p:cNvSpPr txBox="1"/>
          <p:nvPr/>
        </p:nvSpPr>
        <p:spPr>
          <a:xfrm>
            <a:off x="4489749" y="6247050"/>
            <a:ext cx="1517350" cy="369332"/>
          </a:xfrm>
          <a:prstGeom prst="rect">
            <a:avLst/>
          </a:prstGeom>
          <a:noFill/>
        </p:spPr>
        <p:txBody>
          <a:bodyPr wrap="square" rtlCol="0">
            <a:spAutoFit/>
          </a:bodyPr>
          <a:lstStyle/>
          <a:p>
            <a:r>
              <a:rPr kumimoji="1" lang="ja-JP" altLang="en-US" b="1" dirty="0">
                <a:solidFill>
                  <a:schemeClr val="tx1">
                    <a:lumMod val="85000"/>
                    <a:lumOff val="15000"/>
                  </a:schemeClr>
                </a:solidFill>
              </a:rPr>
              <a:t>こんにちは</a:t>
            </a:r>
          </a:p>
        </p:txBody>
      </p:sp>
    </p:spTree>
    <p:extLst>
      <p:ext uri="{BB962C8B-B14F-4D97-AF65-F5344CB8AC3E}">
        <p14:creationId xmlns:p14="http://schemas.microsoft.com/office/powerpoint/2010/main" val="36546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4BDB4AB-3242-6BFB-578A-3D9DA0D4F8E3}"/>
              </a:ext>
            </a:extLst>
          </p:cNvPr>
          <p:cNvPicPr>
            <a:picLocks noChangeAspect="1"/>
          </p:cNvPicPr>
          <p:nvPr/>
        </p:nvPicPr>
        <p:blipFill>
          <a:blip r:embed="rId3"/>
          <a:srcRect t="15888"/>
          <a:stretch/>
        </p:blipFill>
        <p:spPr>
          <a:xfrm>
            <a:off x="-21858" y="0"/>
            <a:ext cx="12213858" cy="6858000"/>
          </a:xfrm>
          <a:prstGeom prst="rect">
            <a:avLst/>
          </a:prstGeom>
        </p:spPr>
      </p:pic>
      <p:sp>
        <p:nvSpPr>
          <p:cNvPr id="3" name="テキスト ボックス 2">
            <a:extLst>
              <a:ext uri="{FF2B5EF4-FFF2-40B4-BE49-F238E27FC236}">
                <a16:creationId xmlns:a16="http://schemas.microsoft.com/office/drawing/2014/main" id="{7B8B2790-DCAA-D012-1F4C-8BECB412A1DB}"/>
              </a:ext>
            </a:extLst>
          </p:cNvPr>
          <p:cNvSpPr txBox="1"/>
          <p:nvPr/>
        </p:nvSpPr>
        <p:spPr>
          <a:xfrm>
            <a:off x="0" y="2875002"/>
            <a:ext cx="12192000" cy="1107996"/>
          </a:xfrm>
          <a:prstGeom prst="rect">
            <a:avLst/>
          </a:prstGeom>
          <a:solidFill>
            <a:srgbClr val="FFFFFF">
              <a:alpha val="85098"/>
            </a:srgbClr>
          </a:solidFill>
        </p:spPr>
        <p:txBody>
          <a:bodyPr wrap="square" rtlCol="0">
            <a:spAutoFit/>
          </a:bodyPr>
          <a:lstStyle/>
          <a:p>
            <a:pPr algn="ctr"/>
            <a:r>
              <a:rPr lang="ja-JP" altLang="en-US" sz="6600" b="1" dirty="0"/>
              <a:t>⑵ ラオスの上空から見える景色</a:t>
            </a:r>
            <a:endParaRPr lang="en-US" altLang="ja-JP" sz="6600" b="1" dirty="0"/>
          </a:p>
        </p:txBody>
      </p:sp>
    </p:spTree>
    <p:extLst>
      <p:ext uri="{BB962C8B-B14F-4D97-AF65-F5344CB8AC3E}">
        <p14:creationId xmlns:p14="http://schemas.microsoft.com/office/powerpoint/2010/main" val="4579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DECBA4B-E932-FCBE-2DC2-2F638C1F9B2E}"/>
              </a:ext>
            </a:extLst>
          </p:cNvPr>
          <p:cNvPicPr>
            <a:picLocks noChangeAspect="1"/>
          </p:cNvPicPr>
          <p:nvPr/>
        </p:nvPicPr>
        <p:blipFill>
          <a:blip r:embed="rId3"/>
          <a:srcRect t="18887" b="38925"/>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FEDF275D-CB22-1502-8785-EBD3EA73567E}"/>
              </a:ext>
            </a:extLst>
          </p:cNvPr>
          <p:cNvSpPr txBox="1"/>
          <p:nvPr/>
        </p:nvSpPr>
        <p:spPr>
          <a:xfrm>
            <a:off x="-101600" y="0"/>
            <a:ext cx="12827000" cy="707886"/>
          </a:xfrm>
          <a:prstGeom prst="rect">
            <a:avLst/>
          </a:prstGeom>
          <a:solidFill>
            <a:schemeClr val="bg1"/>
          </a:solidFill>
        </p:spPr>
        <p:txBody>
          <a:bodyPr wrap="square" rtlCol="0">
            <a:spAutoFit/>
          </a:bodyPr>
          <a:lstStyle/>
          <a:p>
            <a:r>
              <a:rPr kumimoji="1" lang="ja-JP" altLang="en-US" sz="4000" b="1" dirty="0"/>
              <a:t>ラオスの世界遺産の街</a:t>
            </a:r>
            <a:r>
              <a:rPr kumimoji="1" lang="ja-JP" altLang="en-US" sz="4000" b="1" dirty="0">
                <a:solidFill>
                  <a:schemeClr val="accent1">
                    <a:lumMod val="75000"/>
                  </a:schemeClr>
                </a:solidFill>
              </a:rPr>
              <a:t>「ルアンパバーン」</a:t>
            </a:r>
            <a:r>
              <a:rPr kumimoji="1" lang="ja-JP" altLang="en-US" sz="4000" b="1" dirty="0"/>
              <a:t>の上空写真</a:t>
            </a:r>
          </a:p>
        </p:txBody>
      </p:sp>
    </p:spTree>
    <p:extLst>
      <p:ext uri="{BB962C8B-B14F-4D97-AF65-F5344CB8AC3E}">
        <p14:creationId xmlns:p14="http://schemas.microsoft.com/office/powerpoint/2010/main" val="271105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79D5BAB-0DC4-9F89-7E9B-14D586B7A85F}"/>
              </a:ext>
            </a:extLst>
          </p:cNvPr>
          <p:cNvPicPr>
            <a:picLocks noChangeAspect="1"/>
          </p:cNvPicPr>
          <p:nvPr/>
        </p:nvPicPr>
        <p:blipFill>
          <a:blip r:embed="rId3"/>
          <a:srcRect t="9630" b="15387"/>
          <a:stretch/>
        </p:blipFill>
        <p:spPr>
          <a:xfrm>
            <a:off x="0" y="0"/>
            <a:ext cx="12192000" cy="6858000"/>
          </a:xfrm>
          <a:prstGeom prst="rect">
            <a:avLst/>
          </a:prstGeom>
        </p:spPr>
      </p:pic>
      <p:sp>
        <p:nvSpPr>
          <p:cNvPr id="4" name="テキスト ボックス 3">
            <a:extLst>
              <a:ext uri="{FF2B5EF4-FFF2-40B4-BE49-F238E27FC236}">
                <a16:creationId xmlns:a16="http://schemas.microsoft.com/office/drawing/2014/main" id="{2F8FACA0-2B2D-B372-BEAA-944F7BB7B87D}"/>
              </a:ext>
            </a:extLst>
          </p:cNvPr>
          <p:cNvSpPr txBox="1"/>
          <p:nvPr/>
        </p:nvSpPr>
        <p:spPr>
          <a:xfrm>
            <a:off x="0" y="0"/>
            <a:ext cx="2336800" cy="923330"/>
          </a:xfrm>
          <a:prstGeom prst="rect">
            <a:avLst/>
          </a:prstGeom>
          <a:solidFill>
            <a:schemeClr val="bg1"/>
          </a:solidFill>
        </p:spPr>
        <p:txBody>
          <a:bodyPr wrap="square" rtlCol="0">
            <a:spAutoFit/>
          </a:bodyPr>
          <a:lstStyle/>
          <a:p>
            <a:r>
              <a:rPr kumimoji="1" lang="ja-JP" altLang="en-US" sz="5400" b="1" dirty="0"/>
              <a:t>ヒント</a:t>
            </a:r>
          </a:p>
        </p:txBody>
      </p:sp>
    </p:spTree>
    <p:extLst>
      <p:ext uri="{BB962C8B-B14F-4D97-AF65-F5344CB8AC3E}">
        <p14:creationId xmlns:p14="http://schemas.microsoft.com/office/powerpoint/2010/main" val="1899440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79DDB30-7F1E-60F6-2752-73449C257122}"/>
              </a:ext>
            </a:extLst>
          </p:cNvPr>
          <p:cNvPicPr>
            <a:picLocks noChangeAspect="1"/>
          </p:cNvPicPr>
          <p:nvPr/>
        </p:nvPicPr>
        <p:blipFill>
          <a:blip r:embed="rId3"/>
          <a:srcRect t="15326" b="7070"/>
          <a:stretch/>
        </p:blipFill>
        <p:spPr>
          <a:xfrm>
            <a:off x="0" y="0"/>
            <a:ext cx="6629400" cy="6858000"/>
          </a:xfrm>
          <a:prstGeom prst="rect">
            <a:avLst/>
          </a:prstGeom>
        </p:spPr>
      </p:pic>
      <p:sp>
        <p:nvSpPr>
          <p:cNvPr id="5" name="吹き出し: 四角形 4">
            <a:extLst>
              <a:ext uri="{FF2B5EF4-FFF2-40B4-BE49-F238E27FC236}">
                <a16:creationId xmlns:a16="http://schemas.microsoft.com/office/drawing/2014/main" id="{ACEBB3B1-2C95-ADDB-0F7E-2ABE79187EA0}"/>
              </a:ext>
            </a:extLst>
          </p:cNvPr>
          <p:cNvSpPr/>
          <p:nvPr/>
        </p:nvSpPr>
        <p:spPr>
          <a:xfrm>
            <a:off x="5562600" y="2367547"/>
            <a:ext cx="6629400" cy="4076700"/>
          </a:xfrm>
          <a:prstGeom prst="wedgeRectCallout">
            <a:avLst>
              <a:gd name="adj1" fmla="val -54299"/>
              <a:gd name="adj2" fmla="val 883"/>
            </a:avLst>
          </a:prstGeom>
          <a:solidFill>
            <a:schemeClr val="bg1"/>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E877A56-BEAC-BF7A-6C32-7847E7CA414C}"/>
              </a:ext>
            </a:extLst>
          </p:cNvPr>
          <p:cNvPicPr>
            <a:picLocks noChangeAspect="1"/>
          </p:cNvPicPr>
          <p:nvPr/>
        </p:nvPicPr>
        <p:blipFill>
          <a:blip r:embed="rId4"/>
          <a:srcRect t="37333" b="16185"/>
          <a:stretch/>
        </p:blipFill>
        <p:spPr>
          <a:xfrm>
            <a:off x="5708650" y="2469147"/>
            <a:ext cx="6337300" cy="3873500"/>
          </a:xfrm>
          <a:prstGeom prst="rect">
            <a:avLst/>
          </a:prstGeom>
        </p:spPr>
      </p:pic>
      <p:sp>
        <p:nvSpPr>
          <p:cNvPr id="2" name="テキスト ボックス 1">
            <a:extLst>
              <a:ext uri="{FF2B5EF4-FFF2-40B4-BE49-F238E27FC236}">
                <a16:creationId xmlns:a16="http://schemas.microsoft.com/office/drawing/2014/main" id="{C48674DD-D666-C32E-2077-4D017A52256B}"/>
              </a:ext>
            </a:extLst>
          </p:cNvPr>
          <p:cNvSpPr txBox="1"/>
          <p:nvPr/>
        </p:nvSpPr>
        <p:spPr>
          <a:xfrm>
            <a:off x="7397416" y="799053"/>
            <a:ext cx="4026567" cy="769441"/>
          </a:xfrm>
          <a:prstGeom prst="rect">
            <a:avLst/>
          </a:prstGeom>
          <a:noFill/>
        </p:spPr>
        <p:txBody>
          <a:bodyPr wrap="square" rtlCol="0">
            <a:spAutoFit/>
          </a:bodyPr>
          <a:lstStyle/>
          <a:p>
            <a:r>
              <a:rPr kumimoji="1" lang="ja-JP" altLang="en-US" sz="4400" b="1" dirty="0"/>
              <a:t>正解：</a:t>
            </a:r>
            <a:r>
              <a:rPr kumimoji="1" lang="ja-JP" altLang="en-US" sz="4400" b="1" dirty="0">
                <a:solidFill>
                  <a:srgbClr val="C00000"/>
                </a:solidFill>
              </a:rPr>
              <a:t>不発弾</a:t>
            </a:r>
          </a:p>
        </p:txBody>
      </p:sp>
    </p:spTree>
    <p:extLst>
      <p:ext uri="{BB962C8B-B14F-4D97-AF65-F5344CB8AC3E}">
        <p14:creationId xmlns:p14="http://schemas.microsoft.com/office/powerpoint/2010/main" val="221464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7DF875-6B8A-9964-92F9-71CC58A9C61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7043854" y="11640"/>
            <a:ext cx="514814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楕円 3">
            <a:extLst>
              <a:ext uri="{FF2B5EF4-FFF2-40B4-BE49-F238E27FC236}">
                <a16:creationId xmlns:a16="http://schemas.microsoft.com/office/drawing/2014/main" id="{34669636-9965-E30A-479A-E1DC996BF2A4}"/>
              </a:ext>
            </a:extLst>
          </p:cNvPr>
          <p:cNvSpPr/>
          <p:nvPr/>
        </p:nvSpPr>
        <p:spPr>
          <a:xfrm rot="1827870">
            <a:off x="8995960" y="1074667"/>
            <a:ext cx="1193800" cy="1710152"/>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0392BD5-2140-0BC7-F539-72DB43B6E2A8}"/>
              </a:ext>
            </a:extLst>
          </p:cNvPr>
          <p:cNvSpPr/>
          <p:nvPr/>
        </p:nvSpPr>
        <p:spPr>
          <a:xfrm rot="19676012">
            <a:off x="10752750" y="2430210"/>
            <a:ext cx="991425" cy="361828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A35C66B9-91B2-4B4D-2A18-E035507F8971}"/>
              </a:ext>
            </a:extLst>
          </p:cNvPr>
          <p:cNvPicPr>
            <a:picLocks noChangeAspect="1"/>
          </p:cNvPicPr>
          <p:nvPr/>
        </p:nvPicPr>
        <p:blipFill>
          <a:blip r:embed="rId5"/>
          <a:stretch>
            <a:fillRect/>
          </a:stretch>
        </p:blipFill>
        <p:spPr>
          <a:xfrm>
            <a:off x="0" y="-3544"/>
            <a:ext cx="5329354" cy="6861544"/>
          </a:xfrm>
          <a:prstGeom prst="rect">
            <a:avLst/>
          </a:prstGeom>
        </p:spPr>
      </p:pic>
      <p:sp>
        <p:nvSpPr>
          <p:cNvPr id="13" name="矢印: 右 12">
            <a:extLst>
              <a:ext uri="{FF2B5EF4-FFF2-40B4-BE49-F238E27FC236}">
                <a16:creationId xmlns:a16="http://schemas.microsoft.com/office/drawing/2014/main" id="{89C04605-C749-8254-E256-DC23A4A53C09}"/>
              </a:ext>
            </a:extLst>
          </p:cNvPr>
          <p:cNvSpPr/>
          <p:nvPr/>
        </p:nvSpPr>
        <p:spPr>
          <a:xfrm>
            <a:off x="5652841" y="2385828"/>
            <a:ext cx="1053316" cy="2082800"/>
          </a:xfrm>
          <a:prstGeom prst="rightArrow">
            <a:avLst/>
          </a:prstGeom>
          <a:solidFill>
            <a:schemeClr val="bg1"/>
          </a:solid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5200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FA09415-7C39-6B73-9C79-4FF719F0F52F}"/>
              </a:ext>
            </a:extLst>
          </p:cNvPr>
          <p:cNvPicPr>
            <a:picLocks noChangeAspect="1"/>
          </p:cNvPicPr>
          <p:nvPr/>
        </p:nvPicPr>
        <p:blipFill>
          <a:blip r:embed="rId3"/>
          <a:stretch>
            <a:fillRect/>
          </a:stretch>
        </p:blipFill>
        <p:spPr>
          <a:xfrm>
            <a:off x="1514272" y="-16142"/>
            <a:ext cx="9163455" cy="6874142"/>
          </a:xfrm>
          <a:prstGeom prst="rect">
            <a:avLst/>
          </a:prstGeom>
        </p:spPr>
      </p:pic>
    </p:spTree>
    <p:extLst>
      <p:ext uri="{BB962C8B-B14F-4D97-AF65-F5344CB8AC3E}">
        <p14:creationId xmlns:p14="http://schemas.microsoft.com/office/powerpoint/2010/main" val="21898379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2154</TotalTime>
  <Words>1782</Words>
  <Application>Microsoft Office PowerPoint</Application>
  <PresentationFormat>ワイド画面</PresentationFormat>
  <Paragraphs>113</Paragraphs>
  <Slides>28</Slides>
  <Notes>17</Notes>
  <HiddenSlides>0</HiddenSlides>
  <MMClips>3</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28</vt:i4>
      </vt:variant>
    </vt:vector>
  </HeadingPairs>
  <TitlesOfParts>
    <vt:vector size="36" baseType="lpstr">
      <vt:lpstr>HGPｺﾞｼｯｸE</vt:lpstr>
      <vt:lpstr>HGP創英角ｺﾞｼｯｸUB</vt:lpstr>
      <vt:lpstr>ＭＳ ゴシック</vt: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日向子 玉井</dc:creator>
  <cp:lastModifiedBy>Shinkawa, Misae[新川 美佐絵]</cp:lastModifiedBy>
  <cp:revision>11</cp:revision>
  <dcterms:created xsi:type="dcterms:W3CDTF">2024-11-13T12:40:06Z</dcterms:created>
  <dcterms:modified xsi:type="dcterms:W3CDTF">2025-01-31T05:56:37Z</dcterms:modified>
</cp:coreProperties>
</file>