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8" r:id="rId3"/>
    <p:sldId id="257" r:id="rId4"/>
    <p:sldId id="260" r:id="rId5"/>
    <p:sldId id="259" r:id="rId6"/>
  </p:sldIdLst>
  <p:sldSz cx="6858000" cy="9144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0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日本の民族の割合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Sheet1!$C$19</c:f>
              <c:strCache>
                <c:ptCount val="1"/>
                <c:pt idx="0">
                  <c:v>日本人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explosion val="6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94-4101-8B39-24BAA6124CF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5F1386A-D8CB-4DF4-AFA6-85C1BE7D25ED}" type="SERIESNAME">
                      <a:rPr lang="ja-JP" altLang="en-US"/>
                      <a:pPr/>
                      <a:t>[系列名]</a:t>
                    </a:fld>
                    <a:fld id="{2DD7F465-8858-4CD2-A85A-800674FBF07B}" type="VALUE">
                      <a:rPr lang="en-US" altLang="ja-JP"/>
                      <a:pPr/>
                      <a:t>[値]</a:t>
                    </a:fld>
                    <a:endParaRPr lang="ja-JP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94-4101-8B39-24BAA6124CF2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Sheet1!$D$19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4-4101-8B39-24BAA6124CF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ラオスの民族　割合</a:t>
            </a:r>
            <a:endParaRPr lang="ja-JP"/>
          </a:p>
        </c:rich>
      </c:tx>
      <c:layout>
        <c:manualLayout>
          <c:xMode val="edge"/>
          <c:yMode val="edge"/>
          <c:x val="0.1610065305279505"/>
          <c:y val="2.6466703428292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19050"/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A9-44FC-A972-5F10304B64F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A9-44FC-A972-5F10304B64F7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A9-44FC-A972-5F10304B64F7}"/>
              </c:ext>
            </c:extLst>
          </c:dPt>
          <c:dPt>
            <c:idx val="3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A9-44FC-A972-5F10304B64F7}"/>
              </c:ext>
            </c:extLst>
          </c:dPt>
          <c:dLbls>
            <c:dLbl>
              <c:idx val="0"/>
              <c:layout>
                <c:manualLayout>
                  <c:x val="-0.13855008748906381"/>
                  <c:y val="-3.75211431904346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A9-44FC-A972-5F10304B64F7}"/>
                </c:ext>
              </c:extLst>
            </c:dLbl>
            <c:dLbl>
              <c:idx val="1"/>
              <c:layout>
                <c:manualLayout>
                  <c:x val="6.6087270341207344E-2"/>
                  <c:y val="-6.90274132400116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A9-44FC-A972-5F10304B64F7}"/>
                </c:ext>
              </c:extLst>
            </c:dLbl>
            <c:dLbl>
              <c:idx val="2"/>
              <c:layout>
                <c:manualLayout>
                  <c:x val="5.1775809273840755E-2"/>
                  <c:y val="-4.68908573928258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A9-44FC-A972-5F10304B64F7}"/>
                </c:ext>
              </c:extLst>
            </c:dLbl>
            <c:dLbl>
              <c:idx val="3"/>
              <c:layout>
                <c:manualLayout>
                  <c:x val="6.0287620297462804E-2"/>
                  <c:y val="0.16733378481733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11111111111113"/>
                      <c:h val="0.22766383983773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DA9-44FC-A972-5F10304B64F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Sheet1!$C$3:$C$6</c:f>
              <c:strCache>
                <c:ptCount val="4"/>
                <c:pt idx="0">
                  <c:v>ラオ族　</c:v>
                </c:pt>
                <c:pt idx="1">
                  <c:v>カム族</c:v>
                </c:pt>
                <c:pt idx="2">
                  <c:v>モン族</c:v>
                </c:pt>
                <c:pt idx="3">
                  <c:v>その他
４８の少数民族</c:v>
                </c:pt>
              </c:strCache>
            </c:strRef>
          </c:cat>
          <c:val>
            <c:numRef>
              <c:f>Sheet1!$D$3:$D$6</c:f>
              <c:numCache>
                <c:formatCode>0%</c:formatCode>
                <c:ptCount val="4"/>
                <c:pt idx="0">
                  <c:v>0.55000000000000004</c:v>
                </c:pt>
                <c:pt idx="1">
                  <c:v>0.11</c:v>
                </c:pt>
                <c:pt idx="2">
                  <c:v>0.08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A9-44FC-A972-5F10304B64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ラオスの民族　割合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19050"/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A9-44FC-A972-5F10304B64F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A9-44FC-A972-5F10304B64F7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A9-44FC-A972-5F10304B64F7}"/>
              </c:ext>
            </c:extLst>
          </c:dPt>
          <c:dPt>
            <c:idx val="3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A9-44FC-A972-5F10304B64F7}"/>
              </c:ext>
            </c:extLst>
          </c:dPt>
          <c:dLbls>
            <c:dLbl>
              <c:idx val="0"/>
              <c:layout>
                <c:manualLayout>
                  <c:x val="-0.13855008748906381"/>
                  <c:y val="-3.75211431904346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A9-44FC-A972-5F10304B64F7}"/>
                </c:ext>
              </c:extLst>
            </c:dLbl>
            <c:dLbl>
              <c:idx val="1"/>
              <c:layout>
                <c:manualLayout>
                  <c:x val="6.6087270341207344E-2"/>
                  <c:y val="-6.90274132400116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A9-44FC-A972-5F10304B64F7}"/>
                </c:ext>
              </c:extLst>
            </c:dLbl>
            <c:dLbl>
              <c:idx val="2"/>
              <c:layout>
                <c:manualLayout>
                  <c:x val="5.1775809273840755E-2"/>
                  <c:y val="-4.68908573928258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A9-44FC-A972-5F10304B64F7}"/>
                </c:ext>
              </c:extLst>
            </c:dLbl>
            <c:dLbl>
              <c:idx val="3"/>
              <c:layout>
                <c:manualLayout>
                  <c:x val="6.0287620297462804E-2"/>
                  <c:y val="0.16733378481733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11111111111113"/>
                      <c:h val="0.22766383983773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DA9-44FC-A972-5F10304B64F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Sheet1!$C$3:$C$6</c:f>
              <c:strCache>
                <c:ptCount val="4"/>
                <c:pt idx="0">
                  <c:v>ラオ族　</c:v>
                </c:pt>
                <c:pt idx="1">
                  <c:v>カム族</c:v>
                </c:pt>
                <c:pt idx="2">
                  <c:v>モン族</c:v>
                </c:pt>
                <c:pt idx="3">
                  <c:v>その他
４８の少数民族</c:v>
                </c:pt>
              </c:strCache>
            </c:strRef>
          </c:cat>
          <c:val>
            <c:numRef>
              <c:f>Sheet1!$D$3:$D$6</c:f>
              <c:numCache>
                <c:formatCode>0%</c:formatCode>
                <c:ptCount val="4"/>
                <c:pt idx="0">
                  <c:v>0.55000000000000004</c:v>
                </c:pt>
                <c:pt idx="1">
                  <c:v>0.11</c:v>
                </c:pt>
                <c:pt idx="2">
                  <c:v>0.08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A9-44FC-A972-5F10304B64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ラオスの民族　割合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19050"/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A9-44FC-A972-5F10304B64F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A9-44FC-A972-5F10304B64F7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A9-44FC-A972-5F10304B64F7}"/>
              </c:ext>
            </c:extLst>
          </c:dPt>
          <c:dPt>
            <c:idx val="3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A9-44FC-A972-5F10304B64F7}"/>
              </c:ext>
            </c:extLst>
          </c:dPt>
          <c:dLbls>
            <c:dLbl>
              <c:idx val="0"/>
              <c:layout>
                <c:manualLayout>
                  <c:x val="-0.13855008748906381"/>
                  <c:y val="-3.75211431904346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A9-44FC-A972-5F10304B64F7}"/>
                </c:ext>
              </c:extLst>
            </c:dLbl>
            <c:dLbl>
              <c:idx val="1"/>
              <c:layout>
                <c:manualLayout>
                  <c:x val="6.6087270341207344E-2"/>
                  <c:y val="-6.90274132400116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A9-44FC-A972-5F10304B64F7}"/>
                </c:ext>
              </c:extLst>
            </c:dLbl>
            <c:dLbl>
              <c:idx val="2"/>
              <c:layout>
                <c:manualLayout>
                  <c:x val="5.1775809273840755E-2"/>
                  <c:y val="-4.68908573928258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A9-44FC-A972-5F10304B64F7}"/>
                </c:ext>
              </c:extLst>
            </c:dLbl>
            <c:dLbl>
              <c:idx val="3"/>
              <c:layout>
                <c:manualLayout>
                  <c:x val="6.0287620297462804E-2"/>
                  <c:y val="0.16733378481733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11111111111113"/>
                      <c:h val="0.22766383983773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DA9-44FC-A972-5F10304B64F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Sheet1!$C$3:$C$6</c:f>
              <c:strCache>
                <c:ptCount val="4"/>
                <c:pt idx="0">
                  <c:v>ラオ族　</c:v>
                </c:pt>
                <c:pt idx="1">
                  <c:v>カム族</c:v>
                </c:pt>
                <c:pt idx="2">
                  <c:v>モン族</c:v>
                </c:pt>
                <c:pt idx="3">
                  <c:v>その他
４８の少数民族</c:v>
                </c:pt>
              </c:strCache>
            </c:strRef>
          </c:cat>
          <c:val>
            <c:numRef>
              <c:f>Sheet1!$D$3:$D$6</c:f>
              <c:numCache>
                <c:formatCode>0%</c:formatCode>
                <c:ptCount val="4"/>
                <c:pt idx="0">
                  <c:v>0.55000000000000004</c:v>
                </c:pt>
                <c:pt idx="1">
                  <c:v>0.11</c:v>
                </c:pt>
                <c:pt idx="2">
                  <c:v>0.08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A9-44FC-A972-5F10304B64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ラオスの民族　割合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19050"/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A9-44FC-A972-5F10304B64F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A9-44FC-A972-5F10304B64F7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A9-44FC-A972-5F10304B64F7}"/>
              </c:ext>
            </c:extLst>
          </c:dPt>
          <c:dPt>
            <c:idx val="3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A9-44FC-A972-5F10304B64F7}"/>
              </c:ext>
            </c:extLst>
          </c:dPt>
          <c:dLbls>
            <c:dLbl>
              <c:idx val="0"/>
              <c:layout>
                <c:manualLayout>
                  <c:x val="-0.13855008748906381"/>
                  <c:y val="-3.75211431904346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A9-44FC-A972-5F10304B64F7}"/>
                </c:ext>
              </c:extLst>
            </c:dLbl>
            <c:dLbl>
              <c:idx val="1"/>
              <c:layout>
                <c:manualLayout>
                  <c:x val="6.6087270341207344E-2"/>
                  <c:y val="-6.90274132400116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A9-44FC-A972-5F10304B64F7}"/>
                </c:ext>
              </c:extLst>
            </c:dLbl>
            <c:dLbl>
              <c:idx val="2"/>
              <c:layout>
                <c:manualLayout>
                  <c:x val="5.1775809273840755E-2"/>
                  <c:y val="-4.68908573928258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A9-44FC-A972-5F10304B64F7}"/>
                </c:ext>
              </c:extLst>
            </c:dLbl>
            <c:dLbl>
              <c:idx val="3"/>
              <c:layout>
                <c:manualLayout>
                  <c:x val="6.0287620297462804E-2"/>
                  <c:y val="0.16733378481733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11111111111113"/>
                      <c:h val="0.22766383983773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DA9-44FC-A972-5F10304B64F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Sheet1!$C$3:$C$6</c:f>
              <c:strCache>
                <c:ptCount val="4"/>
                <c:pt idx="0">
                  <c:v>ラオ族　</c:v>
                </c:pt>
                <c:pt idx="1">
                  <c:v>カム族</c:v>
                </c:pt>
                <c:pt idx="2">
                  <c:v>モン族</c:v>
                </c:pt>
                <c:pt idx="3">
                  <c:v>その他
４８の少数民族</c:v>
                </c:pt>
              </c:strCache>
            </c:strRef>
          </c:cat>
          <c:val>
            <c:numRef>
              <c:f>Sheet1!$D$3:$D$6</c:f>
              <c:numCache>
                <c:formatCode>0%</c:formatCode>
                <c:ptCount val="4"/>
                <c:pt idx="0">
                  <c:v>0.55000000000000004</c:v>
                </c:pt>
                <c:pt idx="1">
                  <c:v>0.11</c:v>
                </c:pt>
                <c:pt idx="2">
                  <c:v>0.08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A9-44FC-A972-5F10304B64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EDB0-BAA1-466C-8879-F93F8665AD43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7AB-87A0-4ABE-BB86-72F8B37E2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54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EDB0-BAA1-466C-8879-F93F8665AD43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7AB-87A0-4ABE-BB86-72F8B37E2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04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EDB0-BAA1-466C-8879-F93F8665AD43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7AB-87A0-4ABE-BB86-72F8B37E2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01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EDB0-BAA1-466C-8879-F93F8665AD43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7AB-87A0-4ABE-BB86-72F8B37E2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17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EDB0-BAA1-466C-8879-F93F8665AD43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7AB-87A0-4ABE-BB86-72F8B37E2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05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EDB0-BAA1-466C-8879-F93F8665AD43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7AB-87A0-4ABE-BB86-72F8B37E2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8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EDB0-BAA1-466C-8879-F93F8665AD43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7AB-87A0-4ABE-BB86-72F8B37E2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46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EDB0-BAA1-466C-8879-F93F8665AD43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7AB-87A0-4ABE-BB86-72F8B37E2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25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EDB0-BAA1-466C-8879-F93F8665AD43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7AB-87A0-4ABE-BB86-72F8B37E2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86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EDB0-BAA1-466C-8879-F93F8665AD43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7AB-87A0-4ABE-BB86-72F8B37E2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13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EDB0-BAA1-466C-8879-F93F8665AD43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7AB-87A0-4ABE-BB86-72F8B37E2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93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8EEDB0-BAA1-466C-8879-F93F8665AD43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4C7AB-87A0-4ABE-BB86-72F8B37E2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89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AF311-9E1D-9325-C328-915784DC0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112C04-877D-A18C-7DF3-D91245D7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4500561" cy="108887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日本　日本人のこども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9EFD73-35E1-B9BD-369E-FCD66AD9E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90" y="6175963"/>
            <a:ext cx="5915025" cy="2408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日本の民族とは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？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・単一民族国家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</a:rPr>
              <a:t>【1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億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万人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</a:rPr>
              <a:t>】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・全員が同じ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　日本語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を話す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E8C20578-1269-4074-4CE6-EC11278C60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975191"/>
              </p:ext>
            </p:extLst>
          </p:nvPr>
        </p:nvGraphicFramePr>
        <p:xfrm>
          <a:off x="3309503" y="6541723"/>
          <a:ext cx="3325091" cy="191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8D4F1B-35A5-E05C-892E-9B7124286187}"/>
              </a:ext>
            </a:extLst>
          </p:cNvPr>
          <p:cNvSpPr txBox="1"/>
          <p:nvPr/>
        </p:nvSpPr>
        <p:spPr>
          <a:xfrm>
            <a:off x="648393" y="1753985"/>
            <a:ext cx="4999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名前：佐藤さん</a:t>
            </a:r>
            <a:endParaRPr kumimoji="1"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島根県江津市に家族</a:t>
            </a:r>
            <a:r>
              <a:rPr kumimoji="1" lang="en-US" altLang="ja-JP" sz="2400" dirty="0"/>
              <a:t>4</a:t>
            </a:r>
            <a:r>
              <a:rPr kumimoji="1" lang="ja-JP" altLang="en-US" sz="2400" dirty="0"/>
              <a:t>人で暮らす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親は、会社員として働いている。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日本語を話す</a:t>
            </a:r>
          </a:p>
        </p:txBody>
      </p:sp>
      <p:pic>
        <p:nvPicPr>
          <p:cNvPr id="3074" name="Picture 2" descr="匠の技 - 江津市ホームページ">
            <a:extLst>
              <a:ext uri="{FF2B5EF4-FFF2-40B4-BE49-F238E27FC236}">
                <a16:creationId xmlns:a16="http://schemas.microsoft.com/office/drawing/2014/main" id="{C24CAC56-3615-CE60-1ECC-C499E6A1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0" y="3258886"/>
            <a:ext cx="3193282" cy="191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日本の食事マナーを知ろう！NGなご飯の食べ方も確認！ | 日本での生活 | 日本ではたらこう! 【JAC公式ブログ】">
            <a:extLst>
              <a:ext uri="{FF2B5EF4-FFF2-40B4-BE49-F238E27FC236}">
                <a16:creationId xmlns:a16="http://schemas.microsoft.com/office/drawing/2014/main" id="{71FAE562-CA03-39AF-3349-DE3B7826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13" y="3325014"/>
            <a:ext cx="2701069" cy="179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A91C2F-9192-3EFC-8355-14795DD95DED}"/>
              </a:ext>
            </a:extLst>
          </p:cNvPr>
          <p:cNvSpPr txBox="1"/>
          <p:nvPr/>
        </p:nvSpPr>
        <p:spPr>
          <a:xfrm>
            <a:off x="923490" y="5249894"/>
            <a:ext cx="548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江津の街並み　　　　　　　　　日本の朝食　　　　　　　　</a:t>
            </a:r>
          </a:p>
        </p:txBody>
      </p:sp>
      <p:pic>
        <p:nvPicPr>
          <p:cNvPr id="5122" name="Picture 2" descr="日本 国旗の画像">
            <a:extLst>
              <a:ext uri="{FF2B5EF4-FFF2-40B4-BE49-F238E27FC236}">
                <a16:creationId xmlns:a16="http://schemas.microsoft.com/office/drawing/2014/main" id="{FB83C743-4CD4-5A71-7481-F700317A3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0" y="561217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6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DB3E8-F579-9317-5A4A-D53925C6C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F0D366-1D72-7215-2FAC-3F429368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4892447" cy="89292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ラオス　ラオ族の男の子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9778BE67-AAD9-85F7-3940-FFBD34230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459154"/>
              </p:ext>
            </p:extLst>
          </p:nvPr>
        </p:nvGraphicFramePr>
        <p:xfrm>
          <a:off x="3237137" y="6317449"/>
          <a:ext cx="3186113" cy="239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6694240-650F-7422-FB83-9027F90F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696321"/>
            <a:ext cx="5915025" cy="6179859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・名前：</a:t>
            </a:r>
            <a:r>
              <a:rPr lang="ja-JP" altLang="en-US" sz="2400" dirty="0"/>
              <a:t>ヴァンさん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・ラオ語を話す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・メコン川の近くの平地に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家族５人で暮らしている。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・家族は、水田での稲作を仕事としている。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00A947-97F7-BDE6-E046-430AC8209256}"/>
              </a:ext>
            </a:extLst>
          </p:cNvPr>
          <p:cNvSpPr txBox="1">
            <a:spLocks/>
          </p:cNvSpPr>
          <p:nvPr/>
        </p:nvSpPr>
        <p:spPr>
          <a:xfrm>
            <a:off x="434749" y="6506117"/>
            <a:ext cx="5915025" cy="240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ラオ族って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？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・ラオスの人口全体の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</a:rPr>
              <a:t>55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％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</a:rPr>
              <a:t>【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約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</a:rPr>
              <a:t>744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万人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</a:rPr>
              <a:t>】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/>
              <a:t>ラオ語</a:t>
            </a:r>
            <a:r>
              <a:rPr lang="ja-JP" altLang="en-US" dirty="0"/>
              <a:t>を話す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pic>
        <p:nvPicPr>
          <p:cNvPr id="1026" name="Picture 2" descr="メコン川にまつわる雑学！（9月26日・世界川の日） | 在大阪カンボディア王国名誉領事館">
            <a:extLst>
              <a:ext uri="{FF2B5EF4-FFF2-40B4-BE49-F238E27FC236}">
                <a16:creationId xmlns:a16="http://schemas.microsoft.com/office/drawing/2014/main" id="{0E0C52C4-899B-E028-3253-1041D112F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1"/>
          <a:stretch/>
        </p:blipFill>
        <p:spPr bwMode="auto">
          <a:xfrm>
            <a:off x="2417727" y="3830456"/>
            <a:ext cx="2306781" cy="16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ラオスのパクセー おすすめ観光スポットや見どころを紹介 | アジアトラベルノート">
            <a:extLst>
              <a:ext uri="{FF2B5EF4-FFF2-40B4-BE49-F238E27FC236}">
                <a16:creationId xmlns:a16="http://schemas.microsoft.com/office/drawing/2014/main" id="{3644B6B5-A30D-59EA-8C56-69424A34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0" y="4071561"/>
            <a:ext cx="2151190" cy="13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の国旗の画像">
            <a:extLst>
              <a:ext uri="{FF2B5EF4-FFF2-40B4-BE49-F238E27FC236}">
                <a16:creationId xmlns:a16="http://schemas.microsoft.com/office/drawing/2014/main" id="{79941D71-9512-8896-31C8-449D6165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1" y="436403"/>
            <a:ext cx="1177457" cy="7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ラープとカオニャオ（ラオスのローカルレストランにて） - No: 22047755｜写真素材なら「写真AC」無料（フリー）ダウンロードOK">
            <a:extLst>
              <a:ext uri="{FF2B5EF4-FFF2-40B4-BE49-F238E27FC236}">
                <a16:creationId xmlns:a16="http://schemas.microsoft.com/office/drawing/2014/main" id="{8D720AC3-C1F1-3C8A-0C8F-73406021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58" y="3970850"/>
            <a:ext cx="1995714" cy="14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553889-A956-AE74-231A-8B8002CBBC7B}"/>
              </a:ext>
            </a:extLst>
          </p:cNvPr>
          <p:cNvSpPr txBox="1"/>
          <p:nvPr/>
        </p:nvSpPr>
        <p:spPr>
          <a:xfrm>
            <a:off x="4862601" y="5571326"/>
            <a:ext cx="2054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ラープとカオニャオ</a:t>
            </a:r>
            <a:r>
              <a:rPr kumimoji="1" lang="en-US" altLang="ja-JP" sz="1100" dirty="0"/>
              <a:t>(</a:t>
            </a:r>
            <a:r>
              <a:rPr kumimoji="1" lang="ja-JP" altLang="en-US" sz="1100" dirty="0"/>
              <a:t>お米</a:t>
            </a:r>
            <a:r>
              <a:rPr kumimoji="1" lang="en-US" altLang="ja-JP" sz="1100" dirty="0"/>
              <a:t>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60294A8-9A3F-B416-407D-EED8E346107E}"/>
              </a:ext>
            </a:extLst>
          </p:cNvPr>
          <p:cNvSpPr txBox="1"/>
          <p:nvPr/>
        </p:nvSpPr>
        <p:spPr>
          <a:xfrm>
            <a:off x="2738031" y="5530744"/>
            <a:ext cx="205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広くて長いメコン川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F92E407-B31F-66C6-9717-6D812FCB278B}"/>
              </a:ext>
            </a:extLst>
          </p:cNvPr>
          <p:cNvSpPr txBox="1"/>
          <p:nvPr/>
        </p:nvSpPr>
        <p:spPr>
          <a:xfrm>
            <a:off x="227590" y="5571327"/>
            <a:ext cx="235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町の中に家があり、</a:t>
            </a:r>
            <a:endParaRPr kumimoji="1" lang="en-US" altLang="ja-JP" sz="1200" dirty="0"/>
          </a:p>
          <a:p>
            <a:r>
              <a:rPr kumimoji="1" lang="ja-JP" altLang="en-US" sz="1200" dirty="0"/>
              <a:t>周りにも建物がある</a:t>
            </a:r>
          </a:p>
        </p:txBody>
      </p:sp>
    </p:spTree>
    <p:extLst>
      <p:ext uri="{BB962C8B-B14F-4D97-AF65-F5344CB8AC3E}">
        <p14:creationId xmlns:p14="http://schemas.microsoft.com/office/powerpoint/2010/main" val="5286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4E43F3-6498-00C5-6466-31EEB268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486836"/>
            <a:ext cx="4541382" cy="78679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ラオス　ラオ族の女の子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8651DB-02C6-6428-E539-4FCF03DEB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6342481"/>
            <a:ext cx="5915025" cy="2408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ラオ族って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？</a:t>
            </a:r>
            <a:endParaRPr lang="en-US" altLang="ja-JP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・ラオスの人口全体の</a:t>
            </a:r>
            <a:endParaRPr lang="en-US" altLang="ja-JP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55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％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【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約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744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万人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】</a:t>
            </a:r>
          </a:p>
          <a:p>
            <a:pPr marL="0" indent="0">
              <a:buNone/>
            </a:pPr>
            <a:r>
              <a:rPr kumimoji="1" lang="ja-JP" altLang="en-US" dirty="0"/>
              <a:t>・</a:t>
            </a:r>
            <a:r>
              <a:rPr kumimoji="1" lang="ja-JP" altLang="en-US" b="1" dirty="0"/>
              <a:t>ラオ語</a:t>
            </a:r>
            <a:r>
              <a:rPr kumimoji="1" lang="ja-JP" altLang="en-US" dirty="0"/>
              <a:t>を話す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F9E4804A-3E40-B460-45E3-5A7D81987D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302200"/>
              </p:ext>
            </p:extLst>
          </p:nvPr>
        </p:nvGraphicFramePr>
        <p:xfrm>
          <a:off x="3296330" y="5982528"/>
          <a:ext cx="3318784" cy="280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コンテンツ プレースホルダー 4">
            <a:extLst>
              <a:ext uri="{FF2B5EF4-FFF2-40B4-BE49-F238E27FC236}">
                <a16:creationId xmlns:a16="http://schemas.microsoft.com/office/drawing/2014/main" id="{17A0D44C-926A-D606-C739-5A9BE504D401}"/>
              </a:ext>
            </a:extLst>
          </p:cNvPr>
          <p:cNvSpPr txBox="1">
            <a:spLocks/>
          </p:cNvSpPr>
          <p:nvPr/>
        </p:nvSpPr>
        <p:spPr>
          <a:xfrm>
            <a:off x="615963" y="1568195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・名前：</a:t>
            </a:r>
            <a:r>
              <a:rPr lang="ja-JP" altLang="en-US" sz="2400" dirty="0"/>
              <a:t>ヤンさん　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・ラオ語を話す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・メコン川の近くの平地に家族</a:t>
            </a:r>
            <a:r>
              <a:rPr lang="en-US" altLang="ja-JP" dirty="0"/>
              <a:t>6</a:t>
            </a:r>
            <a:r>
              <a:rPr lang="ja-JP" altLang="en-US" dirty="0"/>
              <a:t>人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で暮らしている。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・家族は、水田での稲作を仕事としている。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11" name="Picture 2" descr="メコン川にまつわる雑学！（9月26日・世界川の日） | 在大阪カンボディア王国名誉領事館">
            <a:extLst>
              <a:ext uri="{FF2B5EF4-FFF2-40B4-BE49-F238E27FC236}">
                <a16:creationId xmlns:a16="http://schemas.microsoft.com/office/drawing/2014/main" id="{58DB0C56-874F-B921-C6DA-A890F84C9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1"/>
          <a:stretch/>
        </p:blipFill>
        <p:spPr bwMode="auto">
          <a:xfrm>
            <a:off x="2548269" y="3698421"/>
            <a:ext cx="2168712" cy="15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チャンパサック旧市街 クチコミ・アクセス・営業時間｜チャンパサック【フォートラベル】">
            <a:extLst>
              <a:ext uri="{FF2B5EF4-FFF2-40B4-BE49-F238E27FC236}">
                <a16:creationId xmlns:a16="http://schemas.microsoft.com/office/drawing/2014/main" id="{C660DF74-1D58-2215-627E-23FEDC90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698421"/>
            <a:ext cx="2226368" cy="15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ラオスの国旗の画像">
            <a:extLst>
              <a:ext uri="{FF2B5EF4-FFF2-40B4-BE49-F238E27FC236}">
                <a16:creationId xmlns:a16="http://schemas.microsoft.com/office/drawing/2014/main" id="{A5EE0A4E-4BF4-EB5C-04AC-7CACEA82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1" y="436403"/>
            <a:ext cx="1177457" cy="7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ラープとカオニャオ（ラオスのローカルレストランにて） - No: 22047755｜写真素材なら「写真AC」無料（フリー）ダウンロードOK">
            <a:extLst>
              <a:ext uri="{FF2B5EF4-FFF2-40B4-BE49-F238E27FC236}">
                <a16:creationId xmlns:a16="http://schemas.microsoft.com/office/drawing/2014/main" id="{BE7B6FAC-5A01-EEAC-661D-771A8A62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95" y="3747629"/>
            <a:ext cx="1925670" cy="144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8942D8-C68D-AAF2-6809-C55DC7739D5F}"/>
              </a:ext>
            </a:extLst>
          </p:cNvPr>
          <p:cNvSpPr txBox="1"/>
          <p:nvPr/>
        </p:nvSpPr>
        <p:spPr>
          <a:xfrm>
            <a:off x="4828436" y="5257091"/>
            <a:ext cx="2054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ラープとカオニャオ</a:t>
            </a:r>
            <a:r>
              <a:rPr kumimoji="1" lang="en-US" altLang="ja-JP" sz="1100" dirty="0"/>
              <a:t>(</a:t>
            </a:r>
            <a:r>
              <a:rPr kumimoji="1" lang="ja-JP" altLang="en-US" sz="1100" dirty="0"/>
              <a:t>お米</a:t>
            </a:r>
            <a:r>
              <a:rPr kumimoji="1" lang="en-US" altLang="ja-JP" sz="1100" dirty="0"/>
              <a:t>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9BB2C4-8B1D-B705-BFC2-58A8ACD30CC3}"/>
              </a:ext>
            </a:extLst>
          </p:cNvPr>
          <p:cNvSpPr txBox="1"/>
          <p:nvPr/>
        </p:nvSpPr>
        <p:spPr>
          <a:xfrm>
            <a:off x="2717285" y="5273498"/>
            <a:ext cx="205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広くて長いメコン川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BB886B-0110-4359-31D9-6FAF7920A5E2}"/>
              </a:ext>
            </a:extLst>
          </p:cNvPr>
          <p:cNvSpPr txBox="1"/>
          <p:nvPr/>
        </p:nvSpPr>
        <p:spPr>
          <a:xfrm>
            <a:off x="363850" y="5299029"/>
            <a:ext cx="235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町の中に家があり、</a:t>
            </a:r>
            <a:endParaRPr kumimoji="1" lang="en-US" altLang="ja-JP" sz="1200" dirty="0"/>
          </a:p>
          <a:p>
            <a:r>
              <a:rPr kumimoji="1" lang="ja-JP" altLang="en-US" sz="1200" dirty="0"/>
              <a:t>周りにも建物がある</a:t>
            </a:r>
          </a:p>
        </p:txBody>
      </p:sp>
    </p:spTree>
    <p:extLst>
      <p:ext uri="{BB962C8B-B14F-4D97-AF65-F5344CB8AC3E}">
        <p14:creationId xmlns:p14="http://schemas.microsoft.com/office/powerpoint/2010/main" val="125707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0429E-20F4-23CA-5897-8D26EAC2D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0F80E9-FA40-F102-DD62-3755CE8F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4729161" cy="966407"/>
          </a:xfrm>
        </p:spPr>
        <p:txBody>
          <a:bodyPr>
            <a:normAutofit/>
          </a:bodyPr>
          <a:lstStyle/>
          <a:p>
            <a:r>
              <a:rPr lang="ja-JP" altLang="en-US" dirty="0"/>
              <a:t>ラオス　モン</a:t>
            </a:r>
            <a:r>
              <a:rPr kumimoji="1" lang="ja-JP" altLang="en-US" dirty="0"/>
              <a:t>族の男の子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D152F7-0AD9-617F-CBB4-D938494C4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6310993"/>
            <a:ext cx="5282292" cy="2563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モン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族って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？</a:t>
            </a:r>
            <a:endParaRPr lang="en-US" altLang="ja-JP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・ラオスの人口全体の</a:t>
            </a:r>
            <a:endParaRPr lang="en-US" altLang="ja-JP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　８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％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【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約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</a:rPr>
              <a:t>59</a:t>
            </a:r>
            <a:r>
              <a:rPr lang="ja-JP" alt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万人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】</a:t>
            </a:r>
          </a:p>
          <a:p>
            <a:pPr marL="0" indent="0">
              <a:buNone/>
            </a:pPr>
            <a:r>
              <a:rPr kumimoji="1" lang="ja-JP" altLang="en-US" sz="1800" dirty="0"/>
              <a:t>・日常生活では</a:t>
            </a:r>
            <a:endParaRPr kumimoji="1"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　</a:t>
            </a:r>
            <a:r>
              <a:rPr kumimoji="1" lang="ja-JP" altLang="en-US" sz="1800" b="1" dirty="0"/>
              <a:t>モン語</a:t>
            </a:r>
            <a:r>
              <a:rPr kumimoji="1" lang="ja-JP" altLang="en-US" sz="1800" dirty="0"/>
              <a:t>を使う</a:t>
            </a:r>
            <a:endParaRPr kumimoji="1" lang="en-US" altLang="ja-JP" sz="1800" dirty="0"/>
          </a:p>
          <a:p>
            <a:pPr marL="0" indent="0">
              <a:buNone/>
            </a:pPr>
            <a:endParaRPr kumimoji="1" lang="en-US" altLang="ja-JP" dirty="0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B36E6833-9713-5FBA-0574-660B7D535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704394"/>
              </p:ext>
            </p:extLst>
          </p:nvPr>
        </p:nvGraphicFramePr>
        <p:xfrm>
          <a:off x="3200399" y="5943600"/>
          <a:ext cx="3318784" cy="280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AE3564-9DC5-D76F-4982-15A660744F78}"/>
              </a:ext>
            </a:extLst>
          </p:cNvPr>
          <p:cNvSpPr txBox="1"/>
          <p:nvPr/>
        </p:nvSpPr>
        <p:spPr>
          <a:xfrm>
            <a:off x="471488" y="1299493"/>
            <a:ext cx="65151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・名前：</a:t>
            </a:r>
            <a:r>
              <a:rPr kumimoji="1" lang="ja-JP" altLang="en-US" sz="2400" dirty="0"/>
              <a:t>ノイさん</a:t>
            </a:r>
            <a:endParaRPr kumimoji="1" lang="en-US" altLang="ja-JP" sz="2400" dirty="0"/>
          </a:p>
          <a:p>
            <a:r>
              <a:rPr kumimoji="1" lang="ja-JP" altLang="en-US" sz="2000" dirty="0"/>
              <a:t>・モン語を話す。</a:t>
            </a:r>
            <a:endParaRPr kumimoji="1" lang="en-US" altLang="ja-JP" sz="2000" dirty="0"/>
          </a:p>
          <a:p>
            <a:r>
              <a:rPr kumimoji="1" lang="ja-JP" altLang="en-US" sz="2000" dirty="0"/>
              <a:t>・</a:t>
            </a:r>
            <a:r>
              <a:rPr lang="ja-JP" altLang="en-US" sz="2000" b="0" i="0" dirty="0">
                <a:solidFill>
                  <a:srgbClr val="0A1018"/>
                </a:solidFill>
                <a:effectLst/>
                <a:latin typeface="游ゴシック体"/>
              </a:rPr>
              <a:t>高地や山頂近くに、家族５</a:t>
            </a:r>
            <a:r>
              <a:rPr lang="ja-JP" altLang="en-US" sz="2000" dirty="0">
                <a:solidFill>
                  <a:srgbClr val="0A1018"/>
                </a:solidFill>
                <a:latin typeface="游ゴシック体"/>
              </a:rPr>
              <a:t>人</a:t>
            </a:r>
            <a:endParaRPr lang="en-US" altLang="ja-JP" sz="2000" dirty="0">
              <a:solidFill>
                <a:srgbClr val="0A1018"/>
              </a:solidFill>
              <a:latin typeface="游ゴシック体"/>
            </a:endParaRPr>
          </a:p>
          <a:p>
            <a:r>
              <a:rPr lang="ja-JP" altLang="en-US" sz="2000" dirty="0">
                <a:solidFill>
                  <a:srgbClr val="0A1018"/>
                </a:solidFill>
                <a:latin typeface="游ゴシック体"/>
              </a:rPr>
              <a:t>　で暮らしている。</a:t>
            </a:r>
            <a:endParaRPr lang="en-US" altLang="ja-JP" sz="2000" dirty="0">
              <a:solidFill>
                <a:srgbClr val="0A1018"/>
              </a:solidFill>
              <a:latin typeface="游ゴシック体"/>
            </a:endParaRPr>
          </a:p>
          <a:p>
            <a:r>
              <a:rPr kumimoji="1" lang="ja-JP" altLang="en-US" sz="2000" dirty="0">
                <a:solidFill>
                  <a:srgbClr val="0A1018"/>
                </a:solidFill>
                <a:latin typeface="游ゴシック体"/>
              </a:rPr>
              <a:t>・家族は焼</a:t>
            </a:r>
            <a:r>
              <a:rPr lang="ja-JP" altLang="en-US" sz="2000" b="0" i="0" dirty="0">
                <a:solidFill>
                  <a:srgbClr val="0A1018"/>
                </a:solidFill>
                <a:effectLst/>
                <a:latin typeface="游ゴシック体"/>
              </a:rPr>
              <a:t>畑でうるち米の栽培を</a:t>
            </a:r>
            <a:endParaRPr lang="en-US" altLang="ja-JP" sz="2000" b="0" i="0" dirty="0">
              <a:solidFill>
                <a:srgbClr val="0A1018"/>
              </a:solidFill>
              <a:effectLst/>
              <a:latin typeface="游ゴシック体"/>
            </a:endParaRPr>
          </a:p>
          <a:p>
            <a:r>
              <a:rPr lang="ja-JP" altLang="en-US" sz="2000" dirty="0">
                <a:solidFill>
                  <a:srgbClr val="0A1018"/>
                </a:solidFill>
                <a:latin typeface="游ゴシック体"/>
              </a:rPr>
              <a:t>　</a:t>
            </a:r>
            <a:r>
              <a:rPr lang="ja-JP" altLang="en-US" sz="2000" b="0" i="0" dirty="0">
                <a:solidFill>
                  <a:srgbClr val="0A1018"/>
                </a:solidFill>
                <a:effectLst/>
                <a:latin typeface="游ゴシック体"/>
              </a:rPr>
              <a:t>仕事にしている。</a:t>
            </a:r>
            <a:endParaRPr lang="en-US" altLang="ja-JP" sz="2000" b="0" i="0" dirty="0">
              <a:solidFill>
                <a:srgbClr val="0A1018"/>
              </a:solidFill>
              <a:effectLst/>
              <a:latin typeface="游ゴシック体"/>
            </a:endParaRPr>
          </a:p>
          <a:p>
            <a:endParaRPr kumimoji="1" lang="en-US" altLang="ja-JP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2566F7-2005-1D36-AA31-8005208F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497044"/>
            <a:ext cx="2109698" cy="158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IN-ONミュージック・ジャーニー～ラオス編～｜NEWS｜一般財団法人 民主音楽協会">
            <a:extLst>
              <a:ext uri="{FF2B5EF4-FFF2-40B4-BE49-F238E27FC236}">
                <a16:creationId xmlns:a16="http://schemas.microsoft.com/office/drawing/2014/main" id="{32270E7F-BCE9-7CB2-4BAF-FBC86649A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7"/>
          <a:stretch/>
        </p:blipFill>
        <p:spPr bwMode="auto">
          <a:xfrm>
            <a:off x="2539092" y="3497044"/>
            <a:ext cx="2122715" cy="187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ラオスの国旗の画像">
            <a:extLst>
              <a:ext uri="{FF2B5EF4-FFF2-40B4-BE49-F238E27FC236}">
                <a16:creationId xmlns:a16="http://schemas.microsoft.com/office/drawing/2014/main" id="{9BBAE171-C335-8568-74EC-090F3E013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1" y="436403"/>
            <a:ext cx="1177457" cy="7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ラープとカオニャオ（ラオスのローカルレストランにて） - No: 22047755｜写真素材なら「写真AC」無料（フリー）ダウンロードOK">
            <a:extLst>
              <a:ext uri="{FF2B5EF4-FFF2-40B4-BE49-F238E27FC236}">
                <a16:creationId xmlns:a16="http://schemas.microsoft.com/office/drawing/2014/main" id="{4B66A1A8-302E-CDBD-7773-B6035D21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01" y="3497044"/>
            <a:ext cx="1979070" cy="148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17FD9E-8D19-98AA-6911-C19B1A7084E9}"/>
              </a:ext>
            </a:extLst>
          </p:cNvPr>
          <p:cNvSpPr txBox="1"/>
          <p:nvPr/>
        </p:nvSpPr>
        <p:spPr>
          <a:xfrm>
            <a:off x="471488" y="5099784"/>
            <a:ext cx="2054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赤土の山に家がある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62F9CA-1D07-DDFA-5EBE-67A1F9D5DE5B}"/>
              </a:ext>
            </a:extLst>
          </p:cNvPr>
          <p:cNvSpPr txBox="1"/>
          <p:nvPr/>
        </p:nvSpPr>
        <p:spPr>
          <a:xfrm>
            <a:off x="2573154" y="5441892"/>
            <a:ext cx="2054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広い畑と田んぼが続く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BA372F-BA4F-4D2C-133F-6F3DB57C3774}"/>
              </a:ext>
            </a:extLst>
          </p:cNvPr>
          <p:cNvSpPr txBox="1"/>
          <p:nvPr/>
        </p:nvSpPr>
        <p:spPr>
          <a:xfrm>
            <a:off x="4748301" y="5014286"/>
            <a:ext cx="2054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ラープとカオニャオ</a:t>
            </a:r>
            <a:r>
              <a:rPr kumimoji="1" lang="en-US" altLang="ja-JP" sz="1100" dirty="0"/>
              <a:t>(</a:t>
            </a:r>
            <a:r>
              <a:rPr kumimoji="1" lang="ja-JP" altLang="en-US" sz="1100" dirty="0"/>
              <a:t>お米</a:t>
            </a:r>
            <a:r>
              <a:rPr kumimoji="1" lang="en-US" altLang="ja-JP" sz="1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75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1776F-6026-8681-7C10-73BF218D0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9FA98-26B8-FF37-C9F1-48FC746F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67" y="298469"/>
            <a:ext cx="4933268" cy="1105200"/>
          </a:xfrm>
        </p:spPr>
        <p:txBody>
          <a:bodyPr>
            <a:normAutofit/>
          </a:bodyPr>
          <a:lstStyle/>
          <a:p>
            <a:r>
              <a:rPr lang="ja-JP" altLang="en-US" dirty="0"/>
              <a:t>ラオス　モン</a:t>
            </a:r>
            <a:r>
              <a:rPr kumimoji="1" lang="ja-JP" altLang="en-US" dirty="0"/>
              <a:t>族の女の子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0787DBC6-25B3-FF9D-2CEE-55C6D25925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213032"/>
              </p:ext>
            </p:extLst>
          </p:nvPr>
        </p:nvGraphicFramePr>
        <p:xfrm>
          <a:off x="3551463" y="6182283"/>
          <a:ext cx="2967719" cy="266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9DB1DCCE-A15D-9829-F69F-60DF36748149}"/>
              </a:ext>
            </a:extLst>
          </p:cNvPr>
          <p:cNvSpPr txBox="1">
            <a:spLocks/>
          </p:cNvSpPr>
          <p:nvPr/>
        </p:nvSpPr>
        <p:spPr>
          <a:xfrm>
            <a:off x="575878" y="6804400"/>
            <a:ext cx="5282292" cy="2563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モン族って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  <a:r>
              <a:rPr lang="ja-JP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？</a:t>
            </a:r>
            <a:endParaRPr lang="en-US" altLang="ja-JP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・ラオスの人口全体の</a:t>
            </a:r>
            <a:endParaRPr lang="en-US" altLang="ja-JP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　８％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</a:rPr>
              <a:t>【</a:t>
            </a:r>
            <a:r>
              <a:rPr lang="ja-JP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約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</a:rPr>
              <a:t>59</a:t>
            </a:r>
            <a:r>
              <a:rPr lang="ja-JP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万人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</a:rPr>
              <a:t>】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・日常生活では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　</a:t>
            </a:r>
            <a:r>
              <a:rPr lang="ja-JP" altLang="en-US" sz="1800" b="1" dirty="0"/>
              <a:t>モン語</a:t>
            </a:r>
            <a:r>
              <a:rPr lang="ja-JP" altLang="en-US" sz="1800" dirty="0"/>
              <a:t>を使う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7B27B0A9-2A74-E9E7-3093-02FD53680D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1487" y="1373626"/>
            <a:ext cx="5915025" cy="278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kumimoji="1" lang="ja-JP" altLang="en-US" dirty="0"/>
              <a:t>・名前：</a:t>
            </a:r>
            <a:r>
              <a:rPr kumimoji="1" lang="ja-JP" altLang="en-US" sz="2400" dirty="0"/>
              <a:t>カムさん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dirty="0">
                <a:solidFill>
                  <a:srgbClr val="0A1018"/>
                </a:solidFill>
                <a:latin typeface="游ゴシック体"/>
              </a:rPr>
              <a:t>・モン語を話す。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・</a:t>
            </a:r>
            <a:r>
              <a:rPr lang="ja-JP" altLang="en-US" b="0" i="0" dirty="0">
                <a:solidFill>
                  <a:srgbClr val="0A1018"/>
                </a:solidFill>
                <a:effectLst/>
                <a:latin typeface="游ゴシック体"/>
              </a:rPr>
              <a:t>高地や山頂近くに、家族</a:t>
            </a:r>
            <a:r>
              <a:rPr lang="en-US" altLang="ja-JP" dirty="0">
                <a:solidFill>
                  <a:srgbClr val="0A1018"/>
                </a:solidFill>
                <a:latin typeface="游ゴシック体"/>
              </a:rPr>
              <a:t>6</a:t>
            </a:r>
            <a:r>
              <a:rPr lang="ja-JP" altLang="en-US" dirty="0">
                <a:solidFill>
                  <a:srgbClr val="0A1018"/>
                </a:solidFill>
                <a:latin typeface="游ゴシック体"/>
              </a:rPr>
              <a:t>人で</a:t>
            </a:r>
            <a:endParaRPr lang="en-US" altLang="ja-JP" dirty="0">
              <a:solidFill>
                <a:srgbClr val="0A1018"/>
              </a:solidFill>
              <a:latin typeface="游ゴシック体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A1018"/>
                </a:solidFill>
                <a:latin typeface="游ゴシック体"/>
              </a:rPr>
              <a:t>　暮らしている。</a:t>
            </a:r>
            <a:endParaRPr lang="en-US" altLang="ja-JP" dirty="0">
              <a:solidFill>
                <a:srgbClr val="0A1018"/>
              </a:solidFill>
              <a:latin typeface="游ゴシック体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A1018"/>
                </a:solidFill>
                <a:latin typeface="游ゴシック体"/>
              </a:rPr>
              <a:t>・家族は焼</a:t>
            </a:r>
            <a:r>
              <a:rPr lang="ja-JP" altLang="en-US" b="0" i="0" dirty="0">
                <a:solidFill>
                  <a:srgbClr val="0A1018"/>
                </a:solidFill>
                <a:effectLst/>
                <a:latin typeface="游ゴシック体"/>
              </a:rPr>
              <a:t>畑でトウモロコシの栽培　　</a:t>
            </a:r>
            <a:endParaRPr lang="en-US" altLang="ja-JP" b="0" i="0" dirty="0">
              <a:solidFill>
                <a:srgbClr val="0A1018"/>
              </a:solidFill>
              <a:effectLst/>
              <a:latin typeface="游ゴシック体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A1018"/>
                </a:solidFill>
                <a:latin typeface="游ゴシック体"/>
              </a:rPr>
              <a:t>　</a:t>
            </a:r>
            <a:r>
              <a:rPr lang="ja-JP" altLang="en-US" b="0" i="0" dirty="0">
                <a:solidFill>
                  <a:srgbClr val="0A1018"/>
                </a:solidFill>
                <a:effectLst/>
                <a:latin typeface="游ゴシック体"/>
              </a:rPr>
              <a:t>を仕事にしている。</a:t>
            </a:r>
            <a:endParaRPr lang="en-US" altLang="ja-JP" b="0" i="0" dirty="0">
              <a:solidFill>
                <a:srgbClr val="0A1018"/>
              </a:solidFill>
              <a:effectLst/>
              <a:latin typeface="游ゴシック体"/>
            </a:endParaRPr>
          </a:p>
          <a:p>
            <a:pPr marL="0" indent="0">
              <a:buNone/>
            </a:pPr>
            <a:endParaRPr kumimoji="1" lang="en-US" altLang="ja-JP" dirty="0"/>
          </a:p>
        </p:txBody>
      </p:sp>
      <p:pic>
        <p:nvPicPr>
          <p:cNvPr id="1028" name="Picture 4" descr="MIN-ONミュージック・ジャーニー～ラオス編～｜NEWS｜一般財団法人 民主音楽協会">
            <a:extLst>
              <a:ext uri="{FF2B5EF4-FFF2-40B4-BE49-F238E27FC236}">
                <a16:creationId xmlns:a16="http://schemas.microsoft.com/office/drawing/2014/main" id="{9B29606B-17FE-5238-DD68-7CC91EEAF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7"/>
          <a:stretch/>
        </p:blipFill>
        <p:spPr bwMode="auto">
          <a:xfrm>
            <a:off x="2491681" y="3785730"/>
            <a:ext cx="2122715" cy="187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ラオスにいったい何があるというんですか？」って言われても、、。ジャングルトレッキング編』ルアンプラバン(ラオス)の旅行記・ブログ by  akitaineさん【フォートラベル】">
            <a:extLst>
              <a:ext uri="{FF2B5EF4-FFF2-40B4-BE49-F238E27FC236}">
                <a16:creationId xmlns:a16="http://schemas.microsoft.com/office/drawing/2014/main" id="{7809D96C-1C2F-A565-97D1-880A25A7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9" y="3920874"/>
            <a:ext cx="2146687" cy="16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の国旗の画像">
            <a:extLst>
              <a:ext uri="{FF2B5EF4-FFF2-40B4-BE49-F238E27FC236}">
                <a16:creationId xmlns:a16="http://schemas.microsoft.com/office/drawing/2014/main" id="{B223AE9E-C149-C9D5-0C28-E0D205C9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1" y="436403"/>
            <a:ext cx="1177457" cy="7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ラープとカオニャオ（ラオスのローカルレストランにて） - No: 22047755｜写真素材なら「写真AC」無料（フリー）ダウンロードOK">
            <a:extLst>
              <a:ext uri="{FF2B5EF4-FFF2-40B4-BE49-F238E27FC236}">
                <a16:creationId xmlns:a16="http://schemas.microsoft.com/office/drawing/2014/main" id="{DF593B63-1A2A-C562-D0C6-37953A557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41" y="3988817"/>
            <a:ext cx="2031330" cy="152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9732B9-F2D3-98A8-632C-D5F5D0E6A34C}"/>
              </a:ext>
            </a:extLst>
          </p:cNvPr>
          <p:cNvSpPr txBox="1"/>
          <p:nvPr/>
        </p:nvSpPr>
        <p:spPr>
          <a:xfrm>
            <a:off x="4803411" y="5547722"/>
            <a:ext cx="2054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ラープとカオニャオ</a:t>
            </a:r>
            <a:r>
              <a:rPr kumimoji="1" lang="en-US" altLang="ja-JP" sz="1100" dirty="0"/>
              <a:t>(</a:t>
            </a:r>
            <a:r>
              <a:rPr kumimoji="1" lang="ja-JP" altLang="en-US" sz="1100" dirty="0"/>
              <a:t>お米</a:t>
            </a:r>
            <a:r>
              <a:rPr kumimoji="1" lang="en-US" altLang="ja-JP" sz="1100" dirty="0"/>
              <a:t>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0CEBA5-DAD2-4646-C755-17B8E81CADFE}"/>
              </a:ext>
            </a:extLst>
          </p:cNvPr>
          <p:cNvSpPr txBox="1"/>
          <p:nvPr/>
        </p:nvSpPr>
        <p:spPr>
          <a:xfrm>
            <a:off x="2559807" y="5705154"/>
            <a:ext cx="2054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広い畑と田んぼが続く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AF9748-AA0F-CFE4-A18D-9104398718E4}"/>
              </a:ext>
            </a:extLst>
          </p:cNvPr>
          <p:cNvSpPr txBox="1"/>
          <p:nvPr/>
        </p:nvSpPr>
        <p:spPr>
          <a:xfrm>
            <a:off x="201293" y="5624666"/>
            <a:ext cx="2208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高い山の近くに家がある</a:t>
            </a:r>
          </a:p>
        </p:txBody>
      </p:sp>
    </p:spTree>
    <p:extLst>
      <p:ext uri="{BB962C8B-B14F-4D97-AF65-F5344CB8AC3E}">
        <p14:creationId xmlns:p14="http://schemas.microsoft.com/office/powerpoint/2010/main" val="272659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">
      <a:majorFont>
        <a:latin typeface="UD デジタル 教科書体 NK-B"/>
        <a:ea typeface="UD デジタル 教科書体 NK-B"/>
        <a:cs typeface=""/>
      </a:majorFont>
      <a:minorFont>
        <a:latin typeface="UD デジタル 教科書体 NP-R"/>
        <a:ea typeface="UD デジタル 教科書体 NP-R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448</Words>
  <Application>Microsoft Office PowerPoint</Application>
  <PresentationFormat>画面に合わせる (4:3)</PresentationFormat>
  <Paragraphs>75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UD デジタル 教科書体 NK-B</vt:lpstr>
      <vt:lpstr>UD デジタル 教科書体 NP-R</vt:lpstr>
      <vt:lpstr>游ゴシック体</vt:lpstr>
      <vt:lpstr>Arial</vt:lpstr>
      <vt:lpstr>Office テーマ</vt:lpstr>
      <vt:lpstr>日本　日本人のこども</vt:lpstr>
      <vt:lpstr>ラオス　ラオ族の男の子</vt:lpstr>
      <vt:lpstr>ラオス　ラオ族の女の子</vt:lpstr>
      <vt:lpstr>ラオス　モン族の男の子</vt:lpstr>
      <vt:lpstr>ラオス　モン族の女の子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　日本人のこども</dc:title>
  <dc:creator>木村　美咲</dc:creator>
  <cp:lastModifiedBy>Shinkawa, Misae[新川 美佐絵]</cp:lastModifiedBy>
  <cp:revision>7</cp:revision>
  <dcterms:created xsi:type="dcterms:W3CDTF">2024-11-19T22:59:31Z</dcterms:created>
  <dcterms:modified xsi:type="dcterms:W3CDTF">2025-01-29T04:50:19Z</dcterms:modified>
</cp:coreProperties>
</file>