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1" r:id="rId8"/>
    <p:sldId id="272" r:id="rId9"/>
    <p:sldId id="270" r:id="rId10"/>
    <p:sldId id="281" r:id="rId1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4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DB3F09-1A04-471C-BEBF-023B05DEE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E0503AE-EBB8-42C5-970E-8BF5E6393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E75881-E591-46D2-BB4E-99432A14B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FB1A69-E28B-499A-BC51-37E446285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20D78A-DBF8-4F7F-9530-D5FDE7FDE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60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ED0C2-B77B-4EBD-A256-4FBF348D4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9FF1FEB-85F3-4B87-835C-6C8770F20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6837CF-F6AF-4001-8507-40EA0BF54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5EE0F2-FC33-4A4D-BA97-41B3E43B4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D6708-6B72-4535-A6F5-702B45FBC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913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03D0A93-22C8-4FA5-BF3D-38193B77FD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0399DC-A055-4F04-828C-494040BE1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D586422-7FAB-4666-BCF2-7A260EC77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6C93A9-E9E8-4082-AB3D-4E85E55C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2E95BE-00C8-47D4-9F74-EF4F275D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5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1E43FC-B04A-41F0-A511-78D20098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8816A5-E7C6-44F2-B2D5-F060FDDAF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470F61E-D984-4035-A590-C43956F79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FC353F-43BE-438D-B279-EBD19673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963EE33-FEE2-40A0-9DB5-3BFF3F81F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95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EF7845-C537-4631-AF3E-8C5AA5CA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AE32690-AE19-48B5-BFF8-B457170FF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054436-0C08-4373-9023-C5E35251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B02293-DD1A-41CF-BF47-81E2C68F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8F2AC3-92D0-47A5-AB1C-8D023D32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46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B9220-0156-4A43-9B40-F723779D4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30F9B3-DAE3-47C7-94C5-B1D11BD81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7B83F64-55C8-47F4-BEAD-50DAA56BD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371D0-4407-48EB-ACBF-414A678A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38A96C-BF7D-40C5-85BD-D5045BC4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9FFD27-01F4-4F0A-B229-148E2B8F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2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5E27B0-830A-48B9-B740-7A958B51E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6EAC09-4D33-4674-90D8-AE615754C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D05F6C-0F9A-4079-AF8D-74245CE36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1F922E8-707D-425D-A2D6-B946417BC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49C8783-1728-482E-A51B-31E2B0BBD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0E4CE6-291E-4D2C-B35F-B8D265A5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4556A50-0C22-4048-85A4-5FE35444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B23D29E-6354-4279-855F-B6A4303F4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192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BBFC24-BD3D-48F0-8B09-A66A940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1A94DC-257B-4F70-9E11-AEC255BF7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A7680B7-E944-4444-880D-64954EC0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CC02E4-2481-4ED2-B068-D1BE0B4F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923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B051DC2-ED71-4A2F-A639-A860BD22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9360531-D451-4A56-BA6F-48168A49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78D1DA-425B-4730-8E0B-250D36252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24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6D16A-B0F1-41A8-82D8-5BC7A578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E76C9A-33CD-4D9B-A1ED-8F22BD4B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EF36924-50BF-433D-90E1-D7EB52026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A55CAD-8732-4633-AEE2-FA6A4943A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4687E4-8B40-44E9-8371-04E109DB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A38773-F992-4837-827D-D798178E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2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F41791-D5FC-46C6-A22C-EAAAA8A7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C770F62-1CA9-425D-B7EC-5C55BE3619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B6CC55-07A7-4E30-974E-94342DAB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5DDCD0-C0C2-422E-8FE5-D61CE6CF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C51B7C-9B19-4BC7-96B1-9E57EB11B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65D81A-829D-4870-9E71-377B102E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06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122629-D917-4030-8069-582852792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B435CF-2335-43F2-BB01-D04EB22D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E43E5F-A1C0-4E5E-B38D-071D412AB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D04BA-3059-40D1-83D7-0024E79E4313}" type="datetimeFigureOut">
              <a:rPr kumimoji="1" lang="ja-JP" altLang="en-US" smtClean="0"/>
              <a:t>2025/3/6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C2CDC-1C4A-4ABA-8FA6-BF65DA5BC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5C939F-348A-4C6A-88CC-3255F279A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AA283-31DE-49C0-9344-31DBC0EC57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06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FEEC6-84BE-4722-9D0C-D2EEC7F92249}"/>
              </a:ext>
            </a:extLst>
          </p:cNvPr>
          <p:cNvSpPr txBox="1"/>
          <p:nvPr/>
        </p:nvSpPr>
        <p:spPr>
          <a:xfrm>
            <a:off x="822960" y="640080"/>
            <a:ext cx="1088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萩市で暮らしていて、外国の方を見かけることはありますか？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ABE7326-8EB8-400E-9E16-EE4E980DBA41}"/>
              </a:ext>
            </a:extLst>
          </p:cNvPr>
          <p:cNvSpPr txBox="1"/>
          <p:nvPr/>
        </p:nvSpPr>
        <p:spPr>
          <a:xfrm>
            <a:off x="822960" y="276728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・どこで？</a:t>
            </a:r>
            <a:endParaRPr lang="en-US" altLang="ja-JP" sz="40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FC2767E-A891-46DC-BAE0-F59301EC6104}"/>
              </a:ext>
            </a:extLst>
          </p:cNvPr>
          <p:cNvSpPr txBox="1"/>
          <p:nvPr/>
        </p:nvSpPr>
        <p:spPr>
          <a:xfrm>
            <a:off x="822960" y="3886200"/>
            <a:ext cx="4739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・観光客？</a:t>
            </a:r>
            <a:endParaRPr lang="en-US" altLang="ja-JP" sz="4000" dirty="0"/>
          </a:p>
          <a:p>
            <a:r>
              <a:rPr kumimoji="1" lang="ja-JP" altLang="en-US" sz="4000" dirty="0"/>
              <a:t>　住んでいる人？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456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白人に対する人種差別｜マルコ@集団内唯一のアジア人だった大学生">
            <a:extLst>
              <a:ext uri="{FF2B5EF4-FFF2-40B4-BE49-F238E27FC236}">
                <a16:creationId xmlns:a16="http://schemas.microsoft.com/office/drawing/2014/main" id="{80CB3C7B-2501-4581-87E4-A270F180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62" y="3959791"/>
            <a:ext cx="5536875" cy="28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655319" y="1523010"/>
            <a:ext cx="108813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外国にルーツがある人と共に暮らしていくこと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9126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FEEC6-84BE-4722-9D0C-D2EEC7F92249}"/>
              </a:ext>
            </a:extLst>
          </p:cNvPr>
          <p:cNvSpPr txBox="1"/>
          <p:nvPr/>
        </p:nvSpPr>
        <p:spPr>
          <a:xfrm>
            <a:off x="822960" y="640080"/>
            <a:ext cx="1088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外国人観光客だけではなく、外国人市民も増えている！</a:t>
            </a:r>
          </a:p>
        </p:txBody>
      </p:sp>
      <p:pic>
        <p:nvPicPr>
          <p:cNvPr id="1026" name="Picture 2" descr="白人に対する人種差別｜マルコ@集団内唯一のアジア人だった大学生">
            <a:extLst>
              <a:ext uri="{FF2B5EF4-FFF2-40B4-BE49-F238E27FC236}">
                <a16:creationId xmlns:a16="http://schemas.microsoft.com/office/drawing/2014/main" id="{80CB3C7B-2501-4581-87E4-A270F180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0" y="4105870"/>
            <a:ext cx="5257800" cy="27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FEEC6-84BE-4722-9D0C-D2EEC7F92249}"/>
              </a:ext>
            </a:extLst>
          </p:cNvPr>
          <p:cNvSpPr txBox="1"/>
          <p:nvPr/>
        </p:nvSpPr>
        <p:spPr>
          <a:xfrm>
            <a:off x="381000" y="631581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クイズ①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  <p:pic>
        <p:nvPicPr>
          <p:cNvPr id="1026" name="Picture 2" descr="白人に対する人種差別｜マルコ@集団内唯一のアジア人だった大学生">
            <a:extLst>
              <a:ext uri="{FF2B5EF4-FFF2-40B4-BE49-F238E27FC236}">
                <a16:creationId xmlns:a16="http://schemas.microsoft.com/office/drawing/2014/main" id="{80CB3C7B-2501-4581-87E4-A270F180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02" y="5227298"/>
            <a:ext cx="2940637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655320" y="1557486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萩市の人口は</a:t>
            </a:r>
            <a:r>
              <a:rPr lang="en-US" altLang="ja-JP" sz="4000" dirty="0"/>
              <a:t>41,785</a:t>
            </a:r>
            <a:r>
              <a:rPr lang="ja-JP" altLang="en-US" sz="4000" dirty="0"/>
              <a:t>人。</a:t>
            </a:r>
            <a:endParaRPr kumimoji="1" lang="ja-JP" altLang="en-US" sz="4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EA7A16-E0F0-4A3C-9775-77A7D17C0EC7}"/>
              </a:ext>
            </a:extLst>
          </p:cNvPr>
          <p:cNvSpPr txBox="1"/>
          <p:nvPr/>
        </p:nvSpPr>
        <p:spPr>
          <a:xfrm>
            <a:off x="655320" y="2372975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そのうち、外国人市民は何人でしょう？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DAC3F7-B650-40E2-8755-C3EDEAFC916D}"/>
              </a:ext>
            </a:extLst>
          </p:cNvPr>
          <p:cNvSpPr txBox="1"/>
          <p:nvPr/>
        </p:nvSpPr>
        <p:spPr>
          <a:xfrm>
            <a:off x="655320" y="3552483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答え：</a:t>
            </a:r>
            <a:r>
              <a:rPr kumimoji="1" lang="en-US" altLang="ja-JP" sz="4000" dirty="0"/>
              <a:t>471</a:t>
            </a:r>
            <a:r>
              <a:rPr kumimoji="1" lang="ja-JP" altLang="en-US" sz="4000" dirty="0"/>
              <a:t>人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FC90B0-45DF-4C57-B857-85173070886B}"/>
              </a:ext>
            </a:extLst>
          </p:cNvPr>
          <p:cNvSpPr txBox="1"/>
          <p:nvPr/>
        </p:nvSpPr>
        <p:spPr>
          <a:xfrm>
            <a:off x="381000" y="4539502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★後小畑には</a:t>
            </a:r>
            <a:r>
              <a:rPr lang="en-US" altLang="ja-JP" sz="4000" dirty="0"/>
              <a:t>…</a:t>
            </a:r>
            <a:endParaRPr kumimoji="1" lang="ja-JP" altLang="en-US" sz="4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D863A4C-05FB-47D7-935B-58A82CFFA550}"/>
              </a:ext>
            </a:extLst>
          </p:cNvPr>
          <p:cNvSpPr txBox="1"/>
          <p:nvPr/>
        </p:nvSpPr>
        <p:spPr>
          <a:xfrm>
            <a:off x="4221480" y="4519412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22</a:t>
            </a:r>
            <a:r>
              <a:rPr lang="ja-JP" altLang="en-US" sz="4000" dirty="0"/>
              <a:t>人</a:t>
            </a:r>
            <a:endParaRPr kumimoji="1" lang="ja-JP" altLang="en-US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D8AEE77-C3B7-48DF-880C-63931125DD1D}"/>
              </a:ext>
            </a:extLst>
          </p:cNvPr>
          <p:cNvSpPr txBox="1"/>
          <p:nvPr/>
        </p:nvSpPr>
        <p:spPr>
          <a:xfrm>
            <a:off x="381000" y="5315022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★越ケ浜には</a:t>
            </a:r>
            <a:r>
              <a:rPr lang="en-US" altLang="ja-JP" sz="4000" dirty="0"/>
              <a:t>…</a:t>
            </a:r>
            <a:endParaRPr kumimoji="1" lang="ja-JP" altLang="en-US" sz="40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ACA38D6-2BCB-4977-8DC8-9ADEBEE8F814}"/>
              </a:ext>
            </a:extLst>
          </p:cNvPr>
          <p:cNvSpPr txBox="1"/>
          <p:nvPr/>
        </p:nvSpPr>
        <p:spPr>
          <a:xfrm>
            <a:off x="4175760" y="5300683"/>
            <a:ext cx="384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/>
              <a:t>13</a:t>
            </a:r>
            <a:r>
              <a:rPr lang="ja-JP" altLang="en-US" sz="4000" dirty="0"/>
              <a:t>人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5750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FEEC6-84BE-4722-9D0C-D2EEC7F92249}"/>
              </a:ext>
            </a:extLst>
          </p:cNvPr>
          <p:cNvSpPr txBox="1"/>
          <p:nvPr/>
        </p:nvSpPr>
        <p:spPr>
          <a:xfrm>
            <a:off x="381000" y="631581"/>
            <a:ext cx="10881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クイズ②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  <p:pic>
        <p:nvPicPr>
          <p:cNvPr id="1026" name="Picture 2" descr="白人に対する人種差別｜マルコ@集団内唯一のアジア人だった大学生">
            <a:extLst>
              <a:ext uri="{FF2B5EF4-FFF2-40B4-BE49-F238E27FC236}">
                <a16:creationId xmlns:a16="http://schemas.microsoft.com/office/drawing/2014/main" id="{80CB3C7B-2501-4581-87E4-A270F180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02" y="5227298"/>
            <a:ext cx="2940637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655320" y="1557486"/>
            <a:ext cx="1088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山口県の外国人市民はどこの国から来られたのでしょう。多い順１位～５位に並べかえなさい。</a:t>
            </a:r>
            <a:endParaRPr kumimoji="1"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FC90B0-45DF-4C57-B857-85173070886B}"/>
              </a:ext>
            </a:extLst>
          </p:cNvPr>
          <p:cNvSpPr txBox="1"/>
          <p:nvPr/>
        </p:nvSpPr>
        <p:spPr>
          <a:xfrm>
            <a:off x="6453458" y="3286511"/>
            <a:ext cx="21266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韓国</a:t>
            </a:r>
            <a:r>
              <a:rPr kumimoji="1" lang="ja-JP" altLang="en-US" sz="4000" dirty="0"/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546D97-2B30-4F66-8782-C5000D876EB0}"/>
              </a:ext>
            </a:extLst>
          </p:cNvPr>
          <p:cNvSpPr txBox="1"/>
          <p:nvPr/>
        </p:nvSpPr>
        <p:spPr>
          <a:xfrm>
            <a:off x="2773680" y="3640454"/>
            <a:ext cx="31851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フィリピン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D8AA27-E9EE-4324-85F9-282658603640}"/>
              </a:ext>
            </a:extLst>
          </p:cNvPr>
          <p:cNvSpPr txBox="1"/>
          <p:nvPr/>
        </p:nvSpPr>
        <p:spPr>
          <a:xfrm>
            <a:off x="6294802" y="5457512"/>
            <a:ext cx="19652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中国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5740F8-3C7B-4ADF-B7DC-84A53FB26617}"/>
              </a:ext>
            </a:extLst>
          </p:cNvPr>
          <p:cNvSpPr txBox="1"/>
          <p:nvPr/>
        </p:nvSpPr>
        <p:spPr>
          <a:xfrm>
            <a:off x="1676400" y="4946571"/>
            <a:ext cx="37642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インドネシア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D0C73B-7E6D-4317-9C41-80EA99A61708}"/>
              </a:ext>
            </a:extLst>
          </p:cNvPr>
          <p:cNvSpPr txBox="1"/>
          <p:nvPr/>
        </p:nvSpPr>
        <p:spPr>
          <a:xfrm>
            <a:off x="7650480" y="4380023"/>
            <a:ext cx="31851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ベトナム　</a:t>
            </a:r>
          </a:p>
        </p:txBody>
      </p:sp>
    </p:spTree>
    <p:extLst>
      <p:ext uri="{BB962C8B-B14F-4D97-AF65-F5344CB8AC3E}">
        <p14:creationId xmlns:p14="http://schemas.microsoft.com/office/powerpoint/2010/main" val="16944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FFEEC6-84BE-4722-9D0C-D2EEC7F92249}"/>
              </a:ext>
            </a:extLst>
          </p:cNvPr>
          <p:cNvSpPr txBox="1"/>
          <p:nvPr/>
        </p:nvSpPr>
        <p:spPr>
          <a:xfrm>
            <a:off x="9304360" y="915206"/>
            <a:ext cx="256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/>
              <a:t>【</a:t>
            </a:r>
            <a:r>
              <a:rPr kumimoji="1" lang="ja-JP" altLang="en-US" sz="4000" dirty="0"/>
              <a:t>正解</a:t>
            </a:r>
            <a:r>
              <a:rPr kumimoji="1" lang="en-US" altLang="ja-JP" sz="4000" dirty="0"/>
              <a:t>】</a:t>
            </a:r>
            <a:endParaRPr kumimoji="1" lang="ja-JP" altLang="en-US" sz="4000" dirty="0"/>
          </a:p>
        </p:txBody>
      </p:sp>
      <p:pic>
        <p:nvPicPr>
          <p:cNvPr id="1026" name="Picture 2" descr="白人に対する人種差別｜マルコ@集団内唯一のアジア人だった大学生">
            <a:extLst>
              <a:ext uri="{FF2B5EF4-FFF2-40B4-BE49-F238E27FC236}">
                <a16:creationId xmlns:a16="http://schemas.microsoft.com/office/drawing/2014/main" id="{80CB3C7B-2501-4581-87E4-A270F180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02" y="5227298"/>
            <a:ext cx="2940637" cy="153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655320" y="227610"/>
            <a:ext cx="10881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山口県の外国人市民はどこの国から来られたのでしょう。多い順に並べかえなさい。</a:t>
            </a:r>
            <a:endParaRPr kumimoji="1" lang="ja-JP" altLang="en-US" sz="4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AFC90B0-45DF-4C57-B857-85173070886B}"/>
              </a:ext>
            </a:extLst>
          </p:cNvPr>
          <p:cNvSpPr txBox="1"/>
          <p:nvPr/>
        </p:nvSpPr>
        <p:spPr>
          <a:xfrm>
            <a:off x="1676400" y="3041360"/>
            <a:ext cx="2126662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韓国</a:t>
            </a:r>
            <a:r>
              <a:rPr kumimoji="1" lang="ja-JP" altLang="en-US" sz="4000" dirty="0"/>
              <a:t>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C546D97-2B30-4F66-8782-C5000D876EB0}"/>
              </a:ext>
            </a:extLst>
          </p:cNvPr>
          <p:cNvSpPr txBox="1"/>
          <p:nvPr/>
        </p:nvSpPr>
        <p:spPr>
          <a:xfrm>
            <a:off x="1676400" y="4873355"/>
            <a:ext cx="31851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フィリピン　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D8AA27-E9EE-4324-85F9-282658603640}"/>
              </a:ext>
            </a:extLst>
          </p:cNvPr>
          <p:cNvSpPr txBox="1"/>
          <p:nvPr/>
        </p:nvSpPr>
        <p:spPr>
          <a:xfrm>
            <a:off x="1676400" y="3935255"/>
            <a:ext cx="196527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中国　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A5740F8-3C7B-4ADF-B7DC-84A53FB26617}"/>
              </a:ext>
            </a:extLst>
          </p:cNvPr>
          <p:cNvSpPr txBox="1"/>
          <p:nvPr/>
        </p:nvSpPr>
        <p:spPr>
          <a:xfrm>
            <a:off x="1676400" y="5811455"/>
            <a:ext cx="376428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インドネシア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5D0C73B-7E6D-4317-9C41-80EA99A61708}"/>
              </a:ext>
            </a:extLst>
          </p:cNvPr>
          <p:cNvSpPr txBox="1"/>
          <p:nvPr/>
        </p:nvSpPr>
        <p:spPr>
          <a:xfrm>
            <a:off x="1676400" y="2103260"/>
            <a:ext cx="31851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ベトナム　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418861-2F66-4AD9-B928-F2417505D19C}"/>
              </a:ext>
            </a:extLst>
          </p:cNvPr>
          <p:cNvSpPr txBox="1"/>
          <p:nvPr/>
        </p:nvSpPr>
        <p:spPr>
          <a:xfrm>
            <a:off x="6523402" y="2811146"/>
            <a:ext cx="31851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ジョン先生　</a:t>
            </a:r>
          </a:p>
        </p:txBody>
      </p:sp>
      <p:sp>
        <p:nvSpPr>
          <p:cNvPr id="3" name="矢印: 下 2">
            <a:extLst>
              <a:ext uri="{FF2B5EF4-FFF2-40B4-BE49-F238E27FC236}">
                <a16:creationId xmlns:a16="http://schemas.microsoft.com/office/drawing/2014/main" id="{9F9436A6-2715-455E-8E26-B5969DB5E4F1}"/>
              </a:ext>
            </a:extLst>
          </p:cNvPr>
          <p:cNvSpPr/>
          <p:nvPr/>
        </p:nvSpPr>
        <p:spPr>
          <a:xfrm rot="2308685">
            <a:off x="5492655" y="3626942"/>
            <a:ext cx="944880" cy="1713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7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11" grpId="0" animBg="1"/>
      <p:bldP spid="12" grpId="0" animBg="1"/>
      <p:bldP spid="13" grpId="0" animBg="1"/>
      <p:bldP spid="14" grpId="0" animBg="1"/>
      <p:bldP spid="10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白人に対する人種差別｜マルコ@集団内唯一のアジア人だった大学生">
            <a:extLst>
              <a:ext uri="{FF2B5EF4-FFF2-40B4-BE49-F238E27FC236}">
                <a16:creationId xmlns:a16="http://schemas.microsoft.com/office/drawing/2014/main" id="{80CB3C7B-2501-4581-87E4-A270F180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562" y="3959791"/>
            <a:ext cx="5536875" cy="289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655319" y="1523010"/>
            <a:ext cx="1088136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/>
              <a:t>外国にルーツがある人と共に暮らしていくこと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29568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891539" y="477359"/>
            <a:ext cx="10408921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ちがい①～⑥を通して、</a:t>
            </a:r>
            <a:endParaRPr lang="en-US" altLang="ja-JP" sz="4000" b="1" dirty="0"/>
          </a:p>
          <a:p>
            <a:pPr algn="ctr"/>
            <a:r>
              <a:rPr lang="ja-JP" altLang="en-US" sz="4000" b="1" dirty="0"/>
              <a:t>大切なことは何だと考えますか。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37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F2342-920C-45EC-B829-1065DBC7A4B8}"/>
              </a:ext>
            </a:extLst>
          </p:cNvPr>
          <p:cNvSpPr txBox="1"/>
          <p:nvPr/>
        </p:nvSpPr>
        <p:spPr>
          <a:xfrm>
            <a:off x="891539" y="486690"/>
            <a:ext cx="1040892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多文化共生</a:t>
            </a:r>
            <a:endParaRPr kumimoji="1" lang="ja-JP" altLang="en-US" sz="40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6A4213E-4DFC-494E-8423-5A2677B85D18}"/>
              </a:ext>
            </a:extLst>
          </p:cNvPr>
          <p:cNvSpPr txBox="1"/>
          <p:nvPr/>
        </p:nvSpPr>
        <p:spPr>
          <a:xfrm>
            <a:off x="891539" y="2071650"/>
            <a:ext cx="10408921" cy="19389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言語や文化の異なる人々が互いの違いを理解し、尊重し合いながら、地域社会の一員として生きていくこと。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74F809-9340-43D9-BA92-B8C9DE1C86D7}"/>
              </a:ext>
            </a:extLst>
          </p:cNvPr>
          <p:cNvSpPr txBox="1"/>
          <p:nvPr/>
        </p:nvSpPr>
        <p:spPr>
          <a:xfrm>
            <a:off x="891539" y="4675168"/>
            <a:ext cx="10408921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誰もが安心して暮らせる平和な社会の実現</a:t>
            </a:r>
          </a:p>
        </p:txBody>
      </p:sp>
    </p:spTree>
    <p:extLst>
      <p:ext uri="{BB962C8B-B14F-4D97-AF65-F5344CB8AC3E}">
        <p14:creationId xmlns:p14="http://schemas.microsoft.com/office/powerpoint/2010/main" val="122434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7-rt.googleusercontent.com/slidesz/AGV_vUd-pNvhfJhDvvKRT0c7ETZXWEiqPtqUgm1b6l_i0uFJ-41EHu98AZwXVFKWE-q_K0pO3G812G_2l88kr-ri87URv6if1a07Ub6IB1-LA1XR94ZBIwHsIfQRMLYb-LnwBFfT2NgFZAKXjwO9Y5V2A4C5hUFIuRlF=s2048?key=y3h4dFjnIypp8eIJ0G6GxQ">
            <a:extLst>
              <a:ext uri="{FF2B5EF4-FFF2-40B4-BE49-F238E27FC236}">
                <a16:creationId xmlns:a16="http://schemas.microsoft.com/office/drawing/2014/main" id="{61BE48AE-5746-40EA-A182-B3D415020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99775" y="825777"/>
            <a:ext cx="2867390" cy="529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A313462-05B7-46A2-B4C0-B3A895AF946B}"/>
              </a:ext>
            </a:extLst>
          </p:cNvPr>
          <p:cNvSpPr txBox="1"/>
          <p:nvPr/>
        </p:nvSpPr>
        <p:spPr>
          <a:xfrm>
            <a:off x="6404534" y="457917"/>
            <a:ext cx="53657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多民族国家</a:t>
            </a:r>
            <a:endParaRPr lang="en-US" altLang="ja-JP" sz="4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5D08DD-FB03-4EDE-8216-141E587F1DCA}"/>
              </a:ext>
            </a:extLst>
          </p:cNvPr>
          <p:cNvSpPr txBox="1"/>
          <p:nvPr/>
        </p:nvSpPr>
        <p:spPr>
          <a:xfrm>
            <a:off x="6812877" y="2040034"/>
            <a:ext cx="3063241" cy="317009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異なる言語</a:t>
            </a:r>
            <a:endParaRPr lang="en-US" altLang="ja-JP" sz="4000" dirty="0"/>
          </a:p>
          <a:p>
            <a:pPr algn="ctr"/>
            <a:r>
              <a:rPr kumimoji="1" lang="ja-JP" altLang="en-US" sz="4000" dirty="0"/>
              <a:t>異なる文化</a:t>
            </a:r>
            <a:endParaRPr kumimoji="1" lang="en-US" altLang="ja-JP" sz="4000" dirty="0"/>
          </a:p>
          <a:p>
            <a:pPr algn="ctr"/>
            <a:r>
              <a:rPr lang="ja-JP" altLang="en-US" sz="4000" dirty="0"/>
              <a:t>↓</a:t>
            </a:r>
            <a:endParaRPr lang="en-US" altLang="ja-JP" sz="4000" dirty="0"/>
          </a:p>
          <a:p>
            <a:pPr algn="ctr"/>
            <a:r>
              <a:rPr kumimoji="1" lang="ja-JP" altLang="en-US" sz="4000" dirty="0"/>
              <a:t>１つの国を共有する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181FD86-0ACE-4205-B0E1-851D29956537}"/>
              </a:ext>
            </a:extLst>
          </p:cNvPr>
          <p:cNvSpPr txBox="1"/>
          <p:nvPr/>
        </p:nvSpPr>
        <p:spPr>
          <a:xfrm>
            <a:off x="585517" y="457917"/>
            <a:ext cx="548640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dirty="0"/>
              <a:t>単一民族国家</a:t>
            </a: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8CE23266-2F12-4C29-A06C-9498F50EDF87}"/>
              </a:ext>
            </a:extLst>
          </p:cNvPr>
          <p:cNvSpPr/>
          <p:nvPr/>
        </p:nvSpPr>
        <p:spPr>
          <a:xfrm>
            <a:off x="916728" y="2724061"/>
            <a:ext cx="2411989" cy="21740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6A34EC-CD6F-4456-8DD4-1C86FCD8560A}"/>
              </a:ext>
            </a:extLst>
          </p:cNvPr>
          <p:cNvSpPr txBox="1"/>
          <p:nvPr/>
        </p:nvSpPr>
        <p:spPr>
          <a:xfrm>
            <a:off x="1262190" y="5781656"/>
            <a:ext cx="9667619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dirty="0"/>
              <a:t>お互いを尊重し合いながら生きている。</a:t>
            </a:r>
            <a:endParaRPr lang="en-US" altLang="ja-JP" sz="4000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BB76866B-7F79-41B1-B60F-E2C0F98A3663}"/>
              </a:ext>
            </a:extLst>
          </p:cNvPr>
          <p:cNvSpPr/>
          <p:nvPr/>
        </p:nvSpPr>
        <p:spPr>
          <a:xfrm>
            <a:off x="9876118" y="4907425"/>
            <a:ext cx="2258009" cy="111034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C912741-3B0F-44D8-942F-BA62120358DE}"/>
              </a:ext>
            </a:extLst>
          </p:cNvPr>
          <p:cNvSpPr txBox="1"/>
          <p:nvPr/>
        </p:nvSpPr>
        <p:spPr>
          <a:xfrm>
            <a:off x="9639779" y="5108653"/>
            <a:ext cx="2730688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/>
              <a:t>寛容性</a:t>
            </a:r>
            <a:endParaRPr lang="en-US" altLang="ja-JP" sz="4000" b="1" dirty="0"/>
          </a:p>
        </p:txBody>
      </p:sp>
    </p:spTree>
    <p:extLst>
      <p:ext uri="{BB962C8B-B14F-4D97-AF65-F5344CB8AC3E}">
        <p14:creationId xmlns:p14="http://schemas.microsoft.com/office/powerpoint/2010/main" val="291037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" grpId="0" animBg="1"/>
      <p:bldP spid="11" grpId="0" animBg="1"/>
      <p:bldP spid="3" grpId="0" animBg="1"/>
      <p:bldP spid="1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244</Words>
  <Application>Microsoft Office PowerPoint</Application>
  <PresentationFormat>ワイド画面</PresentationFormat>
  <Paragraphs>43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4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人権参観日</dc:title>
  <dc:creator>kshjht19</dc:creator>
  <cp:lastModifiedBy>Shinkawa, Misae[新川 美佐絵]</cp:lastModifiedBy>
  <cp:revision>35</cp:revision>
  <cp:lastPrinted>2024-11-18T02:31:45Z</cp:lastPrinted>
  <dcterms:created xsi:type="dcterms:W3CDTF">2024-11-12T08:56:32Z</dcterms:created>
  <dcterms:modified xsi:type="dcterms:W3CDTF">2025-03-06T11:34:36Z</dcterms:modified>
</cp:coreProperties>
</file>