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306" r:id="rId3"/>
    <p:sldId id="297" r:id="rId4"/>
    <p:sldId id="301" r:id="rId5"/>
    <p:sldId id="302" r:id="rId6"/>
    <p:sldId id="257" r:id="rId7"/>
    <p:sldId id="282" r:id="rId8"/>
    <p:sldId id="307" r:id="rId9"/>
    <p:sldId id="298" r:id="rId10"/>
    <p:sldId id="259" r:id="rId11"/>
    <p:sldId id="262" r:id="rId12"/>
    <p:sldId id="303" r:id="rId13"/>
    <p:sldId id="294" r:id="rId14"/>
    <p:sldId id="299" r:id="rId15"/>
    <p:sldId id="300" r:id="rId16"/>
    <p:sldId id="305" r:id="rId17"/>
    <p:sldId id="295" r:id="rId18"/>
    <p:sldId id="308" r:id="rId19"/>
    <p:sldId id="289" r:id="rId20"/>
    <p:sldId id="290" r:id="rId21"/>
    <p:sldId id="293" r:id="rId22"/>
    <p:sldId id="281" r:id="rId23"/>
    <p:sldId id="304" r:id="rId24"/>
    <p:sldId id="285" r:id="rId25"/>
    <p:sldId id="287" r:id="rId26"/>
    <p:sldId id="309" r:id="rId27"/>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50" autoAdjust="0"/>
    <p:restoredTop sz="94660"/>
  </p:normalViewPr>
  <p:slideViewPr>
    <p:cSldViewPr snapToGrid="0">
      <p:cViewPr varScale="1">
        <p:scale>
          <a:sx n="80" d="100"/>
          <a:sy n="80" d="100"/>
        </p:scale>
        <p:origin x="67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DB3F09-1A04-471C-BEBF-023B05DEE65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E0503AE-EBB8-42C5-970E-8BF5E63933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7E75881-E591-46D2-BB4E-99432A14B959}"/>
              </a:ext>
            </a:extLst>
          </p:cNvPr>
          <p:cNvSpPr>
            <a:spLocks noGrp="1"/>
          </p:cNvSpPr>
          <p:nvPr>
            <p:ph type="dt" sz="half" idx="10"/>
          </p:nvPr>
        </p:nvSpPr>
        <p:spPr/>
        <p:txBody>
          <a:bodyPr/>
          <a:lstStyle/>
          <a:p>
            <a:fld id="{8EBD04BA-3059-40D1-83D7-0024E79E4313}" type="datetimeFigureOut">
              <a:rPr kumimoji="1" lang="ja-JP" altLang="en-US" smtClean="0"/>
              <a:t>2025/1/13</a:t>
            </a:fld>
            <a:endParaRPr kumimoji="1" lang="ja-JP" altLang="en-US"/>
          </a:p>
        </p:txBody>
      </p:sp>
      <p:sp>
        <p:nvSpPr>
          <p:cNvPr id="5" name="フッター プレースホルダー 4">
            <a:extLst>
              <a:ext uri="{FF2B5EF4-FFF2-40B4-BE49-F238E27FC236}">
                <a16:creationId xmlns:a16="http://schemas.microsoft.com/office/drawing/2014/main" id="{5EFB1A69-E28B-499A-BC51-37E446285C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20D78A-DBF8-4F7F-9530-D5FDE7FDE16B}"/>
              </a:ext>
            </a:extLst>
          </p:cNvPr>
          <p:cNvSpPr>
            <a:spLocks noGrp="1"/>
          </p:cNvSpPr>
          <p:nvPr>
            <p:ph type="sldNum" sz="quarter" idx="12"/>
          </p:nvPr>
        </p:nvSpPr>
        <p:spPr/>
        <p:txBody>
          <a:body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353660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9ED0C2-B77B-4EBD-A256-4FBF348D43D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9FF1FEB-85F3-4B87-835C-6C8770F20D5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6837CF-F6AF-4001-8507-40EA0BF546BB}"/>
              </a:ext>
            </a:extLst>
          </p:cNvPr>
          <p:cNvSpPr>
            <a:spLocks noGrp="1"/>
          </p:cNvSpPr>
          <p:nvPr>
            <p:ph type="dt" sz="half" idx="10"/>
          </p:nvPr>
        </p:nvSpPr>
        <p:spPr/>
        <p:txBody>
          <a:bodyPr/>
          <a:lstStyle/>
          <a:p>
            <a:fld id="{8EBD04BA-3059-40D1-83D7-0024E79E4313}" type="datetimeFigureOut">
              <a:rPr kumimoji="1" lang="ja-JP" altLang="en-US" smtClean="0"/>
              <a:t>2025/1/13</a:t>
            </a:fld>
            <a:endParaRPr kumimoji="1" lang="ja-JP" altLang="en-US"/>
          </a:p>
        </p:txBody>
      </p:sp>
      <p:sp>
        <p:nvSpPr>
          <p:cNvPr id="5" name="フッター プレースホルダー 4">
            <a:extLst>
              <a:ext uri="{FF2B5EF4-FFF2-40B4-BE49-F238E27FC236}">
                <a16:creationId xmlns:a16="http://schemas.microsoft.com/office/drawing/2014/main" id="{1A5EE0F2-FC33-4A4D-BA97-41B3E43B45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11D6708-6B72-4535-A6F5-702B45FBCD60}"/>
              </a:ext>
            </a:extLst>
          </p:cNvPr>
          <p:cNvSpPr>
            <a:spLocks noGrp="1"/>
          </p:cNvSpPr>
          <p:nvPr>
            <p:ph type="sldNum" sz="quarter" idx="12"/>
          </p:nvPr>
        </p:nvSpPr>
        <p:spPr/>
        <p:txBody>
          <a:body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1469137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03D0A93-22C8-4FA5-BF3D-38193B77FD3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10399DC-A055-4F04-828C-494040BE1D2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586422-7FAB-4666-BCF2-7A260EC7766B}"/>
              </a:ext>
            </a:extLst>
          </p:cNvPr>
          <p:cNvSpPr>
            <a:spLocks noGrp="1"/>
          </p:cNvSpPr>
          <p:nvPr>
            <p:ph type="dt" sz="half" idx="10"/>
          </p:nvPr>
        </p:nvSpPr>
        <p:spPr/>
        <p:txBody>
          <a:bodyPr/>
          <a:lstStyle/>
          <a:p>
            <a:fld id="{8EBD04BA-3059-40D1-83D7-0024E79E4313}" type="datetimeFigureOut">
              <a:rPr kumimoji="1" lang="ja-JP" altLang="en-US" smtClean="0"/>
              <a:t>2025/1/13</a:t>
            </a:fld>
            <a:endParaRPr kumimoji="1" lang="ja-JP" altLang="en-US"/>
          </a:p>
        </p:txBody>
      </p:sp>
      <p:sp>
        <p:nvSpPr>
          <p:cNvPr id="5" name="フッター プレースホルダー 4">
            <a:extLst>
              <a:ext uri="{FF2B5EF4-FFF2-40B4-BE49-F238E27FC236}">
                <a16:creationId xmlns:a16="http://schemas.microsoft.com/office/drawing/2014/main" id="{0C6C93A9-E9E8-4082-AB3D-4E85E55C05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42E95BE-00C8-47D4-9F74-EF4F275D471B}"/>
              </a:ext>
            </a:extLst>
          </p:cNvPr>
          <p:cNvSpPr>
            <a:spLocks noGrp="1"/>
          </p:cNvSpPr>
          <p:nvPr>
            <p:ph type="sldNum" sz="quarter" idx="12"/>
          </p:nvPr>
        </p:nvSpPr>
        <p:spPr/>
        <p:txBody>
          <a:body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396659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1E43FC-B04A-41F0-A511-78D200986C5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8816A5-E7C6-44F2-B2D5-F060FDDAF36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470F61E-D984-4035-A590-C43956F7967A}"/>
              </a:ext>
            </a:extLst>
          </p:cNvPr>
          <p:cNvSpPr>
            <a:spLocks noGrp="1"/>
          </p:cNvSpPr>
          <p:nvPr>
            <p:ph type="dt" sz="half" idx="10"/>
          </p:nvPr>
        </p:nvSpPr>
        <p:spPr/>
        <p:txBody>
          <a:bodyPr/>
          <a:lstStyle/>
          <a:p>
            <a:fld id="{8EBD04BA-3059-40D1-83D7-0024E79E4313}" type="datetimeFigureOut">
              <a:rPr kumimoji="1" lang="ja-JP" altLang="en-US" smtClean="0"/>
              <a:t>2025/1/13</a:t>
            </a:fld>
            <a:endParaRPr kumimoji="1" lang="ja-JP" altLang="en-US"/>
          </a:p>
        </p:txBody>
      </p:sp>
      <p:sp>
        <p:nvSpPr>
          <p:cNvPr id="5" name="フッター プレースホルダー 4">
            <a:extLst>
              <a:ext uri="{FF2B5EF4-FFF2-40B4-BE49-F238E27FC236}">
                <a16:creationId xmlns:a16="http://schemas.microsoft.com/office/drawing/2014/main" id="{DBFC353F-43BE-438D-B279-EBD196737D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63EE33-FEE2-40A0-9DB5-3BFF3F81F029}"/>
              </a:ext>
            </a:extLst>
          </p:cNvPr>
          <p:cNvSpPr>
            <a:spLocks noGrp="1"/>
          </p:cNvSpPr>
          <p:nvPr>
            <p:ph type="sldNum" sz="quarter" idx="12"/>
          </p:nvPr>
        </p:nvSpPr>
        <p:spPr/>
        <p:txBody>
          <a:body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146395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EF7845-C537-4631-AF3E-8C5AA5CA4E2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AE32690-AE19-48B5-BFF8-B457170FF0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A054436-0C08-4373-9023-C5E352517314}"/>
              </a:ext>
            </a:extLst>
          </p:cNvPr>
          <p:cNvSpPr>
            <a:spLocks noGrp="1"/>
          </p:cNvSpPr>
          <p:nvPr>
            <p:ph type="dt" sz="half" idx="10"/>
          </p:nvPr>
        </p:nvSpPr>
        <p:spPr/>
        <p:txBody>
          <a:bodyPr/>
          <a:lstStyle/>
          <a:p>
            <a:fld id="{8EBD04BA-3059-40D1-83D7-0024E79E4313}" type="datetimeFigureOut">
              <a:rPr kumimoji="1" lang="ja-JP" altLang="en-US" smtClean="0"/>
              <a:t>2025/1/13</a:t>
            </a:fld>
            <a:endParaRPr kumimoji="1" lang="ja-JP" altLang="en-US"/>
          </a:p>
        </p:txBody>
      </p:sp>
      <p:sp>
        <p:nvSpPr>
          <p:cNvPr id="5" name="フッター プレースホルダー 4">
            <a:extLst>
              <a:ext uri="{FF2B5EF4-FFF2-40B4-BE49-F238E27FC236}">
                <a16:creationId xmlns:a16="http://schemas.microsoft.com/office/drawing/2014/main" id="{85B02293-DD1A-41CF-BF47-81E2C68FE8D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F8F2AC3-92D0-47A5-AB1C-8D023D320967}"/>
              </a:ext>
            </a:extLst>
          </p:cNvPr>
          <p:cNvSpPr>
            <a:spLocks noGrp="1"/>
          </p:cNvSpPr>
          <p:nvPr>
            <p:ph type="sldNum" sz="quarter" idx="12"/>
          </p:nvPr>
        </p:nvSpPr>
        <p:spPr/>
        <p:txBody>
          <a:body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1786460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B9220-0156-4A43-9B40-F723779D4C5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330F9B3-DAE3-47C7-94C5-B1D11BD8109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7B83F64-55C8-47F4-BEAD-50DAA56BD49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A8371D0-4407-48EB-ACBF-414A678A98FA}"/>
              </a:ext>
            </a:extLst>
          </p:cNvPr>
          <p:cNvSpPr>
            <a:spLocks noGrp="1"/>
          </p:cNvSpPr>
          <p:nvPr>
            <p:ph type="dt" sz="half" idx="10"/>
          </p:nvPr>
        </p:nvSpPr>
        <p:spPr/>
        <p:txBody>
          <a:bodyPr/>
          <a:lstStyle/>
          <a:p>
            <a:fld id="{8EBD04BA-3059-40D1-83D7-0024E79E4313}" type="datetimeFigureOut">
              <a:rPr kumimoji="1" lang="ja-JP" altLang="en-US" smtClean="0"/>
              <a:t>2025/1/13</a:t>
            </a:fld>
            <a:endParaRPr kumimoji="1" lang="ja-JP" altLang="en-US"/>
          </a:p>
        </p:txBody>
      </p:sp>
      <p:sp>
        <p:nvSpPr>
          <p:cNvPr id="6" name="フッター プレースホルダー 5">
            <a:extLst>
              <a:ext uri="{FF2B5EF4-FFF2-40B4-BE49-F238E27FC236}">
                <a16:creationId xmlns:a16="http://schemas.microsoft.com/office/drawing/2014/main" id="{3138A96C-BF7D-40C5-85BD-D5045BC49C6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9FFD27-01F4-4F0A-B229-148E2B8FDC6D}"/>
              </a:ext>
            </a:extLst>
          </p:cNvPr>
          <p:cNvSpPr>
            <a:spLocks noGrp="1"/>
          </p:cNvSpPr>
          <p:nvPr>
            <p:ph type="sldNum" sz="quarter" idx="12"/>
          </p:nvPr>
        </p:nvSpPr>
        <p:spPr/>
        <p:txBody>
          <a:body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352582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5E27B0-830A-48B9-B740-7A958B51EBE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86EAC09-4D33-4674-90D8-AE615754C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7D05F6C-0F9A-4079-AF8D-74245CE363B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1F922E8-707D-425D-A2D6-B946417BCB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49C8783-1728-482E-A51B-31E2B0BBD42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E0E4CE6-291E-4D2C-B35F-B8D265A5F0D2}"/>
              </a:ext>
            </a:extLst>
          </p:cNvPr>
          <p:cNvSpPr>
            <a:spLocks noGrp="1"/>
          </p:cNvSpPr>
          <p:nvPr>
            <p:ph type="dt" sz="half" idx="10"/>
          </p:nvPr>
        </p:nvSpPr>
        <p:spPr/>
        <p:txBody>
          <a:bodyPr/>
          <a:lstStyle/>
          <a:p>
            <a:fld id="{8EBD04BA-3059-40D1-83D7-0024E79E4313}" type="datetimeFigureOut">
              <a:rPr kumimoji="1" lang="ja-JP" altLang="en-US" smtClean="0"/>
              <a:t>2025/1/13</a:t>
            </a:fld>
            <a:endParaRPr kumimoji="1" lang="ja-JP" altLang="en-US"/>
          </a:p>
        </p:txBody>
      </p:sp>
      <p:sp>
        <p:nvSpPr>
          <p:cNvPr id="8" name="フッター プレースホルダー 7">
            <a:extLst>
              <a:ext uri="{FF2B5EF4-FFF2-40B4-BE49-F238E27FC236}">
                <a16:creationId xmlns:a16="http://schemas.microsoft.com/office/drawing/2014/main" id="{84556A50-0C22-4048-85A4-5FE35444CE8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B23D29E-6354-4279-855F-B6A4303F497B}"/>
              </a:ext>
            </a:extLst>
          </p:cNvPr>
          <p:cNvSpPr>
            <a:spLocks noGrp="1"/>
          </p:cNvSpPr>
          <p:nvPr>
            <p:ph type="sldNum" sz="quarter" idx="12"/>
          </p:nvPr>
        </p:nvSpPr>
        <p:spPr/>
        <p:txBody>
          <a:body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45192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BBFC24-BD3D-48F0-8B09-A66A9409506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B1A94DC-257B-4F70-9E11-AEC255BF7681}"/>
              </a:ext>
            </a:extLst>
          </p:cNvPr>
          <p:cNvSpPr>
            <a:spLocks noGrp="1"/>
          </p:cNvSpPr>
          <p:nvPr>
            <p:ph type="dt" sz="half" idx="10"/>
          </p:nvPr>
        </p:nvSpPr>
        <p:spPr/>
        <p:txBody>
          <a:bodyPr/>
          <a:lstStyle/>
          <a:p>
            <a:fld id="{8EBD04BA-3059-40D1-83D7-0024E79E4313}" type="datetimeFigureOut">
              <a:rPr kumimoji="1" lang="ja-JP" altLang="en-US" smtClean="0"/>
              <a:t>2025/1/13</a:t>
            </a:fld>
            <a:endParaRPr kumimoji="1" lang="ja-JP" altLang="en-US"/>
          </a:p>
        </p:txBody>
      </p:sp>
      <p:sp>
        <p:nvSpPr>
          <p:cNvPr id="4" name="フッター プレースホルダー 3">
            <a:extLst>
              <a:ext uri="{FF2B5EF4-FFF2-40B4-BE49-F238E27FC236}">
                <a16:creationId xmlns:a16="http://schemas.microsoft.com/office/drawing/2014/main" id="{AA7680B7-E944-4444-880D-64954EC0E0A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1CC02E4-2481-4ED2-B068-D1BE0B4F9CAE}"/>
              </a:ext>
            </a:extLst>
          </p:cNvPr>
          <p:cNvSpPr>
            <a:spLocks noGrp="1"/>
          </p:cNvSpPr>
          <p:nvPr>
            <p:ph type="sldNum" sz="quarter" idx="12"/>
          </p:nvPr>
        </p:nvSpPr>
        <p:spPr/>
        <p:txBody>
          <a:body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350923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B051DC2-ED71-4A2F-A639-A860BD22FCCF}"/>
              </a:ext>
            </a:extLst>
          </p:cNvPr>
          <p:cNvSpPr>
            <a:spLocks noGrp="1"/>
          </p:cNvSpPr>
          <p:nvPr>
            <p:ph type="dt" sz="half" idx="10"/>
          </p:nvPr>
        </p:nvSpPr>
        <p:spPr/>
        <p:txBody>
          <a:bodyPr/>
          <a:lstStyle/>
          <a:p>
            <a:fld id="{8EBD04BA-3059-40D1-83D7-0024E79E4313}" type="datetimeFigureOut">
              <a:rPr kumimoji="1" lang="ja-JP" altLang="en-US" smtClean="0"/>
              <a:t>2025/1/13</a:t>
            </a:fld>
            <a:endParaRPr kumimoji="1" lang="ja-JP" altLang="en-US"/>
          </a:p>
        </p:txBody>
      </p:sp>
      <p:sp>
        <p:nvSpPr>
          <p:cNvPr id="3" name="フッター プレースホルダー 2">
            <a:extLst>
              <a:ext uri="{FF2B5EF4-FFF2-40B4-BE49-F238E27FC236}">
                <a16:creationId xmlns:a16="http://schemas.microsoft.com/office/drawing/2014/main" id="{79360531-D451-4A56-BA6F-48168A49441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378D1DA-425B-4730-8E0B-250D36252AC8}"/>
              </a:ext>
            </a:extLst>
          </p:cNvPr>
          <p:cNvSpPr>
            <a:spLocks noGrp="1"/>
          </p:cNvSpPr>
          <p:nvPr>
            <p:ph type="sldNum" sz="quarter" idx="12"/>
          </p:nvPr>
        </p:nvSpPr>
        <p:spPr/>
        <p:txBody>
          <a:body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2692249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56D16A-B0F1-41A8-82D8-5BC7A5789A8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0E76C9A-33CD-4D9B-A1ED-8F22BD4BC1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EF36924-50BF-433D-90E1-D7EB52026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AA55CAD-8732-4633-AEE2-FA6A4943AC15}"/>
              </a:ext>
            </a:extLst>
          </p:cNvPr>
          <p:cNvSpPr>
            <a:spLocks noGrp="1"/>
          </p:cNvSpPr>
          <p:nvPr>
            <p:ph type="dt" sz="half" idx="10"/>
          </p:nvPr>
        </p:nvSpPr>
        <p:spPr/>
        <p:txBody>
          <a:bodyPr/>
          <a:lstStyle/>
          <a:p>
            <a:fld id="{8EBD04BA-3059-40D1-83D7-0024E79E4313}" type="datetimeFigureOut">
              <a:rPr kumimoji="1" lang="ja-JP" altLang="en-US" smtClean="0"/>
              <a:t>2025/1/13</a:t>
            </a:fld>
            <a:endParaRPr kumimoji="1" lang="ja-JP" altLang="en-US"/>
          </a:p>
        </p:txBody>
      </p:sp>
      <p:sp>
        <p:nvSpPr>
          <p:cNvPr id="6" name="フッター プレースホルダー 5">
            <a:extLst>
              <a:ext uri="{FF2B5EF4-FFF2-40B4-BE49-F238E27FC236}">
                <a16:creationId xmlns:a16="http://schemas.microsoft.com/office/drawing/2014/main" id="{F64687E4-8B40-44E9-8371-04E109DBEED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3A38773-F992-4837-827D-D798178E738F}"/>
              </a:ext>
            </a:extLst>
          </p:cNvPr>
          <p:cNvSpPr>
            <a:spLocks noGrp="1"/>
          </p:cNvSpPr>
          <p:nvPr>
            <p:ph type="sldNum" sz="quarter" idx="12"/>
          </p:nvPr>
        </p:nvSpPr>
        <p:spPr/>
        <p:txBody>
          <a:body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368622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F41791-D5FC-46C6-A22C-EAAAA8A7387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C770F62-1CA9-425D-B7EC-5C55BE3619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FB6CC55-07A7-4E30-974E-94342DAB5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05DDCD0-C0C2-422E-8FE5-D61CE6CFAF5F}"/>
              </a:ext>
            </a:extLst>
          </p:cNvPr>
          <p:cNvSpPr>
            <a:spLocks noGrp="1"/>
          </p:cNvSpPr>
          <p:nvPr>
            <p:ph type="dt" sz="half" idx="10"/>
          </p:nvPr>
        </p:nvSpPr>
        <p:spPr/>
        <p:txBody>
          <a:bodyPr/>
          <a:lstStyle/>
          <a:p>
            <a:fld id="{8EBD04BA-3059-40D1-83D7-0024E79E4313}" type="datetimeFigureOut">
              <a:rPr kumimoji="1" lang="ja-JP" altLang="en-US" smtClean="0"/>
              <a:t>2025/1/13</a:t>
            </a:fld>
            <a:endParaRPr kumimoji="1" lang="ja-JP" altLang="en-US"/>
          </a:p>
        </p:txBody>
      </p:sp>
      <p:sp>
        <p:nvSpPr>
          <p:cNvPr id="6" name="フッター プレースホルダー 5">
            <a:extLst>
              <a:ext uri="{FF2B5EF4-FFF2-40B4-BE49-F238E27FC236}">
                <a16:creationId xmlns:a16="http://schemas.microsoft.com/office/drawing/2014/main" id="{E5C51B7C-9B19-4BC7-96B1-9E57EB11BAE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365D81A-829D-4870-9E71-377B102E9575}"/>
              </a:ext>
            </a:extLst>
          </p:cNvPr>
          <p:cNvSpPr>
            <a:spLocks noGrp="1"/>
          </p:cNvSpPr>
          <p:nvPr>
            <p:ph type="sldNum" sz="quarter" idx="12"/>
          </p:nvPr>
        </p:nvSpPr>
        <p:spPr/>
        <p:txBody>
          <a:body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4293062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1122629-D917-4030-8069-582852792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CB435CF-2335-43F2-BB01-D04EB22D62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E43E5F-A1C0-4E5E-B38D-071D412ABB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D04BA-3059-40D1-83D7-0024E79E4313}" type="datetimeFigureOut">
              <a:rPr kumimoji="1" lang="ja-JP" altLang="en-US" smtClean="0"/>
              <a:t>2025/1/13</a:t>
            </a:fld>
            <a:endParaRPr kumimoji="1" lang="ja-JP" altLang="en-US"/>
          </a:p>
        </p:txBody>
      </p:sp>
      <p:sp>
        <p:nvSpPr>
          <p:cNvPr id="5" name="フッター プレースホルダー 4">
            <a:extLst>
              <a:ext uri="{FF2B5EF4-FFF2-40B4-BE49-F238E27FC236}">
                <a16:creationId xmlns:a16="http://schemas.microsoft.com/office/drawing/2014/main" id="{068C2CDC-1C4A-4ABA-8FA6-BF65DA5BCF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45C939F-348A-4C6A-88CC-3255F279AE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3130639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4B73069-EA30-4C01-A177-5FE74721E758}"/>
              </a:ext>
            </a:extLst>
          </p:cNvPr>
          <p:cNvSpPr txBox="1"/>
          <p:nvPr/>
        </p:nvSpPr>
        <p:spPr>
          <a:xfrm>
            <a:off x="518160" y="578287"/>
            <a:ext cx="10881360" cy="707886"/>
          </a:xfrm>
          <a:prstGeom prst="rect">
            <a:avLst/>
          </a:prstGeom>
          <a:noFill/>
        </p:spPr>
        <p:txBody>
          <a:bodyPr wrap="square" rtlCol="0">
            <a:spAutoFit/>
          </a:bodyPr>
          <a:lstStyle/>
          <a:p>
            <a:r>
              <a:rPr lang="ja-JP" altLang="en-US" sz="4000" dirty="0"/>
              <a:t>あなたは日本の旅館で働いています。</a:t>
            </a:r>
            <a:endParaRPr kumimoji="1" lang="ja-JP" altLang="en-US" sz="4000" dirty="0"/>
          </a:p>
        </p:txBody>
      </p:sp>
      <p:sp>
        <p:nvSpPr>
          <p:cNvPr id="3" name="テキスト ボックス 2">
            <a:extLst>
              <a:ext uri="{FF2B5EF4-FFF2-40B4-BE49-F238E27FC236}">
                <a16:creationId xmlns:a16="http://schemas.microsoft.com/office/drawing/2014/main" id="{077975AD-A342-40AC-A735-56BD3A9C879A}"/>
              </a:ext>
            </a:extLst>
          </p:cNvPr>
          <p:cNvSpPr txBox="1"/>
          <p:nvPr/>
        </p:nvSpPr>
        <p:spPr>
          <a:xfrm>
            <a:off x="518160" y="1961858"/>
            <a:ext cx="10881360" cy="1323439"/>
          </a:xfrm>
          <a:prstGeom prst="rect">
            <a:avLst/>
          </a:prstGeom>
          <a:noFill/>
        </p:spPr>
        <p:txBody>
          <a:bodyPr wrap="square" rtlCol="0">
            <a:spAutoFit/>
          </a:bodyPr>
          <a:lstStyle/>
          <a:p>
            <a:r>
              <a:rPr kumimoji="1" lang="ja-JP" altLang="en-US" sz="4000" dirty="0"/>
              <a:t>ある日、</a:t>
            </a:r>
            <a:r>
              <a:rPr kumimoji="1" lang="ja-JP" altLang="en-US" sz="4000" dirty="0">
                <a:solidFill>
                  <a:srgbClr val="FF0000"/>
                </a:solidFill>
              </a:rPr>
              <a:t>外見やお名前からして外国人と思われるお客様</a:t>
            </a:r>
            <a:r>
              <a:rPr kumimoji="1" lang="ja-JP" altLang="en-US" sz="4000" dirty="0"/>
              <a:t>が泊まりに来ました。</a:t>
            </a:r>
          </a:p>
        </p:txBody>
      </p:sp>
      <p:sp>
        <p:nvSpPr>
          <p:cNvPr id="8" name="テキスト ボックス 7">
            <a:extLst>
              <a:ext uri="{FF2B5EF4-FFF2-40B4-BE49-F238E27FC236}">
                <a16:creationId xmlns:a16="http://schemas.microsoft.com/office/drawing/2014/main" id="{22A91D78-1BC2-4517-BEB4-02636B251A29}"/>
              </a:ext>
            </a:extLst>
          </p:cNvPr>
          <p:cNvSpPr txBox="1"/>
          <p:nvPr/>
        </p:nvSpPr>
        <p:spPr>
          <a:xfrm>
            <a:off x="518160" y="3960983"/>
            <a:ext cx="10881360" cy="1323439"/>
          </a:xfrm>
          <a:prstGeom prst="rect">
            <a:avLst/>
          </a:prstGeom>
          <a:noFill/>
        </p:spPr>
        <p:txBody>
          <a:bodyPr wrap="square" rtlCol="0">
            <a:spAutoFit/>
          </a:bodyPr>
          <a:lstStyle/>
          <a:p>
            <a:r>
              <a:rPr kumimoji="1" lang="ja-JP" altLang="en-US" sz="4000" dirty="0">
                <a:solidFill>
                  <a:schemeClr val="accent1"/>
                </a:solidFill>
              </a:rPr>
              <a:t>あなたは何語で接客</a:t>
            </a:r>
            <a:r>
              <a:rPr kumimoji="1" lang="ja-JP" altLang="en-US" sz="4000" dirty="0"/>
              <a:t>しますか</a:t>
            </a:r>
            <a:r>
              <a:rPr lang="ja-JP" altLang="en-US" sz="4000" dirty="0"/>
              <a:t>？</a:t>
            </a:r>
            <a:endParaRPr lang="en-US" altLang="ja-JP" sz="4000" dirty="0"/>
          </a:p>
          <a:p>
            <a:r>
              <a:rPr lang="ja-JP" altLang="en-US" sz="4000" dirty="0"/>
              <a:t>（あなたの語学力は今の程度とします。）</a:t>
            </a:r>
            <a:endParaRPr kumimoji="1" lang="en-US" altLang="ja-JP" sz="4000" dirty="0"/>
          </a:p>
        </p:txBody>
      </p:sp>
    </p:spTree>
    <p:extLst>
      <p:ext uri="{BB962C8B-B14F-4D97-AF65-F5344CB8AC3E}">
        <p14:creationId xmlns:p14="http://schemas.microsoft.com/office/powerpoint/2010/main" val="353659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4FFEEC6-84BE-4722-9D0C-D2EEC7F92249}"/>
              </a:ext>
            </a:extLst>
          </p:cNvPr>
          <p:cNvSpPr txBox="1"/>
          <p:nvPr/>
        </p:nvSpPr>
        <p:spPr>
          <a:xfrm>
            <a:off x="946785" y="607213"/>
            <a:ext cx="10881360" cy="1077218"/>
          </a:xfrm>
          <a:prstGeom prst="rect">
            <a:avLst/>
          </a:prstGeom>
          <a:noFill/>
        </p:spPr>
        <p:txBody>
          <a:bodyPr wrap="square" rtlCol="0">
            <a:spAutoFit/>
          </a:bodyPr>
          <a:lstStyle/>
          <a:p>
            <a:r>
              <a:rPr lang="ja-JP" altLang="en-US" sz="3200" dirty="0"/>
              <a:t>どちらの表示の仕方がよりたくさんの人に理解されると思いますか？</a:t>
            </a:r>
            <a:endParaRPr kumimoji="1" lang="ja-JP" altLang="en-US" sz="3200" dirty="0"/>
          </a:p>
        </p:txBody>
      </p:sp>
      <p:pic>
        <p:nvPicPr>
          <p:cNvPr id="1026" name="Picture 2" descr="緊急地震速報が相次いだ＝16日午前1時46分、NHKテレビ画面から（68/68）ー熊本で震度6強：朝日新聞デジタル">
            <a:extLst>
              <a:ext uri="{FF2B5EF4-FFF2-40B4-BE49-F238E27FC236}">
                <a16:creationId xmlns:a16="http://schemas.microsoft.com/office/drawing/2014/main" id="{2837B9A7-6BF0-4E03-90C9-07662E991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491" y="1803974"/>
            <a:ext cx="4902654" cy="34318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すぐにげて！」や「TSUNAMI」NHK津波警報の変化と狙い｜NEWSポストセブン">
            <a:extLst>
              <a:ext uri="{FF2B5EF4-FFF2-40B4-BE49-F238E27FC236}">
                <a16:creationId xmlns:a16="http://schemas.microsoft.com/office/drawing/2014/main" id="{03345597-1A5E-45FC-AAB4-F95E7717D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 y="1819274"/>
            <a:ext cx="6064894" cy="341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50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4F2342-920C-45EC-B829-1065DBC7A4B8}"/>
              </a:ext>
            </a:extLst>
          </p:cNvPr>
          <p:cNvSpPr txBox="1"/>
          <p:nvPr/>
        </p:nvSpPr>
        <p:spPr>
          <a:xfrm>
            <a:off x="655319" y="639090"/>
            <a:ext cx="10881360" cy="707886"/>
          </a:xfrm>
          <a:prstGeom prst="rect">
            <a:avLst/>
          </a:prstGeom>
          <a:solidFill>
            <a:schemeClr val="accent4">
              <a:lumMod val="20000"/>
              <a:lumOff val="80000"/>
            </a:schemeClr>
          </a:solidFill>
        </p:spPr>
        <p:txBody>
          <a:bodyPr wrap="square" rtlCol="0">
            <a:spAutoFit/>
          </a:bodyPr>
          <a:lstStyle/>
          <a:p>
            <a:pPr algn="ctr"/>
            <a:r>
              <a:rPr lang="ja-JP" altLang="en-US" sz="4000" dirty="0"/>
              <a:t>やさしい日本語</a:t>
            </a:r>
            <a:endParaRPr kumimoji="1" lang="ja-JP" altLang="en-US" sz="4000" dirty="0"/>
          </a:p>
        </p:txBody>
      </p:sp>
      <p:sp>
        <p:nvSpPr>
          <p:cNvPr id="5" name="テキスト ボックス 4">
            <a:extLst>
              <a:ext uri="{FF2B5EF4-FFF2-40B4-BE49-F238E27FC236}">
                <a16:creationId xmlns:a16="http://schemas.microsoft.com/office/drawing/2014/main" id="{3B96A182-AF25-4308-B78F-1622673A72FF}"/>
              </a:ext>
            </a:extLst>
          </p:cNvPr>
          <p:cNvSpPr txBox="1"/>
          <p:nvPr/>
        </p:nvSpPr>
        <p:spPr>
          <a:xfrm>
            <a:off x="891539" y="2071650"/>
            <a:ext cx="10408921" cy="1323439"/>
          </a:xfrm>
          <a:prstGeom prst="rect">
            <a:avLst/>
          </a:prstGeom>
          <a:noFill/>
          <a:ln w="28575">
            <a:noFill/>
          </a:ln>
        </p:spPr>
        <p:txBody>
          <a:bodyPr wrap="square" rtlCol="0">
            <a:spAutoFit/>
          </a:bodyPr>
          <a:lstStyle/>
          <a:p>
            <a:r>
              <a:rPr kumimoji="1" lang="ja-JP" altLang="en-US" sz="4000" dirty="0"/>
              <a:t>普段使われている言葉を外国人にもわかるように配慮した、簡単な日本語のこと。</a:t>
            </a:r>
            <a:endParaRPr kumimoji="1" lang="en-US" altLang="ja-JP" sz="4000" dirty="0"/>
          </a:p>
        </p:txBody>
      </p:sp>
      <p:sp>
        <p:nvSpPr>
          <p:cNvPr id="6" name="テキスト ボックス 5">
            <a:extLst>
              <a:ext uri="{FF2B5EF4-FFF2-40B4-BE49-F238E27FC236}">
                <a16:creationId xmlns:a16="http://schemas.microsoft.com/office/drawing/2014/main" id="{B81C3203-A8C2-4591-A7CE-43BA34C59AFB}"/>
              </a:ext>
            </a:extLst>
          </p:cNvPr>
          <p:cNvSpPr txBox="1"/>
          <p:nvPr/>
        </p:nvSpPr>
        <p:spPr>
          <a:xfrm>
            <a:off x="891539" y="4304777"/>
            <a:ext cx="10408921" cy="1323439"/>
          </a:xfrm>
          <a:prstGeom prst="rect">
            <a:avLst/>
          </a:prstGeom>
          <a:noFill/>
          <a:ln w="28575">
            <a:noFill/>
          </a:ln>
        </p:spPr>
        <p:txBody>
          <a:bodyPr wrap="square" rtlCol="0">
            <a:spAutoFit/>
          </a:bodyPr>
          <a:lstStyle/>
          <a:p>
            <a:r>
              <a:rPr kumimoji="1" lang="ja-JP" altLang="en-US" sz="4000" dirty="0"/>
              <a:t>日本語学習者と、やさしい日本語であればコミュニケーションが取れます。</a:t>
            </a:r>
            <a:endParaRPr kumimoji="1" lang="en-US" altLang="ja-JP" sz="4000" dirty="0"/>
          </a:p>
        </p:txBody>
      </p:sp>
    </p:spTree>
    <p:extLst>
      <p:ext uri="{BB962C8B-B14F-4D97-AF65-F5344CB8AC3E}">
        <p14:creationId xmlns:p14="http://schemas.microsoft.com/office/powerpoint/2010/main" val="329568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8EAFEF2-97B7-4B90-895B-69B701CE3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66" y="1374407"/>
            <a:ext cx="11723267" cy="4109186"/>
          </a:xfrm>
          <a:prstGeom prst="rect">
            <a:avLst/>
          </a:prstGeom>
        </p:spPr>
      </p:pic>
    </p:spTree>
    <p:extLst>
      <p:ext uri="{BB962C8B-B14F-4D97-AF65-F5344CB8AC3E}">
        <p14:creationId xmlns:p14="http://schemas.microsoft.com/office/powerpoint/2010/main" val="2845631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4F2342-920C-45EC-B829-1065DBC7A4B8}"/>
              </a:ext>
            </a:extLst>
          </p:cNvPr>
          <p:cNvSpPr txBox="1"/>
          <p:nvPr/>
        </p:nvSpPr>
        <p:spPr>
          <a:xfrm>
            <a:off x="655319" y="639090"/>
            <a:ext cx="10881360" cy="707886"/>
          </a:xfrm>
          <a:prstGeom prst="rect">
            <a:avLst/>
          </a:prstGeom>
          <a:solidFill>
            <a:schemeClr val="accent4">
              <a:lumMod val="20000"/>
              <a:lumOff val="80000"/>
            </a:schemeClr>
          </a:solidFill>
        </p:spPr>
        <p:txBody>
          <a:bodyPr wrap="square" rtlCol="0">
            <a:spAutoFit/>
          </a:bodyPr>
          <a:lstStyle/>
          <a:p>
            <a:pPr algn="ctr"/>
            <a:r>
              <a:rPr lang="ja-JP" altLang="en-US" sz="4000" dirty="0"/>
              <a:t>次のことばをやさしい日本語にしてみよう</a:t>
            </a:r>
            <a:endParaRPr kumimoji="1" lang="ja-JP" altLang="en-US" sz="4000" dirty="0"/>
          </a:p>
        </p:txBody>
      </p:sp>
      <p:sp>
        <p:nvSpPr>
          <p:cNvPr id="5" name="テキスト ボックス 4">
            <a:extLst>
              <a:ext uri="{FF2B5EF4-FFF2-40B4-BE49-F238E27FC236}">
                <a16:creationId xmlns:a16="http://schemas.microsoft.com/office/drawing/2014/main" id="{3B96A182-AF25-4308-B78F-1622673A72FF}"/>
              </a:ext>
            </a:extLst>
          </p:cNvPr>
          <p:cNvSpPr txBox="1"/>
          <p:nvPr/>
        </p:nvSpPr>
        <p:spPr>
          <a:xfrm>
            <a:off x="891539" y="2071650"/>
            <a:ext cx="10408921" cy="707886"/>
          </a:xfrm>
          <a:prstGeom prst="rect">
            <a:avLst/>
          </a:prstGeom>
          <a:noFill/>
          <a:ln w="28575">
            <a:noFill/>
          </a:ln>
        </p:spPr>
        <p:txBody>
          <a:bodyPr wrap="square" rtlCol="0">
            <a:spAutoFit/>
          </a:bodyPr>
          <a:lstStyle/>
          <a:p>
            <a:r>
              <a:rPr kumimoji="1" lang="ja-JP" altLang="en-US" sz="4000" dirty="0"/>
              <a:t>①　召し上がる</a:t>
            </a:r>
            <a:endParaRPr kumimoji="1" lang="en-US" altLang="ja-JP" sz="4000" dirty="0"/>
          </a:p>
        </p:txBody>
      </p:sp>
      <p:sp>
        <p:nvSpPr>
          <p:cNvPr id="6" name="テキスト ボックス 5">
            <a:extLst>
              <a:ext uri="{FF2B5EF4-FFF2-40B4-BE49-F238E27FC236}">
                <a16:creationId xmlns:a16="http://schemas.microsoft.com/office/drawing/2014/main" id="{B81C3203-A8C2-4591-A7CE-43BA34C59AFB}"/>
              </a:ext>
            </a:extLst>
          </p:cNvPr>
          <p:cNvSpPr txBox="1"/>
          <p:nvPr/>
        </p:nvSpPr>
        <p:spPr>
          <a:xfrm>
            <a:off x="891538" y="3222426"/>
            <a:ext cx="10408921" cy="707886"/>
          </a:xfrm>
          <a:prstGeom prst="rect">
            <a:avLst/>
          </a:prstGeom>
          <a:noFill/>
          <a:ln w="28575">
            <a:noFill/>
          </a:ln>
        </p:spPr>
        <p:txBody>
          <a:bodyPr wrap="square" rtlCol="0">
            <a:spAutoFit/>
          </a:bodyPr>
          <a:lstStyle/>
          <a:p>
            <a:r>
              <a:rPr kumimoji="1" lang="ja-JP" altLang="en-US" sz="4000" dirty="0"/>
              <a:t>②　土足禁止</a:t>
            </a:r>
            <a:endParaRPr kumimoji="1" lang="en-US" altLang="ja-JP" sz="4000" dirty="0"/>
          </a:p>
        </p:txBody>
      </p:sp>
      <p:sp>
        <p:nvSpPr>
          <p:cNvPr id="7" name="テキスト ボックス 6">
            <a:extLst>
              <a:ext uri="{FF2B5EF4-FFF2-40B4-BE49-F238E27FC236}">
                <a16:creationId xmlns:a16="http://schemas.microsoft.com/office/drawing/2014/main" id="{F6B655BC-9C8D-4A13-8FF7-312FCC9F612A}"/>
              </a:ext>
            </a:extLst>
          </p:cNvPr>
          <p:cNvSpPr txBox="1"/>
          <p:nvPr/>
        </p:nvSpPr>
        <p:spPr>
          <a:xfrm>
            <a:off x="891538" y="4373202"/>
            <a:ext cx="10408921" cy="707886"/>
          </a:xfrm>
          <a:prstGeom prst="rect">
            <a:avLst/>
          </a:prstGeom>
          <a:noFill/>
          <a:ln w="28575">
            <a:noFill/>
          </a:ln>
        </p:spPr>
        <p:txBody>
          <a:bodyPr wrap="square" rtlCol="0">
            <a:spAutoFit/>
          </a:bodyPr>
          <a:lstStyle/>
          <a:p>
            <a:r>
              <a:rPr kumimoji="1" lang="ja-JP" altLang="en-US" sz="4000" dirty="0"/>
              <a:t>③　高台へ避難してください</a:t>
            </a:r>
            <a:endParaRPr kumimoji="1" lang="en-US" altLang="ja-JP" sz="4000" dirty="0"/>
          </a:p>
        </p:txBody>
      </p:sp>
      <p:sp>
        <p:nvSpPr>
          <p:cNvPr id="8" name="テキスト ボックス 7">
            <a:extLst>
              <a:ext uri="{FF2B5EF4-FFF2-40B4-BE49-F238E27FC236}">
                <a16:creationId xmlns:a16="http://schemas.microsoft.com/office/drawing/2014/main" id="{488DBA4B-38A7-4AB8-9C0B-631EBA013B4B}"/>
              </a:ext>
            </a:extLst>
          </p:cNvPr>
          <p:cNvSpPr txBox="1"/>
          <p:nvPr/>
        </p:nvSpPr>
        <p:spPr>
          <a:xfrm>
            <a:off x="5035417" y="5451819"/>
            <a:ext cx="6265041" cy="707886"/>
          </a:xfrm>
          <a:prstGeom prst="rect">
            <a:avLst/>
          </a:prstGeom>
          <a:noFill/>
          <a:ln w="28575">
            <a:noFill/>
          </a:ln>
        </p:spPr>
        <p:txBody>
          <a:bodyPr wrap="square" rtlCol="0">
            <a:spAutoFit/>
          </a:bodyPr>
          <a:lstStyle/>
          <a:p>
            <a:r>
              <a:rPr lang="ja-JP" altLang="en-US" sz="4000" dirty="0"/>
              <a:t>⇒　</a:t>
            </a:r>
            <a:r>
              <a:rPr lang="ja-JP" altLang="en-US" sz="3600" dirty="0">
                <a:solidFill>
                  <a:srgbClr val="FF0000"/>
                </a:solidFill>
              </a:rPr>
              <a:t>高い所へ逃げてください</a:t>
            </a:r>
            <a:endParaRPr kumimoji="1" lang="en-US" altLang="ja-JP" sz="4000" dirty="0">
              <a:solidFill>
                <a:srgbClr val="FF0000"/>
              </a:solidFill>
            </a:endParaRPr>
          </a:p>
        </p:txBody>
      </p:sp>
      <p:sp>
        <p:nvSpPr>
          <p:cNvPr id="9" name="テキスト ボックス 8">
            <a:extLst>
              <a:ext uri="{FF2B5EF4-FFF2-40B4-BE49-F238E27FC236}">
                <a16:creationId xmlns:a16="http://schemas.microsoft.com/office/drawing/2014/main" id="{71254AFB-EB52-42DB-B989-5381D73D7DDC}"/>
              </a:ext>
            </a:extLst>
          </p:cNvPr>
          <p:cNvSpPr txBox="1"/>
          <p:nvPr/>
        </p:nvSpPr>
        <p:spPr>
          <a:xfrm>
            <a:off x="5035417" y="3222426"/>
            <a:ext cx="6265041" cy="707886"/>
          </a:xfrm>
          <a:prstGeom prst="rect">
            <a:avLst/>
          </a:prstGeom>
          <a:noFill/>
          <a:ln w="28575">
            <a:noFill/>
          </a:ln>
        </p:spPr>
        <p:txBody>
          <a:bodyPr wrap="square" rtlCol="0">
            <a:spAutoFit/>
          </a:bodyPr>
          <a:lstStyle/>
          <a:p>
            <a:r>
              <a:rPr lang="ja-JP" altLang="en-US" sz="4000" dirty="0"/>
              <a:t>⇒　</a:t>
            </a:r>
            <a:r>
              <a:rPr lang="ja-JP" altLang="en-US" sz="4000" dirty="0">
                <a:solidFill>
                  <a:srgbClr val="FF0000"/>
                </a:solidFill>
              </a:rPr>
              <a:t>靴を脱いでください</a:t>
            </a:r>
            <a:endParaRPr kumimoji="1" lang="en-US" altLang="ja-JP" sz="4000" dirty="0">
              <a:solidFill>
                <a:srgbClr val="FF0000"/>
              </a:solidFill>
            </a:endParaRPr>
          </a:p>
        </p:txBody>
      </p:sp>
      <p:sp>
        <p:nvSpPr>
          <p:cNvPr id="10" name="テキスト ボックス 9">
            <a:extLst>
              <a:ext uri="{FF2B5EF4-FFF2-40B4-BE49-F238E27FC236}">
                <a16:creationId xmlns:a16="http://schemas.microsoft.com/office/drawing/2014/main" id="{18EA9D25-6F0D-4898-878F-849AA6732620}"/>
              </a:ext>
            </a:extLst>
          </p:cNvPr>
          <p:cNvSpPr txBox="1"/>
          <p:nvPr/>
        </p:nvSpPr>
        <p:spPr>
          <a:xfrm>
            <a:off x="5035417" y="2071650"/>
            <a:ext cx="6265041" cy="707886"/>
          </a:xfrm>
          <a:prstGeom prst="rect">
            <a:avLst/>
          </a:prstGeom>
          <a:noFill/>
          <a:ln w="28575">
            <a:noFill/>
          </a:ln>
        </p:spPr>
        <p:txBody>
          <a:bodyPr wrap="square" rtlCol="0">
            <a:spAutoFit/>
          </a:bodyPr>
          <a:lstStyle/>
          <a:p>
            <a:r>
              <a:rPr lang="ja-JP" altLang="en-US" sz="4000" dirty="0"/>
              <a:t>⇒　</a:t>
            </a:r>
            <a:r>
              <a:rPr lang="ja-JP" altLang="en-US" sz="4000" dirty="0">
                <a:solidFill>
                  <a:srgbClr val="FF0000"/>
                </a:solidFill>
              </a:rPr>
              <a:t>食べる</a:t>
            </a:r>
            <a:endParaRPr kumimoji="1" lang="en-US" altLang="ja-JP" sz="4000" dirty="0">
              <a:solidFill>
                <a:srgbClr val="FF0000"/>
              </a:solidFill>
            </a:endParaRPr>
          </a:p>
        </p:txBody>
      </p:sp>
    </p:spTree>
    <p:extLst>
      <p:ext uri="{BB962C8B-B14F-4D97-AF65-F5344CB8AC3E}">
        <p14:creationId xmlns:p14="http://schemas.microsoft.com/office/powerpoint/2010/main" val="246001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4F2342-920C-45EC-B829-1065DBC7A4B8}"/>
              </a:ext>
            </a:extLst>
          </p:cNvPr>
          <p:cNvSpPr txBox="1"/>
          <p:nvPr/>
        </p:nvSpPr>
        <p:spPr>
          <a:xfrm>
            <a:off x="891539" y="486690"/>
            <a:ext cx="10408921" cy="707886"/>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ja-JP" altLang="en-US" sz="4000" b="1" dirty="0"/>
              <a:t>やさしい日本語のコツ①</a:t>
            </a:r>
            <a:endParaRPr kumimoji="1" lang="ja-JP" altLang="en-US" sz="4000" b="1" dirty="0"/>
          </a:p>
        </p:txBody>
      </p:sp>
      <p:sp>
        <p:nvSpPr>
          <p:cNvPr id="7" name="テキスト ボックス 6">
            <a:extLst>
              <a:ext uri="{FF2B5EF4-FFF2-40B4-BE49-F238E27FC236}">
                <a16:creationId xmlns:a16="http://schemas.microsoft.com/office/drawing/2014/main" id="{36A4213E-4DFC-494E-8423-5A2677B85D18}"/>
              </a:ext>
            </a:extLst>
          </p:cNvPr>
          <p:cNvSpPr txBox="1"/>
          <p:nvPr/>
        </p:nvSpPr>
        <p:spPr>
          <a:xfrm>
            <a:off x="861642" y="2071650"/>
            <a:ext cx="10408921" cy="707886"/>
          </a:xfrm>
          <a:prstGeom prst="rect">
            <a:avLst/>
          </a:prstGeom>
          <a:noFill/>
          <a:ln w="28575">
            <a:noFill/>
          </a:ln>
        </p:spPr>
        <p:txBody>
          <a:bodyPr wrap="square" rtlCol="0">
            <a:spAutoFit/>
          </a:bodyPr>
          <a:lstStyle/>
          <a:p>
            <a:r>
              <a:rPr lang="ja-JP" altLang="en-US" sz="4000" dirty="0"/>
              <a:t>②</a:t>
            </a:r>
            <a:r>
              <a:rPr kumimoji="1" lang="ja-JP" altLang="en-US" sz="4000" dirty="0"/>
              <a:t>　簡単な言葉を使う</a:t>
            </a:r>
          </a:p>
        </p:txBody>
      </p:sp>
      <p:sp>
        <p:nvSpPr>
          <p:cNvPr id="8" name="テキスト ボックス 7">
            <a:extLst>
              <a:ext uri="{FF2B5EF4-FFF2-40B4-BE49-F238E27FC236}">
                <a16:creationId xmlns:a16="http://schemas.microsoft.com/office/drawing/2014/main" id="{37D31FBB-8266-40AA-A516-C2BB0D566A8D}"/>
              </a:ext>
            </a:extLst>
          </p:cNvPr>
          <p:cNvSpPr txBox="1"/>
          <p:nvPr/>
        </p:nvSpPr>
        <p:spPr>
          <a:xfrm>
            <a:off x="763204" y="2955080"/>
            <a:ext cx="11232853" cy="2246769"/>
          </a:xfrm>
          <a:prstGeom prst="rect">
            <a:avLst/>
          </a:prstGeom>
          <a:noFill/>
          <a:ln w="28575">
            <a:noFill/>
          </a:ln>
        </p:spPr>
        <p:txBody>
          <a:bodyPr wrap="square" rtlCol="0">
            <a:spAutoFit/>
          </a:bodyPr>
          <a:lstStyle/>
          <a:p>
            <a:r>
              <a:rPr kumimoji="1" lang="ja-JP" altLang="en-US" sz="2800" dirty="0"/>
              <a:t>・漢語→和語（避難→逃げる）</a:t>
            </a:r>
            <a:endParaRPr kumimoji="1" lang="en-US" altLang="ja-JP" sz="2800" dirty="0"/>
          </a:p>
          <a:p>
            <a:r>
              <a:rPr lang="ja-JP" altLang="en-US" sz="2800" dirty="0"/>
              <a:t>・カタカナ語→和語（ダイヤ→電車が来る時間）</a:t>
            </a:r>
            <a:endParaRPr lang="en-US" altLang="ja-JP" sz="2800" dirty="0"/>
          </a:p>
          <a:p>
            <a:r>
              <a:rPr kumimoji="1" lang="ja-JP" altLang="en-US" sz="2800" dirty="0"/>
              <a:t>・敬語、謙譲語→普通語（ご覧ください→見てください）</a:t>
            </a:r>
            <a:endParaRPr kumimoji="1" lang="en-US" altLang="ja-JP" sz="2800" dirty="0"/>
          </a:p>
          <a:p>
            <a:r>
              <a:rPr lang="ja-JP" altLang="en-US" sz="2800" dirty="0"/>
              <a:t>・複雑な動詞→簡単な動詞（聞いてみてください→聞いてください）</a:t>
            </a:r>
            <a:endParaRPr lang="en-US" altLang="ja-JP" sz="2800" dirty="0"/>
          </a:p>
          <a:p>
            <a:r>
              <a:rPr kumimoji="1" lang="ja-JP" altLang="en-US" sz="2800" dirty="0"/>
              <a:t>・抽象的な言葉→具体例を示す（特徴は？→色は？）</a:t>
            </a:r>
          </a:p>
        </p:txBody>
      </p:sp>
      <p:sp>
        <p:nvSpPr>
          <p:cNvPr id="5" name="テキスト ボックス 4">
            <a:extLst>
              <a:ext uri="{FF2B5EF4-FFF2-40B4-BE49-F238E27FC236}">
                <a16:creationId xmlns:a16="http://schemas.microsoft.com/office/drawing/2014/main" id="{525544FC-9BCA-415B-BE6D-650118C3A966}"/>
              </a:ext>
            </a:extLst>
          </p:cNvPr>
          <p:cNvSpPr txBox="1"/>
          <p:nvPr/>
        </p:nvSpPr>
        <p:spPr>
          <a:xfrm>
            <a:off x="891539" y="5786535"/>
            <a:ext cx="10408921" cy="584775"/>
          </a:xfrm>
          <a:prstGeom prst="rect">
            <a:avLst/>
          </a:prstGeom>
          <a:noFill/>
          <a:ln w="28575">
            <a:noFill/>
          </a:ln>
        </p:spPr>
        <p:txBody>
          <a:bodyPr wrap="square" rtlCol="0">
            <a:spAutoFit/>
          </a:bodyPr>
          <a:lstStyle/>
          <a:p>
            <a:r>
              <a:rPr kumimoji="1" lang="ja-JP" altLang="en-US" sz="3200" u="sng" dirty="0"/>
              <a:t>覚えたほうがいい言葉はそのまま使い、説明を加える。</a:t>
            </a:r>
          </a:p>
        </p:txBody>
      </p:sp>
    </p:spTree>
    <p:extLst>
      <p:ext uri="{BB962C8B-B14F-4D97-AF65-F5344CB8AC3E}">
        <p14:creationId xmlns:p14="http://schemas.microsoft.com/office/powerpoint/2010/main" val="195502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4F2342-920C-45EC-B829-1065DBC7A4B8}"/>
              </a:ext>
            </a:extLst>
          </p:cNvPr>
          <p:cNvSpPr txBox="1"/>
          <p:nvPr/>
        </p:nvSpPr>
        <p:spPr>
          <a:xfrm>
            <a:off x="655319" y="639090"/>
            <a:ext cx="10881360" cy="707886"/>
          </a:xfrm>
          <a:prstGeom prst="rect">
            <a:avLst/>
          </a:prstGeom>
          <a:solidFill>
            <a:schemeClr val="accent4">
              <a:lumMod val="20000"/>
              <a:lumOff val="80000"/>
            </a:schemeClr>
          </a:solidFill>
        </p:spPr>
        <p:txBody>
          <a:bodyPr wrap="square" rtlCol="0">
            <a:spAutoFit/>
          </a:bodyPr>
          <a:lstStyle/>
          <a:p>
            <a:pPr algn="ctr"/>
            <a:r>
              <a:rPr lang="ja-JP" altLang="en-US" sz="4000" dirty="0"/>
              <a:t>次のことばをやさしい日本語にしてみよう</a:t>
            </a:r>
            <a:endParaRPr kumimoji="1" lang="ja-JP" altLang="en-US" sz="4000" dirty="0"/>
          </a:p>
        </p:txBody>
      </p:sp>
      <p:sp>
        <p:nvSpPr>
          <p:cNvPr id="5" name="テキスト ボックス 4">
            <a:extLst>
              <a:ext uri="{FF2B5EF4-FFF2-40B4-BE49-F238E27FC236}">
                <a16:creationId xmlns:a16="http://schemas.microsoft.com/office/drawing/2014/main" id="{3B96A182-AF25-4308-B78F-1622673A72FF}"/>
              </a:ext>
            </a:extLst>
          </p:cNvPr>
          <p:cNvSpPr txBox="1"/>
          <p:nvPr/>
        </p:nvSpPr>
        <p:spPr>
          <a:xfrm>
            <a:off x="891537" y="4816091"/>
            <a:ext cx="10408921" cy="1323439"/>
          </a:xfrm>
          <a:prstGeom prst="rect">
            <a:avLst/>
          </a:prstGeom>
          <a:noFill/>
          <a:ln w="28575">
            <a:noFill/>
          </a:ln>
        </p:spPr>
        <p:txBody>
          <a:bodyPr wrap="square" rtlCol="0">
            <a:spAutoFit/>
          </a:bodyPr>
          <a:lstStyle/>
          <a:p>
            <a:r>
              <a:rPr lang="ja-JP" altLang="en-US" sz="4000" dirty="0"/>
              <a:t>③</a:t>
            </a:r>
            <a:r>
              <a:rPr kumimoji="1" lang="ja-JP" altLang="en-US" sz="4000" dirty="0"/>
              <a:t>　うち、ここたわんけえ、かわりにふい</a:t>
            </a:r>
            <a:r>
              <a:rPr kumimoji="1" lang="ja-JP" altLang="en-US" sz="4000" dirty="0" err="1"/>
              <a:t>ちょって</a:t>
            </a:r>
            <a:r>
              <a:rPr kumimoji="1" lang="ja-JP" altLang="en-US" sz="4000" dirty="0"/>
              <a:t>ーやー</a:t>
            </a:r>
            <a:endParaRPr kumimoji="1" lang="en-US" altLang="ja-JP" sz="4000" dirty="0"/>
          </a:p>
        </p:txBody>
      </p:sp>
      <p:sp>
        <p:nvSpPr>
          <p:cNvPr id="6" name="テキスト ボックス 5">
            <a:extLst>
              <a:ext uri="{FF2B5EF4-FFF2-40B4-BE49-F238E27FC236}">
                <a16:creationId xmlns:a16="http://schemas.microsoft.com/office/drawing/2014/main" id="{B81C3203-A8C2-4591-A7CE-43BA34C59AFB}"/>
              </a:ext>
            </a:extLst>
          </p:cNvPr>
          <p:cNvSpPr txBox="1"/>
          <p:nvPr/>
        </p:nvSpPr>
        <p:spPr>
          <a:xfrm>
            <a:off x="891537" y="2019704"/>
            <a:ext cx="10408921" cy="707886"/>
          </a:xfrm>
          <a:prstGeom prst="rect">
            <a:avLst/>
          </a:prstGeom>
          <a:noFill/>
          <a:ln w="28575">
            <a:noFill/>
          </a:ln>
        </p:spPr>
        <p:txBody>
          <a:bodyPr wrap="square" rtlCol="0">
            <a:spAutoFit/>
          </a:bodyPr>
          <a:lstStyle/>
          <a:p>
            <a:r>
              <a:rPr lang="ja-JP" altLang="en-US" sz="4000" dirty="0"/>
              <a:t>①</a:t>
            </a:r>
            <a:r>
              <a:rPr kumimoji="1" lang="ja-JP" altLang="en-US" sz="4000" dirty="0"/>
              <a:t>　ウォーキング</a:t>
            </a:r>
            <a:endParaRPr kumimoji="1" lang="en-US" altLang="ja-JP" sz="4000" dirty="0"/>
          </a:p>
        </p:txBody>
      </p:sp>
      <p:sp>
        <p:nvSpPr>
          <p:cNvPr id="7" name="テキスト ボックス 6">
            <a:extLst>
              <a:ext uri="{FF2B5EF4-FFF2-40B4-BE49-F238E27FC236}">
                <a16:creationId xmlns:a16="http://schemas.microsoft.com/office/drawing/2014/main" id="{F6B655BC-9C8D-4A13-8FF7-312FCC9F612A}"/>
              </a:ext>
            </a:extLst>
          </p:cNvPr>
          <p:cNvSpPr txBox="1"/>
          <p:nvPr/>
        </p:nvSpPr>
        <p:spPr>
          <a:xfrm>
            <a:off x="891537" y="3451136"/>
            <a:ext cx="10408921" cy="707886"/>
          </a:xfrm>
          <a:prstGeom prst="rect">
            <a:avLst/>
          </a:prstGeom>
          <a:noFill/>
          <a:ln w="28575">
            <a:noFill/>
          </a:ln>
        </p:spPr>
        <p:txBody>
          <a:bodyPr wrap="square" rtlCol="0">
            <a:spAutoFit/>
          </a:bodyPr>
          <a:lstStyle/>
          <a:p>
            <a:r>
              <a:rPr lang="ja-JP" altLang="en-US" sz="4000" dirty="0"/>
              <a:t>②　登校</a:t>
            </a:r>
            <a:endParaRPr kumimoji="1" lang="en-US" altLang="ja-JP" sz="4000" dirty="0"/>
          </a:p>
        </p:txBody>
      </p:sp>
      <p:sp>
        <p:nvSpPr>
          <p:cNvPr id="8" name="テキスト ボックス 7">
            <a:extLst>
              <a:ext uri="{FF2B5EF4-FFF2-40B4-BE49-F238E27FC236}">
                <a16:creationId xmlns:a16="http://schemas.microsoft.com/office/drawing/2014/main" id="{488DBA4B-38A7-4AB8-9C0B-631EBA013B4B}"/>
              </a:ext>
            </a:extLst>
          </p:cNvPr>
          <p:cNvSpPr txBox="1"/>
          <p:nvPr/>
        </p:nvSpPr>
        <p:spPr>
          <a:xfrm>
            <a:off x="5035417" y="3894025"/>
            <a:ext cx="6265041" cy="707886"/>
          </a:xfrm>
          <a:prstGeom prst="rect">
            <a:avLst/>
          </a:prstGeom>
          <a:noFill/>
          <a:ln w="28575">
            <a:noFill/>
          </a:ln>
        </p:spPr>
        <p:txBody>
          <a:bodyPr wrap="square" rtlCol="0">
            <a:spAutoFit/>
          </a:bodyPr>
          <a:lstStyle/>
          <a:p>
            <a:r>
              <a:rPr lang="ja-JP" altLang="en-US" sz="4000" dirty="0"/>
              <a:t>⇒　</a:t>
            </a:r>
            <a:r>
              <a:rPr lang="ja-JP" altLang="en-US" sz="3600" dirty="0">
                <a:solidFill>
                  <a:srgbClr val="FF0000"/>
                </a:solidFill>
              </a:rPr>
              <a:t>学校へ行く・来る</a:t>
            </a:r>
            <a:endParaRPr kumimoji="1" lang="en-US" altLang="ja-JP" sz="4000" dirty="0">
              <a:solidFill>
                <a:srgbClr val="FF0000"/>
              </a:solidFill>
            </a:endParaRPr>
          </a:p>
        </p:txBody>
      </p:sp>
      <p:sp>
        <p:nvSpPr>
          <p:cNvPr id="9" name="テキスト ボックス 8">
            <a:extLst>
              <a:ext uri="{FF2B5EF4-FFF2-40B4-BE49-F238E27FC236}">
                <a16:creationId xmlns:a16="http://schemas.microsoft.com/office/drawing/2014/main" id="{71254AFB-EB52-42DB-B989-5381D73D7DDC}"/>
              </a:ext>
            </a:extLst>
          </p:cNvPr>
          <p:cNvSpPr txBox="1"/>
          <p:nvPr/>
        </p:nvSpPr>
        <p:spPr>
          <a:xfrm>
            <a:off x="5035417" y="2727590"/>
            <a:ext cx="6265041" cy="707886"/>
          </a:xfrm>
          <a:prstGeom prst="rect">
            <a:avLst/>
          </a:prstGeom>
          <a:noFill/>
          <a:ln w="28575">
            <a:noFill/>
          </a:ln>
        </p:spPr>
        <p:txBody>
          <a:bodyPr wrap="square" rtlCol="0">
            <a:spAutoFit/>
          </a:bodyPr>
          <a:lstStyle/>
          <a:p>
            <a:r>
              <a:rPr lang="ja-JP" altLang="en-US" sz="4000" dirty="0"/>
              <a:t>⇒　</a:t>
            </a:r>
            <a:r>
              <a:rPr lang="ja-JP" altLang="en-US" sz="4000" dirty="0">
                <a:solidFill>
                  <a:srgbClr val="FF0000"/>
                </a:solidFill>
              </a:rPr>
              <a:t>歩くこと</a:t>
            </a:r>
            <a:endParaRPr kumimoji="1" lang="en-US" altLang="ja-JP" sz="4000" dirty="0">
              <a:solidFill>
                <a:srgbClr val="FF0000"/>
              </a:solidFill>
            </a:endParaRPr>
          </a:p>
        </p:txBody>
      </p:sp>
      <p:sp>
        <p:nvSpPr>
          <p:cNvPr id="10" name="テキスト ボックス 9">
            <a:extLst>
              <a:ext uri="{FF2B5EF4-FFF2-40B4-BE49-F238E27FC236}">
                <a16:creationId xmlns:a16="http://schemas.microsoft.com/office/drawing/2014/main" id="{18EA9D25-6F0D-4898-878F-849AA6732620}"/>
              </a:ext>
            </a:extLst>
          </p:cNvPr>
          <p:cNvSpPr txBox="1"/>
          <p:nvPr/>
        </p:nvSpPr>
        <p:spPr>
          <a:xfrm>
            <a:off x="1602670" y="6088713"/>
            <a:ext cx="10589330" cy="707886"/>
          </a:xfrm>
          <a:prstGeom prst="rect">
            <a:avLst/>
          </a:prstGeom>
          <a:noFill/>
          <a:ln w="28575">
            <a:noFill/>
          </a:ln>
        </p:spPr>
        <p:txBody>
          <a:bodyPr wrap="square" rtlCol="0">
            <a:spAutoFit/>
          </a:bodyPr>
          <a:lstStyle/>
          <a:p>
            <a:r>
              <a:rPr lang="ja-JP" altLang="en-US" sz="4000" dirty="0"/>
              <a:t>⇒　</a:t>
            </a:r>
            <a:r>
              <a:rPr lang="ja-JP" altLang="en-US" sz="4000" dirty="0">
                <a:solidFill>
                  <a:srgbClr val="FF0000"/>
                </a:solidFill>
              </a:rPr>
              <a:t>私は届かないので、拭いてください。</a:t>
            </a:r>
            <a:endParaRPr kumimoji="1" lang="en-US" altLang="ja-JP" sz="4000" dirty="0">
              <a:solidFill>
                <a:srgbClr val="FF0000"/>
              </a:solidFill>
            </a:endParaRPr>
          </a:p>
        </p:txBody>
      </p:sp>
    </p:spTree>
    <p:extLst>
      <p:ext uri="{BB962C8B-B14F-4D97-AF65-F5344CB8AC3E}">
        <p14:creationId xmlns:p14="http://schemas.microsoft.com/office/powerpoint/2010/main" val="245888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4F2342-920C-45EC-B829-1065DBC7A4B8}"/>
              </a:ext>
            </a:extLst>
          </p:cNvPr>
          <p:cNvSpPr txBox="1"/>
          <p:nvPr/>
        </p:nvSpPr>
        <p:spPr>
          <a:xfrm>
            <a:off x="655319" y="639090"/>
            <a:ext cx="10881360" cy="707886"/>
          </a:xfrm>
          <a:prstGeom prst="rect">
            <a:avLst/>
          </a:prstGeom>
          <a:solidFill>
            <a:schemeClr val="accent4">
              <a:lumMod val="20000"/>
              <a:lumOff val="80000"/>
            </a:schemeClr>
          </a:solidFill>
        </p:spPr>
        <p:txBody>
          <a:bodyPr wrap="square" rtlCol="0">
            <a:spAutoFit/>
          </a:bodyPr>
          <a:lstStyle/>
          <a:p>
            <a:pPr algn="ctr"/>
            <a:r>
              <a:rPr lang="ja-JP" altLang="en-US" sz="4000" dirty="0"/>
              <a:t>次のことばをやさしい日本語にしてみよう</a:t>
            </a:r>
            <a:endParaRPr kumimoji="1" lang="ja-JP" altLang="en-US" sz="4000" dirty="0"/>
          </a:p>
        </p:txBody>
      </p:sp>
      <p:sp>
        <p:nvSpPr>
          <p:cNvPr id="5" name="テキスト ボックス 4">
            <a:extLst>
              <a:ext uri="{FF2B5EF4-FFF2-40B4-BE49-F238E27FC236}">
                <a16:creationId xmlns:a16="http://schemas.microsoft.com/office/drawing/2014/main" id="{3B96A182-AF25-4308-B78F-1622673A72FF}"/>
              </a:ext>
            </a:extLst>
          </p:cNvPr>
          <p:cNvSpPr txBox="1"/>
          <p:nvPr/>
        </p:nvSpPr>
        <p:spPr>
          <a:xfrm>
            <a:off x="970423" y="1736916"/>
            <a:ext cx="10408921" cy="707886"/>
          </a:xfrm>
          <a:prstGeom prst="rect">
            <a:avLst/>
          </a:prstGeom>
          <a:noFill/>
          <a:ln w="28575">
            <a:noFill/>
          </a:ln>
        </p:spPr>
        <p:txBody>
          <a:bodyPr wrap="square" rtlCol="0">
            <a:spAutoFit/>
          </a:bodyPr>
          <a:lstStyle/>
          <a:p>
            <a:r>
              <a:rPr kumimoji="1" lang="ja-JP" altLang="en-US" sz="4000" dirty="0"/>
              <a:t>①　最近</a:t>
            </a:r>
            <a:r>
              <a:rPr kumimoji="1" lang="en-US" altLang="ja-JP" sz="4000" dirty="0"/>
              <a:t>K-POP</a:t>
            </a:r>
            <a:r>
              <a:rPr kumimoji="1" lang="ja-JP" altLang="en-US" sz="4000" dirty="0"/>
              <a:t>が人気ですね。</a:t>
            </a:r>
            <a:endParaRPr kumimoji="1" lang="en-US" altLang="ja-JP" sz="4000" dirty="0"/>
          </a:p>
        </p:txBody>
      </p:sp>
      <p:sp>
        <p:nvSpPr>
          <p:cNvPr id="6" name="テキスト ボックス 5">
            <a:extLst>
              <a:ext uri="{FF2B5EF4-FFF2-40B4-BE49-F238E27FC236}">
                <a16:creationId xmlns:a16="http://schemas.microsoft.com/office/drawing/2014/main" id="{B81C3203-A8C2-4591-A7CE-43BA34C59AFB}"/>
              </a:ext>
            </a:extLst>
          </p:cNvPr>
          <p:cNvSpPr txBox="1"/>
          <p:nvPr/>
        </p:nvSpPr>
        <p:spPr>
          <a:xfrm>
            <a:off x="891536" y="3295883"/>
            <a:ext cx="10408921" cy="707886"/>
          </a:xfrm>
          <a:prstGeom prst="rect">
            <a:avLst/>
          </a:prstGeom>
          <a:noFill/>
          <a:ln w="28575">
            <a:noFill/>
          </a:ln>
        </p:spPr>
        <p:txBody>
          <a:bodyPr wrap="square" rtlCol="0">
            <a:spAutoFit/>
          </a:bodyPr>
          <a:lstStyle/>
          <a:p>
            <a:r>
              <a:rPr kumimoji="1" lang="ja-JP" altLang="en-US" sz="4000" dirty="0"/>
              <a:t>②　趣味は何ですか。</a:t>
            </a:r>
            <a:endParaRPr kumimoji="1" lang="en-US" altLang="ja-JP" sz="4000" dirty="0"/>
          </a:p>
        </p:txBody>
      </p:sp>
      <p:sp>
        <p:nvSpPr>
          <p:cNvPr id="7" name="テキスト ボックス 6">
            <a:extLst>
              <a:ext uri="{FF2B5EF4-FFF2-40B4-BE49-F238E27FC236}">
                <a16:creationId xmlns:a16="http://schemas.microsoft.com/office/drawing/2014/main" id="{F6B655BC-9C8D-4A13-8FF7-312FCC9F612A}"/>
              </a:ext>
            </a:extLst>
          </p:cNvPr>
          <p:cNvSpPr txBox="1"/>
          <p:nvPr/>
        </p:nvSpPr>
        <p:spPr>
          <a:xfrm>
            <a:off x="891536" y="4895471"/>
            <a:ext cx="10408921" cy="707886"/>
          </a:xfrm>
          <a:prstGeom prst="rect">
            <a:avLst/>
          </a:prstGeom>
          <a:noFill/>
          <a:ln w="28575">
            <a:noFill/>
          </a:ln>
        </p:spPr>
        <p:txBody>
          <a:bodyPr wrap="square" rtlCol="0">
            <a:spAutoFit/>
          </a:bodyPr>
          <a:lstStyle/>
          <a:p>
            <a:r>
              <a:rPr kumimoji="1" lang="ja-JP" altLang="en-US" sz="4000" dirty="0"/>
              <a:t>③</a:t>
            </a:r>
            <a:r>
              <a:rPr lang="ja-JP" altLang="en-US" sz="4000" dirty="0"/>
              <a:t>　そこの観光名所はどこですか。</a:t>
            </a:r>
            <a:endParaRPr kumimoji="1" lang="en-US" altLang="ja-JP" sz="4000" dirty="0"/>
          </a:p>
        </p:txBody>
      </p:sp>
      <p:sp>
        <p:nvSpPr>
          <p:cNvPr id="8" name="テキスト ボックス 7">
            <a:extLst>
              <a:ext uri="{FF2B5EF4-FFF2-40B4-BE49-F238E27FC236}">
                <a16:creationId xmlns:a16="http://schemas.microsoft.com/office/drawing/2014/main" id="{488DBA4B-38A7-4AB8-9C0B-631EBA013B4B}"/>
              </a:ext>
            </a:extLst>
          </p:cNvPr>
          <p:cNvSpPr txBox="1"/>
          <p:nvPr/>
        </p:nvSpPr>
        <p:spPr>
          <a:xfrm>
            <a:off x="1049311" y="4115984"/>
            <a:ext cx="10251146" cy="707886"/>
          </a:xfrm>
          <a:prstGeom prst="rect">
            <a:avLst/>
          </a:prstGeom>
          <a:noFill/>
          <a:ln w="28575">
            <a:noFill/>
          </a:ln>
        </p:spPr>
        <p:txBody>
          <a:bodyPr wrap="square" rtlCol="0">
            <a:spAutoFit/>
          </a:bodyPr>
          <a:lstStyle/>
          <a:p>
            <a:r>
              <a:rPr lang="ja-JP" altLang="en-US" sz="4000" dirty="0"/>
              <a:t>⇒　</a:t>
            </a:r>
            <a:r>
              <a:rPr lang="ja-JP" altLang="en-US" sz="3600" dirty="0">
                <a:solidFill>
                  <a:srgbClr val="FF0000"/>
                </a:solidFill>
              </a:rPr>
              <a:t>何が好きですか？スポーツ？音楽？料理？</a:t>
            </a:r>
            <a:endParaRPr kumimoji="1" lang="en-US" altLang="ja-JP" sz="4000" dirty="0">
              <a:solidFill>
                <a:srgbClr val="FF0000"/>
              </a:solidFill>
            </a:endParaRPr>
          </a:p>
        </p:txBody>
      </p:sp>
      <p:sp>
        <p:nvSpPr>
          <p:cNvPr id="9" name="テキスト ボックス 8">
            <a:extLst>
              <a:ext uri="{FF2B5EF4-FFF2-40B4-BE49-F238E27FC236}">
                <a16:creationId xmlns:a16="http://schemas.microsoft.com/office/drawing/2014/main" id="{71254AFB-EB52-42DB-B989-5381D73D7DDC}"/>
              </a:ext>
            </a:extLst>
          </p:cNvPr>
          <p:cNvSpPr txBox="1"/>
          <p:nvPr/>
        </p:nvSpPr>
        <p:spPr>
          <a:xfrm>
            <a:off x="1049311" y="5787173"/>
            <a:ext cx="10702978" cy="707886"/>
          </a:xfrm>
          <a:prstGeom prst="rect">
            <a:avLst/>
          </a:prstGeom>
          <a:noFill/>
          <a:ln w="28575">
            <a:noFill/>
          </a:ln>
        </p:spPr>
        <p:txBody>
          <a:bodyPr wrap="square" rtlCol="0">
            <a:spAutoFit/>
          </a:bodyPr>
          <a:lstStyle/>
          <a:p>
            <a:r>
              <a:rPr lang="ja-JP" altLang="en-US" sz="4000" dirty="0"/>
              <a:t>⇒　</a:t>
            </a:r>
            <a:r>
              <a:rPr lang="ja-JP" altLang="en-US" sz="4000" dirty="0">
                <a:solidFill>
                  <a:srgbClr val="FF0000"/>
                </a:solidFill>
              </a:rPr>
              <a:t>〇〇の有名なところ・ものは何ですか。</a:t>
            </a:r>
            <a:endParaRPr kumimoji="1" lang="en-US" altLang="ja-JP" sz="4000" dirty="0">
              <a:solidFill>
                <a:srgbClr val="FF0000"/>
              </a:solidFill>
            </a:endParaRPr>
          </a:p>
        </p:txBody>
      </p:sp>
      <p:sp>
        <p:nvSpPr>
          <p:cNvPr id="10" name="テキスト ボックス 9">
            <a:extLst>
              <a:ext uri="{FF2B5EF4-FFF2-40B4-BE49-F238E27FC236}">
                <a16:creationId xmlns:a16="http://schemas.microsoft.com/office/drawing/2014/main" id="{18EA9D25-6F0D-4898-878F-849AA6732620}"/>
              </a:ext>
            </a:extLst>
          </p:cNvPr>
          <p:cNvSpPr txBox="1"/>
          <p:nvPr/>
        </p:nvSpPr>
        <p:spPr>
          <a:xfrm>
            <a:off x="1128199" y="2475782"/>
            <a:ext cx="10251145" cy="707886"/>
          </a:xfrm>
          <a:prstGeom prst="rect">
            <a:avLst/>
          </a:prstGeom>
          <a:noFill/>
          <a:ln w="28575">
            <a:noFill/>
          </a:ln>
        </p:spPr>
        <p:txBody>
          <a:bodyPr wrap="square" rtlCol="0">
            <a:spAutoFit/>
          </a:bodyPr>
          <a:lstStyle/>
          <a:p>
            <a:r>
              <a:rPr lang="ja-JP" altLang="en-US" sz="4000" dirty="0"/>
              <a:t>⇒　</a:t>
            </a:r>
            <a:r>
              <a:rPr lang="ja-JP" altLang="en-US" sz="4000" dirty="0">
                <a:solidFill>
                  <a:srgbClr val="FF0000"/>
                </a:solidFill>
              </a:rPr>
              <a:t>最近韓国の歌が好きな人が多いですね。</a:t>
            </a:r>
            <a:endParaRPr kumimoji="1" lang="en-US" altLang="ja-JP" sz="4000" dirty="0">
              <a:solidFill>
                <a:srgbClr val="FF0000"/>
              </a:solidFill>
            </a:endParaRPr>
          </a:p>
        </p:txBody>
      </p:sp>
    </p:spTree>
    <p:extLst>
      <p:ext uri="{BB962C8B-B14F-4D97-AF65-F5344CB8AC3E}">
        <p14:creationId xmlns:p14="http://schemas.microsoft.com/office/powerpoint/2010/main" val="173210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4F2342-920C-45EC-B829-1065DBC7A4B8}"/>
              </a:ext>
            </a:extLst>
          </p:cNvPr>
          <p:cNvSpPr txBox="1"/>
          <p:nvPr/>
        </p:nvSpPr>
        <p:spPr>
          <a:xfrm>
            <a:off x="891539" y="486690"/>
            <a:ext cx="10408921" cy="707886"/>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ja-JP" altLang="en-US" sz="4000" b="1" dirty="0"/>
              <a:t>やさしい日本語のコツ②</a:t>
            </a:r>
            <a:endParaRPr kumimoji="1" lang="ja-JP" altLang="en-US" sz="4000" b="1" dirty="0"/>
          </a:p>
        </p:txBody>
      </p:sp>
      <p:sp>
        <p:nvSpPr>
          <p:cNvPr id="7" name="テキスト ボックス 6">
            <a:extLst>
              <a:ext uri="{FF2B5EF4-FFF2-40B4-BE49-F238E27FC236}">
                <a16:creationId xmlns:a16="http://schemas.microsoft.com/office/drawing/2014/main" id="{36A4213E-4DFC-494E-8423-5A2677B85D18}"/>
              </a:ext>
            </a:extLst>
          </p:cNvPr>
          <p:cNvSpPr txBox="1"/>
          <p:nvPr/>
        </p:nvSpPr>
        <p:spPr>
          <a:xfrm>
            <a:off x="891538" y="1585564"/>
            <a:ext cx="10408921" cy="646331"/>
          </a:xfrm>
          <a:prstGeom prst="rect">
            <a:avLst/>
          </a:prstGeom>
          <a:solidFill>
            <a:schemeClr val="accent5">
              <a:lumMod val="20000"/>
              <a:lumOff val="80000"/>
            </a:schemeClr>
          </a:solidFill>
          <a:ln w="28575">
            <a:noFill/>
          </a:ln>
        </p:spPr>
        <p:txBody>
          <a:bodyPr wrap="square" rtlCol="0">
            <a:spAutoFit/>
          </a:bodyPr>
          <a:lstStyle/>
          <a:p>
            <a:r>
              <a:rPr lang="ja-JP" altLang="en-US" sz="3600" b="1" dirty="0"/>
              <a:t>②</a:t>
            </a:r>
            <a:r>
              <a:rPr kumimoji="1" lang="ja-JP" altLang="en-US" sz="3600" b="1" dirty="0"/>
              <a:t>　簡単な文構造にする</a:t>
            </a:r>
          </a:p>
        </p:txBody>
      </p:sp>
      <p:sp>
        <p:nvSpPr>
          <p:cNvPr id="8" name="テキスト ボックス 7">
            <a:extLst>
              <a:ext uri="{FF2B5EF4-FFF2-40B4-BE49-F238E27FC236}">
                <a16:creationId xmlns:a16="http://schemas.microsoft.com/office/drawing/2014/main" id="{37D31FBB-8266-40AA-A516-C2BB0D566A8D}"/>
              </a:ext>
            </a:extLst>
          </p:cNvPr>
          <p:cNvSpPr txBox="1"/>
          <p:nvPr/>
        </p:nvSpPr>
        <p:spPr>
          <a:xfrm>
            <a:off x="959147" y="2290316"/>
            <a:ext cx="11232853" cy="1815882"/>
          </a:xfrm>
          <a:prstGeom prst="rect">
            <a:avLst/>
          </a:prstGeom>
          <a:noFill/>
          <a:ln w="28575">
            <a:noFill/>
          </a:ln>
        </p:spPr>
        <p:txBody>
          <a:bodyPr wrap="square" rtlCol="0">
            <a:spAutoFit/>
          </a:bodyPr>
          <a:lstStyle/>
          <a:p>
            <a:r>
              <a:rPr kumimoji="1" lang="ja-JP" altLang="en-US" sz="2800" dirty="0"/>
              <a:t>・文を短くする</a:t>
            </a:r>
            <a:endParaRPr kumimoji="1" lang="en-US" altLang="ja-JP" sz="2800" dirty="0"/>
          </a:p>
          <a:p>
            <a:r>
              <a:rPr kumimoji="1" lang="ja-JP" altLang="en-US" sz="2800" dirty="0"/>
              <a:t>・文末表現はなるべく統一する（です・ます形）</a:t>
            </a:r>
            <a:endParaRPr kumimoji="1" lang="en-US" altLang="ja-JP" sz="2800" dirty="0"/>
          </a:p>
          <a:p>
            <a:r>
              <a:rPr lang="ja-JP" altLang="en-US" sz="2800" dirty="0"/>
              <a:t>・受身文→能動文（～～が配られます→～～を配ります）</a:t>
            </a:r>
            <a:endParaRPr lang="en-US" altLang="ja-JP" sz="2800" dirty="0"/>
          </a:p>
          <a:p>
            <a:r>
              <a:rPr kumimoji="1" lang="ja-JP" altLang="en-US" sz="2800" dirty="0"/>
              <a:t>・二重否定は避ける（可能性がないわけではない→可能性がある）</a:t>
            </a:r>
          </a:p>
        </p:txBody>
      </p:sp>
      <p:sp>
        <p:nvSpPr>
          <p:cNvPr id="6" name="テキスト ボックス 5">
            <a:extLst>
              <a:ext uri="{FF2B5EF4-FFF2-40B4-BE49-F238E27FC236}">
                <a16:creationId xmlns:a16="http://schemas.microsoft.com/office/drawing/2014/main" id="{A26279B5-2D90-46AA-B6B1-E663298DEAD5}"/>
              </a:ext>
            </a:extLst>
          </p:cNvPr>
          <p:cNvSpPr txBox="1"/>
          <p:nvPr/>
        </p:nvSpPr>
        <p:spPr>
          <a:xfrm>
            <a:off x="891536" y="4164619"/>
            <a:ext cx="10408921" cy="646331"/>
          </a:xfrm>
          <a:prstGeom prst="rect">
            <a:avLst/>
          </a:prstGeom>
          <a:solidFill>
            <a:schemeClr val="accent5">
              <a:lumMod val="20000"/>
              <a:lumOff val="80000"/>
            </a:schemeClr>
          </a:solidFill>
          <a:ln w="28575">
            <a:noFill/>
          </a:ln>
        </p:spPr>
        <p:txBody>
          <a:bodyPr wrap="square" rtlCol="0">
            <a:spAutoFit/>
          </a:bodyPr>
          <a:lstStyle/>
          <a:p>
            <a:r>
              <a:rPr kumimoji="1" lang="ja-JP" altLang="en-US" sz="3600" b="1" dirty="0"/>
              <a:t>③　情報</a:t>
            </a:r>
            <a:r>
              <a:rPr lang="ja-JP" altLang="en-US" sz="3600" b="1" dirty="0"/>
              <a:t>を絞る</a:t>
            </a:r>
            <a:endParaRPr kumimoji="1" lang="ja-JP" altLang="en-US" sz="3600" b="1" dirty="0"/>
          </a:p>
        </p:txBody>
      </p:sp>
      <p:sp>
        <p:nvSpPr>
          <p:cNvPr id="9" name="テキスト ボックス 8">
            <a:extLst>
              <a:ext uri="{FF2B5EF4-FFF2-40B4-BE49-F238E27FC236}">
                <a16:creationId xmlns:a16="http://schemas.microsoft.com/office/drawing/2014/main" id="{EBF12E3E-0360-4AF2-928C-2E048AE4AFDE}"/>
              </a:ext>
            </a:extLst>
          </p:cNvPr>
          <p:cNvSpPr txBox="1"/>
          <p:nvPr/>
        </p:nvSpPr>
        <p:spPr>
          <a:xfrm>
            <a:off x="891536" y="5423565"/>
            <a:ext cx="10408921" cy="646331"/>
          </a:xfrm>
          <a:prstGeom prst="rect">
            <a:avLst/>
          </a:prstGeom>
          <a:solidFill>
            <a:schemeClr val="accent5">
              <a:lumMod val="20000"/>
              <a:lumOff val="80000"/>
            </a:schemeClr>
          </a:solidFill>
          <a:ln w="28575">
            <a:noFill/>
          </a:ln>
        </p:spPr>
        <p:txBody>
          <a:bodyPr wrap="square" rtlCol="0">
            <a:spAutoFit/>
          </a:bodyPr>
          <a:lstStyle/>
          <a:p>
            <a:r>
              <a:rPr lang="ja-JP" altLang="en-US" sz="3600" b="1" dirty="0"/>
              <a:t>④</a:t>
            </a:r>
            <a:r>
              <a:rPr kumimoji="1" lang="ja-JP" altLang="en-US" sz="3600" b="1" dirty="0"/>
              <a:t>　必要に応じて、説明を加える</a:t>
            </a:r>
          </a:p>
        </p:txBody>
      </p:sp>
      <p:sp>
        <p:nvSpPr>
          <p:cNvPr id="10" name="テキスト ボックス 9">
            <a:extLst>
              <a:ext uri="{FF2B5EF4-FFF2-40B4-BE49-F238E27FC236}">
                <a16:creationId xmlns:a16="http://schemas.microsoft.com/office/drawing/2014/main" id="{8F1E3B10-CEA0-461B-9DA9-B1F226DC3A20}"/>
              </a:ext>
            </a:extLst>
          </p:cNvPr>
          <p:cNvSpPr txBox="1"/>
          <p:nvPr/>
        </p:nvSpPr>
        <p:spPr>
          <a:xfrm>
            <a:off x="959147" y="4855647"/>
            <a:ext cx="11232853" cy="523220"/>
          </a:xfrm>
          <a:prstGeom prst="rect">
            <a:avLst/>
          </a:prstGeom>
          <a:noFill/>
          <a:ln w="28575">
            <a:noFill/>
          </a:ln>
        </p:spPr>
        <p:txBody>
          <a:bodyPr wrap="square" rtlCol="0">
            <a:spAutoFit/>
          </a:bodyPr>
          <a:lstStyle/>
          <a:p>
            <a:r>
              <a:rPr kumimoji="1" lang="ja-JP" altLang="en-US" sz="2800" dirty="0"/>
              <a:t>・分かりやすいよう、伝える順番を工夫する</a:t>
            </a:r>
          </a:p>
        </p:txBody>
      </p:sp>
      <p:sp>
        <p:nvSpPr>
          <p:cNvPr id="11" name="テキスト ボックス 10">
            <a:extLst>
              <a:ext uri="{FF2B5EF4-FFF2-40B4-BE49-F238E27FC236}">
                <a16:creationId xmlns:a16="http://schemas.microsoft.com/office/drawing/2014/main" id="{F05C1F0B-6F3E-4FE4-B5CF-18D328B69DF5}"/>
              </a:ext>
            </a:extLst>
          </p:cNvPr>
          <p:cNvSpPr txBox="1"/>
          <p:nvPr/>
        </p:nvSpPr>
        <p:spPr>
          <a:xfrm>
            <a:off x="959147" y="6114594"/>
            <a:ext cx="11232853" cy="523220"/>
          </a:xfrm>
          <a:prstGeom prst="rect">
            <a:avLst/>
          </a:prstGeom>
          <a:noFill/>
          <a:ln w="28575">
            <a:noFill/>
          </a:ln>
        </p:spPr>
        <p:txBody>
          <a:bodyPr wrap="square" rtlCol="0">
            <a:spAutoFit/>
          </a:bodyPr>
          <a:lstStyle/>
          <a:p>
            <a:r>
              <a:rPr kumimoji="1" lang="ja-JP" altLang="en-US" sz="2800" dirty="0"/>
              <a:t>・「日本の常識」を前提としている内容には、補足説明を加える</a:t>
            </a:r>
          </a:p>
        </p:txBody>
      </p:sp>
    </p:spTree>
    <p:extLst>
      <p:ext uri="{BB962C8B-B14F-4D97-AF65-F5344CB8AC3E}">
        <p14:creationId xmlns:p14="http://schemas.microsoft.com/office/powerpoint/2010/main" val="342537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6"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4F2342-920C-45EC-B829-1065DBC7A4B8}"/>
              </a:ext>
            </a:extLst>
          </p:cNvPr>
          <p:cNvSpPr txBox="1"/>
          <p:nvPr/>
        </p:nvSpPr>
        <p:spPr>
          <a:xfrm>
            <a:off x="891539" y="486690"/>
            <a:ext cx="10408921" cy="707886"/>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ja-JP" altLang="en-US" sz="4000" b="1" dirty="0"/>
              <a:t>共通点を探せ！</a:t>
            </a:r>
            <a:endParaRPr kumimoji="1" lang="ja-JP" altLang="en-US" sz="4000" b="1" dirty="0"/>
          </a:p>
        </p:txBody>
      </p:sp>
      <p:sp>
        <p:nvSpPr>
          <p:cNvPr id="7" name="テキスト ボックス 6">
            <a:extLst>
              <a:ext uri="{FF2B5EF4-FFF2-40B4-BE49-F238E27FC236}">
                <a16:creationId xmlns:a16="http://schemas.microsoft.com/office/drawing/2014/main" id="{36A4213E-4DFC-494E-8423-5A2677B85D18}"/>
              </a:ext>
            </a:extLst>
          </p:cNvPr>
          <p:cNvSpPr txBox="1"/>
          <p:nvPr/>
        </p:nvSpPr>
        <p:spPr>
          <a:xfrm>
            <a:off x="891539" y="2071650"/>
            <a:ext cx="10408921" cy="1938992"/>
          </a:xfrm>
          <a:prstGeom prst="rect">
            <a:avLst/>
          </a:prstGeom>
          <a:noFill/>
          <a:ln w="28575">
            <a:noFill/>
          </a:ln>
        </p:spPr>
        <p:txBody>
          <a:bodyPr wrap="square" rtlCol="0">
            <a:spAutoFit/>
          </a:bodyPr>
          <a:lstStyle/>
          <a:p>
            <a:r>
              <a:rPr kumimoji="1" lang="ja-JP" altLang="en-US" sz="4000" dirty="0"/>
              <a:t>ペアになって、その人との共通点を見つけましょう。共通点を見つけるために、自分のことを伝えたり、相手に質問したりしましょう。</a:t>
            </a:r>
          </a:p>
        </p:txBody>
      </p:sp>
      <p:sp>
        <p:nvSpPr>
          <p:cNvPr id="8" name="テキスト ボックス 7">
            <a:extLst>
              <a:ext uri="{FF2B5EF4-FFF2-40B4-BE49-F238E27FC236}">
                <a16:creationId xmlns:a16="http://schemas.microsoft.com/office/drawing/2014/main" id="{37D31FBB-8266-40AA-A516-C2BB0D566A8D}"/>
              </a:ext>
            </a:extLst>
          </p:cNvPr>
          <p:cNvSpPr txBox="1"/>
          <p:nvPr/>
        </p:nvSpPr>
        <p:spPr>
          <a:xfrm>
            <a:off x="996470" y="4887716"/>
            <a:ext cx="10408921" cy="1323439"/>
          </a:xfrm>
          <a:prstGeom prst="rect">
            <a:avLst/>
          </a:prstGeom>
          <a:noFill/>
          <a:ln w="28575">
            <a:noFill/>
          </a:ln>
        </p:spPr>
        <p:txBody>
          <a:bodyPr wrap="square" rtlCol="0">
            <a:spAutoFit/>
          </a:bodyPr>
          <a:lstStyle/>
          <a:p>
            <a:r>
              <a:rPr lang="ja-JP" altLang="en-US" sz="4000" dirty="0"/>
              <a:t>制限時間は１分！</a:t>
            </a:r>
            <a:endParaRPr lang="en-US" altLang="ja-JP" sz="4000" dirty="0"/>
          </a:p>
          <a:p>
            <a:r>
              <a:rPr lang="ja-JP" altLang="en-US" sz="4000" dirty="0"/>
              <a:t>「私たちは〇〇チームです」と発表します。</a:t>
            </a:r>
            <a:endParaRPr kumimoji="1" lang="ja-JP" altLang="en-US" sz="4000" dirty="0"/>
          </a:p>
        </p:txBody>
      </p:sp>
    </p:spTree>
    <p:extLst>
      <p:ext uri="{BB962C8B-B14F-4D97-AF65-F5344CB8AC3E}">
        <p14:creationId xmlns:p14="http://schemas.microsoft.com/office/powerpoint/2010/main" val="41951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4F2342-920C-45EC-B829-1065DBC7A4B8}"/>
              </a:ext>
            </a:extLst>
          </p:cNvPr>
          <p:cNvSpPr txBox="1"/>
          <p:nvPr/>
        </p:nvSpPr>
        <p:spPr>
          <a:xfrm>
            <a:off x="891539" y="486690"/>
            <a:ext cx="10408921" cy="707886"/>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ja-JP" altLang="en-US" sz="4000" b="1" dirty="0"/>
              <a:t>共通点を探せ！</a:t>
            </a:r>
            <a:endParaRPr kumimoji="1" lang="ja-JP" altLang="en-US" sz="4000" b="1" dirty="0"/>
          </a:p>
        </p:txBody>
      </p:sp>
      <p:sp>
        <p:nvSpPr>
          <p:cNvPr id="7" name="テキスト ボックス 6">
            <a:extLst>
              <a:ext uri="{FF2B5EF4-FFF2-40B4-BE49-F238E27FC236}">
                <a16:creationId xmlns:a16="http://schemas.microsoft.com/office/drawing/2014/main" id="{36A4213E-4DFC-494E-8423-5A2677B85D18}"/>
              </a:ext>
            </a:extLst>
          </p:cNvPr>
          <p:cNvSpPr txBox="1"/>
          <p:nvPr/>
        </p:nvSpPr>
        <p:spPr>
          <a:xfrm>
            <a:off x="891539" y="2071650"/>
            <a:ext cx="10408921" cy="2554545"/>
          </a:xfrm>
          <a:prstGeom prst="rect">
            <a:avLst/>
          </a:prstGeom>
          <a:noFill/>
          <a:ln w="28575">
            <a:noFill/>
          </a:ln>
        </p:spPr>
        <p:txBody>
          <a:bodyPr wrap="square" rtlCol="0">
            <a:spAutoFit/>
          </a:bodyPr>
          <a:lstStyle/>
          <a:p>
            <a:r>
              <a:rPr lang="ja-JP" altLang="en-US" sz="4000" dirty="0"/>
              <a:t>３人グループ</a:t>
            </a:r>
            <a:r>
              <a:rPr kumimoji="1" lang="ja-JP" altLang="en-US" sz="4000" dirty="0"/>
              <a:t>になって、その人との共通点を見つけましょう。共通点を見つけるために、自分のことを伝えたり、相手に質問したりしましょう。</a:t>
            </a:r>
          </a:p>
        </p:txBody>
      </p:sp>
      <p:sp>
        <p:nvSpPr>
          <p:cNvPr id="8" name="テキスト ボックス 7">
            <a:extLst>
              <a:ext uri="{FF2B5EF4-FFF2-40B4-BE49-F238E27FC236}">
                <a16:creationId xmlns:a16="http://schemas.microsoft.com/office/drawing/2014/main" id="{37D31FBB-8266-40AA-A516-C2BB0D566A8D}"/>
              </a:ext>
            </a:extLst>
          </p:cNvPr>
          <p:cNvSpPr txBox="1"/>
          <p:nvPr/>
        </p:nvSpPr>
        <p:spPr>
          <a:xfrm>
            <a:off x="996470" y="4887716"/>
            <a:ext cx="10408921" cy="1323439"/>
          </a:xfrm>
          <a:prstGeom prst="rect">
            <a:avLst/>
          </a:prstGeom>
          <a:noFill/>
          <a:ln w="28575">
            <a:noFill/>
          </a:ln>
        </p:spPr>
        <p:txBody>
          <a:bodyPr wrap="square" rtlCol="0">
            <a:spAutoFit/>
          </a:bodyPr>
          <a:lstStyle/>
          <a:p>
            <a:r>
              <a:rPr lang="ja-JP" altLang="en-US" sz="4000" dirty="0"/>
              <a:t>制限時間は１分！</a:t>
            </a:r>
            <a:endParaRPr lang="en-US" altLang="ja-JP" sz="4000" dirty="0"/>
          </a:p>
          <a:p>
            <a:r>
              <a:rPr lang="ja-JP" altLang="en-US" sz="4000" dirty="0"/>
              <a:t>「私たちは〇〇チームです」と発表します。</a:t>
            </a:r>
            <a:endParaRPr kumimoji="1" lang="ja-JP" altLang="en-US" sz="4000" dirty="0"/>
          </a:p>
        </p:txBody>
      </p:sp>
    </p:spTree>
    <p:extLst>
      <p:ext uri="{BB962C8B-B14F-4D97-AF65-F5344CB8AC3E}">
        <p14:creationId xmlns:p14="http://schemas.microsoft.com/office/powerpoint/2010/main" val="40428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4B73069-EA30-4C01-A177-5FE74721E758}"/>
              </a:ext>
            </a:extLst>
          </p:cNvPr>
          <p:cNvSpPr txBox="1"/>
          <p:nvPr/>
        </p:nvSpPr>
        <p:spPr>
          <a:xfrm>
            <a:off x="518160" y="578287"/>
            <a:ext cx="10881360" cy="707886"/>
          </a:xfrm>
          <a:prstGeom prst="rect">
            <a:avLst/>
          </a:prstGeom>
          <a:noFill/>
        </p:spPr>
        <p:txBody>
          <a:bodyPr wrap="square" rtlCol="0">
            <a:spAutoFit/>
          </a:bodyPr>
          <a:lstStyle/>
          <a:p>
            <a:r>
              <a:rPr lang="ja-JP" altLang="en-US" sz="4000" dirty="0"/>
              <a:t>あなたは日本の旅館で働いています。</a:t>
            </a:r>
            <a:endParaRPr kumimoji="1" lang="ja-JP" altLang="en-US" sz="4000" dirty="0"/>
          </a:p>
        </p:txBody>
      </p:sp>
      <p:sp>
        <p:nvSpPr>
          <p:cNvPr id="3" name="テキスト ボックス 2">
            <a:extLst>
              <a:ext uri="{FF2B5EF4-FFF2-40B4-BE49-F238E27FC236}">
                <a16:creationId xmlns:a16="http://schemas.microsoft.com/office/drawing/2014/main" id="{077975AD-A342-40AC-A735-56BD3A9C879A}"/>
              </a:ext>
            </a:extLst>
          </p:cNvPr>
          <p:cNvSpPr txBox="1"/>
          <p:nvPr/>
        </p:nvSpPr>
        <p:spPr>
          <a:xfrm>
            <a:off x="518160" y="1961858"/>
            <a:ext cx="10881360" cy="1323439"/>
          </a:xfrm>
          <a:prstGeom prst="rect">
            <a:avLst/>
          </a:prstGeom>
          <a:noFill/>
        </p:spPr>
        <p:txBody>
          <a:bodyPr wrap="square" rtlCol="0">
            <a:spAutoFit/>
          </a:bodyPr>
          <a:lstStyle/>
          <a:p>
            <a:r>
              <a:rPr kumimoji="1" lang="ja-JP" altLang="en-US" sz="4000" dirty="0"/>
              <a:t>ある日、</a:t>
            </a:r>
            <a:r>
              <a:rPr kumimoji="1" lang="ja-JP" altLang="en-US" sz="4000" dirty="0">
                <a:solidFill>
                  <a:srgbClr val="FF0000"/>
                </a:solidFill>
              </a:rPr>
              <a:t>外見やお名前からして外国人と思われるお客様</a:t>
            </a:r>
            <a:r>
              <a:rPr kumimoji="1" lang="ja-JP" altLang="en-US" sz="4000" dirty="0"/>
              <a:t>が泊まりに来ました。</a:t>
            </a:r>
          </a:p>
        </p:txBody>
      </p:sp>
      <p:sp>
        <p:nvSpPr>
          <p:cNvPr id="8" name="テキスト ボックス 7">
            <a:extLst>
              <a:ext uri="{FF2B5EF4-FFF2-40B4-BE49-F238E27FC236}">
                <a16:creationId xmlns:a16="http://schemas.microsoft.com/office/drawing/2014/main" id="{22A91D78-1BC2-4517-BEB4-02636B251A29}"/>
              </a:ext>
            </a:extLst>
          </p:cNvPr>
          <p:cNvSpPr txBox="1"/>
          <p:nvPr/>
        </p:nvSpPr>
        <p:spPr>
          <a:xfrm>
            <a:off x="518160" y="3960983"/>
            <a:ext cx="11673840" cy="1938992"/>
          </a:xfrm>
          <a:prstGeom prst="rect">
            <a:avLst/>
          </a:prstGeom>
          <a:noFill/>
        </p:spPr>
        <p:txBody>
          <a:bodyPr wrap="square" rtlCol="0">
            <a:spAutoFit/>
          </a:bodyPr>
          <a:lstStyle/>
          <a:p>
            <a:r>
              <a:rPr kumimoji="1" lang="ja-JP" altLang="en-US" sz="4000" dirty="0">
                <a:solidFill>
                  <a:schemeClr val="accent1"/>
                </a:solidFill>
              </a:rPr>
              <a:t>あなたは</a:t>
            </a:r>
            <a:r>
              <a:rPr lang="ja-JP" altLang="en-US" sz="4000" dirty="0">
                <a:solidFill>
                  <a:schemeClr val="accent1"/>
                </a:solidFill>
              </a:rPr>
              <a:t>どのように</a:t>
            </a:r>
            <a:r>
              <a:rPr kumimoji="1" lang="ja-JP" altLang="en-US" sz="4000" dirty="0">
                <a:solidFill>
                  <a:schemeClr val="accent1"/>
                </a:solidFill>
              </a:rPr>
              <a:t>接客</a:t>
            </a:r>
            <a:r>
              <a:rPr kumimoji="1" lang="ja-JP" altLang="en-US" sz="4000" dirty="0"/>
              <a:t>しますか</a:t>
            </a:r>
            <a:r>
              <a:rPr lang="ja-JP" altLang="en-US" sz="4000" dirty="0"/>
              <a:t>？</a:t>
            </a:r>
            <a:endParaRPr lang="en-US" altLang="ja-JP" sz="4000" dirty="0"/>
          </a:p>
          <a:p>
            <a:r>
              <a:rPr lang="ja-JP" altLang="en-US" sz="4000" dirty="0"/>
              <a:t>（あなたの語学力は簡単な自己紹介や日常会話ならできるが、物事の説明は難しいとします。）</a:t>
            </a:r>
            <a:endParaRPr kumimoji="1" lang="en-US" altLang="ja-JP" sz="4000" dirty="0"/>
          </a:p>
        </p:txBody>
      </p:sp>
    </p:spTree>
    <p:extLst>
      <p:ext uri="{BB962C8B-B14F-4D97-AF65-F5344CB8AC3E}">
        <p14:creationId xmlns:p14="http://schemas.microsoft.com/office/powerpoint/2010/main" val="24872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4F2342-920C-45EC-B829-1065DBC7A4B8}"/>
              </a:ext>
            </a:extLst>
          </p:cNvPr>
          <p:cNvSpPr txBox="1"/>
          <p:nvPr/>
        </p:nvSpPr>
        <p:spPr>
          <a:xfrm>
            <a:off x="891539" y="486690"/>
            <a:ext cx="10408921" cy="707886"/>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ja-JP" altLang="en-US" sz="4000" b="1" dirty="0"/>
              <a:t>共通点を探せ！</a:t>
            </a:r>
            <a:endParaRPr kumimoji="1" lang="ja-JP" altLang="en-US" sz="4000" b="1" dirty="0"/>
          </a:p>
        </p:txBody>
      </p:sp>
      <p:sp>
        <p:nvSpPr>
          <p:cNvPr id="7" name="テキスト ボックス 6">
            <a:extLst>
              <a:ext uri="{FF2B5EF4-FFF2-40B4-BE49-F238E27FC236}">
                <a16:creationId xmlns:a16="http://schemas.microsoft.com/office/drawing/2014/main" id="{36A4213E-4DFC-494E-8423-5A2677B85D18}"/>
              </a:ext>
            </a:extLst>
          </p:cNvPr>
          <p:cNvSpPr txBox="1"/>
          <p:nvPr/>
        </p:nvSpPr>
        <p:spPr>
          <a:xfrm>
            <a:off x="891539" y="2071650"/>
            <a:ext cx="10408921" cy="2554545"/>
          </a:xfrm>
          <a:prstGeom prst="rect">
            <a:avLst/>
          </a:prstGeom>
          <a:noFill/>
          <a:ln w="28575">
            <a:noFill/>
          </a:ln>
        </p:spPr>
        <p:txBody>
          <a:bodyPr wrap="square" rtlCol="0">
            <a:spAutoFit/>
          </a:bodyPr>
          <a:lstStyle/>
          <a:p>
            <a:r>
              <a:rPr lang="ja-JP" altLang="en-US" sz="4000" dirty="0"/>
              <a:t>４人グループ</a:t>
            </a:r>
            <a:r>
              <a:rPr kumimoji="1" lang="ja-JP" altLang="en-US" sz="4000" dirty="0"/>
              <a:t>になって、その人との共通点を見つけましょう。共通点を見つけるために、自分のことを伝えたり、相手に質問したりしましょう。</a:t>
            </a:r>
          </a:p>
        </p:txBody>
      </p:sp>
      <p:sp>
        <p:nvSpPr>
          <p:cNvPr id="8" name="テキスト ボックス 7">
            <a:extLst>
              <a:ext uri="{FF2B5EF4-FFF2-40B4-BE49-F238E27FC236}">
                <a16:creationId xmlns:a16="http://schemas.microsoft.com/office/drawing/2014/main" id="{37D31FBB-8266-40AA-A516-C2BB0D566A8D}"/>
              </a:ext>
            </a:extLst>
          </p:cNvPr>
          <p:cNvSpPr txBox="1"/>
          <p:nvPr/>
        </p:nvSpPr>
        <p:spPr>
          <a:xfrm>
            <a:off x="996470" y="4887716"/>
            <a:ext cx="10408921" cy="1323439"/>
          </a:xfrm>
          <a:prstGeom prst="rect">
            <a:avLst/>
          </a:prstGeom>
          <a:noFill/>
          <a:ln w="28575">
            <a:noFill/>
          </a:ln>
        </p:spPr>
        <p:txBody>
          <a:bodyPr wrap="square" rtlCol="0">
            <a:spAutoFit/>
          </a:bodyPr>
          <a:lstStyle/>
          <a:p>
            <a:r>
              <a:rPr lang="ja-JP" altLang="en-US" sz="4000" dirty="0"/>
              <a:t>制限時間は１分！</a:t>
            </a:r>
            <a:endParaRPr lang="en-US" altLang="ja-JP" sz="4000" dirty="0"/>
          </a:p>
          <a:p>
            <a:r>
              <a:rPr lang="ja-JP" altLang="en-US" sz="4000" dirty="0"/>
              <a:t>「私たちは〇〇チームです」と発表します。</a:t>
            </a:r>
            <a:endParaRPr kumimoji="1" lang="ja-JP" altLang="en-US" sz="4000" dirty="0"/>
          </a:p>
        </p:txBody>
      </p:sp>
    </p:spTree>
    <p:extLst>
      <p:ext uri="{BB962C8B-B14F-4D97-AF65-F5344CB8AC3E}">
        <p14:creationId xmlns:p14="http://schemas.microsoft.com/office/powerpoint/2010/main" val="197517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4F2342-920C-45EC-B829-1065DBC7A4B8}"/>
              </a:ext>
            </a:extLst>
          </p:cNvPr>
          <p:cNvSpPr txBox="1"/>
          <p:nvPr/>
        </p:nvSpPr>
        <p:spPr>
          <a:xfrm>
            <a:off x="891539" y="486690"/>
            <a:ext cx="10408921" cy="707886"/>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ja-JP" altLang="en-US" sz="4000" b="1" dirty="0"/>
              <a:t>フリートーク</a:t>
            </a:r>
            <a:endParaRPr kumimoji="1" lang="ja-JP" altLang="en-US" sz="4000" b="1" dirty="0"/>
          </a:p>
        </p:txBody>
      </p:sp>
      <p:sp>
        <p:nvSpPr>
          <p:cNvPr id="7" name="テキスト ボックス 6">
            <a:extLst>
              <a:ext uri="{FF2B5EF4-FFF2-40B4-BE49-F238E27FC236}">
                <a16:creationId xmlns:a16="http://schemas.microsoft.com/office/drawing/2014/main" id="{36A4213E-4DFC-494E-8423-5A2677B85D18}"/>
              </a:ext>
            </a:extLst>
          </p:cNvPr>
          <p:cNvSpPr txBox="1"/>
          <p:nvPr/>
        </p:nvSpPr>
        <p:spPr>
          <a:xfrm>
            <a:off x="891539" y="2071650"/>
            <a:ext cx="10408921" cy="1323439"/>
          </a:xfrm>
          <a:prstGeom prst="rect">
            <a:avLst/>
          </a:prstGeom>
          <a:noFill/>
          <a:ln w="28575">
            <a:noFill/>
          </a:ln>
        </p:spPr>
        <p:txBody>
          <a:bodyPr wrap="square" rtlCol="0">
            <a:spAutoFit/>
          </a:bodyPr>
          <a:lstStyle/>
          <a:p>
            <a:r>
              <a:rPr lang="ja-JP" altLang="en-US" sz="4000" dirty="0"/>
              <a:t>４人グループで、次のテーマについて自由に話しましょう。</a:t>
            </a:r>
            <a:endParaRPr lang="en-US" altLang="ja-JP" sz="4000" dirty="0"/>
          </a:p>
        </p:txBody>
      </p:sp>
      <p:sp>
        <p:nvSpPr>
          <p:cNvPr id="8" name="テキスト ボックス 7">
            <a:extLst>
              <a:ext uri="{FF2B5EF4-FFF2-40B4-BE49-F238E27FC236}">
                <a16:creationId xmlns:a16="http://schemas.microsoft.com/office/drawing/2014/main" id="{37D31FBB-8266-40AA-A516-C2BB0D566A8D}"/>
              </a:ext>
            </a:extLst>
          </p:cNvPr>
          <p:cNvSpPr txBox="1"/>
          <p:nvPr/>
        </p:nvSpPr>
        <p:spPr>
          <a:xfrm>
            <a:off x="996470" y="4887716"/>
            <a:ext cx="10928830" cy="707886"/>
          </a:xfrm>
          <a:prstGeom prst="rect">
            <a:avLst/>
          </a:prstGeom>
          <a:noFill/>
          <a:ln w="28575">
            <a:noFill/>
          </a:ln>
        </p:spPr>
        <p:txBody>
          <a:bodyPr wrap="square" rtlCol="0">
            <a:spAutoFit/>
          </a:bodyPr>
          <a:lstStyle/>
          <a:p>
            <a:r>
              <a:rPr lang="ja-JP" altLang="en-US" sz="4000" dirty="0"/>
              <a:t>★萩（山口）の好きなところ・おすすめの〇〇</a:t>
            </a:r>
            <a:endParaRPr lang="en-US" altLang="ja-JP" sz="4000" dirty="0"/>
          </a:p>
        </p:txBody>
      </p:sp>
      <p:sp>
        <p:nvSpPr>
          <p:cNvPr id="5" name="テキスト ボックス 4">
            <a:extLst>
              <a:ext uri="{FF2B5EF4-FFF2-40B4-BE49-F238E27FC236}">
                <a16:creationId xmlns:a16="http://schemas.microsoft.com/office/drawing/2014/main" id="{A0FEE42C-8E05-4490-9DCE-15DE1DFF455D}"/>
              </a:ext>
            </a:extLst>
          </p:cNvPr>
          <p:cNvSpPr txBox="1"/>
          <p:nvPr/>
        </p:nvSpPr>
        <p:spPr>
          <a:xfrm>
            <a:off x="996470" y="4179830"/>
            <a:ext cx="10408921" cy="707886"/>
          </a:xfrm>
          <a:prstGeom prst="rect">
            <a:avLst/>
          </a:prstGeom>
          <a:noFill/>
          <a:ln w="28575">
            <a:noFill/>
          </a:ln>
        </p:spPr>
        <p:txBody>
          <a:bodyPr wrap="square" rtlCol="0">
            <a:spAutoFit/>
          </a:bodyPr>
          <a:lstStyle/>
          <a:p>
            <a:r>
              <a:rPr lang="ja-JP" altLang="en-US" sz="4000" dirty="0"/>
              <a:t>★好きなゲームまたはスポーツ</a:t>
            </a:r>
            <a:endParaRPr lang="en-US" altLang="ja-JP" sz="4000" dirty="0"/>
          </a:p>
        </p:txBody>
      </p:sp>
    </p:spTree>
    <p:extLst>
      <p:ext uri="{BB962C8B-B14F-4D97-AF65-F5344CB8AC3E}">
        <p14:creationId xmlns:p14="http://schemas.microsoft.com/office/powerpoint/2010/main" val="269870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白人に対する人種差別｜マルコ@集団内唯一のアジア人だった大学生">
            <a:extLst>
              <a:ext uri="{FF2B5EF4-FFF2-40B4-BE49-F238E27FC236}">
                <a16:creationId xmlns:a16="http://schemas.microsoft.com/office/drawing/2014/main" id="{80CB3C7B-2501-4581-87E4-A270F1809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562" y="3959791"/>
            <a:ext cx="5536875" cy="289820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8D4F2342-920C-45EC-B829-1065DBC7A4B8}"/>
              </a:ext>
            </a:extLst>
          </p:cNvPr>
          <p:cNvSpPr txBox="1"/>
          <p:nvPr/>
        </p:nvSpPr>
        <p:spPr>
          <a:xfrm>
            <a:off x="655319" y="1118275"/>
            <a:ext cx="10881360" cy="1938992"/>
          </a:xfrm>
          <a:prstGeom prst="rect">
            <a:avLst/>
          </a:prstGeom>
          <a:solidFill>
            <a:schemeClr val="accent4">
              <a:lumMod val="20000"/>
              <a:lumOff val="80000"/>
            </a:schemeClr>
          </a:solidFill>
        </p:spPr>
        <p:txBody>
          <a:bodyPr wrap="square" rtlCol="0">
            <a:spAutoFit/>
          </a:bodyPr>
          <a:lstStyle/>
          <a:p>
            <a:r>
              <a:rPr lang="ja-JP" altLang="en-US" sz="4000" dirty="0"/>
              <a:t>やさしい日本語を意識して、相手に合わせたコミュニケ</a:t>
            </a:r>
            <a:r>
              <a:rPr lang="en-US" altLang="ja-JP" sz="4000" dirty="0"/>
              <a:t>―</a:t>
            </a:r>
            <a:r>
              <a:rPr lang="ja-JP" altLang="en-US" sz="4000" dirty="0"/>
              <a:t>ションをとり、お互いのことを知る時間にしましょう！</a:t>
            </a:r>
            <a:endParaRPr kumimoji="1" lang="ja-JP" altLang="en-US" sz="4000" dirty="0"/>
          </a:p>
        </p:txBody>
      </p:sp>
    </p:spTree>
    <p:extLst>
      <p:ext uri="{BB962C8B-B14F-4D97-AF65-F5344CB8AC3E}">
        <p14:creationId xmlns:p14="http://schemas.microsoft.com/office/powerpoint/2010/main" val="139126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AFAE6F5-82E6-4460-B9E2-B0AACCF5C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14" y="559717"/>
            <a:ext cx="11411172" cy="5738566"/>
          </a:xfrm>
          <a:prstGeom prst="rect">
            <a:avLst/>
          </a:prstGeom>
        </p:spPr>
      </p:pic>
    </p:spTree>
    <p:extLst>
      <p:ext uri="{BB962C8B-B14F-4D97-AF65-F5344CB8AC3E}">
        <p14:creationId xmlns:p14="http://schemas.microsoft.com/office/powerpoint/2010/main" val="3809765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4B73069-EA30-4C01-A177-5FE74721E758}"/>
              </a:ext>
            </a:extLst>
          </p:cNvPr>
          <p:cNvSpPr txBox="1"/>
          <p:nvPr/>
        </p:nvSpPr>
        <p:spPr>
          <a:xfrm>
            <a:off x="518160" y="578287"/>
            <a:ext cx="10881360" cy="707886"/>
          </a:xfrm>
          <a:prstGeom prst="rect">
            <a:avLst/>
          </a:prstGeom>
          <a:noFill/>
        </p:spPr>
        <p:txBody>
          <a:bodyPr wrap="square" rtlCol="0">
            <a:spAutoFit/>
          </a:bodyPr>
          <a:lstStyle/>
          <a:p>
            <a:r>
              <a:rPr lang="ja-JP" altLang="en-US" sz="4000" dirty="0"/>
              <a:t>あなたならこれをどのように伝えますか？</a:t>
            </a:r>
            <a:endParaRPr kumimoji="1" lang="ja-JP" altLang="en-US" sz="4000" dirty="0"/>
          </a:p>
        </p:txBody>
      </p:sp>
      <p:sp>
        <p:nvSpPr>
          <p:cNvPr id="3" name="テキスト ボックス 2">
            <a:extLst>
              <a:ext uri="{FF2B5EF4-FFF2-40B4-BE49-F238E27FC236}">
                <a16:creationId xmlns:a16="http://schemas.microsoft.com/office/drawing/2014/main" id="{077975AD-A342-40AC-A735-56BD3A9C879A}"/>
              </a:ext>
            </a:extLst>
          </p:cNvPr>
          <p:cNvSpPr txBox="1"/>
          <p:nvPr/>
        </p:nvSpPr>
        <p:spPr>
          <a:xfrm>
            <a:off x="655320" y="2105561"/>
            <a:ext cx="10881360" cy="1323439"/>
          </a:xfrm>
          <a:prstGeom prst="rect">
            <a:avLst/>
          </a:prstGeom>
          <a:noFill/>
        </p:spPr>
        <p:txBody>
          <a:bodyPr wrap="square" rtlCol="0">
            <a:spAutoFit/>
          </a:bodyPr>
          <a:lstStyle/>
          <a:p>
            <a:r>
              <a:rPr kumimoji="1" lang="ja-JP" altLang="en-US" sz="4000" dirty="0"/>
              <a:t>昼食配布予定</a:t>
            </a:r>
            <a:endParaRPr kumimoji="1" lang="en-US" altLang="ja-JP" sz="4000" dirty="0"/>
          </a:p>
          <a:p>
            <a:r>
              <a:rPr lang="ja-JP" altLang="en-US" sz="4000" dirty="0"/>
              <a:t>１２：００～</a:t>
            </a:r>
            <a:endParaRPr kumimoji="1" lang="ja-JP" altLang="en-US" sz="4000" dirty="0"/>
          </a:p>
        </p:txBody>
      </p:sp>
      <p:sp>
        <p:nvSpPr>
          <p:cNvPr id="4" name="テキスト ボックス 3">
            <a:extLst>
              <a:ext uri="{FF2B5EF4-FFF2-40B4-BE49-F238E27FC236}">
                <a16:creationId xmlns:a16="http://schemas.microsoft.com/office/drawing/2014/main" id="{2B2A6C85-3A4F-4DB5-93DC-75B8597A8AA8}"/>
              </a:ext>
            </a:extLst>
          </p:cNvPr>
          <p:cNvSpPr txBox="1"/>
          <p:nvPr/>
        </p:nvSpPr>
        <p:spPr>
          <a:xfrm>
            <a:off x="518160" y="3662868"/>
            <a:ext cx="10881360" cy="1938992"/>
          </a:xfrm>
          <a:prstGeom prst="rect">
            <a:avLst/>
          </a:prstGeom>
          <a:noFill/>
        </p:spPr>
        <p:txBody>
          <a:bodyPr wrap="square" rtlCol="0">
            <a:spAutoFit/>
          </a:bodyPr>
          <a:lstStyle/>
          <a:p>
            <a:r>
              <a:rPr kumimoji="1" lang="en-US" altLang="ja-JP" sz="4000" dirty="0"/>
              <a:t>※</a:t>
            </a:r>
            <a:r>
              <a:rPr kumimoji="1" lang="ja-JP" altLang="en-US" sz="4000" dirty="0"/>
              <a:t>本日の昼食には、いか・えび・たまごが入っています。アレルギーの方は申し出てください。代替の物を用意しております。</a:t>
            </a:r>
          </a:p>
        </p:txBody>
      </p:sp>
    </p:spTree>
    <p:extLst>
      <p:ext uri="{BB962C8B-B14F-4D97-AF65-F5344CB8AC3E}">
        <p14:creationId xmlns:p14="http://schemas.microsoft.com/office/powerpoint/2010/main" val="168418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4B73069-EA30-4C01-A177-5FE74721E758}"/>
              </a:ext>
            </a:extLst>
          </p:cNvPr>
          <p:cNvSpPr txBox="1"/>
          <p:nvPr/>
        </p:nvSpPr>
        <p:spPr>
          <a:xfrm>
            <a:off x="518160" y="578287"/>
            <a:ext cx="10881360" cy="707886"/>
          </a:xfrm>
          <a:prstGeom prst="rect">
            <a:avLst/>
          </a:prstGeom>
          <a:noFill/>
        </p:spPr>
        <p:txBody>
          <a:bodyPr wrap="square" rtlCol="0">
            <a:spAutoFit/>
          </a:bodyPr>
          <a:lstStyle/>
          <a:p>
            <a:r>
              <a:rPr lang="ja-JP" altLang="en-US" sz="4000" dirty="0"/>
              <a:t>あなたならこれをどのように伝えますか？</a:t>
            </a:r>
            <a:endParaRPr kumimoji="1" lang="ja-JP" altLang="en-US" sz="4000" dirty="0"/>
          </a:p>
        </p:txBody>
      </p:sp>
      <p:sp>
        <p:nvSpPr>
          <p:cNvPr id="3" name="テキスト ボックス 2">
            <a:extLst>
              <a:ext uri="{FF2B5EF4-FFF2-40B4-BE49-F238E27FC236}">
                <a16:creationId xmlns:a16="http://schemas.microsoft.com/office/drawing/2014/main" id="{077975AD-A342-40AC-A735-56BD3A9C879A}"/>
              </a:ext>
            </a:extLst>
          </p:cNvPr>
          <p:cNvSpPr txBox="1"/>
          <p:nvPr/>
        </p:nvSpPr>
        <p:spPr>
          <a:xfrm>
            <a:off x="655320" y="2105561"/>
            <a:ext cx="10881360" cy="1323439"/>
          </a:xfrm>
          <a:prstGeom prst="rect">
            <a:avLst/>
          </a:prstGeom>
          <a:noFill/>
        </p:spPr>
        <p:txBody>
          <a:bodyPr wrap="square" rtlCol="0">
            <a:spAutoFit/>
          </a:bodyPr>
          <a:lstStyle/>
          <a:p>
            <a:r>
              <a:rPr kumimoji="1" lang="ja-JP" altLang="en-US" sz="4000" dirty="0"/>
              <a:t>歯の診察に</a:t>
            </a:r>
            <a:r>
              <a:rPr lang="ja-JP" altLang="en-US" sz="4000" dirty="0"/>
              <a:t>〇〇先生が来られます。診察を希望される方は事前に受付を済ませてください。</a:t>
            </a:r>
            <a:endParaRPr kumimoji="1" lang="ja-JP" altLang="en-US" sz="4000" dirty="0"/>
          </a:p>
        </p:txBody>
      </p:sp>
    </p:spTree>
    <p:extLst>
      <p:ext uri="{BB962C8B-B14F-4D97-AF65-F5344CB8AC3E}">
        <p14:creationId xmlns:p14="http://schemas.microsoft.com/office/powerpoint/2010/main" val="214542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4FFEEC6-84BE-4722-9D0C-D2EEC7F92249}"/>
              </a:ext>
            </a:extLst>
          </p:cNvPr>
          <p:cNvSpPr txBox="1"/>
          <p:nvPr/>
        </p:nvSpPr>
        <p:spPr>
          <a:xfrm>
            <a:off x="1051560" y="363583"/>
            <a:ext cx="10881360" cy="707886"/>
          </a:xfrm>
          <a:prstGeom prst="rect">
            <a:avLst/>
          </a:prstGeom>
          <a:noFill/>
        </p:spPr>
        <p:txBody>
          <a:bodyPr wrap="square" rtlCol="0">
            <a:spAutoFit/>
          </a:bodyPr>
          <a:lstStyle/>
          <a:p>
            <a:r>
              <a:rPr kumimoji="1" lang="ja-JP" altLang="en-US" sz="4000" dirty="0">
                <a:latin typeface="NHHandwriting Medium" panose="020F0500000000000000" pitchFamily="34" charset="0"/>
              </a:rPr>
              <a:t>なぜさくら国際言語学院の学生と交流</a:t>
            </a:r>
            <a:r>
              <a:rPr lang="ja-JP" altLang="en-US" sz="4000" dirty="0">
                <a:latin typeface="NHHandwriting Medium" panose="020F0500000000000000" pitchFamily="34" charset="0"/>
              </a:rPr>
              <a:t>するの？</a:t>
            </a:r>
            <a:endParaRPr kumimoji="1" lang="ja-JP" altLang="en-US" sz="4000" dirty="0">
              <a:latin typeface="NHHandwriting Medium" panose="020F0500000000000000" pitchFamily="34" charset="0"/>
            </a:endParaRPr>
          </a:p>
        </p:txBody>
      </p:sp>
      <p:sp>
        <p:nvSpPr>
          <p:cNvPr id="5" name="テキスト ボックス 4">
            <a:extLst>
              <a:ext uri="{FF2B5EF4-FFF2-40B4-BE49-F238E27FC236}">
                <a16:creationId xmlns:a16="http://schemas.microsoft.com/office/drawing/2014/main" id="{7ABE7326-8EB8-400E-9E16-EE4E980DBA41}"/>
              </a:ext>
            </a:extLst>
          </p:cNvPr>
          <p:cNvSpPr txBox="1"/>
          <p:nvPr/>
        </p:nvSpPr>
        <p:spPr>
          <a:xfrm>
            <a:off x="822960" y="2318474"/>
            <a:ext cx="5806440" cy="1323439"/>
          </a:xfrm>
          <a:prstGeom prst="rect">
            <a:avLst/>
          </a:prstGeom>
          <a:noFill/>
        </p:spPr>
        <p:txBody>
          <a:bodyPr wrap="square" rtlCol="0">
            <a:spAutoFit/>
          </a:bodyPr>
          <a:lstStyle/>
          <a:p>
            <a:r>
              <a:rPr lang="ja-JP" altLang="en-US" sz="4000" dirty="0"/>
              <a:t>人権参観日のキーワード</a:t>
            </a:r>
            <a:endParaRPr lang="en-US" altLang="ja-JP" sz="4000" dirty="0"/>
          </a:p>
          <a:p>
            <a:pPr algn="ctr"/>
            <a:r>
              <a:rPr lang="ja-JP" altLang="en-US" sz="4000" dirty="0"/>
              <a:t>“多文化共生”</a:t>
            </a:r>
            <a:endParaRPr lang="en-US" altLang="ja-JP" sz="4000" dirty="0"/>
          </a:p>
        </p:txBody>
      </p:sp>
      <p:sp>
        <p:nvSpPr>
          <p:cNvPr id="6" name="テキスト ボックス 5">
            <a:extLst>
              <a:ext uri="{FF2B5EF4-FFF2-40B4-BE49-F238E27FC236}">
                <a16:creationId xmlns:a16="http://schemas.microsoft.com/office/drawing/2014/main" id="{BFC2767E-A891-46DC-BAE0-F59301EC6104}"/>
              </a:ext>
            </a:extLst>
          </p:cNvPr>
          <p:cNvSpPr txBox="1"/>
          <p:nvPr/>
        </p:nvSpPr>
        <p:spPr>
          <a:xfrm>
            <a:off x="822960" y="4486679"/>
            <a:ext cx="9911715" cy="1938992"/>
          </a:xfrm>
          <a:prstGeom prst="rect">
            <a:avLst/>
          </a:prstGeom>
          <a:noFill/>
        </p:spPr>
        <p:txBody>
          <a:bodyPr wrap="square" rtlCol="0">
            <a:spAutoFit/>
          </a:bodyPr>
          <a:lstStyle/>
          <a:p>
            <a:r>
              <a:rPr kumimoji="1" lang="ja-JP" altLang="en-US" sz="4000" dirty="0"/>
              <a:t>お互いのことを知ることが、多文化共生・国際理解の第一歩です！</a:t>
            </a:r>
            <a:endParaRPr kumimoji="1" lang="en-US" altLang="ja-JP" sz="4000" dirty="0"/>
          </a:p>
          <a:p>
            <a:r>
              <a:rPr lang="ja-JP" altLang="en-US" sz="4000" dirty="0">
                <a:solidFill>
                  <a:srgbClr val="FF0000"/>
                </a:solidFill>
              </a:rPr>
              <a:t>〇〇人だからではなく</a:t>
            </a:r>
            <a:r>
              <a:rPr lang="en-US" altLang="ja-JP" sz="4000" dirty="0">
                <a:solidFill>
                  <a:srgbClr val="FF0000"/>
                </a:solidFill>
              </a:rPr>
              <a:t>…</a:t>
            </a:r>
            <a:r>
              <a:rPr lang="ja-JP" altLang="en-US" sz="4000" dirty="0">
                <a:solidFill>
                  <a:srgbClr val="FF0000"/>
                </a:solidFill>
              </a:rPr>
              <a:t>〇〇さんは</a:t>
            </a:r>
            <a:r>
              <a:rPr lang="en-US" altLang="ja-JP" sz="4000" dirty="0">
                <a:solidFill>
                  <a:srgbClr val="FF0000"/>
                </a:solidFill>
              </a:rPr>
              <a:t>…</a:t>
            </a:r>
            <a:endParaRPr kumimoji="1" lang="en-US" altLang="ja-JP" sz="4000" dirty="0">
              <a:solidFill>
                <a:srgbClr val="FF0000"/>
              </a:solidFill>
            </a:endParaRPr>
          </a:p>
        </p:txBody>
      </p:sp>
      <p:pic>
        <p:nvPicPr>
          <p:cNvPr id="2050" name="Picture 2" descr="Concepto de equipo multicultural multitud de personas de diferentes ...">
            <a:extLst>
              <a:ext uri="{FF2B5EF4-FFF2-40B4-BE49-F238E27FC236}">
                <a16:creationId xmlns:a16="http://schemas.microsoft.com/office/drawing/2014/main" id="{C0A71A68-405B-4DAE-BD02-62A04DAB0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746833"/>
            <a:ext cx="4551045" cy="255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35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4B73069-EA30-4C01-A177-5FE74721E758}"/>
              </a:ext>
            </a:extLst>
          </p:cNvPr>
          <p:cNvSpPr txBox="1"/>
          <p:nvPr/>
        </p:nvSpPr>
        <p:spPr>
          <a:xfrm>
            <a:off x="518160" y="578287"/>
            <a:ext cx="11445240" cy="707886"/>
          </a:xfrm>
          <a:prstGeom prst="rect">
            <a:avLst/>
          </a:prstGeom>
          <a:noFill/>
        </p:spPr>
        <p:txBody>
          <a:bodyPr wrap="square" rtlCol="0">
            <a:spAutoFit/>
          </a:bodyPr>
          <a:lstStyle/>
          <a:p>
            <a:r>
              <a:rPr lang="ja-JP" altLang="en-US" sz="4000" dirty="0"/>
              <a:t>外国人っぽい人には、英語で話せばいいんだ！！</a:t>
            </a:r>
            <a:endParaRPr kumimoji="1" lang="ja-JP" altLang="en-US" sz="4000" dirty="0"/>
          </a:p>
        </p:txBody>
      </p:sp>
      <p:sp>
        <p:nvSpPr>
          <p:cNvPr id="3" name="テキスト ボックス 2">
            <a:extLst>
              <a:ext uri="{FF2B5EF4-FFF2-40B4-BE49-F238E27FC236}">
                <a16:creationId xmlns:a16="http://schemas.microsoft.com/office/drawing/2014/main" id="{077975AD-A342-40AC-A735-56BD3A9C879A}"/>
              </a:ext>
            </a:extLst>
          </p:cNvPr>
          <p:cNvSpPr txBox="1"/>
          <p:nvPr/>
        </p:nvSpPr>
        <p:spPr>
          <a:xfrm>
            <a:off x="590006" y="5324622"/>
            <a:ext cx="10881360" cy="707886"/>
          </a:xfrm>
          <a:prstGeom prst="rect">
            <a:avLst/>
          </a:prstGeom>
          <a:noFill/>
        </p:spPr>
        <p:txBody>
          <a:bodyPr wrap="square" rtlCol="0">
            <a:spAutoFit/>
          </a:bodyPr>
          <a:lstStyle/>
          <a:p>
            <a:pPr algn="ctr"/>
            <a:r>
              <a:rPr lang="en-US" altLang="ja-JP" sz="4000" dirty="0"/>
              <a:t>ALT</a:t>
            </a:r>
            <a:r>
              <a:rPr lang="ja-JP" altLang="en-US" sz="4000" dirty="0"/>
              <a:t>の先生の話を聞いてみよう</a:t>
            </a:r>
            <a:endParaRPr kumimoji="1" lang="ja-JP" altLang="en-US" sz="4000" dirty="0"/>
          </a:p>
        </p:txBody>
      </p:sp>
      <p:pic>
        <p:nvPicPr>
          <p:cNvPr id="1026" name="Picture 2" descr="青年の表情のイラスト「目がハート・疑問・居眠り・照れ」 | かわいいフリー素材集 いらすとや">
            <a:extLst>
              <a:ext uri="{FF2B5EF4-FFF2-40B4-BE49-F238E27FC236}">
                <a16:creationId xmlns:a16="http://schemas.microsoft.com/office/drawing/2014/main" id="{E241473E-4296-4DC2-A4A9-075995A60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2270" y="1648918"/>
            <a:ext cx="2327250" cy="3141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24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4B73069-EA30-4C01-A177-5FE74721E758}"/>
              </a:ext>
            </a:extLst>
          </p:cNvPr>
          <p:cNvSpPr txBox="1"/>
          <p:nvPr/>
        </p:nvSpPr>
        <p:spPr>
          <a:xfrm>
            <a:off x="518160" y="578287"/>
            <a:ext cx="11445240" cy="707886"/>
          </a:xfrm>
          <a:prstGeom prst="rect">
            <a:avLst/>
          </a:prstGeom>
          <a:noFill/>
        </p:spPr>
        <p:txBody>
          <a:bodyPr wrap="square" rtlCol="0">
            <a:spAutoFit/>
          </a:bodyPr>
          <a:lstStyle/>
          <a:p>
            <a:r>
              <a:rPr lang="ja-JP" altLang="en-US" sz="4000" dirty="0"/>
              <a:t>外国人っぽい人には、英語で話せばいいんだ！！</a:t>
            </a:r>
            <a:endParaRPr kumimoji="1" lang="ja-JP" altLang="en-US" sz="4000" dirty="0"/>
          </a:p>
        </p:txBody>
      </p:sp>
      <p:pic>
        <p:nvPicPr>
          <p:cNvPr id="1026" name="Picture 2" descr="青年の表情のイラスト「目がハート・疑問・居眠り・照れ」 | かわいいフリー素材集 いらすとや">
            <a:extLst>
              <a:ext uri="{FF2B5EF4-FFF2-40B4-BE49-F238E27FC236}">
                <a16:creationId xmlns:a16="http://schemas.microsoft.com/office/drawing/2014/main" id="{E241473E-4296-4DC2-A4A9-075995A60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1975" y="2467131"/>
            <a:ext cx="2327250" cy="3141102"/>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1CB14E78-290F-4C46-BE77-70720C6F1DD5}"/>
              </a:ext>
            </a:extLst>
          </p:cNvPr>
          <p:cNvSpPr/>
          <p:nvPr/>
        </p:nvSpPr>
        <p:spPr>
          <a:xfrm>
            <a:off x="518160" y="3053688"/>
            <a:ext cx="8554110" cy="2554545"/>
          </a:xfrm>
          <a:prstGeom prst="rect">
            <a:avLst/>
          </a:prstGeom>
        </p:spPr>
        <p:txBody>
          <a:bodyPr wrap="square">
            <a:spAutoFit/>
          </a:bodyPr>
          <a:lstStyle/>
          <a:p>
            <a:r>
              <a:rPr lang="ja-JP" altLang="en-US" sz="3200" dirty="0">
                <a:solidFill>
                  <a:srgbClr val="000000"/>
                </a:solidFill>
                <a:latin typeface="ProximaNova"/>
              </a:rPr>
              <a:t>日本語で話しかけられたら日本語で返す。相手が不便そうならば、「他に話しやすい言語はありますか？」とコミュニケーションしてみる。このように、決めつけずに相手と向き合うことが大切なのではないでしょうか。</a:t>
            </a:r>
            <a:endParaRPr lang="ja-JP" altLang="en-US" sz="3200" dirty="0"/>
          </a:p>
        </p:txBody>
      </p:sp>
      <p:sp>
        <p:nvSpPr>
          <p:cNvPr id="5" name="テキスト ボックス 4">
            <a:extLst>
              <a:ext uri="{FF2B5EF4-FFF2-40B4-BE49-F238E27FC236}">
                <a16:creationId xmlns:a16="http://schemas.microsoft.com/office/drawing/2014/main" id="{64253295-EF62-4181-A9D6-9967BE6DEDFF}"/>
              </a:ext>
            </a:extLst>
          </p:cNvPr>
          <p:cNvSpPr txBox="1"/>
          <p:nvPr/>
        </p:nvSpPr>
        <p:spPr>
          <a:xfrm>
            <a:off x="373380" y="5826562"/>
            <a:ext cx="7865745" cy="707886"/>
          </a:xfrm>
          <a:prstGeom prst="rect">
            <a:avLst/>
          </a:prstGeom>
          <a:noFill/>
        </p:spPr>
        <p:txBody>
          <a:bodyPr wrap="square" rtlCol="0">
            <a:spAutoFit/>
          </a:bodyPr>
          <a:lstStyle/>
          <a:p>
            <a:r>
              <a:rPr lang="ja-JP" altLang="en-US" sz="4000" dirty="0">
                <a:solidFill>
                  <a:schemeClr val="accent1"/>
                </a:solidFill>
              </a:rPr>
              <a:t>●●先生はラオスで</a:t>
            </a:r>
            <a:r>
              <a:rPr lang="en-US" altLang="ja-JP" sz="4000" dirty="0">
                <a:solidFill>
                  <a:schemeClr val="accent1"/>
                </a:solidFill>
              </a:rPr>
              <a:t>…</a:t>
            </a:r>
            <a:endParaRPr kumimoji="1" lang="ja-JP" altLang="en-US" sz="4000" dirty="0">
              <a:solidFill>
                <a:schemeClr val="accent1"/>
              </a:solidFill>
            </a:endParaRPr>
          </a:p>
        </p:txBody>
      </p:sp>
    </p:spTree>
    <p:extLst>
      <p:ext uri="{BB962C8B-B14F-4D97-AF65-F5344CB8AC3E}">
        <p14:creationId xmlns:p14="http://schemas.microsoft.com/office/powerpoint/2010/main" val="117860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E7CF133-0F01-4C8A-BB7B-3D1BFCD7995E}"/>
              </a:ext>
            </a:extLst>
          </p:cNvPr>
          <p:cNvPicPr>
            <a:picLocks noChangeAspect="1"/>
          </p:cNvPicPr>
          <p:nvPr/>
        </p:nvPicPr>
        <p:blipFill rotWithShape="1">
          <a:blip r:embed="rId2">
            <a:extLst>
              <a:ext uri="{28A0092B-C50C-407E-A947-70E740481C1C}">
                <a14:useLocalDpi xmlns:a14="http://schemas.microsoft.com/office/drawing/2010/main" val="0"/>
              </a:ext>
            </a:extLst>
          </a:blip>
          <a:srcRect t="1" r="48726" b="116"/>
          <a:stretch/>
        </p:blipFill>
        <p:spPr>
          <a:xfrm>
            <a:off x="216878" y="574284"/>
            <a:ext cx="5802585" cy="5709432"/>
          </a:xfrm>
          <a:prstGeom prst="rect">
            <a:avLst/>
          </a:prstGeom>
        </p:spPr>
      </p:pic>
      <p:pic>
        <p:nvPicPr>
          <p:cNvPr id="10" name="図 9">
            <a:extLst>
              <a:ext uri="{FF2B5EF4-FFF2-40B4-BE49-F238E27FC236}">
                <a16:creationId xmlns:a16="http://schemas.microsoft.com/office/drawing/2014/main" id="{1CD8C0DD-599B-400D-BE95-E2B2DC7D5ACB}"/>
              </a:ext>
            </a:extLst>
          </p:cNvPr>
          <p:cNvPicPr>
            <a:picLocks noChangeAspect="1"/>
          </p:cNvPicPr>
          <p:nvPr/>
        </p:nvPicPr>
        <p:blipFill rotWithShape="1">
          <a:blip r:embed="rId2">
            <a:extLst>
              <a:ext uri="{28A0092B-C50C-407E-A947-70E740481C1C}">
                <a14:useLocalDpi xmlns:a14="http://schemas.microsoft.com/office/drawing/2010/main" val="0"/>
              </a:ext>
            </a:extLst>
          </a:blip>
          <a:srcRect l="51138" t="1" b="-1271"/>
          <a:stretch/>
        </p:blipFill>
        <p:spPr>
          <a:xfrm>
            <a:off x="6352420" y="574284"/>
            <a:ext cx="5565775" cy="5826516"/>
          </a:xfrm>
          <a:prstGeom prst="rect">
            <a:avLst/>
          </a:prstGeom>
        </p:spPr>
      </p:pic>
    </p:spTree>
    <p:extLst>
      <p:ext uri="{BB962C8B-B14F-4D97-AF65-F5344CB8AC3E}">
        <p14:creationId xmlns:p14="http://schemas.microsoft.com/office/powerpoint/2010/main" val="98263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4FFEEC6-84BE-4722-9D0C-D2EEC7F92249}"/>
              </a:ext>
            </a:extLst>
          </p:cNvPr>
          <p:cNvSpPr txBox="1"/>
          <p:nvPr/>
        </p:nvSpPr>
        <p:spPr>
          <a:xfrm>
            <a:off x="822960" y="378823"/>
            <a:ext cx="10881360" cy="707886"/>
          </a:xfrm>
          <a:prstGeom prst="rect">
            <a:avLst/>
          </a:prstGeom>
          <a:noFill/>
        </p:spPr>
        <p:txBody>
          <a:bodyPr wrap="square" rtlCol="0">
            <a:spAutoFit/>
          </a:bodyPr>
          <a:lstStyle/>
          <a:p>
            <a:r>
              <a:rPr lang="ja-JP" altLang="en-US" sz="4000" dirty="0">
                <a:latin typeface="NHHandwriting Medium" panose="020F0500000000000000" pitchFamily="34" charset="0"/>
              </a:rPr>
              <a:t>ここは誰が何するところ？</a:t>
            </a:r>
            <a:endParaRPr kumimoji="1" lang="ja-JP" altLang="en-US" sz="4000" dirty="0">
              <a:latin typeface="NHHandwriting Medium" panose="020F0500000000000000" pitchFamily="34" charset="0"/>
            </a:endParaRPr>
          </a:p>
        </p:txBody>
      </p:sp>
      <p:sp>
        <p:nvSpPr>
          <p:cNvPr id="5" name="テキスト ボックス 4">
            <a:extLst>
              <a:ext uri="{FF2B5EF4-FFF2-40B4-BE49-F238E27FC236}">
                <a16:creationId xmlns:a16="http://schemas.microsoft.com/office/drawing/2014/main" id="{7ABE7326-8EB8-400E-9E16-EE4E980DBA41}"/>
              </a:ext>
            </a:extLst>
          </p:cNvPr>
          <p:cNvSpPr txBox="1"/>
          <p:nvPr/>
        </p:nvSpPr>
        <p:spPr>
          <a:xfrm>
            <a:off x="320040" y="2247704"/>
            <a:ext cx="4389120" cy="523220"/>
          </a:xfrm>
          <a:prstGeom prst="rect">
            <a:avLst/>
          </a:prstGeom>
          <a:noFill/>
        </p:spPr>
        <p:txBody>
          <a:bodyPr wrap="square" rtlCol="0">
            <a:spAutoFit/>
          </a:bodyPr>
          <a:lstStyle/>
          <a:p>
            <a:r>
              <a:rPr lang="ja-JP" altLang="en-US" sz="2800" dirty="0">
                <a:highlight>
                  <a:srgbClr val="FFFF00"/>
                </a:highlight>
              </a:rPr>
              <a:t>さくら国際言語教育学院</a:t>
            </a:r>
            <a:endParaRPr lang="en-US" altLang="ja-JP" sz="2800" dirty="0">
              <a:highlight>
                <a:srgbClr val="FFFF00"/>
              </a:highlight>
            </a:endParaRPr>
          </a:p>
        </p:txBody>
      </p:sp>
      <p:sp>
        <p:nvSpPr>
          <p:cNvPr id="6" name="テキスト ボックス 5">
            <a:extLst>
              <a:ext uri="{FF2B5EF4-FFF2-40B4-BE49-F238E27FC236}">
                <a16:creationId xmlns:a16="http://schemas.microsoft.com/office/drawing/2014/main" id="{BFC2767E-A891-46DC-BAE0-F59301EC6104}"/>
              </a:ext>
            </a:extLst>
          </p:cNvPr>
          <p:cNvSpPr txBox="1"/>
          <p:nvPr/>
        </p:nvSpPr>
        <p:spPr>
          <a:xfrm>
            <a:off x="647700" y="3395567"/>
            <a:ext cx="4739640" cy="707886"/>
          </a:xfrm>
          <a:prstGeom prst="rect">
            <a:avLst/>
          </a:prstGeom>
          <a:noFill/>
        </p:spPr>
        <p:txBody>
          <a:bodyPr wrap="square" rtlCol="0">
            <a:spAutoFit/>
          </a:bodyPr>
          <a:lstStyle/>
          <a:p>
            <a:r>
              <a:rPr kumimoji="1" lang="ja-JP" altLang="en-US" sz="4000" dirty="0"/>
              <a:t>・外国人学生</a:t>
            </a:r>
            <a:endParaRPr kumimoji="1" lang="en-US" altLang="ja-JP" sz="4000" dirty="0"/>
          </a:p>
        </p:txBody>
      </p:sp>
      <p:pic>
        <p:nvPicPr>
          <p:cNvPr id="1026" name="Picture 2" descr="さくら国際言語教育学院｜学校法人さくら国際学園（公式ホームページ）">
            <a:extLst>
              <a:ext uri="{FF2B5EF4-FFF2-40B4-BE49-F238E27FC236}">
                <a16:creationId xmlns:a16="http://schemas.microsoft.com/office/drawing/2014/main" id="{30A7BB0B-1A5E-4A81-BD3F-7770F3788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080" y="1623060"/>
            <a:ext cx="6979920" cy="523494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410C0354-A094-4E52-BA9D-4961D8E3F4C0}"/>
              </a:ext>
            </a:extLst>
          </p:cNvPr>
          <p:cNvSpPr txBox="1"/>
          <p:nvPr/>
        </p:nvSpPr>
        <p:spPr>
          <a:xfrm>
            <a:off x="647700" y="4285861"/>
            <a:ext cx="4739640" cy="707886"/>
          </a:xfrm>
          <a:prstGeom prst="rect">
            <a:avLst/>
          </a:prstGeom>
          <a:noFill/>
        </p:spPr>
        <p:txBody>
          <a:bodyPr wrap="square" rtlCol="0">
            <a:spAutoFit/>
          </a:bodyPr>
          <a:lstStyle/>
          <a:p>
            <a:r>
              <a:rPr kumimoji="1" lang="ja-JP" altLang="en-US" sz="4000" dirty="0"/>
              <a:t>・日本人</a:t>
            </a:r>
            <a:endParaRPr kumimoji="1" lang="en-US" altLang="ja-JP" sz="4000" dirty="0"/>
          </a:p>
        </p:txBody>
      </p:sp>
    </p:spTree>
    <p:extLst>
      <p:ext uri="{BB962C8B-B14F-4D97-AF65-F5344CB8AC3E}">
        <p14:creationId xmlns:p14="http://schemas.microsoft.com/office/powerpoint/2010/main" val="245691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4FFEEC6-84BE-4722-9D0C-D2EEC7F92249}"/>
              </a:ext>
            </a:extLst>
          </p:cNvPr>
          <p:cNvSpPr txBox="1"/>
          <p:nvPr/>
        </p:nvSpPr>
        <p:spPr>
          <a:xfrm>
            <a:off x="1051560" y="363583"/>
            <a:ext cx="10881360" cy="707886"/>
          </a:xfrm>
          <a:prstGeom prst="rect">
            <a:avLst/>
          </a:prstGeom>
          <a:noFill/>
        </p:spPr>
        <p:txBody>
          <a:bodyPr wrap="square" rtlCol="0">
            <a:spAutoFit/>
          </a:bodyPr>
          <a:lstStyle/>
          <a:p>
            <a:r>
              <a:rPr kumimoji="1" lang="ja-JP" altLang="en-US" sz="4000" dirty="0">
                <a:latin typeface="NHHandwriting Medium" panose="020F0500000000000000" pitchFamily="34" charset="0"/>
              </a:rPr>
              <a:t>さくら国際言語学院の学生と交流します！</a:t>
            </a:r>
          </a:p>
        </p:txBody>
      </p:sp>
      <p:sp>
        <p:nvSpPr>
          <p:cNvPr id="5" name="テキスト ボックス 4">
            <a:extLst>
              <a:ext uri="{FF2B5EF4-FFF2-40B4-BE49-F238E27FC236}">
                <a16:creationId xmlns:a16="http://schemas.microsoft.com/office/drawing/2014/main" id="{7ABE7326-8EB8-400E-9E16-EE4E980DBA41}"/>
              </a:ext>
            </a:extLst>
          </p:cNvPr>
          <p:cNvSpPr txBox="1"/>
          <p:nvPr/>
        </p:nvSpPr>
        <p:spPr>
          <a:xfrm>
            <a:off x="822960" y="2318474"/>
            <a:ext cx="6446520" cy="707886"/>
          </a:xfrm>
          <a:prstGeom prst="rect">
            <a:avLst/>
          </a:prstGeom>
          <a:noFill/>
        </p:spPr>
        <p:txBody>
          <a:bodyPr wrap="square" rtlCol="0">
            <a:spAutoFit/>
          </a:bodyPr>
          <a:lstStyle/>
          <a:p>
            <a:r>
              <a:rPr lang="ja-JP" altLang="en-US" sz="4000" dirty="0"/>
              <a:t>１２月４日（水）５時間目</a:t>
            </a:r>
            <a:endParaRPr lang="en-US" altLang="ja-JP" sz="4000" dirty="0"/>
          </a:p>
        </p:txBody>
      </p:sp>
      <p:sp>
        <p:nvSpPr>
          <p:cNvPr id="6" name="テキスト ボックス 5">
            <a:extLst>
              <a:ext uri="{FF2B5EF4-FFF2-40B4-BE49-F238E27FC236}">
                <a16:creationId xmlns:a16="http://schemas.microsoft.com/office/drawing/2014/main" id="{BFC2767E-A891-46DC-BAE0-F59301EC6104}"/>
              </a:ext>
            </a:extLst>
          </p:cNvPr>
          <p:cNvSpPr txBox="1"/>
          <p:nvPr/>
        </p:nvSpPr>
        <p:spPr>
          <a:xfrm>
            <a:off x="822960" y="3347781"/>
            <a:ext cx="6644640" cy="707886"/>
          </a:xfrm>
          <a:prstGeom prst="rect">
            <a:avLst/>
          </a:prstGeom>
          <a:noFill/>
        </p:spPr>
        <p:txBody>
          <a:bodyPr wrap="square" rtlCol="0">
            <a:spAutoFit/>
          </a:bodyPr>
          <a:lstStyle/>
          <a:p>
            <a:r>
              <a:rPr kumimoji="1" lang="ja-JP" altLang="en-US" sz="4000" dirty="0"/>
              <a:t>３つの国の出身の学生６名</a:t>
            </a:r>
            <a:endParaRPr kumimoji="1" lang="en-US" altLang="ja-JP" sz="4000" dirty="0"/>
          </a:p>
        </p:txBody>
      </p:sp>
      <p:pic>
        <p:nvPicPr>
          <p:cNvPr id="2050" name="Picture 2" descr="Concepto de equipo multicultural multitud de personas de diferentes ...">
            <a:extLst>
              <a:ext uri="{FF2B5EF4-FFF2-40B4-BE49-F238E27FC236}">
                <a16:creationId xmlns:a16="http://schemas.microsoft.com/office/drawing/2014/main" id="{C0A71A68-405B-4DAE-BD02-62A04DAB0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746833"/>
            <a:ext cx="4551045" cy="25590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ソース画像を表示">
            <a:extLst>
              <a:ext uri="{FF2B5EF4-FFF2-40B4-BE49-F238E27FC236}">
                <a16:creationId xmlns:a16="http://schemas.microsoft.com/office/drawing/2014/main" id="{9B11F943-0573-4E48-AE21-B48CAA141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23" y="5301522"/>
            <a:ext cx="2596213" cy="14603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agge von Sri Lanka. Sri Lanka Flagge. Kostenloses Stock Bild - Public ...">
            <a:extLst>
              <a:ext uri="{FF2B5EF4-FFF2-40B4-BE49-F238E27FC236}">
                <a16:creationId xmlns:a16="http://schemas.microsoft.com/office/drawing/2014/main" id="{0BEDF222-60BE-4110-9AF0-7197D8FDC5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925" y="5451310"/>
            <a:ext cx="2928938"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バングラデシュの国旗 - フォトスク：無料のフリー高画質写真素材画像">
            <a:extLst>
              <a:ext uri="{FF2B5EF4-FFF2-40B4-BE49-F238E27FC236}">
                <a16:creationId xmlns:a16="http://schemas.microsoft.com/office/drawing/2014/main" id="{F0334E87-5107-4580-9528-4B1568E82B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4895" y="5409579"/>
            <a:ext cx="2327842" cy="139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0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fade">
                                      <p:cBhvr>
                                        <p:cTn id="35" dur="1000"/>
                                        <p:tgtEl>
                                          <p:spTgt spid="1028"/>
                                        </p:tgtEl>
                                      </p:cBhvr>
                                    </p:animEffect>
                                    <p:anim calcmode="lin" valueType="num">
                                      <p:cBhvr>
                                        <p:cTn id="36" dur="1000" fill="hold"/>
                                        <p:tgtEl>
                                          <p:spTgt spid="1028"/>
                                        </p:tgtEl>
                                        <p:attrNameLst>
                                          <p:attrName>ppt_x</p:attrName>
                                        </p:attrNameLst>
                                      </p:cBhvr>
                                      <p:tavLst>
                                        <p:tav tm="0">
                                          <p:val>
                                            <p:strVal val="#ppt_x"/>
                                          </p:val>
                                        </p:tav>
                                        <p:tav tm="100000">
                                          <p:val>
                                            <p:strVal val="#ppt_x"/>
                                          </p:val>
                                        </p:tav>
                                      </p:tavLst>
                                    </p:anim>
                                    <p:anim calcmode="lin" valueType="num">
                                      <p:cBhvr>
                                        <p:cTn id="3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30"/>
                                        </p:tgtEl>
                                        <p:attrNameLst>
                                          <p:attrName>style.visibility</p:attrName>
                                        </p:attrNameLst>
                                      </p:cBhvr>
                                      <p:to>
                                        <p:strVal val="visible"/>
                                      </p:to>
                                    </p:set>
                                    <p:animEffect transition="in" filter="fade">
                                      <p:cBhvr>
                                        <p:cTn id="42" dur="1000"/>
                                        <p:tgtEl>
                                          <p:spTgt spid="1030"/>
                                        </p:tgtEl>
                                      </p:cBhvr>
                                    </p:animEffect>
                                    <p:anim calcmode="lin" valueType="num">
                                      <p:cBhvr>
                                        <p:cTn id="43" dur="1000" fill="hold"/>
                                        <p:tgtEl>
                                          <p:spTgt spid="1030"/>
                                        </p:tgtEl>
                                        <p:attrNameLst>
                                          <p:attrName>ppt_x</p:attrName>
                                        </p:attrNameLst>
                                      </p:cBhvr>
                                      <p:tavLst>
                                        <p:tav tm="0">
                                          <p:val>
                                            <p:strVal val="#ppt_x"/>
                                          </p:val>
                                        </p:tav>
                                        <p:tav tm="100000">
                                          <p:val>
                                            <p:strVal val="#ppt_x"/>
                                          </p:val>
                                        </p:tav>
                                      </p:tavLst>
                                    </p:anim>
                                    <p:anim calcmode="lin" valueType="num">
                                      <p:cBhvr>
                                        <p:cTn id="4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4FFEEC6-84BE-4722-9D0C-D2EEC7F92249}"/>
              </a:ext>
            </a:extLst>
          </p:cNvPr>
          <p:cNvSpPr txBox="1"/>
          <p:nvPr/>
        </p:nvSpPr>
        <p:spPr>
          <a:xfrm>
            <a:off x="1051560" y="363583"/>
            <a:ext cx="10881360" cy="707886"/>
          </a:xfrm>
          <a:prstGeom prst="rect">
            <a:avLst/>
          </a:prstGeom>
          <a:noFill/>
        </p:spPr>
        <p:txBody>
          <a:bodyPr wrap="square" rtlCol="0">
            <a:spAutoFit/>
          </a:bodyPr>
          <a:lstStyle/>
          <a:p>
            <a:r>
              <a:rPr kumimoji="1" lang="ja-JP" altLang="en-US" sz="4000" dirty="0">
                <a:latin typeface="NHHandwriting Medium" panose="020F0500000000000000" pitchFamily="34" charset="0"/>
              </a:rPr>
              <a:t>なぜさくら国際言語学院の学生と交流</a:t>
            </a:r>
            <a:r>
              <a:rPr lang="ja-JP" altLang="en-US" sz="4000" dirty="0">
                <a:latin typeface="NHHandwriting Medium" panose="020F0500000000000000" pitchFamily="34" charset="0"/>
              </a:rPr>
              <a:t>するの？</a:t>
            </a:r>
            <a:endParaRPr kumimoji="1" lang="ja-JP" altLang="en-US" sz="4000" dirty="0">
              <a:latin typeface="NHHandwriting Medium" panose="020F0500000000000000" pitchFamily="34" charset="0"/>
            </a:endParaRPr>
          </a:p>
        </p:txBody>
      </p:sp>
      <p:sp>
        <p:nvSpPr>
          <p:cNvPr id="5" name="テキスト ボックス 4">
            <a:extLst>
              <a:ext uri="{FF2B5EF4-FFF2-40B4-BE49-F238E27FC236}">
                <a16:creationId xmlns:a16="http://schemas.microsoft.com/office/drawing/2014/main" id="{7ABE7326-8EB8-400E-9E16-EE4E980DBA41}"/>
              </a:ext>
            </a:extLst>
          </p:cNvPr>
          <p:cNvSpPr txBox="1"/>
          <p:nvPr/>
        </p:nvSpPr>
        <p:spPr>
          <a:xfrm>
            <a:off x="822960" y="2318474"/>
            <a:ext cx="5806440" cy="1323439"/>
          </a:xfrm>
          <a:prstGeom prst="rect">
            <a:avLst/>
          </a:prstGeom>
          <a:noFill/>
        </p:spPr>
        <p:txBody>
          <a:bodyPr wrap="square" rtlCol="0">
            <a:spAutoFit/>
          </a:bodyPr>
          <a:lstStyle/>
          <a:p>
            <a:r>
              <a:rPr lang="ja-JP" altLang="en-US" sz="4000" dirty="0"/>
              <a:t>人権参観日のキーワード</a:t>
            </a:r>
            <a:endParaRPr lang="en-US" altLang="ja-JP" sz="4000" dirty="0"/>
          </a:p>
          <a:p>
            <a:pPr algn="ctr"/>
            <a:r>
              <a:rPr lang="ja-JP" altLang="en-US" sz="4000" dirty="0"/>
              <a:t>“多文化共生”</a:t>
            </a:r>
            <a:endParaRPr lang="en-US" altLang="ja-JP" sz="4000" dirty="0"/>
          </a:p>
        </p:txBody>
      </p:sp>
      <p:sp>
        <p:nvSpPr>
          <p:cNvPr id="6" name="テキスト ボックス 5">
            <a:extLst>
              <a:ext uri="{FF2B5EF4-FFF2-40B4-BE49-F238E27FC236}">
                <a16:creationId xmlns:a16="http://schemas.microsoft.com/office/drawing/2014/main" id="{BFC2767E-A891-46DC-BAE0-F59301EC6104}"/>
              </a:ext>
            </a:extLst>
          </p:cNvPr>
          <p:cNvSpPr txBox="1"/>
          <p:nvPr/>
        </p:nvSpPr>
        <p:spPr>
          <a:xfrm>
            <a:off x="822960" y="4486679"/>
            <a:ext cx="9911715" cy="1323439"/>
          </a:xfrm>
          <a:prstGeom prst="rect">
            <a:avLst/>
          </a:prstGeom>
          <a:noFill/>
        </p:spPr>
        <p:txBody>
          <a:bodyPr wrap="square" rtlCol="0">
            <a:spAutoFit/>
          </a:bodyPr>
          <a:lstStyle/>
          <a:p>
            <a:r>
              <a:rPr kumimoji="1" lang="ja-JP" altLang="en-US" sz="4000" dirty="0"/>
              <a:t>お互いのことを知ることが、多文化共生・国際理解の第一歩です！</a:t>
            </a:r>
            <a:endParaRPr kumimoji="1" lang="en-US" altLang="ja-JP" sz="4000" dirty="0"/>
          </a:p>
        </p:txBody>
      </p:sp>
      <p:pic>
        <p:nvPicPr>
          <p:cNvPr id="2050" name="Picture 2" descr="Concepto de equipo multicultural multitud de personas de diferentes ...">
            <a:extLst>
              <a:ext uri="{FF2B5EF4-FFF2-40B4-BE49-F238E27FC236}">
                <a16:creationId xmlns:a16="http://schemas.microsoft.com/office/drawing/2014/main" id="{C0A71A68-405B-4DAE-BD02-62A04DAB0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746833"/>
            <a:ext cx="4551045" cy="255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36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4FFEEC6-84BE-4722-9D0C-D2EEC7F92249}"/>
              </a:ext>
            </a:extLst>
          </p:cNvPr>
          <p:cNvSpPr txBox="1"/>
          <p:nvPr/>
        </p:nvSpPr>
        <p:spPr>
          <a:xfrm>
            <a:off x="1051560" y="363583"/>
            <a:ext cx="10881360" cy="707886"/>
          </a:xfrm>
          <a:prstGeom prst="rect">
            <a:avLst/>
          </a:prstGeom>
          <a:noFill/>
        </p:spPr>
        <p:txBody>
          <a:bodyPr wrap="square" rtlCol="0">
            <a:spAutoFit/>
          </a:bodyPr>
          <a:lstStyle/>
          <a:p>
            <a:r>
              <a:rPr kumimoji="1" lang="ja-JP" altLang="en-US" sz="4000" dirty="0">
                <a:latin typeface="NHHandwriting Medium" panose="020F0500000000000000" pitchFamily="34" charset="0"/>
              </a:rPr>
              <a:t>さくら国際言語学院の学生と交流します！</a:t>
            </a:r>
          </a:p>
        </p:txBody>
      </p:sp>
      <p:sp>
        <p:nvSpPr>
          <p:cNvPr id="5" name="テキスト ボックス 4">
            <a:extLst>
              <a:ext uri="{FF2B5EF4-FFF2-40B4-BE49-F238E27FC236}">
                <a16:creationId xmlns:a16="http://schemas.microsoft.com/office/drawing/2014/main" id="{7ABE7326-8EB8-400E-9E16-EE4E980DBA41}"/>
              </a:ext>
            </a:extLst>
          </p:cNvPr>
          <p:cNvSpPr txBox="1"/>
          <p:nvPr/>
        </p:nvSpPr>
        <p:spPr>
          <a:xfrm>
            <a:off x="822960" y="2318474"/>
            <a:ext cx="6446520" cy="1323439"/>
          </a:xfrm>
          <a:prstGeom prst="rect">
            <a:avLst/>
          </a:prstGeom>
          <a:noFill/>
        </p:spPr>
        <p:txBody>
          <a:bodyPr wrap="square" rtlCol="0">
            <a:spAutoFit/>
          </a:bodyPr>
          <a:lstStyle/>
          <a:p>
            <a:r>
              <a:rPr lang="ja-JP" altLang="en-US" sz="4000" dirty="0"/>
              <a:t>学生の母語は英語ではありません。</a:t>
            </a:r>
            <a:endParaRPr lang="en-US" altLang="ja-JP" sz="4000" dirty="0"/>
          </a:p>
        </p:txBody>
      </p:sp>
      <p:sp>
        <p:nvSpPr>
          <p:cNvPr id="6" name="テキスト ボックス 5">
            <a:extLst>
              <a:ext uri="{FF2B5EF4-FFF2-40B4-BE49-F238E27FC236}">
                <a16:creationId xmlns:a16="http://schemas.microsoft.com/office/drawing/2014/main" id="{BFC2767E-A891-46DC-BAE0-F59301EC6104}"/>
              </a:ext>
            </a:extLst>
          </p:cNvPr>
          <p:cNvSpPr txBox="1"/>
          <p:nvPr/>
        </p:nvSpPr>
        <p:spPr>
          <a:xfrm>
            <a:off x="822960" y="3657812"/>
            <a:ext cx="6644640" cy="1323439"/>
          </a:xfrm>
          <a:prstGeom prst="rect">
            <a:avLst/>
          </a:prstGeom>
          <a:noFill/>
        </p:spPr>
        <p:txBody>
          <a:bodyPr wrap="square" rtlCol="0">
            <a:spAutoFit/>
          </a:bodyPr>
          <a:lstStyle/>
          <a:p>
            <a:r>
              <a:rPr kumimoji="1" lang="ja-JP" altLang="en-US" sz="4000" dirty="0"/>
              <a:t>私たちの</a:t>
            </a:r>
            <a:r>
              <a:rPr kumimoji="1" lang="ja-JP" altLang="en-US" sz="4000" dirty="0">
                <a:solidFill>
                  <a:srgbClr val="FF0000"/>
                </a:solidFill>
              </a:rPr>
              <a:t>共通言語は日本語</a:t>
            </a:r>
            <a:r>
              <a:rPr kumimoji="1" lang="ja-JP" altLang="en-US" sz="4000" dirty="0"/>
              <a:t>です。</a:t>
            </a:r>
            <a:endParaRPr kumimoji="1" lang="en-US" altLang="ja-JP" sz="4000" dirty="0"/>
          </a:p>
        </p:txBody>
      </p:sp>
      <p:sp>
        <p:nvSpPr>
          <p:cNvPr id="7" name="テキスト ボックス 6">
            <a:extLst>
              <a:ext uri="{FF2B5EF4-FFF2-40B4-BE49-F238E27FC236}">
                <a16:creationId xmlns:a16="http://schemas.microsoft.com/office/drawing/2014/main" id="{7E88BB1C-2A59-4DFB-9863-02231C8E450E}"/>
              </a:ext>
            </a:extLst>
          </p:cNvPr>
          <p:cNvSpPr txBox="1"/>
          <p:nvPr/>
        </p:nvSpPr>
        <p:spPr>
          <a:xfrm>
            <a:off x="822960" y="5143122"/>
            <a:ext cx="10881360" cy="1323439"/>
          </a:xfrm>
          <a:prstGeom prst="rect">
            <a:avLst/>
          </a:prstGeom>
          <a:noFill/>
        </p:spPr>
        <p:txBody>
          <a:bodyPr wrap="square" rtlCol="0">
            <a:spAutoFit/>
          </a:bodyPr>
          <a:lstStyle/>
          <a:p>
            <a:r>
              <a:rPr kumimoji="1" lang="ja-JP" altLang="en-US" sz="4000" dirty="0">
                <a:latin typeface="NHHandwriting Medium" panose="020F0500000000000000" pitchFamily="34" charset="0"/>
              </a:rPr>
              <a:t>より良い交流にするために、</a:t>
            </a:r>
            <a:endParaRPr kumimoji="1" lang="en-US" altLang="ja-JP" sz="4000" dirty="0">
              <a:latin typeface="NHHandwriting Medium" panose="020F0500000000000000" pitchFamily="34" charset="0"/>
            </a:endParaRPr>
          </a:p>
          <a:p>
            <a:r>
              <a:rPr kumimoji="1" lang="ja-JP" altLang="en-US" sz="4000" dirty="0">
                <a:latin typeface="NHHandwriting Medium" panose="020F0500000000000000" pitchFamily="34" charset="0"/>
              </a:rPr>
              <a:t>より良いコミュニケーションについて考えよう。</a:t>
            </a:r>
          </a:p>
        </p:txBody>
      </p:sp>
      <p:pic>
        <p:nvPicPr>
          <p:cNvPr id="2050" name="Picture 2" descr="Concepto de equipo multicultural multitud de personas de diferentes ...">
            <a:extLst>
              <a:ext uri="{FF2B5EF4-FFF2-40B4-BE49-F238E27FC236}">
                <a16:creationId xmlns:a16="http://schemas.microsoft.com/office/drawing/2014/main" id="{C0A71A68-405B-4DAE-BD02-62A04DAB0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746833"/>
            <a:ext cx="4551045" cy="255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40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TotalTime>
  <Words>1073</Words>
  <Application>Microsoft Office PowerPoint</Application>
  <PresentationFormat>ワイド画面</PresentationFormat>
  <Paragraphs>100</Paragraphs>
  <Slides>26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26</vt:i4>
      </vt:variant>
    </vt:vector>
  </HeadingPairs>
  <TitlesOfParts>
    <vt:vector size="32" baseType="lpstr">
      <vt:lpstr>ProximaNova</vt:lpstr>
      <vt:lpstr>游ゴシック</vt:lpstr>
      <vt:lpstr>游ゴシック Light</vt:lpstr>
      <vt:lpstr>Arial</vt:lpstr>
      <vt:lpstr>NHHandwriting Medium</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人権参観日</dc:title>
  <dc:creator>kshjht19</dc:creator>
  <cp:lastModifiedBy>kshjht19</cp:lastModifiedBy>
  <cp:revision>86</cp:revision>
  <cp:lastPrinted>2024-11-18T02:31:45Z</cp:lastPrinted>
  <dcterms:created xsi:type="dcterms:W3CDTF">2024-11-12T08:56:32Z</dcterms:created>
  <dcterms:modified xsi:type="dcterms:W3CDTF">2025-01-13T01:50:29Z</dcterms:modified>
</cp:coreProperties>
</file>