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6858000" cy="9906000" type="A4"/>
  <p:notesSz cx="9939338" cy="143684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7" autoAdjust="0"/>
    <p:restoredTop sz="94660"/>
  </p:normalViewPr>
  <p:slideViewPr>
    <p:cSldViewPr snapToGrid="0">
      <p:cViewPr varScale="1">
        <p:scale>
          <a:sx n="81" d="100"/>
          <a:sy n="81" d="100"/>
        </p:scale>
        <p:origin x="29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6888" cy="72072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275" y="0"/>
            <a:ext cx="4308475" cy="720725"/>
          </a:xfrm>
          <a:prstGeom prst="rect">
            <a:avLst/>
          </a:prstGeom>
        </p:spPr>
        <p:txBody>
          <a:bodyPr vert="horz" lIns="91440" tIns="45720" rIns="91440" bIns="45720" rtlCol="0"/>
          <a:lstStyle>
            <a:lvl1pPr algn="r">
              <a:defRPr sz="1200"/>
            </a:lvl1pPr>
          </a:lstStyle>
          <a:p>
            <a:fld id="{67BA0F3C-07F4-494A-ACD9-B3CC7FE44E80}" type="datetimeFigureOut">
              <a:rPr kumimoji="1" lang="ja-JP" altLang="en-US" smtClean="0"/>
              <a:t>2021/11/30</a:t>
            </a:fld>
            <a:endParaRPr kumimoji="1" lang="ja-JP" altLang="en-US"/>
          </a:p>
        </p:txBody>
      </p:sp>
      <p:sp>
        <p:nvSpPr>
          <p:cNvPr id="4" name="スライド イメージ プレースホルダー 3"/>
          <p:cNvSpPr>
            <a:spLocks noGrp="1" noRot="1" noChangeAspect="1"/>
          </p:cNvSpPr>
          <p:nvPr>
            <p:ph type="sldImg" idx="2"/>
          </p:nvPr>
        </p:nvSpPr>
        <p:spPr>
          <a:xfrm>
            <a:off x="3290888" y="1795463"/>
            <a:ext cx="3357562" cy="48498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775" y="6915150"/>
            <a:ext cx="7951788" cy="56578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3647738"/>
            <a:ext cx="4306888" cy="72072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275" y="13647738"/>
            <a:ext cx="4308475" cy="720725"/>
          </a:xfrm>
          <a:prstGeom prst="rect">
            <a:avLst/>
          </a:prstGeom>
        </p:spPr>
        <p:txBody>
          <a:bodyPr vert="horz" lIns="91440" tIns="45720" rIns="91440" bIns="45720" rtlCol="0" anchor="b"/>
          <a:lstStyle>
            <a:lvl1pPr algn="r">
              <a:defRPr sz="1200"/>
            </a:lvl1pPr>
          </a:lstStyle>
          <a:p>
            <a:fld id="{B5D3A054-67A0-4F99-A1EB-78D3D318D224}" type="slidenum">
              <a:rPr kumimoji="1" lang="ja-JP" altLang="en-US" smtClean="0"/>
              <a:t>‹#›</a:t>
            </a:fld>
            <a:endParaRPr kumimoji="1" lang="ja-JP" altLang="en-US"/>
          </a:p>
        </p:txBody>
      </p:sp>
    </p:spTree>
    <p:extLst>
      <p:ext uri="{BB962C8B-B14F-4D97-AF65-F5344CB8AC3E}">
        <p14:creationId xmlns:p14="http://schemas.microsoft.com/office/powerpoint/2010/main" val="5876852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4321225-E615-4534-97B8-5FDDC22F41AC}" type="datetimeFigureOut">
              <a:rPr kumimoji="1" lang="ja-JP" altLang="en-US" smtClean="0"/>
              <a:t>2021/11/30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E6E026-97FA-4012-A8DD-9CEB36488CF9}" type="slidenum">
              <a:rPr kumimoji="1" lang="ja-JP" altLang="en-US" smtClean="0"/>
              <a:t>‹#›</a:t>
            </a:fld>
            <a:endParaRPr kumimoji="1" lang="ja-JP" altLang="en-US"/>
          </a:p>
        </p:txBody>
      </p:sp>
    </p:spTree>
    <p:extLst>
      <p:ext uri="{BB962C8B-B14F-4D97-AF65-F5344CB8AC3E}">
        <p14:creationId xmlns:p14="http://schemas.microsoft.com/office/powerpoint/2010/main" val="3576021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4321225-E615-4534-97B8-5FDDC22F41AC}" type="datetimeFigureOut">
              <a:rPr kumimoji="1" lang="ja-JP" altLang="en-US" smtClean="0"/>
              <a:t>2021/11/30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E6E026-97FA-4012-A8DD-9CEB36488CF9}" type="slidenum">
              <a:rPr kumimoji="1" lang="ja-JP" altLang="en-US" smtClean="0"/>
              <a:t>‹#›</a:t>
            </a:fld>
            <a:endParaRPr kumimoji="1" lang="ja-JP" altLang="en-US"/>
          </a:p>
        </p:txBody>
      </p:sp>
    </p:spTree>
    <p:extLst>
      <p:ext uri="{BB962C8B-B14F-4D97-AF65-F5344CB8AC3E}">
        <p14:creationId xmlns:p14="http://schemas.microsoft.com/office/powerpoint/2010/main" val="1137348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4321225-E615-4534-97B8-5FDDC22F41AC}" type="datetimeFigureOut">
              <a:rPr kumimoji="1" lang="ja-JP" altLang="en-US" smtClean="0"/>
              <a:t>2021/11/30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E6E026-97FA-4012-A8DD-9CEB36488CF9}" type="slidenum">
              <a:rPr kumimoji="1" lang="ja-JP" altLang="en-US" smtClean="0"/>
              <a:t>‹#›</a:t>
            </a:fld>
            <a:endParaRPr kumimoji="1" lang="ja-JP" altLang="en-US"/>
          </a:p>
        </p:txBody>
      </p:sp>
    </p:spTree>
    <p:extLst>
      <p:ext uri="{BB962C8B-B14F-4D97-AF65-F5344CB8AC3E}">
        <p14:creationId xmlns:p14="http://schemas.microsoft.com/office/powerpoint/2010/main" val="302016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4321225-E615-4534-97B8-5FDDC22F41AC}" type="datetimeFigureOut">
              <a:rPr kumimoji="1" lang="ja-JP" altLang="en-US" smtClean="0"/>
              <a:t>2021/11/30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E6E026-97FA-4012-A8DD-9CEB36488CF9}" type="slidenum">
              <a:rPr kumimoji="1" lang="ja-JP" altLang="en-US" smtClean="0"/>
              <a:t>‹#›</a:t>
            </a:fld>
            <a:endParaRPr kumimoji="1" lang="ja-JP" altLang="en-US"/>
          </a:p>
        </p:txBody>
      </p:sp>
    </p:spTree>
    <p:extLst>
      <p:ext uri="{BB962C8B-B14F-4D97-AF65-F5344CB8AC3E}">
        <p14:creationId xmlns:p14="http://schemas.microsoft.com/office/powerpoint/2010/main" val="3898733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4321225-E615-4534-97B8-5FDDC22F41AC}" type="datetimeFigureOut">
              <a:rPr kumimoji="1" lang="ja-JP" altLang="en-US" smtClean="0"/>
              <a:t>2021/11/30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E6E026-97FA-4012-A8DD-9CEB36488CF9}" type="slidenum">
              <a:rPr kumimoji="1" lang="ja-JP" altLang="en-US" smtClean="0"/>
              <a:t>‹#›</a:t>
            </a:fld>
            <a:endParaRPr kumimoji="1" lang="ja-JP" altLang="en-US"/>
          </a:p>
        </p:txBody>
      </p:sp>
    </p:spTree>
    <p:extLst>
      <p:ext uri="{BB962C8B-B14F-4D97-AF65-F5344CB8AC3E}">
        <p14:creationId xmlns:p14="http://schemas.microsoft.com/office/powerpoint/2010/main" val="171241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4321225-E615-4534-97B8-5FDDC22F41AC}" type="datetimeFigureOut">
              <a:rPr kumimoji="1" lang="ja-JP" altLang="en-US" smtClean="0"/>
              <a:t>2021/11/30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BE6E026-97FA-4012-A8DD-9CEB36488CF9}" type="slidenum">
              <a:rPr kumimoji="1" lang="ja-JP" altLang="en-US" smtClean="0"/>
              <a:t>‹#›</a:t>
            </a:fld>
            <a:endParaRPr kumimoji="1" lang="ja-JP" altLang="en-US"/>
          </a:p>
        </p:txBody>
      </p:sp>
    </p:spTree>
    <p:extLst>
      <p:ext uri="{BB962C8B-B14F-4D97-AF65-F5344CB8AC3E}">
        <p14:creationId xmlns:p14="http://schemas.microsoft.com/office/powerpoint/2010/main" val="2474205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4321225-E615-4534-97B8-5FDDC22F41AC}" type="datetimeFigureOut">
              <a:rPr kumimoji="1" lang="ja-JP" altLang="en-US" smtClean="0"/>
              <a:t>2021/11/30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BE6E026-97FA-4012-A8DD-9CEB36488CF9}" type="slidenum">
              <a:rPr kumimoji="1" lang="ja-JP" altLang="en-US" smtClean="0"/>
              <a:t>‹#›</a:t>
            </a:fld>
            <a:endParaRPr kumimoji="1" lang="ja-JP" altLang="en-US"/>
          </a:p>
        </p:txBody>
      </p:sp>
    </p:spTree>
    <p:extLst>
      <p:ext uri="{BB962C8B-B14F-4D97-AF65-F5344CB8AC3E}">
        <p14:creationId xmlns:p14="http://schemas.microsoft.com/office/powerpoint/2010/main" val="1054897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4321225-E615-4534-97B8-5FDDC22F41AC}" type="datetimeFigureOut">
              <a:rPr kumimoji="1" lang="ja-JP" altLang="en-US" smtClean="0"/>
              <a:t>2021/11/30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BE6E026-97FA-4012-A8DD-9CEB36488CF9}" type="slidenum">
              <a:rPr kumimoji="1" lang="ja-JP" altLang="en-US" smtClean="0"/>
              <a:t>‹#›</a:t>
            </a:fld>
            <a:endParaRPr kumimoji="1" lang="ja-JP" altLang="en-US"/>
          </a:p>
        </p:txBody>
      </p:sp>
    </p:spTree>
    <p:extLst>
      <p:ext uri="{BB962C8B-B14F-4D97-AF65-F5344CB8AC3E}">
        <p14:creationId xmlns:p14="http://schemas.microsoft.com/office/powerpoint/2010/main" val="3143729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321225-E615-4534-97B8-5FDDC22F41AC}" type="datetimeFigureOut">
              <a:rPr kumimoji="1" lang="ja-JP" altLang="en-US" smtClean="0"/>
              <a:t>2021/11/30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BE6E026-97FA-4012-A8DD-9CEB36488CF9}" type="slidenum">
              <a:rPr kumimoji="1" lang="ja-JP" altLang="en-US" smtClean="0"/>
              <a:t>‹#›</a:t>
            </a:fld>
            <a:endParaRPr kumimoji="1" lang="ja-JP" altLang="en-US"/>
          </a:p>
        </p:txBody>
      </p:sp>
    </p:spTree>
    <p:extLst>
      <p:ext uri="{BB962C8B-B14F-4D97-AF65-F5344CB8AC3E}">
        <p14:creationId xmlns:p14="http://schemas.microsoft.com/office/powerpoint/2010/main" val="1339406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4321225-E615-4534-97B8-5FDDC22F41AC}" type="datetimeFigureOut">
              <a:rPr kumimoji="1" lang="ja-JP" altLang="en-US" smtClean="0"/>
              <a:t>2021/11/30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BE6E026-97FA-4012-A8DD-9CEB36488CF9}" type="slidenum">
              <a:rPr kumimoji="1" lang="ja-JP" altLang="en-US" smtClean="0"/>
              <a:t>‹#›</a:t>
            </a:fld>
            <a:endParaRPr kumimoji="1" lang="ja-JP" altLang="en-US"/>
          </a:p>
        </p:txBody>
      </p:sp>
    </p:spTree>
    <p:extLst>
      <p:ext uri="{BB962C8B-B14F-4D97-AF65-F5344CB8AC3E}">
        <p14:creationId xmlns:p14="http://schemas.microsoft.com/office/powerpoint/2010/main" val="3711014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4321225-E615-4534-97B8-5FDDC22F41AC}" type="datetimeFigureOut">
              <a:rPr kumimoji="1" lang="ja-JP" altLang="en-US" smtClean="0"/>
              <a:t>2021/11/30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BE6E026-97FA-4012-A8DD-9CEB36488CF9}" type="slidenum">
              <a:rPr kumimoji="1" lang="ja-JP" altLang="en-US" smtClean="0"/>
              <a:t>‹#›</a:t>
            </a:fld>
            <a:endParaRPr kumimoji="1" lang="ja-JP" altLang="en-US"/>
          </a:p>
        </p:txBody>
      </p:sp>
    </p:spTree>
    <p:extLst>
      <p:ext uri="{BB962C8B-B14F-4D97-AF65-F5344CB8AC3E}">
        <p14:creationId xmlns:p14="http://schemas.microsoft.com/office/powerpoint/2010/main" val="4038002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4321225-E615-4534-97B8-5FDDC22F41AC}" type="datetimeFigureOut">
              <a:rPr kumimoji="1" lang="ja-JP" altLang="en-US" smtClean="0"/>
              <a:t>2021/11/30</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BE6E026-97FA-4012-A8DD-9CEB36488CF9}" type="slidenum">
              <a:rPr kumimoji="1" lang="ja-JP" altLang="en-US" smtClean="0"/>
              <a:t>‹#›</a:t>
            </a:fld>
            <a:endParaRPr kumimoji="1" lang="ja-JP" altLang="en-US"/>
          </a:p>
        </p:txBody>
      </p:sp>
    </p:spTree>
    <p:extLst>
      <p:ext uri="{BB962C8B-B14F-4D97-AF65-F5344CB8AC3E}">
        <p14:creationId xmlns:p14="http://schemas.microsoft.com/office/powerpoint/2010/main" val="1139873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4314530" y="2813812"/>
            <a:ext cx="1066801" cy="71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国旗</a:t>
            </a:r>
            <a:endParaRPr kumimoji="1" lang="en-US" altLang="ja-JP" dirty="0"/>
          </a:p>
          <a:p>
            <a:pPr algn="ctr"/>
            <a:r>
              <a:rPr kumimoji="1" lang="ja-JP" altLang="en-US" sz="1050" dirty="0"/>
              <a:t>（</a:t>
            </a:r>
            <a:r>
              <a:rPr kumimoji="1" lang="en-US" altLang="ja-JP" sz="1050" dirty="0"/>
              <a:t>1,98×2,96</a:t>
            </a:r>
            <a:r>
              <a:rPr kumimoji="1" lang="ja-JP" altLang="en-US" sz="1050" dirty="0"/>
              <a:t>）</a:t>
            </a:r>
          </a:p>
        </p:txBody>
      </p:sp>
      <p:sp>
        <p:nvSpPr>
          <p:cNvPr id="2" name="タイトル 1"/>
          <p:cNvSpPr>
            <a:spLocks noGrp="1"/>
          </p:cNvSpPr>
          <p:nvPr>
            <p:ph type="ctrTitle"/>
          </p:nvPr>
        </p:nvSpPr>
        <p:spPr>
          <a:xfrm>
            <a:off x="0" y="111211"/>
            <a:ext cx="6858000" cy="741405"/>
          </a:xfrm>
        </p:spPr>
        <p:txBody>
          <a:bodyPr>
            <a:normAutofit/>
          </a:bodyPr>
          <a:lstStyle/>
          <a:p>
            <a:r>
              <a:rPr lang="ja-JP" altLang="ja-JP" sz="2800" b="1" dirty="0">
                <a:latin typeface="メイリオ" panose="020B0604030504040204" pitchFamily="50" charset="-128"/>
                <a:ea typeface="メイリオ" panose="020B0604030504040204" pitchFamily="50" charset="-128"/>
              </a:rPr>
              <a:t>「</a:t>
            </a:r>
            <a:r>
              <a:rPr lang="ja-JP" altLang="en-US" sz="2800" b="1" dirty="0">
                <a:latin typeface="メイリオ" panose="020B0604030504040204" pitchFamily="50" charset="-128"/>
                <a:ea typeface="メイリオ" panose="020B0604030504040204" pitchFamily="50" charset="-128"/>
              </a:rPr>
              <a:t>どんな場所でも人の助けになる</a:t>
            </a:r>
            <a:r>
              <a:rPr lang="ja-JP" altLang="ja-JP" sz="2800" b="1" dirty="0">
                <a:latin typeface="メイリオ" panose="020B0604030504040204" pitchFamily="50" charset="-128"/>
                <a:ea typeface="メイリオ" panose="020B0604030504040204" pitchFamily="50" charset="-128"/>
              </a:rPr>
              <a:t>」</a:t>
            </a:r>
            <a:endParaRPr kumimoji="1" lang="ja-JP" altLang="en-US" sz="28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263984" y="852616"/>
            <a:ext cx="4515019" cy="369332"/>
          </a:xfrm>
          <a:prstGeom prst="rect">
            <a:avLst/>
          </a:prstGeom>
          <a:noFill/>
        </p:spPr>
        <p:txBody>
          <a:bodyPr wrap="none" rtlCol="0">
            <a:spAutoFit/>
          </a:bodyPr>
          <a:lstStyle/>
          <a:p>
            <a:r>
              <a:rPr lang="ja-JP" altLang="ja-JP" b="1" dirty="0"/>
              <a:t>◆</a:t>
            </a:r>
            <a:r>
              <a:rPr lang="en-US" altLang="ja-JP" b="1" dirty="0">
                <a:latin typeface="メイリオ" panose="020B0604030504040204" pitchFamily="50" charset="-128"/>
                <a:ea typeface="メイリオ" panose="020B0604030504040204" pitchFamily="50" charset="-128"/>
              </a:rPr>
              <a:t>JICA</a:t>
            </a:r>
            <a:r>
              <a:rPr lang="ja-JP" altLang="ja-JP" b="1" dirty="0">
                <a:latin typeface="メイリオ" panose="020B0604030504040204" pitchFamily="50" charset="-128"/>
                <a:ea typeface="メイリオ" panose="020B0604030504040204" pitchFamily="50" charset="-128"/>
              </a:rPr>
              <a:t>海外協力隊訓練生インタビュー</a:t>
            </a:r>
            <a:r>
              <a:rPr lang="ja-JP" altLang="ja-JP" b="1" dirty="0"/>
              <a:t>◆</a:t>
            </a:r>
            <a:endParaRPr kumimoji="1" lang="ja-JP" altLang="en-US" dirty="0"/>
          </a:p>
        </p:txBody>
      </p:sp>
      <p:sp>
        <p:nvSpPr>
          <p:cNvPr id="5" name="正方形/長方形 4"/>
          <p:cNvSpPr/>
          <p:nvPr/>
        </p:nvSpPr>
        <p:spPr>
          <a:xfrm>
            <a:off x="654844" y="1369077"/>
            <a:ext cx="5548312" cy="23050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 name="テキスト ボックス 2"/>
          <p:cNvSpPr txBox="1"/>
          <p:nvPr/>
        </p:nvSpPr>
        <p:spPr>
          <a:xfrm>
            <a:off x="1014541" y="1241327"/>
            <a:ext cx="1047750" cy="254115"/>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ja-JP" sz="1100" b="1" kern="100">
                <a:effectLst/>
                <a:latin typeface="游明朝" panose="02020400000000000000" pitchFamily="18" charset="-128"/>
                <a:ea typeface="メイリオ" panose="020B0604030504040204" pitchFamily="50" charset="-128"/>
                <a:cs typeface="Times New Roman" panose="02020603050405020304" pitchFamily="18" charset="0"/>
              </a:rPr>
              <a:t>今日のお相手</a:t>
            </a:r>
            <a:endParaRPr lang="ja-JP" sz="11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 name="正方形/長方形 9"/>
          <p:cNvSpPr/>
          <p:nvPr/>
        </p:nvSpPr>
        <p:spPr>
          <a:xfrm>
            <a:off x="3669008" y="1434163"/>
            <a:ext cx="2412852" cy="1323439"/>
          </a:xfrm>
          <a:prstGeom prst="rect">
            <a:avLst/>
          </a:prstGeom>
        </p:spPr>
        <p:txBody>
          <a:bodyPr wrap="square">
            <a:spAutoFit/>
          </a:bodyPr>
          <a:lstStyle/>
          <a:p>
            <a:pPr>
              <a:spcAft>
                <a:spcPts val="0"/>
              </a:spcAft>
            </a:pPr>
            <a:r>
              <a:rPr lang="ja-JP" altLang="ja-JP" sz="800" kern="100" dirty="0">
                <a:latin typeface="游明朝" panose="02020400000000000000" pitchFamily="18" charset="-128"/>
                <a:ea typeface="メイリオ" panose="020B0604030504040204" pitchFamily="50" charset="-128"/>
                <a:cs typeface="Times New Roman" panose="02020603050405020304" pitchFamily="18" charset="0"/>
              </a:rPr>
              <a:t>　</a:t>
            </a:r>
            <a:r>
              <a:rPr lang="ja-JP" altLang="en-US" sz="800" kern="100" dirty="0">
                <a:latin typeface="游明朝" panose="02020400000000000000" pitchFamily="18" charset="-128"/>
                <a:ea typeface="メイリオ" panose="020B0604030504040204" pitchFamily="50" charset="-128"/>
                <a:cs typeface="Times New Roman" panose="02020603050405020304" pitchFamily="18" charset="0"/>
              </a:rPr>
              <a:t>　　　　　タシロ　サアヤ</a:t>
            </a:r>
            <a:endParaRPr lang="ja-JP" altLang="ja-JP" sz="800" kern="100" dirty="0">
              <a:latin typeface="游明朝" panose="02020400000000000000" pitchFamily="18" charset="-128"/>
              <a:ea typeface="游明朝" panose="02020400000000000000" pitchFamily="18" charset="-128"/>
              <a:cs typeface="Times New Roman" panose="02020603050405020304" pitchFamily="18" charset="0"/>
            </a:endParaRPr>
          </a:p>
          <a:p>
            <a:pPr>
              <a:lnSpc>
                <a:spcPct val="150000"/>
              </a:lnSpc>
              <a:spcAft>
                <a:spcPts val="0"/>
              </a:spcAft>
            </a:pPr>
            <a:r>
              <a:rPr lang="ja-JP" altLang="ja-JP" sz="1200" kern="100" dirty="0">
                <a:latin typeface="游明朝" panose="02020400000000000000" pitchFamily="18" charset="-128"/>
                <a:ea typeface="メイリオ" panose="020B0604030504040204" pitchFamily="50" charset="-128"/>
                <a:cs typeface="Times New Roman" panose="02020603050405020304" pitchFamily="18" charset="0"/>
              </a:rPr>
              <a:t>お名前：</a:t>
            </a:r>
            <a:r>
              <a:rPr lang="ja-JP" altLang="en-US" sz="1200" b="1" kern="100" dirty="0">
                <a:latin typeface="游明朝" panose="02020400000000000000" pitchFamily="18" charset="-128"/>
                <a:ea typeface="メイリオ" panose="020B0604030504040204" pitchFamily="50" charset="-128"/>
                <a:cs typeface="Times New Roman" panose="02020603050405020304" pitchFamily="18" charset="0"/>
              </a:rPr>
              <a:t>田代　紗彩</a:t>
            </a:r>
            <a:r>
              <a:rPr lang="ja-JP" altLang="ja-JP" sz="1000" kern="100" dirty="0">
                <a:latin typeface="游明朝" panose="02020400000000000000" pitchFamily="18" charset="-128"/>
                <a:ea typeface="メイリオ" panose="020B0604030504040204" pitchFamily="50" charset="-128"/>
                <a:cs typeface="Times New Roman" panose="02020603050405020304" pitchFamily="18" charset="0"/>
              </a:rPr>
              <a:t>さん</a:t>
            </a:r>
            <a:endParaRPr lang="ja-JP" altLang="ja-JP" sz="1100" kern="100" dirty="0">
              <a:latin typeface="游明朝" panose="02020400000000000000" pitchFamily="18" charset="-128"/>
              <a:ea typeface="游明朝" panose="02020400000000000000" pitchFamily="18" charset="-128"/>
              <a:cs typeface="Times New Roman" panose="02020603050405020304" pitchFamily="18" charset="0"/>
            </a:endParaRPr>
          </a:p>
          <a:p>
            <a:pPr>
              <a:lnSpc>
                <a:spcPct val="150000"/>
              </a:lnSpc>
              <a:spcAft>
                <a:spcPts val="0"/>
              </a:spcAft>
            </a:pPr>
            <a:r>
              <a:rPr lang="ja-JP" altLang="ja-JP" sz="1200" kern="100" dirty="0">
                <a:latin typeface="游明朝" panose="02020400000000000000" pitchFamily="18" charset="-128"/>
                <a:ea typeface="メイリオ" panose="020B0604030504040204" pitchFamily="50" charset="-128"/>
                <a:cs typeface="Times New Roman" panose="02020603050405020304" pitchFamily="18" charset="0"/>
              </a:rPr>
              <a:t>派遣国：</a:t>
            </a:r>
            <a:r>
              <a:rPr lang="ja-JP" altLang="en-US" sz="1200" kern="100" dirty="0">
                <a:latin typeface="游明朝" panose="02020400000000000000" pitchFamily="18" charset="-128"/>
                <a:ea typeface="メイリオ" panose="020B0604030504040204" pitchFamily="50" charset="-128"/>
                <a:cs typeface="Times New Roman" panose="02020603050405020304" pitchFamily="18" charset="0"/>
              </a:rPr>
              <a:t>ドミニカ共和国</a:t>
            </a:r>
            <a:endParaRPr lang="en-US" altLang="ja-JP" sz="1200" kern="100" dirty="0">
              <a:latin typeface="游明朝" panose="02020400000000000000" pitchFamily="18" charset="-128"/>
              <a:ea typeface="メイリオ" panose="020B0604030504040204" pitchFamily="50" charset="-128"/>
              <a:cs typeface="Times New Roman" panose="02020603050405020304" pitchFamily="18" charset="0"/>
            </a:endParaRPr>
          </a:p>
          <a:p>
            <a:pPr>
              <a:lnSpc>
                <a:spcPct val="150000"/>
              </a:lnSpc>
              <a:spcAft>
                <a:spcPts val="0"/>
              </a:spcAft>
            </a:pPr>
            <a:r>
              <a:rPr lang="ja-JP" altLang="ja-JP" sz="1200" kern="100" dirty="0">
                <a:latin typeface="游明朝" panose="02020400000000000000" pitchFamily="18" charset="-128"/>
                <a:ea typeface="メイリオ" panose="020B0604030504040204" pitchFamily="50" charset="-128"/>
                <a:cs typeface="Times New Roman" panose="02020603050405020304" pitchFamily="18" charset="0"/>
              </a:rPr>
              <a:t>職　種：</a:t>
            </a:r>
            <a:r>
              <a:rPr lang="ja-JP" altLang="en-US" sz="1200" kern="100" dirty="0">
                <a:latin typeface="游明朝" panose="02020400000000000000" pitchFamily="18" charset="-128"/>
                <a:ea typeface="メイリオ" panose="020B0604030504040204" pitchFamily="50" charset="-128"/>
                <a:cs typeface="Times New Roman" panose="02020603050405020304" pitchFamily="18" charset="0"/>
              </a:rPr>
              <a:t>作業療法士</a:t>
            </a:r>
            <a:endParaRPr lang="ja-JP" altLang="ja-JP" sz="1100" kern="100" dirty="0">
              <a:latin typeface="游明朝" panose="02020400000000000000" pitchFamily="18" charset="-128"/>
              <a:ea typeface="游明朝" panose="02020400000000000000" pitchFamily="18" charset="-128"/>
              <a:cs typeface="Times New Roman" panose="02020603050405020304" pitchFamily="18" charset="0"/>
            </a:endParaRPr>
          </a:p>
          <a:p>
            <a:pPr>
              <a:lnSpc>
                <a:spcPct val="150000"/>
              </a:lnSpc>
              <a:spcAft>
                <a:spcPts val="0"/>
              </a:spcAft>
            </a:pPr>
            <a:r>
              <a:rPr lang="ja-JP" altLang="ja-JP" sz="1200" kern="100" dirty="0">
                <a:latin typeface="游明朝" panose="02020400000000000000" pitchFamily="18" charset="-128"/>
                <a:ea typeface="メイリオ" panose="020B0604030504040204" pitchFamily="50" charset="-128"/>
                <a:cs typeface="Times New Roman" panose="02020603050405020304" pitchFamily="18" charset="0"/>
              </a:rPr>
              <a:t>隊　次：</a:t>
            </a:r>
            <a:r>
              <a:rPr lang="en-US" altLang="ja-JP" sz="1200" b="1" kern="100" dirty="0">
                <a:latin typeface="メイリオ" panose="020B0604030504040204" pitchFamily="50" charset="-128"/>
                <a:ea typeface="メイリオ" panose="020B0604030504040204" pitchFamily="50" charset="-128"/>
                <a:cs typeface="Times New Roman" panose="02020603050405020304" pitchFamily="18" charset="0"/>
              </a:rPr>
              <a:t>2021</a:t>
            </a:r>
            <a:r>
              <a:rPr lang="ja-JP" altLang="ja-JP" sz="1200" b="1" kern="100" dirty="0">
                <a:latin typeface="メイリオ" panose="020B0604030504040204" pitchFamily="50" charset="-128"/>
                <a:ea typeface="メイリオ" panose="020B0604030504040204" pitchFamily="50" charset="-128"/>
                <a:cs typeface="Times New Roman" panose="02020603050405020304" pitchFamily="18" charset="0"/>
              </a:rPr>
              <a:t>年</a:t>
            </a:r>
            <a:r>
              <a:rPr lang="ja-JP" altLang="en-US" sz="1200" b="1" kern="100" dirty="0">
                <a:latin typeface="メイリオ" panose="020B0604030504040204" pitchFamily="50" charset="-128"/>
                <a:ea typeface="メイリオ" panose="020B0604030504040204" pitchFamily="50" charset="-128"/>
                <a:cs typeface="Times New Roman" panose="02020603050405020304" pitchFamily="18" charset="0"/>
              </a:rPr>
              <a:t>度</a:t>
            </a:r>
            <a:r>
              <a:rPr lang="en-US" altLang="ja-JP" sz="1200" b="1" kern="100" dirty="0">
                <a:latin typeface="メイリオ" panose="020B0604030504040204" pitchFamily="50" charset="-128"/>
                <a:ea typeface="メイリオ" panose="020B0604030504040204" pitchFamily="50" charset="-128"/>
                <a:cs typeface="Times New Roman" panose="02020603050405020304" pitchFamily="18" charset="0"/>
              </a:rPr>
              <a:t>3</a:t>
            </a:r>
            <a:r>
              <a:rPr lang="ja-JP" altLang="ja-JP" sz="1200" b="1" kern="100" dirty="0">
                <a:latin typeface="メイリオ" panose="020B0604030504040204" pitchFamily="50" charset="-128"/>
                <a:ea typeface="メイリオ" panose="020B0604030504040204" pitchFamily="50" charset="-128"/>
                <a:cs typeface="Times New Roman" panose="02020603050405020304" pitchFamily="18" charset="0"/>
              </a:rPr>
              <a:t>次隊</a:t>
            </a:r>
            <a:endParaRPr lang="ja-JP" alt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5" name="テキスト ボックス 14"/>
          <p:cNvSpPr txBox="1"/>
          <p:nvPr/>
        </p:nvSpPr>
        <p:spPr>
          <a:xfrm>
            <a:off x="193794" y="3767511"/>
            <a:ext cx="3319610" cy="1708160"/>
          </a:xfrm>
          <a:prstGeom prst="rect">
            <a:avLst/>
          </a:prstGeom>
          <a:noFill/>
        </p:spPr>
        <p:txBody>
          <a:bodyPr wrap="square" rtlCol="0">
            <a:spAutoFit/>
          </a:bodyPr>
          <a:lstStyle/>
          <a:p>
            <a:r>
              <a:rPr lang="ja-JP" altLang="en-US" sz="1050" dirty="0">
                <a:solidFill>
                  <a:srgbClr val="0070C0"/>
                </a:solidFill>
                <a:latin typeface="メイリオ" panose="020B0604030504040204" pitchFamily="50" charset="-128"/>
                <a:ea typeface="メイリオ" panose="020B0604030504040204" pitchFamily="50" charset="-128"/>
              </a:rPr>
              <a:t>－</a:t>
            </a:r>
            <a:r>
              <a:rPr lang="en-US" altLang="ja-JP" sz="1050" dirty="0">
                <a:solidFill>
                  <a:srgbClr val="0070C0"/>
                </a:solidFill>
                <a:latin typeface="メイリオ" panose="020B0604030504040204" pitchFamily="50" charset="-128"/>
                <a:ea typeface="メイリオ" panose="020B0604030504040204" pitchFamily="50" charset="-128"/>
              </a:rPr>
              <a:t>JICA</a:t>
            </a:r>
            <a:r>
              <a:rPr lang="ja-JP" altLang="ja-JP" sz="1050" dirty="0">
                <a:solidFill>
                  <a:srgbClr val="0070C0"/>
                </a:solidFill>
                <a:latin typeface="メイリオ" panose="020B0604030504040204" pitchFamily="50" charset="-128"/>
                <a:ea typeface="メイリオ" panose="020B0604030504040204" pitchFamily="50" charset="-128"/>
              </a:rPr>
              <a:t>海外協力隊に参加した経緯を教えて</a:t>
            </a:r>
            <a:r>
              <a:rPr lang="ja-JP" altLang="en-US" sz="1050" dirty="0">
                <a:solidFill>
                  <a:srgbClr val="0070C0"/>
                </a:solidFill>
                <a:latin typeface="メイリオ" panose="020B0604030504040204" pitchFamily="50" charset="-128"/>
                <a:ea typeface="メイリオ" panose="020B0604030504040204" pitchFamily="50" charset="-128"/>
              </a:rPr>
              <a:t>くだ</a:t>
            </a:r>
            <a:r>
              <a:rPr lang="ja-JP" altLang="ja-JP" sz="1050" dirty="0">
                <a:solidFill>
                  <a:srgbClr val="0070C0"/>
                </a:solidFill>
                <a:latin typeface="メイリオ" panose="020B0604030504040204" pitchFamily="50" charset="-128"/>
                <a:ea typeface="メイリオ" panose="020B0604030504040204" pitchFamily="50" charset="-128"/>
              </a:rPr>
              <a:t>さい。</a:t>
            </a:r>
          </a:p>
          <a:p>
            <a:r>
              <a:rPr lang="ja-JP" altLang="en-US" sz="1050" dirty="0">
                <a:latin typeface="メイリオ" panose="020B0604030504040204" pitchFamily="50" charset="-128"/>
                <a:ea typeface="メイリオ" panose="020B0604030504040204" pitchFamily="50" charset="-128"/>
              </a:rPr>
              <a:t>〇幼い</a:t>
            </a:r>
            <a:r>
              <a:rPr lang="ja-JP" altLang="en-US" sz="1050" dirty="0" smtClean="0">
                <a:latin typeface="メイリオ" panose="020B0604030504040204" pitchFamily="50" charset="-128"/>
                <a:ea typeface="メイリオ" panose="020B0604030504040204" pitchFamily="50" charset="-128"/>
              </a:rPr>
              <a:t>頃、姉</a:t>
            </a:r>
            <a:r>
              <a:rPr lang="ja-JP" altLang="en-US" sz="1050" dirty="0">
                <a:latin typeface="メイリオ" panose="020B0604030504040204" pitchFamily="50" charset="-128"/>
                <a:ea typeface="メイリオ" panose="020B0604030504040204" pitchFamily="50" charset="-128"/>
              </a:rPr>
              <a:t>や</a:t>
            </a:r>
            <a:r>
              <a:rPr lang="ja-JP" altLang="en-US" sz="1050" dirty="0" smtClean="0">
                <a:latin typeface="メイリオ" panose="020B0604030504040204" pitchFamily="50" charset="-128"/>
                <a:ea typeface="メイリオ" panose="020B0604030504040204" pitchFamily="50" charset="-128"/>
              </a:rPr>
              <a:t>兄から</a:t>
            </a:r>
            <a:r>
              <a:rPr lang="ja-JP" altLang="en-US" sz="1050" dirty="0">
                <a:latin typeface="メイリオ" panose="020B0604030504040204" pitchFamily="50" charset="-128"/>
                <a:ea typeface="メイリオ" panose="020B0604030504040204" pitchFamily="50" charset="-128"/>
              </a:rPr>
              <a:t>の</a:t>
            </a:r>
            <a:r>
              <a:rPr lang="ja-JP" altLang="en-US" sz="1050" dirty="0" smtClean="0">
                <a:latin typeface="メイリオ" panose="020B0604030504040204" pitchFamily="50" charset="-128"/>
                <a:ea typeface="メイリオ" panose="020B0604030504040204" pitchFamily="50" charset="-128"/>
              </a:rPr>
              <a:t>おさがりが</a:t>
            </a:r>
            <a:r>
              <a:rPr lang="ja-JP" altLang="en-US" sz="1050" dirty="0">
                <a:latin typeface="メイリオ" panose="020B0604030504040204" pitchFamily="50" charset="-128"/>
                <a:ea typeface="メイリオ" panose="020B0604030504040204" pitchFamily="50" charset="-128"/>
              </a:rPr>
              <a:t>多く</a:t>
            </a:r>
            <a:r>
              <a:rPr lang="ja-JP" altLang="en-US" sz="1050" dirty="0" smtClean="0">
                <a:latin typeface="メイリオ" panose="020B0604030504040204" pitchFamily="50" charset="-128"/>
                <a:ea typeface="メイリオ" panose="020B0604030504040204" pitchFamily="50" charset="-128"/>
              </a:rPr>
              <a:t>、新しいものを欲しいと思っていたとき、靴も服も着られていない</a:t>
            </a:r>
            <a:r>
              <a:rPr lang="ja-JP" altLang="en-US" sz="1050" dirty="0">
                <a:latin typeface="メイリオ" panose="020B0604030504040204" pitchFamily="50" charset="-128"/>
                <a:ea typeface="メイリオ" panose="020B0604030504040204" pitchFamily="50" charset="-128"/>
              </a:rPr>
              <a:t>人たちがいることを</a:t>
            </a:r>
            <a:r>
              <a:rPr lang="ja-JP" altLang="en-US" sz="1050" dirty="0" smtClean="0">
                <a:latin typeface="メイリオ" panose="020B0604030504040204" pitchFamily="50" charset="-128"/>
                <a:ea typeface="メイリオ" panose="020B0604030504040204" pitchFamily="50" charset="-128"/>
              </a:rPr>
              <a:t>知って、何</a:t>
            </a:r>
            <a:r>
              <a:rPr lang="ja-JP" altLang="en-US" sz="1050" dirty="0">
                <a:latin typeface="メイリオ" panose="020B0604030504040204" pitchFamily="50" charset="-128"/>
                <a:ea typeface="メイリオ" panose="020B0604030504040204" pitchFamily="50" charset="-128"/>
              </a:rPr>
              <a:t>か役に</a:t>
            </a:r>
            <a:r>
              <a:rPr lang="ja-JP" altLang="en-US" sz="1050" dirty="0" smtClean="0">
                <a:latin typeface="メイリオ" panose="020B0604030504040204" pitchFamily="50" charset="-128"/>
                <a:ea typeface="メイリオ" panose="020B0604030504040204" pitchFamily="50" charset="-128"/>
              </a:rPr>
              <a:t>立ちたいと</a:t>
            </a:r>
            <a:r>
              <a:rPr lang="ja-JP" altLang="en-US" sz="1050" dirty="0">
                <a:latin typeface="メイリオ" panose="020B0604030504040204" pitchFamily="50" charset="-128"/>
                <a:ea typeface="メイリオ" panose="020B0604030504040204" pitchFamily="50" charset="-128"/>
              </a:rPr>
              <a:t>漠然と</a:t>
            </a:r>
            <a:r>
              <a:rPr lang="ja-JP" altLang="en-US" sz="1050" dirty="0" smtClean="0">
                <a:latin typeface="メイリオ" panose="020B0604030504040204" pitchFamily="50" charset="-128"/>
                <a:ea typeface="メイリオ" panose="020B0604030504040204" pitchFamily="50" charset="-128"/>
              </a:rPr>
              <a:t>思いました。</a:t>
            </a:r>
            <a:r>
              <a:rPr lang="ja-JP" altLang="en-US" sz="1050" dirty="0">
                <a:latin typeface="メイリオ" panose="020B0604030504040204" pitchFamily="50" charset="-128"/>
                <a:ea typeface="メイリオ" panose="020B0604030504040204" pitchFamily="50" charset="-128"/>
              </a:rPr>
              <a:t>社会人に</a:t>
            </a:r>
            <a:r>
              <a:rPr lang="ja-JP" altLang="en-US" sz="1050" dirty="0" smtClean="0">
                <a:latin typeface="メイリオ" panose="020B0604030504040204" pitchFamily="50" charset="-128"/>
                <a:ea typeface="メイリオ" panose="020B0604030504040204" pitchFamily="50" charset="-128"/>
              </a:rPr>
              <a:t>なり、友人</a:t>
            </a:r>
            <a:r>
              <a:rPr lang="ja-JP" altLang="en-US" sz="1050" dirty="0">
                <a:latin typeface="メイリオ" panose="020B0604030504040204" pitchFamily="50" charset="-128"/>
                <a:ea typeface="メイリオ" panose="020B0604030504040204" pitchFamily="50" charset="-128"/>
              </a:rPr>
              <a:t>が青年海外協力隊を</a:t>
            </a:r>
            <a:r>
              <a:rPr lang="ja-JP" altLang="en-US" sz="1050" dirty="0" smtClean="0">
                <a:latin typeface="メイリオ" panose="020B0604030504040204" pitchFamily="50" charset="-128"/>
                <a:ea typeface="メイリオ" panose="020B0604030504040204" pitchFamily="50" charset="-128"/>
              </a:rPr>
              <a:t>目指していたことか</a:t>
            </a:r>
            <a:r>
              <a:rPr lang="ja-JP" altLang="en-US" sz="1050" dirty="0">
                <a:latin typeface="メイリオ" panose="020B0604030504040204" pitchFamily="50" charset="-128"/>
                <a:ea typeface="メイリオ" panose="020B0604030504040204" pitchFamily="50" charset="-128"/>
              </a:rPr>
              <a:t>ら</a:t>
            </a:r>
            <a:r>
              <a:rPr lang="ja-JP" altLang="en-US" sz="1050" dirty="0" smtClean="0">
                <a:latin typeface="メイリオ" panose="020B0604030504040204" pitchFamily="50" charset="-128"/>
                <a:ea typeface="メイリオ" panose="020B0604030504040204" pitchFamily="50" charset="-128"/>
              </a:rPr>
              <a:t>、協力隊</a:t>
            </a:r>
            <a:r>
              <a:rPr lang="ja-JP" altLang="en-US" sz="1050" dirty="0">
                <a:latin typeface="メイリオ" panose="020B0604030504040204" pitchFamily="50" charset="-128"/>
                <a:ea typeface="メイリオ" panose="020B0604030504040204" pitchFamily="50" charset="-128"/>
              </a:rPr>
              <a:t>に興味を持ちました。</a:t>
            </a:r>
            <a:r>
              <a:rPr lang="en-US" altLang="ja-JP" sz="1050" dirty="0">
                <a:latin typeface="メイリオ" panose="020B0604030504040204" pitchFamily="50" charset="-128"/>
                <a:ea typeface="メイリオ" panose="020B0604030504040204" pitchFamily="50" charset="-128"/>
              </a:rPr>
              <a:t>3</a:t>
            </a:r>
            <a:r>
              <a:rPr lang="ja-JP" altLang="en-US" sz="1050" dirty="0">
                <a:latin typeface="メイリオ" panose="020B0604030504040204" pitchFamily="50" charset="-128"/>
                <a:ea typeface="メイリオ" panose="020B0604030504040204" pitchFamily="50" charset="-128"/>
              </a:rPr>
              <a:t>年間現場で働き</a:t>
            </a:r>
            <a:r>
              <a:rPr lang="ja-JP" altLang="en-US" sz="1050" dirty="0" smtClean="0">
                <a:latin typeface="メイリオ" panose="020B0604030504040204" pitchFamily="50" charset="-128"/>
                <a:ea typeface="メイリオ" panose="020B0604030504040204" pitchFamily="50" charset="-128"/>
              </a:rPr>
              <a:t>、挑戦</a:t>
            </a:r>
            <a:r>
              <a:rPr lang="ja-JP" altLang="en-US" sz="1050" dirty="0">
                <a:latin typeface="メイリオ" panose="020B0604030504040204" pitchFamily="50" charset="-128"/>
                <a:ea typeface="メイリオ" panose="020B0604030504040204" pitchFamily="50" charset="-128"/>
              </a:rPr>
              <a:t>したいという気持ちが残っていれば応募しよう</a:t>
            </a:r>
            <a:r>
              <a:rPr lang="ja-JP" altLang="en-US" sz="1050" dirty="0" smtClean="0">
                <a:latin typeface="メイリオ" panose="020B0604030504040204" pitchFamily="50" charset="-128"/>
                <a:ea typeface="メイリオ" panose="020B0604030504040204" pitchFamily="50" charset="-128"/>
              </a:rPr>
              <a:t>と考えました。</a:t>
            </a:r>
            <a:endParaRPr lang="en-US" altLang="ja-JP" sz="1050" dirty="0" smtClean="0">
              <a:latin typeface="メイリオ" panose="020B0604030504040204" pitchFamily="50" charset="-128"/>
              <a:ea typeface="メイリオ" panose="020B0604030504040204" pitchFamily="50" charset="-128"/>
            </a:endParaRPr>
          </a:p>
          <a:p>
            <a:r>
              <a:rPr lang="en-US" altLang="ja-JP" sz="1050" dirty="0" smtClean="0">
                <a:latin typeface="メイリオ" panose="020B0604030504040204" pitchFamily="50" charset="-128"/>
                <a:ea typeface="メイリオ" panose="020B0604030504040204" pitchFamily="50" charset="-128"/>
              </a:rPr>
              <a:t>3</a:t>
            </a:r>
            <a:r>
              <a:rPr lang="ja-JP" altLang="en-US" sz="1050" dirty="0">
                <a:latin typeface="メイリオ" panose="020B0604030504040204" pitchFamily="50" charset="-128"/>
                <a:ea typeface="メイリオ" panose="020B0604030504040204" pitchFamily="50" charset="-128"/>
              </a:rPr>
              <a:t>年半経った時に</a:t>
            </a:r>
            <a:r>
              <a:rPr lang="ja-JP" altLang="en-US" sz="1050" dirty="0" smtClean="0">
                <a:latin typeface="メイリオ" panose="020B0604030504040204" pitchFamily="50" charset="-128"/>
                <a:ea typeface="メイリオ" panose="020B0604030504040204" pitchFamily="50" charset="-128"/>
              </a:rPr>
              <a:t>、協力隊として自分</a:t>
            </a:r>
            <a:r>
              <a:rPr lang="ja-JP" altLang="en-US" sz="1050" dirty="0">
                <a:latin typeface="メイリオ" panose="020B0604030504040204" pitchFamily="50" charset="-128"/>
                <a:ea typeface="メイリオ" panose="020B0604030504040204" pitchFamily="50" charset="-128"/>
              </a:rPr>
              <a:t>の知識や技術を途上国の人々に生かしたいと</a:t>
            </a:r>
            <a:r>
              <a:rPr lang="ja-JP" altLang="en-US" sz="1050" dirty="0" smtClean="0">
                <a:latin typeface="メイリオ" panose="020B0604030504040204" pitchFamily="50" charset="-128"/>
                <a:ea typeface="メイリオ" panose="020B0604030504040204" pitchFamily="50" charset="-128"/>
              </a:rPr>
              <a:t>思い、応募</a:t>
            </a:r>
            <a:r>
              <a:rPr lang="ja-JP" altLang="en-US" sz="1050" dirty="0">
                <a:latin typeface="メイリオ" panose="020B0604030504040204" pitchFamily="50" charset="-128"/>
                <a:ea typeface="メイリオ" panose="020B0604030504040204" pitchFamily="50" charset="-128"/>
              </a:rPr>
              <a:t>しました。</a:t>
            </a:r>
            <a:endParaRPr lang="ja-JP" altLang="ja-JP" sz="1050" dirty="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193794" y="5440988"/>
            <a:ext cx="3412103" cy="1869743"/>
          </a:xfrm>
          <a:prstGeom prst="rect">
            <a:avLst/>
          </a:prstGeom>
          <a:noFill/>
        </p:spPr>
        <p:txBody>
          <a:bodyPr wrap="square" rtlCol="0">
            <a:spAutoFit/>
          </a:bodyPr>
          <a:lstStyle/>
          <a:p>
            <a:r>
              <a:rPr kumimoji="1" lang="ja-JP" altLang="en-US" sz="1050" dirty="0">
                <a:solidFill>
                  <a:srgbClr val="0070C0"/>
                </a:solidFill>
                <a:latin typeface="メイリオ" panose="020B0604030504040204" pitchFamily="50" charset="-128"/>
                <a:ea typeface="メイリオ" panose="020B0604030504040204" pitchFamily="50" charset="-128"/>
              </a:rPr>
              <a:t>－応募時に不安だったことは何ですか。</a:t>
            </a:r>
          </a:p>
          <a:p>
            <a:r>
              <a:rPr lang="ja-JP" altLang="en-US" sz="1050" dirty="0">
                <a:latin typeface="メイリオ" panose="020B0604030504040204" pitchFamily="50" charset="-128"/>
                <a:ea typeface="メイリオ" panose="020B0604030504040204" pitchFamily="50" charset="-128"/>
              </a:rPr>
              <a:t>〇日本</a:t>
            </a:r>
            <a:r>
              <a:rPr lang="ja-JP" altLang="en-US" sz="1050" dirty="0" smtClean="0">
                <a:latin typeface="メイリオ" panose="020B0604030504040204" pitchFamily="50" charset="-128"/>
                <a:ea typeface="メイリオ" panose="020B0604030504040204" pitchFamily="50" charset="-128"/>
              </a:rPr>
              <a:t>ほど物資が充実</a:t>
            </a:r>
            <a:r>
              <a:rPr lang="ja-JP" altLang="en-US" sz="1050" dirty="0">
                <a:latin typeface="メイリオ" panose="020B0604030504040204" pitchFamily="50" charset="-128"/>
                <a:ea typeface="メイリオ" panose="020B0604030504040204" pitchFamily="50" charset="-128"/>
              </a:rPr>
              <a:t>して</a:t>
            </a:r>
            <a:r>
              <a:rPr lang="ja-JP" altLang="en-US" sz="1050" dirty="0" smtClean="0">
                <a:latin typeface="メイリオ" panose="020B0604030504040204" pitchFamily="50" charset="-128"/>
                <a:ea typeface="メイリオ" panose="020B0604030504040204" pitchFamily="50" charset="-128"/>
              </a:rPr>
              <a:t>おらず、貧しい</a:t>
            </a:r>
            <a:r>
              <a:rPr lang="ja-JP" altLang="en-US" sz="1050" dirty="0">
                <a:latin typeface="メイリオ" panose="020B0604030504040204" pitchFamily="50" charset="-128"/>
                <a:ea typeface="メイリオ" panose="020B0604030504040204" pitchFamily="50" charset="-128"/>
              </a:rPr>
              <a:t>はずなのに、家族と過ごせるだけで幸せというイメージが海外</a:t>
            </a:r>
            <a:r>
              <a:rPr lang="ja-JP" altLang="en-US" sz="1050" dirty="0" smtClean="0">
                <a:latin typeface="メイリオ" panose="020B0604030504040204" pitchFamily="50" charset="-128"/>
                <a:ea typeface="メイリオ" panose="020B0604030504040204" pitchFamily="50" charset="-128"/>
              </a:rPr>
              <a:t>にあり</a:t>
            </a:r>
            <a:r>
              <a:rPr lang="ja-JP" altLang="en-US" sz="1050" dirty="0">
                <a:latin typeface="メイリオ" panose="020B0604030504040204" pitchFamily="50" charset="-128"/>
                <a:ea typeface="メイリオ" panose="020B0604030504040204" pitchFamily="50" charset="-128"/>
              </a:rPr>
              <a:t>、</a:t>
            </a:r>
            <a:r>
              <a:rPr lang="ja-JP" altLang="en-US" sz="1050" dirty="0" smtClean="0">
                <a:latin typeface="メイリオ" panose="020B0604030504040204" pitchFamily="50" charset="-128"/>
                <a:ea typeface="メイリオ" panose="020B0604030504040204" pitchFamily="50" charset="-128"/>
              </a:rPr>
              <a:t>現地の</a:t>
            </a:r>
            <a:r>
              <a:rPr lang="ja-JP" altLang="en-US" sz="1050" dirty="0">
                <a:latin typeface="メイリオ" panose="020B0604030504040204" pitchFamily="50" charset="-128"/>
                <a:ea typeface="メイリオ" panose="020B0604030504040204" pitchFamily="50" charset="-128"/>
              </a:rPr>
              <a:t>価値観や考え方に触れてみたいと思っていました。しかし、水や電気が安定しないなど海外で活動することに不安を感じていました。そこ</a:t>
            </a:r>
            <a:r>
              <a:rPr lang="ja-JP" altLang="en-US" sz="1050" dirty="0" smtClean="0">
                <a:latin typeface="メイリオ" panose="020B0604030504040204" pitchFamily="50" charset="-128"/>
                <a:ea typeface="メイリオ" panose="020B0604030504040204" pitchFamily="50" charset="-128"/>
              </a:rPr>
              <a:t>で、協力隊</a:t>
            </a:r>
            <a:r>
              <a:rPr lang="en-US" altLang="ja-JP" sz="1050" dirty="0">
                <a:latin typeface="メイリオ" panose="020B0604030504040204" pitchFamily="50" charset="-128"/>
                <a:ea typeface="メイリオ" panose="020B0604030504040204" pitchFamily="50" charset="-128"/>
              </a:rPr>
              <a:t>OB</a:t>
            </a:r>
            <a:r>
              <a:rPr lang="ja-JP" altLang="en-US" sz="1050" dirty="0">
                <a:latin typeface="メイリオ" panose="020B0604030504040204" pitchFamily="50" charset="-128"/>
                <a:ea typeface="メイリオ" panose="020B0604030504040204" pitchFamily="50" charset="-128"/>
              </a:rPr>
              <a:t>でもある大学の先生に相談したところ</a:t>
            </a:r>
            <a:r>
              <a:rPr lang="ja-JP" altLang="en-US" sz="1050" dirty="0" smtClean="0">
                <a:latin typeface="メイリオ" panose="020B0604030504040204" pitchFamily="50" charset="-128"/>
                <a:ea typeface="メイリオ" panose="020B0604030504040204" pitchFamily="50" charset="-128"/>
              </a:rPr>
              <a:t>「今</a:t>
            </a:r>
            <a:r>
              <a:rPr lang="ja-JP" altLang="en-US" sz="1050" dirty="0">
                <a:latin typeface="メイリオ" panose="020B0604030504040204" pitchFamily="50" charset="-128"/>
                <a:ea typeface="メイリオ" panose="020B0604030504040204" pitchFamily="50" charset="-128"/>
              </a:rPr>
              <a:t>不安に思っていることは現地で起こり得る</a:t>
            </a:r>
            <a:r>
              <a:rPr lang="ja-JP" altLang="en-US" sz="1050" dirty="0" smtClean="0">
                <a:latin typeface="メイリオ" panose="020B0604030504040204" pitchFamily="50" charset="-128"/>
                <a:ea typeface="メイリオ" panose="020B0604030504040204" pitchFamily="50" charset="-128"/>
              </a:rPr>
              <a:t>かどうか分からない。現地に行って</a:t>
            </a:r>
            <a:r>
              <a:rPr lang="ja-JP" altLang="en-US" sz="1050" dirty="0">
                <a:latin typeface="メイリオ" panose="020B0604030504040204" pitchFamily="50" charset="-128"/>
                <a:ea typeface="メイリオ" panose="020B0604030504040204" pitchFamily="50" charset="-128"/>
              </a:rPr>
              <a:t>みたら不安に思っていたことが一番楽しいと思うかも</a:t>
            </a:r>
            <a:r>
              <a:rPr lang="ja-JP" altLang="en-US" sz="1050" dirty="0" smtClean="0">
                <a:latin typeface="メイリオ" panose="020B0604030504040204" pitchFamily="50" charset="-128"/>
                <a:ea typeface="メイリオ" panose="020B0604030504040204" pitchFamily="50" charset="-128"/>
              </a:rPr>
              <a:t>しれない」とお話しいただき、前向き</a:t>
            </a:r>
            <a:r>
              <a:rPr lang="ja-JP" altLang="en-US" sz="1050" dirty="0">
                <a:latin typeface="メイリオ" panose="020B0604030504040204" pitchFamily="50" charset="-128"/>
                <a:ea typeface="メイリオ" panose="020B0604030504040204" pitchFamily="50" charset="-128"/>
              </a:rPr>
              <a:t>に捉える事ができました。</a:t>
            </a:r>
            <a:endParaRPr lang="ja-JP" altLang="ja-JP" sz="1050" dirty="0">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150448" y="7267378"/>
            <a:ext cx="3406301" cy="1384995"/>
          </a:xfrm>
          <a:prstGeom prst="rect">
            <a:avLst/>
          </a:prstGeom>
          <a:noFill/>
        </p:spPr>
        <p:txBody>
          <a:bodyPr wrap="square" rtlCol="0">
            <a:spAutoFit/>
          </a:bodyPr>
          <a:lstStyle/>
          <a:p>
            <a:r>
              <a:rPr kumimoji="1" lang="ja-JP" altLang="en-US" sz="1050" dirty="0">
                <a:solidFill>
                  <a:srgbClr val="0070C0"/>
                </a:solidFill>
                <a:latin typeface="メイリオ" panose="020B0604030504040204" pitchFamily="50" charset="-128"/>
                <a:ea typeface="メイリオ" panose="020B0604030504040204" pitchFamily="50" charset="-128"/>
              </a:rPr>
              <a:t>－コロナ禍での派遣延期、不安だったことは何ですか。</a:t>
            </a:r>
          </a:p>
          <a:p>
            <a:r>
              <a:rPr lang="ja-JP" altLang="en-US" sz="1050" dirty="0" smtClean="0">
                <a:latin typeface="メイリオ" panose="020B0604030504040204" pitchFamily="50" charset="-128"/>
                <a:ea typeface="メイリオ" panose="020B0604030504040204" pitchFamily="50" charset="-128"/>
              </a:rPr>
              <a:t>〇訓練</a:t>
            </a:r>
            <a:r>
              <a:rPr lang="ja-JP" altLang="en-US" sz="1050" dirty="0">
                <a:latin typeface="メイリオ" panose="020B0604030504040204" pitchFamily="50" charset="-128"/>
                <a:ea typeface="メイリオ" panose="020B0604030504040204" pitchFamily="50" charset="-128"/>
              </a:rPr>
              <a:t>延期が決定したときは、</a:t>
            </a:r>
            <a:r>
              <a:rPr lang="ja-JP" altLang="en-US" sz="1050" dirty="0" smtClean="0">
                <a:latin typeface="メイリオ" panose="020B0604030504040204" pitchFamily="50" charset="-128"/>
                <a:ea typeface="メイリオ" panose="020B0604030504040204" pitchFamily="50" charset="-128"/>
              </a:rPr>
              <a:t>協力隊になることしか考えて</a:t>
            </a:r>
            <a:r>
              <a:rPr lang="ja-JP" altLang="en-US" sz="1050" dirty="0">
                <a:latin typeface="メイリオ" panose="020B0604030504040204" pitchFamily="50" charset="-128"/>
                <a:ea typeface="メイリオ" panose="020B0604030504040204" pitchFamily="50" charset="-128"/>
              </a:rPr>
              <a:t>おらず、仕事も</a:t>
            </a:r>
            <a:r>
              <a:rPr lang="ja-JP" altLang="en-US" sz="1050" dirty="0" smtClean="0">
                <a:latin typeface="メイリオ" panose="020B0604030504040204" pitchFamily="50" charset="-128"/>
                <a:ea typeface="メイリオ" panose="020B0604030504040204" pitchFamily="50" charset="-128"/>
              </a:rPr>
              <a:t>辞めており、どうし</a:t>
            </a:r>
            <a:r>
              <a:rPr lang="ja-JP" altLang="en-US" sz="1050" dirty="0">
                <a:latin typeface="メイリオ" panose="020B0604030504040204" pitchFamily="50" charset="-128"/>
                <a:ea typeface="メイリオ" panose="020B0604030504040204" pitchFamily="50" charset="-128"/>
              </a:rPr>
              <a:t>ようか</a:t>
            </a:r>
            <a:r>
              <a:rPr lang="ja-JP" altLang="en-US" sz="1050" dirty="0" smtClean="0">
                <a:latin typeface="メイリオ" panose="020B0604030504040204" pitchFamily="50" charset="-128"/>
                <a:ea typeface="メイリオ" panose="020B0604030504040204" pitchFamily="50" charset="-128"/>
              </a:rPr>
              <a:t>と不安</a:t>
            </a:r>
            <a:r>
              <a:rPr lang="ja-JP" altLang="en-US" sz="1050" dirty="0">
                <a:latin typeface="メイリオ" panose="020B0604030504040204" pitchFamily="50" charset="-128"/>
                <a:ea typeface="メイリオ" panose="020B0604030504040204" pitchFamily="50" charset="-128"/>
              </a:rPr>
              <a:t>な日々を</a:t>
            </a:r>
            <a:r>
              <a:rPr lang="ja-JP" altLang="en-US" sz="1050" dirty="0" smtClean="0">
                <a:latin typeface="メイリオ" panose="020B0604030504040204" pitchFamily="50" charset="-128"/>
                <a:ea typeface="メイリオ" panose="020B0604030504040204" pitchFamily="50" charset="-128"/>
              </a:rPr>
              <a:t>過ごしていました</a:t>
            </a:r>
            <a:r>
              <a:rPr lang="ja-JP" altLang="en-US" sz="1050" dirty="0">
                <a:latin typeface="メイリオ" panose="020B0604030504040204" pitchFamily="50" charset="-128"/>
                <a:ea typeface="メイリオ" panose="020B0604030504040204" pitchFamily="50" charset="-128"/>
              </a:rPr>
              <a:t>。そんな</a:t>
            </a:r>
            <a:r>
              <a:rPr lang="ja-JP" altLang="en-US" sz="1050" dirty="0" smtClean="0">
                <a:latin typeface="メイリオ" panose="020B0604030504040204" pitchFamily="50" charset="-128"/>
                <a:ea typeface="メイリオ" panose="020B0604030504040204" pitchFamily="50" charset="-128"/>
              </a:rPr>
              <a:t>中、</a:t>
            </a:r>
            <a:r>
              <a:rPr lang="ja-JP" altLang="en-US" sz="1050" dirty="0">
                <a:latin typeface="メイリオ" panose="020B0604030504040204" pitchFamily="50" charset="-128"/>
                <a:ea typeface="メイリオ" panose="020B0604030504040204" pitchFamily="50" charset="-128"/>
              </a:rPr>
              <a:t>「コーチング」に</a:t>
            </a:r>
            <a:r>
              <a:rPr lang="ja-JP" altLang="en-US" sz="1050" dirty="0" smtClean="0">
                <a:latin typeface="メイリオ" panose="020B0604030504040204" pitchFamily="50" charset="-128"/>
                <a:ea typeface="メイリオ" panose="020B0604030504040204" pitchFamily="50" charset="-128"/>
              </a:rPr>
              <a:t>出会い、協力隊</a:t>
            </a:r>
            <a:r>
              <a:rPr lang="ja-JP" altLang="en-US" sz="1050" dirty="0">
                <a:latin typeface="メイリオ" panose="020B0604030504040204" pitchFamily="50" charset="-128"/>
                <a:ea typeface="メイリオ" panose="020B0604030504040204" pitchFamily="50" charset="-128"/>
              </a:rPr>
              <a:t>として海外での活動</a:t>
            </a:r>
            <a:r>
              <a:rPr lang="ja-JP" altLang="en-US" sz="1050" dirty="0" smtClean="0">
                <a:latin typeface="メイリオ" panose="020B0604030504040204" pitchFamily="50" charset="-128"/>
                <a:ea typeface="メイリオ" panose="020B0604030504040204" pitchFamily="50" charset="-128"/>
              </a:rPr>
              <a:t>がすぐにできない状況の中でも、今</a:t>
            </a:r>
            <a:r>
              <a:rPr lang="ja-JP" altLang="en-US" sz="1050" dirty="0">
                <a:latin typeface="メイリオ" panose="020B0604030504040204" pitchFamily="50" charset="-128"/>
                <a:ea typeface="メイリオ" panose="020B0604030504040204" pitchFamily="50" charset="-128"/>
              </a:rPr>
              <a:t>自分ができることや行うべきことを明確にでき、自分の心の軸も見つけることができました。</a:t>
            </a:r>
            <a:endParaRPr lang="en-US" altLang="ja-JP" sz="1050" dirty="0">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3525703" y="3750170"/>
            <a:ext cx="3145064" cy="1546577"/>
          </a:xfrm>
          <a:prstGeom prst="rect">
            <a:avLst/>
          </a:prstGeom>
          <a:noFill/>
        </p:spPr>
        <p:txBody>
          <a:bodyPr wrap="square" rtlCol="0">
            <a:spAutoFit/>
          </a:bodyPr>
          <a:lstStyle/>
          <a:p>
            <a:r>
              <a:rPr kumimoji="1" lang="ja-JP" altLang="en-US" sz="1050" dirty="0">
                <a:solidFill>
                  <a:srgbClr val="0070C0"/>
                </a:solidFill>
                <a:latin typeface="メイリオ" panose="020B0604030504040204" pitchFamily="50" charset="-128"/>
                <a:ea typeface="メイリオ" panose="020B0604030504040204" pitchFamily="50" charset="-128"/>
              </a:rPr>
              <a:t>－駒ヶ根訓練所での訓練生活はどうですか。</a:t>
            </a:r>
          </a:p>
          <a:p>
            <a:r>
              <a:rPr kumimoji="1" lang="ja-JP" altLang="en-US" sz="1050" dirty="0">
                <a:latin typeface="メイリオ" panose="020B0604030504040204" pitchFamily="50" charset="-128"/>
                <a:ea typeface="メイリオ" panose="020B0604030504040204" pitchFamily="50" charset="-128"/>
              </a:rPr>
              <a:t>〇訓練は本当に</a:t>
            </a:r>
            <a:r>
              <a:rPr kumimoji="1" lang="en-US" altLang="ja-JP" sz="1050" dirty="0">
                <a:latin typeface="メイリオ" panose="020B0604030504040204" pitchFamily="50" charset="-128"/>
                <a:ea typeface="メイリオ" panose="020B0604030504040204" pitchFamily="50" charset="-128"/>
              </a:rPr>
              <a:t>1</a:t>
            </a:r>
            <a:r>
              <a:rPr kumimoji="1" lang="ja-JP" altLang="en-US" sz="1050" dirty="0">
                <a:latin typeface="メイリオ" panose="020B0604030504040204" pitchFamily="50" charset="-128"/>
                <a:ea typeface="メイリオ" panose="020B0604030504040204" pitchFamily="50" charset="-128"/>
              </a:rPr>
              <a:t>日</a:t>
            </a:r>
            <a:r>
              <a:rPr kumimoji="1" lang="en-US" altLang="ja-JP" sz="1050" dirty="0">
                <a:latin typeface="メイリオ" panose="020B0604030504040204" pitchFamily="50" charset="-128"/>
                <a:ea typeface="メイリオ" panose="020B0604030504040204" pitchFamily="50" charset="-128"/>
              </a:rPr>
              <a:t>1</a:t>
            </a:r>
            <a:r>
              <a:rPr kumimoji="1" lang="ja-JP" altLang="en-US" sz="1050" dirty="0">
                <a:latin typeface="メイリオ" panose="020B0604030504040204" pitchFamily="50" charset="-128"/>
                <a:ea typeface="メイリオ" panose="020B0604030504040204" pitchFamily="50" charset="-128"/>
              </a:rPr>
              <a:t>日が充実していて</a:t>
            </a:r>
            <a:r>
              <a:rPr kumimoji="1" lang="ja-JP" altLang="en-US" sz="1050" dirty="0" smtClean="0">
                <a:latin typeface="メイリオ" panose="020B0604030504040204" pitchFamily="50" charset="-128"/>
                <a:ea typeface="メイリオ" panose="020B0604030504040204" pitchFamily="50" charset="-128"/>
              </a:rPr>
              <a:t>、濃く</a:t>
            </a:r>
            <a:r>
              <a:rPr kumimoji="1" lang="ja-JP" altLang="en-US" sz="1050" dirty="0">
                <a:latin typeface="メイリオ" panose="020B0604030504040204" pitchFamily="50" charset="-128"/>
                <a:ea typeface="メイリオ" panose="020B0604030504040204" pitchFamily="50" charset="-128"/>
              </a:rPr>
              <a:t>楽しい時間を過ごしています。「伝える力」を</a:t>
            </a:r>
            <a:r>
              <a:rPr kumimoji="1" lang="ja-JP" altLang="en-US" sz="1050" dirty="0" smtClean="0">
                <a:latin typeface="メイリオ" panose="020B0604030504040204" pitchFamily="50" charset="-128"/>
                <a:ea typeface="メイリオ" panose="020B0604030504040204" pitchFamily="50" charset="-128"/>
              </a:rPr>
              <a:t>養いたい気持ち</a:t>
            </a:r>
            <a:r>
              <a:rPr kumimoji="1" lang="ja-JP" altLang="en-US" sz="1050" dirty="0">
                <a:latin typeface="メイリオ" panose="020B0604030504040204" pitchFamily="50" charset="-128"/>
                <a:ea typeface="メイリオ" panose="020B0604030504040204" pitchFamily="50" charset="-128"/>
              </a:rPr>
              <a:t>と、任国で講座を行う練習として「どこでもできるセルフストレッチ」を自主</a:t>
            </a:r>
            <a:r>
              <a:rPr kumimoji="1" lang="ja-JP" altLang="en-US" sz="1050" dirty="0" smtClean="0">
                <a:latin typeface="メイリオ" panose="020B0604030504040204" pitchFamily="50" charset="-128"/>
                <a:ea typeface="メイリオ" panose="020B0604030504040204" pitchFamily="50" charset="-128"/>
              </a:rPr>
              <a:t>講座で行いました</a:t>
            </a:r>
            <a:r>
              <a:rPr kumimoji="1" lang="ja-JP" altLang="en-US" sz="1050" dirty="0">
                <a:latin typeface="メイリオ" panose="020B0604030504040204" pitchFamily="50" charset="-128"/>
                <a:ea typeface="メイリオ" panose="020B0604030504040204" pitchFamily="50" charset="-128"/>
              </a:rPr>
              <a:t>。多くの方に参加して</a:t>
            </a:r>
            <a:r>
              <a:rPr kumimoji="1" lang="ja-JP" altLang="en-US" sz="1050" dirty="0" smtClean="0">
                <a:latin typeface="メイリオ" panose="020B0604030504040204" pitchFamily="50" charset="-128"/>
                <a:ea typeface="メイリオ" panose="020B0604030504040204" pitchFamily="50" charset="-128"/>
              </a:rPr>
              <a:t>もらい、終了後にフィードバックをもらえたことで、とても</a:t>
            </a:r>
            <a:r>
              <a:rPr kumimoji="1" lang="ja-JP" altLang="en-US" sz="1050" dirty="0">
                <a:latin typeface="メイリオ" panose="020B0604030504040204" pitchFamily="50" charset="-128"/>
                <a:ea typeface="メイリオ" panose="020B0604030504040204" pitchFamily="50" charset="-128"/>
              </a:rPr>
              <a:t>勉強になりました。任地で満足ができる活動が行えるよう改善していきたいと思います。</a:t>
            </a:r>
          </a:p>
        </p:txBody>
      </p:sp>
      <p:sp>
        <p:nvSpPr>
          <p:cNvPr id="21" name="テキスト ボックス 20"/>
          <p:cNvSpPr txBox="1"/>
          <p:nvPr/>
        </p:nvSpPr>
        <p:spPr>
          <a:xfrm>
            <a:off x="3556749" y="5296747"/>
            <a:ext cx="3226886" cy="2839239"/>
          </a:xfrm>
          <a:prstGeom prst="rect">
            <a:avLst/>
          </a:prstGeom>
          <a:noFill/>
        </p:spPr>
        <p:txBody>
          <a:bodyPr wrap="square" rtlCol="0">
            <a:spAutoFit/>
          </a:bodyPr>
          <a:lstStyle/>
          <a:p>
            <a:r>
              <a:rPr kumimoji="1" lang="ja-JP" altLang="en-US" sz="1050" dirty="0">
                <a:solidFill>
                  <a:srgbClr val="0070C0"/>
                </a:solidFill>
                <a:latin typeface="メイリオ" panose="020B0604030504040204" pitchFamily="50" charset="-128"/>
                <a:ea typeface="メイリオ" panose="020B0604030504040204" pitchFamily="50" charset="-128"/>
              </a:rPr>
              <a:t>－任国での活動、帰国後のキャリアプランを教えてください。</a:t>
            </a:r>
            <a:endParaRPr kumimoji="1" lang="en-US" altLang="ja-JP" sz="1050" dirty="0">
              <a:solidFill>
                <a:srgbClr val="0070C0"/>
              </a:solidFill>
              <a:latin typeface="メイリオ" panose="020B0604030504040204" pitchFamily="50" charset="-128"/>
              <a:ea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rPr>
              <a:t>〇ドミニカ</a:t>
            </a:r>
            <a:r>
              <a:rPr kumimoji="1" lang="ja-JP" altLang="en-US" sz="1050" dirty="0">
                <a:latin typeface="メイリオ" panose="020B0604030504040204" pitchFamily="50" charset="-128"/>
                <a:ea typeface="メイリオ" panose="020B0604030504040204" pitchFamily="50" charset="-128"/>
              </a:rPr>
              <a:t>共和国に移住された</a:t>
            </a:r>
            <a:r>
              <a:rPr kumimoji="1" lang="ja-JP" altLang="en-US" sz="1050" dirty="0" smtClean="0">
                <a:latin typeface="メイリオ" panose="020B0604030504040204" pitchFamily="50" charset="-128"/>
                <a:ea typeface="メイリオ" panose="020B0604030504040204" pitchFamily="50" charset="-128"/>
              </a:rPr>
              <a:t>日本人の</a:t>
            </a:r>
            <a:r>
              <a:rPr kumimoji="1" lang="ja-JP" altLang="en-US" sz="1050" dirty="0">
                <a:latin typeface="メイリオ" panose="020B0604030504040204" pitchFamily="50" charset="-128"/>
                <a:ea typeface="メイリオ" panose="020B0604030504040204" pitchFamily="50" charset="-128"/>
              </a:rPr>
              <a:t>介護予防や住環境を整える活動、また健康講座などを実施する予定です。作業療法は、運動や生活面にアプローチするとともに</a:t>
            </a:r>
            <a:r>
              <a:rPr kumimoji="1" lang="ja-JP" altLang="en-US" sz="1050" dirty="0" smtClean="0">
                <a:latin typeface="メイリオ" panose="020B0604030504040204" pitchFamily="50" charset="-128"/>
                <a:ea typeface="メイリオ" panose="020B0604030504040204" pitchFamily="50" charset="-128"/>
              </a:rPr>
              <a:t>、その方の活動</a:t>
            </a:r>
            <a:r>
              <a:rPr kumimoji="1" lang="ja-JP" altLang="en-US" sz="1050" dirty="0">
                <a:latin typeface="メイリオ" panose="020B0604030504040204" pitchFamily="50" charset="-128"/>
                <a:ea typeface="メイリオ" panose="020B0604030504040204" pitchFamily="50" charset="-128"/>
              </a:rPr>
              <a:t>や作業、また生きがいを大切にしています。現地に</a:t>
            </a:r>
            <a:r>
              <a:rPr kumimoji="1" lang="ja-JP" altLang="en-US" sz="1050" dirty="0" smtClean="0">
                <a:latin typeface="メイリオ" panose="020B0604030504040204" pitchFamily="50" charset="-128"/>
                <a:ea typeface="メイリオ" panose="020B0604030504040204" pitchFamily="50" charset="-128"/>
              </a:rPr>
              <a:t>行ったら、日系</a:t>
            </a:r>
            <a:r>
              <a:rPr kumimoji="1" lang="ja-JP" altLang="en-US" sz="1050" dirty="0">
                <a:latin typeface="メイリオ" panose="020B0604030504040204" pitchFamily="50" charset="-128"/>
                <a:ea typeface="メイリオ" panose="020B0604030504040204" pitchFamily="50" charset="-128"/>
              </a:rPr>
              <a:t>の方々の移住当時</a:t>
            </a:r>
            <a:r>
              <a:rPr kumimoji="1" lang="ja-JP" altLang="en-US" sz="1050" dirty="0" smtClean="0">
                <a:latin typeface="メイリオ" panose="020B0604030504040204" pitchFamily="50" charset="-128"/>
                <a:ea typeface="メイリオ" panose="020B0604030504040204" pitchFamily="50" charset="-128"/>
              </a:rPr>
              <a:t>の話</a:t>
            </a:r>
            <a:r>
              <a:rPr kumimoji="1" lang="ja-JP" altLang="en-US" sz="1050" dirty="0">
                <a:latin typeface="メイリオ" panose="020B0604030504040204" pitchFamily="50" charset="-128"/>
                <a:ea typeface="メイリオ" panose="020B0604030504040204" pitchFamily="50" charset="-128"/>
              </a:rPr>
              <a:t>をお伺いするとともに、その方が「大切にしてきたこと・していること」を私も大切にしながら活動していきたいと思います。</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帰国後は、日本にいるスペイン語圏の方々に</a:t>
            </a:r>
            <a:r>
              <a:rPr kumimoji="1" lang="ja-JP" altLang="en-US" sz="1050" dirty="0" smtClean="0">
                <a:latin typeface="メイリオ" panose="020B0604030504040204" pitchFamily="50" charset="-128"/>
                <a:ea typeface="メイリオ" panose="020B0604030504040204" pitchFamily="50" charset="-128"/>
              </a:rPr>
              <a:t>対して、医療</a:t>
            </a:r>
            <a:r>
              <a:rPr kumimoji="1" lang="ja-JP" altLang="en-US" sz="1050" dirty="0">
                <a:latin typeface="メイリオ" panose="020B0604030504040204" pitchFamily="50" charset="-128"/>
                <a:ea typeface="メイリオ" panose="020B0604030504040204" pitchFamily="50" charset="-128"/>
              </a:rPr>
              <a:t>通訳や心のケアなど、安心できる環境づくりに携われたらと思っています。また人としても作業療法士としても人の助けになれる</a:t>
            </a:r>
            <a:r>
              <a:rPr kumimoji="1" lang="ja-JP" altLang="en-US" sz="1050" dirty="0" smtClean="0">
                <a:latin typeface="メイリオ" panose="020B0604030504040204" pitchFamily="50" charset="-128"/>
                <a:ea typeface="メイリオ" panose="020B0604030504040204" pitchFamily="50" charset="-128"/>
              </a:rPr>
              <a:t>よう、災害</a:t>
            </a:r>
            <a:r>
              <a:rPr kumimoji="1" lang="ja-JP" altLang="en-US" sz="1050" dirty="0">
                <a:latin typeface="メイリオ" panose="020B0604030504040204" pitchFamily="50" charset="-128"/>
                <a:ea typeface="メイリオ" panose="020B0604030504040204" pitchFamily="50" charset="-128"/>
              </a:rPr>
              <a:t>ボランティアなどで活動できたらと思っています。</a:t>
            </a:r>
            <a:endParaRPr kumimoji="1" lang="en-US" altLang="ja-JP" sz="1050" dirty="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154528" y="8648426"/>
            <a:ext cx="3406301" cy="1061829"/>
          </a:xfrm>
          <a:prstGeom prst="rect">
            <a:avLst/>
          </a:prstGeom>
          <a:noFill/>
        </p:spPr>
        <p:txBody>
          <a:bodyPr wrap="square" rtlCol="0">
            <a:spAutoFit/>
          </a:bodyPr>
          <a:lstStyle/>
          <a:p>
            <a:r>
              <a:rPr kumimoji="1" lang="ja-JP" altLang="en-US" sz="1050" dirty="0">
                <a:solidFill>
                  <a:srgbClr val="0070C0"/>
                </a:solidFill>
                <a:latin typeface="メイリオ" panose="020B0604030504040204" pitchFamily="50" charset="-128"/>
                <a:ea typeface="メイリオ" panose="020B0604030504040204" pitchFamily="50" charset="-128"/>
              </a:rPr>
              <a:t>－田代さんの心の軸はどのようなものですか。</a:t>
            </a:r>
          </a:p>
          <a:p>
            <a:r>
              <a:rPr lang="ja-JP" altLang="en-US" sz="1050" dirty="0" smtClean="0">
                <a:latin typeface="メイリオ" panose="020B0604030504040204" pitchFamily="50" charset="-128"/>
                <a:ea typeface="メイリオ" panose="020B0604030504040204" pitchFamily="50" charset="-128"/>
              </a:rPr>
              <a:t>〇「</a:t>
            </a:r>
            <a:r>
              <a:rPr lang="ja-JP" altLang="en-US" sz="1050" dirty="0">
                <a:latin typeface="メイリオ" panose="020B0604030504040204" pitchFamily="50" charset="-128"/>
                <a:ea typeface="メイリオ" panose="020B0604030504040204" pitchFamily="50" charset="-128"/>
              </a:rPr>
              <a:t>場所がどこであろうと</a:t>
            </a:r>
            <a:r>
              <a:rPr lang="ja-JP" altLang="en-US" sz="1050" dirty="0" smtClean="0">
                <a:latin typeface="メイリオ" panose="020B0604030504040204" pitchFamily="50" charset="-128"/>
                <a:ea typeface="メイリオ" panose="020B0604030504040204" pitchFamily="50" charset="-128"/>
              </a:rPr>
              <a:t>も、目</a:t>
            </a:r>
            <a:r>
              <a:rPr lang="ja-JP" altLang="en-US" sz="1050" dirty="0">
                <a:latin typeface="メイリオ" panose="020B0604030504040204" pitchFamily="50" charset="-128"/>
                <a:ea typeface="メイリオ" panose="020B0604030504040204" pitchFamily="50" charset="-128"/>
              </a:rPr>
              <a:t>の前にいる方のために自分のできることをする」です。日本にいても海外にいてもやるべきことは変わらないと気付きました。「どんな場所でも人の助けになれる</a:t>
            </a:r>
            <a:r>
              <a:rPr lang="ja-JP" altLang="en-US" sz="1050" dirty="0" smtClean="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どんな場所でも作業療法ができる」ことが私の目標です。</a:t>
            </a:r>
            <a:endParaRPr lang="ja-JP" altLang="ja-JP" sz="105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l="11834" r="13760"/>
          <a:stretch/>
        </p:blipFill>
        <p:spPr>
          <a:xfrm>
            <a:off x="842792" y="1495442"/>
            <a:ext cx="2638269" cy="2070109"/>
          </a:xfrm>
          <a:prstGeom prst="rect">
            <a:avLst/>
          </a:prstGeom>
          <a:ln>
            <a:noFill/>
          </a:ln>
          <a:effectLst>
            <a:softEdge rad="112500"/>
          </a:effectLst>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4530" y="2791397"/>
            <a:ext cx="1125792" cy="751466"/>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2805" y="7933548"/>
            <a:ext cx="2410860" cy="1807330"/>
          </a:xfrm>
          <a:prstGeom prst="rect">
            <a:avLst/>
          </a:prstGeom>
          <a:ln>
            <a:noFill/>
          </a:ln>
          <a:effectLst>
            <a:softEdge rad="112500"/>
          </a:effectLst>
        </p:spPr>
      </p:pic>
    </p:spTree>
    <p:extLst>
      <p:ext uri="{BB962C8B-B14F-4D97-AF65-F5344CB8AC3E}">
        <p14:creationId xmlns:p14="http://schemas.microsoft.com/office/powerpoint/2010/main" val="2190517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TotalTime>
  <Words>767</Words>
  <Application>Microsoft Office PowerPoint</Application>
  <PresentationFormat>A4 210 x 297 mm</PresentationFormat>
  <Paragraphs>24</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メイリオ</vt:lpstr>
      <vt:lpstr>游ゴシック</vt:lpstr>
      <vt:lpstr>游ゴシック Light</vt:lpstr>
      <vt:lpstr>游明朝</vt:lpstr>
      <vt:lpstr>Arial</vt:lpstr>
      <vt:lpstr>Calibri</vt:lpstr>
      <vt:lpstr>Calibri Light</vt:lpstr>
      <vt:lpstr>Times New Roman</vt:lpstr>
      <vt:lpstr>Office テーマ</vt:lpstr>
      <vt:lpstr>「どんな場所でも人の助けになる」</vt:lpstr>
    </vt:vector>
  </TitlesOfParts>
  <Company>JICA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2021年度3次隊訓練生インタビュー</dc:title>
  <dc:creator>JICA</dc:creator>
  <cp:lastModifiedBy>Takeuchi, Takashi[竹内 岳]</cp:lastModifiedBy>
  <cp:revision>57</cp:revision>
  <dcterms:created xsi:type="dcterms:W3CDTF">2019-06-21T07:45:03Z</dcterms:created>
  <dcterms:modified xsi:type="dcterms:W3CDTF">2021-11-30T07:42:15Z</dcterms:modified>
  <cp:contentStatus/>
</cp:coreProperties>
</file>