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2" r:id="rId2"/>
    <p:sldId id="258" r:id="rId3"/>
    <p:sldId id="285" r:id="rId4"/>
    <p:sldId id="257" r:id="rId5"/>
    <p:sldId id="259" r:id="rId6"/>
    <p:sldId id="261" r:id="rId7"/>
    <p:sldId id="283" r:id="rId8"/>
    <p:sldId id="286" r:id="rId9"/>
    <p:sldId id="262" r:id="rId10"/>
    <p:sldId id="266" r:id="rId11"/>
    <p:sldId id="284" r:id="rId12"/>
    <p:sldId id="263" r:id="rId13"/>
    <p:sldId id="281" r:id="rId14"/>
  </p:sldIdLst>
  <p:sldSz cx="12192000" cy="6858000"/>
  <p:notesSz cx="7315200" cy="9601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5D52"/>
    <a:srgbClr val="EFD1CF"/>
    <a:srgbClr val="FCF7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03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kumimoji="1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E79A8D2-7DF4-4F1E-B445-B207A48F9AC7}" type="datetimeFigureOut">
              <a:rPr kumimoji="1" lang="en-US" smtClean="0"/>
              <a:t>12/23/2021</a:t>
            </a:fld>
            <a:endParaRPr kumimoji="1"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kumimoji="1" lang="en-US"/>
              <a:t>Click to edit Master text styles</a:t>
            </a:r>
          </a:p>
          <a:p>
            <a:pPr lvl="1"/>
            <a:r>
              <a:rPr kumimoji="1" lang="en-US"/>
              <a:t>Second level</a:t>
            </a:r>
          </a:p>
          <a:p>
            <a:pPr lvl="2"/>
            <a:r>
              <a:rPr kumimoji="1" lang="en-US"/>
              <a:t>Third level</a:t>
            </a:r>
          </a:p>
          <a:p>
            <a:pPr lvl="3"/>
            <a:r>
              <a:rPr kumimoji="1" lang="en-US"/>
              <a:t>Fourth level</a:t>
            </a:r>
          </a:p>
          <a:p>
            <a:pPr lvl="4"/>
            <a:r>
              <a:rPr kumimoji="1"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kumimoji="1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106995E-F1F1-4633-A39C-03F77480B3D8}" type="slidenum">
              <a:rPr kumimoji="1" lang="en-US" smtClean="0"/>
              <a:t>‹#›</a:t>
            </a:fld>
            <a:endParaRPr kumimoji="1" lang="en-US" dirty="0"/>
          </a:p>
        </p:txBody>
      </p:sp>
    </p:spTree>
    <p:extLst>
      <p:ext uri="{BB962C8B-B14F-4D97-AF65-F5344CB8AC3E}">
        <p14:creationId xmlns:p14="http://schemas.microsoft.com/office/powerpoint/2010/main" val="3298427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B106995E-F1F1-4633-A39C-03F77480B3D8}" type="slidenum">
              <a:rPr kumimoji="1"/>
              <a:t>4</a:t>
            </a:fld>
            <a:endParaRPr kumimoji="1" lang="x-none"/>
          </a:p>
        </p:txBody>
      </p:sp>
    </p:spTree>
    <p:extLst>
      <p:ext uri="{BB962C8B-B14F-4D97-AF65-F5344CB8AC3E}">
        <p14:creationId xmlns:p14="http://schemas.microsoft.com/office/powerpoint/2010/main" val="2863334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‹#›</a:t>
            </a:fld>
            <a:endParaRPr kumimoji="1" lang="en-US" dirty="0"/>
          </a:p>
        </p:txBody>
      </p:sp>
    </p:spTree>
    <p:extLst>
      <p:ext uri="{BB962C8B-B14F-4D97-AF65-F5344CB8AC3E}">
        <p14:creationId xmlns:p14="http://schemas.microsoft.com/office/powerpoint/2010/main" val="406458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515600" cy="1325563"/>
          </a:xfrm>
        </p:spPr>
        <p:txBody>
          <a:bodyPr/>
          <a:lstStyle/>
          <a:p>
            <a:r>
              <a:rPr kumimoji="1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515600" cy="4727990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en-US" dirty="0"/>
              <a:t>Click to edit Master text styles</a:t>
            </a:r>
          </a:p>
          <a:p>
            <a:pPr lvl="1"/>
            <a:r>
              <a:rPr kumimoji="1" lang="en-US" dirty="0"/>
              <a:t>Second level</a:t>
            </a:r>
          </a:p>
          <a:p>
            <a:pPr lvl="2"/>
            <a:r>
              <a:rPr kumimoji="1" lang="en-US" dirty="0"/>
              <a:t>Third level</a:t>
            </a:r>
          </a:p>
          <a:p>
            <a:pPr lvl="3"/>
            <a:r>
              <a:rPr kumimoji="1" lang="en-US" dirty="0"/>
              <a:t>Fourth level</a:t>
            </a:r>
          </a:p>
          <a:p>
            <a:pPr lvl="4"/>
            <a:r>
              <a:rPr kumimoji="1"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917" y="6376503"/>
            <a:ext cx="2743200" cy="365125"/>
          </a:xfrm>
        </p:spPr>
        <p:txBody>
          <a:bodyPr/>
          <a:lstStyle/>
          <a:p>
            <a:fld id="{5D3A281A-EDD1-4EE7-A1B5-4028A6F808F1}" type="slidenum">
              <a:rPr kumimoji="1" lang="en-US" smtClean="0"/>
              <a:t>‹#›</a:t>
            </a:fld>
            <a:endParaRPr kumimoji="1" lang="en-US" dirty="0"/>
          </a:p>
        </p:txBody>
      </p:sp>
    </p:spTree>
    <p:extLst>
      <p:ext uri="{BB962C8B-B14F-4D97-AF65-F5344CB8AC3E}">
        <p14:creationId xmlns:p14="http://schemas.microsoft.com/office/powerpoint/2010/main" val="327187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/>
              <a:t>Click to edit Master text styles</a:t>
            </a:r>
          </a:p>
          <a:p>
            <a:pPr lvl="1"/>
            <a:r>
              <a:rPr kumimoji="1" lang="en-US"/>
              <a:t>Second level</a:t>
            </a:r>
          </a:p>
          <a:p>
            <a:pPr lvl="2"/>
            <a:r>
              <a:rPr kumimoji="1" lang="en-US"/>
              <a:t>Third level</a:t>
            </a:r>
          </a:p>
          <a:p>
            <a:pPr lvl="3"/>
            <a:r>
              <a:rPr kumimoji="1" lang="en-US"/>
              <a:t>Fourth level</a:t>
            </a:r>
          </a:p>
          <a:p>
            <a:pPr lvl="4"/>
            <a:r>
              <a:rPr kumimoji="1"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5D3A281A-EDD1-4EE7-A1B5-4028A6F808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46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3863" y="1106139"/>
            <a:ext cx="11325982" cy="2624138"/>
          </a:xfrm>
          <a:solidFill>
            <a:srgbClr val="FFFF00"/>
          </a:solidFill>
        </p:spPr>
        <p:txBody>
          <a:bodyPr anchor="ctr" anchorCtr="0">
            <a:noAutofit/>
          </a:bodyPr>
          <a:lstStyle/>
          <a:p>
            <a:pPr rtl="0"/>
            <a:r>
              <a:rPr lang="x-none" sz="7200" b="1" i="0" u="none" baseline="0">
                <a:solidFill>
                  <a:schemeClr val="tx1"/>
                </a:solidFill>
                <a:latin typeface="+mn-lt"/>
              </a:rPr>
              <a:t>Taller de sensibilización</a:t>
            </a:r>
            <a:br>
              <a:rPr kumimoji="1" lang="x-none" sz="8800">
                <a:solidFill>
                  <a:schemeClr val="tx1"/>
                </a:solidFill>
                <a:latin typeface="+mn-lt"/>
              </a:rPr>
            </a:br>
            <a:r>
              <a:rPr kumimoji="1" lang="x-none" sz="5400" b="1" i="0" u="none" baseline="0">
                <a:solidFill>
                  <a:schemeClr val="tx1"/>
                </a:solidFill>
                <a:latin typeface="+mn-lt"/>
              </a:rPr>
              <a:t>Métodos de implementación</a:t>
            </a:r>
            <a:endParaRPr kumimoji="1" lang="x-none" sz="5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7660" y="3995737"/>
            <a:ext cx="5914265" cy="2543175"/>
          </a:xfrm>
        </p:spPr>
        <p:txBody>
          <a:bodyPr>
            <a:normAutofit/>
          </a:bodyPr>
          <a:lstStyle/>
          <a:p>
            <a:pPr rtl="0"/>
            <a:r>
              <a:rPr lang="x-none" b="1" i="0" u="none" baseline="0">
                <a:solidFill>
                  <a:schemeClr val="bg1">
                    <a:lumMod val="65000"/>
                  </a:schemeClr>
                </a:solidFill>
                <a:ea typeface="Century Gothic" panose="020B0502020202020204" pitchFamily="34" charset="0"/>
                <a:cs typeface="Century Gothic" panose="020B0502020202020204" pitchFamily="34" charset="0"/>
              </a:rPr>
              <a:t>Escriba aquí el nombre de su organización.</a:t>
            </a:r>
            <a:endParaRPr lang="x-none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1</a:t>
            </a:fld>
            <a:endParaRPr kumimoji="1" lang="x-none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7694" y="153117"/>
            <a:ext cx="2234306" cy="8715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925" y="3894757"/>
            <a:ext cx="5072950" cy="23288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056921"/>
              </p:ext>
            </p:extLst>
          </p:nvPr>
        </p:nvGraphicFramePr>
        <p:xfrm>
          <a:off x="122010" y="0"/>
          <a:ext cx="1292453" cy="1106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ビットマップ イメージ" r:id="rId5" imgW="5819048" imgH="4982270" progId="Paint.Picture">
                  <p:embed/>
                </p:oleObj>
              </mc:Choice>
              <mc:Fallback>
                <p:oleObj name="ビットマップ イメージ" r:id="rId5" imgW="5819048" imgH="498227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10" y="0"/>
                        <a:ext cx="1292453" cy="11061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2739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49" y="0"/>
            <a:ext cx="10848975" cy="1325563"/>
          </a:xfrm>
        </p:spPr>
        <p:txBody>
          <a:bodyPr/>
          <a:lstStyle/>
          <a:p>
            <a:pPr algn="l" rtl="0"/>
            <a:r>
              <a:rPr kumimoji="1" lang="x-none" b="1" i="0" u="none" baseline="0">
                <a:solidFill>
                  <a:srgbClr val="FF0000"/>
                </a:solidFill>
              </a:rPr>
              <a:t>PASO: </a:t>
            </a:r>
            <a:r>
              <a:rPr kumimoji="1" lang="x-none" b="1" i="0" u="none" baseline="0"/>
              <a:t> Procedimientos de implantación </a:t>
            </a:r>
            <a:r>
              <a:rPr lang="x-none" b="1" i="0" u="none" baseline="0"/>
              <a:t> (Agenda del taller de sensibilización)</a:t>
            </a:r>
            <a:endParaRPr kumimoji="1"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637" y="1257301"/>
            <a:ext cx="11387137" cy="1771650"/>
          </a:xfrm>
        </p:spPr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x-none" b="0" i="0" u="none" baseline="0">
                <a:solidFill>
                  <a:schemeClr val="bg1">
                    <a:lumMod val="65000"/>
                  </a:schemeClr>
                </a:solidFill>
              </a:rPr>
              <a:t>Escriba en detalle las actividades, el calendario, las funciones, responsabilidades, etc. que tanto Implementadores como agricultores tienen en el SHEP.  Use la siguiente tabla de los 4 pasos cuando sea necesario al explicar el flujo de las actividades del SHEP.</a:t>
            </a:r>
            <a:endParaRPr kumimoji="1" lang="x-non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10</a:t>
            </a:fld>
            <a:endParaRPr kumimoji="1" lang="x-none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121351"/>
              </p:ext>
            </p:extLst>
          </p:nvPr>
        </p:nvGraphicFramePr>
        <p:xfrm>
          <a:off x="271461" y="3028951"/>
          <a:ext cx="11644313" cy="282946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34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2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7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0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581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x-none" sz="1600" b="0" i="0" u="none" baseline="0" dirty="0">
                          <a:effectLst/>
                          <a:latin typeface="+mj-lt"/>
                        </a:rPr>
                        <a:t>4 pasos</a:t>
                      </a: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x-none" sz="1600" b="0" i="0" u="none" baseline="0">
                          <a:effectLst/>
                          <a:latin typeface="+mj-lt"/>
                        </a:rPr>
                        <a:t>Actividades</a:t>
                      </a: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600" b="0" i="0" u="none" baseline="0">
                          <a:effectLst/>
                          <a:latin typeface="+mj-lt"/>
                          <a:ea typeface="+mn-ea"/>
                          <a:cs typeface="+mn-cs"/>
                        </a:rPr>
                        <a:t>Fecha (tentativa)</a:t>
                      </a:r>
                      <a:endParaRPr lang="x-none" altLang="ja-JP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x-none" sz="1600" b="0" i="0" u="none" kern="1200" baseline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Lugar y otra info.</a:t>
                      </a:r>
                      <a:endParaRPr kumimoji="1" lang="x-none" altLang="ja-JP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58563" marR="5856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233">
                <a:tc>
                  <a:txBody>
                    <a:bodyPr/>
                    <a:lstStyle/>
                    <a:p>
                      <a:pPr marL="0" lvl="0" indent="0" algn="l" rtl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1" lang="x-none" sz="16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1. Compartir las metas con los agricultores.</a:t>
                      </a:r>
                      <a:endParaRPr kumimoji="1" lang="x-none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kumimoji="1" lang="x-none" sz="16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Taller de sensibilización</a:t>
                      </a:r>
                      <a:endParaRPr kumimoji="1" lang="x-none" altLang="ja-JP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kumimoji="1" lang="x-none" altLang="ja-JP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kumimoji="1" lang="x-none" altLang="ja-JP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9537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600" b="0" i="0" u="none" baseline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2.  Aumenta la conciencia de los agricultores.</a:t>
                      </a: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kumimoji="1" lang="x-none" sz="16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Estudio de línea base participativo</a:t>
                      </a:r>
                      <a:endParaRPr kumimoji="1" lang="x-none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600" b="0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Foro entre actores (opcional)</a:t>
                      </a: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600" b="0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Estudio del mercado</a:t>
                      </a: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495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600" b="0" i="0" u="none" baseline="0"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3. Los agricultores toman decisiones.</a:t>
                      </a:r>
                      <a:endParaRPr lang="x-none" sz="16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600" b="0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Selección de cultivos objetivo</a:t>
                      </a: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600" b="0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Elaboración del calendario de cultivos</a:t>
                      </a: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857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600" b="0" i="0" u="none" baseline="0"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4.  Los agricultores adquieren habilidades.</a:t>
                      </a:r>
                      <a:endParaRPr lang="x-none" sz="16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600" b="0" i="0" u="none" baseline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Capacitaciones en campo</a:t>
                      </a: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281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49" y="0"/>
            <a:ext cx="10848975" cy="1325563"/>
          </a:xfrm>
        </p:spPr>
        <p:txBody>
          <a:bodyPr/>
          <a:lstStyle/>
          <a:p>
            <a:pPr algn="l" rtl="0"/>
            <a:r>
              <a:rPr kumimoji="1" lang="x-none" sz="4000" b="1" i="0" u="none" baseline="0" dirty="0">
                <a:solidFill>
                  <a:srgbClr val="FF0000"/>
                </a:solidFill>
              </a:rPr>
              <a:t>PASO: </a:t>
            </a:r>
            <a:r>
              <a:rPr kumimoji="1" lang="x-none" sz="4000" b="1" i="0" u="none" baseline="0" dirty="0"/>
              <a:t> Procedimientos de impl</a:t>
            </a:r>
            <a:r>
              <a:rPr kumimoji="1" lang="es-CL" sz="4000" b="1" i="0" u="none" baseline="0" dirty="0"/>
              <a:t>eme</a:t>
            </a:r>
            <a:r>
              <a:rPr kumimoji="1" lang="x-none" sz="4000" b="1" i="0" u="none" baseline="0" dirty="0"/>
              <a:t>ntación </a:t>
            </a:r>
            <a:r>
              <a:rPr lang="x-none" sz="4000" b="1" i="0" u="none" baseline="0" dirty="0"/>
              <a:t> (Agenda del taller de sensibilización)</a:t>
            </a:r>
            <a:endParaRPr kumimoji="1" lang="x-none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sz="1400"/>
              <a:t>11</a:t>
            </a:fld>
            <a:endParaRPr kumimoji="1" lang="x-none" sz="140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505535"/>
              </p:ext>
            </p:extLst>
          </p:nvPr>
        </p:nvGraphicFramePr>
        <p:xfrm>
          <a:off x="342899" y="2100261"/>
          <a:ext cx="11700220" cy="388905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88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1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4339">
                <a:tc>
                  <a:txBody>
                    <a:bodyPr/>
                    <a:lstStyle/>
                    <a:p>
                      <a:endParaRPr lang="x-none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x-none" sz="1800" b="0" i="0" u="none" baseline="0">
                          <a:solidFill>
                            <a:schemeClr val="tx1"/>
                          </a:solidFill>
                        </a:rPr>
                        <a:t>Funciones y responsabilidades</a:t>
                      </a:r>
                      <a:endParaRPr lang="x-none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pPr algn="l" rtl="0"/>
                      <a:r>
                        <a:rPr lang="x-none" sz="1800" b="0" i="0" u="none" baseline="0" dirty="0"/>
                        <a:t>Implementadores</a:t>
                      </a:r>
                      <a:endParaRPr lang="x-none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x-none" sz="1800" b="0" i="0" u="none" baseline="0" dirty="0"/>
                        <a:t>Los implementadores organizarán y coordinarán las actividades del SHEP para los agricultores.</a:t>
                      </a:r>
                    </a:p>
                    <a:p>
                      <a:pPr marL="342900" indent="-342900" algn="l" rtl="0">
                        <a:buFont typeface="Arial" panose="020B0604020202020204" pitchFamily="34" charset="0"/>
                        <a:buChar char="•"/>
                      </a:pPr>
                      <a:r>
                        <a:rPr lang="x-none" sz="1800" b="0" i="0" u="none" baseline="0" dirty="0"/>
                        <a:t>Los implementadores capacitarán a los agricultores para mejorar sus habilidades de marketing y de cultivo.</a:t>
                      </a:r>
                      <a:endParaRPr lang="x-none" sz="1800" dirty="0"/>
                    </a:p>
                    <a:p>
                      <a:pPr marL="342900" indent="-342900" algn="l" rtl="0">
                        <a:buFont typeface="Arial" panose="020B0604020202020204" pitchFamily="34" charset="0"/>
                        <a:buChar char="•"/>
                      </a:pPr>
                      <a:r>
                        <a:rPr lang="x-none" sz="1800" b="0" i="0" u="none" baseline="0" dirty="0"/>
                        <a:t>Los extensionistas asignados guiarán a los grupos de agricultores a lo largo del proceso del curso de capacitación del SHEP.</a:t>
                      </a:r>
                    </a:p>
                    <a:p>
                      <a:pPr marL="342900" indent="-342900" algn="l" rtl="0">
                        <a:buFont typeface="Arial" panose="020B0604020202020204" pitchFamily="34" charset="0"/>
                        <a:buChar char="•"/>
                      </a:pPr>
                      <a:r>
                        <a:rPr lang="x-none" sz="1800" b="0" i="0" u="none" baseline="0" dirty="0"/>
                        <a:t>Los extensionistas u otro personal gubernamental estarán disponibles para responder a los agricultores cualquier pregunta relativa a la implementación del SHEP.</a:t>
                      </a:r>
                      <a:endParaRPr lang="x-none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pPr algn="l" rtl="0"/>
                      <a:r>
                        <a:rPr lang="x-none" sz="1800" b="0" i="0" u="none" baseline="0"/>
                        <a:t>Agricultores</a:t>
                      </a:r>
                      <a:endParaRPr lang="x-none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indent="-342900" algn="l" rtl="0">
                        <a:buFont typeface="Arial" panose="020B0604020202020204" pitchFamily="34" charset="0"/>
                        <a:buChar char="•"/>
                      </a:pPr>
                      <a:r>
                        <a:rPr lang="x-none" sz="1800" b="0" i="0" u="none" baseline="0" dirty="0"/>
                        <a:t>Los agricultores asistirán a todas las actividades del SHEP para mejorar sus habilidades de marketing y cultivo.</a:t>
                      </a:r>
                    </a:p>
                    <a:p>
                      <a:pPr marL="342900" indent="-342900" algn="l" rtl="0">
                        <a:buFont typeface="Arial" panose="020B0604020202020204" pitchFamily="34" charset="0"/>
                        <a:buChar char="•"/>
                      </a:pPr>
                      <a:r>
                        <a:rPr lang="x-none" sz="1800" b="0" i="0" u="none" baseline="0" dirty="0"/>
                        <a:t>Los representantes de los agricultores compartirán oportunamente su conocimiento con otros miembros del grupo.</a:t>
                      </a:r>
                    </a:p>
                    <a:p>
                      <a:pPr marL="342900" indent="-342900" algn="l" rtl="0">
                        <a:buFont typeface="Arial" panose="020B0604020202020204" pitchFamily="34" charset="0"/>
                        <a:buChar char="•"/>
                      </a:pPr>
                      <a:r>
                        <a:rPr lang="x-none" sz="1800" b="0" i="0" u="none" baseline="0" dirty="0"/>
                        <a:t>Los agricultores usarán en sus actividades agrícolas diarias el conocimiento y las habilidades adquiridas mediante su participación en el SHEP.</a:t>
                      </a:r>
                      <a:endParaRPr lang="x-none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42899" y="1205707"/>
            <a:ext cx="11387137" cy="1057273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x-none" sz="3200" b="0" i="0" u="none" baseline="0" dirty="0">
                <a:solidFill>
                  <a:schemeClr val="bg1">
                    <a:lumMod val="65000"/>
                  </a:schemeClr>
                </a:solidFill>
              </a:rPr>
              <a:t>El siguiente es solo un ejemplo. Modifíquelo según la situación de su organización.</a:t>
            </a:r>
            <a:endParaRPr kumimoji="1" lang="x-none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563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2" y="100081"/>
            <a:ext cx="11358563" cy="1325563"/>
          </a:xfrm>
        </p:spPr>
        <p:txBody>
          <a:bodyPr/>
          <a:lstStyle/>
          <a:p>
            <a:pPr algn="l" rtl="0"/>
            <a:r>
              <a:rPr kumimoji="1" lang="x-none" b="1" i="0" u="none" baseline="0">
                <a:solidFill>
                  <a:srgbClr val="FF0000"/>
                </a:solidFill>
              </a:rPr>
              <a:t>LISTA DE CHEQUEO: </a:t>
            </a:r>
            <a:r>
              <a:rPr kumimoji="1" lang="x-none" b="1" i="0" u="none" baseline="0"/>
              <a:t>Puntos que confirmar tras el taller de sensibilización</a:t>
            </a:r>
            <a:endParaRPr kumimoji="1"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3" y="1425644"/>
            <a:ext cx="11920537" cy="5557837"/>
          </a:xfrm>
        </p:spPr>
        <p:txBody>
          <a:bodyPr>
            <a:noAutofit/>
          </a:bodyPr>
          <a:lstStyle/>
          <a:p>
            <a:pPr algn="l" rtl="0">
              <a:buFont typeface="Wingdings" panose="05000000000000000000" pitchFamily="2" charset="2"/>
              <a:buChar char="ü"/>
            </a:pPr>
            <a:r>
              <a:rPr lang="x-none" sz="3000" b="0" i="0" u="none" baseline="0" dirty="0"/>
              <a:t>Los agricultores objetivo </a:t>
            </a:r>
            <a:r>
              <a:rPr lang="x-none" sz="3000" b="0" i="0" u="none" baseline="0" dirty="0">
                <a:solidFill>
                  <a:srgbClr val="FF0000"/>
                </a:solidFill>
              </a:rPr>
              <a:t>entienden y aceptan el cronograma de las capacitaciones siguientes.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x-none" sz="3000" b="0" i="0" u="none" baseline="0" dirty="0"/>
              <a:t>Los agricultores objetivo </a:t>
            </a:r>
            <a:r>
              <a:rPr lang="x-none" sz="3000" b="0" i="0" u="none" baseline="0" dirty="0">
                <a:solidFill>
                  <a:srgbClr val="FF0000"/>
                </a:solidFill>
              </a:rPr>
              <a:t>entienden y explican qué funciones, responsabilidades y derechos tienen</a:t>
            </a:r>
            <a:r>
              <a:rPr lang="x-none" sz="3000" b="0" i="0" u="none" baseline="0" dirty="0"/>
              <a:t> como participantes del SHEP.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x-none" sz="3000" b="0" i="0" u="none" baseline="0" dirty="0"/>
              <a:t>Los agricultores objetivo pueden </a:t>
            </a:r>
            <a:r>
              <a:rPr lang="x-none" sz="3000" b="0" i="0" u="none" baseline="0" dirty="0">
                <a:solidFill>
                  <a:srgbClr val="FF0000"/>
                </a:solidFill>
              </a:rPr>
              <a:t>concebir y explicar la meta</a:t>
            </a:r>
            <a:r>
              <a:rPr lang="x-none" sz="3000" b="0" i="0" u="none" baseline="0" dirty="0"/>
              <a:t> que lograrán al terminar las sesiones de capacitación del SHEP.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x-none" sz="3000" b="0" i="0" u="none" baseline="0" dirty="0"/>
              <a:t>La </a:t>
            </a:r>
            <a:r>
              <a:rPr lang="x-none" sz="3000" b="0" i="0" u="none" baseline="0" dirty="0">
                <a:solidFill>
                  <a:srgbClr val="FF0000"/>
                </a:solidFill>
              </a:rPr>
              <a:t>proporción masculino-femenina </a:t>
            </a:r>
            <a:r>
              <a:rPr lang="x-none" sz="3000" b="0" i="0" u="none" baseline="0" dirty="0"/>
              <a:t>de los participantes está equilibrada.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x-none" sz="3000" b="0" i="0" u="none" baseline="0" dirty="0"/>
              <a:t>Se llevó a cabo la </a:t>
            </a:r>
            <a:r>
              <a:rPr lang="x-none" sz="3000" b="0" i="0" u="none" baseline="0" dirty="0">
                <a:solidFill>
                  <a:srgbClr val="FF0000"/>
                </a:solidFill>
              </a:rPr>
              <a:t>discusión sobre la igualdad de género y el empoderamiento se las mujeres</a:t>
            </a:r>
            <a:r>
              <a:rPr lang="x-none" sz="3000" b="0" i="0" u="none" baseline="0" dirty="0"/>
              <a:t>, incentivando la participación de (1) miembros masculinos y femeninos; además de (2) los miembros y sus esposas.</a:t>
            </a:r>
            <a:endParaRPr lang="x-none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12</a:t>
            </a:fld>
            <a:endParaRPr kumimoji="1" lang="x-none"/>
          </a:p>
        </p:txBody>
      </p:sp>
    </p:spTree>
    <p:extLst>
      <p:ext uri="{BB962C8B-B14F-4D97-AF65-F5344CB8AC3E}">
        <p14:creationId xmlns:p14="http://schemas.microsoft.com/office/powerpoint/2010/main" val="71684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446" y="-5148"/>
            <a:ext cx="2693825" cy="13196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61515"/>
            <a:ext cx="10991850" cy="1325563"/>
          </a:xfrm>
        </p:spPr>
        <p:txBody>
          <a:bodyPr>
            <a:normAutofit/>
          </a:bodyPr>
          <a:lstStyle/>
          <a:p>
            <a:pPr algn="l" rtl="0"/>
            <a:r>
              <a:rPr lang="x-none" b="1" i="0" u="none" baseline="0"/>
              <a:t>SOLUCIÓN DE PROBLEMAS</a:t>
            </a: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856" y="1453741"/>
            <a:ext cx="11669261" cy="54757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x-none" sz="3200" b="0" i="0" u="none" baseline="0" dirty="0"/>
              <a:t>¿Qué pasa si los agricultores esperan «donaciones»?</a:t>
            </a:r>
            <a:r>
              <a:rPr lang="x-none" sz="3200" b="0" i="0" u="none" baseline="0" dirty="0">
                <a:sym typeface="Wingdings" panose="05000000000000000000" pitchFamily="2" charset="2"/>
              </a:rPr>
              <a:t>Es importante que los agricultores objetivo</a:t>
            </a:r>
            <a:r>
              <a:rPr lang="x-none" sz="3200" b="0" i="0" u="none" baseline="0" dirty="0">
                <a:solidFill>
                  <a:srgbClr val="FF0000"/>
                </a:solidFill>
                <a:sym typeface="Wingdings" panose="05000000000000000000" pitchFamily="2" charset="2"/>
              </a:rPr>
              <a:t> entiendan y consientan, </a:t>
            </a:r>
            <a:r>
              <a:rPr lang="es-MX" sz="3200" dirty="0">
                <a:solidFill>
                  <a:srgbClr val="FF0000"/>
                </a:solidFill>
                <a:sym typeface="Wingdings" panose="05000000000000000000" pitchFamily="2" charset="2"/>
              </a:rPr>
              <a:t>desde el comienzo mismo</a:t>
            </a:r>
            <a:r>
              <a:rPr lang="x-none" sz="3200" b="0" i="0" u="none" baseline="0" dirty="0">
                <a:solidFill>
                  <a:srgbClr val="FF0000"/>
                </a:solidFill>
                <a:sym typeface="Wingdings" panose="05000000000000000000" pitchFamily="2" charset="2"/>
              </a:rPr>
              <a:t>, que solo recibirán asistencia técnica y no material. </a:t>
            </a:r>
            <a:r>
              <a:rPr lang="x-none" sz="3200" b="0" i="0" u="none" baseline="0" dirty="0">
                <a:sym typeface="Wingdings" panose="05000000000000000000" pitchFamily="2" charset="2"/>
              </a:rPr>
              <a:t>Solo debe seleccionarse como agricultores objetivo a aquellos que estén dispuestos a participar en la capacitación del SHEP sin recibir ningún insumo material.</a:t>
            </a:r>
            <a:endParaRPr lang="x-none" sz="3200" dirty="0"/>
          </a:p>
          <a:p>
            <a:pPr algn="l" rtl="0">
              <a:buFont typeface="Wingdings" panose="05000000000000000000" pitchFamily="2" charset="2"/>
              <a:buChar char="ü"/>
            </a:pPr>
            <a:r>
              <a:rPr lang="x-none" sz="3200" b="0" i="0" u="none" baseline="0" dirty="0"/>
              <a:t>¿Por qué necesitamos hablar de género en esta etapa inicial del curso de capacitación? </a:t>
            </a:r>
            <a:r>
              <a:rPr lang="x-none" sz="3200" b="0" i="0" u="none" baseline="0" dirty="0">
                <a:sym typeface="Wingdings" panose="05000000000000000000" pitchFamily="2" charset="2"/>
              </a:rPr>
              <a:t>Solo se puede lograr el objetivo del SHEP si durante su implementación existe una </a:t>
            </a:r>
            <a:r>
              <a:rPr lang="x-none" sz="3200" b="0" i="0" u="none" baseline="0" dirty="0">
                <a:solidFill>
                  <a:srgbClr val="FF0000"/>
                </a:solidFill>
                <a:sym typeface="Wingdings" panose="05000000000000000000" pitchFamily="2" charset="2"/>
              </a:rPr>
              <a:t>participación y toma de decisiones con equilibrio de género</a:t>
            </a:r>
            <a:r>
              <a:rPr lang="x-none" sz="3200" b="0" i="0" u="none" baseline="0" dirty="0">
                <a:sym typeface="Wingdings" panose="05000000000000000000" pitchFamily="2" charset="2"/>
              </a:rPr>
              <a:t>. Los agricultores objetivo deben ser conscientes de este asunto desde el comienzo mismo del curso de capacitación en el SHEP.</a:t>
            </a:r>
            <a:endParaRPr lang="x-none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13</a:t>
            </a:fld>
            <a:endParaRPr kumimoji="1" lang="x-none"/>
          </a:p>
        </p:txBody>
      </p:sp>
    </p:spTree>
    <p:extLst>
      <p:ext uri="{BB962C8B-B14F-4D97-AF65-F5344CB8AC3E}">
        <p14:creationId xmlns:p14="http://schemas.microsoft.com/office/powerpoint/2010/main" val="2883168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8" y="83407"/>
            <a:ext cx="11787187" cy="1325563"/>
          </a:xfrm>
        </p:spPr>
        <p:txBody>
          <a:bodyPr/>
          <a:lstStyle/>
          <a:p>
            <a:pPr algn="ctr" rtl="0"/>
            <a:r>
              <a:rPr kumimoji="1" lang="x-none" sz="3600" b="1" i="0" u="none" baseline="0">
                <a:solidFill>
                  <a:srgbClr val="FF0000"/>
                </a:solidFill>
              </a:rPr>
              <a:t>¿DÓNDE ESTAMOS?: </a:t>
            </a:r>
            <a:r>
              <a:rPr kumimoji="1" lang="x-none" sz="3600" b="1" i="0" u="none" baseline="0"/>
              <a:t>Taller de sensibilización en los 4 pasos del SHEP</a:t>
            </a:r>
            <a:endParaRPr kumimoji="1" lang="x-none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sz="1200"/>
              <a:t>2</a:t>
            </a:fld>
            <a:endParaRPr kumimoji="1" lang="x-none" sz="120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646992"/>
              </p:ext>
            </p:extLst>
          </p:nvPr>
        </p:nvGraphicFramePr>
        <p:xfrm>
          <a:off x="271461" y="1481658"/>
          <a:ext cx="11387139" cy="457210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8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0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8541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x-none" sz="2000" b="0" i="0" u="none" baseline="0" dirty="0">
                          <a:effectLst/>
                          <a:latin typeface="+mj-lt"/>
                        </a:rPr>
                        <a:t>4 pasos</a:t>
                      </a:r>
                      <a:endParaRPr lang="x-none" sz="20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x-none" sz="2000" b="0" i="0" u="none" baseline="0">
                          <a:effectLst/>
                          <a:latin typeface="+mj-lt"/>
                        </a:rPr>
                        <a:t>Actividades</a:t>
                      </a:r>
                      <a:endParaRPr lang="x-none" sz="20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5870">
                <a:tc>
                  <a:txBody>
                    <a:bodyPr/>
                    <a:lstStyle/>
                    <a:p>
                      <a:pPr marL="0" lvl="0" indent="0" algn="l" rtl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x-none" sz="2400" b="1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1. Compartir las metas con los agricultores.</a:t>
                      </a:r>
                      <a:endParaRPr lang="x-none" sz="2400" b="1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kumimoji="1" lang="x-none" sz="2400" b="1" i="0" u="none" kern="1200" baseline="0">
                          <a:solidFill>
                            <a:srgbClr val="FF0000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Taller de sensibilización</a:t>
                      </a:r>
                    </a:p>
                    <a:p>
                      <a:pPr algn="l" rtl="0">
                        <a:spcAft>
                          <a:spcPts val="0"/>
                        </a:spcAft>
                      </a:pPr>
                      <a:endParaRPr kumimoji="1" lang="x-none" altLang="ja-JP" sz="2400" b="1" kern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endParaRPr kumimoji="1" lang="x-none" sz="2400" b="1" kern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928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2400" b="1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2. Aumenta la conciencia de los agricultores.</a:t>
                      </a:r>
                      <a:endParaRPr lang="x-none" sz="2400" b="1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kumimoji="1" lang="x-none" sz="1800" b="0" i="0" u="none" kern="1200" baseline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Estudio de línea base participativo</a:t>
                      </a:r>
                      <a:endParaRPr kumimoji="1" lang="x-none" sz="18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800" b="0" i="0" u="none" baseline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Foro entre actores (opcional)</a:t>
                      </a:r>
                      <a:endParaRPr lang="x-none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800" b="0" i="0" u="none" baseline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Estudio del mercado</a:t>
                      </a:r>
                      <a:endParaRPr lang="x-none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616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2400" b="1" i="0" u="none" baseline="0"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3. Los agricultores toman decisiones.</a:t>
                      </a:r>
                      <a:endParaRPr lang="x-none" sz="2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800" b="0" i="0" u="none" baseline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Selección de cultivos objetivo</a:t>
                      </a:r>
                      <a:endParaRPr lang="x-none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800" b="0" i="0" u="none" baseline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Elaboración del calendario de cultivos</a:t>
                      </a:r>
                      <a:endParaRPr lang="x-none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912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2400" b="1" i="0" u="none" baseline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4. Los agricultores adquieren habilidades.</a:t>
                      </a:r>
                      <a:endParaRPr lang="x-none" sz="2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800" b="0" i="0" u="none" baseline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Capacitaciones en campo</a:t>
                      </a:r>
                      <a:endParaRPr lang="x-none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3912">
                <a:tc gridSpan="2"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2400" b="0" i="0" u="non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Seguimiento y monitoreo (incluyendo el estudio de línea final</a:t>
                      </a:r>
                      <a:r>
                        <a:rPr lang="es-MX" sz="2400" b="0" i="0" u="non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kumimoji="1" lang="x-none" sz="24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participativo</a:t>
                      </a:r>
                      <a:r>
                        <a:rPr lang="x-none" sz="2400" b="0" i="0" u="non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)</a:t>
                      </a:r>
                      <a:endParaRPr lang="x-none" altLang="ja-JP" sz="2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ounded Rectangular Callout 5"/>
          <p:cNvSpPr/>
          <p:nvPr/>
        </p:nvSpPr>
        <p:spPr>
          <a:xfrm>
            <a:off x="7615698" y="2462950"/>
            <a:ext cx="3798769" cy="671512"/>
          </a:xfrm>
          <a:prstGeom prst="wedgeRoundRectCallout">
            <a:avLst>
              <a:gd name="adj1" fmla="val -43542"/>
              <a:gd name="adj2" fmla="val -68409"/>
              <a:gd name="adj3" fmla="val 16667"/>
            </a:avLst>
          </a:prstGeom>
          <a:solidFill>
            <a:srgbClr val="FCF79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kumimoji="1" lang="x-none" sz="1600" b="0" i="0" u="none" baseline="0">
                <a:solidFill>
                  <a:schemeClr val="tx1"/>
                </a:solidFill>
              </a:rPr>
              <a:t>El taller de sensibilización como forma de compartir el objetivo con los agricultores.</a:t>
            </a:r>
            <a:endParaRPr kumimoji="1" lang="x-non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12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FFFF00"/>
          </a:solidFill>
        </p:spPr>
        <p:txBody>
          <a:bodyPr/>
          <a:lstStyle/>
          <a:p>
            <a:pPr algn="ctr" rtl="0"/>
            <a:r>
              <a:rPr kumimoji="1" lang="x-none" b="1" i="0" u="none" baseline="0" dirty="0">
                <a:solidFill>
                  <a:schemeClr val="tx1"/>
                </a:solidFill>
              </a:rPr>
              <a:t>PARTE 1: CONCEPTO</a:t>
            </a:r>
            <a:endParaRPr kumimoji="1" lang="x-non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3</a:t>
            </a:fld>
            <a:endParaRPr kumimoji="1" lang="x-none"/>
          </a:p>
        </p:txBody>
      </p:sp>
    </p:spTree>
    <p:extLst>
      <p:ext uri="{BB962C8B-B14F-4D97-AF65-F5344CB8AC3E}">
        <p14:creationId xmlns:p14="http://schemas.microsoft.com/office/powerpoint/2010/main" val="2755679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3" y="174625"/>
            <a:ext cx="11614494" cy="1325563"/>
          </a:xfrm>
        </p:spPr>
        <p:txBody>
          <a:bodyPr/>
          <a:lstStyle/>
          <a:p>
            <a:pPr algn="l" rtl="0"/>
            <a:r>
              <a:rPr kumimoji="1" lang="x-none" b="1" i="0" u="none" baseline="0" dirty="0">
                <a:solidFill>
                  <a:srgbClr val="FF0000"/>
                </a:solidFill>
              </a:rPr>
              <a:t>¿POR QUÉ?:</a:t>
            </a:r>
            <a:r>
              <a:rPr kumimoji="1" lang="x-none" b="1" i="0" u="none" baseline="0" dirty="0"/>
              <a:t> Objetivos del taller de</a:t>
            </a:r>
            <a:r>
              <a:rPr kumimoji="1" lang="es-MX" b="1" i="0" u="none" baseline="0" dirty="0"/>
              <a:t> </a:t>
            </a:r>
            <a:r>
              <a:rPr kumimoji="1" lang="x-none" b="1" i="0" u="none" baseline="0" dirty="0"/>
              <a:t>sensibilización</a:t>
            </a:r>
            <a:endParaRPr kumimoji="1"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7" y="1500188"/>
            <a:ext cx="7814314" cy="5411787"/>
          </a:xfrm>
        </p:spPr>
        <p:txBody>
          <a:bodyPr>
            <a:normAutofit/>
          </a:bodyPr>
          <a:lstStyle/>
          <a:p>
            <a:pPr algn="l" rtl="0"/>
            <a:r>
              <a:rPr kumimoji="1" lang="x-none" b="0" i="0" u="none" baseline="0" dirty="0"/>
              <a:t>El taller de sensibilización para los agricultores objetivo apunta a </a:t>
            </a:r>
            <a:endParaRPr lang="x-none" dirty="0"/>
          </a:p>
          <a:p>
            <a:pPr marL="971550" lvl="1" indent="-514350" algn="l" rtl="0">
              <a:buFont typeface="+mj-lt"/>
              <a:buAutoNum type="arabicPeriod"/>
            </a:pPr>
            <a:r>
              <a:rPr lang="x-none" b="0" i="0" u="none" baseline="0" dirty="0"/>
              <a:t>compartir con ellos la visión y la meta del SHEP.</a:t>
            </a:r>
          </a:p>
          <a:p>
            <a:pPr marL="971550" lvl="1" indent="-514350" algn="l" rtl="0">
              <a:buFont typeface="+mj-lt"/>
              <a:buAutoNum type="arabicPeriod"/>
            </a:pPr>
            <a:r>
              <a:rPr lang="x-none" b="0" i="0" u="none" baseline="0" dirty="0"/>
              <a:t>La visión y la meta del SHEP son:</a:t>
            </a:r>
          </a:p>
          <a:p>
            <a:pPr lvl="2" algn="l" rtl="0"/>
            <a:r>
              <a:rPr lang="x-none" b="0" i="0" u="none" baseline="0" dirty="0"/>
              <a:t>La capacitación del SHEP consiste en </a:t>
            </a:r>
            <a:r>
              <a:rPr lang="x-none" b="0" i="0" u="none" baseline="0" dirty="0">
                <a:solidFill>
                  <a:srgbClr val="FF0000"/>
                </a:solidFill>
              </a:rPr>
              <a:t> desarrollar la capacidad de los agricultores</a:t>
            </a:r>
            <a:r>
              <a:rPr lang="x-none" b="0" i="0" u="none" baseline="0" dirty="0"/>
              <a:t>, no en darles asistencia financiera ni material. </a:t>
            </a:r>
            <a:endParaRPr lang="x-none" altLang="ja-JP" dirty="0"/>
          </a:p>
          <a:p>
            <a:pPr lvl="2" algn="l" rtl="0"/>
            <a:r>
              <a:rPr lang="x-none" b="0" i="0" u="none" baseline="0" dirty="0"/>
              <a:t>Mediante el SHEP, los agricultores serán </a:t>
            </a:r>
            <a:r>
              <a:rPr lang="x-none" b="0" i="0" u="none" baseline="0" dirty="0">
                <a:solidFill>
                  <a:srgbClr val="FF0000"/>
                </a:solidFill>
              </a:rPr>
              <a:t>autosuficientes y tendrán aspiraciones de emprendimiento.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4</a:t>
            </a:fld>
            <a:endParaRPr kumimoji="1" lang="x-none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4357" y="2643997"/>
            <a:ext cx="3808760" cy="2790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209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7" y="136525"/>
            <a:ext cx="10906125" cy="1325563"/>
          </a:xfrm>
        </p:spPr>
        <p:txBody>
          <a:bodyPr/>
          <a:lstStyle/>
          <a:p>
            <a:pPr algn="l" rtl="0"/>
            <a:r>
              <a:rPr kumimoji="1" lang="x-none" b="1" i="0" u="none" baseline="0">
                <a:solidFill>
                  <a:srgbClr val="FF0000"/>
                </a:solidFill>
              </a:rPr>
              <a:t>¿QUÉ?: </a:t>
            </a:r>
            <a:r>
              <a:rPr kumimoji="1" lang="x-none" b="1" i="0" u="none" baseline="0"/>
              <a:t>Resumen del taller de sensibilización</a:t>
            </a:r>
            <a:endParaRPr kumimoji="1"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kumimoji="1" lang="x-none" b="0" i="0" u="none" baseline="0"/>
              <a:t>Pida a todos los miembros del grupo de agricultores que se reúnan para celebrar un taller de sensibilización en su comunidad.</a:t>
            </a:r>
            <a:endParaRPr kumimoji="1" lang="x-none" altLang="ja-JP" dirty="0">
              <a:solidFill>
                <a:srgbClr val="FF0000"/>
              </a:solidFill>
            </a:endParaRPr>
          </a:p>
          <a:p>
            <a:pPr lvl="1" algn="l" rtl="0"/>
            <a:r>
              <a:rPr lang="x-none" b="0" i="0" u="none" baseline="0"/>
              <a:t>Explique los detalles del curso de capacitación del SHEP.</a:t>
            </a:r>
          </a:p>
          <a:p>
            <a:pPr lvl="1" algn="l" rtl="0"/>
            <a:r>
              <a:rPr lang="x-none" b="0" i="0" u="none" baseline="0"/>
              <a:t>Aclare el calendario de la capacitación.</a:t>
            </a:r>
          </a:p>
          <a:p>
            <a:pPr lvl="1" algn="l" rtl="0"/>
            <a:r>
              <a:rPr lang="x-none" b="0" i="0" u="none" baseline="0"/>
              <a:t>Comparta con los agricultores la visión y la meta.</a:t>
            </a:r>
          </a:p>
          <a:p>
            <a:endParaRPr lang="x-none" dirty="0"/>
          </a:p>
          <a:p>
            <a:endParaRPr lang="x-none" dirty="0"/>
          </a:p>
          <a:p>
            <a:endParaRPr lang="x-none" dirty="0"/>
          </a:p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5</a:t>
            </a:fld>
            <a:endParaRPr kumimoji="1" lang="x-non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9309" y="2808286"/>
            <a:ext cx="984416" cy="188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150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-112181"/>
            <a:ext cx="11204917" cy="1325563"/>
          </a:xfrm>
        </p:spPr>
        <p:txBody>
          <a:bodyPr/>
          <a:lstStyle/>
          <a:p>
            <a:pPr algn="l" rtl="0"/>
            <a:r>
              <a:rPr kumimoji="1" lang="x-none" sz="4000" b="1" i="0" u="none" baseline="0" dirty="0">
                <a:solidFill>
                  <a:srgbClr val="FF0000"/>
                </a:solidFill>
              </a:rPr>
              <a:t>¿CÓMO?: </a:t>
            </a:r>
            <a:r>
              <a:rPr lang="x-none" sz="4000" dirty="0"/>
              <a:t>Consejos clave para la implementación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11" y="1213382"/>
            <a:ext cx="10515600" cy="5113838"/>
          </a:xfrm>
        </p:spPr>
        <p:txBody>
          <a:bodyPr>
            <a:normAutofit/>
          </a:bodyPr>
          <a:lstStyle/>
          <a:p>
            <a:pPr algn="l" rtl="0"/>
            <a:r>
              <a:rPr lang="x-none" sz="3200" b="0" i="0" u="none" baseline="0" dirty="0"/>
              <a:t>El taller de sensibilización es un evento inicial importante donde los implementadores y los agricultores </a:t>
            </a:r>
            <a:r>
              <a:rPr lang="x-none" sz="3200" b="0" i="0" u="none" baseline="0" dirty="0">
                <a:solidFill>
                  <a:srgbClr val="FF0000"/>
                </a:solidFill>
              </a:rPr>
              <a:t>comparten la visión del SHEP</a:t>
            </a:r>
            <a:r>
              <a:rPr lang="x-none" sz="3200" b="0" i="0" u="none" baseline="0" dirty="0"/>
              <a:t>.</a:t>
            </a:r>
          </a:p>
          <a:p>
            <a:pPr algn="l" rtl="0"/>
            <a:r>
              <a:rPr lang="x-none" sz="3200" b="0" i="0" u="none" baseline="0" dirty="0"/>
              <a:t>Los agricultores entienden y están de acuerdo en que la visión se hará realidad </a:t>
            </a:r>
            <a:r>
              <a:rPr lang="x-none" sz="3200" b="0" i="0" u="none" baseline="0" dirty="0">
                <a:solidFill>
                  <a:srgbClr val="FF0000"/>
                </a:solidFill>
              </a:rPr>
              <a:t>únicamente a través de las propias iniciativas</a:t>
            </a:r>
            <a:r>
              <a:rPr lang="x-none" sz="3200" b="0" i="0" u="none" baseline="0" dirty="0"/>
              <a:t> de los agricultores para avanzar hacia una agricultura orientada al mercado.</a:t>
            </a:r>
            <a:endParaRPr kumimoji="1" lang="x-none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sz="1400"/>
              <a:t>6</a:t>
            </a:fld>
            <a:endParaRPr kumimoji="1" lang="x-none" sz="1400"/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F51034D6-EF09-4EA6-B84E-02B650AC5B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5394" y="4670442"/>
            <a:ext cx="8638560" cy="1500842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518873" y="4472780"/>
            <a:ext cx="2104687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kumimoji="1" lang="x-none" sz="1600" b="1" i="0" u="none" baseline="0" dirty="0">
                <a:solidFill>
                  <a:schemeClr val="tx1"/>
                </a:solidFill>
              </a:rPr>
              <a:t>Aumentar la motivación</a:t>
            </a:r>
            <a:endParaRPr kumimoji="1" lang="x-none" sz="1600" b="1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E41531B-8D64-4F19-94B8-8410EE59C07F}"/>
              </a:ext>
            </a:extLst>
          </p:cNvPr>
          <p:cNvSpPr txBox="1"/>
          <p:nvPr/>
        </p:nvSpPr>
        <p:spPr>
          <a:xfrm>
            <a:off x="3982322" y="4841892"/>
            <a:ext cx="4524703" cy="1121212"/>
          </a:xfrm>
          <a:prstGeom prst="rect">
            <a:avLst/>
          </a:prstGeom>
          <a:solidFill>
            <a:srgbClr val="EFD1CF"/>
          </a:solidFill>
        </p:spPr>
        <p:txBody>
          <a:bodyPr wrap="square" rtlCol="0" anchor="ctr" anchorCtr="0">
            <a:noAutofit/>
          </a:bodyPr>
          <a:lstStyle/>
          <a:p>
            <a:r>
              <a:rPr kumimoji="1" lang="es-ES" altLang="ja-JP" sz="2400" dirty="0"/>
              <a:t>Somos “dueños" de nuestras acciones para avanzar en nuestro negocio hortícola.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6E720A78-E06F-4784-99D6-AD8F43BE3EBB}"/>
              </a:ext>
            </a:extLst>
          </p:cNvPr>
          <p:cNvSpPr/>
          <p:nvPr/>
        </p:nvSpPr>
        <p:spPr>
          <a:xfrm>
            <a:off x="8702566" y="4777514"/>
            <a:ext cx="1907627" cy="1150320"/>
          </a:xfrm>
          <a:prstGeom prst="ellipse">
            <a:avLst/>
          </a:prstGeom>
          <a:solidFill>
            <a:srgbClr val="D85D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dirty="0" err="1">
                <a:solidFill>
                  <a:schemeClr val="bg1"/>
                </a:solidFill>
              </a:rPr>
              <a:t>Apoyo</a:t>
            </a:r>
            <a:r>
              <a:rPr kumimoji="1" lang="en-US" altLang="ja-JP" dirty="0">
                <a:solidFill>
                  <a:schemeClr val="bg1"/>
                </a:solidFill>
              </a:rPr>
              <a:t> a la </a:t>
            </a:r>
            <a:r>
              <a:rPr kumimoji="1" lang="en-US" altLang="ja-JP" dirty="0" err="1">
                <a:solidFill>
                  <a:schemeClr val="bg1"/>
                </a:solidFill>
              </a:rPr>
              <a:t>autonomía</a:t>
            </a:r>
            <a:endParaRPr kumimoji="1" lang="en-US" altLang="ja-JP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100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11" y="1213382"/>
            <a:ext cx="11270712" cy="5113838"/>
          </a:xfrm>
        </p:spPr>
        <p:txBody>
          <a:bodyPr>
            <a:normAutofit/>
          </a:bodyPr>
          <a:lstStyle/>
          <a:p>
            <a:pPr algn="l" rtl="0"/>
            <a:r>
              <a:rPr lang="x-none" sz="3200" b="0" i="0" u="none" baseline="0" dirty="0"/>
              <a:t>Los agricultores entienden que el SHEP es </a:t>
            </a:r>
            <a:r>
              <a:rPr lang="x-none" sz="3200" b="0" i="0" u="none" baseline="0" dirty="0">
                <a:solidFill>
                  <a:srgbClr val="FF0000"/>
                </a:solidFill>
              </a:rPr>
              <a:t>únicamente asistencia técnica sin la entrega de ningún apoyo material ni financiero</a:t>
            </a:r>
            <a:r>
              <a:rPr lang="x-none" sz="3200" b="0" i="0" u="none" baseline="0" dirty="0"/>
              <a:t> de parte del gobierno. </a:t>
            </a:r>
          </a:p>
          <a:p>
            <a:endParaRPr lang="x-none" sz="3200" dirty="0"/>
          </a:p>
          <a:p>
            <a:endParaRPr lang="x-none" sz="3200" dirty="0"/>
          </a:p>
          <a:p>
            <a:endParaRPr lang="x-none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2181"/>
            <a:ext cx="10515600" cy="1325563"/>
          </a:xfrm>
        </p:spPr>
        <p:txBody>
          <a:bodyPr/>
          <a:lstStyle/>
          <a:p>
            <a:pPr algn="l" rtl="0"/>
            <a:r>
              <a:rPr kumimoji="1" lang="x-none" sz="4000" b="1" i="0" u="none" baseline="0" dirty="0">
                <a:solidFill>
                  <a:srgbClr val="FF0000"/>
                </a:solidFill>
              </a:rPr>
              <a:t>¿CÓMO</a:t>
            </a:r>
            <a:r>
              <a:rPr kumimoji="1" lang="x-none" b="1" i="0" u="none" baseline="0" dirty="0">
                <a:solidFill>
                  <a:srgbClr val="FF0000"/>
                </a:solidFill>
              </a:rPr>
              <a:t>?: </a:t>
            </a:r>
            <a:r>
              <a:rPr lang="x-none" sz="4000" dirty="0"/>
              <a:t>Consejos clave para la implementación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sz="1400"/>
              <a:t>7</a:t>
            </a:fld>
            <a:endParaRPr kumimoji="1" lang="x-none" sz="1400" dirty="0"/>
          </a:p>
        </p:txBody>
      </p:sp>
      <p:pic>
        <p:nvPicPr>
          <p:cNvPr id="13" name="Picture 5">
            <a:extLst>
              <a:ext uri="{FF2B5EF4-FFF2-40B4-BE49-F238E27FC236}">
                <a16:creationId xmlns:a16="http://schemas.microsoft.com/office/drawing/2014/main" id="{707774BC-A737-490E-B6D7-5B45CC4B2C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8629" y="2947999"/>
            <a:ext cx="8423093" cy="1381114"/>
          </a:xfrm>
          <a:prstGeom prst="rect">
            <a:avLst/>
          </a:prstGeom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CB3A7426-724B-41CC-8A00-9B2ED50F26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817" y="4824550"/>
            <a:ext cx="8324692" cy="1527312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4923842" y="2804371"/>
            <a:ext cx="2379928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kumimoji="1" lang="x-none" sz="1600" b="1" i="0" u="none" baseline="0" dirty="0">
                <a:solidFill>
                  <a:schemeClr val="tx1"/>
                </a:solidFill>
              </a:rPr>
              <a:t>Aumentar la motivación</a:t>
            </a:r>
            <a:endParaRPr kumimoji="1" lang="x-none" sz="16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144508" y="4676170"/>
            <a:ext cx="2656092" cy="31873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kumimoji="1" lang="x-none" sz="1600" b="1" i="0" u="none" baseline="0" dirty="0">
                <a:solidFill>
                  <a:schemeClr val="tx1"/>
                </a:solidFill>
              </a:rPr>
              <a:t>Aumentar la motivación</a:t>
            </a:r>
            <a:endParaRPr kumimoji="1" lang="x-none" sz="1600" b="1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C31DA00-9EBC-489C-ABF6-A2D62B2C86DF}"/>
              </a:ext>
            </a:extLst>
          </p:cNvPr>
          <p:cNvSpPr txBox="1"/>
          <p:nvPr/>
        </p:nvSpPr>
        <p:spPr>
          <a:xfrm>
            <a:off x="5301011" y="3121471"/>
            <a:ext cx="4524703" cy="1121212"/>
          </a:xfrm>
          <a:prstGeom prst="rect">
            <a:avLst/>
          </a:prstGeom>
          <a:solidFill>
            <a:srgbClr val="EFD1CF"/>
          </a:solidFill>
        </p:spPr>
        <p:txBody>
          <a:bodyPr wrap="square" rtlCol="0" anchor="ctr" anchorCtr="0">
            <a:noAutofit/>
          </a:bodyPr>
          <a:lstStyle/>
          <a:p>
            <a:r>
              <a:rPr kumimoji="1" lang="es-ES" altLang="ja-JP" sz="2400" dirty="0"/>
              <a:t>Estamos emocionados por aprender cosas nuevas.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DA042745-1026-4A2B-9F3D-3C0646614C4B}"/>
              </a:ext>
            </a:extLst>
          </p:cNvPr>
          <p:cNvSpPr/>
          <p:nvPr/>
        </p:nvSpPr>
        <p:spPr>
          <a:xfrm>
            <a:off x="7004698" y="4934638"/>
            <a:ext cx="1907627" cy="1150320"/>
          </a:xfrm>
          <a:prstGeom prst="ellipse">
            <a:avLst/>
          </a:prstGeom>
          <a:solidFill>
            <a:srgbClr val="D85D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dirty="0" err="1">
                <a:solidFill>
                  <a:schemeClr val="bg1"/>
                </a:solidFill>
              </a:rPr>
              <a:t>Apoyo</a:t>
            </a:r>
            <a:r>
              <a:rPr kumimoji="1" lang="en-US" altLang="ja-JP" dirty="0">
                <a:solidFill>
                  <a:schemeClr val="bg1"/>
                </a:solidFill>
              </a:rPr>
              <a:t> a la </a:t>
            </a:r>
            <a:r>
              <a:rPr kumimoji="1" lang="en-US" altLang="ja-JP" dirty="0" err="1">
                <a:solidFill>
                  <a:schemeClr val="bg1"/>
                </a:solidFill>
              </a:rPr>
              <a:t>conexión</a:t>
            </a:r>
            <a:endParaRPr kumimoji="1" lang="en-US" altLang="ja-JP" dirty="0">
              <a:solidFill>
                <a:schemeClr val="bg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B29EBEE-37A0-4030-8313-A5714BB0CC2C}"/>
              </a:ext>
            </a:extLst>
          </p:cNvPr>
          <p:cNvSpPr txBox="1"/>
          <p:nvPr/>
        </p:nvSpPr>
        <p:spPr>
          <a:xfrm>
            <a:off x="2483811" y="5011834"/>
            <a:ext cx="4524703" cy="1121212"/>
          </a:xfrm>
          <a:prstGeom prst="rect">
            <a:avLst/>
          </a:prstGeom>
          <a:solidFill>
            <a:srgbClr val="EFD1CF"/>
          </a:solidFill>
        </p:spPr>
        <p:txBody>
          <a:bodyPr wrap="square" rtlCol="0" anchor="ctr" anchorCtr="0">
            <a:noAutofit/>
          </a:bodyPr>
          <a:lstStyle/>
          <a:p>
            <a:r>
              <a:rPr kumimoji="1" lang="es-ES" altLang="ja-JP" sz="2400" dirty="0"/>
              <a:t>Estamos contentos porque nuestro extensionista entiende nuestros desafíos y nos ayuda a mejorar.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F9ACA171-7E8F-4346-8EEA-33ADC9830F65}"/>
              </a:ext>
            </a:extLst>
          </p:cNvPr>
          <p:cNvSpPr/>
          <p:nvPr/>
        </p:nvSpPr>
        <p:spPr>
          <a:xfrm>
            <a:off x="9890469" y="3121471"/>
            <a:ext cx="1907627" cy="1150320"/>
          </a:xfrm>
          <a:prstGeom prst="ellipse">
            <a:avLst/>
          </a:prstGeom>
          <a:solidFill>
            <a:srgbClr val="D85D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dirty="0" err="1">
                <a:solidFill>
                  <a:schemeClr val="bg1"/>
                </a:solidFill>
              </a:rPr>
              <a:t>Apoyo</a:t>
            </a:r>
            <a:r>
              <a:rPr kumimoji="1" lang="en-US" altLang="ja-JP" dirty="0">
                <a:solidFill>
                  <a:schemeClr val="bg1"/>
                </a:solidFill>
              </a:rPr>
              <a:t> a la </a:t>
            </a:r>
            <a:r>
              <a:rPr kumimoji="1" lang="en-US" altLang="ja-JP" dirty="0" err="1">
                <a:solidFill>
                  <a:schemeClr val="bg1"/>
                </a:solidFill>
              </a:rPr>
              <a:t>competencia</a:t>
            </a:r>
            <a:endParaRPr kumimoji="1" lang="en-US" altLang="ja-JP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344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FFFF00"/>
          </a:solidFill>
        </p:spPr>
        <p:txBody>
          <a:bodyPr/>
          <a:lstStyle/>
          <a:p>
            <a:pPr algn="ctr" rtl="0"/>
            <a:r>
              <a:rPr kumimoji="1" lang="x-none" b="1" i="0" u="none" baseline="0">
                <a:solidFill>
                  <a:schemeClr val="tx1"/>
                </a:solidFill>
              </a:rPr>
              <a:t>PARTE 2: PRÁCTICA</a:t>
            </a:r>
            <a:endParaRPr kumimoji="1" lang="x-non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8</a:t>
            </a:fld>
            <a:endParaRPr kumimoji="1" lang="x-none"/>
          </a:p>
        </p:txBody>
      </p:sp>
    </p:spTree>
    <p:extLst>
      <p:ext uri="{BB962C8B-B14F-4D97-AF65-F5344CB8AC3E}">
        <p14:creationId xmlns:p14="http://schemas.microsoft.com/office/powerpoint/2010/main" val="3523269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3" y="236606"/>
            <a:ext cx="11272837" cy="1325563"/>
          </a:xfrm>
        </p:spPr>
        <p:txBody>
          <a:bodyPr/>
          <a:lstStyle/>
          <a:p>
            <a:pPr algn="l" rtl="0"/>
            <a:r>
              <a:rPr kumimoji="1" lang="x-none" b="1" i="0" u="none" baseline="0">
                <a:solidFill>
                  <a:srgbClr val="FF0000"/>
                </a:solidFill>
              </a:rPr>
              <a:t>PASO: </a:t>
            </a:r>
            <a:r>
              <a:rPr kumimoji="1" lang="x-none" b="1" i="0" u="none" baseline="0"/>
              <a:t> Procedimientos de implementación</a:t>
            </a:r>
            <a:endParaRPr kumimoji="1"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2" y="1726475"/>
            <a:ext cx="11771655" cy="4967219"/>
          </a:xfrm>
        </p:spPr>
        <p:txBody>
          <a:bodyPr>
            <a:normAutofit/>
          </a:bodyPr>
          <a:lstStyle/>
          <a:p>
            <a:pPr marL="742950" indent="-742950" algn="l" rtl="0">
              <a:buFont typeface="+mj-lt"/>
              <a:buAutoNum type="arabicPeriod"/>
            </a:pPr>
            <a:r>
              <a:rPr lang="x-none" b="0" i="0" u="none" baseline="0"/>
              <a:t>Convoque a una reunión en la comunidad del grupo de agricultores objetivo.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x-none" b="0" i="0" u="none" baseline="0"/>
              <a:t>Explique la esencia del enfoque SHEP con el fin de compartir su visión.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x-none" b="0" i="0" u="none" baseline="0"/>
              <a:t>Explique los detalles y el calendario de las actividades del SHEP, además de las funciones y responsabilidades de los agricultores.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x-none" b="0" i="0" u="none" baseline="0"/>
              <a:t>Enfatice la importancia de la participación equitativa tanto de hombres como mujeres para recibir capacitación y para tomar decisiones.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9</a:t>
            </a:fld>
            <a:endParaRPr kumimoji="1" lang="x-none"/>
          </a:p>
        </p:txBody>
      </p:sp>
    </p:spTree>
    <p:extLst>
      <p:ext uri="{BB962C8B-B14F-4D97-AF65-F5344CB8AC3E}">
        <p14:creationId xmlns:p14="http://schemas.microsoft.com/office/powerpoint/2010/main" val="2957621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Arial Narrow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3F11E3B5A638248B8360CDC73F5175A" ma:contentTypeVersion="16" ma:contentTypeDescription="新しいドキュメントを作成します。" ma:contentTypeScope="" ma:versionID="ebfe80232c898dbef27a1fbbc7cca82b">
  <xsd:schema xmlns:xsd="http://www.w3.org/2001/XMLSchema" xmlns:xs="http://www.w3.org/2001/XMLSchema" xmlns:p="http://schemas.microsoft.com/office/2006/metadata/properties" xmlns:ns2="b5df9216-17ea-4c10-abb6-43a658e75ede" xmlns:ns3="b94aba0d-0b37-450f-acf1-6ab612cafb6d" targetNamespace="http://schemas.microsoft.com/office/2006/metadata/properties" ma:root="true" ma:fieldsID="db8272c95ff05eede5056ccb1aba1cc7" ns2:_="" ns3:_="">
    <xsd:import namespace="b5df9216-17ea-4c10-abb6-43a658e75ede"/>
    <xsd:import namespace="b94aba0d-0b37-450f-acf1-6ab612cafb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df9216-17ea-4c10-abb6-43a658e75e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7e32e000-d71a-4941-98f3-c6f5b59317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aba0d-0b37-450f-acf1-6ab612cafb6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30e04c1-ccbc-4a27-94ac-d2f26473e50f}" ma:internalName="TaxCatchAll" ma:showField="CatchAllData" ma:web="b94aba0d-0b37-450f-acf1-6ab612cafb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5df9216-17ea-4c10-abb6-43a658e75ede">
      <Terms xmlns="http://schemas.microsoft.com/office/infopath/2007/PartnerControls"/>
    </lcf76f155ced4ddcb4097134ff3c332f>
    <TaxCatchAll xmlns="b94aba0d-0b37-450f-acf1-6ab612cafb6d" xsi:nil="true"/>
    <SharedWithUsers xmlns="b94aba0d-0b37-450f-acf1-6ab612cafb6d">
      <UserInfo>
        <DisplayName/>
        <AccountId xsi:nil="true"/>
        <AccountType/>
      </UserInfo>
    </SharedWithUsers>
    <MediaLengthInSeconds xmlns="b5df9216-17ea-4c10-abb6-43a658e75ede" xsi:nil="true"/>
  </documentManagement>
</p:properties>
</file>

<file path=customXml/itemProps1.xml><?xml version="1.0" encoding="utf-8"?>
<ds:datastoreItem xmlns:ds="http://schemas.openxmlformats.org/officeDocument/2006/customXml" ds:itemID="{764251F6-FA27-41C5-8A71-BFB0EA4BDF06}"/>
</file>

<file path=customXml/itemProps2.xml><?xml version="1.0" encoding="utf-8"?>
<ds:datastoreItem xmlns:ds="http://schemas.openxmlformats.org/officeDocument/2006/customXml" ds:itemID="{3DC07252-0AB4-4E36-BB1C-CA08A4CB8139}"/>
</file>

<file path=customXml/itemProps3.xml><?xml version="1.0" encoding="utf-8"?>
<ds:datastoreItem xmlns:ds="http://schemas.openxmlformats.org/officeDocument/2006/customXml" ds:itemID="{313D40F6-A8F3-4BC4-A950-2285F5DF947B}"/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1024</Words>
  <PresentationFormat>ワイド画面</PresentationFormat>
  <Paragraphs>105</Paragraphs>
  <Slides>13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Arial</vt:lpstr>
      <vt:lpstr>Arial Narrow</vt:lpstr>
      <vt:lpstr>Calibri</vt:lpstr>
      <vt:lpstr>Wingdings</vt:lpstr>
      <vt:lpstr>Office Theme</vt:lpstr>
      <vt:lpstr>ビットマップ イメージ</vt:lpstr>
      <vt:lpstr>Taller de sensibilización Métodos de implementación</vt:lpstr>
      <vt:lpstr>¿DÓNDE ESTAMOS?: Taller de sensibilización en los 4 pasos del SHEP</vt:lpstr>
      <vt:lpstr>PARTE 1: CONCEPTO</vt:lpstr>
      <vt:lpstr>¿POR QUÉ?: Objetivos del taller de sensibilización</vt:lpstr>
      <vt:lpstr>¿QUÉ?: Resumen del taller de sensibilización</vt:lpstr>
      <vt:lpstr>¿CÓMO?: Consejos clave para la implementación</vt:lpstr>
      <vt:lpstr>¿CÓMO?: Consejos clave para la implementación</vt:lpstr>
      <vt:lpstr>PARTE 2: PRÁCTICA</vt:lpstr>
      <vt:lpstr>PASO:  Procedimientos de implementación</vt:lpstr>
      <vt:lpstr>PASO:  Procedimientos de implantación  (Agenda del taller de sensibilización)</vt:lpstr>
      <vt:lpstr>PASO:  Procedimientos de implementación  (Agenda del taller de sensibilización)</vt:lpstr>
      <vt:lpstr>LISTA DE CHEQUEO: Puntos que confirmar tras el taller de sensibilización</vt:lpstr>
      <vt:lpstr>SOLUCIÓN DE PROBLEMAS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Printed>2021-12-23T11:57:29Z</cp:lastPrinted>
  <dcterms:created xsi:type="dcterms:W3CDTF">2019-05-01T16:27:56Z</dcterms:created>
  <dcterms:modified xsi:type="dcterms:W3CDTF">2021-12-23T12:45:58Z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0x010100D3F11E3B5A638248B8360CDC73F5175A</vt:lpwstr>
  </property>
  <property fmtid="{D5CDD505-2E9C-101B-9397-08002B2CF9AE}" pid="3" name="Order">
    <vt:r8>151976200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MediaServiceImageTags">
    <vt:lpwstr/>
  </property>
</Properties>
</file>