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8" r:id="rId3"/>
    <p:sldId id="269" r:id="rId4"/>
    <p:sldId id="257" r:id="rId5"/>
    <p:sldId id="259" r:id="rId6"/>
    <p:sldId id="264" r:id="rId7"/>
    <p:sldId id="265" r:id="rId8"/>
    <p:sldId id="280" r:id="rId9"/>
    <p:sldId id="260" r:id="rId10"/>
    <p:sldId id="261" r:id="rId11"/>
    <p:sldId id="270" r:id="rId12"/>
    <p:sldId id="262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68" r:id="rId24"/>
    <p:sldId id="279" r:id="rId25"/>
    <p:sldId id="263" r:id="rId26"/>
    <p:sldId id="284" r:id="rId27"/>
    <p:sldId id="281" r:id="rId28"/>
    <p:sldId id="285" r:id="rId2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P" initials="JLP" lastIdx="1" clrIdx="0">
    <p:extLst>
      <p:ext uri="{19B8F6BF-5375-455C-9EA6-DF929625EA0E}">
        <p15:presenceInfo xmlns:p15="http://schemas.microsoft.com/office/powerpoint/2012/main" userId="JL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8C6"/>
    <a:srgbClr val="D55D58"/>
    <a:srgbClr val="FFF101"/>
    <a:srgbClr val="D4E5F5"/>
    <a:srgbClr val="4061AD"/>
    <a:srgbClr val="EF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12/27/2021</a:t>
            </a:fld>
            <a:endParaRPr kumimoji="1"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/>
              <a:t>Click to edit Master text styles</a:t>
            </a:r>
          </a:p>
          <a:p>
            <a:pPr lvl="1"/>
            <a:r>
              <a:rPr kumimoji="1" lang="en-US" dirty="0"/>
              <a:t>Second level</a:t>
            </a:r>
          </a:p>
          <a:p>
            <a:pPr lvl="2"/>
            <a:r>
              <a:rPr kumimoji="1" lang="en-US" dirty="0"/>
              <a:t>Third level</a:t>
            </a:r>
          </a:p>
          <a:p>
            <a:pPr lvl="3"/>
            <a:r>
              <a:rPr kumimoji="1" lang="en-US" dirty="0"/>
              <a:t>Fourth level</a:t>
            </a:r>
          </a:p>
          <a:p>
            <a:pPr lvl="4"/>
            <a:r>
              <a:rPr kumimoji="1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pPr rtl="0"/>
            <a:r>
              <a:rPr lang="x-none" sz="7200" b="1" i="0" u="none" baseline="0">
                <a:solidFill>
                  <a:schemeClr val="tx1"/>
                </a:solidFill>
              </a:rPr>
              <a:t>Estudio de </a:t>
            </a:r>
            <a:r>
              <a:rPr kumimoji="1" lang="x-none" sz="7200" b="1" i="0" u="none" baseline="0">
                <a:solidFill>
                  <a:schemeClr val="tx1"/>
                </a:solidFill>
              </a:rPr>
              <a:t>línea base participativo</a:t>
            </a:r>
            <a:r>
              <a:rPr kumimoji="1" lang="x-none" altLang="ja-JP" sz="8800" dirty="0">
                <a:solidFill>
                  <a:schemeClr val="tx1"/>
                </a:solidFill>
              </a:rPr>
              <a:t/>
            </a:r>
            <a:br>
              <a:rPr kumimoji="1" lang="x-none" altLang="ja-JP" sz="8800" dirty="0">
                <a:solidFill>
                  <a:schemeClr val="tx1"/>
                </a:solidFill>
              </a:rPr>
            </a:br>
            <a:r>
              <a:rPr kumimoji="1" lang="x-none" sz="5400" b="1" i="0" u="none" baseline="0">
                <a:solidFill>
                  <a:schemeClr val="tx1"/>
                </a:solidFill>
              </a:rPr>
              <a:t>Métodos de implementación</a:t>
            </a:r>
            <a:endParaRPr kumimoji="1" lang="x-none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pPr rtl="0"/>
            <a:r>
              <a:rPr lang="x-none" b="1" i="0" u="none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Escriba aquí el nombre de su organización.</a:t>
            </a:r>
            <a:endParaRPr lang="x-none" altLang="en-US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</a:t>
            </a:fld>
            <a:endParaRPr kumimoji="1" lang="x-none"/>
          </a:p>
        </p:txBody>
      </p:sp>
      <p:pic>
        <p:nvPicPr>
          <p:cNvPr id="6" name="図 249"/>
          <p:cNvPicPr/>
          <p:nvPr/>
        </p:nvPicPr>
        <p:blipFill>
          <a:blip r:embed="rId3"/>
          <a:stretch>
            <a:fillRect/>
          </a:stretch>
        </p:blipFill>
        <p:spPr>
          <a:xfrm>
            <a:off x="6792601" y="3621088"/>
            <a:ext cx="4282246" cy="32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ビットマップ イメージ" r:id="rId5" imgW="5819048" imgH="4982270" progId="Paint.Picture">
                  <p:embed/>
                </p:oleObj>
              </mc:Choice>
              <mc:Fallback>
                <p:oleObj name="ビットマップ イメージ" r:id="rId5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3" y="2184831"/>
            <a:ext cx="7800975" cy="153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x-none" sz="36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064743"/>
            <a:ext cx="10515600" cy="5113838"/>
          </a:xfrm>
        </p:spPr>
        <p:txBody>
          <a:bodyPr>
            <a:normAutofit/>
          </a:bodyPr>
          <a:lstStyle/>
          <a:p>
            <a:pPr algn="l" rtl="0"/>
            <a:r>
              <a:rPr lang="x-none" sz="3200" b="0" i="0" u="none" baseline="0" dirty="0"/>
              <a:t>Los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agricultores objetivo deben ser los protagonistas</a:t>
            </a:r>
            <a:r>
              <a:rPr lang="x-none" sz="3200" b="0" i="0" u="none" baseline="0" dirty="0"/>
              <a:t> del estudio, no los extensionistas.</a:t>
            </a:r>
          </a:p>
          <a:p>
            <a:endParaRPr lang="x-none" sz="3200" dirty="0"/>
          </a:p>
          <a:p>
            <a:pPr marL="0" indent="0">
              <a:buNone/>
            </a:pPr>
            <a:endParaRPr lang="x-none" sz="3200" dirty="0"/>
          </a:p>
          <a:p>
            <a:pPr algn="l" rtl="0"/>
            <a:endParaRPr lang="es-CL" sz="3200" b="0" i="0" u="none" baseline="0" dirty="0"/>
          </a:p>
          <a:p>
            <a:pPr algn="l" rtl="0"/>
            <a:r>
              <a:rPr lang="x-none" sz="3200" b="0" i="0" u="none" baseline="0" dirty="0"/>
              <a:t>Los extensionistas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ayudan a los agricultores </a:t>
            </a:r>
            <a:r>
              <a:rPr lang="x-none" sz="3200" b="0" i="0" u="none" baseline="0" dirty="0"/>
              <a:t> a calcular cifras básicas como el rendimiento de los cultivos, los costos, las ganancias, etc. que son importantes para la administración agrícola.</a:t>
            </a: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10</a:t>
            </a:fld>
            <a:endParaRPr kumimoji="1" lang="x-none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5280238"/>
            <a:ext cx="7415213" cy="122166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01808" y="5140979"/>
            <a:ext cx="2644662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x-none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x-none" sz="1600" b="1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87" y="2177208"/>
            <a:ext cx="7800975" cy="158794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000500" y="5526883"/>
            <a:ext cx="3942104" cy="923330"/>
          </a:xfrm>
          <a:prstGeom prst="rect">
            <a:avLst/>
          </a:prstGeom>
          <a:solidFill>
            <a:srgbClr val="EFD1CF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CL" sz="2400" dirty="0"/>
              <a:t>Ahora podemos calcular varias cifras. Nunca antes lo hicimos.</a:t>
            </a:r>
            <a:endParaRPr lang="es-MX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972926" y="5438274"/>
            <a:ext cx="1796716" cy="898358"/>
          </a:xfrm>
          <a:prstGeom prst="ellipse">
            <a:avLst/>
          </a:prstGeom>
          <a:solidFill>
            <a:srgbClr val="D55D5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Ayuda a 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la competencia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11796" y="2648015"/>
            <a:ext cx="1088121" cy="646331"/>
          </a:xfrm>
          <a:prstGeom prst="rect">
            <a:avLst/>
          </a:prstGeom>
          <a:solidFill>
            <a:srgbClr val="D55D5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Ayuda a 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la autonomía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54125" y="2439165"/>
            <a:ext cx="3923191" cy="1131807"/>
          </a:xfrm>
          <a:prstGeom prst="rect">
            <a:avLst/>
          </a:prstGeom>
          <a:solidFill>
            <a:srgbClr val="ECC8C6"/>
          </a:solidFill>
        </p:spPr>
        <p:txBody>
          <a:bodyPr wrap="square" rtlCol="0" anchor="ctr" anchorCtr="0">
            <a:noAutofit/>
          </a:bodyPr>
          <a:lstStyle/>
          <a:p>
            <a:r>
              <a:rPr lang="es-MX" dirty="0"/>
              <a:t>No estamos solo proporcionando datos al gobierno. Lo hacemos para mejorar nuestro  negocio.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23226" y="2139154"/>
            <a:ext cx="2551794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x-none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x-non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2: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PRÁCTICA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36606"/>
            <a:ext cx="6467475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>
                <a:solidFill>
                  <a:srgbClr val="FF0000"/>
                </a:solidFill>
              </a:rPr>
              <a:t>PASO: </a:t>
            </a:r>
            <a:r>
              <a:rPr kumimoji="1" lang="x-none" sz="4000" b="1" i="0" u="none" baseline="0"/>
              <a:t> Procedimientos de implementación</a:t>
            </a:r>
            <a:endParaRPr kumimoji="1"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28" y="1543912"/>
            <a:ext cx="6755551" cy="5314088"/>
          </a:xfrm>
        </p:spPr>
        <p:txBody>
          <a:bodyPr>
            <a:normAutofit lnSpcReduction="10000"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kumimoji="1" lang="x-none" sz="3200" b="0" i="0" u="none" baseline="0" dirty="0"/>
              <a:t>Prepare una tabla de conversión (unidades loca</a:t>
            </a:r>
            <a:r>
              <a:rPr lang="x-none" sz="3200" b="0" i="0" u="none" baseline="0" dirty="0"/>
              <a:t>les a kilos)</a:t>
            </a:r>
          </a:p>
          <a:p>
            <a:pPr marL="742950" indent="-742950" algn="l" rtl="0">
              <a:buFont typeface="+mj-lt"/>
              <a:buAutoNum type="arabicPeriod"/>
            </a:pPr>
            <a:endParaRPr lang="x-none" sz="3200" dirty="0"/>
          </a:p>
          <a:p>
            <a:pPr marL="742950" indent="-742950" algn="l" rtl="0">
              <a:buFont typeface="+mj-lt"/>
              <a:buAutoNum type="arabicPeriod"/>
            </a:pPr>
            <a:r>
              <a:rPr kumimoji="1" lang="x-none" sz="3200" b="0" i="0" u="none" baseline="0" dirty="0"/>
              <a:t>Organice </a:t>
            </a:r>
            <a:r>
              <a:rPr lang="x-none" sz="3200" b="0" i="0" u="none" baseline="0" dirty="0"/>
              <a:t> una </a:t>
            </a:r>
            <a:r>
              <a:rPr kumimoji="1" lang="x-none" sz="3200" b="0" i="0" u="none" baseline="0" dirty="0"/>
              <a:t>reunión y enseñe a los agricultores a llenar ambos formularios.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x-none" sz="3200" b="0" i="0" u="none" baseline="0" dirty="0"/>
              <a:t>Deje que los agricultores los llenen por sí mismos. Deje que se los lleven a casa para completarlos con miembros de su familia si es necesario.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[Consejo] Pida a los agricultores que saben leer que ayuden a los que no.</a:t>
            </a:r>
            <a:endParaRPr lang="x-none" altLang="ja-JP" sz="3200" dirty="0">
              <a:solidFill>
                <a:srgbClr val="FF0000"/>
              </a:solidFill>
            </a:endParaRPr>
          </a:p>
          <a:p>
            <a:pPr marL="742950" indent="-742950" algn="l" rtl="0">
              <a:buFont typeface="+mj-lt"/>
              <a:buAutoNum type="arabicPeriod"/>
            </a:pP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12</a:t>
            </a:fld>
            <a:endParaRPr kumimoji="1" lang="x-none" sz="1400"/>
          </a:p>
        </p:txBody>
      </p:sp>
      <p:sp>
        <p:nvSpPr>
          <p:cNvPr id="6" name="Rounded Rectangular Callout 5"/>
          <p:cNvSpPr/>
          <p:nvPr/>
        </p:nvSpPr>
        <p:spPr>
          <a:xfrm>
            <a:off x="1688420" y="2422589"/>
            <a:ext cx="5215619" cy="563258"/>
          </a:xfrm>
          <a:prstGeom prst="wedgeRoundRectCallout">
            <a:avLst>
              <a:gd name="adj1" fmla="val 39745"/>
              <a:gd name="adj2" fmla="val -705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sz="2000" b="0" i="0" u="none" baseline="0">
                <a:solidFill>
                  <a:schemeClr val="tx1"/>
                </a:solidFill>
              </a:rPr>
              <a:t>Tabla de conversión de Malaui, con fotos </a:t>
            </a:r>
            <a:endParaRPr kumimoji="1" lang="x-none" sz="2000" dirty="0">
              <a:solidFill>
                <a:schemeClr val="tx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238EFE5-C42B-47C7-991C-5AD4FFDDF7A0}"/>
              </a:ext>
            </a:extLst>
          </p:cNvPr>
          <p:cNvGrpSpPr/>
          <p:nvPr/>
        </p:nvGrpSpPr>
        <p:grpSpPr>
          <a:xfrm>
            <a:off x="6980579" y="120234"/>
            <a:ext cx="5062538" cy="6621394"/>
            <a:chOff x="6980579" y="120234"/>
            <a:chExt cx="5062538" cy="6621394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579" y="120234"/>
              <a:ext cx="5062538" cy="6621394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A264F41-E52F-4B4C-9264-D431F1E50DCC}"/>
                </a:ext>
              </a:extLst>
            </p:cNvPr>
            <p:cNvSpPr txBox="1"/>
            <p:nvPr/>
          </p:nvSpPr>
          <p:spPr>
            <a:xfrm>
              <a:off x="7093819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</a:t>
              </a:r>
              <a:r>
                <a:rPr lang="ja-JP" altLang="en-US" sz="1050" dirty="0"/>
                <a:t> </a:t>
              </a:r>
              <a:r>
                <a:rPr kumimoji="1" lang="es-ES" altLang="ja-JP" sz="1050" dirty="0"/>
                <a:t>colza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800 g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30B8ADF-145B-4CDA-A7B9-4D28830B4507}"/>
                </a:ext>
              </a:extLst>
            </p:cNvPr>
            <p:cNvSpPr txBox="1"/>
            <p:nvPr/>
          </p:nvSpPr>
          <p:spPr>
            <a:xfrm>
              <a:off x="7088278" y="2448735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repollo</a:t>
              </a:r>
            </a:p>
            <a:p>
              <a:r>
                <a:rPr kumimoji="1" lang="es-ES" altLang="ja-JP" sz="1050" dirty="0"/>
                <a:t>Unidad: repollo entero</a:t>
              </a:r>
            </a:p>
            <a:p>
              <a:r>
                <a:rPr kumimoji="1" lang="es-ES" altLang="ja-JP" sz="1050" dirty="0"/>
                <a:t>Conversión a kg: 1,0 kg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B79CADD-EAC1-4841-8C09-73E1AC7F8F77}"/>
                </a:ext>
              </a:extLst>
            </p:cNvPr>
            <p:cNvSpPr txBox="1"/>
            <p:nvPr/>
          </p:nvSpPr>
          <p:spPr>
            <a:xfrm>
              <a:off x="7082736" y="463775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papa</a:t>
              </a:r>
            </a:p>
            <a:p>
              <a:r>
                <a:rPr kumimoji="1" lang="es-ES" altLang="ja-JP" sz="1050" dirty="0"/>
                <a:t>Unidad: saco</a:t>
              </a:r>
            </a:p>
            <a:p>
              <a:r>
                <a:rPr kumimoji="1" lang="es-ES" altLang="ja-JP" sz="1050" dirty="0"/>
                <a:t>Conversión a kg: 70 kg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30711EE-2859-4FD0-921A-5E0AA0697794}"/>
                </a:ext>
              </a:extLst>
            </p:cNvPr>
            <p:cNvSpPr txBox="1"/>
            <p:nvPr/>
          </p:nvSpPr>
          <p:spPr>
            <a:xfrm>
              <a:off x="8781994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</a:t>
              </a:r>
              <a:r>
                <a:rPr lang="ja-JP" altLang="en-US" sz="1050" dirty="0"/>
                <a:t> </a:t>
              </a:r>
              <a:r>
                <a:rPr kumimoji="1" lang="es-ES" altLang="ja-JP" sz="1050" dirty="0"/>
                <a:t>colza china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600 g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AB145C5-4B10-4C45-AE06-AAB0925B0564}"/>
                </a:ext>
              </a:extLst>
            </p:cNvPr>
            <p:cNvSpPr txBox="1"/>
            <p:nvPr/>
          </p:nvSpPr>
          <p:spPr>
            <a:xfrm>
              <a:off x="8754458" y="244873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calabaza</a:t>
              </a:r>
            </a:p>
            <a:p>
              <a:r>
                <a:rPr kumimoji="1" lang="es-ES" altLang="ja-JP" sz="1050" dirty="0"/>
                <a:t>Unidad: calabaza entera</a:t>
              </a:r>
            </a:p>
            <a:p>
              <a:r>
                <a:rPr kumimoji="1" lang="es-ES" altLang="ja-JP" sz="1050" dirty="0"/>
                <a:t>Conversión a kg: 3,5 kg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5448F38-F8FE-4CBB-8303-284D9E81D027}"/>
                </a:ext>
              </a:extLst>
            </p:cNvPr>
            <p:cNvSpPr txBox="1"/>
            <p:nvPr/>
          </p:nvSpPr>
          <p:spPr>
            <a:xfrm>
              <a:off x="8754458" y="4637753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papa</a:t>
              </a:r>
            </a:p>
            <a:p>
              <a:r>
                <a:rPr kumimoji="1" lang="es-ES" altLang="ja-JP" sz="1050" dirty="0"/>
                <a:t>Unidad: balde</a:t>
              </a:r>
            </a:p>
            <a:p>
              <a:r>
                <a:rPr kumimoji="1" lang="es-ES" altLang="ja-JP" sz="1050" dirty="0"/>
                <a:t>Conversión a kg: 20 kg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E7ACC0-D75F-4C8C-B55D-70F321514506}"/>
                </a:ext>
              </a:extLst>
            </p:cNvPr>
            <p:cNvSpPr txBox="1"/>
            <p:nvPr/>
          </p:nvSpPr>
          <p:spPr>
            <a:xfrm>
              <a:off x="10448174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frijoles</a:t>
              </a:r>
            </a:p>
            <a:p>
              <a:r>
                <a:rPr kumimoji="1" lang="es-ES" altLang="ja-JP" sz="1050" dirty="0"/>
                <a:t>Unidad:</a:t>
              </a:r>
              <a:r>
                <a:rPr lang="es-ES" altLang="ja-JP" sz="1050" dirty="0"/>
                <a:t> </a:t>
              </a:r>
              <a:r>
                <a:rPr kumimoji="1" lang="es-ES" altLang="ja-JP" sz="1050" dirty="0"/>
                <a:t>taza</a:t>
              </a:r>
            </a:p>
            <a:p>
              <a:r>
                <a:rPr kumimoji="1" lang="es-ES" altLang="ja-JP" sz="1050" dirty="0"/>
                <a:t>Conversión a g: 170 g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2FB1056-B8EA-4347-9896-8F7794785655}"/>
                </a:ext>
              </a:extLst>
            </p:cNvPr>
            <p:cNvSpPr txBox="1"/>
            <p:nvPr/>
          </p:nvSpPr>
          <p:spPr>
            <a:xfrm>
              <a:off x="10420638" y="244873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tomate</a:t>
              </a:r>
            </a:p>
            <a:p>
              <a:r>
                <a:rPr kumimoji="1" lang="es-ES" altLang="ja-JP" sz="1050" dirty="0"/>
                <a:t>Unidad: balde</a:t>
              </a:r>
            </a:p>
            <a:p>
              <a:r>
                <a:rPr kumimoji="1" lang="es-ES" altLang="ja-JP" sz="1050" dirty="0"/>
                <a:t>Conversión a kg: 15 kg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C0D73C4-D0F3-4440-9E2F-1F6394C6B518}"/>
                </a:ext>
              </a:extLst>
            </p:cNvPr>
            <p:cNvSpPr txBox="1"/>
            <p:nvPr/>
          </p:nvSpPr>
          <p:spPr>
            <a:xfrm>
              <a:off x="10448174" y="4637752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cebolla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450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PASO: </a:t>
            </a:r>
            <a:r>
              <a:rPr kumimoji="1" lang="x-none" b="1" i="0" u="none" baseline="0"/>
              <a:t> Procedimientos de implementación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57300"/>
            <a:ext cx="11530012" cy="5600699"/>
          </a:xfrm>
        </p:spPr>
        <p:txBody>
          <a:bodyPr>
            <a:normAutofit fontScale="92500" lnSpcReduction="10000"/>
          </a:bodyPr>
          <a:lstStyle/>
          <a:p>
            <a:pPr marL="742950" indent="-742950" algn="l" rtl="0">
              <a:buFont typeface="+mj-lt"/>
              <a:buAutoNum type="arabicPeriod" startAt="4"/>
            </a:pPr>
            <a:r>
              <a:rPr kumimoji="1" lang="x-none" b="0" i="0" u="none" baseline="0" dirty="0"/>
              <a:t>Tras </a:t>
            </a:r>
            <a:r>
              <a:rPr lang="x-none" b="0" i="0" u="none" baseline="0" dirty="0"/>
              <a:t>completar los formularios, d</a:t>
            </a:r>
            <a:r>
              <a:rPr kumimoji="1" lang="x-none" b="0" i="0" u="none" baseline="0" dirty="0"/>
              <a:t>ebatir los nuevos hallazgos.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x-none" b="0" i="1" u="none" baseline="0" dirty="0">
                <a:solidFill>
                  <a:srgbClr val="002060"/>
                </a:solidFill>
              </a:rPr>
              <a:t>¿Cómo el llevar registros puede ayudarnos (a los agricultores) a gestionar nuestro negocio agrícola?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kumimoji="1" lang="x-none" b="0" i="1" u="none" baseline="0" dirty="0">
                <a:solidFill>
                  <a:srgbClr val="002060"/>
                </a:solidFill>
              </a:rPr>
              <a:t>¿Estamos logrando las ganancias suficientes que deseábamos?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x-none" b="0" i="1" u="none" baseline="0" dirty="0">
                <a:solidFill>
                  <a:srgbClr val="002060"/>
                </a:solidFill>
              </a:rPr>
              <a:t>¿Tenemos las capacidades suficientes para cultivar? ¿Cuáles son nuestras debilidades?</a:t>
            </a:r>
            <a:endParaRPr kumimoji="1" lang="x-none" i="1" dirty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x-none" b="0" i="0" u="none" baseline="0" dirty="0"/>
              <a:t>Mande los formularios contestados a la oficina designada. </a:t>
            </a:r>
            <a:r>
              <a:rPr lang="x-none" sz="3500" b="0" i="0" u="none" baseline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CL" sz="3500" dirty="0">
                <a:solidFill>
                  <a:schemeClr val="bg1">
                    <a:lumMod val="65000"/>
                  </a:schemeClr>
                </a:solidFill>
              </a:rPr>
              <a:t>Cambiar esto por la sección adecuada  en que se analizarán. Ej. La unidad del proyecto, la oficina central del ministerio, etc.)</a:t>
            </a:r>
            <a:r>
              <a:rPr lang="es-MX" sz="3500" b="0" i="0" u="none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[Nota] Antes de mandarlas, asegúrese de corregir las fallas y errores obvios.</a:t>
            </a:r>
          </a:p>
          <a:p>
            <a:pPr marL="742950" indent="-742950" algn="l" rtl="0">
              <a:buFont typeface="+mj-lt"/>
              <a:buAutoNum type="arabicPeriod" startAt="4"/>
            </a:pPr>
            <a:r>
              <a:rPr lang="x-none" b="0" i="0" u="none" baseline="0" dirty="0"/>
              <a:t>De a los agricultores retroalimentación cuando los datos analizados sean devueltos a los extensionistas.</a:t>
            </a:r>
          </a:p>
          <a:p>
            <a:pPr marL="742950" indent="-742950" algn="l" rtl="0">
              <a:buFont typeface="+mj-lt"/>
              <a:buAutoNum type="arabicPeriod" startAt="4"/>
            </a:pPr>
            <a:endParaRPr kumimoji="1" lang="x-none" dirty="0"/>
          </a:p>
          <a:p>
            <a:pPr marL="742950" indent="-742950" algn="l" rtl="0">
              <a:buFont typeface="+mj-lt"/>
              <a:buAutoNum type="arabicPeriod" startAt="4"/>
            </a:pP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13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0" y="1615659"/>
            <a:ext cx="9825518" cy="452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>
                <a:latin typeface="+mj-lt"/>
              </a:rPr>
              <a:t>14</a:t>
            </a:fld>
            <a:endParaRPr kumimoji="1" lang="x-none" dirty="0">
              <a:latin typeface="+mj-lt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8363938" y="1674255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4000" y="1545667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  <a:latin typeface="+mj-lt"/>
              </a:rPr>
              <a:t>Información básica del agricultor</a:t>
            </a:r>
            <a:endParaRPr kumimoji="1"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297557" y="3457367"/>
            <a:ext cx="291961" cy="20740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71517" y="3986537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000" b="1" i="0" u="none" baseline="0">
                <a:solidFill>
                  <a:srgbClr val="FF0000"/>
                </a:solidFill>
                <a:latin typeface="+mj-lt"/>
              </a:rPr>
              <a:t>Producción, ingresos y costos</a:t>
            </a:r>
            <a:endParaRPr kumimoji="1" lang="x-none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0066478" y="5762092"/>
            <a:ext cx="231080" cy="92404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40436" y="5704449"/>
            <a:ext cx="146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000" b="1" i="0" u="none" baseline="0">
                <a:solidFill>
                  <a:srgbClr val="FF0000"/>
                </a:solidFill>
                <a:latin typeface="+mj-lt"/>
              </a:rPr>
              <a:t>Conversión de unidades</a:t>
            </a:r>
            <a:endParaRPr kumimoji="1" lang="x-none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72039" y="1108710"/>
            <a:ext cx="142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[Ejemplo]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718"/>
            <a:ext cx="12043117" cy="236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1306516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15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9943" y="3686628"/>
            <a:ext cx="11593174" cy="31713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kumimoji="1" lang="x-none" b="0" i="0" u="none" baseline="0">
                <a:solidFill>
                  <a:srgbClr val="FF0000"/>
                </a:solidFill>
              </a:rPr>
              <a:t>1. Nombre y variedad del cultivo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kumimoji="1" lang="x-none" b="0" i="0" u="none" baseline="0"/>
              <a:t>Indicar nombre y variedad del cultivo hortícola de la última temporada de cosecha.</a:t>
            </a:r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2 (2a. y 2b.) Área bajo cultivo en metros × metros (m</a:t>
            </a:r>
            <a:r>
              <a:rPr lang="x-none" b="0" i="0" u="none" baseline="30000">
                <a:solidFill>
                  <a:srgbClr val="FF0000"/>
                </a:solidFill>
              </a:rPr>
              <a:t>2</a:t>
            </a:r>
            <a:r>
              <a:rPr lang="x-none" b="0" i="0" u="none" baseline="0">
                <a:solidFill>
                  <a:srgbClr val="FF0000"/>
                </a:solidFill>
              </a:rPr>
              <a:t>) o en ha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Para calcular el área estimada de cultivo se puede usar el conteo de pasos</a:t>
            </a:r>
            <a:endParaRPr kumimoji="1" lang="x-none" dirty="0"/>
          </a:p>
          <a:p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101599" y="1306286"/>
            <a:ext cx="1001487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1161141" y="1253701"/>
            <a:ext cx="172720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30796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77" y="1160651"/>
            <a:ext cx="12043117" cy="236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16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3829" y="3686628"/>
            <a:ext cx="11709288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kumimoji="1" lang="x-none" b="0" i="0" u="none" baseline="0">
                <a:solidFill>
                  <a:srgbClr val="FF0000"/>
                </a:solidFill>
              </a:rPr>
              <a:t>3 Producción vendida en el mercado en varias unidades (ej. bolsas, cajas, paquetes, fanegas, etc.)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lang="x-none" b="0" i="0" u="none" baseline="0">
                <a:sym typeface="Wingdings" panose="05000000000000000000" pitchFamily="2" charset="2"/>
              </a:rPr>
              <a:t>Cantidad total vendida en los mercados.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4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 </a:t>
            </a:r>
            <a:r>
              <a:rPr lang="x-none" b="0" i="0" u="sng" baseline="0">
                <a:solidFill>
                  <a:srgbClr val="002060"/>
                </a:solidFill>
              </a:rPr>
              <a:t>siempre y cuando se indique la conversión</a:t>
            </a:r>
            <a:r>
              <a:rPr lang="x-none" b="0" i="0" u="none" baseline="0">
                <a:solidFill>
                  <a:srgbClr val="002060"/>
                </a:solidFill>
              </a:rPr>
              <a:t>] </a:t>
            </a:r>
            <a:r>
              <a:rPr lang="x-none" b="0" i="0" u="none" baseline="0">
                <a:solidFill>
                  <a:srgbClr val="FF0000"/>
                </a:solidFill>
              </a:rPr>
              <a:t>Producción en kg vendida en el mercado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Los agricultores pueden escribir en kg en esta columna en lugar de hacerlo en la columna 3.</a:t>
            </a:r>
            <a:endParaRPr kumimoji="1" lang="x-none" dirty="0"/>
          </a:p>
          <a:p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2946397" y="1251620"/>
            <a:ext cx="104503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4103913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162781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5" y="1220102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17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6400" y="3686628"/>
            <a:ext cx="11636717" cy="31713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5 (4/2b</a:t>
            </a:r>
            <a:r>
              <a:rPr kumimoji="1" lang="x-none" b="0" i="0" u="none" baseline="0">
                <a:solidFill>
                  <a:srgbClr val="FF0000"/>
                </a:solidFill>
              </a:rPr>
              <a:t>.)</a:t>
            </a:r>
            <a:r>
              <a:rPr lang="x-none" b="0" i="0" u="none" baseline="0">
                <a:solidFill>
                  <a:srgbClr val="FF0000"/>
                </a:solidFill>
              </a:rPr>
              <a:t>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kumimoji="1" lang="x-none" b="0" i="0" u="none" baseline="0">
                <a:solidFill>
                  <a:srgbClr val="FF0000"/>
                </a:solidFill>
              </a:rPr>
              <a:t>Producción en kg por ha vendida en el mercado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Análisis de la productividad.</a:t>
            </a:r>
            <a:r>
              <a:rPr lang="x-none" b="0" i="0" u="none" baseline="0">
                <a:sym typeface="Wingdings" panose="05000000000000000000" pitchFamily="2" charset="2"/>
              </a:rPr>
              <a:t> Los agricultores no necesitan escribir nada en esta columna.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6 Precio promedio por varias unidades (moneda local por unidad)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Precio unitario de mercado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5225143" y="115547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6484256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69664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44" y="1224801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18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7371" y="3686628"/>
            <a:ext cx="11665746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7 (6/unidad de conversión en caja</a:t>
            </a:r>
            <a:r>
              <a:rPr kumimoji="1" lang="x-none" b="0" i="0" u="none" baseline="0">
                <a:solidFill>
                  <a:srgbClr val="FF0000"/>
                </a:solidFill>
              </a:rPr>
              <a:t>)</a:t>
            </a:r>
            <a:r>
              <a:rPr lang="x-none" b="0" i="0" u="none" baseline="0">
                <a:solidFill>
                  <a:srgbClr val="FF0000"/>
                </a:solidFill>
              </a:rPr>
              <a:t>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Precio promedio por kg en moneda local</a:t>
            </a:r>
            <a:endParaRPr kumimoji="1"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lang="x-none" b="0" i="0" u="none" baseline="0">
                <a:sym typeface="Wingdings" panose="05000000000000000000" pitchFamily="2" charset="2"/>
              </a:rPr>
              <a:t>Los agricultores no necesitan escribir nada en esta columna si no conocen el precio por kg.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8 (3×6) o (4×7)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Ingreso total en moneda local</a:t>
            </a:r>
            <a:endParaRPr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Este es el ingreso total a partir de la cosecha.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7759592" y="122480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8951684" y="1224801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05399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5" y="1108429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19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8686" y="3686628"/>
            <a:ext cx="11854431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9 Costo total de producción en moneda local</a:t>
            </a:r>
            <a:endParaRPr kumimoji="1"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Costo de las semillas, materiales de siembra, fertilizantes y abonos, pesticidas, postes o estacas, mano de obra, costo de marketing y transporte, etc.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10 (8-9)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Ingreso neto (ganancias) en moneda local</a:t>
            </a:r>
            <a:endParaRPr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Esta es la ganancia total a partir de la cosecha.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10087428" y="1224801"/>
            <a:ext cx="1065893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11234057" y="1166615"/>
            <a:ext cx="877208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407266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 rtl="0"/>
            <a:r>
              <a:rPr kumimoji="1" lang="x-none" b="1" i="0" u="none" baseline="0">
                <a:solidFill>
                  <a:srgbClr val="FF0000"/>
                </a:solidFill>
              </a:rPr>
              <a:t>¿DÓNDE ESTAMOS?: </a:t>
            </a:r>
            <a:r>
              <a:rPr kumimoji="1" lang="x-none" b="1" i="0" u="none" baseline="0"/>
              <a:t>Estudio de línea base participativo en los 4 pasos del SHEP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>
                <a:latin typeface="+mj-lt"/>
              </a:rPr>
              <a:t>2</a:t>
            </a:fld>
            <a:endParaRPr kumimoji="1" lang="x-none">
              <a:latin typeface="+mj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82627"/>
              </p:ext>
            </p:extLst>
          </p:nvPr>
        </p:nvGraphicFramePr>
        <p:xfrm>
          <a:off x="278605" y="1254070"/>
          <a:ext cx="11387139" cy="50268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9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x-none" sz="1800" b="0" i="0" u="none" baseline="0" dirty="0">
                          <a:effectLst/>
                          <a:latin typeface="+mj-lt"/>
                        </a:rPr>
                        <a:t>4 pasos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</a:rPr>
                        <a:t>Actividades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200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x-none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1. Compartir las metas con los agricultores.</a:t>
                      </a:r>
                      <a:endParaRPr lang="x-none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Taller de sensibilización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2. Aumenta la conciencia de los agricultores.</a:t>
                      </a:r>
                      <a:endParaRPr lang="x-none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 línea base participativo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Foro entre actores (opcional)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del mercado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3. Los agricultores toman decisiones.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Selección de cultivos objetivo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Elaboración del calendario de cultivos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4. Los agricultores adquieren habilidades.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Capacitaciones en campo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Seguimiento y monitoreo (incluyendo el estudio de línea final</a:t>
                      </a:r>
                      <a:r>
                        <a:rPr lang="es-MX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x-none" sz="2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participativo</a:t>
                      </a:r>
                      <a:r>
                        <a:rPr lang="x-none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)</a:t>
                      </a:r>
                      <a:endParaRPr lang="x-none" altLang="ja-JP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x-none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4992" y="3051434"/>
            <a:ext cx="3448050" cy="493871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b="0" i="0" u="none" baseline="0" dirty="0">
                <a:solidFill>
                  <a:schemeClr val="tx1"/>
                </a:solidFill>
                <a:latin typeface="+mj-lt"/>
              </a:rPr>
              <a:t>El estudio de línea base sirve para concientizar a los agricultores.</a:t>
            </a:r>
            <a:endParaRPr kumimoji="1" lang="x-non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1" y="1322176"/>
            <a:ext cx="11848159" cy="143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20</a:t>
            </a:fld>
            <a:endParaRPr kumimoji="1" lang="x-none" sz="14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7621" y="3457649"/>
            <a:ext cx="6931808" cy="31713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kumimoji="1" lang="x-none" sz="3200" b="0" i="0" u="none" baseline="0" dirty="0">
                <a:solidFill>
                  <a:srgbClr val="FF0000"/>
                </a:solidFill>
              </a:rPr>
              <a:t>Indique las unidades de conversión en la caja </a:t>
            </a:r>
            <a:endParaRPr kumimoji="1" lang="es-CL" sz="3200" b="0" i="0" u="none" baseline="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x-none" sz="2800" b="0" i="0" u="none" baseline="0" dirty="0"/>
              <a:t>[Ejemplo]</a:t>
            </a:r>
            <a:endParaRPr lang="es-CL" sz="2800" b="0" i="0" u="none" baseline="0" dirty="0"/>
          </a:p>
          <a:p>
            <a:pPr marL="0" indent="0" algn="l" rtl="0">
              <a:buNone/>
            </a:pPr>
            <a:r>
              <a:rPr lang="x-none" sz="2800" b="0" i="0" u="none" baseline="0" dirty="0"/>
              <a:t>1 bolsa de papa irlandesa = 110 kg</a:t>
            </a:r>
            <a:endParaRPr lang="es-CL" sz="2800" dirty="0"/>
          </a:p>
          <a:p>
            <a:pPr marL="0" indent="0" algn="l" rtl="0">
              <a:buNone/>
            </a:pPr>
            <a:r>
              <a:rPr kumimoji="1" lang="x-none" sz="2800" b="0" i="0" u="none" baseline="0" dirty="0"/>
              <a:t>1 repollo entero = 2 kg</a:t>
            </a:r>
            <a:endParaRPr kumimoji="1" lang="es-CL" sz="2800" b="0" i="0" u="none" baseline="0" dirty="0"/>
          </a:p>
          <a:p>
            <a:pPr marL="0" indent="0" algn="l" rtl="0">
              <a:buNone/>
            </a:pPr>
            <a:r>
              <a:rPr lang="x-none" sz="2800" b="0" i="0" u="none" baseline="0" dirty="0"/>
              <a:t>1 caja de tomates = 20 kg</a:t>
            </a:r>
            <a:endParaRPr kumimoji="1" lang="x-none" sz="28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01714" y="4636934"/>
            <a:ext cx="3004457" cy="1139751"/>
          </a:xfrm>
          <a:prstGeom prst="wedgeRoundRectCallout">
            <a:avLst>
              <a:gd name="adj1" fmla="val 44856"/>
              <a:gd name="adj2" fmla="val -662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sz="2000" b="0" i="0" u="none" baseline="0">
                <a:solidFill>
                  <a:schemeClr val="tx1"/>
                </a:solidFill>
              </a:rPr>
              <a:t>Una tabla de conversión como esta resultará útil. </a:t>
            </a:r>
            <a:endParaRPr kumimoji="1" lang="x-none" sz="2000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684469-D1D9-44C1-BE9A-8AA2E2BD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71" y="2875328"/>
            <a:ext cx="2883123" cy="377222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2514" y="1653450"/>
            <a:ext cx="11078935" cy="1391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sz="1600"/>
          </a:p>
        </p:txBody>
      </p:sp>
    </p:spTree>
    <p:extLst>
      <p:ext uri="{BB962C8B-B14F-4D97-AF65-F5344CB8AC3E}">
        <p14:creationId xmlns:p14="http://schemas.microsoft.com/office/powerpoint/2010/main" val="305372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2525488"/>
            <a:ext cx="11767345" cy="385101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En la última temporada de cosecha, cultivamos repollo, de la variedad Gloria. Para la producción de ese tipo de repollo apartamos 40 × 5 metros aquí cerca y 12 × 1</a:t>
            </a:r>
            <a:r>
              <a:rPr kumimoji="1" lang="es-MX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 metros por el otro lado. Cosechamos 160 unidades. Nos comimos 10 en familia y vendimos el resto a un intermediario. </a:t>
            </a:r>
            <a:r>
              <a:rPr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Nuestros repollos eran bastante grandes y cada uno pesaba cerca de 1,5 kg. 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El intermediario los compró a 40 centavos por unidad. El costo total de producción fue de alrededor de $20, incluyendo también el costo de la producción de tomates. La cantidad de tomates producida fue casi la misma que de </a:t>
            </a:r>
            <a:r>
              <a:rPr kumimoji="1" lang="es-CL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repollos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x-none" sz="32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21</a:t>
            </a:fld>
            <a:endParaRPr kumimoji="1" lang="x-non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029" y="227465"/>
            <a:ext cx="10763250" cy="1325563"/>
          </a:xfrm>
        </p:spPr>
        <p:txBody>
          <a:bodyPr>
            <a:normAutofit fontScale="90000"/>
          </a:bodyPr>
          <a:lstStyle/>
          <a:p>
            <a:pPr algn="ctr" rtl="0"/>
            <a:r>
              <a:rPr lang="x-none" b="1" i="0" u="none" baseline="0"/>
              <a:t>Llenado de la hoja de producción, ingresos y costos</a:t>
            </a:r>
            <a:r>
              <a:rPr lang="x-none" dirty="0"/>
              <a:t/>
            </a:r>
            <a:br>
              <a:rPr lang="x-none" dirty="0"/>
            </a:br>
            <a:r>
              <a:rPr lang="x-none" b="1" i="0" u="none" baseline="0">
                <a:solidFill>
                  <a:srgbClr val="FF0000"/>
                </a:solidFill>
              </a:rPr>
              <a:t>¡Practiquemos!</a:t>
            </a:r>
            <a:endParaRPr kumimoji="1" lang="x-none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685" y="1698171"/>
            <a:ext cx="11854431" cy="71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Calcule la producción, ingresos y costos del repollo para este agricultor.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kumimoji="1" lang="x-none" b="1" i="0" u="none" baseline="0" dirty="0"/>
              <a:t>Datos</a:t>
            </a:r>
            <a:r>
              <a:rPr lang="x-none" b="1" i="0" u="none" baseline="0" dirty="0"/>
              <a:t> útiles: </a:t>
            </a:r>
            <a:r>
              <a:rPr kumimoji="1" lang="x-none" b="1" i="0" u="none" baseline="0" dirty="0"/>
              <a:t>Comparación de la productividad</a:t>
            </a:r>
            <a:r>
              <a:rPr kumimoji="1" lang="x-none" altLang="ja-JP" dirty="0"/>
              <a:t/>
            </a:r>
            <a:br>
              <a:rPr kumimoji="1" lang="x-none" altLang="ja-JP" dirty="0"/>
            </a:br>
            <a:r>
              <a:rPr lang="x-none" b="1" i="0" u="none" baseline="0" dirty="0"/>
              <a:t>(Repollo y otros del género </a:t>
            </a:r>
            <a:r>
              <a:rPr lang="x-none" b="1" i="1" u="none" baseline="0" dirty="0"/>
              <a:t>brassicas</a:t>
            </a:r>
            <a:r>
              <a:rPr lang="x-none" b="1" i="0" u="none" baseline="0" dirty="0"/>
              <a:t>: año 2014)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22</a:t>
            </a:fld>
            <a:endParaRPr kumimoji="1" lang="x-non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084487"/>
              </p:ext>
            </p:extLst>
          </p:nvPr>
        </p:nvGraphicFramePr>
        <p:xfrm>
          <a:off x="4171950" y="1425644"/>
          <a:ext cx="3100388" cy="53159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5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1" i="0" u="none" strike="noStrike" baseline="0" dirty="0">
                          <a:effectLst/>
                        </a:rPr>
                        <a:t>País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1" i="0" u="none" strike="noStrike" baseline="0">
                          <a:effectLst/>
                        </a:rPr>
                        <a:t>kg/ha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Sudáfrica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56.808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Japón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42.651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EE.UU.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39.824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Namibia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33.282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Kenia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30.917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Níger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27.914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Madagascar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21.437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R. D. del Congo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17.057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Zimbabue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12.800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Ruanda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12.134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Etiopía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9.900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1" i="0" u="none" strike="noStrike" baseline="0">
                          <a:effectLst/>
                        </a:rPr>
                        <a:t>Mundo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1" i="0" u="none" strike="noStrike" baseline="0" dirty="0">
                          <a:effectLst/>
                        </a:rPr>
                        <a:t>29.082</a:t>
                      </a:r>
                      <a:endParaRPr lang="x-none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5800725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b="0" i="0" u="none" baseline="0" dirty="0"/>
              <a:t>Fuente: </a:t>
            </a:r>
            <a:r>
              <a:rPr lang="es-CL" b="0" i="0" u="none" baseline="0" dirty="0"/>
              <a:t>d</a:t>
            </a:r>
            <a:r>
              <a:rPr lang="x-none" b="0" i="0" u="none" baseline="0" dirty="0"/>
              <a:t>atos de la ONU: http://data.un.org/Data.aspx?d=FAO&amp;f=itemCode%3A358)</a:t>
            </a:r>
            <a:endParaRPr kumimoji="1" lang="x-none" dirty="0"/>
          </a:p>
        </p:txBody>
      </p:sp>
    </p:spTree>
    <p:extLst>
      <p:ext uri="{BB962C8B-B14F-4D97-AF65-F5344CB8AC3E}">
        <p14:creationId xmlns:p14="http://schemas.microsoft.com/office/powerpoint/2010/main" val="359289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pPr algn="l" rtl="0"/>
            <a:r>
              <a:rPr lang="x-none" b="1" i="0" u="none" baseline="0"/>
              <a:t>Llenado de la hoja de 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23</a:t>
            </a:fld>
            <a:endParaRPr kumimoji="1" lang="x-none"/>
          </a:p>
        </p:txBody>
      </p:sp>
      <p:sp>
        <p:nvSpPr>
          <p:cNvPr id="6" name="Right Brace 5"/>
          <p:cNvSpPr/>
          <p:nvPr/>
        </p:nvSpPr>
        <p:spPr>
          <a:xfrm>
            <a:off x="8713108" y="1554232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170" y="1425644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</a:rPr>
              <a:t>Información básica del agricultor</a:t>
            </a:r>
            <a:endParaRPr kumimoji="1" lang="x-none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777089" y="2858372"/>
            <a:ext cx="436081" cy="376581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1848" y="3975846"/>
            <a:ext cx="245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</a:rPr>
              <a:t>Preguntas para evaluar las técnicas agrícolas de los agricultores</a:t>
            </a:r>
            <a:endParaRPr kumimoji="1" lang="x-none" sz="24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4" y="924119"/>
            <a:ext cx="7835347" cy="58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pPr algn="l" rtl="0"/>
            <a:r>
              <a:rPr lang="x-none" b="1" i="0" u="none" baseline="0"/>
              <a:t>Llenado de la hoja de 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24</a:t>
            </a:fld>
            <a:endParaRPr kumimoji="1" lang="x-none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814" y="1342235"/>
            <a:ext cx="10856686" cy="5117677"/>
          </a:xfrm>
        </p:spPr>
        <p:txBody>
          <a:bodyPr>
            <a:normAutofit fontScale="92500"/>
          </a:bodyPr>
          <a:lstStyle/>
          <a:p>
            <a:pPr algn="l" rtl="0"/>
            <a:r>
              <a:rPr kumimoji="1" lang="x-none" b="0" i="0" u="none" baseline="0"/>
              <a:t>Si la respuesta es «Sí», marque simplemente con (</a:t>
            </a:r>
            <a:r>
              <a:rPr kumimoji="1" lang="x-none" b="0" i="0" u="none" baseline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✓</a:t>
            </a:r>
            <a:r>
              <a:rPr kumimoji="1" lang="x-none" b="0" i="0" u="none" baseline="0"/>
              <a:t>) la caja correspondiente de la izquierda.</a:t>
            </a:r>
          </a:p>
          <a:p>
            <a:pPr algn="l" rtl="0"/>
            <a:r>
              <a:rPr lang="x-none" b="0" i="0" u="none" baseline="0"/>
              <a:t>Si la respuesta es «No», marque simplemente con (</a:t>
            </a:r>
            <a:r>
              <a:rPr lang="x-none" b="0" i="0" u="none" baseline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✓</a:t>
            </a:r>
            <a:r>
              <a:rPr lang="x-none" b="0" i="0" u="none" baseline="0"/>
              <a:t>) la caja correspondiente de la derecha.</a:t>
            </a:r>
          </a:p>
          <a:p>
            <a:endParaRPr lang="x-none" altLang="ja-JP" dirty="0"/>
          </a:p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Esperamos que la cantidad de respuestas positivas (Sí) aumente tras la participación del agricultor en las actividades del SHEP.</a:t>
            </a:r>
          </a:p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Durante la capacitación en campo, tratemos de hacer hincapié en las técnicas que podrían llevar a respuestas negativas (No).</a:t>
            </a:r>
            <a:endParaRPr kumimoji="1" lang="x-none" dirty="0">
              <a:solidFill>
                <a:srgbClr val="002060"/>
              </a:solidFill>
            </a:endParaRPr>
          </a:p>
          <a:p>
            <a:endParaRPr kumimoji="1" lang="x-none" dirty="0"/>
          </a:p>
        </p:txBody>
      </p:sp>
    </p:spTree>
    <p:extLst>
      <p:ext uri="{BB962C8B-B14F-4D97-AF65-F5344CB8AC3E}">
        <p14:creationId xmlns:p14="http://schemas.microsoft.com/office/powerpoint/2010/main" val="3090787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LISTA DE CHEQUEO: </a:t>
            </a:r>
            <a:r>
              <a:rPr kumimoji="1" lang="x-none" b="1" i="0" u="none" baseline="0"/>
              <a:t>Puntos que confirmar tras 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su producción actual y su situación de ventas</a:t>
            </a:r>
            <a:r>
              <a:rPr lang="x-none" b="0" i="0" u="none" baseline="0" dirty="0"/>
              <a:t> e identifican las brechas que hay que cubrir.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sus niveles técnicos actuales</a:t>
            </a:r>
            <a:r>
              <a:rPr lang="x-none" b="0" i="0" u="none" baseline="0" dirty="0"/>
              <a:t> en términos de producción y marketing e identifican las brechas que hay que cubrir.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la importancia de llevar registros</a:t>
            </a:r>
            <a:r>
              <a:rPr lang="x-none" b="0" i="0" u="none" baseline="0" dirty="0"/>
              <a:t>, tanto en términos de teneduría de libros </a:t>
            </a:r>
            <a:r>
              <a:rPr lang="es-CL" b="0" i="0" u="none" baseline="0" dirty="0"/>
              <a:t>como</a:t>
            </a:r>
            <a:r>
              <a:rPr lang="x-none" b="0" i="0" u="none" baseline="0" dirty="0"/>
              <a:t> </a:t>
            </a:r>
            <a:r>
              <a:rPr lang="es-CL" b="0" i="0" u="none" baseline="0" dirty="0"/>
              <a:t>de </a:t>
            </a:r>
            <a:r>
              <a:rPr lang="x-none" b="0" i="0" u="none" baseline="0" dirty="0"/>
              <a:t>registro de las actividades de la granja y están dispuestos a empezar a llevar registro.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La </a:t>
            </a:r>
            <a:r>
              <a:rPr lang="x-none" b="0" i="0" u="none" baseline="0" dirty="0">
                <a:solidFill>
                  <a:srgbClr val="FF0000"/>
                </a:solidFill>
              </a:rPr>
              <a:t>proporción masculino-femenina </a:t>
            </a:r>
            <a:r>
              <a:rPr lang="x-none" b="0" i="0" u="none" baseline="0" dirty="0"/>
              <a:t>de los participantes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Se recopilan y analizan </a:t>
            </a:r>
            <a:r>
              <a:rPr lang="x-none" b="0" i="0" u="none" baseline="0" dirty="0">
                <a:solidFill>
                  <a:srgbClr val="FF0000"/>
                </a:solidFill>
              </a:rPr>
              <a:t>datos desglosados por género.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Se involucra a </a:t>
            </a:r>
            <a:r>
              <a:rPr lang="x-none" b="0" i="0" u="none" baseline="0" dirty="0">
                <a:solidFill>
                  <a:srgbClr val="FF0000"/>
                </a:solidFill>
              </a:rPr>
              <a:t>los cónyuges de los miembros </a:t>
            </a:r>
            <a:r>
              <a:rPr lang="x-none" b="0" i="0" u="none" baseline="0" dirty="0"/>
              <a:t>(opcional).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25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26</a:t>
            </a:fld>
            <a:endParaRPr kumimoji="1" lang="x-non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9" y="1886346"/>
            <a:ext cx="11452729" cy="40294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 rtl="0"/>
            <a:r>
              <a:rPr lang="x-none" b="1" i="0" u="none" baseline="0">
                <a:solidFill>
                  <a:srgbClr val="FF0000"/>
                </a:solidFill>
              </a:rPr>
              <a:t>Estudio de línea base participativo en acción</a:t>
            </a:r>
            <a:endParaRPr kumimoji="1" lang="x-none" dirty="0"/>
          </a:p>
        </p:txBody>
      </p:sp>
      <p:sp>
        <p:nvSpPr>
          <p:cNvPr id="2" name="CuadroTexto 1"/>
          <p:cNvSpPr txBox="1"/>
          <p:nvPr/>
        </p:nvSpPr>
        <p:spPr>
          <a:xfrm>
            <a:off x="8110801" y="5634256"/>
            <a:ext cx="1851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Foto: Kenia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13390" y="2609981"/>
            <a:ext cx="2471244" cy="11737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Yo pensaba que estaba ganando dinero con este cultivo, ¡pero en realidad estaba perdiendo! </a:t>
            </a:r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BB6A9ED7-962D-4602-B584-ED14AFB0FEF2}"/>
              </a:ext>
            </a:extLst>
          </p:cNvPr>
          <p:cNvSpPr txBox="1"/>
          <p:nvPr/>
        </p:nvSpPr>
        <p:spPr>
          <a:xfrm>
            <a:off x="7960272" y="2510132"/>
            <a:ext cx="3264775" cy="14470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ES" dirty="0"/>
              <a:t>Me será útil llevar registros para hacer un seguimiento de lo que pasa en mi granja. Ese es el primer paso de la «agricultura como negocio”.</a:t>
            </a:r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1" y="-96826"/>
            <a:ext cx="10991850" cy="1325563"/>
          </a:xfrm>
        </p:spPr>
        <p:txBody>
          <a:bodyPr>
            <a:normAutofit/>
          </a:bodyPr>
          <a:lstStyle/>
          <a:p>
            <a:pPr algn="l" rtl="0"/>
            <a:r>
              <a:rPr lang="x-none" b="1" i="0" u="none" baseline="0"/>
              <a:t>SOLUCIÓN DE PROBLEMAS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23098"/>
            <a:ext cx="11669261" cy="577777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agricultores no tienen registros escritos sobre sus ingresos y gastos? </a:t>
            </a:r>
            <a:r>
              <a:rPr lang="x-none" b="0" i="0" u="none" baseline="0">
                <a:sym typeface="Wingdings" panose="05000000000000000000" pitchFamily="2" charset="2"/>
              </a:rPr>
              <a:t>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Incentivarlos a hacerse el hábito </a:t>
            </a:r>
            <a:r>
              <a:rPr lang="x-none" b="0" i="0" u="none" baseline="0">
                <a:sym typeface="Wingdings" panose="05000000000000000000" pitchFamily="2" charset="2"/>
              </a:rPr>
              <a:t>de llevar registros de ahora en adelante.</a:t>
            </a:r>
            <a:endParaRPr lang="x-none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¿Pueden hacerlo los agricultores analfabetos? </a:t>
            </a:r>
            <a:r>
              <a:rPr lang="x-none" b="0" i="0" u="none" baseline="0">
                <a:sym typeface="Wingdings" panose="05000000000000000000" pitchFamily="2" charset="2"/>
              </a:rPr>
              <a:t> Sí.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Ayúdeles </a:t>
            </a:r>
            <a:r>
              <a:rPr lang="x-none" b="0" i="0" u="none" baseline="0">
                <a:sym typeface="Wingdings" panose="05000000000000000000" pitchFamily="2" charset="2"/>
              </a:rPr>
              <a:t>o pida a otros agricultores o parientes alfabetizados que les ayuden.</a:t>
            </a:r>
            <a:endParaRPr lang="x-none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datos no son tan confiables?</a:t>
            </a:r>
            <a:r>
              <a:rPr lang="x-none" b="0" i="0" u="none" baseline="0">
                <a:sym typeface="Wingdings" panose="05000000000000000000" pitchFamily="2" charset="2"/>
              </a:rPr>
              <a:t> Por lo general es difícil obtener datos con la precisión necesaria para propósitos estadísticos. De todas formas, incentivemos a los agricultores a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entregar los datos más precisos posibles</a:t>
            </a:r>
            <a:r>
              <a:rPr lang="x-none" sz="3200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x-none" sz="3200" b="0" i="0" u="none" baseline="0">
                <a:sym typeface="Wingdings" panose="05000000000000000000" pitchFamily="2" charset="2"/>
              </a:rPr>
              <a:t>(Dichos datos de todas formas serán una poderosa herramienta para informar a quienes toman decisiones y deciden políticas).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agricultores no requieren revelar o enviar los datos?</a:t>
            </a:r>
            <a:r>
              <a:rPr lang="x-none" b="0" i="0" u="none" baseline="0">
                <a:sym typeface="Wingdings" panose="05000000000000000000" pitchFamily="2" charset="2"/>
              </a:rPr>
              <a:t> 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No los obliguemos</a:t>
            </a:r>
            <a:r>
              <a:rPr lang="x-none" b="0" i="0" u="none" baseline="0">
                <a:sym typeface="Wingdings" panose="05000000000000000000" pitchFamily="2" charset="2"/>
              </a:rPr>
              <a:t>. Trate de encontrar a quienes estén dispuestos a hacerlo.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27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28</a:t>
            </a:fld>
            <a:endParaRPr kumimoji="1" lang="x-non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Camino a seguir: </a:t>
            </a:r>
            <a:r>
              <a:rPr kumimoji="1" lang="x-none" b="1" i="0" u="none" baseline="0"/>
              <a:t>Calendario de implementación, reporte;</a:t>
            </a:r>
            <a:r>
              <a:rPr kumimoji="1" lang="x-none" b="1" i="0" u="none" baseline="0">
                <a:solidFill>
                  <a:schemeClr val="bg1">
                    <a:lumMod val="75000"/>
                  </a:schemeClr>
                </a:solidFill>
              </a:rPr>
              <a:t> agregue aquí cualquier otra información necesaria.</a:t>
            </a:r>
            <a:endParaRPr kumimoji="1" lang="x-non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1: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CONCEPTO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988" y="2328069"/>
            <a:ext cx="1400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¿POR QUÉ?:</a:t>
            </a:r>
            <a:r>
              <a:rPr kumimoji="1" lang="x-none" b="1" i="0" u="none" baseline="0"/>
              <a:t> Objetivos del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690688"/>
            <a:ext cx="10429878" cy="5221287"/>
          </a:xfrm>
        </p:spPr>
        <p:txBody>
          <a:bodyPr>
            <a:normAutofit/>
          </a:bodyPr>
          <a:lstStyle/>
          <a:p>
            <a:pPr algn="l" rtl="0"/>
            <a:r>
              <a:rPr kumimoji="1" lang="x-none" b="0" i="0" u="none" baseline="0" dirty="0"/>
              <a:t>El estudio de línea base tiene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propósitos duales</a:t>
            </a:r>
            <a:r>
              <a:rPr kumimoji="1" lang="x-none" b="0" i="0" u="none" baseline="0" dirty="0"/>
              <a:t>.</a:t>
            </a:r>
            <a:endParaRPr lang="x-none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x-none" b="0" i="0" u="none" baseline="0" dirty="0"/>
              <a:t>Para los agricultores</a:t>
            </a:r>
          </a:p>
          <a:p>
            <a:pPr lvl="2" algn="l" rtl="0"/>
            <a:r>
              <a:rPr kumimoji="1" lang="x-none" b="0" i="0" u="none" baseline="0" dirty="0"/>
              <a:t>Entender su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situación actual</a:t>
            </a:r>
            <a:r>
              <a:rPr kumimoji="1" lang="x-none" b="0" i="0" u="none" baseline="0" dirty="0"/>
              <a:t> es identificar los aspectos que mejorar</a:t>
            </a:r>
          </a:p>
          <a:p>
            <a:pPr lvl="2" algn="l" rtl="0"/>
            <a:r>
              <a:rPr kumimoji="1" lang="x-none" b="0" i="0" u="none" baseline="0" dirty="0"/>
              <a:t>Entender la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importancia de llevar registros</a:t>
            </a:r>
            <a:r>
              <a:rPr lang="x-none" b="0" i="0" u="none" baseline="0" dirty="0"/>
              <a:t>.</a:t>
            </a:r>
          </a:p>
          <a:p>
            <a:pPr lvl="2" algn="l" rtl="0"/>
            <a:endParaRPr kumimoji="1" lang="x-none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x-none" b="0" i="0" u="none" baseline="0" dirty="0"/>
              <a:t>Para los implementadores</a:t>
            </a:r>
          </a:p>
          <a:p>
            <a:pPr lvl="2" algn="l" rtl="0"/>
            <a:r>
              <a:rPr lang="x-none" b="0" i="0" u="none" baseline="0" dirty="0">
                <a:solidFill>
                  <a:srgbClr val="FF0000"/>
                </a:solidFill>
              </a:rPr>
              <a:t>Recopilar </a:t>
            </a:r>
            <a:r>
              <a:rPr lang="es-CL" b="0" i="0" u="none" baseline="0" dirty="0">
                <a:solidFill>
                  <a:srgbClr val="FF0000"/>
                </a:solidFill>
              </a:rPr>
              <a:t>datos</a:t>
            </a:r>
            <a:r>
              <a:rPr lang="x-none" b="0" i="0" u="none" baseline="0" dirty="0">
                <a:solidFill>
                  <a:srgbClr val="FF0000"/>
                </a:solidFill>
              </a:rPr>
              <a:t> </a:t>
            </a:r>
            <a:r>
              <a:rPr lang="x-none" b="0" i="0" u="none" baseline="0" dirty="0"/>
              <a:t>sobre la situación de los agricultores objetivo para evaluar las mejoras después de las actividades del SHEP (comparación del «antes» y el «después»)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4</a:t>
            </a:fld>
            <a:endParaRPr kumimoji="1" lang="x-none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" y="4758689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¿QUÉ?: </a:t>
            </a:r>
            <a:r>
              <a:rPr kumimoji="1" lang="x-none" b="1" i="0" u="none" baseline="0"/>
              <a:t>Resumen del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kumimoji="1" lang="x-none" b="0" i="0" u="none" baseline="0"/>
              <a:t>Pidan a los agricultores que llenen </a:t>
            </a:r>
            <a:r>
              <a:rPr kumimoji="1" lang="x-none" b="0" i="0" u="none" baseline="0">
                <a:solidFill>
                  <a:srgbClr val="FF0000"/>
                </a:solidFill>
              </a:rPr>
              <a:t>dos tipos de encuestas</a:t>
            </a:r>
          </a:p>
          <a:p>
            <a:pPr marL="457200" lvl="1" indent="0" algn="l" rtl="0">
              <a:buNone/>
            </a:pPr>
            <a:r>
              <a:rPr lang="x-none" b="0" i="0" u="none" baseline="0"/>
              <a:t>(1) Estudio de línea base Parte 1: </a:t>
            </a:r>
            <a:r>
              <a:rPr lang="x-none" b="0" i="0" u="none" baseline="0">
                <a:solidFill>
                  <a:srgbClr val="FF0000"/>
                </a:solidFill>
              </a:rPr>
              <a:t>producción, ingresos y costos</a:t>
            </a:r>
          </a:p>
          <a:p>
            <a:pPr marL="457200" lvl="1" indent="0" algn="l" rtl="0">
              <a:buNone/>
            </a:pPr>
            <a:r>
              <a:rPr lang="x-none" b="0" i="0" u="none" baseline="0"/>
              <a:t>(2) Estudio de línea base Parte 2: </a:t>
            </a:r>
            <a:r>
              <a:rPr lang="x-none" b="0" i="0" u="none" baseline="0">
                <a:solidFill>
                  <a:srgbClr val="FF0000"/>
                </a:solidFill>
              </a:rPr>
              <a:t>técnicas agrícolas</a:t>
            </a:r>
            <a:endParaRPr lang="x-none" dirty="0"/>
          </a:p>
          <a:p>
            <a:pPr algn="l" rtl="0"/>
            <a:r>
              <a:rPr lang="x-none" b="0" i="0" u="none" baseline="0"/>
              <a:t>Los </a:t>
            </a:r>
            <a:r>
              <a:rPr lang="x-none" b="0" i="0" u="none" baseline="0">
                <a:solidFill>
                  <a:srgbClr val="FF0000"/>
                </a:solidFill>
              </a:rPr>
              <a:t>agricultores mismos </a:t>
            </a:r>
            <a:r>
              <a:rPr lang="x-none" b="0" i="0" u="none" baseline="0"/>
              <a:t>llenan los formularios (ofrecer ayudar cuando sea necesario)</a:t>
            </a:r>
          </a:p>
          <a:p>
            <a:pPr algn="l" rtl="0"/>
            <a:r>
              <a:rPr lang="x-none" b="0" i="0" u="none" baseline="0"/>
              <a:t>Los implementadores recolectan y analizan los datos</a:t>
            </a:r>
          </a:p>
          <a:p>
            <a:pPr algn="l" rtl="0"/>
            <a:r>
              <a:rPr lang="x-none" b="0" i="0" u="none" baseline="0"/>
              <a:t>Otro día se da la retroalimentación a los agricultores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5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866120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sz="4000" b="1" i="0" u="none" baseline="0" dirty="0"/>
              <a:t>Cuestionario para el estudio de línea base</a:t>
            </a:r>
            <a:endParaRPr kumimoji="1"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pPr algn="l" rtl="0"/>
            <a:r>
              <a:rPr lang="x-none" sz="3200" b="0" i="0" u="none" baseline="0"/>
              <a:t>Estudio de línea base Parte 1: </a:t>
            </a:r>
            <a:r>
              <a:rPr lang="x-none" sz="3200" b="0" i="0" u="none" baseline="0">
                <a:solidFill>
                  <a:srgbClr val="FF0000"/>
                </a:solidFill>
              </a:rPr>
              <a:t>producción, ingresos y costos</a:t>
            </a:r>
          </a:p>
          <a:p>
            <a:pPr marL="0" indent="0" algn="l" rtl="0">
              <a:buNone/>
            </a:pP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6</a:t>
            </a:fld>
            <a:endParaRPr kumimoji="1" lang="x-none" sz="140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73C7D4C0-E98E-4770-AE1C-10FF12B12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81777"/>
              </p:ext>
            </p:extLst>
          </p:nvPr>
        </p:nvGraphicFramePr>
        <p:xfrm>
          <a:off x="761197" y="2064906"/>
          <a:ext cx="10515601" cy="26015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4898">
                  <a:extLst>
                    <a:ext uri="{9D8B030D-6E8A-4147-A177-3AD203B41FA5}">
                      <a16:colId xmlns:a16="http://schemas.microsoft.com/office/drawing/2014/main" val="1952153756"/>
                    </a:ext>
                  </a:extLst>
                </a:gridCol>
                <a:gridCol w="849661">
                  <a:extLst>
                    <a:ext uri="{9D8B030D-6E8A-4147-A177-3AD203B41FA5}">
                      <a16:colId xmlns:a16="http://schemas.microsoft.com/office/drawing/2014/main" val="1653731693"/>
                    </a:ext>
                  </a:extLst>
                </a:gridCol>
                <a:gridCol w="731886">
                  <a:extLst>
                    <a:ext uri="{9D8B030D-6E8A-4147-A177-3AD203B41FA5}">
                      <a16:colId xmlns:a16="http://schemas.microsoft.com/office/drawing/2014/main" val="3430385307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790571349"/>
                    </a:ext>
                  </a:extLst>
                </a:gridCol>
                <a:gridCol w="956920">
                  <a:extLst>
                    <a:ext uri="{9D8B030D-6E8A-4147-A177-3AD203B41FA5}">
                      <a16:colId xmlns:a16="http://schemas.microsoft.com/office/drawing/2014/main" val="4087753821"/>
                    </a:ext>
                  </a:extLst>
                </a:gridCol>
                <a:gridCol w="1055766">
                  <a:extLst>
                    <a:ext uri="{9D8B030D-6E8A-4147-A177-3AD203B41FA5}">
                      <a16:colId xmlns:a16="http://schemas.microsoft.com/office/drawing/2014/main" val="3869915303"/>
                    </a:ext>
                  </a:extLst>
                </a:gridCol>
                <a:gridCol w="1165128">
                  <a:extLst>
                    <a:ext uri="{9D8B030D-6E8A-4147-A177-3AD203B41FA5}">
                      <a16:colId xmlns:a16="http://schemas.microsoft.com/office/drawing/2014/main" val="4027958898"/>
                    </a:ext>
                  </a:extLst>
                </a:gridCol>
                <a:gridCol w="1059973">
                  <a:extLst>
                    <a:ext uri="{9D8B030D-6E8A-4147-A177-3AD203B41FA5}">
                      <a16:colId xmlns:a16="http://schemas.microsoft.com/office/drawing/2014/main" val="1713912440"/>
                    </a:ext>
                  </a:extLst>
                </a:gridCol>
                <a:gridCol w="954817">
                  <a:extLst>
                    <a:ext uri="{9D8B030D-6E8A-4147-A177-3AD203B41FA5}">
                      <a16:colId xmlns:a16="http://schemas.microsoft.com/office/drawing/2014/main" val="1440795617"/>
                    </a:ext>
                  </a:extLst>
                </a:gridCol>
                <a:gridCol w="1057869">
                  <a:extLst>
                    <a:ext uri="{9D8B030D-6E8A-4147-A177-3AD203B41FA5}">
                      <a16:colId xmlns:a16="http://schemas.microsoft.com/office/drawing/2014/main" val="2337667486"/>
                    </a:ext>
                  </a:extLst>
                </a:gridCol>
                <a:gridCol w="729782">
                  <a:extLst>
                    <a:ext uri="{9D8B030D-6E8A-4147-A177-3AD203B41FA5}">
                      <a16:colId xmlns:a16="http://schemas.microsoft.com/office/drawing/2014/main" val="1901463529"/>
                    </a:ext>
                  </a:extLst>
                </a:gridCol>
              </a:tblGrid>
              <a:tr h="76912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1. Nombre y variedad del cultivo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2. Superficie cultivada en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metros × metros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 o en 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 0,01 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1.000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 0,1 ha 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10.000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 1 ha   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3. Producción vendida en el mercado en varias unidades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(ej. Bolsas, cajas, paquetes, fanegas, etc.)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4. Producción vendida en el mercado por kg (convertida a kg)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5. Producción vendida en el mercado en kg por 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 Precio medio por varias unidades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(precio unitario en moneda local)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7. Precio promedio por kg (convertido a kg) en moneda local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8. Total de ingresos en moneda local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9. Costo total de producción en moneda local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(incluye insumos, transporte, trabajo, etc.)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10. Ingresos netos (ganancia) en moneda local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98261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 a.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 b.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4./2 b.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6./ unidad de conversión en caja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(3. × 6.) o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(4. × 7.)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8.-9.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83853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 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63321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58807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33689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98831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199579-D68F-491D-9370-86D68216A5D2}"/>
              </a:ext>
            </a:extLst>
          </p:cNvPr>
          <p:cNvSpPr txBox="1"/>
          <p:nvPr/>
        </p:nvSpPr>
        <p:spPr>
          <a:xfrm>
            <a:off x="838200" y="4754900"/>
            <a:ext cx="10438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ja-JP" sz="1200" b="1" kern="100" dirty="0">
                <a:effectLst/>
                <a:latin typeface="Arial Narrow" panose="020B0606020202030204" pitchFamily="34" charset="0"/>
                <a:ea typeface="ＭＳ 明朝" panose="02020609040205080304" pitchFamily="17" charset="-128"/>
              </a:rPr>
              <a:t>Indique las unidades de conversión en el espacio siguiente.</a:t>
            </a:r>
            <a:r>
              <a:rPr lang="es-MX" altLang="ja-JP" sz="1200" kern="100" dirty="0">
                <a:effectLst/>
                <a:latin typeface="Arial Narrow" panose="020B0606020202030204" pitchFamily="34" charset="0"/>
                <a:ea typeface="ＭＳ 明朝" panose="02020609040205080304" pitchFamily="17" charset="-128"/>
              </a:rPr>
              <a:t> (Ej.) 1 bolsa de papa irlandesa = 110 kg, 1 repollo entero = 2 kg</a:t>
            </a:r>
            <a:endParaRPr lang="ja-JP" altLang="ja-JP" sz="1200" kern="1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B9FC7FDC-B57C-41A7-85DC-8F4608AA7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3693"/>
              </p:ext>
            </p:extLst>
          </p:nvPr>
        </p:nvGraphicFramePr>
        <p:xfrm>
          <a:off x="761197" y="5141428"/>
          <a:ext cx="10515600" cy="1600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822179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61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b="1" i="0" u="none" baseline="0" dirty="0"/>
              <a:t>Cuestionario para el estudio de línea base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pPr algn="l" rtl="0"/>
            <a:r>
              <a:rPr lang="x-none" b="0" i="0" u="none" baseline="0"/>
              <a:t>Estudio de línea base Parte 2: </a:t>
            </a:r>
            <a:r>
              <a:rPr lang="x-none" b="0" i="0" u="none" baseline="0">
                <a:solidFill>
                  <a:srgbClr val="FF0000"/>
                </a:solidFill>
              </a:rPr>
              <a:t>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7</a:t>
            </a:fld>
            <a:endParaRPr kumimoji="1" lang="x-none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D5698B5-F1EC-4329-8C58-E731F1782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63389"/>
              </p:ext>
            </p:extLst>
          </p:nvPr>
        </p:nvGraphicFramePr>
        <p:xfrm>
          <a:off x="1088060" y="1934269"/>
          <a:ext cx="10515601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39">
                  <a:extLst>
                    <a:ext uri="{9D8B030D-6E8A-4147-A177-3AD203B41FA5}">
                      <a16:colId xmlns:a16="http://schemas.microsoft.com/office/drawing/2014/main" val="3486178567"/>
                    </a:ext>
                  </a:extLst>
                </a:gridCol>
                <a:gridCol w="765575">
                  <a:extLst>
                    <a:ext uri="{9D8B030D-6E8A-4147-A177-3AD203B41FA5}">
                      <a16:colId xmlns:a16="http://schemas.microsoft.com/office/drawing/2014/main" val="3675322367"/>
                    </a:ext>
                  </a:extLst>
                </a:gridCol>
                <a:gridCol w="641907">
                  <a:extLst>
                    <a:ext uri="{9D8B030D-6E8A-4147-A177-3AD203B41FA5}">
                      <a16:colId xmlns:a16="http://schemas.microsoft.com/office/drawing/2014/main" val="3122691914"/>
                    </a:ext>
                  </a:extLst>
                </a:gridCol>
                <a:gridCol w="7488581">
                  <a:extLst>
                    <a:ext uri="{9D8B030D-6E8A-4147-A177-3AD203B41FA5}">
                      <a16:colId xmlns:a16="http://schemas.microsoft.com/office/drawing/2014/main" val="294749500"/>
                    </a:ext>
                  </a:extLst>
                </a:gridCol>
                <a:gridCol w="610891">
                  <a:extLst>
                    <a:ext uri="{9D8B030D-6E8A-4147-A177-3AD203B41FA5}">
                      <a16:colId xmlns:a16="http://schemas.microsoft.com/office/drawing/2014/main" val="2405878002"/>
                    </a:ext>
                  </a:extLst>
                </a:gridCol>
                <a:gridCol w="539608">
                  <a:extLst>
                    <a:ext uri="{9D8B030D-6E8A-4147-A177-3AD203B41FA5}">
                      <a16:colId xmlns:a16="http://schemas.microsoft.com/office/drawing/2014/main" val="3859764897"/>
                    </a:ext>
                  </a:extLst>
                </a:gridCol>
              </a:tblGrid>
              <a:tr h="63678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Etapas de previas y posteriores al cultivo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Ítems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Técnicas hortícolas propuestas para su adopción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03357"/>
                  </a:ext>
                </a:extLst>
              </a:tr>
              <a:tr h="318391">
                <a:tc rowSpan="5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Preparación previa al cultivo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1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cada temporada un estudio de mercado para determinar qué cultivo(s) producir? 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888415"/>
                  </a:ext>
                </a:extLst>
              </a:tr>
              <a:tr h="31839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2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¿Prepara y usa el calendario de cultivo(s) a partir de los resultados del estudio de mercado?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461787"/>
                  </a:ext>
                </a:extLst>
              </a:tr>
              <a:tr h="4245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3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un estudio de suelos al menos una vez cada dos años para verduras o flores anuales; o antes de plantar frutales o flores perennes?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832122"/>
                  </a:ext>
                </a:extLst>
              </a:tr>
              <a:tr h="5306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4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¿Aplica las prácticas de compostaje recomendadas con distintos materiales orgánicos para proveer mayores nutrientes: nitrógeno (N), fósforo (P) y potasio (K) al preparar compost/abono?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56104"/>
                  </a:ext>
                </a:extLst>
              </a:tr>
              <a:tr h="7429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5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¿Utiliza los materiales de siembra de calidad recomendados con una o más de las  siguientes características: resistencia y tolerancia a las enfermedades, alto rendimiento, madurez temprana, mejor sabor, tamaño y mayor tiempo de conservación?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355537"/>
                  </a:ext>
                </a:extLst>
              </a:tr>
              <a:tr h="955172">
                <a:tc rowSpan="2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Preparación del suelo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6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una o más de las siguientes prácticas recomendadas de preparación del suelo en el manejo de plagas y enfermedades: solarización, arado oportuno y de la profundidad adecuada, así como la minimización del movimiento del suelo para verificar la posible transmisión de plagas y enfermedades por el suelo?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26466"/>
                  </a:ext>
                </a:extLst>
              </a:tr>
              <a:tr h="4245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7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¿Incorpora residuos de cultivos durante el arado al menos dos meses antes de la siembra para promover el reciclaje de nutrientes?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15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2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b="1" i="0" u="none" baseline="0" dirty="0"/>
              <a:t>Cuestionario para el estudio de línea base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0"/>
            <a:ext cx="10515600" cy="4134360"/>
          </a:xfrm>
        </p:spPr>
        <p:txBody>
          <a:bodyPr>
            <a:normAutofit/>
          </a:bodyPr>
          <a:lstStyle/>
          <a:p>
            <a:pPr algn="l" rtl="0"/>
            <a:r>
              <a:rPr lang="x-none" b="0" i="0" u="none" baseline="0" dirty="0"/>
              <a:t>Ambos formularios son solo ejemplos. </a:t>
            </a:r>
            <a:r>
              <a:rPr lang="x-none" b="0" i="0" u="none" baseline="0" dirty="0">
                <a:solidFill>
                  <a:srgbClr val="FF0000"/>
                </a:solidFill>
              </a:rPr>
              <a:t>Las preguntas se pueden modificar</a:t>
            </a:r>
            <a:r>
              <a:rPr lang="x-none" b="0" i="0" u="none" baseline="0" dirty="0"/>
              <a:t> (borrar, añadir, cambiar, etc.) según la situación local. </a:t>
            </a:r>
          </a:p>
          <a:p>
            <a:pPr algn="l" rtl="0"/>
            <a:r>
              <a:rPr lang="x-none" b="0" i="0" u="none" baseline="0" dirty="0"/>
              <a:t>Al modificarlo</a:t>
            </a:r>
            <a:r>
              <a:rPr lang="es-CL" b="0" i="0" u="none" baseline="0" dirty="0"/>
              <a:t>s</a:t>
            </a:r>
            <a:r>
              <a:rPr lang="x-none" b="0" i="0" u="none" baseline="0" dirty="0"/>
              <a:t>, en especial al añadir preguntas, tengamos especial consideración por los niveles de capacidad de los agricultores (su memoria, alfabetismo, etc.) y el tiempo que les tomará. No lo hagamos muy exigente.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8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219427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" y="2192990"/>
            <a:ext cx="11006137" cy="430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x-none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600"/>
            <a:ext cx="10515600" cy="1146175"/>
          </a:xfrm>
        </p:spPr>
        <p:txBody>
          <a:bodyPr/>
          <a:lstStyle/>
          <a:p>
            <a:pPr algn="l" rtl="0"/>
            <a:r>
              <a:rPr lang="x-none" sz="3200" b="0" i="0" u="none" baseline="0" dirty="0"/>
              <a:t>El estudio debe ser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más para el beneficio de los agricultores </a:t>
            </a:r>
            <a:r>
              <a:rPr lang="x-none" sz="3200" b="0" i="0" u="none" baseline="0" dirty="0"/>
              <a:t>que para los implementadores</a:t>
            </a: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9</a:t>
            </a:fld>
            <a:endParaRPr kumimoji="1" lang="x-none" sz="1400"/>
          </a:p>
        </p:txBody>
      </p:sp>
      <p:sp>
        <p:nvSpPr>
          <p:cNvPr id="6" name="Oval 5"/>
          <p:cNvSpPr/>
          <p:nvPr/>
        </p:nvSpPr>
        <p:spPr>
          <a:xfrm>
            <a:off x="5600700" y="1828801"/>
            <a:ext cx="6243637" cy="502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sz="1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DA335E-8465-47DD-8AAD-C3C1C070A7FD}"/>
              </a:ext>
            </a:extLst>
          </p:cNvPr>
          <p:cNvSpPr txBox="1"/>
          <p:nvPr/>
        </p:nvSpPr>
        <p:spPr>
          <a:xfrm>
            <a:off x="1761423" y="2348565"/>
            <a:ext cx="337846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dirty="0" err="1">
                <a:solidFill>
                  <a:srgbClr val="4061AD"/>
                </a:solidFill>
              </a:rPr>
              <a:t>Intervención</a:t>
            </a:r>
            <a:r>
              <a:rPr kumimoji="1" lang="en-US" altLang="ja-JP" dirty="0">
                <a:solidFill>
                  <a:srgbClr val="4061AD"/>
                </a:solidFill>
              </a:rPr>
              <a:t> a </a:t>
            </a:r>
            <a:r>
              <a:rPr kumimoji="1" lang="en-US" altLang="ja-JP" dirty="0" err="1">
                <a:solidFill>
                  <a:srgbClr val="4061AD"/>
                </a:solidFill>
              </a:rPr>
              <a:t>evitar</a:t>
            </a:r>
            <a:endParaRPr kumimoji="1" lang="en-US" altLang="ja-JP" dirty="0">
              <a:solidFill>
                <a:srgbClr val="4061AD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7ABAE-115E-4842-9357-46562854CB8F}"/>
              </a:ext>
            </a:extLst>
          </p:cNvPr>
          <p:cNvSpPr txBox="1"/>
          <p:nvPr/>
        </p:nvSpPr>
        <p:spPr>
          <a:xfrm>
            <a:off x="1991828" y="3224498"/>
            <a:ext cx="3608872" cy="915606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b="1" dirty="0"/>
              <a:t>Extensionistas</a:t>
            </a:r>
          </a:p>
          <a:p>
            <a:r>
              <a:rPr kumimoji="1" lang="es-ES" altLang="ja-JP" dirty="0"/>
              <a:t>«El estudio es necesario para que conozcamos el efecto de la intervención con el SHEP»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DCA17B-83EE-44F2-9829-27DB9FCFA79A}"/>
              </a:ext>
            </a:extLst>
          </p:cNvPr>
          <p:cNvSpPr txBox="1"/>
          <p:nvPr/>
        </p:nvSpPr>
        <p:spPr>
          <a:xfrm>
            <a:off x="2259572" y="5244310"/>
            <a:ext cx="3261653" cy="1021735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b="1" dirty="0"/>
              <a:t>Agricultores</a:t>
            </a:r>
          </a:p>
          <a:p>
            <a:r>
              <a:rPr kumimoji="1" lang="es-ES" altLang="ja-JP" dirty="0"/>
              <a:t>«Bueno...les damos los datos para ayudarles a hacer un  buen trabajo. Es en beneficio de ellos».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8FCD19-B790-417C-9D27-7315047ACB93}"/>
              </a:ext>
            </a:extLst>
          </p:cNvPr>
          <p:cNvSpPr txBox="1"/>
          <p:nvPr/>
        </p:nvSpPr>
        <p:spPr>
          <a:xfrm>
            <a:off x="6776635" y="2405542"/>
            <a:ext cx="337846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dirty="0" err="1">
                <a:solidFill>
                  <a:srgbClr val="4061AD"/>
                </a:solidFill>
              </a:rPr>
              <a:t>Intervención</a:t>
            </a:r>
            <a:r>
              <a:rPr kumimoji="1" lang="en-US" altLang="ja-JP" dirty="0">
                <a:solidFill>
                  <a:srgbClr val="4061AD"/>
                </a:solidFill>
              </a:rPr>
              <a:t> </a:t>
            </a:r>
            <a:r>
              <a:rPr kumimoji="1" lang="en-US" altLang="ja-JP" dirty="0" err="1">
                <a:solidFill>
                  <a:srgbClr val="4061AD"/>
                </a:solidFill>
              </a:rPr>
              <a:t>preferida</a:t>
            </a:r>
            <a:endParaRPr kumimoji="1" lang="en-US" altLang="ja-JP" dirty="0">
              <a:solidFill>
                <a:srgbClr val="4061AD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02FBE9-F2D9-459D-A2FC-26F81214CA14}"/>
              </a:ext>
            </a:extLst>
          </p:cNvPr>
          <p:cNvSpPr txBox="1"/>
          <p:nvPr/>
        </p:nvSpPr>
        <p:spPr>
          <a:xfrm>
            <a:off x="6661433" y="2967704"/>
            <a:ext cx="3608872" cy="1392539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sz="1600" b="1" dirty="0"/>
              <a:t>Extensionista</a:t>
            </a:r>
          </a:p>
          <a:p>
            <a:r>
              <a:rPr kumimoji="1" lang="es-ES" altLang="ja-JP" sz="1600" dirty="0"/>
              <a:t>«Para la gestión de la granja es importante llevar un registro de lo que compran o venden. El estudio de línea base puede ayudarles a gestionar su negocio agrícola.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65A9290-DD06-4E70-B885-37D4C78C5791}"/>
              </a:ext>
            </a:extLst>
          </p:cNvPr>
          <p:cNvSpPr/>
          <p:nvPr/>
        </p:nvSpPr>
        <p:spPr>
          <a:xfrm>
            <a:off x="9288379" y="4138863"/>
            <a:ext cx="1328287" cy="962526"/>
          </a:xfrm>
          <a:prstGeom prst="ellipse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600" dirty="0" err="1">
                <a:solidFill>
                  <a:schemeClr val="tx1"/>
                </a:solidFill>
              </a:rPr>
              <a:t>Centrado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en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el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agricultor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75716E-37AE-443F-BD72-3E483ECB691F}"/>
              </a:ext>
            </a:extLst>
          </p:cNvPr>
          <p:cNvSpPr txBox="1"/>
          <p:nvPr/>
        </p:nvSpPr>
        <p:spPr>
          <a:xfrm>
            <a:off x="6919711" y="5188017"/>
            <a:ext cx="3398571" cy="1135781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sz="1600" b="1" dirty="0"/>
              <a:t>Agricultores</a:t>
            </a:r>
          </a:p>
          <a:p>
            <a:r>
              <a:rPr kumimoji="1" lang="es-ES" altLang="ja-JP" sz="1600" dirty="0"/>
              <a:t>“No sabíamos que llevar registros era tan útil para nosotros. Hagámoslo desde hoy, es para nuestro beneficio».</a:t>
            </a:r>
          </a:p>
        </p:txBody>
      </p:sp>
    </p:spTree>
    <p:extLst>
      <p:ext uri="{BB962C8B-B14F-4D97-AF65-F5344CB8AC3E}">
        <p14:creationId xmlns:p14="http://schemas.microsoft.com/office/powerpoint/2010/main" val="159981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D1460BB5-214C-4E89-912C-5B6DCCE6D064}"/>
</file>

<file path=customXml/itemProps2.xml><?xml version="1.0" encoding="utf-8"?>
<ds:datastoreItem xmlns:ds="http://schemas.openxmlformats.org/officeDocument/2006/customXml" ds:itemID="{CECA4B56-F2A8-4882-B6F1-69C69A1F3356}"/>
</file>

<file path=customXml/itemProps3.xml><?xml version="1.0" encoding="utf-8"?>
<ds:datastoreItem xmlns:ds="http://schemas.openxmlformats.org/officeDocument/2006/customXml" ds:itemID="{DA5347D5-63F4-449C-A661-B653D2C7F759}"/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2719</Words>
  <PresentationFormat>ワイド画面</PresentationFormat>
  <Paragraphs>359</Paragraphs>
  <Slides>28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ＭＳ Ｐゴシック</vt:lpstr>
      <vt:lpstr>ＭＳ ゴシック</vt:lpstr>
      <vt:lpstr>ＭＳ 明朝</vt:lpstr>
      <vt:lpstr>Arial</vt:lpstr>
      <vt:lpstr>Arial Narrow</vt:lpstr>
      <vt:lpstr>Calibri</vt:lpstr>
      <vt:lpstr>Century Gothic</vt:lpstr>
      <vt:lpstr>Times New Roman</vt:lpstr>
      <vt:lpstr>Wingdings</vt:lpstr>
      <vt:lpstr>Office Theme</vt:lpstr>
      <vt:lpstr>ビットマップ イメージ</vt:lpstr>
      <vt:lpstr>Estudio de línea base participativo Métodos de implementación</vt:lpstr>
      <vt:lpstr>¿DÓNDE ESTAMOS?: Estudio de línea base participativo en los 4 pasos del SHEP</vt:lpstr>
      <vt:lpstr>PARTE 1: CONCEPTO</vt:lpstr>
      <vt:lpstr>¿POR QUÉ?: Objetivos del estudio de línea base participativo</vt:lpstr>
      <vt:lpstr>¿QUÉ?: Resumen del estudio de línea base participativo</vt:lpstr>
      <vt:lpstr>FORMATO: Cuestionario para el estudio de línea base</vt:lpstr>
      <vt:lpstr>FORMATO: Cuestionario para el estudio de línea base</vt:lpstr>
      <vt:lpstr>FORMATO: Cuestionario para el estudio de línea base</vt:lpstr>
      <vt:lpstr>¿CÓMO?: Consejos clave para la implementación</vt:lpstr>
      <vt:lpstr>¿CÓMO?: Consejos clave para la implementación</vt:lpstr>
      <vt:lpstr>PARTE 2: PRÁCTICA</vt:lpstr>
      <vt:lpstr>PASO:  Procedimientos de implementación</vt:lpstr>
      <vt:lpstr>PASO:  Procedimientos de implementación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 ¡Practiquemos!</vt:lpstr>
      <vt:lpstr>Datos útiles: Comparación de la productividad (Repollo y otros del género brassicas: año 2014)</vt:lpstr>
      <vt:lpstr>Llenado de la hoja de técnicas agrícolas</vt:lpstr>
      <vt:lpstr>Llenado de la hoja de técnicas agrícolas</vt:lpstr>
      <vt:lpstr>LISTA DE CHEQUEO: Puntos que confirmar tras el estudio de línea base participativo</vt:lpstr>
      <vt:lpstr>Estudio de línea base participativo en acción</vt:lpstr>
      <vt:lpstr>SOLUCIÓN DE PROBLEMAS</vt:lpstr>
      <vt:lpstr>Camino a seguir: Calendario de implementación, reporte; agregue aquí cualquier otra información necesaria.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Printed>2021-12-22T03:42:58Z</cp:lastPrinted>
  <dcterms:created xsi:type="dcterms:W3CDTF">2019-05-01T16:27:56Z</dcterms:created>
  <dcterms:modified xsi:type="dcterms:W3CDTF">2021-12-27T01:43:09Z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151976600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