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2" r:id="rId2"/>
    <p:sldId id="258" r:id="rId3"/>
    <p:sldId id="289" r:id="rId4"/>
    <p:sldId id="257" r:id="rId5"/>
    <p:sldId id="291" r:id="rId6"/>
    <p:sldId id="261" r:id="rId7"/>
    <p:sldId id="284" r:id="rId8"/>
    <p:sldId id="285" r:id="rId9"/>
    <p:sldId id="290" r:id="rId10"/>
    <p:sldId id="262" r:id="rId11"/>
    <p:sldId id="266" r:id="rId12"/>
    <p:sldId id="263" r:id="rId13"/>
    <p:sldId id="286" r:id="rId14"/>
    <p:sldId id="281" r:id="rId15"/>
    <p:sldId id="288" r:id="rId1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EAF8"/>
    <a:srgbClr val="40B8E5"/>
    <a:srgbClr val="FFFDDF"/>
    <a:srgbClr val="EFD1CF"/>
    <a:srgbClr val="D85D52"/>
    <a:srgbClr val="D08A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1" d="100"/>
          <a:sy n="61" d="100"/>
        </p:scale>
        <p:origin x="86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79A8D2-7DF4-4F1E-B445-B207A48F9AC7}" type="datetimeFigureOut">
              <a:rPr kumimoji="1" lang="es-MX" smtClean="0"/>
              <a:t>11/01/2022</a:t>
            </a:fld>
            <a:endParaRPr kumimoji="1" lang="es-MX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text</a:t>
            </a:r>
            <a:r>
              <a:rPr kumimoji="1" lang="es-MX" dirty="0"/>
              <a:t> </a:t>
            </a:r>
            <a:r>
              <a:rPr kumimoji="1" lang="es-MX" dirty="0" err="1"/>
              <a:t>styles</a:t>
            </a:r>
            <a:endParaRPr kumimoji="1" lang="es-MX" dirty="0"/>
          </a:p>
          <a:p>
            <a:pPr lvl="1"/>
            <a:r>
              <a:rPr kumimoji="1" lang="es-MX" dirty="0" err="1"/>
              <a:t>Second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2"/>
            <a:r>
              <a:rPr kumimoji="1" lang="es-MX" dirty="0" err="1"/>
              <a:t>Third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3"/>
            <a:r>
              <a:rPr kumimoji="1" lang="es-MX" dirty="0" err="1"/>
              <a:t>Fourth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4"/>
            <a:r>
              <a:rPr kumimoji="1" lang="es-MX" dirty="0" err="1"/>
              <a:t>Fifth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06995E-F1F1-4633-A39C-03F77480B3D8}" type="slidenum">
              <a:rPr kumimoji="1" lang="es-MX" smtClean="0"/>
              <a:t>‹#›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3298427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6995E-F1F1-4633-A39C-03F77480B3D8}" type="slidenum">
              <a:rPr kumimoji="1" lang="es-MX" smtClean="0"/>
              <a:t>4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863334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title</a:t>
            </a:r>
            <a:r>
              <a:rPr kumimoji="1" lang="es-MX" dirty="0"/>
              <a:t> </a:t>
            </a:r>
            <a:r>
              <a:rPr kumimoji="1" lang="es-MX" dirty="0" err="1"/>
              <a:t>style</a:t>
            </a:r>
            <a:endParaRPr kumimoji="1" lang="es-MX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subtitle</a:t>
            </a:r>
            <a:r>
              <a:rPr kumimoji="1" lang="es-MX" dirty="0"/>
              <a:t> </a:t>
            </a:r>
            <a:r>
              <a:rPr kumimoji="1" lang="es-MX" dirty="0" err="1"/>
              <a:t>style</a:t>
            </a:r>
            <a:endParaRPr kumimoji="1"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s-MX" smtClean="0"/>
              <a:t>‹#›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4064581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515600" cy="1325563"/>
          </a:xfrm>
        </p:spPr>
        <p:txBody>
          <a:bodyPr/>
          <a:lstStyle/>
          <a:p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title</a:t>
            </a:r>
            <a:r>
              <a:rPr kumimoji="1" lang="es-MX" dirty="0"/>
              <a:t> </a:t>
            </a:r>
            <a:r>
              <a:rPr kumimoji="1" lang="es-MX" dirty="0" err="1"/>
              <a:t>style</a:t>
            </a:r>
            <a:endParaRPr kumimoji="1"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8360"/>
            <a:ext cx="10515600" cy="4727990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text</a:t>
            </a:r>
            <a:r>
              <a:rPr kumimoji="1" lang="es-MX" dirty="0"/>
              <a:t> </a:t>
            </a:r>
            <a:r>
              <a:rPr kumimoji="1" lang="es-MX" dirty="0" err="1"/>
              <a:t>styles</a:t>
            </a:r>
            <a:endParaRPr kumimoji="1" lang="es-MX" dirty="0"/>
          </a:p>
          <a:p>
            <a:pPr lvl="1"/>
            <a:r>
              <a:rPr kumimoji="1" lang="es-MX" dirty="0" err="1"/>
              <a:t>Second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2"/>
            <a:r>
              <a:rPr kumimoji="1" lang="es-MX" dirty="0" err="1"/>
              <a:t>Third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3"/>
            <a:r>
              <a:rPr kumimoji="1" lang="es-MX" dirty="0" err="1"/>
              <a:t>Fourth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4"/>
            <a:r>
              <a:rPr kumimoji="1" lang="es-MX" dirty="0" err="1"/>
              <a:t>Fifth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99917" y="6376503"/>
            <a:ext cx="2743200" cy="365125"/>
          </a:xfrm>
        </p:spPr>
        <p:txBody>
          <a:bodyPr/>
          <a:lstStyle/>
          <a:p>
            <a:fld id="{5D3A281A-EDD1-4EE7-A1B5-4028A6F808F1}" type="slidenum">
              <a:rPr kumimoji="1" lang="es-MX" smtClean="0"/>
              <a:t>‹#›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3271871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title</a:t>
            </a:r>
            <a:r>
              <a:rPr kumimoji="1" lang="es-MX" dirty="0"/>
              <a:t> </a:t>
            </a:r>
            <a:r>
              <a:rPr kumimoji="1" lang="es-MX" dirty="0" err="1"/>
              <a:t>style</a:t>
            </a:r>
            <a:endParaRPr kumimoji="1" lang="es-MX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es-MX" dirty="0" err="1"/>
              <a:t>Click</a:t>
            </a:r>
            <a:r>
              <a:rPr kumimoji="1" lang="es-MX" dirty="0"/>
              <a:t> to </a:t>
            </a:r>
            <a:r>
              <a:rPr kumimoji="1" lang="es-MX" dirty="0" err="1"/>
              <a:t>edit</a:t>
            </a:r>
            <a:r>
              <a:rPr kumimoji="1" lang="es-MX" dirty="0"/>
              <a:t> Master </a:t>
            </a:r>
            <a:r>
              <a:rPr kumimoji="1" lang="es-MX" dirty="0" err="1"/>
              <a:t>text</a:t>
            </a:r>
            <a:r>
              <a:rPr kumimoji="1" lang="es-MX" dirty="0"/>
              <a:t> </a:t>
            </a:r>
            <a:r>
              <a:rPr kumimoji="1" lang="es-MX" dirty="0" err="1"/>
              <a:t>styles</a:t>
            </a:r>
            <a:endParaRPr kumimoji="1" lang="es-MX" dirty="0"/>
          </a:p>
          <a:p>
            <a:pPr lvl="1"/>
            <a:r>
              <a:rPr kumimoji="1" lang="es-MX" dirty="0" err="1"/>
              <a:t>Second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2"/>
            <a:r>
              <a:rPr kumimoji="1" lang="es-MX" dirty="0" err="1"/>
              <a:t>Third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3"/>
            <a:r>
              <a:rPr kumimoji="1" lang="es-MX" dirty="0" err="1"/>
              <a:t>Fourth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  <a:p>
            <a:pPr lvl="4"/>
            <a:r>
              <a:rPr kumimoji="1" lang="es-MX" dirty="0" err="1"/>
              <a:t>Fifth</a:t>
            </a:r>
            <a:r>
              <a:rPr kumimoji="1" lang="es-MX" dirty="0"/>
              <a:t> </a:t>
            </a:r>
            <a:r>
              <a:rPr kumimoji="1" lang="es-MX" dirty="0" err="1"/>
              <a:t>level</a:t>
            </a:r>
            <a:endParaRPr kumimoji="1"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/>
                </a:solidFill>
              </a:defRPr>
            </a:lvl1pPr>
          </a:lstStyle>
          <a:p>
            <a:fld id="{5D3A281A-EDD1-4EE7-A1B5-4028A6F808F1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88463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b="1" kern="1200">
          <a:solidFill>
            <a:srgbClr val="00206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9575" y="1057229"/>
            <a:ext cx="11325982" cy="2600372"/>
          </a:xfrm>
          <a:solidFill>
            <a:schemeClr val="accent6">
              <a:lumMod val="60000"/>
              <a:lumOff val="40000"/>
            </a:schemeClr>
          </a:solidFill>
        </p:spPr>
        <p:txBody>
          <a:bodyPr anchor="ctr" anchorCtr="0">
            <a:noAutofit/>
          </a:bodyPr>
          <a:lstStyle/>
          <a:p>
            <a:pPr rtl="0"/>
            <a:r>
              <a:rPr lang="es-MX" sz="7200" b="1" i="0" u="none" baseline="0" dirty="0">
                <a:solidFill>
                  <a:schemeClr val="tx1"/>
                </a:solidFill>
                <a:latin typeface="+mn-lt"/>
              </a:rPr>
              <a:t>Foro entre actores</a:t>
            </a:r>
            <a:r>
              <a:rPr kumimoji="1" lang="es-MX" altLang="ja-JP" sz="8800" dirty="0">
                <a:solidFill>
                  <a:schemeClr val="tx1"/>
                </a:solidFill>
                <a:latin typeface="+mn-lt"/>
              </a:rPr>
              <a:t/>
            </a:r>
            <a:br>
              <a:rPr kumimoji="1" lang="es-MX" altLang="ja-JP" sz="8800" dirty="0">
                <a:solidFill>
                  <a:schemeClr val="tx1"/>
                </a:solidFill>
                <a:latin typeface="+mn-lt"/>
              </a:rPr>
            </a:br>
            <a:r>
              <a:rPr kumimoji="1" lang="es-MX" sz="5400" b="1" i="0" u="none" baseline="0" dirty="0">
                <a:solidFill>
                  <a:schemeClr val="tx1"/>
                </a:solidFill>
                <a:latin typeface="+mn-lt"/>
              </a:rPr>
              <a:t>Métodos de implementación</a:t>
            </a:r>
            <a:endParaRPr kumimoji="1" lang="es-MX" sz="5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0089" y="3995737"/>
            <a:ext cx="5914265" cy="2543175"/>
          </a:xfrm>
        </p:spPr>
        <p:txBody>
          <a:bodyPr>
            <a:normAutofit fontScale="77500" lnSpcReduction="20000"/>
          </a:bodyPr>
          <a:lstStyle/>
          <a:p>
            <a:pPr rtl="0"/>
            <a:r>
              <a:rPr lang="es-MX" b="1" i="0" u="none" baseline="0" dirty="0">
                <a:solidFill>
                  <a:schemeClr val="bg1">
                    <a:lumMod val="65000"/>
                  </a:schemeClr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Escriba aquí el nombre de su organización.</a:t>
            </a:r>
            <a:endParaRPr lang="es-MX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endParaRPr lang="es-MX" altLang="ja-JP" b="1" dirty="0">
              <a:solidFill>
                <a:schemeClr val="bg1">
                  <a:lumMod val="65000"/>
                </a:schemeClr>
              </a:solidFill>
            </a:endParaRPr>
          </a:p>
          <a:p>
            <a:pPr rtl="0"/>
            <a:r>
              <a:rPr lang="es-MX" b="1" i="0" u="none" baseline="0" dirty="0">
                <a:solidFill>
                  <a:srgbClr val="D08A7C"/>
                </a:solidFill>
                <a:ea typeface="Century Gothic" panose="020B0502020202020204" pitchFamily="34" charset="0"/>
                <a:cs typeface="Century Gothic" panose="020B0502020202020204" pitchFamily="34" charset="0"/>
              </a:rPr>
              <a:t>Tenga en cuenta que no es obligatorio realizar un foro entre actores. Impleméntelo si su organización cuenta con los recursos humanos y financieros suficientes.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1</a:t>
            </a:fld>
            <a:endParaRPr kumimoji="1" lang="es-MX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694" y="92846"/>
            <a:ext cx="2234306" cy="871538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9248838"/>
              </p:ext>
            </p:extLst>
          </p:nvPr>
        </p:nvGraphicFramePr>
        <p:xfrm>
          <a:off x="122010" y="1"/>
          <a:ext cx="1235303" cy="10572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2" name="ビットマップ イメージ" r:id="rId4" imgW="5819048" imgH="4982270" progId="Paint.Picture">
                  <p:embed/>
                </p:oleObj>
              </mc:Choice>
              <mc:Fallback>
                <p:oleObj name="ビットマップ イメージ" r:id="rId4" imgW="5819048" imgH="498227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10" y="1"/>
                        <a:ext cx="1235303" cy="10572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図 3083"/>
          <p:cNvPicPr/>
          <p:nvPr/>
        </p:nvPicPr>
        <p:blipFill>
          <a:blip r:embed="rId6"/>
          <a:stretch>
            <a:fillRect/>
          </a:stretch>
        </p:blipFill>
        <p:spPr>
          <a:xfrm>
            <a:off x="6886576" y="3750446"/>
            <a:ext cx="4057650" cy="2904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72739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63" y="0"/>
            <a:ext cx="11771654" cy="1325563"/>
          </a:xfrm>
        </p:spPr>
        <p:txBody>
          <a:bodyPr/>
          <a:lstStyle/>
          <a:p>
            <a:pPr algn="l" rtl="0"/>
            <a:r>
              <a:rPr kumimoji="1" lang="es-MX" b="1" i="0" u="none" baseline="0" dirty="0">
                <a:solidFill>
                  <a:srgbClr val="FF0000"/>
                </a:solidFill>
              </a:rPr>
              <a:t>PASO: </a:t>
            </a:r>
            <a:r>
              <a:rPr kumimoji="1" lang="es-MX" b="1" i="0" u="none" baseline="0" dirty="0"/>
              <a:t> procedimientos de implementación</a:t>
            </a:r>
            <a:endParaRPr kumimoji="1"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325563"/>
            <a:ext cx="11487150" cy="5416065"/>
          </a:xfrm>
        </p:spPr>
        <p:txBody>
          <a:bodyPr>
            <a:normAutofit fontScale="92500" lnSpcReduction="10000"/>
          </a:bodyPr>
          <a:lstStyle/>
          <a:p>
            <a:pPr marL="742950" indent="-742950" algn="l" rtl="0">
              <a:buFont typeface="+mj-lt"/>
              <a:buAutoNum type="arabicPeriod"/>
            </a:pPr>
            <a:r>
              <a:rPr lang="es-MX" b="0" i="0" u="none" baseline="0" dirty="0"/>
              <a:t>(Preparación) Reserve una sala de conferencias para celebrar el foro entre actores. </a:t>
            </a:r>
            <a:r>
              <a:rPr lang="es-MX" b="0" i="0" u="none" baseline="0" dirty="0">
                <a:solidFill>
                  <a:srgbClr val="FF0000"/>
                </a:solidFill>
              </a:rPr>
              <a:t>¡Ojo! Para reducir costos, use un recinto</a:t>
            </a:r>
            <a:r>
              <a:rPr lang="ja-JP" altLang="en-US" b="0" i="0" u="none" baseline="0" dirty="0">
                <a:solidFill>
                  <a:srgbClr val="FF0000"/>
                </a:solidFill>
              </a:rPr>
              <a:t>　</a:t>
            </a:r>
            <a:r>
              <a:rPr lang="es-MX" b="0" i="0" u="none" baseline="0" dirty="0">
                <a:solidFill>
                  <a:srgbClr val="FF0000"/>
                </a:solidFill>
              </a:rPr>
              <a:t>gubernamental.</a:t>
            </a:r>
            <a:endParaRPr lang="es-MX" dirty="0"/>
          </a:p>
          <a:p>
            <a:pPr marL="742950" indent="-742950" algn="l" rtl="0">
              <a:buFont typeface="+mj-lt"/>
              <a:buAutoNum type="arabicPeriod"/>
            </a:pPr>
            <a:r>
              <a:rPr lang="es-MX" b="0" i="0" u="none" baseline="0" dirty="0"/>
              <a:t>(Preparación) Identifique e invite al foro a los actores del mercado local. </a:t>
            </a:r>
            <a:r>
              <a:rPr lang="es-MX" b="0" i="0" u="none" baseline="0" dirty="0">
                <a:solidFill>
                  <a:srgbClr val="FF0000"/>
                </a:solidFill>
              </a:rPr>
              <a:t>¡Ojo! Invite solo a aquellos que estén interesados en tratar con pequeños agricultores.</a:t>
            </a:r>
            <a:endParaRPr lang="es-MX" altLang="ja-JP" dirty="0"/>
          </a:p>
          <a:p>
            <a:pPr marL="742950" indent="-742950" algn="l" rtl="0">
              <a:buFont typeface="+mj-lt"/>
              <a:buAutoNum type="arabicPeriod"/>
            </a:pPr>
            <a:r>
              <a:rPr kumimoji="1" lang="es-MX" b="0" i="0" u="none" baseline="0" dirty="0"/>
              <a:t>(Preparación) Pida a los grupos de agricultores que seleccionen a cuatro </a:t>
            </a: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[cambiar número según se necesite] </a:t>
            </a:r>
            <a:r>
              <a:rPr kumimoji="1" lang="es-MX" b="0" i="0" u="none" baseline="0" dirty="0"/>
              <a:t>representantes (hombres y mujeres) para asistir al foro.</a:t>
            </a:r>
          </a:p>
          <a:p>
            <a:pPr marL="742950" indent="-742950" algn="l" rtl="0">
              <a:buFont typeface="+mj-lt"/>
              <a:buAutoNum type="arabicPeriod"/>
            </a:pPr>
            <a:r>
              <a:rPr lang="es-MX" b="0" i="0" u="none" baseline="0" dirty="0"/>
              <a:t>(Preparación) Comparta los perfiles de los participantes antes del día del foro. Pida a los grupos de agricultores que traigan muestras de sus productos para exhibir en el foro.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10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957621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049" y="0"/>
            <a:ext cx="10848975" cy="1325563"/>
          </a:xfrm>
        </p:spPr>
        <p:txBody>
          <a:bodyPr/>
          <a:lstStyle/>
          <a:p>
            <a:pPr algn="l" rtl="0"/>
            <a:r>
              <a:rPr kumimoji="1" lang="es-MX" b="1" i="0" u="none" baseline="0" dirty="0">
                <a:solidFill>
                  <a:srgbClr val="FF0000"/>
                </a:solidFill>
              </a:rPr>
              <a:t>PASO: </a:t>
            </a:r>
            <a:r>
              <a:rPr kumimoji="1" lang="es-MX" b="1" i="0" u="none" baseline="0" dirty="0"/>
              <a:t> procedimientos de implementación</a:t>
            </a:r>
            <a:endParaRPr kumimoji="1"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4338" y="1028700"/>
            <a:ext cx="11628779" cy="5829300"/>
          </a:xfrm>
        </p:spPr>
        <p:txBody>
          <a:bodyPr>
            <a:normAutofit/>
          </a:bodyPr>
          <a:lstStyle/>
          <a:p>
            <a:pPr marL="742950" indent="-742950" algn="l" rtl="0">
              <a:buFont typeface="+mj-lt"/>
              <a:buAutoNum type="arabicPeriod" startAt="5"/>
            </a:pPr>
            <a:r>
              <a:rPr lang="es-MX" b="0" i="0" u="none" baseline="0" dirty="0"/>
              <a:t>(Preparación) En el recinto, prepare puestos con mesas y sillas suficientes para todos los participantes. </a:t>
            </a:r>
            <a:r>
              <a:rPr lang="es-MX" b="0" i="0" u="none" baseline="0" dirty="0">
                <a:solidFill>
                  <a:srgbClr val="FF0000"/>
                </a:solidFill>
              </a:rPr>
              <a:t>¡Ojo! Debe haber suficientes asientos para que los participantes puedan concentrarse en sus conversaciones.</a:t>
            </a:r>
            <a:endParaRPr lang="es-MX" sz="3200" dirty="0">
              <a:solidFill>
                <a:srgbClr val="FF0000"/>
              </a:solidFill>
            </a:endParaRPr>
          </a:p>
          <a:p>
            <a:pPr marL="742950" indent="-742950" algn="l" rtl="0">
              <a:buFont typeface="+mj-lt"/>
              <a:buAutoNum type="arabicPeriod" startAt="5"/>
            </a:pPr>
            <a:r>
              <a:rPr lang="es-MX" b="0" i="0" u="none" baseline="0" dirty="0"/>
              <a:t>Durante el foro, los representantes de los agricultores, acompañados por los extensionistas, visitan los puestos de los actores del mercado para intercambiar información y hablar de negocios.</a:t>
            </a:r>
          </a:p>
          <a:p>
            <a:pPr marL="742950" indent="-742950" algn="l" rtl="0">
              <a:buFont typeface="+mj-lt"/>
              <a:buAutoNum type="arabicPeriod" startAt="5"/>
            </a:pPr>
            <a:r>
              <a:rPr lang="es-MX" b="0" i="0" u="none" baseline="0" dirty="0"/>
              <a:t>Después del foro, los representantes del grupo organizan una reunión de retroalimentación en su grupo para compartir lo aprendido durante el foro.</a:t>
            </a:r>
            <a:endParaRPr kumimoji="1" lang="es-MX" dirty="0"/>
          </a:p>
          <a:p>
            <a:pPr marL="742950" indent="-742950" algn="l" rtl="0">
              <a:buFont typeface="+mj-lt"/>
              <a:buAutoNum type="arabicPeriod" startAt="5"/>
            </a:pPr>
            <a:endParaRPr kumimoji="1"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11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34602817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50" y="0"/>
            <a:ext cx="12044362" cy="1325563"/>
          </a:xfrm>
        </p:spPr>
        <p:txBody>
          <a:bodyPr/>
          <a:lstStyle/>
          <a:p>
            <a:pPr algn="l" rtl="0"/>
            <a:r>
              <a:rPr kumimoji="1" lang="es-MX" sz="4000" b="1" i="0" u="none" baseline="0" dirty="0">
                <a:solidFill>
                  <a:srgbClr val="FF0000"/>
                </a:solidFill>
              </a:rPr>
              <a:t>LISTA DE CHEQUEO: </a:t>
            </a:r>
            <a:r>
              <a:rPr kumimoji="1" lang="es-MX" sz="4000" b="1" i="0" u="none" baseline="0" dirty="0"/>
              <a:t>puntos que confirmar tras el foro entre actores</a:t>
            </a:r>
            <a:endParaRPr kumimoji="1" lang="es-MX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463" y="1151074"/>
            <a:ext cx="11920537" cy="5706926"/>
          </a:xfrm>
        </p:spPr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>
                <a:solidFill>
                  <a:srgbClr val="FF0000"/>
                </a:solidFill>
              </a:rPr>
              <a:t>Los miembros del grupo son informados de los hallazgos y resultados</a:t>
            </a:r>
            <a:r>
              <a:rPr lang="es-MX" sz="2800" b="0" i="0" u="none" baseline="0" dirty="0"/>
              <a:t> del foro por sus representantes. 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Los agricultores objetivo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comprenden varias oportunidades de negocio</a:t>
            </a:r>
            <a:r>
              <a:rPr lang="es-MX" sz="2800" b="0" i="0" u="none" baseline="0" dirty="0"/>
              <a:t> en la agricultura hortícola.</a:t>
            </a:r>
            <a:endParaRPr lang="es-MX" sz="28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Los agricultores objetivo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amplían sus redes comerciales</a:t>
            </a:r>
            <a:r>
              <a:rPr lang="es-MX" sz="2800" b="0" i="0" u="none" baseline="0" dirty="0"/>
              <a:t> con los actores del mercado invitados al foro.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 Los agricultores objetivo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mantienen contacto con los actores del mercado</a:t>
            </a:r>
            <a:r>
              <a:rPr lang="es-MX" sz="2800" b="0" i="0" u="none" baseline="0" dirty="0"/>
              <a:t> invitados al foro.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La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proporción masculino-femenina de los actores del mercado</a:t>
            </a:r>
            <a:r>
              <a:rPr lang="es-MX" sz="2800" b="0" i="0" u="none" baseline="0" dirty="0"/>
              <a:t> está equilibrada.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La </a:t>
            </a:r>
            <a:r>
              <a:rPr lang="es-MX" sz="2800" b="0" i="0" u="none" baseline="0" dirty="0">
                <a:solidFill>
                  <a:srgbClr val="FF0000"/>
                </a:solidFill>
              </a:rPr>
              <a:t>proporción masculino-femenina de los representantes del grupo</a:t>
            </a:r>
            <a:r>
              <a:rPr lang="es-MX" sz="2800" b="0" i="0" u="none" baseline="0" dirty="0"/>
              <a:t> está equilibrada.</a:t>
            </a:r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>
                <a:solidFill>
                  <a:srgbClr val="FF0000"/>
                </a:solidFill>
              </a:rPr>
              <a:t>La proporción masculino-femenina de los participantes </a:t>
            </a:r>
            <a:r>
              <a:rPr lang="es-MX" sz="2800" b="0" i="0" u="none" baseline="0" dirty="0"/>
              <a:t>en la reunión de retroalimentación está equilibrada.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400" smtClean="0"/>
              <a:t>12</a:t>
            </a:fld>
            <a:endParaRPr kumimoji="1" lang="es-MX" sz="1400" dirty="0"/>
          </a:p>
        </p:txBody>
      </p:sp>
    </p:spTree>
    <p:extLst>
      <p:ext uri="{BB962C8B-B14F-4D97-AF65-F5344CB8AC3E}">
        <p14:creationId xmlns:p14="http://schemas.microsoft.com/office/powerpoint/2010/main" val="716848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13</a:t>
            </a:fld>
            <a:endParaRPr kumimoji="1" lang="es-MX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95638" y="457269"/>
            <a:ext cx="10991850" cy="1325563"/>
          </a:xfrm>
        </p:spPr>
        <p:txBody>
          <a:bodyPr/>
          <a:lstStyle/>
          <a:p>
            <a:pPr algn="ctr" rtl="0"/>
            <a:r>
              <a:rPr lang="es-MX" b="1" i="0" u="none" baseline="0" dirty="0">
                <a:solidFill>
                  <a:srgbClr val="FF0000"/>
                </a:solidFill>
              </a:rPr>
              <a:t>El foro entre actores en acción</a:t>
            </a:r>
            <a:endParaRPr kumimoji="1" lang="es-MX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63" y="1511370"/>
            <a:ext cx="11363925" cy="4131284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292608" y="2313032"/>
            <a:ext cx="3584448" cy="2185816"/>
          </a:xfrm>
          <a:prstGeom prst="wedgeEllipseCallout">
            <a:avLst>
              <a:gd name="adj1" fmla="val 36310"/>
              <a:gd name="adj2" fmla="val 51623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MX" dirty="0"/>
              <a:t>Hemos venido produciendo</a:t>
            </a:r>
            <a:br>
              <a:rPr lang="es-MX" dirty="0"/>
            </a:br>
            <a:r>
              <a:rPr lang="es-MX" dirty="0"/>
              <a:t>esta variedad de tomates durante los últimos años. ¿Le interesa? 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343953" y="5273322"/>
            <a:ext cx="191192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Foto: Etiopía</a:t>
            </a:r>
          </a:p>
        </p:txBody>
      </p:sp>
      <p:sp>
        <p:nvSpPr>
          <p:cNvPr id="8" name="CuadroTexto 1">
            <a:extLst>
              <a:ext uri="{FF2B5EF4-FFF2-40B4-BE49-F238E27FC236}">
                <a16:creationId xmlns:a16="http://schemas.microsoft.com/office/drawing/2014/main" id="{D540C674-E27D-4BDF-8FD0-A8DA295E28E1}"/>
              </a:ext>
            </a:extLst>
          </p:cNvPr>
          <p:cNvSpPr txBox="1"/>
          <p:nvPr/>
        </p:nvSpPr>
        <p:spPr>
          <a:xfrm>
            <a:off x="7516368" y="1391196"/>
            <a:ext cx="4334256" cy="3107652"/>
          </a:xfrm>
          <a:prstGeom prst="wedgeEllipseCallout">
            <a:avLst>
              <a:gd name="adj1" fmla="val -36472"/>
              <a:gd name="adj2" fmla="val 528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es-MX" dirty="0"/>
              <a:t>No sabía que en este distrito hubiera tantos productores de tomate competentes y siempre compraba a los importadores. Debería considerar comprarles tomates frescos y locales a ustedes. </a:t>
            </a:r>
          </a:p>
        </p:txBody>
      </p:sp>
    </p:spTree>
    <p:extLst>
      <p:ext uri="{BB962C8B-B14F-4D97-AF65-F5344CB8AC3E}">
        <p14:creationId xmlns:p14="http://schemas.microsoft.com/office/powerpoint/2010/main" val="166022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7446" y="-5148"/>
            <a:ext cx="2693825" cy="13196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2" y="-11101"/>
            <a:ext cx="10991850" cy="1325563"/>
          </a:xfrm>
        </p:spPr>
        <p:txBody>
          <a:bodyPr>
            <a:normAutofit/>
          </a:bodyPr>
          <a:lstStyle/>
          <a:p>
            <a:pPr algn="l" rtl="0"/>
            <a:r>
              <a:rPr lang="es-MX" sz="3600" b="1" i="0" u="none" baseline="0" dirty="0"/>
              <a:t>SOLUCIÓN DE PROBLEMAS</a:t>
            </a:r>
            <a:endParaRPr lang="es-MX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0025" y="1200150"/>
            <a:ext cx="11843092" cy="59778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¿Qué pasa si a los actores del mercado no les interesa participar en el foro? </a:t>
            </a:r>
            <a:r>
              <a:rPr lang="es-MX" sz="2800" b="0" i="0" u="none" baseline="0" dirty="0">
                <a:sym typeface="Wingdings" panose="05000000000000000000" pitchFamily="2" charset="2"/>
              </a:rPr>
              <a:t> Los comerciantes no participarán en el foro si no les resulta lo suficientemente atractivo. Intente </a:t>
            </a:r>
            <a:r>
              <a:rPr lang="es-MX" sz="2800" b="0" i="0" u="none" baseline="0" dirty="0">
                <a:solidFill>
                  <a:srgbClr val="FF0000"/>
                </a:solidFill>
                <a:sym typeface="Wingdings" panose="05000000000000000000" pitchFamily="2" charset="2"/>
              </a:rPr>
              <a:t>hacer que el foro valga la pena para ellos</a:t>
            </a:r>
            <a:r>
              <a:rPr lang="es-MX" sz="2800" b="0" i="0" u="none" baseline="0" dirty="0">
                <a:sym typeface="Wingdings" panose="05000000000000000000" pitchFamily="2" charset="2"/>
              </a:rPr>
              <a:t>. Por ejemplo, </a:t>
            </a:r>
            <a:r>
              <a:rPr lang="es-MX" sz="2800" dirty="0">
                <a:sym typeface="Wingdings" panose="05000000000000000000" pitchFamily="2" charset="2"/>
              </a:rPr>
              <a:t>si es que la razón principal de la falta de atractivo es la baja cantidad de grupos, aumentar </a:t>
            </a:r>
            <a:r>
              <a:rPr lang="es-MX" sz="2800" b="0" i="0" u="none" baseline="0" dirty="0">
                <a:sym typeface="Wingdings" panose="05000000000000000000" pitchFamily="2" charset="2"/>
              </a:rPr>
              <a:t>la cantidad de grupos de agricultores participantes del foro puede ser una solución.</a:t>
            </a:r>
            <a:endParaRPr lang="es-MX" sz="2800" dirty="0"/>
          </a:p>
          <a:p>
            <a:pPr algn="l" rtl="0">
              <a:buFont typeface="Wingdings" panose="05000000000000000000" pitchFamily="2" charset="2"/>
              <a:buChar char="ü"/>
            </a:pPr>
            <a:r>
              <a:rPr lang="es-MX" sz="2800" b="0" i="0" u="none" baseline="0" dirty="0"/>
              <a:t>Conversaciones poco animadas.</a:t>
            </a:r>
            <a:r>
              <a:rPr lang="es-MX" sz="2800" b="0" i="0" u="none" baseline="0" dirty="0">
                <a:sym typeface="Wingdings" panose="05000000000000000000" pitchFamily="2" charset="2"/>
              </a:rPr>
              <a:t></a:t>
            </a:r>
            <a:r>
              <a:rPr lang="es-MX" sz="2800" b="0" i="0" u="none" baseline="0" dirty="0">
                <a:solidFill>
                  <a:srgbClr val="FF0000"/>
                </a:solidFill>
                <a:sym typeface="Wingdings" panose="05000000000000000000" pitchFamily="2" charset="2"/>
              </a:rPr>
              <a:t> Los extensionistas deben ayudar proactivamente a los agricultores </a:t>
            </a:r>
            <a:r>
              <a:rPr lang="es-MX" sz="2800" dirty="0">
                <a:sym typeface="Wingdings" panose="05000000000000000000" pitchFamily="2" charset="2"/>
              </a:rPr>
              <a:t>para animar las conversaciones.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MX" sz="2800" b="0" i="0" u="none" baseline="0" dirty="0">
                <a:sym typeface="Wingdings" panose="05000000000000000000" pitchFamily="2" charset="2"/>
              </a:rPr>
              <a:t> Las conversaciones no son constructivas. Los participantes se reclaman mutuamente. Se debe dejar en claro desde el principio que los participantes deben </a:t>
            </a:r>
            <a:r>
              <a:rPr lang="es-MX" sz="2800" b="0" i="0" u="none" baseline="0" dirty="0">
                <a:solidFill>
                  <a:srgbClr val="FF0000"/>
                </a:solidFill>
                <a:sym typeface="Wingdings" panose="05000000000000000000" pitchFamily="2" charset="2"/>
              </a:rPr>
              <a:t>centrarse en las soluciones a los problemas para crear una situación de </a:t>
            </a:r>
            <a:r>
              <a:rPr lang="es-MX" sz="2800" dirty="0">
                <a:solidFill>
                  <a:srgbClr val="FF0000"/>
                </a:solidFill>
                <a:sym typeface="Wingdings" panose="05000000000000000000" pitchFamily="2" charset="2"/>
              </a:rPr>
              <a:t>donde todos ganen («ganar-ganar»)</a:t>
            </a:r>
            <a:r>
              <a:rPr lang="es-MX" sz="2800" b="0" i="0" u="none" baseline="0" dirty="0">
                <a:sym typeface="Wingdings" panose="05000000000000000000" pitchFamily="2" charset="2"/>
              </a:rPr>
              <a:t>.</a:t>
            </a:r>
            <a:endParaRPr lang="es-MX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200" smtClean="0"/>
              <a:t>14</a:t>
            </a:fld>
            <a:endParaRPr kumimoji="1" lang="es-MX" sz="1200" dirty="0"/>
          </a:p>
        </p:txBody>
      </p:sp>
    </p:spTree>
    <p:extLst>
      <p:ext uri="{BB962C8B-B14F-4D97-AF65-F5344CB8AC3E}">
        <p14:creationId xmlns:p14="http://schemas.microsoft.com/office/powerpoint/2010/main" val="288316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13638"/>
            <a:ext cx="10515600" cy="4727990"/>
          </a:xfrm>
        </p:spPr>
        <p:txBody>
          <a:bodyPr/>
          <a:lstStyle/>
          <a:p>
            <a:endParaRPr kumimoji="1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s-MX" smtClean="0"/>
              <a:t>15</a:t>
            </a:fld>
            <a:endParaRPr kumimoji="1" lang="es-MX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00081"/>
            <a:ext cx="10991850" cy="2376419"/>
          </a:xfrm>
        </p:spPr>
        <p:txBody>
          <a:bodyPr>
            <a:normAutofit fontScale="90000"/>
          </a:bodyPr>
          <a:lstStyle/>
          <a:p>
            <a:r>
              <a:rPr lang="x-none" altLang="ja-JP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Camino </a:t>
            </a:r>
            <a:r>
              <a:rPr lang="x-none" altLang="ja-JP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a seguir: </a:t>
            </a:r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Calendario de implementación, reporte</a:t>
            </a:r>
            <a:r>
              <a:rPr lang="x-none" altLang="ja-JP" dirty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; agregue aquí cualquier otra información necesaria.</a:t>
            </a:r>
            <a:r>
              <a:rPr lang="ja-JP" altLang="ja-JP" dirty="0">
                <a:solidFill>
                  <a:schemeClr val="bg1">
                    <a:lumMod val="75000"/>
                  </a:schemeClr>
                </a:solidFill>
                <a:effectLst/>
              </a:rPr>
              <a:t/>
            </a:r>
            <a:br>
              <a:rPr lang="ja-JP" altLang="ja-JP" dirty="0">
                <a:solidFill>
                  <a:schemeClr val="bg1">
                    <a:lumMod val="75000"/>
                  </a:schemeClr>
                </a:solidFill>
                <a:effectLst/>
              </a:rPr>
            </a:br>
            <a:endParaRPr kumimoji="1" lang="es-MX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4090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717" y="0"/>
            <a:ext cx="12271717" cy="1325563"/>
          </a:xfrm>
        </p:spPr>
        <p:txBody>
          <a:bodyPr>
            <a:normAutofit/>
          </a:bodyPr>
          <a:lstStyle/>
          <a:p>
            <a:pPr algn="ctr" rtl="0"/>
            <a:r>
              <a:rPr kumimoji="1" lang="es-MX" sz="3600" b="1" i="0" u="none" baseline="0" dirty="0">
                <a:solidFill>
                  <a:srgbClr val="FF0000"/>
                </a:solidFill>
              </a:rPr>
              <a:t>¿DÓNDE ESTAMOS?: </a:t>
            </a:r>
            <a:r>
              <a:rPr kumimoji="1" lang="es-MX" sz="3600" b="1" i="0" u="none" baseline="0" dirty="0"/>
              <a:t>el foro entre actores en los 4 pasos del SHEP</a:t>
            </a:r>
            <a:endParaRPr kumimoji="1" lang="es-MX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400" smtClean="0"/>
              <a:t>2</a:t>
            </a:fld>
            <a:endParaRPr kumimoji="1" lang="es-MX" sz="1400" dirty="0"/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298153"/>
              </p:ext>
            </p:extLst>
          </p:nvPr>
        </p:nvGraphicFramePr>
        <p:xfrm>
          <a:off x="255930" y="1171169"/>
          <a:ext cx="11387139" cy="549138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86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00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9244"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</a:rPr>
                        <a:t>4 pasos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tc>
                  <a:txBody>
                    <a:bodyPr/>
                    <a:lstStyle/>
                    <a:p>
                      <a:pPr algn="ctr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</a:rPr>
                        <a:t>Actividades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2419">
                <a:tc>
                  <a:txBody>
                    <a:bodyPr/>
                    <a:lstStyle/>
                    <a:p>
                      <a:pPr marL="0" lvl="0" indent="0" algn="l" rtl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s-MX" sz="2400" b="1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1. Compartir las metas con los agricultores.</a:t>
                      </a:r>
                      <a:endParaRPr lang="es-MX" sz="2400" b="1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marL="58563" marR="58563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Taller de sensibilización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22796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2400" b="1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2.  Aumenta la conciencia de los agricultores.</a:t>
                      </a:r>
                      <a:endParaRPr lang="es-MX" sz="2400" b="1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kumimoji="1" lang="es-MX" sz="1800" b="0" i="0" u="none" kern="1200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Estudio de línea base participativo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kumimoji="1" lang="es-MX" sz="2400" b="1" i="0" u="none" kern="1200" baseline="0" dirty="0">
                          <a:solidFill>
                            <a:srgbClr val="FF0000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Foro entre actores (opcional)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s-MX" altLang="ja-JP" sz="2400" b="1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kumimoji="1" lang="es-MX" sz="2400" b="1" kern="1200" dirty="0">
                        <a:solidFill>
                          <a:srgbClr val="FF0000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Estudio del mercado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0374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2400" b="1" i="0" u="non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3. Los agricultores toman decisiones.</a:t>
                      </a:r>
                      <a:endParaRPr lang="es-MX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Selección de cultivos objetivo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Elaboración del calendario de cultivos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8278"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2400" b="1" i="0" u="none" baseline="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4.  Los agricultores adquieren habilidades.</a:t>
                      </a:r>
                      <a:endParaRPr lang="es-MX" sz="2400" b="1" dirty="0">
                        <a:solidFill>
                          <a:schemeClr val="bg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1800" b="0" i="0" u="none" baseline="0" dirty="0"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Capacitaciones en campo</a:t>
                      </a:r>
                      <a:endParaRPr lang="es-MX" sz="1800" dirty="0"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8278">
                <a:tc gridSpan="2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r>
                        <a:rPr lang="es-MX" sz="2400" b="0" i="0" u="none" baseline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ゴシック"/>
                          <a:cs typeface="Times New Roman"/>
                        </a:rPr>
                        <a:t>Seguimiento y monitoreo (incluyendo el estudio de línea final participativo)</a:t>
                      </a:r>
                      <a:endParaRPr lang="es-MX" altLang="ja-JP" sz="24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ＭＳ ゴシック"/>
                        <a:cs typeface="Times New Roman"/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pPr algn="l" rtl="0">
                        <a:spcAft>
                          <a:spcPts val="0"/>
                        </a:spcAft>
                      </a:pPr>
                      <a:endParaRPr lang="x-none" altLang="ja-JP" sz="2800" b="0" dirty="0">
                        <a:solidFill>
                          <a:schemeClr val="tx1"/>
                        </a:solidFill>
                        <a:effectLst/>
                        <a:latin typeface="Arial"/>
                        <a:ea typeface="ＭＳ ゴシック"/>
                        <a:cs typeface="Times New Roman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Rounded Rectangular Callout 5"/>
          <p:cNvSpPr/>
          <p:nvPr/>
        </p:nvSpPr>
        <p:spPr>
          <a:xfrm>
            <a:off x="7996239" y="3697839"/>
            <a:ext cx="3448050" cy="671512"/>
          </a:xfrm>
          <a:prstGeom prst="wedgeRoundRectCallout">
            <a:avLst>
              <a:gd name="adj1" fmla="val -43542"/>
              <a:gd name="adj2" fmla="val -68409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kumimoji="1" lang="es-MX" b="0" i="0" u="none" baseline="0" dirty="0">
                <a:solidFill>
                  <a:schemeClr val="tx1"/>
                </a:solidFill>
              </a:rPr>
              <a:t>El foro entre actores sirve para concientizar a los agricultores. </a:t>
            </a:r>
            <a:endParaRPr kumimoji="1" lang="es-MX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124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PARTE 1: </a:t>
            </a:r>
            <a:r>
              <a:rPr lang="x-none" altLang="ja-JP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CONCEPTO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s-MX" smtClean="0"/>
              <a:t>3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9954719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3" y="174625"/>
            <a:ext cx="11249025" cy="1325563"/>
          </a:xfrm>
        </p:spPr>
        <p:txBody>
          <a:bodyPr/>
          <a:lstStyle/>
          <a:p>
            <a:pPr algn="l" rtl="0"/>
            <a:r>
              <a:rPr kumimoji="1" lang="es-MX" b="1" i="0" u="none" baseline="0" dirty="0">
                <a:solidFill>
                  <a:srgbClr val="FF0000"/>
                </a:solidFill>
              </a:rPr>
              <a:t>¿POR QUÉ?: </a:t>
            </a:r>
            <a:r>
              <a:rPr lang="es-MX" dirty="0"/>
              <a:t>objetivos del foro entre actores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3913" y="1478000"/>
            <a:ext cx="11106150" cy="3264417"/>
          </a:xfrm>
        </p:spPr>
        <p:txBody>
          <a:bodyPr>
            <a:normAutofit/>
          </a:bodyPr>
          <a:lstStyle/>
          <a:p>
            <a:pPr algn="l" rtl="0"/>
            <a:r>
              <a:rPr lang="es-MX" b="0" i="0" u="none" baseline="0" dirty="0"/>
              <a:t>El foro entre actores </a:t>
            </a:r>
            <a:r>
              <a:rPr kumimoji="1" lang="es-MX" b="0" i="0" u="none" baseline="0" dirty="0"/>
              <a:t>tiene </a:t>
            </a:r>
            <a:r>
              <a:rPr kumimoji="1" lang="es-MX" b="0" i="0" u="none" baseline="0" dirty="0">
                <a:solidFill>
                  <a:srgbClr val="FF0000"/>
                </a:solidFill>
              </a:rPr>
              <a:t>dos propósitos</a:t>
            </a:r>
            <a:r>
              <a:rPr kumimoji="1" lang="es-MX" b="0" i="0" u="none" baseline="0" dirty="0"/>
              <a:t>.</a:t>
            </a:r>
            <a:endParaRPr lang="es-MX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es-MX" b="0" i="0" u="none" baseline="0" dirty="0">
                <a:solidFill>
                  <a:srgbClr val="FF0000"/>
                </a:solidFill>
              </a:rPr>
              <a:t>Muestra a los agricultores una oportunidad</a:t>
            </a:r>
            <a:r>
              <a:rPr lang="es-MX" b="0" i="0" u="none" baseline="0" dirty="0"/>
              <a:t> comercial que puede brindarles la horticultura.</a:t>
            </a:r>
            <a:endParaRPr kumimoji="1" lang="es-MX" dirty="0">
              <a:solidFill>
                <a:srgbClr val="FF0000"/>
              </a:solidFill>
            </a:endParaRPr>
          </a:p>
          <a:p>
            <a:pPr lvl="2" algn="l" rtl="0"/>
            <a:endParaRPr kumimoji="1" lang="es-MX" dirty="0"/>
          </a:p>
          <a:p>
            <a:pPr marL="971550" lvl="1" indent="-514350" algn="l" rtl="0">
              <a:buFont typeface="+mj-lt"/>
              <a:buAutoNum type="arabicPeriod"/>
            </a:pPr>
            <a:r>
              <a:rPr lang="es-MX" b="0" i="0" u="none" baseline="0" dirty="0"/>
              <a:t>Los ayuda a </a:t>
            </a:r>
            <a:r>
              <a:rPr lang="es-MX" b="0" i="0" u="none" baseline="0" dirty="0">
                <a:solidFill>
                  <a:srgbClr val="FF0000"/>
                </a:solidFill>
              </a:rPr>
              <a:t>establecer vínculos comerciales con una variedad de actores del mercado</a:t>
            </a:r>
            <a:r>
              <a:rPr lang="es-MX" b="0" i="0" u="none" baseline="0" dirty="0"/>
              <a:t> involucrados en el negocio de la horticultura.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4</a:t>
            </a:fld>
            <a:endParaRPr kumimoji="1" lang="es-MX" dirty="0"/>
          </a:p>
        </p:txBody>
      </p:sp>
      <p:grpSp>
        <p:nvGrpSpPr>
          <p:cNvPr id="6" name="グループ化 23"/>
          <p:cNvGrpSpPr/>
          <p:nvPr/>
        </p:nvGrpSpPr>
        <p:grpSpPr>
          <a:xfrm>
            <a:off x="2399270" y="4742417"/>
            <a:ext cx="6900647" cy="1904515"/>
            <a:chOff x="7326" y="4691711"/>
            <a:chExt cx="9031295" cy="2160629"/>
          </a:xfrm>
        </p:grpSpPr>
        <p:pic>
          <p:nvPicPr>
            <p:cNvPr id="8" name="図 5" descr="Fukyuin_02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7514" y="4848604"/>
              <a:ext cx="871107" cy="1964262"/>
            </a:xfrm>
            <a:prstGeom prst="rect">
              <a:avLst/>
            </a:prstGeom>
          </p:spPr>
        </p:pic>
        <p:pic>
          <p:nvPicPr>
            <p:cNvPr id="9" name="図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26" y="4715600"/>
              <a:ext cx="964119" cy="2121062"/>
            </a:xfrm>
            <a:prstGeom prst="rect">
              <a:avLst/>
            </a:prstGeom>
          </p:spPr>
        </p:pic>
        <p:pic>
          <p:nvPicPr>
            <p:cNvPr id="10" name="図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491386" y="4758910"/>
              <a:ext cx="1005662" cy="2048296"/>
            </a:xfrm>
            <a:prstGeom prst="rect">
              <a:avLst/>
            </a:prstGeom>
          </p:spPr>
        </p:pic>
        <p:pic>
          <p:nvPicPr>
            <p:cNvPr id="11" name="図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69096" y="4691711"/>
              <a:ext cx="762066" cy="2115495"/>
            </a:xfrm>
            <a:prstGeom prst="rect">
              <a:avLst/>
            </a:prstGeom>
          </p:spPr>
        </p:pic>
        <p:pic>
          <p:nvPicPr>
            <p:cNvPr id="12" name="図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4228588" y="4691711"/>
              <a:ext cx="752011" cy="2160629"/>
            </a:xfrm>
            <a:prstGeom prst="rect">
              <a:avLst/>
            </a:prstGeom>
          </p:spPr>
        </p:pic>
        <p:pic>
          <p:nvPicPr>
            <p:cNvPr id="13" name="図 14" descr="M_child01.png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833651" y="5013298"/>
              <a:ext cx="575879" cy="1793908"/>
            </a:xfrm>
            <a:prstGeom prst="rect">
              <a:avLst/>
            </a:prstGeom>
          </p:spPr>
        </p:pic>
        <p:pic>
          <p:nvPicPr>
            <p:cNvPr id="14" name="図 15" descr="M_child02.png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42386" y="5037093"/>
              <a:ext cx="598779" cy="1793909"/>
            </a:xfrm>
            <a:prstGeom prst="rect">
              <a:avLst/>
            </a:prstGeom>
          </p:spPr>
        </p:pic>
        <p:pic>
          <p:nvPicPr>
            <p:cNvPr id="15" name="図 16" descr="M_child03.png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392627" y="5606878"/>
              <a:ext cx="469694" cy="1200328"/>
            </a:xfrm>
            <a:prstGeom prst="rect">
              <a:avLst/>
            </a:prstGeom>
          </p:spPr>
        </p:pic>
        <p:pic>
          <p:nvPicPr>
            <p:cNvPr id="16" name="図 17" descr="W_child01.png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429496" y="5325312"/>
              <a:ext cx="628286" cy="1491008"/>
            </a:xfrm>
            <a:prstGeom prst="rect">
              <a:avLst/>
            </a:prstGeom>
          </p:spPr>
        </p:pic>
        <p:pic>
          <p:nvPicPr>
            <p:cNvPr id="17" name="図 18" descr="W_child02.png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946432" y="5305509"/>
              <a:ext cx="477701" cy="1491007"/>
            </a:xfrm>
            <a:prstGeom prst="rect">
              <a:avLst/>
            </a:prstGeom>
          </p:spPr>
        </p:pic>
        <p:pic>
          <p:nvPicPr>
            <p:cNvPr id="18" name="図 19" descr="W_child03.png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291472" y="5316198"/>
              <a:ext cx="866713" cy="1491008"/>
            </a:xfrm>
            <a:prstGeom prst="rect">
              <a:avLst/>
            </a:prstGeom>
          </p:spPr>
        </p:pic>
        <p:pic>
          <p:nvPicPr>
            <p:cNvPr id="19" name="図 20" descr="Y_husband.png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2809564" y="4772264"/>
              <a:ext cx="952636" cy="2057174"/>
            </a:xfrm>
            <a:prstGeom prst="rect">
              <a:avLst/>
            </a:prstGeom>
          </p:spPr>
        </p:pic>
        <p:pic>
          <p:nvPicPr>
            <p:cNvPr id="20" name="図 21" descr="Y_wife.pn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507138" y="4767825"/>
              <a:ext cx="682859" cy="2057174"/>
            </a:xfrm>
            <a:prstGeom prst="rect">
              <a:avLst/>
            </a:prstGeom>
          </p:spPr>
        </p:pic>
        <p:pic>
          <p:nvPicPr>
            <p:cNvPr id="21" name="図 22" descr="W_wife.png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551" y="4846384"/>
              <a:ext cx="929479" cy="1962492"/>
            </a:xfrm>
            <a:prstGeom prst="rect">
              <a:avLst/>
            </a:prstGeom>
          </p:spPr>
        </p:pic>
        <p:pic>
          <p:nvPicPr>
            <p:cNvPr id="22" name="図 9"/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4666611" y="4697807"/>
              <a:ext cx="1054699" cy="21093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3720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8334317" y="4491097"/>
            <a:ext cx="1390650" cy="1371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48342" y="5359696"/>
            <a:ext cx="1390650" cy="1371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046940" y="4549061"/>
            <a:ext cx="139065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690690" y="5265319"/>
            <a:ext cx="1390650" cy="1371600"/>
          </a:xfrm>
          <a:prstGeom prst="rect">
            <a:avLst/>
          </a:prstGeom>
        </p:spPr>
      </p:pic>
      <p:sp>
        <p:nvSpPr>
          <p:cNvPr id="10" name="Circular Arrow 9"/>
          <p:cNvSpPr/>
          <p:nvPr/>
        </p:nvSpPr>
        <p:spPr>
          <a:xfrm rot="19481434">
            <a:off x="3086972" y="5200937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chemeClr val="tx1"/>
              </a:solidFill>
            </a:endParaRPr>
          </a:p>
        </p:txBody>
      </p:sp>
      <p:sp>
        <p:nvSpPr>
          <p:cNvPr id="11" name="Circular Arrow 10"/>
          <p:cNvSpPr/>
          <p:nvPr/>
        </p:nvSpPr>
        <p:spPr>
          <a:xfrm rot="1993814">
            <a:off x="5524635" y="5022887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chemeClr val="tx1"/>
              </a:solidFill>
            </a:endParaRPr>
          </a:p>
        </p:txBody>
      </p:sp>
      <p:sp>
        <p:nvSpPr>
          <p:cNvPr id="12" name="Circular Arrow 11"/>
          <p:cNvSpPr/>
          <p:nvPr/>
        </p:nvSpPr>
        <p:spPr>
          <a:xfrm rot="18964920">
            <a:off x="7524743" y="4960972"/>
            <a:ext cx="781056" cy="681522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0800000"/>
              <a:gd name="adj5" fmla="val 21467"/>
            </a:avLst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kumimoji="1" lang="x-none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7" y="239713"/>
            <a:ext cx="10906125" cy="1325563"/>
          </a:xfrm>
        </p:spPr>
        <p:txBody>
          <a:bodyPr/>
          <a:lstStyle/>
          <a:p>
            <a:pPr algn="l" rtl="0"/>
            <a:r>
              <a:rPr kumimoji="1" lang="es-MX" b="1" i="0" u="none" baseline="0" dirty="0">
                <a:solidFill>
                  <a:srgbClr val="FF0000"/>
                </a:solidFill>
              </a:rPr>
              <a:t>¿QUÉ?: </a:t>
            </a:r>
            <a:r>
              <a:rPr kumimoji="1" lang="es-MX" b="1" i="0" u="none" baseline="0" dirty="0"/>
              <a:t>resumen del foro entre actores</a:t>
            </a:r>
            <a:endParaRPr kumimoji="1"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3" y="1313658"/>
            <a:ext cx="11657354" cy="3921203"/>
          </a:xfrm>
        </p:spPr>
        <p:txBody>
          <a:bodyPr>
            <a:normAutofit/>
          </a:bodyPr>
          <a:lstStyle/>
          <a:p>
            <a:pPr algn="l" rtl="0"/>
            <a:r>
              <a:rPr lang="es-MX" sz="3200" b="0" i="0" u="none" baseline="0" dirty="0"/>
              <a:t>El foro entre actores, que dura medio día, invita a los representantes de los agricultores y a otros actores del mercado (proveedores de insumos agrícolas, compradores, empresas procesadoras de alimentos, exportadores de cultivos, transportistas, instituciones financieras, ONG, etc.).</a:t>
            </a:r>
          </a:p>
          <a:p>
            <a:pPr algn="l" rtl="0"/>
            <a:r>
              <a:rPr lang="es-MX" sz="3200" b="0" i="0" u="none" baseline="0" dirty="0"/>
              <a:t>Los agricultores visitan los puestos de los actores del mercado e intercambian información a través de conversaciones de negocios.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5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7668307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kumimoji="1" lang="es-MX" sz="4000" b="1" i="0" u="none" baseline="0" dirty="0">
                <a:solidFill>
                  <a:srgbClr val="FF0000"/>
                </a:solidFill>
              </a:rPr>
              <a:t>¿CÓMO?: </a:t>
            </a:r>
            <a:r>
              <a:rPr lang="es-MX" sz="4000" dirty="0"/>
              <a:t>consejos clave para la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0088" y="1391994"/>
            <a:ext cx="10515600" cy="3211329"/>
          </a:xfrm>
        </p:spPr>
        <p:txBody>
          <a:bodyPr>
            <a:normAutofit/>
          </a:bodyPr>
          <a:lstStyle/>
          <a:p>
            <a:pPr algn="l" rtl="0"/>
            <a:r>
              <a:rPr lang="es-MX" b="0" i="0" u="none" baseline="0" dirty="0"/>
              <a:t>El foro debe </a:t>
            </a:r>
            <a:r>
              <a:rPr lang="es-MX" b="0" i="0" u="none" baseline="0" dirty="0">
                <a:solidFill>
                  <a:srgbClr val="FF0000"/>
                </a:solidFill>
              </a:rPr>
              <a:t>restringir el número de participantes</a:t>
            </a:r>
            <a:r>
              <a:rPr lang="es-MX" b="0" i="0" u="none" baseline="0" dirty="0"/>
              <a:t> para facilitar la comunicación entre los participantes seleccionados. </a:t>
            </a:r>
            <a:endParaRPr lang="es-MX" dirty="0"/>
          </a:p>
          <a:p>
            <a:pPr algn="l" rtl="0"/>
            <a:r>
              <a:rPr lang="es-MX" b="0" i="0" u="none" baseline="0" dirty="0"/>
              <a:t>Debe invitarse solo a los actores del mercado, como los comerciantes locales, </a:t>
            </a:r>
            <a:r>
              <a:rPr lang="es-MX" b="0" i="0" u="none" baseline="0" dirty="0">
                <a:solidFill>
                  <a:srgbClr val="FF0000"/>
                </a:solidFill>
              </a:rPr>
              <a:t>que puedan convertirse en futuros socios comerciales</a:t>
            </a:r>
            <a:r>
              <a:rPr lang="es-MX" b="0" i="0" u="none" baseline="0" dirty="0"/>
              <a:t> de los grupos de agricultores de SHEP.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mtClean="0"/>
              <a:t>6</a:t>
            </a:fld>
            <a:endParaRPr kumimoji="1" lang="es-MX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5708" y="4603323"/>
            <a:ext cx="7327195" cy="1490278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3501820" y="4596395"/>
            <a:ext cx="2563314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es-MX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es-MX" b="1" dirty="0">
              <a:solidFill>
                <a:schemeClr val="tx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3908542" y="4910968"/>
            <a:ext cx="3890753" cy="923330"/>
          </a:xfrm>
          <a:prstGeom prst="rect">
            <a:avLst/>
          </a:prstGeom>
          <a:solidFill>
            <a:srgbClr val="EFD1CF"/>
          </a:solidFill>
        </p:spPr>
        <p:txBody>
          <a:bodyPr wrap="square" rtlCol="0">
            <a:spAutoFit/>
          </a:bodyPr>
          <a:lstStyle/>
          <a:p>
            <a:r>
              <a:rPr lang="es-MX" dirty="0"/>
              <a:t>No nos sentimos intimidados,</a:t>
            </a:r>
            <a:br>
              <a:rPr lang="es-MX" dirty="0"/>
            </a:br>
            <a:r>
              <a:rPr lang="es-MX" dirty="0"/>
              <a:t>porque hay una cantidad limitada de participantes</a:t>
            </a:r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930326BE-F8B5-477E-BE00-C2198096F672}"/>
              </a:ext>
            </a:extLst>
          </p:cNvPr>
          <p:cNvSpPr/>
          <p:nvPr/>
        </p:nvSpPr>
        <p:spPr>
          <a:xfrm>
            <a:off x="7799295" y="4843189"/>
            <a:ext cx="1629285" cy="923330"/>
          </a:xfrm>
          <a:prstGeom prst="ellipse">
            <a:avLst/>
          </a:prstGeom>
          <a:solidFill>
            <a:srgbClr val="D8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s-MX" altLang="ja-JP" dirty="0"/>
              <a:t>Apoyo a la</a:t>
            </a:r>
            <a:br>
              <a:rPr kumimoji="1" lang="es-MX" altLang="ja-JP" dirty="0"/>
            </a:br>
            <a:r>
              <a:rPr kumimoji="1" lang="es-MX" altLang="ja-JP" dirty="0"/>
              <a:t>competencia </a:t>
            </a:r>
          </a:p>
        </p:txBody>
      </p:sp>
    </p:spTree>
    <p:extLst>
      <p:ext uri="{BB962C8B-B14F-4D97-AF65-F5344CB8AC3E}">
        <p14:creationId xmlns:p14="http://schemas.microsoft.com/office/powerpoint/2010/main" val="1901100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188" y="2139890"/>
            <a:ext cx="7643125" cy="137478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3913" y="0"/>
            <a:ext cx="10515600" cy="1325563"/>
          </a:xfrm>
        </p:spPr>
        <p:txBody>
          <a:bodyPr>
            <a:normAutofit/>
          </a:bodyPr>
          <a:lstStyle/>
          <a:p>
            <a:pPr algn="l" rtl="0"/>
            <a:r>
              <a:rPr kumimoji="1" lang="es-MX" sz="3600" b="1" i="0" u="none" baseline="0" dirty="0">
                <a:solidFill>
                  <a:srgbClr val="FF0000"/>
                </a:solidFill>
              </a:rPr>
              <a:t>¿CÓMO?: </a:t>
            </a:r>
            <a:r>
              <a:rPr lang="es-MX" sz="4000" dirty="0"/>
              <a:t>consejos clave para la implementación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0198" y="1020134"/>
            <a:ext cx="11781802" cy="5194544"/>
          </a:xfrm>
        </p:spPr>
        <p:txBody>
          <a:bodyPr>
            <a:normAutofit/>
          </a:bodyPr>
          <a:lstStyle/>
          <a:p>
            <a:pPr algn="l" rtl="0"/>
            <a:r>
              <a:rPr lang="es-MX" sz="3200" b="0" i="0" u="none" baseline="0" dirty="0"/>
              <a:t>Los extensionistas deben ayudar a los agricultores a mantener animadas conversaciones de negocios con los actores del mercado.</a:t>
            </a:r>
          </a:p>
          <a:p>
            <a:endParaRPr kumimoji="1" lang="es-MX" sz="3200" dirty="0"/>
          </a:p>
          <a:p>
            <a:endParaRPr lang="es-MX" sz="3200" dirty="0"/>
          </a:p>
          <a:p>
            <a:endParaRPr lang="es-MX" sz="1800" dirty="0"/>
          </a:p>
          <a:p>
            <a:pPr algn="l" rtl="0"/>
            <a:r>
              <a:rPr lang="es-MX" sz="3200" b="0" i="0" u="none" baseline="0" dirty="0"/>
              <a:t>Los perfiles de los participantes deben intercambiarse de antemano para que puedan comenzar a hablar de negocios de inmediato y sin perder demasiado tiempo en el foro.</a:t>
            </a:r>
            <a:endParaRPr kumimoji="1" lang="es-MX" sz="3200" dirty="0"/>
          </a:p>
          <a:p>
            <a:endParaRPr kumimoji="1" lang="x-none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400" smtClean="0"/>
              <a:t>7</a:t>
            </a:fld>
            <a:endParaRPr kumimoji="1" lang="es-MX" sz="1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710" y="5049693"/>
            <a:ext cx="7968803" cy="183368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2144508" y="2012897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es-MX" sz="1600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es-MX" sz="1600" b="1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901995" y="4901314"/>
            <a:ext cx="1926047" cy="29675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0"/>
            <a:r>
              <a:rPr kumimoji="1" lang="es-MX" sz="1600" b="1" i="0" u="none" baseline="0" dirty="0">
                <a:solidFill>
                  <a:schemeClr val="tx1"/>
                </a:solidFill>
              </a:rPr>
              <a:t>Aumentar la motivación</a:t>
            </a:r>
            <a:endParaRPr kumimoji="1" lang="es-MX" sz="1600" b="1" dirty="0">
              <a:solidFill>
                <a:schemeClr val="tx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314557" y="2340864"/>
            <a:ext cx="4140032" cy="1012653"/>
          </a:xfrm>
          <a:prstGeom prst="rect">
            <a:avLst/>
          </a:prstGeom>
          <a:solidFill>
            <a:srgbClr val="EFD1CF"/>
          </a:solidFill>
        </p:spPr>
        <p:txBody>
          <a:bodyPr wrap="square" rtlCol="0">
            <a:noAutofit/>
          </a:bodyPr>
          <a:lstStyle/>
          <a:p>
            <a:r>
              <a:rPr lang="es-MX" sz="2000" dirty="0"/>
              <a:t>Nuestros extensionistas nos</a:t>
            </a:r>
            <a:br>
              <a:rPr lang="es-MX" sz="2000" dirty="0"/>
            </a:br>
            <a:r>
              <a:rPr lang="es-MX" sz="2000" dirty="0"/>
              <a:t>ayudan a tener una conversación</a:t>
            </a:r>
            <a:br>
              <a:rPr lang="es-MX" sz="2000" dirty="0"/>
            </a:br>
            <a:r>
              <a:rPr lang="es-MX" sz="2000" dirty="0"/>
              <a:t>fluida con los participantes.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4143512" y="4108862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sz="1600" dirty="0"/>
          </a:p>
        </p:txBody>
      </p:sp>
      <p:sp>
        <p:nvSpPr>
          <p:cNvPr id="11" name="CuadroTexto 10"/>
          <p:cNvSpPr txBox="1"/>
          <p:nvPr/>
        </p:nvSpPr>
        <p:spPr>
          <a:xfrm>
            <a:off x="5405520" y="5284643"/>
            <a:ext cx="4291112" cy="1363779"/>
          </a:xfrm>
          <a:prstGeom prst="rect">
            <a:avLst/>
          </a:prstGeom>
          <a:solidFill>
            <a:srgbClr val="EFD1CF"/>
          </a:solidFill>
        </p:spPr>
        <p:txBody>
          <a:bodyPr wrap="square" rtlCol="0">
            <a:noAutofit/>
          </a:bodyPr>
          <a:lstStyle/>
          <a:p>
            <a:r>
              <a:rPr lang="es-MX" sz="2000" dirty="0"/>
              <a:t>Podemos hablar de negocios con cualquiera en el foro porque </a:t>
            </a:r>
          </a:p>
          <a:p>
            <a:r>
              <a:rPr lang="es-MX" sz="2000" dirty="0"/>
              <a:t>preparamos las preguntas de antemano. </a:t>
            </a:r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95FB4D5A-846D-47AF-BDAD-567BE85A0E31}"/>
              </a:ext>
            </a:extLst>
          </p:cNvPr>
          <p:cNvSpPr/>
          <p:nvPr/>
        </p:nvSpPr>
        <p:spPr>
          <a:xfrm>
            <a:off x="6476472" y="2289967"/>
            <a:ext cx="1683072" cy="901468"/>
          </a:xfrm>
          <a:prstGeom prst="ellipse">
            <a:avLst/>
          </a:prstGeom>
          <a:solidFill>
            <a:srgbClr val="D8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s-MX" altLang="ja-JP" dirty="0"/>
              <a:t>Apoyo a la conexión </a:t>
            </a:r>
          </a:p>
        </p:txBody>
      </p:sp>
      <p:sp>
        <p:nvSpPr>
          <p:cNvPr id="13" name="楕円 12">
            <a:extLst>
              <a:ext uri="{FF2B5EF4-FFF2-40B4-BE49-F238E27FC236}">
                <a16:creationId xmlns:a16="http://schemas.microsoft.com/office/drawing/2014/main" id="{49F68F23-435C-48EF-91C5-D435CD4FFD92}"/>
              </a:ext>
            </a:extLst>
          </p:cNvPr>
          <p:cNvSpPr/>
          <p:nvPr/>
        </p:nvSpPr>
        <p:spPr>
          <a:xfrm>
            <a:off x="9502588" y="5253318"/>
            <a:ext cx="1790969" cy="967892"/>
          </a:xfrm>
          <a:prstGeom prst="ellipse">
            <a:avLst/>
          </a:prstGeom>
          <a:solidFill>
            <a:srgbClr val="D85D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s-MX" altLang="ja-JP" dirty="0"/>
              <a:t>Apoyo a la</a:t>
            </a:r>
            <a:br>
              <a:rPr kumimoji="1" lang="es-MX" altLang="ja-JP" dirty="0"/>
            </a:br>
            <a:r>
              <a:rPr kumimoji="1" lang="es-MX" altLang="ja-JP" dirty="0"/>
              <a:t>competencia </a:t>
            </a:r>
          </a:p>
        </p:txBody>
      </p:sp>
    </p:spTree>
    <p:extLst>
      <p:ext uri="{BB962C8B-B14F-4D97-AF65-F5344CB8AC3E}">
        <p14:creationId xmlns:p14="http://schemas.microsoft.com/office/powerpoint/2010/main" val="41850331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081" y="2567317"/>
            <a:ext cx="11731980" cy="3991748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rtl="0"/>
            <a:fld id="{5D3A281A-EDD1-4EE7-A1B5-4028A6F808F1}" type="slidenum">
              <a:rPr kumimoji="1" lang="es-MX" sz="1400" smtClean="0"/>
              <a:t>8</a:t>
            </a:fld>
            <a:endParaRPr kumimoji="1" lang="es-MX" sz="1400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39582" y="58388"/>
            <a:ext cx="10848975" cy="1325563"/>
          </a:xfrm>
        </p:spPr>
        <p:txBody>
          <a:bodyPr/>
          <a:lstStyle/>
          <a:p>
            <a:pPr algn="ctr" rtl="0"/>
            <a:r>
              <a:rPr lang="es-MX" sz="4000" b="1" i="0" u="none" baseline="0" dirty="0">
                <a:solidFill>
                  <a:srgbClr val="FF0000"/>
                </a:solidFill>
              </a:rPr>
              <a:t>Mitigar la asimetría de información</a:t>
            </a:r>
            <a:endParaRPr kumimoji="1" lang="es-MX" sz="40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823560" y="1404413"/>
            <a:ext cx="10481017" cy="978729"/>
          </a:xfrm>
        </p:spPr>
        <p:txBody>
          <a:bodyPr wrap="square">
            <a:spAutoFit/>
          </a:bodyPr>
          <a:lstStyle/>
          <a:p>
            <a:pPr marL="0" indent="0" algn="l" rtl="0">
              <a:buNone/>
            </a:pPr>
            <a:r>
              <a:rPr kumimoji="1" lang="es-MX" sz="3200" b="0" i="0" u="none" baseline="0" dirty="0"/>
              <a:t>El foro entre actores busca mitigar las brechas de información entre los agricultores y los actores del mercado.</a:t>
            </a:r>
            <a:endParaRPr kumimoji="1" lang="es-MX" sz="3200" dirty="0"/>
          </a:p>
        </p:txBody>
      </p:sp>
      <p:sp>
        <p:nvSpPr>
          <p:cNvPr id="5" name="CuadroTexto 4"/>
          <p:cNvSpPr txBox="1"/>
          <p:nvPr/>
        </p:nvSpPr>
        <p:spPr>
          <a:xfrm>
            <a:off x="528421" y="5822750"/>
            <a:ext cx="1258784" cy="369332"/>
          </a:xfrm>
          <a:prstGeom prst="rect">
            <a:avLst/>
          </a:prstGeom>
          <a:solidFill>
            <a:srgbClr val="FFFD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Agricultor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10637519" y="3913631"/>
            <a:ext cx="542545" cy="19507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es-MX" sz="1050" dirty="0"/>
              <a:t>Tomates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0576559" y="4872772"/>
            <a:ext cx="786385" cy="276999"/>
          </a:xfrm>
          <a:prstGeom prst="rect">
            <a:avLst/>
          </a:prstGeom>
          <a:solidFill>
            <a:srgbClr val="40B8E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200" dirty="0"/>
              <a:t>Mercado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10298471" y="5767886"/>
            <a:ext cx="1424137" cy="584775"/>
          </a:xfrm>
          <a:prstGeom prst="rect">
            <a:avLst/>
          </a:prstGeom>
          <a:solidFill>
            <a:srgbClr val="FFFDD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1600" b="1" dirty="0"/>
              <a:t>Actor del mercado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6F77D3F2-5BAB-4F7C-8E1E-8EEDF3969C13}"/>
              </a:ext>
            </a:extLst>
          </p:cNvPr>
          <p:cNvSpPr txBox="1"/>
          <p:nvPr/>
        </p:nvSpPr>
        <p:spPr>
          <a:xfrm>
            <a:off x="2141831" y="2762045"/>
            <a:ext cx="3482205" cy="1004738"/>
          </a:xfrm>
          <a:prstGeom prst="rect">
            <a:avLst/>
          </a:prstGeom>
          <a:solidFill>
            <a:srgbClr val="DFEA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es-MX" altLang="ja-JP" sz="1600" dirty="0"/>
              <a:t>No sabíamos que en el mercado local hay disponible una gran variedad de semillas certificadas.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10C5E57-56F3-42F7-873F-850C1EEED800}"/>
              </a:ext>
            </a:extLst>
          </p:cNvPr>
          <p:cNvSpPr txBox="1"/>
          <p:nvPr/>
        </p:nvSpPr>
        <p:spPr>
          <a:xfrm>
            <a:off x="2191316" y="4053383"/>
            <a:ext cx="3336028" cy="1055443"/>
          </a:xfrm>
          <a:prstGeom prst="rect">
            <a:avLst/>
          </a:prstGeom>
          <a:solidFill>
            <a:srgbClr val="DFEA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es-MX" altLang="ja-JP" sz="1600" dirty="0"/>
              <a:t>No sabíamos que las instituciones financieras dan créditos para negocios agrícolas. Nos enseñaron cómo solicitar microcréditos en grupo.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C9CB72FA-60BB-4358-8062-AAE4FCD009DD}"/>
              </a:ext>
            </a:extLst>
          </p:cNvPr>
          <p:cNvSpPr txBox="1"/>
          <p:nvPr/>
        </p:nvSpPr>
        <p:spPr>
          <a:xfrm>
            <a:off x="2191316" y="5380782"/>
            <a:ext cx="3336028" cy="1055443"/>
          </a:xfrm>
          <a:prstGeom prst="rect">
            <a:avLst/>
          </a:prstGeom>
          <a:solidFill>
            <a:srgbClr val="DFEAF8"/>
          </a:solidFill>
        </p:spPr>
        <p:txBody>
          <a:bodyPr wrap="square" lIns="0" tIns="0" rIns="0" bIns="0" rtlCol="0" anchor="ctr" anchorCtr="0">
            <a:noAutofit/>
          </a:bodyPr>
          <a:lstStyle/>
          <a:p>
            <a:r>
              <a:rPr kumimoji="1" lang="es-MX" altLang="ja-JP" sz="1600" dirty="0"/>
              <a:t>Me enteré que a los compradores</a:t>
            </a:r>
            <a:br>
              <a:rPr kumimoji="1" lang="es-MX" altLang="ja-JP" sz="1600" dirty="0"/>
            </a:br>
            <a:r>
              <a:rPr kumimoji="1" lang="es-MX" altLang="ja-JP" sz="1600" dirty="0"/>
              <a:t>les cuesta conseguir ajos locales. Deberíamos</a:t>
            </a:r>
            <a:r>
              <a:rPr lang="es-MX" altLang="ja-JP" sz="1600" dirty="0"/>
              <a:t> </a:t>
            </a:r>
            <a:r>
              <a:rPr kumimoji="1" lang="es-MX" altLang="ja-JP" sz="1600" dirty="0"/>
              <a:t>intentar cultivar algo de ajo.</a:t>
            </a:r>
          </a:p>
        </p:txBody>
      </p:sp>
      <p:sp>
        <p:nvSpPr>
          <p:cNvPr id="16" name="吹き出し: 角を丸めた四角形 15">
            <a:extLst>
              <a:ext uri="{FF2B5EF4-FFF2-40B4-BE49-F238E27FC236}">
                <a16:creationId xmlns:a16="http://schemas.microsoft.com/office/drawing/2014/main" id="{0442DECB-C20F-4313-AC23-91646319A2EC}"/>
              </a:ext>
            </a:extLst>
          </p:cNvPr>
          <p:cNvSpPr/>
          <p:nvPr/>
        </p:nvSpPr>
        <p:spPr>
          <a:xfrm>
            <a:off x="6362184" y="2567317"/>
            <a:ext cx="3728929" cy="1346314"/>
          </a:xfrm>
          <a:prstGeom prst="wedgeRoundRectCallout">
            <a:avLst>
              <a:gd name="adj1" fmla="val 58588"/>
              <a:gd name="adj2" fmla="val 24993"/>
              <a:gd name="adj3" fmla="val 16667"/>
            </a:avLst>
          </a:prstGeom>
          <a:solidFill>
            <a:srgbClr val="DF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MX" altLang="ja-JP" sz="1600" b="1" dirty="0">
                <a:solidFill>
                  <a:schemeClr val="tx1"/>
                </a:solidFill>
              </a:rPr>
              <a:t>Tienda de semillas</a:t>
            </a:r>
          </a:p>
          <a:p>
            <a:r>
              <a:rPr kumimoji="1" lang="es-MX" altLang="ja-JP" sz="1600" dirty="0">
                <a:solidFill>
                  <a:schemeClr val="tx1"/>
                </a:solidFill>
              </a:rPr>
              <a:t>Tenemos semillas de buena calidad,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pero no vienen muchos agricultores locales. </a:t>
            </a:r>
          </a:p>
          <a:p>
            <a:r>
              <a:rPr kumimoji="1" lang="es-MX" altLang="ja-JP" sz="1600" dirty="0">
                <a:solidFill>
                  <a:schemeClr val="tx1"/>
                </a:solidFill>
              </a:rPr>
              <a:t>Estamos contentos de haber conocido clientes potenciales en el foro.</a:t>
            </a:r>
          </a:p>
        </p:txBody>
      </p:sp>
      <p:sp>
        <p:nvSpPr>
          <p:cNvPr id="17" name="吹き出し: 角を丸めた四角形 16">
            <a:extLst>
              <a:ext uri="{FF2B5EF4-FFF2-40B4-BE49-F238E27FC236}">
                <a16:creationId xmlns:a16="http://schemas.microsoft.com/office/drawing/2014/main" id="{D6426CA4-2E34-4DEA-9796-F45514CB0FD4}"/>
              </a:ext>
            </a:extLst>
          </p:cNvPr>
          <p:cNvSpPr/>
          <p:nvPr/>
        </p:nvSpPr>
        <p:spPr>
          <a:xfrm>
            <a:off x="6376008" y="3933152"/>
            <a:ext cx="3728929" cy="1225702"/>
          </a:xfrm>
          <a:prstGeom prst="wedgeRoundRectCallout">
            <a:avLst>
              <a:gd name="adj1" fmla="val 55660"/>
              <a:gd name="adj2" fmla="val 1063"/>
              <a:gd name="adj3" fmla="val 16667"/>
            </a:avLst>
          </a:prstGeom>
          <a:solidFill>
            <a:srgbClr val="DF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MX" altLang="ja-JP" sz="1600" b="1" dirty="0">
                <a:solidFill>
                  <a:schemeClr val="tx1"/>
                </a:solidFill>
              </a:rPr>
              <a:t>Institución microfinanciera</a:t>
            </a:r>
          </a:p>
          <a:p>
            <a:r>
              <a:rPr kumimoji="1" lang="es-MX" altLang="ja-JP" sz="1600" dirty="0">
                <a:solidFill>
                  <a:schemeClr val="tx1"/>
                </a:solidFill>
              </a:rPr>
              <a:t>Nos interesa otorgar créditos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a los negocios agrícolas y tenemos suerte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de haber conocido hoy a estos agricultores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organizados.</a:t>
            </a:r>
          </a:p>
        </p:txBody>
      </p:sp>
      <p:sp>
        <p:nvSpPr>
          <p:cNvPr id="18" name="吹き出し: 角を丸めた四角形 17">
            <a:extLst>
              <a:ext uri="{FF2B5EF4-FFF2-40B4-BE49-F238E27FC236}">
                <a16:creationId xmlns:a16="http://schemas.microsoft.com/office/drawing/2014/main" id="{D03F6951-3B91-47AB-9E3A-835B915D55A2}"/>
              </a:ext>
            </a:extLst>
          </p:cNvPr>
          <p:cNvSpPr/>
          <p:nvPr/>
        </p:nvSpPr>
        <p:spPr>
          <a:xfrm>
            <a:off x="6362184" y="5244251"/>
            <a:ext cx="3728929" cy="1225702"/>
          </a:xfrm>
          <a:prstGeom prst="wedgeRoundRectCallout">
            <a:avLst>
              <a:gd name="adj1" fmla="val 54196"/>
              <a:gd name="adj2" fmla="val -51"/>
              <a:gd name="adj3" fmla="val 16667"/>
            </a:avLst>
          </a:prstGeom>
          <a:solidFill>
            <a:srgbClr val="DFEA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s-MX" altLang="ja-JP" sz="1600" b="1" dirty="0">
                <a:solidFill>
                  <a:schemeClr val="tx1"/>
                </a:solidFill>
              </a:rPr>
              <a:t>Minoristas</a:t>
            </a:r>
          </a:p>
          <a:p>
            <a:r>
              <a:rPr kumimoji="1" lang="es-MX" altLang="ja-JP" sz="1600" dirty="0">
                <a:solidFill>
                  <a:schemeClr val="tx1"/>
                </a:solidFill>
              </a:rPr>
              <a:t>Estamos contentos de saber que los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agricultores locales desean producir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ajos. Necesitamos más ajos para vender</a:t>
            </a:r>
            <a:br>
              <a:rPr kumimoji="1" lang="es-MX" altLang="ja-JP" sz="1600" dirty="0">
                <a:solidFill>
                  <a:schemeClr val="tx1"/>
                </a:solidFill>
              </a:rPr>
            </a:br>
            <a:r>
              <a:rPr kumimoji="1" lang="es-MX" altLang="ja-JP" sz="1600" dirty="0">
                <a:solidFill>
                  <a:schemeClr val="tx1"/>
                </a:solidFill>
              </a:rPr>
              <a:t>en nuestras tiendas.</a:t>
            </a:r>
          </a:p>
        </p:txBody>
      </p:sp>
    </p:spTree>
    <p:extLst>
      <p:ext uri="{BB962C8B-B14F-4D97-AF65-F5344CB8AC3E}">
        <p14:creationId xmlns:p14="http://schemas.microsoft.com/office/powerpoint/2010/main" val="9604211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43268"/>
            <a:ext cx="10515600" cy="1325563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x-none" altLang="ja-JP" dirty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PARTE 2: </a:t>
            </a:r>
            <a:r>
              <a:rPr lang="x-none" altLang="ja-JP" dirty="0" smtClean="0">
                <a:effectLst>
                  <a:outerShdw blurRad="38100" dist="38100" dir="2700000" algn="tl">
                    <a:srgbClr val="000000">
                      <a:alpha val="43000"/>
                    </a:srgbClr>
                  </a:outerShdw>
                </a:effectLst>
              </a:rPr>
              <a:t>PRÁCTICA</a:t>
            </a:r>
            <a:endParaRPr kumimoji="1" lang="es-MX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A281A-EDD1-4EE7-A1B5-4028A6F808F1}" type="slidenum">
              <a:rPr kumimoji="1" lang="es-MX" smtClean="0"/>
              <a:t>9</a:t>
            </a:fld>
            <a:endParaRPr kumimoji="1" lang="es-MX" dirty="0"/>
          </a:p>
        </p:txBody>
      </p:sp>
    </p:spTree>
    <p:extLst>
      <p:ext uri="{BB962C8B-B14F-4D97-AF65-F5344CB8AC3E}">
        <p14:creationId xmlns:p14="http://schemas.microsoft.com/office/powerpoint/2010/main" val="29843682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1">
      <a:majorFont>
        <a:latin typeface="Arial Narrow"/>
        <a:ea typeface="ＭＳ Ｐゴシック"/>
        <a:cs typeface=""/>
      </a:majorFont>
      <a:minorFont>
        <a:latin typeface="Arial Narrow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solidFill>
          <a:srgbClr val="DFEAF8"/>
        </a:solidFill>
      </a:spPr>
      <a:bodyPr wrap="square" lIns="0" tIns="0" rIns="0" bIns="0" rtlCol="0" anchor="ctr" anchorCtr="0">
        <a:noAutofit/>
      </a:bodyPr>
      <a:lstStyle>
        <a:defPPr algn="l">
          <a:defRPr kumimoji="1"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D3F11E3B5A638248B8360CDC73F5175A" ma:contentTypeVersion="16" ma:contentTypeDescription="新しいドキュメントを作成します。" ma:contentTypeScope="" ma:versionID="ebfe80232c898dbef27a1fbbc7cca82b">
  <xsd:schema xmlns:xsd="http://www.w3.org/2001/XMLSchema" xmlns:xs="http://www.w3.org/2001/XMLSchema" xmlns:p="http://schemas.microsoft.com/office/2006/metadata/properties" xmlns:ns2="b5df9216-17ea-4c10-abb6-43a658e75ede" xmlns:ns3="b94aba0d-0b37-450f-acf1-6ab612cafb6d" targetNamespace="http://schemas.microsoft.com/office/2006/metadata/properties" ma:root="true" ma:fieldsID="db8272c95ff05eede5056ccb1aba1cc7" ns2:_="" ns3:_="">
    <xsd:import namespace="b5df9216-17ea-4c10-abb6-43a658e75ede"/>
    <xsd:import namespace="b94aba0d-0b37-450f-acf1-6ab612cafb6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df9216-17ea-4c10-abb6-43a658e75e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画像タグ" ma:readOnly="false" ma:fieldId="{5cf76f15-5ced-4ddc-b409-7134ff3c332f}" ma:taxonomyMulti="true" ma:sspId="7e32e000-d71a-4941-98f3-c6f5b59317f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4aba0d-0b37-450f-acf1-6ab612cafb6d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030e04c1-ccbc-4a27-94ac-d2f26473e50f}" ma:internalName="TaxCatchAll" ma:showField="CatchAllData" ma:web="b94aba0d-0b37-450f-acf1-6ab612cafb6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5df9216-17ea-4c10-abb6-43a658e75ede">
      <Terms xmlns="http://schemas.microsoft.com/office/infopath/2007/PartnerControls"/>
    </lcf76f155ced4ddcb4097134ff3c332f>
    <TaxCatchAll xmlns="b94aba0d-0b37-450f-acf1-6ab612cafb6d" xsi:nil="true"/>
    <SharedWithUsers xmlns="b94aba0d-0b37-450f-acf1-6ab612cafb6d">
      <UserInfo>
        <DisplayName/>
        <AccountId xsi:nil="true"/>
        <AccountType/>
      </UserInfo>
    </SharedWithUsers>
    <MediaLengthInSeconds xmlns="b5df9216-17ea-4c10-abb6-43a658e75ede" xsi:nil="true"/>
  </documentManagement>
</p:properties>
</file>

<file path=customXml/itemProps1.xml><?xml version="1.0" encoding="utf-8"?>
<ds:datastoreItem xmlns:ds="http://schemas.openxmlformats.org/officeDocument/2006/customXml" ds:itemID="{9384AA1C-D904-4F7D-A16E-F244B2F4A4C4}"/>
</file>

<file path=customXml/itemProps2.xml><?xml version="1.0" encoding="utf-8"?>
<ds:datastoreItem xmlns:ds="http://schemas.openxmlformats.org/officeDocument/2006/customXml" ds:itemID="{722B818F-2892-4E2E-BBEF-38086831404A}"/>
</file>

<file path=customXml/itemProps3.xml><?xml version="1.0" encoding="utf-8"?>
<ds:datastoreItem xmlns:ds="http://schemas.openxmlformats.org/officeDocument/2006/customXml" ds:itemID="{C36D55F8-D80A-41D9-8F56-A07FA61D3C3B}"/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1189</Words>
  <PresentationFormat>ワイド画面</PresentationFormat>
  <Paragraphs>109</Paragraphs>
  <Slides>15</Slides>
  <Notes>1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15</vt:i4>
      </vt:variant>
    </vt:vector>
  </HeadingPairs>
  <TitlesOfParts>
    <vt:vector size="25" baseType="lpstr">
      <vt:lpstr>ＭＳ Ｐゴシック</vt:lpstr>
      <vt:lpstr>ＭＳ ゴシック</vt:lpstr>
      <vt:lpstr>Arial</vt:lpstr>
      <vt:lpstr>Arial Narrow</vt:lpstr>
      <vt:lpstr>Calibri</vt:lpstr>
      <vt:lpstr>Century Gothic</vt:lpstr>
      <vt:lpstr>Times New Roman</vt:lpstr>
      <vt:lpstr>Wingdings</vt:lpstr>
      <vt:lpstr>Office Theme</vt:lpstr>
      <vt:lpstr>ビットマップ イメージ</vt:lpstr>
      <vt:lpstr>Foro entre actores Métodos de implementación</vt:lpstr>
      <vt:lpstr>¿DÓNDE ESTAMOS?: el foro entre actores en los 4 pasos del SHEP</vt:lpstr>
      <vt:lpstr>PARTE 1: CONCEPTO</vt:lpstr>
      <vt:lpstr>¿POR QUÉ?: objetivos del foro entre actores</vt:lpstr>
      <vt:lpstr>¿QUÉ?: resumen del foro entre actores</vt:lpstr>
      <vt:lpstr>¿CÓMO?: consejos clave para la implementación</vt:lpstr>
      <vt:lpstr>¿CÓMO?: consejos clave para la implementación</vt:lpstr>
      <vt:lpstr>Mitigar la asimetría de información</vt:lpstr>
      <vt:lpstr>PARTE 2: PRÁCTICA</vt:lpstr>
      <vt:lpstr>PASO:  procedimientos de implementación</vt:lpstr>
      <vt:lpstr>PASO:  procedimientos de implementación</vt:lpstr>
      <vt:lpstr>LISTA DE CHEQUEO: puntos que confirmar tras el foro entre actores</vt:lpstr>
      <vt:lpstr>El foro entre actores en acción</vt:lpstr>
      <vt:lpstr>SOLUCIÓN DE PROBLEMAS</vt:lpstr>
      <vt:lpstr>Camino a seguir: Calendario de implementación, reporte; agregue aquí cualquier otra información necesaria.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terms:created xsi:type="dcterms:W3CDTF">2019-05-01T16:27:56Z</dcterms:created>
  <dcterms:modified xsi:type="dcterms:W3CDTF">2022-01-11T02:20:20Z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0x010100D3F11E3B5A638248B8360CDC73F5175A</vt:lpwstr>
  </property>
  <property fmtid="{D5CDD505-2E9C-101B-9397-08002B2CF9AE}" pid="3" name="Order">
    <vt:r8>151977400</vt:r8>
  </property>
  <property fmtid="{D5CDD505-2E9C-101B-9397-08002B2CF9AE}" pid="4" name="_ExtendedDescription">
    <vt:lpwstr/>
  </property>
  <property fmtid="{D5CDD505-2E9C-101B-9397-08002B2CF9AE}" pid="5" name="TriggerFlowInfo">
    <vt:lpwstr/>
  </property>
  <property fmtid="{D5CDD505-2E9C-101B-9397-08002B2CF9AE}" pid="6" name="_SourceUrl">
    <vt:lpwstr/>
  </property>
  <property fmtid="{D5CDD505-2E9C-101B-9397-08002B2CF9AE}" pid="7" name="_SharedFileIndex">
    <vt:lpwstr/>
  </property>
  <property fmtid="{D5CDD505-2E9C-101B-9397-08002B2CF9AE}" pid="8" name="ComplianceAssetId">
    <vt:lpwstr/>
  </property>
  <property fmtid="{D5CDD505-2E9C-101B-9397-08002B2CF9AE}" pid="9" name="MediaServiceImageTags">
    <vt:lpwstr/>
  </property>
</Properties>
</file>