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2" r:id="rId2"/>
    <p:sldId id="258" r:id="rId3"/>
    <p:sldId id="269" r:id="rId4"/>
    <p:sldId id="257" r:id="rId5"/>
    <p:sldId id="259" r:id="rId6"/>
    <p:sldId id="264" r:id="rId7"/>
    <p:sldId id="261" r:id="rId8"/>
    <p:sldId id="286" r:id="rId9"/>
    <p:sldId id="287" r:id="rId10"/>
    <p:sldId id="288" r:id="rId11"/>
    <p:sldId id="289" r:id="rId12"/>
    <p:sldId id="290" r:id="rId13"/>
    <p:sldId id="291" r:id="rId14"/>
    <p:sldId id="285" r:id="rId15"/>
    <p:sldId id="270" r:id="rId16"/>
    <p:sldId id="294" r:id="rId17"/>
    <p:sldId id="295" r:id="rId18"/>
    <p:sldId id="267" r:id="rId19"/>
    <p:sldId id="263" r:id="rId20"/>
    <p:sldId id="284" r:id="rId21"/>
    <p:sldId id="281" r:id="rId22"/>
    <p:sldId id="293" r:id="rId23"/>
    <p:sldId id="292" r:id="rId2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LP" initials="JLP" lastIdx="2" clrIdx="0">
    <p:extLst>
      <p:ext uri="{19B8F6BF-5375-455C-9EA6-DF929625EA0E}">
        <p15:presenceInfo xmlns:p15="http://schemas.microsoft.com/office/powerpoint/2012/main" userId="JL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DDF"/>
    <a:srgbClr val="40B8E5"/>
    <a:srgbClr val="DFEAF8"/>
    <a:srgbClr val="1791B8"/>
    <a:srgbClr val="E5918B"/>
    <a:srgbClr val="D85D52"/>
    <a:srgbClr val="A1D197"/>
    <a:srgbClr val="DCDDDD"/>
    <a:srgbClr val="EFD1CF"/>
    <a:srgbClr val="A496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924" y="3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79A8D2-7DF4-4F1E-B445-B207A48F9AC7}" type="datetimeFigureOut">
              <a:rPr kumimoji="1" lang="en-US" smtClean="0"/>
              <a:t>6/8/2022</a:t>
            </a:fld>
            <a:endParaRPr kumimoji="1"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en-US"/>
              <a:t>Click to edit Master text styles</a:t>
            </a:r>
          </a:p>
          <a:p>
            <a:pPr lvl="1"/>
            <a:r>
              <a:rPr kumimoji="1" lang="en-US"/>
              <a:t>Second level</a:t>
            </a:r>
          </a:p>
          <a:p>
            <a:pPr lvl="2"/>
            <a:r>
              <a:rPr kumimoji="1" lang="en-US"/>
              <a:t>Third level</a:t>
            </a:r>
          </a:p>
          <a:p>
            <a:pPr lvl="3"/>
            <a:r>
              <a:rPr kumimoji="1" lang="en-US"/>
              <a:t>Fourth level</a:t>
            </a:r>
          </a:p>
          <a:p>
            <a:pPr lvl="4"/>
            <a:r>
              <a:rPr kumimoji="1"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06995E-F1F1-4633-A39C-03F77480B3D8}" type="slidenum">
              <a:rPr kumimoji="1" lang="en-US" smtClean="0"/>
              <a:t>‹#›</a:t>
            </a:fld>
            <a:endParaRPr kumimoji="1" lang="en-US"/>
          </a:p>
        </p:txBody>
      </p:sp>
    </p:spTree>
    <p:extLst>
      <p:ext uri="{BB962C8B-B14F-4D97-AF65-F5344CB8AC3E}">
        <p14:creationId xmlns:p14="http://schemas.microsoft.com/office/powerpoint/2010/main" val="3298427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p>
        </p:txBody>
      </p:sp>
      <p:sp>
        <p:nvSpPr>
          <p:cNvPr id="4" name="Slide Number Placeholder 3"/>
          <p:cNvSpPr>
            <a:spLocks noGrp="1"/>
          </p:cNvSpPr>
          <p:nvPr>
            <p:ph type="sldNum" sz="quarter" idx="10"/>
          </p:nvPr>
        </p:nvSpPr>
        <p:spPr/>
        <p:txBody>
          <a:bodyPr/>
          <a:lstStyle/>
          <a:p>
            <a:fld id="{B106995E-F1F1-4633-A39C-03F77480B3D8}" type="slidenum">
              <a:rPr kumimoji="1" lang="en-US" smtClean="0"/>
              <a:t>4</a:t>
            </a:fld>
            <a:endParaRPr kumimoji="1" lang="en-US"/>
          </a:p>
        </p:txBody>
      </p:sp>
    </p:spTree>
    <p:extLst>
      <p:ext uri="{BB962C8B-B14F-4D97-AF65-F5344CB8AC3E}">
        <p14:creationId xmlns:p14="http://schemas.microsoft.com/office/powerpoint/2010/main" val="2863334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kumimoji="1" lang="en-US"/>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t>Click to edit Master subtitle style</a:t>
            </a:r>
          </a:p>
        </p:txBody>
      </p:sp>
      <p:sp>
        <p:nvSpPr>
          <p:cNvPr id="6" name="Slide Number Placeholder 5"/>
          <p:cNvSpPr>
            <a:spLocks noGrp="1"/>
          </p:cNvSpPr>
          <p:nvPr>
            <p:ph type="sldNum" sz="quarter" idx="12"/>
          </p:nvPr>
        </p:nvSpPr>
        <p:spPr/>
        <p:txBody>
          <a:bodyPr/>
          <a:lstStyle/>
          <a:p>
            <a:fld id="{5D3A281A-EDD1-4EE7-A1B5-4028A6F808F1}" type="slidenum">
              <a:rPr kumimoji="1" lang="en-US" smtClean="0"/>
              <a:t>‹#›</a:t>
            </a:fld>
            <a:endParaRPr kumimoji="1" lang="en-US"/>
          </a:p>
        </p:txBody>
      </p:sp>
    </p:spTree>
    <p:extLst>
      <p:ext uri="{BB962C8B-B14F-4D97-AF65-F5344CB8AC3E}">
        <p14:creationId xmlns:p14="http://schemas.microsoft.com/office/powerpoint/2010/main" val="4064581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0081"/>
            <a:ext cx="10515600" cy="1325563"/>
          </a:xfrm>
        </p:spPr>
        <p:txBody>
          <a:bodyPr/>
          <a:lstStyle/>
          <a:p>
            <a:r>
              <a:rPr kumimoji="1" lang="en-US"/>
              <a:t>Click to edit Master title style</a:t>
            </a:r>
          </a:p>
        </p:txBody>
      </p:sp>
      <p:sp>
        <p:nvSpPr>
          <p:cNvPr id="3" name="Content Placeholder 2"/>
          <p:cNvSpPr>
            <a:spLocks noGrp="1"/>
          </p:cNvSpPr>
          <p:nvPr>
            <p:ph idx="1"/>
          </p:nvPr>
        </p:nvSpPr>
        <p:spPr>
          <a:xfrm>
            <a:off x="838200" y="1628360"/>
            <a:ext cx="10515600" cy="4727990"/>
          </a:xfrm>
        </p:spPr>
        <p:txBody>
          <a:bodyPr>
            <a:normAutofit/>
          </a:bodyPr>
          <a:lstStyle>
            <a:lvl1pPr>
              <a:defRPr sz="3600"/>
            </a:lvl1pPr>
            <a:lvl2pPr>
              <a:defRPr sz="3200"/>
            </a:lvl2pPr>
            <a:lvl3pPr>
              <a:defRPr sz="2800"/>
            </a:lvl3pPr>
            <a:lvl4pPr>
              <a:defRPr sz="2400"/>
            </a:lvl4pPr>
            <a:lvl5pPr>
              <a:defRPr sz="2400"/>
            </a:lvl5pPr>
          </a:lstStyle>
          <a:p>
            <a:pPr lvl="0"/>
            <a:r>
              <a:rPr kumimoji="1" lang="en-US" dirty="0"/>
              <a:t>Click to edit Master text styles</a:t>
            </a:r>
          </a:p>
          <a:p>
            <a:pPr lvl="1"/>
            <a:r>
              <a:rPr kumimoji="1" lang="en-US" dirty="0"/>
              <a:t>Second level</a:t>
            </a:r>
          </a:p>
          <a:p>
            <a:pPr lvl="2"/>
            <a:r>
              <a:rPr kumimoji="1" lang="en-US" dirty="0"/>
              <a:t>Third level</a:t>
            </a:r>
          </a:p>
          <a:p>
            <a:pPr lvl="3"/>
            <a:r>
              <a:rPr kumimoji="1" lang="en-US" dirty="0"/>
              <a:t>Fourth level</a:t>
            </a:r>
          </a:p>
          <a:p>
            <a:pPr lvl="4"/>
            <a:r>
              <a:rPr kumimoji="1" lang="en-US" dirty="0"/>
              <a:t>Fifth level</a:t>
            </a:r>
          </a:p>
        </p:txBody>
      </p:sp>
      <p:sp>
        <p:nvSpPr>
          <p:cNvPr id="6" name="Slide Number Placeholder 5"/>
          <p:cNvSpPr>
            <a:spLocks noGrp="1"/>
          </p:cNvSpPr>
          <p:nvPr>
            <p:ph type="sldNum" sz="quarter" idx="12"/>
          </p:nvPr>
        </p:nvSpPr>
        <p:spPr>
          <a:xfrm>
            <a:off x="9299917" y="6376503"/>
            <a:ext cx="2743200" cy="365125"/>
          </a:xfrm>
        </p:spPr>
        <p:txBody>
          <a:bodyPr/>
          <a:lstStyle/>
          <a:p>
            <a:fld id="{5D3A281A-EDD1-4EE7-A1B5-4028A6F808F1}" type="slidenum">
              <a:rPr kumimoji="1" lang="en-US" smtClean="0"/>
              <a:t>‹#›</a:t>
            </a:fld>
            <a:endParaRPr kumimoji="1" lang="en-US"/>
          </a:p>
        </p:txBody>
      </p:sp>
    </p:spTree>
    <p:extLst>
      <p:ext uri="{BB962C8B-B14F-4D97-AF65-F5344CB8AC3E}">
        <p14:creationId xmlns:p14="http://schemas.microsoft.com/office/powerpoint/2010/main" val="32718714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en-US"/>
              <a:t>Click to edit Master text styles</a:t>
            </a:r>
          </a:p>
          <a:p>
            <a:pPr lvl="1"/>
            <a:r>
              <a:rPr kumimoji="1" lang="en-US"/>
              <a:t>Second level</a:t>
            </a:r>
          </a:p>
          <a:p>
            <a:pPr lvl="2"/>
            <a:r>
              <a:rPr kumimoji="1" lang="en-US"/>
              <a:t>Third level</a:t>
            </a:r>
          </a:p>
          <a:p>
            <a:pPr lvl="3"/>
            <a:r>
              <a:rPr kumimoji="1" lang="en-US"/>
              <a:t>Fourth level</a:t>
            </a:r>
          </a:p>
          <a:p>
            <a:pPr lvl="4"/>
            <a:r>
              <a:rPr kumimoji="1" lang="en-US"/>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solidFill>
              </a:defRPr>
            </a:lvl1pPr>
          </a:lstStyle>
          <a:p>
            <a:fld id="{5D3A281A-EDD1-4EE7-A1B5-4028A6F808F1}" type="slidenum">
              <a:rPr lang="en-US" smtClean="0"/>
              <a:pPr/>
              <a:t>‹#›</a:t>
            </a:fld>
            <a:endParaRPr lang="en-US"/>
          </a:p>
        </p:txBody>
      </p:sp>
    </p:spTree>
    <p:extLst>
      <p:ext uri="{BB962C8B-B14F-4D97-AF65-F5344CB8AC3E}">
        <p14:creationId xmlns:p14="http://schemas.microsoft.com/office/powerpoint/2010/main" val="1288463927"/>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lnSpc>
          <a:spcPct val="90000"/>
        </a:lnSpc>
        <a:spcBef>
          <a:spcPct val="0"/>
        </a:spcBef>
        <a:buNone/>
        <a:defRPr kumimoji="1" sz="4400" b="1" kern="1200">
          <a:solidFill>
            <a:srgbClr val="002060"/>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9575" y="1057229"/>
            <a:ext cx="11325982" cy="2600372"/>
          </a:xfrm>
          <a:solidFill>
            <a:schemeClr val="accent6">
              <a:lumMod val="60000"/>
              <a:lumOff val="40000"/>
            </a:schemeClr>
          </a:solidFill>
        </p:spPr>
        <p:txBody>
          <a:bodyPr anchor="ctr" anchorCtr="0">
            <a:noAutofit/>
          </a:bodyPr>
          <a:lstStyle/>
          <a:p>
            <a:pPr rtl="0"/>
            <a:r>
              <a:rPr lang="x-none" sz="7200" b="1" i="0" u="none" baseline="0">
                <a:solidFill>
                  <a:schemeClr val="tx1"/>
                </a:solidFill>
              </a:rPr>
              <a:t>Estudio del </a:t>
            </a:r>
            <a:r>
              <a:rPr kumimoji="1" lang="x-none" sz="7200" b="1" i="0" u="none" baseline="0">
                <a:solidFill>
                  <a:schemeClr val="tx1"/>
                </a:solidFill>
              </a:rPr>
              <a:t>mercado</a:t>
            </a:r>
            <a:br>
              <a:rPr kumimoji="1" lang="x-none" altLang="ja-JP" sz="8800" dirty="0">
                <a:solidFill>
                  <a:schemeClr val="tx1"/>
                </a:solidFill>
              </a:rPr>
            </a:br>
            <a:r>
              <a:rPr kumimoji="1" lang="x-none" sz="5400" b="1" i="0" u="none" baseline="0">
                <a:solidFill>
                  <a:schemeClr val="tx1"/>
                </a:solidFill>
              </a:rPr>
              <a:t>Métodos de implementación</a:t>
            </a:r>
            <a:endParaRPr kumimoji="1" lang="x-none" sz="5400" dirty="0">
              <a:solidFill>
                <a:schemeClr val="tx1"/>
              </a:solidFill>
            </a:endParaRPr>
          </a:p>
        </p:txBody>
      </p:sp>
      <p:sp>
        <p:nvSpPr>
          <p:cNvPr id="3" name="Subtitle 2"/>
          <p:cNvSpPr>
            <a:spLocks noGrp="1"/>
          </p:cNvSpPr>
          <p:nvPr>
            <p:ph type="subTitle" idx="1"/>
          </p:nvPr>
        </p:nvSpPr>
        <p:spPr>
          <a:xfrm>
            <a:off x="700089" y="3995737"/>
            <a:ext cx="5914265" cy="2543175"/>
          </a:xfrm>
        </p:spPr>
        <p:txBody>
          <a:bodyPr>
            <a:normAutofit/>
          </a:bodyPr>
          <a:lstStyle/>
          <a:p>
            <a:pPr rtl="0"/>
            <a:r>
              <a:rPr lang="x-none" b="1" i="0" u="none" baseline="0" dirty="0">
                <a:solidFill>
                  <a:schemeClr val="bg1">
                    <a:lumMod val="65000"/>
                  </a:schemeClr>
                </a:solidFill>
                <a:latin typeface="+mj-lt"/>
                <a:ea typeface="+mj-ea"/>
                <a:cs typeface="Century Gothic" panose="020B0502020202020204" pitchFamily="34" charset="0"/>
              </a:rPr>
              <a:t>Escriba aquí el nombre de su organización.</a:t>
            </a:r>
            <a:endParaRPr lang="x-none" altLang="en-US" b="1" dirty="0">
              <a:solidFill>
                <a:schemeClr val="bg1">
                  <a:lumMod val="65000"/>
                </a:schemeClr>
              </a:solidFill>
              <a:latin typeface="+mj-lt"/>
            </a:endParaRPr>
          </a:p>
        </p:txBody>
      </p:sp>
      <p:sp>
        <p:nvSpPr>
          <p:cNvPr id="5" name="Slide Number Placeholder 4"/>
          <p:cNvSpPr>
            <a:spLocks noGrp="1"/>
          </p:cNvSpPr>
          <p:nvPr>
            <p:ph type="sldNum" sz="quarter" idx="12"/>
          </p:nvPr>
        </p:nvSpPr>
        <p:spPr/>
        <p:txBody>
          <a:bodyPr/>
          <a:lstStyle/>
          <a:p>
            <a:pPr algn="r" rtl="0"/>
            <a:fld id="{5D3A281A-EDD1-4EE7-A1B5-4028A6F808F1}" type="slidenum">
              <a:rPr kumimoji="1">
                <a:latin typeface="+mj-lt"/>
              </a:rPr>
              <a:t>1</a:t>
            </a:fld>
            <a:endParaRPr kumimoji="1" lang="x-none">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7694" y="92846"/>
            <a:ext cx="2234306" cy="871538"/>
          </a:xfrm>
          <a:prstGeom prst="rect">
            <a:avLst/>
          </a:prstGeom>
        </p:spPr>
      </p:pic>
      <p:graphicFrame>
        <p:nvGraphicFramePr>
          <p:cNvPr id="7" name="Object 6"/>
          <p:cNvGraphicFramePr>
            <a:graphicFrameLocks noChangeAspect="1"/>
          </p:cNvGraphicFramePr>
          <p:nvPr>
            <p:extLst>
              <p:ext uri="{D42A27DB-BD31-4B8C-83A1-F6EECF244321}">
                <p14:modId xmlns:p14="http://schemas.microsoft.com/office/powerpoint/2010/main" val="3509248838"/>
              </p:ext>
            </p:extLst>
          </p:nvPr>
        </p:nvGraphicFramePr>
        <p:xfrm>
          <a:off x="122010" y="1"/>
          <a:ext cx="1235303" cy="1057228"/>
        </p:xfrm>
        <a:graphic>
          <a:graphicData uri="http://schemas.openxmlformats.org/presentationml/2006/ole">
            <mc:AlternateContent xmlns:mc="http://schemas.openxmlformats.org/markup-compatibility/2006">
              <mc:Choice xmlns:v="urn:schemas-microsoft-com:vml" Requires="v">
                <p:oleObj name="ビットマップ イメージ" r:id="rId3" imgW="5819048" imgH="4982270" progId="Paint.Picture">
                  <p:embed/>
                </p:oleObj>
              </mc:Choice>
              <mc:Fallback>
                <p:oleObj name="ビットマップ イメージ" r:id="rId3" imgW="5819048" imgH="4982270"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010" y="1"/>
                        <a:ext cx="1235303" cy="1057228"/>
                      </a:xfrm>
                      <a:prstGeom prst="rect">
                        <a:avLst/>
                      </a:prstGeom>
                      <a:noFill/>
                      <a:ln>
                        <a:noFill/>
                      </a:ln>
                      <a:effectLst/>
                    </p:spPr>
                  </p:pic>
                </p:oleObj>
              </mc:Fallback>
            </mc:AlternateContent>
          </a:graphicData>
        </a:graphic>
      </p:graphicFrame>
      <p:pic>
        <p:nvPicPr>
          <p:cNvPr id="9" name="Picture 8"/>
          <p:cNvPicPr>
            <a:picLocks noChangeAspect="1"/>
          </p:cNvPicPr>
          <p:nvPr/>
        </p:nvPicPr>
        <p:blipFill>
          <a:blip r:embed="rId5"/>
          <a:stretch>
            <a:fillRect/>
          </a:stretch>
        </p:blipFill>
        <p:spPr>
          <a:xfrm>
            <a:off x="6872288" y="3750446"/>
            <a:ext cx="4234713" cy="2846095"/>
          </a:xfrm>
          <a:prstGeom prst="rect">
            <a:avLst/>
          </a:prstGeom>
          <a:ln>
            <a:noFill/>
          </a:ln>
          <a:effectLst>
            <a:softEdge rad="112500"/>
          </a:effectLst>
        </p:spPr>
      </p:pic>
    </p:spTree>
    <p:extLst>
      <p:ext uri="{BB962C8B-B14F-4D97-AF65-F5344CB8AC3E}">
        <p14:creationId xmlns:p14="http://schemas.microsoft.com/office/powerpoint/2010/main" val="672739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a:extLst>
              <a:ext uri="{FF2B5EF4-FFF2-40B4-BE49-F238E27FC236}">
                <a16:creationId xmlns:a16="http://schemas.microsoft.com/office/drawing/2014/main" id="{14952297-A445-4149-9E8D-2A182FA6E594}"/>
              </a:ext>
            </a:extLst>
          </p:cNvPr>
          <p:cNvSpPr txBox="1"/>
          <p:nvPr/>
        </p:nvSpPr>
        <p:spPr>
          <a:xfrm>
            <a:off x="1272986" y="1864659"/>
            <a:ext cx="3107088" cy="4810929"/>
          </a:xfrm>
          <a:prstGeom prst="rect">
            <a:avLst/>
          </a:prstGeom>
          <a:noFill/>
          <a:ln w="38100">
            <a:solidFill>
              <a:srgbClr val="1791B8"/>
            </a:solidFill>
          </a:ln>
        </p:spPr>
        <p:txBody>
          <a:bodyPr wrap="square" rtlCol="0">
            <a:noAutofit/>
          </a:bodyPr>
          <a:lstStyle/>
          <a:p>
            <a:endParaRPr kumimoji="1" lang="ja-JP" altLang="en-US" dirty="0"/>
          </a:p>
        </p:txBody>
      </p:sp>
      <p:sp>
        <p:nvSpPr>
          <p:cNvPr id="34" name="テキスト ボックス 33">
            <a:extLst>
              <a:ext uri="{FF2B5EF4-FFF2-40B4-BE49-F238E27FC236}">
                <a16:creationId xmlns:a16="http://schemas.microsoft.com/office/drawing/2014/main" id="{6E34CAB8-4317-4E1D-BA01-C529E6ABDA11}"/>
              </a:ext>
            </a:extLst>
          </p:cNvPr>
          <p:cNvSpPr txBox="1"/>
          <p:nvPr/>
        </p:nvSpPr>
        <p:spPr>
          <a:xfrm>
            <a:off x="4473885" y="1861623"/>
            <a:ext cx="3107088" cy="4810929"/>
          </a:xfrm>
          <a:prstGeom prst="rect">
            <a:avLst/>
          </a:prstGeom>
          <a:noFill/>
          <a:ln w="38100">
            <a:solidFill>
              <a:srgbClr val="1791B8"/>
            </a:solidFill>
          </a:ln>
        </p:spPr>
        <p:txBody>
          <a:bodyPr wrap="square" rtlCol="0">
            <a:noAutofit/>
          </a:bodyPr>
          <a:lstStyle/>
          <a:p>
            <a:endParaRPr kumimoji="1" lang="ja-JP" altLang="en-US" dirty="0"/>
          </a:p>
        </p:txBody>
      </p:sp>
      <p:sp>
        <p:nvSpPr>
          <p:cNvPr id="35" name="テキスト ボックス 34">
            <a:extLst>
              <a:ext uri="{FF2B5EF4-FFF2-40B4-BE49-F238E27FC236}">
                <a16:creationId xmlns:a16="http://schemas.microsoft.com/office/drawing/2014/main" id="{9DEB07F5-314E-4EC3-B133-3FFEA8AAA9C1}"/>
              </a:ext>
            </a:extLst>
          </p:cNvPr>
          <p:cNvSpPr txBox="1"/>
          <p:nvPr/>
        </p:nvSpPr>
        <p:spPr>
          <a:xfrm>
            <a:off x="7718140" y="1861622"/>
            <a:ext cx="3107088" cy="4810929"/>
          </a:xfrm>
          <a:prstGeom prst="rect">
            <a:avLst/>
          </a:prstGeom>
          <a:noFill/>
          <a:ln w="38100">
            <a:solidFill>
              <a:srgbClr val="1791B8"/>
            </a:solidFill>
          </a:ln>
        </p:spPr>
        <p:txBody>
          <a:bodyPr wrap="square" rtlCol="0">
            <a:noAutofit/>
          </a:bodyPr>
          <a:lstStyle/>
          <a:p>
            <a:endParaRPr kumimoji="1" lang="ja-JP" altLang="en-US" dirty="0"/>
          </a:p>
        </p:txBody>
      </p:sp>
      <p:sp>
        <p:nvSpPr>
          <p:cNvPr id="31" name="乗算記号 30">
            <a:extLst>
              <a:ext uri="{FF2B5EF4-FFF2-40B4-BE49-F238E27FC236}">
                <a16:creationId xmlns:a16="http://schemas.microsoft.com/office/drawing/2014/main" id="{2BE26723-FC81-4017-9640-9F36B778D926}"/>
              </a:ext>
            </a:extLst>
          </p:cNvPr>
          <p:cNvSpPr/>
          <p:nvPr/>
        </p:nvSpPr>
        <p:spPr>
          <a:xfrm>
            <a:off x="4871258" y="4385037"/>
            <a:ext cx="2253361" cy="2174028"/>
          </a:xfrm>
          <a:prstGeom prst="mathMultiply">
            <a:avLst>
              <a:gd name="adj1" fmla="val 9526"/>
            </a:avLst>
          </a:prstGeom>
          <a:solidFill>
            <a:srgbClr val="E59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乗算記号 31">
            <a:extLst>
              <a:ext uri="{FF2B5EF4-FFF2-40B4-BE49-F238E27FC236}">
                <a16:creationId xmlns:a16="http://schemas.microsoft.com/office/drawing/2014/main" id="{F31E30B8-3702-448C-B0E0-E100D58EFEC5}"/>
              </a:ext>
            </a:extLst>
          </p:cNvPr>
          <p:cNvSpPr/>
          <p:nvPr/>
        </p:nvSpPr>
        <p:spPr>
          <a:xfrm>
            <a:off x="8132354" y="4435925"/>
            <a:ext cx="2253361" cy="2174028"/>
          </a:xfrm>
          <a:prstGeom prst="mathMultiply">
            <a:avLst>
              <a:gd name="adj1" fmla="val 9526"/>
            </a:avLst>
          </a:prstGeom>
          <a:solidFill>
            <a:srgbClr val="E59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乗算記号 29">
            <a:extLst>
              <a:ext uri="{FF2B5EF4-FFF2-40B4-BE49-F238E27FC236}">
                <a16:creationId xmlns:a16="http://schemas.microsoft.com/office/drawing/2014/main" id="{F8F22C36-4EFC-405A-8ED9-48545E386BD5}"/>
              </a:ext>
            </a:extLst>
          </p:cNvPr>
          <p:cNvSpPr/>
          <p:nvPr/>
        </p:nvSpPr>
        <p:spPr>
          <a:xfrm>
            <a:off x="1655251" y="4347883"/>
            <a:ext cx="2253361" cy="2174028"/>
          </a:xfrm>
          <a:prstGeom prst="mathMultiply">
            <a:avLst>
              <a:gd name="adj1" fmla="val 9526"/>
            </a:avLst>
          </a:prstGeom>
          <a:solidFill>
            <a:srgbClr val="E59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AB9CC9CA-86DD-4570-9E76-E0838DE349AD}"/>
              </a:ext>
            </a:extLst>
          </p:cNvPr>
          <p:cNvSpPr/>
          <p:nvPr/>
        </p:nvSpPr>
        <p:spPr>
          <a:xfrm>
            <a:off x="5267641" y="2729672"/>
            <a:ext cx="1635676" cy="1434208"/>
          </a:xfrm>
          <a:prstGeom prst="ellipse">
            <a:avLst/>
          </a:prstGeom>
          <a:noFill/>
          <a:ln w="127000">
            <a:solidFill>
              <a:srgbClr val="A1D1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a:extLst>
              <a:ext uri="{FF2B5EF4-FFF2-40B4-BE49-F238E27FC236}">
                <a16:creationId xmlns:a16="http://schemas.microsoft.com/office/drawing/2014/main" id="{D3FE5188-8FC1-4F5B-97AE-096EC75E7E11}"/>
              </a:ext>
            </a:extLst>
          </p:cNvPr>
          <p:cNvSpPr/>
          <p:nvPr/>
        </p:nvSpPr>
        <p:spPr>
          <a:xfrm>
            <a:off x="8385287" y="2764470"/>
            <a:ext cx="1635676" cy="1434208"/>
          </a:xfrm>
          <a:prstGeom prst="ellipse">
            <a:avLst/>
          </a:prstGeom>
          <a:noFill/>
          <a:ln w="127000">
            <a:solidFill>
              <a:srgbClr val="A1D1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71BC8B61-2125-45DE-8CEA-C6F4429F6F98}"/>
              </a:ext>
            </a:extLst>
          </p:cNvPr>
          <p:cNvSpPr/>
          <p:nvPr/>
        </p:nvSpPr>
        <p:spPr>
          <a:xfrm>
            <a:off x="2027719" y="2648006"/>
            <a:ext cx="1635676" cy="1434208"/>
          </a:xfrm>
          <a:prstGeom prst="ellipse">
            <a:avLst/>
          </a:prstGeom>
          <a:noFill/>
          <a:ln w="127000">
            <a:solidFill>
              <a:srgbClr val="A1D1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p:nvPr>
        </p:nvSpPr>
        <p:spPr>
          <a:xfrm>
            <a:off x="681036" y="0"/>
            <a:ext cx="10848975" cy="1325563"/>
          </a:xfrm>
        </p:spPr>
        <p:txBody>
          <a:bodyPr/>
          <a:lstStyle/>
          <a:p>
            <a:pPr algn="l" rtl="0"/>
            <a:r>
              <a:rPr kumimoji="1" lang="x-none" b="1" i="0" u="none" baseline="0" dirty="0">
                <a:solidFill>
                  <a:srgbClr val="FF0000"/>
                </a:solidFill>
              </a:rPr>
              <a:t>El estudio de mercado</a:t>
            </a:r>
            <a:r>
              <a:rPr lang="x-none" b="1" i="0" u="none" baseline="0" dirty="0">
                <a:solidFill>
                  <a:srgbClr val="FF0000"/>
                </a:solidFill>
              </a:rPr>
              <a:t> a fondo</a:t>
            </a:r>
            <a:r>
              <a:rPr kumimoji="1" lang="x-none" b="1" i="0" u="none" baseline="0" dirty="0">
                <a:solidFill>
                  <a:srgbClr val="FF0000"/>
                </a:solidFill>
              </a:rPr>
              <a:t>: </a:t>
            </a:r>
            <a:r>
              <a:rPr kumimoji="1" lang="es-CL" b="0" i="0" u="none" baseline="0" dirty="0"/>
              <a:t>l</a:t>
            </a:r>
            <a:r>
              <a:rPr kumimoji="1" lang="x-none" b="0" i="0" u="none" baseline="0" dirty="0"/>
              <a:t>os tres principios del estudio de Mercado del SHEP</a:t>
            </a:r>
            <a:endParaRPr kumimoji="1"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10</a:t>
            </a:fld>
            <a:endParaRPr kumimoji="1" lang="x-none"/>
          </a:p>
        </p:txBody>
      </p:sp>
      <p:sp>
        <p:nvSpPr>
          <p:cNvPr id="7" name="CuadroTexto 7">
            <a:extLst>
              <a:ext uri="{FF2B5EF4-FFF2-40B4-BE49-F238E27FC236}">
                <a16:creationId xmlns:a16="http://schemas.microsoft.com/office/drawing/2014/main" id="{1A08BEE6-1554-4E39-B19B-91F056C24E5A}"/>
              </a:ext>
            </a:extLst>
          </p:cNvPr>
          <p:cNvSpPr txBox="1"/>
          <p:nvPr/>
        </p:nvSpPr>
        <p:spPr>
          <a:xfrm>
            <a:off x="1972236" y="1177270"/>
            <a:ext cx="1730798" cy="1368706"/>
          </a:xfrm>
          <a:prstGeom prst="ellipse">
            <a:avLst/>
          </a:prstGeom>
          <a:solidFill>
            <a:srgbClr val="1791B8"/>
          </a:solidFill>
        </p:spPr>
        <p:txBody>
          <a:bodyPr wrap="square" lIns="0" tIns="0" rIns="0" bIns="0" rtlCol="0" anchor="ctr" anchorCtr="0">
            <a:noAutofit/>
          </a:bodyPr>
          <a:lstStyle/>
          <a:p>
            <a:pPr algn="ctr"/>
            <a:r>
              <a:rPr lang="es-ES" b="1" dirty="0">
                <a:solidFill>
                  <a:schemeClr val="bg1"/>
                </a:solidFill>
              </a:rPr>
              <a:t>Principio 1</a:t>
            </a:r>
          </a:p>
          <a:p>
            <a:pPr algn="ctr"/>
            <a:endParaRPr lang="es-ES" sz="1600" dirty="0">
              <a:solidFill>
                <a:schemeClr val="bg1"/>
              </a:solidFill>
            </a:endParaRPr>
          </a:p>
          <a:p>
            <a:pPr algn="ctr"/>
            <a:r>
              <a:rPr lang="es-ES" sz="1200" dirty="0">
                <a:solidFill>
                  <a:schemeClr val="bg1"/>
                </a:solidFill>
              </a:rPr>
              <a:t>«Por los agricultores»</a:t>
            </a:r>
          </a:p>
        </p:txBody>
      </p:sp>
      <p:sp>
        <p:nvSpPr>
          <p:cNvPr id="9" name="吹き出し: 角を丸めた四角形 8">
            <a:extLst>
              <a:ext uri="{FF2B5EF4-FFF2-40B4-BE49-F238E27FC236}">
                <a16:creationId xmlns:a16="http://schemas.microsoft.com/office/drawing/2014/main" id="{303B588D-63B1-47B5-A9A0-A2CDBA4C1391}"/>
              </a:ext>
            </a:extLst>
          </p:cNvPr>
          <p:cNvSpPr/>
          <p:nvPr/>
        </p:nvSpPr>
        <p:spPr>
          <a:xfrm>
            <a:off x="1524000" y="2762343"/>
            <a:ext cx="1290918" cy="1325563"/>
          </a:xfrm>
          <a:prstGeom prst="wedgeRoundRectCallout">
            <a:avLst>
              <a:gd name="adj1" fmla="val 20834"/>
              <a:gd name="adj2" fmla="val 6655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Ella tiene informaciones interesantes. Vayamos a verla otra vez</a:t>
            </a:r>
            <a:endParaRPr kumimoji="1" lang="ja-JP" altLang="en-US" sz="1400" dirty="0">
              <a:solidFill>
                <a:schemeClr val="tx1"/>
              </a:solidFill>
            </a:endParaRPr>
          </a:p>
        </p:txBody>
      </p:sp>
      <p:sp>
        <p:nvSpPr>
          <p:cNvPr id="10" name="吹き出し: 角を丸めた四角形 9">
            <a:extLst>
              <a:ext uri="{FF2B5EF4-FFF2-40B4-BE49-F238E27FC236}">
                <a16:creationId xmlns:a16="http://schemas.microsoft.com/office/drawing/2014/main" id="{C8F7A9FA-47DC-4AAB-BD10-FF38ED3D6F46}"/>
              </a:ext>
            </a:extLst>
          </p:cNvPr>
          <p:cNvSpPr/>
          <p:nvPr/>
        </p:nvSpPr>
        <p:spPr>
          <a:xfrm>
            <a:off x="2846650" y="2762342"/>
            <a:ext cx="1290918" cy="1325563"/>
          </a:xfrm>
          <a:prstGeom prst="wedgeRoundRectCallout">
            <a:avLst>
              <a:gd name="adj1" fmla="val -23611"/>
              <a:gd name="adj2" fmla="val 6655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¿Le gustaría ver nuestras granjas la próxima vez?</a:t>
            </a:r>
            <a:endParaRPr kumimoji="1" lang="ja-JP" altLang="en-US" sz="1400" dirty="0">
              <a:solidFill>
                <a:schemeClr val="tx1"/>
              </a:solidFill>
            </a:endParaRPr>
          </a:p>
        </p:txBody>
      </p:sp>
      <p:sp>
        <p:nvSpPr>
          <p:cNvPr id="11" name="テキスト ボックス 10">
            <a:extLst>
              <a:ext uri="{FF2B5EF4-FFF2-40B4-BE49-F238E27FC236}">
                <a16:creationId xmlns:a16="http://schemas.microsoft.com/office/drawing/2014/main" id="{B7CAEB5E-421F-48CF-BF06-8B6A511D1921}"/>
              </a:ext>
            </a:extLst>
          </p:cNvPr>
          <p:cNvSpPr txBox="1"/>
          <p:nvPr/>
        </p:nvSpPr>
        <p:spPr>
          <a:xfrm>
            <a:off x="1395987" y="4303585"/>
            <a:ext cx="2938090" cy="523220"/>
          </a:xfrm>
          <a:prstGeom prst="rect">
            <a:avLst/>
          </a:prstGeom>
          <a:noFill/>
        </p:spPr>
        <p:txBody>
          <a:bodyPr wrap="square" rtlCol="0">
            <a:spAutoFit/>
          </a:bodyPr>
          <a:lstStyle/>
          <a:p>
            <a:pPr algn="ctr"/>
            <a:r>
              <a:rPr kumimoji="1" lang="es-ES" altLang="ja-JP" sz="1400" i="1" dirty="0"/>
              <a:t>Los agricultores se comunican directamente con los actores del mercado</a:t>
            </a:r>
            <a:endParaRPr kumimoji="1" lang="ja-JP" altLang="en-US" sz="1400" i="1" dirty="0"/>
          </a:p>
        </p:txBody>
      </p:sp>
      <p:sp>
        <p:nvSpPr>
          <p:cNvPr id="14" name="テキスト ボックス 13">
            <a:extLst>
              <a:ext uri="{FF2B5EF4-FFF2-40B4-BE49-F238E27FC236}">
                <a16:creationId xmlns:a16="http://schemas.microsoft.com/office/drawing/2014/main" id="{EEBAD373-BFCE-49DF-902C-A59CE229BDDD}"/>
              </a:ext>
            </a:extLst>
          </p:cNvPr>
          <p:cNvSpPr txBox="1"/>
          <p:nvPr/>
        </p:nvSpPr>
        <p:spPr>
          <a:xfrm>
            <a:off x="1655251" y="6152368"/>
            <a:ext cx="2589181" cy="307777"/>
          </a:xfrm>
          <a:prstGeom prst="rect">
            <a:avLst/>
          </a:prstGeom>
          <a:noFill/>
        </p:spPr>
        <p:txBody>
          <a:bodyPr wrap="square" rtlCol="0">
            <a:spAutoFit/>
          </a:bodyPr>
          <a:lstStyle/>
          <a:p>
            <a:pPr algn="ctr"/>
            <a:r>
              <a:rPr kumimoji="1" lang="es-ES" altLang="ja-JP" sz="1400" i="1" dirty="0"/>
              <a:t>Los que dirigen son los funcionarios</a:t>
            </a:r>
            <a:endParaRPr kumimoji="1" lang="ja-JP" altLang="en-US" sz="1400" i="1" dirty="0"/>
          </a:p>
        </p:txBody>
      </p:sp>
      <p:sp>
        <p:nvSpPr>
          <p:cNvPr id="12" name="思考の吹き出し: 雲形 11">
            <a:extLst>
              <a:ext uri="{FF2B5EF4-FFF2-40B4-BE49-F238E27FC236}">
                <a16:creationId xmlns:a16="http://schemas.microsoft.com/office/drawing/2014/main" id="{6E836425-D40C-475E-B0C2-675A43C48032}"/>
              </a:ext>
            </a:extLst>
          </p:cNvPr>
          <p:cNvSpPr/>
          <p:nvPr/>
        </p:nvSpPr>
        <p:spPr>
          <a:xfrm>
            <a:off x="1457071" y="4826805"/>
            <a:ext cx="2787361" cy="1325563"/>
          </a:xfrm>
          <a:prstGeom prst="cloudCallout">
            <a:avLst>
              <a:gd name="adj1" fmla="val -9069"/>
              <a:gd name="adj2" fmla="val 53032"/>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Solo los funcionarios hablan directamente con los comerciantes.</a:t>
            </a:r>
          </a:p>
          <a:p>
            <a:pPr algn="ctr"/>
            <a:r>
              <a:rPr kumimoji="1" lang="es-ES" altLang="ja-JP" sz="1400" dirty="0">
                <a:solidFill>
                  <a:schemeClr val="tx1"/>
                </a:solidFill>
              </a:rPr>
              <a:t>Nosotros, los agricultores, no podemos hablar directamente con ellos</a:t>
            </a:r>
          </a:p>
        </p:txBody>
      </p:sp>
      <p:sp>
        <p:nvSpPr>
          <p:cNvPr id="15" name="CuadroTexto 7">
            <a:extLst>
              <a:ext uri="{FF2B5EF4-FFF2-40B4-BE49-F238E27FC236}">
                <a16:creationId xmlns:a16="http://schemas.microsoft.com/office/drawing/2014/main" id="{CD61BE68-1765-4130-8D6E-382CFEDA0881}"/>
              </a:ext>
            </a:extLst>
          </p:cNvPr>
          <p:cNvSpPr txBox="1"/>
          <p:nvPr/>
        </p:nvSpPr>
        <p:spPr>
          <a:xfrm>
            <a:off x="5172519" y="1177270"/>
            <a:ext cx="1730798" cy="1368706"/>
          </a:xfrm>
          <a:prstGeom prst="ellipse">
            <a:avLst/>
          </a:prstGeom>
          <a:solidFill>
            <a:srgbClr val="1791B8"/>
          </a:solidFill>
        </p:spPr>
        <p:txBody>
          <a:bodyPr wrap="square" lIns="0" tIns="0" rIns="0" bIns="0" rtlCol="0" anchor="ctr" anchorCtr="0">
            <a:noAutofit/>
          </a:bodyPr>
          <a:lstStyle/>
          <a:p>
            <a:pPr algn="ctr"/>
            <a:r>
              <a:rPr lang="es-ES" b="1" dirty="0">
                <a:solidFill>
                  <a:schemeClr val="bg1"/>
                </a:solidFill>
              </a:rPr>
              <a:t>Principio 2</a:t>
            </a:r>
          </a:p>
          <a:p>
            <a:pPr algn="ctr"/>
            <a:endParaRPr lang="es-ES" sz="1600" dirty="0">
              <a:solidFill>
                <a:schemeClr val="bg1"/>
              </a:solidFill>
            </a:endParaRPr>
          </a:p>
          <a:p>
            <a:pPr algn="ctr"/>
            <a:r>
              <a:rPr lang="es-ES" sz="1200" dirty="0">
                <a:solidFill>
                  <a:schemeClr val="bg1"/>
                </a:solidFill>
              </a:rPr>
              <a:t>«Desde el punto de vista de los agricultores»</a:t>
            </a:r>
          </a:p>
        </p:txBody>
      </p:sp>
      <p:sp>
        <p:nvSpPr>
          <p:cNvPr id="18" name="テキスト ボックス 17">
            <a:extLst>
              <a:ext uri="{FF2B5EF4-FFF2-40B4-BE49-F238E27FC236}">
                <a16:creationId xmlns:a16="http://schemas.microsoft.com/office/drawing/2014/main" id="{DE078DB2-BB41-47DF-9122-3C2F489FAC49}"/>
              </a:ext>
            </a:extLst>
          </p:cNvPr>
          <p:cNvSpPr txBox="1"/>
          <p:nvPr/>
        </p:nvSpPr>
        <p:spPr>
          <a:xfrm>
            <a:off x="4582132" y="4294096"/>
            <a:ext cx="2938090" cy="523220"/>
          </a:xfrm>
          <a:prstGeom prst="rect">
            <a:avLst/>
          </a:prstGeom>
          <a:noFill/>
        </p:spPr>
        <p:txBody>
          <a:bodyPr wrap="square" rtlCol="0">
            <a:spAutoFit/>
          </a:bodyPr>
          <a:lstStyle/>
          <a:p>
            <a:pPr algn="ctr"/>
            <a:r>
              <a:rPr kumimoji="1" lang="es-ES" altLang="ja-JP" sz="1400" i="1" dirty="0"/>
              <a:t>Recopilar información que el agricultor necesita saber</a:t>
            </a:r>
            <a:endParaRPr kumimoji="1" lang="ja-JP" altLang="en-US" sz="1400" i="1" dirty="0"/>
          </a:p>
        </p:txBody>
      </p:sp>
      <p:sp>
        <p:nvSpPr>
          <p:cNvPr id="16" name="吹き出し: 角を丸めた四角形 15">
            <a:extLst>
              <a:ext uri="{FF2B5EF4-FFF2-40B4-BE49-F238E27FC236}">
                <a16:creationId xmlns:a16="http://schemas.microsoft.com/office/drawing/2014/main" id="{F944B2C0-2E75-478A-8FEA-7601E71341F5}"/>
              </a:ext>
            </a:extLst>
          </p:cNvPr>
          <p:cNvSpPr/>
          <p:nvPr/>
        </p:nvSpPr>
        <p:spPr>
          <a:xfrm>
            <a:off x="4736356" y="2818793"/>
            <a:ext cx="1290918" cy="1325563"/>
          </a:xfrm>
          <a:prstGeom prst="wedgeRoundRectCallout">
            <a:avLst>
              <a:gd name="adj1" fmla="val 22222"/>
              <a:gd name="adj2" fmla="val 6114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¿Puede usted disponer también el flete?</a:t>
            </a:r>
            <a:endParaRPr kumimoji="1" lang="ja-JP" altLang="en-US" sz="1400" dirty="0">
              <a:solidFill>
                <a:schemeClr val="tx1"/>
              </a:solidFill>
            </a:endParaRPr>
          </a:p>
        </p:txBody>
      </p:sp>
      <p:sp>
        <p:nvSpPr>
          <p:cNvPr id="17" name="吹き出し: 角を丸めた四角形 16">
            <a:extLst>
              <a:ext uri="{FF2B5EF4-FFF2-40B4-BE49-F238E27FC236}">
                <a16:creationId xmlns:a16="http://schemas.microsoft.com/office/drawing/2014/main" id="{B14ABA39-3904-461F-A4FB-4840399C7D77}"/>
              </a:ext>
            </a:extLst>
          </p:cNvPr>
          <p:cNvSpPr/>
          <p:nvPr/>
        </p:nvSpPr>
        <p:spPr>
          <a:xfrm>
            <a:off x="6105523" y="2818793"/>
            <a:ext cx="1290918" cy="1325563"/>
          </a:xfrm>
          <a:prstGeom prst="wedgeRoundRectCallout">
            <a:avLst>
              <a:gd name="adj1" fmla="val -23611"/>
              <a:gd name="adj2" fmla="val 6655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¿Compraría nuestro producto en pequeñas cantidades?</a:t>
            </a:r>
            <a:endParaRPr kumimoji="1" lang="ja-JP" altLang="en-US" sz="1400" dirty="0">
              <a:solidFill>
                <a:schemeClr val="tx1"/>
              </a:solidFill>
            </a:endParaRPr>
          </a:p>
        </p:txBody>
      </p:sp>
      <p:sp>
        <p:nvSpPr>
          <p:cNvPr id="20" name="テキスト ボックス 19">
            <a:extLst>
              <a:ext uri="{FF2B5EF4-FFF2-40B4-BE49-F238E27FC236}">
                <a16:creationId xmlns:a16="http://schemas.microsoft.com/office/drawing/2014/main" id="{3035575E-79C0-4821-8BEA-240028640C5A}"/>
              </a:ext>
            </a:extLst>
          </p:cNvPr>
          <p:cNvSpPr txBox="1"/>
          <p:nvPr/>
        </p:nvSpPr>
        <p:spPr>
          <a:xfrm>
            <a:off x="4732683" y="6152368"/>
            <a:ext cx="2589181" cy="523220"/>
          </a:xfrm>
          <a:prstGeom prst="rect">
            <a:avLst/>
          </a:prstGeom>
          <a:noFill/>
        </p:spPr>
        <p:txBody>
          <a:bodyPr wrap="square" rtlCol="0">
            <a:spAutoFit/>
          </a:bodyPr>
          <a:lstStyle/>
          <a:p>
            <a:pPr algn="ctr"/>
            <a:r>
              <a:rPr kumimoji="1" lang="es-ES" altLang="ja-JP" sz="1400" i="1" dirty="0"/>
              <a:t>Recopilar información que el agricultor no necesita saber</a:t>
            </a:r>
            <a:endParaRPr kumimoji="1" lang="ja-JP" altLang="en-US" sz="1400" i="1" dirty="0"/>
          </a:p>
        </p:txBody>
      </p:sp>
      <p:sp>
        <p:nvSpPr>
          <p:cNvPr id="19" name="思考の吹き出し: 雲形 18">
            <a:extLst>
              <a:ext uri="{FF2B5EF4-FFF2-40B4-BE49-F238E27FC236}">
                <a16:creationId xmlns:a16="http://schemas.microsoft.com/office/drawing/2014/main" id="{5524EC99-5B7B-462D-AE7A-DA2AECF8E2DA}"/>
              </a:ext>
            </a:extLst>
          </p:cNvPr>
          <p:cNvSpPr/>
          <p:nvPr/>
        </p:nvSpPr>
        <p:spPr>
          <a:xfrm>
            <a:off x="4657496" y="4817316"/>
            <a:ext cx="2787361" cy="1325563"/>
          </a:xfrm>
          <a:prstGeom prst="cloudCallout">
            <a:avLst>
              <a:gd name="adj1" fmla="val -9069"/>
              <a:gd name="adj2" fmla="val 53032"/>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¿Estas hortalizas van a Francia u Holanda?</a:t>
            </a:r>
          </a:p>
        </p:txBody>
      </p:sp>
      <p:sp>
        <p:nvSpPr>
          <p:cNvPr id="21" name="CuadroTexto 7">
            <a:extLst>
              <a:ext uri="{FF2B5EF4-FFF2-40B4-BE49-F238E27FC236}">
                <a16:creationId xmlns:a16="http://schemas.microsoft.com/office/drawing/2014/main" id="{80A77CBE-4678-4657-87CB-83F1325E93D1}"/>
              </a:ext>
            </a:extLst>
          </p:cNvPr>
          <p:cNvSpPr txBox="1"/>
          <p:nvPr/>
        </p:nvSpPr>
        <p:spPr>
          <a:xfrm>
            <a:off x="8372802" y="1177270"/>
            <a:ext cx="1730798" cy="1368706"/>
          </a:xfrm>
          <a:prstGeom prst="ellipse">
            <a:avLst/>
          </a:prstGeom>
          <a:solidFill>
            <a:srgbClr val="1791B8"/>
          </a:solidFill>
        </p:spPr>
        <p:txBody>
          <a:bodyPr wrap="square" lIns="0" tIns="0" rIns="0" bIns="0" rtlCol="0" anchor="ctr" anchorCtr="0">
            <a:noAutofit/>
          </a:bodyPr>
          <a:lstStyle/>
          <a:p>
            <a:pPr algn="ctr"/>
            <a:r>
              <a:rPr lang="es-ES" b="1" dirty="0">
                <a:solidFill>
                  <a:schemeClr val="bg1"/>
                </a:solidFill>
              </a:rPr>
              <a:t>Principio 3</a:t>
            </a:r>
          </a:p>
          <a:p>
            <a:pPr algn="ctr"/>
            <a:endParaRPr lang="es-ES" sz="1600" dirty="0">
              <a:solidFill>
                <a:schemeClr val="bg1"/>
              </a:solidFill>
            </a:endParaRPr>
          </a:p>
          <a:p>
            <a:pPr algn="ctr"/>
            <a:r>
              <a:rPr lang="es-ES" sz="1200" dirty="0">
                <a:solidFill>
                  <a:schemeClr val="bg1"/>
                </a:solidFill>
              </a:rPr>
              <a:t>«Información acorde a la situación del agricultor»</a:t>
            </a:r>
          </a:p>
        </p:txBody>
      </p:sp>
      <p:sp>
        <p:nvSpPr>
          <p:cNvPr id="24" name="テキスト ボックス 23">
            <a:extLst>
              <a:ext uri="{FF2B5EF4-FFF2-40B4-BE49-F238E27FC236}">
                <a16:creationId xmlns:a16="http://schemas.microsoft.com/office/drawing/2014/main" id="{4D8AFF21-6554-4001-9ADB-978F1C38E1F6}"/>
              </a:ext>
            </a:extLst>
          </p:cNvPr>
          <p:cNvSpPr txBox="1"/>
          <p:nvPr/>
        </p:nvSpPr>
        <p:spPr>
          <a:xfrm>
            <a:off x="7829853" y="4195863"/>
            <a:ext cx="2938090" cy="738664"/>
          </a:xfrm>
          <a:prstGeom prst="rect">
            <a:avLst/>
          </a:prstGeom>
          <a:noFill/>
        </p:spPr>
        <p:txBody>
          <a:bodyPr wrap="square" rtlCol="0">
            <a:spAutoFit/>
          </a:bodyPr>
          <a:lstStyle/>
          <a:p>
            <a:pPr algn="ctr"/>
            <a:r>
              <a:rPr kumimoji="1" lang="es-ES" altLang="ja-JP" sz="1400" i="1" dirty="0"/>
              <a:t>Recopilando información acorde a la capacidad, tecnología y recursos del agricultor</a:t>
            </a:r>
            <a:endParaRPr kumimoji="1" lang="ja-JP" altLang="en-US" sz="1400" i="1" dirty="0"/>
          </a:p>
        </p:txBody>
      </p:sp>
      <p:sp>
        <p:nvSpPr>
          <p:cNvPr id="22" name="吹き出し: 角を丸めた四角形 21">
            <a:extLst>
              <a:ext uri="{FF2B5EF4-FFF2-40B4-BE49-F238E27FC236}">
                <a16:creationId xmlns:a16="http://schemas.microsoft.com/office/drawing/2014/main" id="{7317C581-8D21-4502-B87A-0C98D8CE2C7C}"/>
              </a:ext>
            </a:extLst>
          </p:cNvPr>
          <p:cNvSpPr/>
          <p:nvPr/>
        </p:nvSpPr>
        <p:spPr>
          <a:xfrm>
            <a:off x="7880845" y="2818793"/>
            <a:ext cx="1290918" cy="1325563"/>
          </a:xfrm>
          <a:prstGeom prst="wedgeRoundRectCallout">
            <a:avLst>
              <a:gd name="adj1" fmla="val 22222"/>
              <a:gd name="adj2" fmla="val 6114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¿Puede tener mayor precio este tamaño de hortaliza?</a:t>
            </a:r>
            <a:endParaRPr kumimoji="1" lang="ja-JP" altLang="en-US" sz="1400" dirty="0">
              <a:solidFill>
                <a:schemeClr val="tx1"/>
              </a:solidFill>
            </a:endParaRPr>
          </a:p>
        </p:txBody>
      </p:sp>
      <p:sp>
        <p:nvSpPr>
          <p:cNvPr id="23" name="吹き出し: 角を丸めた四角形 22">
            <a:extLst>
              <a:ext uri="{FF2B5EF4-FFF2-40B4-BE49-F238E27FC236}">
                <a16:creationId xmlns:a16="http://schemas.microsoft.com/office/drawing/2014/main" id="{FB049A83-05CB-4774-B034-7F0AA1202B2C}"/>
              </a:ext>
            </a:extLst>
          </p:cNvPr>
          <p:cNvSpPr/>
          <p:nvPr/>
        </p:nvSpPr>
        <p:spPr>
          <a:xfrm>
            <a:off x="9250012" y="2818793"/>
            <a:ext cx="1290918" cy="1325563"/>
          </a:xfrm>
          <a:prstGeom prst="wedgeRoundRectCallout">
            <a:avLst>
              <a:gd name="adj1" fmla="val -23611"/>
              <a:gd name="adj2" fmla="val 6655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¿Esta variedad puede cultivarse sin riego?</a:t>
            </a:r>
            <a:endParaRPr kumimoji="1" lang="ja-JP" altLang="en-US" sz="1400" dirty="0">
              <a:solidFill>
                <a:schemeClr val="tx1"/>
              </a:solidFill>
            </a:endParaRPr>
          </a:p>
        </p:txBody>
      </p:sp>
      <p:sp>
        <p:nvSpPr>
          <p:cNvPr id="25" name="思考の吹き出し: 雲形 24">
            <a:extLst>
              <a:ext uri="{FF2B5EF4-FFF2-40B4-BE49-F238E27FC236}">
                <a16:creationId xmlns:a16="http://schemas.microsoft.com/office/drawing/2014/main" id="{592FDF81-FBF9-45A5-A62E-539748342992}"/>
              </a:ext>
            </a:extLst>
          </p:cNvPr>
          <p:cNvSpPr/>
          <p:nvPr/>
        </p:nvSpPr>
        <p:spPr>
          <a:xfrm>
            <a:off x="7844520" y="4860158"/>
            <a:ext cx="2787361" cy="1325563"/>
          </a:xfrm>
          <a:prstGeom prst="cloudCallout">
            <a:avLst>
              <a:gd name="adj1" fmla="val -9069"/>
              <a:gd name="adj2" fmla="val 53032"/>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Sería ideal una gran cantidad de hortalizas de invernadero para exportación.</a:t>
            </a:r>
          </a:p>
        </p:txBody>
      </p:sp>
      <p:sp>
        <p:nvSpPr>
          <p:cNvPr id="26" name="テキスト ボックス 25">
            <a:extLst>
              <a:ext uri="{FF2B5EF4-FFF2-40B4-BE49-F238E27FC236}">
                <a16:creationId xmlns:a16="http://schemas.microsoft.com/office/drawing/2014/main" id="{1A65FCBE-994A-482B-BB80-FD358A53FCDB}"/>
              </a:ext>
            </a:extLst>
          </p:cNvPr>
          <p:cNvSpPr txBox="1"/>
          <p:nvPr/>
        </p:nvSpPr>
        <p:spPr>
          <a:xfrm>
            <a:off x="7975021" y="6160347"/>
            <a:ext cx="2589181" cy="307777"/>
          </a:xfrm>
          <a:prstGeom prst="rect">
            <a:avLst/>
          </a:prstGeom>
          <a:noFill/>
        </p:spPr>
        <p:txBody>
          <a:bodyPr wrap="square" rtlCol="0">
            <a:spAutoFit/>
          </a:bodyPr>
          <a:lstStyle/>
          <a:p>
            <a:pPr algn="ctr"/>
            <a:r>
              <a:rPr kumimoji="1" lang="es-ES" altLang="ja-JP" sz="1400" i="1" dirty="0"/>
              <a:t>Buscando información más lucrativa</a:t>
            </a:r>
            <a:endParaRPr kumimoji="1" lang="ja-JP" altLang="en-US" sz="1400" i="1" dirty="0"/>
          </a:p>
        </p:txBody>
      </p:sp>
    </p:spTree>
    <p:extLst>
      <p:ext uri="{BB962C8B-B14F-4D97-AF65-F5344CB8AC3E}">
        <p14:creationId xmlns:p14="http://schemas.microsoft.com/office/powerpoint/2010/main" val="1444805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rtl="0"/>
            <a:fld id="{5D3A281A-EDD1-4EE7-A1B5-4028A6F808F1}" type="slidenum">
              <a:rPr kumimoji="1"/>
              <a:t>11</a:t>
            </a:fld>
            <a:endParaRPr kumimoji="1" lang="x-none"/>
          </a:p>
        </p:txBody>
      </p:sp>
      <p:graphicFrame>
        <p:nvGraphicFramePr>
          <p:cNvPr id="6" name="表 3"/>
          <p:cNvGraphicFramePr>
            <a:graphicFrameLocks noGrp="1"/>
          </p:cNvGraphicFramePr>
          <p:nvPr>
            <p:extLst>
              <p:ext uri="{D42A27DB-BD31-4B8C-83A1-F6EECF244321}">
                <p14:modId xmlns:p14="http://schemas.microsoft.com/office/powerpoint/2010/main" val="1300300339"/>
              </p:ext>
            </p:extLst>
          </p:nvPr>
        </p:nvGraphicFramePr>
        <p:xfrm>
          <a:off x="284755" y="1530183"/>
          <a:ext cx="11230969" cy="4480560"/>
        </p:xfrm>
        <a:graphic>
          <a:graphicData uri="http://schemas.openxmlformats.org/drawingml/2006/table">
            <a:tbl>
              <a:tblPr firstRow="1" bandRow="1">
                <a:tableStyleId>{5DA37D80-6434-44D0-A028-1B22A696006F}</a:tableStyleId>
              </a:tblPr>
              <a:tblGrid>
                <a:gridCol w="404060">
                  <a:extLst>
                    <a:ext uri="{9D8B030D-6E8A-4147-A177-3AD203B41FA5}">
                      <a16:colId xmlns:a16="http://schemas.microsoft.com/office/drawing/2014/main" val="20000"/>
                    </a:ext>
                  </a:extLst>
                </a:gridCol>
                <a:gridCol w="10826909">
                  <a:extLst>
                    <a:ext uri="{9D8B030D-6E8A-4147-A177-3AD203B41FA5}">
                      <a16:colId xmlns:a16="http://schemas.microsoft.com/office/drawing/2014/main" val="20001"/>
                    </a:ext>
                  </a:extLst>
                </a:gridCol>
              </a:tblGrid>
              <a:tr h="303808">
                <a:tc>
                  <a:txBody>
                    <a:bodyPr/>
                    <a:lstStyle/>
                    <a:p>
                      <a:pPr algn="l" rtl="0"/>
                      <a:r>
                        <a:rPr kumimoji="1" lang="x-none" sz="2200" b="0" i="0" u="none" baseline="0" dirty="0"/>
                        <a:t>1</a:t>
                      </a:r>
                      <a:endParaRPr kumimoji="1" lang="x-none" altLang="en-US" sz="2200" b="0" dirty="0"/>
                    </a:p>
                  </a:txBody>
                  <a:tcPr/>
                </a:tc>
                <a:tc>
                  <a:txBody>
                    <a:bodyPr/>
                    <a:lstStyle/>
                    <a:p>
                      <a:pPr algn="l" rtl="0"/>
                      <a:r>
                        <a:rPr kumimoji="1" lang="x-none" sz="2200" b="0" i="0" u="none" baseline="0" dirty="0"/>
                        <a:t>Nos dimos cuenta de que deberíamos cosechar las zanahorias antes de lo normal. Las zanahorias un poco más pequeñas saben mejor y se venden más caras que las grandes.</a:t>
                      </a:r>
                      <a:endParaRPr kumimoji="1" lang="x-none" altLang="en-US" sz="2200" b="0" dirty="0"/>
                    </a:p>
                  </a:txBody>
                  <a:tcPr/>
                </a:tc>
                <a:extLst>
                  <a:ext uri="{0D108BD9-81ED-4DB2-BD59-A6C34878D82A}">
                    <a16:rowId xmlns:a16="http://schemas.microsoft.com/office/drawing/2014/main" val="10000"/>
                  </a:ext>
                </a:extLst>
              </a:tr>
              <a:tr h="303808">
                <a:tc>
                  <a:txBody>
                    <a:bodyPr/>
                    <a:lstStyle/>
                    <a:p>
                      <a:pPr algn="l" rtl="0"/>
                      <a:r>
                        <a:rPr kumimoji="1" lang="x-none" sz="2200" b="0" i="0" u="none" baseline="0"/>
                        <a:t>2</a:t>
                      </a:r>
                      <a:endParaRPr kumimoji="1" lang="x-none" altLang="en-US" sz="2200" b="0" dirty="0"/>
                    </a:p>
                  </a:txBody>
                  <a:tcPr/>
                </a:tc>
                <a:tc>
                  <a:txBody>
                    <a:bodyPr/>
                    <a:lstStyle/>
                    <a:p>
                      <a:pPr algn="l" rtl="0"/>
                      <a:r>
                        <a:rPr kumimoji="1" lang="x-none" sz="2200" b="0" i="0" u="none" baseline="0" dirty="0"/>
                        <a:t>Descubrimos que debemos cosechar las zanahorias muy temprano en la mañana, cuando afuera todavía está oscuro. Cuando se cosechan así, las zanahorias duran más. Los compradores desean esas zanahorias y nos dan un mejor precio.</a:t>
                      </a:r>
                      <a:endParaRPr kumimoji="1" lang="x-none" altLang="en-US" sz="2200" b="0" dirty="0"/>
                    </a:p>
                  </a:txBody>
                  <a:tcPr/>
                </a:tc>
                <a:extLst>
                  <a:ext uri="{0D108BD9-81ED-4DB2-BD59-A6C34878D82A}">
                    <a16:rowId xmlns:a16="http://schemas.microsoft.com/office/drawing/2014/main" val="10001"/>
                  </a:ext>
                </a:extLst>
              </a:tr>
              <a:tr h="303808">
                <a:tc>
                  <a:txBody>
                    <a:bodyPr/>
                    <a:lstStyle/>
                    <a:p>
                      <a:pPr algn="l" rtl="0"/>
                      <a:r>
                        <a:rPr kumimoji="1" lang="x-none" sz="2200" b="0" i="0" u="none" baseline="0"/>
                        <a:t>3</a:t>
                      </a:r>
                      <a:endParaRPr kumimoji="1" lang="x-none" altLang="en-US" sz="2200" b="0" dirty="0"/>
                    </a:p>
                  </a:txBody>
                  <a:tcPr/>
                </a:tc>
                <a:tc>
                  <a:txBody>
                    <a:bodyPr/>
                    <a:lstStyle/>
                    <a:p>
                      <a:pPr algn="l" rtl="0"/>
                      <a:r>
                        <a:rPr kumimoji="1" lang="x-none" sz="2200" b="0" i="0" u="none" baseline="0" dirty="0"/>
                        <a:t>Nos dimos cuenta de que es menos riesgoso suministrar productos al mercado de manera constante durante la temporada que hacerlo en grandes cantidades de una vez.</a:t>
                      </a:r>
                      <a:endParaRPr kumimoji="1" lang="x-none" altLang="en-US" sz="2200" b="0" dirty="0"/>
                    </a:p>
                  </a:txBody>
                  <a:tcPr/>
                </a:tc>
                <a:extLst>
                  <a:ext uri="{0D108BD9-81ED-4DB2-BD59-A6C34878D82A}">
                    <a16:rowId xmlns:a16="http://schemas.microsoft.com/office/drawing/2014/main" val="10002"/>
                  </a:ext>
                </a:extLst>
              </a:tr>
              <a:tr h="383808">
                <a:tc>
                  <a:txBody>
                    <a:bodyPr/>
                    <a:lstStyle/>
                    <a:p>
                      <a:pPr algn="l" rtl="0"/>
                      <a:r>
                        <a:rPr kumimoji="1" lang="x-none" sz="2200" b="0" i="0" u="none" baseline="0"/>
                        <a:t>4</a:t>
                      </a:r>
                      <a:endParaRPr kumimoji="1" lang="x-none" altLang="en-US" sz="2200" b="0" dirty="0"/>
                    </a:p>
                  </a:txBody>
                  <a:tcPr/>
                </a:tc>
                <a:tc>
                  <a:txBody>
                    <a:bodyPr/>
                    <a:lstStyle/>
                    <a:p>
                      <a:pPr algn="l" rtl="0"/>
                      <a:r>
                        <a:rPr kumimoji="1" lang="x-none" sz="2200" b="0" i="0" u="none" baseline="0" dirty="0"/>
                        <a:t>Estamos convencidos que las semillas certificadas y las híbridas pueden producir verduras de mejor calidad, lo que significa que podemos venderlas a mayor precio.</a:t>
                      </a:r>
                      <a:endParaRPr kumimoji="1" lang="x-none" altLang="en-US" sz="2200" b="0" dirty="0"/>
                    </a:p>
                  </a:txBody>
                  <a:tcPr/>
                </a:tc>
                <a:extLst>
                  <a:ext uri="{0D108BD9-81ED-4DB2-BD59-A6C34878D82A}">
                    <a16:rowId xmlns:a16="http://schemas.microsoft.com/office/drawing/2014/main" val="10003"/>
                  </a:ext>
                </a:extLst>
              </a:tr>
              <a:tr h="202312">
                <a:tc>
                  <a:txBody>
                    <a:bodyPr/>
                    <a:lstStyle/>
                    <a:p>
                      <a:pPr algn="l" rtl="0"/>
                      <a:r>
                        <a:rPr kumimoji="1" lang="x-none" sz="2200" b="0" i="0" u="none" baseline="0"/>
                        <a:t>5</a:t>
                      </a:r>
                      <a:endParaRPr kumimoji="1" lang="x-none" altLang="en-US" sz="2200" b="0" dirty="0"/>
                    </a:p>
                  </a:txBody>
                  <a:tcPr/>
                </a:tc>
                <a:tc>
                  <a:txBody>
                    <a:bodyPr/>
                    <a:lstStyle/>
                    <a:p>
                      <a:pPr algn="l" rtl="0"/>
                      <a:r>
                        <a:rPr kumimoji="1" lang="x-none" sz="2200" b="0" i="0" u="none" baseline="0" dirty="0"/>
                        <a:t>Entendemos la importancia de que la siembra sea oportuna. Debemos sembrar en el momento justo, o usar semillas de variedades de maduración rápida para poder cosechar en los meses de mayor demanda. </a:t>
                      </a:r>
                      <a:endParaRPr kumimoji="1" lang="x-none" altLang="en-US" sz="2200" b="0" dirty="0"/>
                    </a:p>
                  </a:txBody>
                  <a:tcPr/>
                </a:tc>
                <a:extLst>
                  <a:ext uri="{0D108BD9-81ED-4DB2-BD59-A6C34878D82A}">
                    <a16:rowId xmlns:a16="http://schemas.microsoft.com/office/drawing/2014/main" val="10004"/>
                  </a:ext>
                </a:extLst>
              </a:tr>
            </a:tbl>
          </a:graphicData>
        </a:graphic>
      </p:graphicFrame>
      <p:pic>
        <p:nvPicPr>
          <p:cNvPr id="8" name="Picture 3" descr="C:\Users\Kumiko Shuto\AppData\Local\Microsoft\Windows\Temporary Internet Files\Content.IE5\AL2JQ5D3\carrot[1].gif"/>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638961" y="3678514"/>
            <a:ext cx="936104" cy="93610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Kumiko Shuto\AppData\Local\Microsoft\Windows\Temporary Internet Files\Content.IE5\AL2JQ5D3\carrot[1].gif"/>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107013" y="3211321"/>
            <a:ext cx="936104" cy="936104"/>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1"/>
          <p:cNvSpPr>
            <a:spLocks noGrp="1"/>
          </p:cNvSpPr>
          <p:nvPr>
            <p:ph type="title"/>
          </p:nvPr>
        </p:nvSpPr>
        <p:spPr>
          <a:xfrm>
            <a:off x="157163" y="123874"/>
            <a:ext cx="12192000" cy="1325563"/>
          </a:xfrm>
        </p:spPr>
        <p:txBody>
          <a:bodyPr>
            <a:noAutofit/>
          </a:bodyPr>
          <a:lstStyle/>
          <a:p>
            <a:pPr algn="l" rtl="0"/>
            <a:r>
              <a:rPr kumimoji="1" lang="x-none" sz="3200" b="1" i="0" u="none" baseline="0" dirty="0">
                <a:solidFill>
                  <a:srgbClr val="FF0000"/>
                </a:solidFill>
              </a:rPr>
              <a:t>El estudio de mercado</a:t>
            </a:r>
            <a:r>
              <a:rPr lang="x-none" sz="3200" b="1" i="0" u="none" baseline="0" dirty="0">
                <a:solidFill>
                  <a:srgbClr val="FF0000"/>
                </a:solidFill>
              </a:rPr>
              <a:t> a fondo</a:t>
            </a:r>
            <a:r>
              <a:rPr kumimoji="1" lang="x-none" sz="3200" b="1" i="0" u="none" baseline="0" dirty="0">
                <a:solidFill>
                  <a:srgbClr val="FF0000"/>
                </a:solidFill>
              </a:rPr>
              <a:t>: </a:t>
            </a:r>
            <a:r>
              <a:rPr lang="x-none" sz="3200" b="1" i="0" u="none" baseline="0" dirty="0"/>
              <a:t>e</a:t>
            </a:r>
            <a:r>
              <a:rPr lang="es-CL" sz="3200" b="1" i="0" u="none" baseline="0" dirty="0"/>
              <a:t>je</a:t>
            </a:r>
            <a:r>
              <a:rPr lang="x-none" sz="3200" b="1" i="0" u="none" baseline="0" dirty="0"/>
              <a:t>mplos de información </a:t>
            </a:r>
            <a:r>
              <a:rPr kumimoji="1" lang="x-none" sz="3200" b="1" i="0" u="none" baseline="0" dirty="0"/>
              <a:t>recopilada cumpliendo los tres principios del estudio de </a:t>
            </a:r>
            <a:r>
              <a:rPr kumimoji="1" lang="es-MX" sz="3200" b="1" i="0" u="none" baseline="0" dirty="0"/>
              <a:t>m</a:t>
            </a:r>
            <a:r>
              <a:rPr kumimoji="1" lang="x-none" sz="3200" b="1" i="0" u="none" baseline="0" dirty="0"/>
              <a:t>ercado del SHEP</a:t>
            </a:r>
            <a:endParaRPr kumimoji="1" lang="x-none" sz="3200" dirty="0"/>
          </a:p>
        </p:txBody>
      </p:sp>
    </p:spTree>
    <p:extLst>
      <p:ext uri="{BB962C8B-B14F-4D97-AF65-F5344CB8AC3E}">
        <p14:creationId xmlns:p14="http://schemas.microsoft.com/office/powerpoint/2010/main" val="332422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rtl="0"/>
            <a:fld id="{5D3A281A-EDD1-4EE7-A1B5-4028A6F808F1}" type="slidenum">
              <a:rPr kumimoji="1" sz="1200"/>
              <a:t>12</a:t>
            </a:fld>
            <a:endParaRPr kumimoji="1" lang="x-none" sz="1200"/>
          </a:p>
        </p:txBody>
      </p:sp>
      <p:sp>
        <p:nvSpPr>
          <p:cNvPr id="10" name="Title 1"/>
          <p:cNvSpPr>
            <a:spLocks noGrp="1"/>
          </p:cNvSpPr>
          <p:nvPr>
            <p:ph type="title"/>
          </p:nvPr>
        </p:nvSpPr>
        <p:spPr>
          <a:xfrm>
            <a:off x="185737" y="230684"/>
            <a:ext cx="12192000" cy="1325563"/>
          </a:xfrm>
        </p:spPr>
        <p:txBody>
          <a:bodyPr>
            <a:noAutofit/>
          </a:bodyPr>
          <a:lstStyle/>
          <a:p>
            <a:pPr algn="l" rtl="0"/>
            <a:r>
              <a:rPr kumimoji="1" lang="x-none" sz="3200" b="1" i="0" u="none" baseline="0" dirty="0">
                <a:solidFill>
                  <a:srgbClr val="FF0000"/>
                </a:solidFill>
              </a:rPr>
              <a:t>El estudio de mercado</a:t>
            </a:r>
            <a:r>
              <a:rPr lang="x-none" sz="3200" b="1" i="0" u="none" baseline="0" dirty="0">
                <a:solidFill>
                  <a:srgbClr val="FF0000"/>
                </a:solidFill>
              </a:rPr>
              <a:t> a fondo</a:t>
            </a:r>
            <a:r>
              <a:rPr kumimoji="1" lang="x-none" sz="3200" b="1" i="0" u="none" baseline="0" dirty="0">
                <a:solidFill>
                  <a:srgbClr val="FF0000"/>
                </a:solidFill>
              </a:rPr>
              <a:t>: </a:t>
            </a:r>
            <a:r>
              <a:rPr lang="es-CL" sz="3200" b="1" i="0" u="none" baseline="0" dirty="0"/>
              <a:t>e</a:t>
            </a:r>
            <a:r>
              <a:rPr lang="x-none" sz="3200" b="1" i="0" u="none" baseline="0" dirty="0"/>
              <a:t>jemplos de información </a:t>
            </a:r>
            <a:r>
              <a:rPr kumimoji="1" lang="x-none" sz="3200" b="1" i="0" u="none" baseline="0" dirty="0"/>
              <a:t>recopilada cumpliendo los tres principios del estudio de </a:t>
            </a:r>
            <a:r>
              <a:rPr kumimoji="1" lang="es-MX" sz="3200" b="1" i="0" u="none" baseline="0" dirty="0"/>
              <a:t>m</a:t>
            </a:r>
            <a:r>
              <a:rPr kumimoji="1" lang="x-none" sz="3200" b="1" i="0" u="none" baseline="0" dirty="0"/>
              <a:t>ercado del SHEP</a:t>
            </a:r>
            <a:endParaRPr kumimoji="1" lang="x-none" sz="3200" dirty="0"/>
          </a:p>
        </p:txBody>
      </p:sp>
      <p:graphicFrame>
        <p:nvGraphicFramePr>
          <p:cNvPr id="12" name="表 3"/>
          <p:cNvGraphicFramePr>
            <a:graphicFrameLocks noGrp="1"/>
          </p:cNvGraphicFramePr>
          <p:nvPr>
            <p:extLst>
              <p:ext uri="{D42A27DB-BD31-4B8C-83A1-F6EECF244321}">
                <p14:modId xmlns:p14="http://schemas.microsoft.com/office/powerpoint/2010/main" val="36513219"/>
              </p:ext>
            </p:extLst>
          </p:nvPr>
        </p:nvGraphicFramePr>
        <p:xfrm>
          <a:off x="363599" y="1746281"/>
          <a:ext cx="11464802" cy="4630222"/>
        </p:xfrm>
        <a:graphic>
          <a:graphicData uri="http://schemas.openxmlformats.org/drawingml/2006/table">
            <a:tbl>
              <a:tblPr firstRow="1" bandRow="1">
                <a:tableStyleId>{5DA37D80-6434-44D0-A028-1B22A696006F}</a:tableStyleId>
              </a:tblPr>
              <a:tblGrid>
                <a:gridCol w="412472">
                  <a:extLst>
                    <a:ext uri="{9D8B030D-6E8A-4147-A177-3AD203B41FA5}">
                      <a16:colId xmlns:a16="http://schemas.microsoft.com/office/drawing/2014/main" val="20000"/>
                    </a:ext>
                  </a:extLst>
                </a:gridCol>
                <a:gridCol w="11052330">
                  <a:extLst>
                    <a:ext uri="{9D8B030D-6E8A-4147-A177-3AD203B41FA5}">
                      <a16:colId xmlns:a16="http://schemas.microsoft.com/office/drawing/2014/main" val="20001"/>
                    </a:ext>
                  </a:extLst>
                </a:gridCol>
              </a:tblGrid>
              <a:tr h="1420126">
                <a:tc>
                  <a:txBody>
                    <a:bodyPr/>
                    <a:lstStyle/>
                    <a:p>
                      <a:pPr algn="l" rtl="0"/>
                      <a:r>
                        <a:rPr kumimoji="1" lang="x-none" sz="2200" b="0" i="0" u="none" baseline="0" dirty="0"/>
                        <a:t>6</a:t>
                      </a:r>
                      <a:endParaRPr kumimoji="1" lang="x-none" altLang="en-US" sz="2200" b="0" dirty="0"/>
                    </a:p>
                  </a:txBody>
                  <a:tcPr/>
                </a:tc>
                <a:tc>
                  <a:txBody>
                    <a:bodyPr/>
                    <a:lstStyle/>
                    <a:p>
                      <a:pPr algn="l" rtl="0"/>
                      <a:r>
                        <a:rPr kumimoji="1" lang="x-none" sz="2200" b="0" i="0" u="none" baseline="0" dirty="0"/>
                        <a:t>Descubrimos que en el mercado mayorista prefieren una variedad de repollo que dura más. A diferencia de eso, en el mercado minorista prefieren una variedad de repollo dulce y suculenta, adecuada para las ensaladas, aunque dure menos.</a:t>
                      </a:r>
                      <a:endParaRPr kumimoji="1" lang="x-none" altLang="en-US" sz="2200" b="0" dirty="0"/>
                    </a:p>
                  </a:txBody>
                  <a:tcPr/>
                </a:tc>
                <a:extLst>
                  <a:ext uri="{0D108BD9-81ED-4DB2-BD59-A6C34878D82A}">
                    <a16:rowId xmlns:a16="http://schemas.microsoft.com/office/drawing/2014/main" val="10000"/>
                  </a:ext>
                </a:extLst>
              </a:tr>
              <a:tr h="1479380">
                <a:tc>
                  <a:txBody>
                    <a:bodyPr/>
                    <a:lstStyle/>
                    <a:p>
                      <a:pPr algn="l" rtl="0"/>
                      <a:r>
                        <a:rPr kumimoji="1" lang="x-none" sz="2200" b="0" i="0" u="none" baseline="0"/>
                        <a:t>7</a:t>
                      </a:r>
                      <a:endParaRPr kumimoji="1" lang="x-none" altLang="en-US" sz="2200" b="0" dirty="0"/>
                    </a:p>
                  </a:txBody>
                  <a:tcPr/>
                </a:tc>
                <a:tc>
                  <a:txBody>
                    <a:bodyPr/>
                    <a:lstStyle/>
                    <a:p>
                      <a:pPr algn="l" rtl="0"/>
                      <a:r>
                        <a:rPr kumimoji="1" lang="x-none" sz="2200" b="0" i="0" u="none" baseline="0" dirty="0"/>
                        <a:t>Durante el estudio del mercado conocimos a un intermediario. Obtuvimos información acerca de los tamaños preferidos (clasificación) de las papas. Tras eso, el intermediario empezó a venir a nuestras granjas de manera regular para comprar nuestras papas a mayor precio.</a:t>
                      </a:r>
                      <a:endParaRPr kumimoji="1" lang="x-none" altLang="ja-JP" sz="2200" b="0" dirty="0"/>
                    </a:p>
                  </a:txBody>
                  <a:tcPr/>
                </a:tc>
                <a:extLst>
                  <a:ext uri="{0D108BD9-81ED-4DB2-BD59-A6C34878D82A}">
                    <a16:rowId xmlns:a16="http://schemas.microsoft.com/office/drawing/2014/main" val="10001"/>
                  </a:ext>
                </a:extLst>
              </a:tr>
              <a:tr h="1730716">
                <a:tc>
                  <a:txBody>
                    <a:bodyPr/>
                    <a:lstStyle/>
                    <a:p>
                      <a:pPr algn="l" rtl="0"/>
                      <a:r>
                        <a:rPr kumimoji="1" lang="x-none" sz="2200" b="0" i="0" u="none" baseline="0"/>
                        <a:t>8</a:t>
                      </a:r>
                      <a:endParaRPr kumimoji="1" lang="x-none" altLang="en-US" sz="2200" b="0" dirty="0"/>
                    </a:p>
                  </a:txBody>
                  <a:tcPr/>
                </a:tc>
                <a:tc>
                  <a:txBody>
                    <a:bodyPr/>
                    <a:lstStyle/>
                    <a:p>
                      <a:pPr algn="l" rtl="0"/>
                      <a:r>
                        <a:rPr kumimoji="1" lang="x-none" sz="2200" b="0" i="0" u="none" baseline="0" dirty="0"/>
                        <a:t>Durante el estudio de mercado, nos dimos cuenta de que entre diversos productos de banana, las galletas eran lo más popular en esta localidad. Tras ello, desarrollamos un paquetito de galletas de banana que no había en el mercado. Se convirtió en lo más vendido de la tienda de nuestro grupo y a muchos niños locales les encanta este paquete de galletas.</a:t>
                      </a:r>
                      <a:endParaRPr kumimoji="1" lang="x-none" altLang="en-US" sz="2200" b="0" dirty="0"/>
                    </a:p>
                  </a:txBody>
                  <a:tcPr/>
                </a:tc>
                <a:extLst>
                  <a:ext uri="{0D108BD9-81ED-4DB2-BD59-A6C34878D82A}">
                    <a16:rowId xmlns:a16="http://schemas.microsoft.com/office/drawing/2014/main" val="10002"/>
                  </a:ext>
                </a:extLst>
              </a:tr>
            </a:tbl>
          </a:graphicData>
        </a:graphic>
      </p:graphicFrame>
      <p:pic>
        <p:nvPicPr>
          <p:cNvPr id="13" name="Picture 2" descr="C:\Users\Kumiko Shuto\AppData\Local\Microsoft\Windows\Temporary Internet Files\Content.IE5\MY0IG6IU\cabbage-patch-th[1].png"/>
          <p:cNvPicPr>
            <a:picLocks noChangeAspect="1" noChangeArrowheads="1"/>
          </p:cNvPicPr>
          <p:nvPr/>
        </p:nvPicPr>
        <p:blipFill>
          <a:blip r:embed="rId2">
            <a:clrChange>
              <a:clrFrom>
                <a:srgbClr val="D4F1B8"/>
              </a:clrFrom>
              <a:clrTo>
                <a:srgbClr val="D4F1B8">
                  <a:alpha val="0"/>
                </a:srgbClr>
              </a:clrTo>
            </a:clrChange>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10533271" y="3782894"/>
            <a:ext cx="1509846" cy="936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7465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rtl="0"/>
            <a:fld id="{5D3A281A-EDD1-4EE7-A1B5-4028A6F808F1}" type="slidenum">
              <a:rPr kumimoji="1"/>
              <a:t>13</a:t>
            </a:fld>
            <a:endParaRPr kumimoji="1" lang="x-none"/>
          </a:p>
        </p:txBody>
      </p:sp>
      <p:sp>
        <p:nvSpPr>
          <p:cNvPr id="10" name="Title 1"/>
          <p:cNvSpPr>
            <a:spLocks noGrp="1"/>
          </p:cNvSpPr>
          <p:nvPr>
            <p:ph type="title"/>
          </p:nvPr>
        </p:nvSpPr>
        <p:spPr>
          <a:xfrm>
            <a:off x="500922" y="70874"/>
            <a:ext cx="12192000" cy="1325563"/>
          </a:xfrm>
        </p:spPr>
        <p:txBody>
          <a:bodyPr>
            <a:normAutofit/>
          </a:bodyPr>
          <a:lstStyle/>
          <a:p>
            <a:pPr algn="l" rtl="0"/>
            <a:r>
              <a:rPr kumimoji="1" lang="x-none" b="1" i="0" u="none" baseline="0">
                <a:solidFill>
                  <a:srgbClr val="FF0000"/>
                </a:solidFill>
              </a:rPr>
              <a:t>El estudio de mercado</a:t>
            </a:r>
            <a:r>
              <a:rPr lang="x-none" b="1" i="0" u="none" baseline="0">
                <a:solidFill>
                  <a:srgbClr val="FF0000"/>
                </a:solidFill>
              </a:rPr>
              <a:t> a fondo</a:t>
            </a:r>
            <a:r>
              <a:rPr kumimoji="1" lang="x-none" b="1" i="0" u="none" baseline="0">
                <a:solidFill>
                  <a:srgbClr val="FF0000"/>
                </a:solidFill>
              </a:rPr>
              <a:t>: </a:t>
            </a:r>
            <a:r>
              <a:rPr lang="x-none" b="1" i="0" u="none" baseline="0"/>
              <a:t>el camino al éxito</a:t>
            </a:r>
            <a:endParaRPr kumimoji="1" lang="x-none" dirty="0"/>
          </a:p>
        </p:txBody>
      </p:sp>
      <p:sp>
        <p:nvSpPr>
          <p:cNvPr id="6" name="テキスト ボックス 1"/>
          <p:cNvSpPr txBox="1"/>
          <p:nvPr/>
        </p:nvSpPr>
        <p:spPr>
          <a:xfrm>
            <a:off x="528638" y="1276394"/>
            <a:ext cx="11244262" cy="1384995"/>
          </a:xfrm>
          <a:prstGeom prst="rect">
            <a:avLst/>
          </a:prstGeom>
          <a:noFill/>
        </p:spPr>
        <p:txBody>
          <a:bodyPr wrap="square" rtlCol="0">
            <a:spAutoFit/>
          </a:bodyPr>
          <a:lstStyle/>
          <a:p>
            <a:pPr algn="l" rtl="0"/>
            <a:r>
              <a:rPr kumimoji="1" lang="x-none" sz="2800" b="0" i="0" u="none" baseline="0"/>
              <a:t>Los agricultores pueden usar la información recopilada cumpliendo los tres principios </a:t>
            </a:r>
            <a:r>
              <a:rPr kumimoji="1" lang="x-none" sz="2800" b="0" i="0" u="none" baseline="0">
                <a:solidFill>
                  <a:srgbClr val="FF0000"/>
                </a:solidFill>
              </a:rPr>
              <a:t>(1) inmediatamente </a:t>
            </a:r>
            <a:r>
              <a:rPr kumimoji="1" lang="x-none" sz="2800" b="0" i="0" u="none" baseline="0"/>
              <a:t>y </a:t>
            </a:r>
            <a:r>
              <a:rPr kumimoji="1" lang="x-none" sz="2800" b="0" i="0" u="none" baseline="0">
                <a:solidFill>
                  <a:srgbClr val="FF0000"/>
                </a:solidFill>
              </a:rPr>
              <a:t>(2) con el mínimo de recursos adicionales</a:t>
            </a:r>
            <a:r>
              <a:rPr kumimoji="1" lang="x-none" sz="2800" b="0" i="0" u="none" baseline="0"/>
              <a:t>. </a:t>
            </a:r>
            <a:r>
              <a:rPr kumimoji="1" lang="x-none" sz="2800" b="0" i="0" u="none" baseline="0">
                <a:sym typeface="Wingdings" panose="05000000000000000000" pitchFamily="2" charset="2"/>
              </a:rPr>
              <a:t> se logra fácilmente un pequeño éxito</a:t>
            </a:r>
            <a:endParaRPr kumimoji="1" lang="x-none" altLang="en-US" sz="2800" dirty="0"/>
          </a:p>
        </p:txBody>
      </p:sp>
      <p:sp>
        <p:nvSpPr>
          <p:cNvPr id="7" name="円/楕円 6"/>
          <p:cNvSpPr/>
          <p:nvPr/>
        </p:nvSpPr>
        <p:spPr>
          <a:xfrm>
            <a:off x="1644426" y="6021546"/>
            <a:ext cx="1468124" cy="720082"/>
          </a:xfrm>
          <a:prstGeom prst="ellipse">
            <a:avLst/>
          </a:prstGeom>
          <a:solidFill>
            <a:srgbClr val="FFFF66"/>
          </a:solidFill>
        </p:spPr>
        <p:style>
          <a:lnRef idx="2">
            <a:schemeClr val="dk1"/>
          </a:lnRef>
          <a:fillRef idx="1">
            <a:schemeClr val="lt1"/>
          </a:fillRef>
          <a:effectRef idx="0">
            <a:schemeClr val="dk1"/>
          </a:effectRef>
          <a:fontRef idx="minor">
            <a:schemeClr val="dk1"/>
          </a:fontRef>
        </p:style>
        <p:txBody>
          <a:bodyPr rtlCol="0" anchor="ctr"/>
          <a:lstStyle/>
          <a:p>
            <a:pPr algn="ctr" rtl="0">
              <a:lnSpc>
                <a:spcPts val="1800"/>
              </a:lnSpc>
            </a:pPr>
            <a:r>
              <a:rPr kumimoji="1" lang="x-none" b="1" i="0" u="none" baseline="0" dirty="0"/>
              <a:t>Pequeño éxito</a:t>
            </a:r>
            <a:endParaRPr kumimoji="1" lang="x-none" altLang="en-US" b="1" dirty="0"/>
          </a:p>
        </p:txBody>
      </p:sp>
      <p:pic>
        <p:nvPicPr>
          <p:cNvPr id="8" name="Picture 2" descr="http://ts1.mm.bing.net/th?&amp;id=HN.607989669647943274&amp;w=300&amp;h=300&amp;c=0&amp;pid=1.9&amp;rs=0&amp;p=0&amp;r=0"/>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rot="3172677">
            <a:off x="3310948" y="5934535"/>
            <a:ext cx="496411" cy="759813"/>
          </a:xfrm>
          <a:prstGeom prst="rect">
            <a:avLst/>
          </a:prstGeom>
          <a:noFill/>
          <a:extLst>
            <a:ext uri="{909E8E84-426E-40DD-AFC4-6F175D3DCCD1}">
              <a14:hiddenFill xmlns:a14="http://schemas.microsoft.com/office/drawing/2010/main">
                <a:solidFill>
                  <a:srgbClr val="FFFFFF"/>
                </a:solidFill>
              </a14:hiddenFill>
            </a:ext>
          </a:extLst>
        </p:spPr>
      </p:pic>
      <p:sp>
        <p:nvSpPr>
          <p:cNvPr id="9" name="円/楕円 8"/>
          <p:cNvSpPr/>
          <p:nvPr/>
        </p:nvSpPr>
        <p:spPr>
          <a:xfrm>
            <a:off x="3379863" y="5181301"/>
            <a:ext cx="1513397" cy="720082"/>
          </a:xfrm>
          <a:prstGeom prst="ellipse">
            <a:avLst/>
          </a:prstGeom>
          <a:solidFill>
            <a:srgbClr val="FFFF66"/>
          </a:solidFill>
        </p:spPr>
        <p:style>
          <a:lnRef idx="2">
            <a:schemeClr val="dk1"/>
          </a:lnRef>
          <a:fillRef idx="1">
            <a:schemeClr val="lt1"/>
          </a:fillRef>
          <a:effectRef idx="0">
            <a:schemeClr val="dk1"/>
          </a:effectRef>
          <a:fontRef idx="minor">
            <a:schemeClr val="dk1"/>
          </a:fontRef>
        </p:style>
        <p:txBody>
          <a:bodyPr rtlCol="0" anchor="ctr"/>
          <a:lstStyle/>
          <a:p>
            <a:pPr algn="ctr" rtl="0">
              <a:lnSpc>
                <a:spcPts val="1800"/>
              </a:lnSpc>
            </a:pPr>
            <a:r>
              <a:rPr kumimoji="1" lang="x-none" b="1" i="0" u="none" baseline="0" dirty="0"/>
              <a:t>Pequeño éxito</a:t>
            </a:r>
            <a:endParaRPr kumimoji="1" lang="x-none" altLang="en-US" b="1" dirty="0"/>
          </a:p>
        </p:txBody>
      </p:sp>
      <p:sp>
        <p:nvSpPr>
          <p:cNvPr id="11" name="円/楕円 9"/>
          <p:cNvSpPr/>
          <p:nvPr/>
        </p:nvSpPr>
        <p:spPr>
          <a:xfrm>
            <a:off x="6417632" y="3746866"/>
            <a:ext cx="1563498" cy="720082"/>
          </a:xfrm>
          <a:prstGeom prst="ellipse">
            <a:avLst/>
          </a:prstGeom>
          <a:solidFill>
            <a:srgbClr val="FFFF66"/>
          </a:solidFill>
        </p:spPr>
        <p:style>
          <a:lnRef idx="2">
            <a:schemeClr val="dk1"/>
          </a:lnRef>
          <a:fillRef idx="1">
            <a:schemeClr val="lt1"/>
          </a:fillRef>
          <a:effectRef idx="0">
            <a:schemeClr val="dk1"/>
          </a:effectRef>
          <a:fontRef idx="minor">
            <a:schemeClr val="dk1"/>
          </a:fontRef>
        </p:style>
        <p:txBody>
          <a:bodyPr rtlCol="0" anchor="ctr"/>
          <a:lstStyle/>
          <a:p>
            <a:pPr algn="ctr" rtl="0">
              <a:lnSpc>
                <a:spcPts val="1800"/>
              </a:lnSpc>
            </a:pPr>
            <a:r>
              <a:rPr kumimoji="1" lang="x-none" b="1" i="0" u="none" baseline="0" dirty="0"/>
              <a:t>Pequeño éxito</a:t>
            </a:r>
            <a:endParaRPr kumimoji="1" lang="x-none" altLang="en-US" b="1" dirty="0"/>
          </a:p>
        </p:txBody>
      </p:sp>
      <p:sp>
        <p:nvSpPr>
          <p:cNvPr id="14" name="円/楕円 10"/>
          <p:cNvSpPr/>
          <p:nvPr/>
        </p:nvSpPr>
        <p:spPr>
          <a:xfrm>
            <a:off x="4893260" y="4356184"/>
            <a:ext cx="1524372" cy="720082"/>
          </a:xfrm>
          <a:prstGeom prst="ellipse">
            <a:avLst/>
          </a:prstGeom>
          <a:solidFill>
            <a:srgbClr val="FFFF66"/>
          </a:solidFill>
        </p:spPr>
        <p:style>
          <a:lnRef idx="2">
            <a:schemeClr val="dk1"/>
          </a:lnRef>
          <a:fillRef idx="1">
            <a:schemeClr val="lt1"/>
          </a:fillRef>
          <a:effectRef idx="0">
            <a:schemeClr val="dk1"/>
          </a:effectRef>
          <a:fontRef idx="minor">
            <a:schemeClr val="dk1"/>
          </a:fontRef>
        </p:style>
        <p:txBody>
          <a:bodyPr rtlCol="0" anchor="ctr"/>
          <a:lstStyle/>
          <a:p>
            <a:pPr algn="ctr" rtl="0">
              <a:lnSpc>
                <a:spcPts val="1800"/>
              </a:lnSpc>
            </a:pPr>
            <a:r>
              <a:rPr kumimoji="1" lang="x-none" b="1" i="0" u="none" baseline="0" dirty="0"/>
              <a:t>Pequeño éxito</a:t>
            </a:r>
            <a:endParaRPr kumimoji="1" lang="x-none" altLang="en-US" b="1" dirty="0"/>
          </a:p>
        </p:txBody>
      </p:sp>
      <p:pic>
        <p:nvPicPr>
          <p:cNvPr id="15" name="Picture 2" descr="http://ts1.mm.bing.net/th?&amp;id=HN.607989669647943274&amp;w=300&amp;h=300&amp;c=0&amp;pid=1.9&amp;rs=0&amp;p=0&amp;r=0"/>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rot="3172677">
            <a:off x="6532609" y="4561520"/>
            <a:ext cx="496411" cy="75981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ttp://ts1.mm.bing.net/th?&amp;id=HN.607989669647943274&amp;w=300&amp;h=300&amp;c=0&amp;pid=1.9&amp;rs=0&amp;p=0&amp;r=0"/>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rot="3172677">
            <a:off x="5008237" y="5214453"/>
            <a:ext cx="496411" cy="759813"/>
          </a:xfrm>
          <a:prstGeom prst="rect">
            <a:avLst/>
          </a:prstGeom>
          <a:noFill/>
          <a:extLst>
            <a:ext uri="{909E8E84-426E-40DD-AFC4-6F175D3DCCD1}">
              <a14:hiddenFill xmlns:a14="http://schemas.microsoft.com/office/drawing/2010/main">
                <a:solidFill>
                  <a:srgbClr val="FFFFFF"/>
                </a:solidFill>
              </a14:hiddenFill>
            </a:ext>
          </a:extLst>
        </p:spPr>
      </p:pic>
      <p:sp>
        <p:nvSpPr>
          <p:cNvPr id="17" name="星 32 15"/>
          <p:cNvSpPr/>
          <p:nvPr/>
        </p:nvSpPr>
        <p:spPr>
          <a:xfrm>
            <a:off x="8160420" y="2632878"/>
            <a:ext cx="2404079" cy="1440164"/>
          </a:xfrm>
          <a:prstGeom prst="star32">
            <a:avLst>
              <a:gd name="adj" fmla="val 43644"/>
            </a:avLst>
          </a:prstGeom>
          <a:solidFill>
            <a:srgbClr val="FFFF00"/>
          </a:solidFill>
          <a:ln>
            <a:solidFill>
              <a:srgbClr val="FF0000"/>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rtl="0">
              <a:lnSpc>
                <a:spcPts val="2800"/>
              </a:lnSpc>
            </a:pPr>
            <a:r>
              <a:rPr kumimoji="1" lang="x-none" sz="3600" b="1" i="0" u="none" baseline="0">
                <a:solidFill>
                  <a:srgbClr val="FF0000"/>
                </a:solidFill>
              </a:rPr>
              <a:t>Gran éxito</a:t>
            </a:r>
            <a:endParaRPr kumimoji="1" lang="x-none" altLang="en-US" sz="3600" b="1" dirty="0">
              <a:solidFill>
                <a:srgbClr val="FF0000"/>
              </a:solidFill>
            </a:endParaRPr>
          </a:p>
        </p:txBody>
      </p:sp>
      <p:pic>
        <p:nvPicPr>
          <p:cNvPr id="18" name="Picture 2" descr="http://ts1.mm.bing.net/th?&amp;id=HN.607989669647943274&amp;w=300&amp;h=300&amp;c=0&amp;pid=1.9&amp;rs=0&amp;p=0&amp;r=0"/>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rot="3172677">
            <a:off x="8068806" y="3909133"/>
            <a:ext cx="496411" cy="759813"/>
          </a:xfrm>
          <a:prstGeom prst="rect">
            <a:avLst/>
          </a:prstGeom>
          <a:noFill/>
          <a:extLst>
            <a:ext uri="{909E8E84-426E-40DD-AFC4-6F175D3DCCD1}">
              <a14:hiddenFill xmlns:a14="http://schemas.microsoft.com/office/drawing/2010/main">
                <a:solidFill>
                  <a:srgbClr val="FFFFFF"/>
                </a:solidFill>
              </a14:hiddenFill>
            </a:ext>
          </a:extLst>
        </p:spPr>
      </p:pic>
      <p:sp>
        <p:nvSpPr>
          <p:cNvPr id="19" name="テキスト ボックス 13"/>
          <p:cNvSpPr txBox="1"/>
          <p:nvPr/>
        </p:nvSpPr>
        <p:spPr>
          <a:xfrm>
            <a:off x="1428509" y="3625171"/>
            <a:ext cx="3104818" cy="1327736"/>
          </a:xfrm>
          <a:prstGeom prst="rect">
            <a:avLst/>
          </a:prstGeom>
          <a:noFill/>
        </p:spPr>
        <p:txBody>
          <a:bodyPr wrap="square" rtlCol="0">
            <a:spAutoFit/>
          </a:bodyPr>
          <a:lstStyle/>
          <a:p>
            <a:pPr algn="l" rtl="0">
              <a:lnSpc>
                <a:spcPts val="2400"/>
              </a:lnSpc>
            </a:pPr>
            <a:r>
              <a:rPr kumimoji="1" lang="x-none" sz="2400" b="0" i="0" u="none" baseline="0"/>
              <a:t>La acumulación de los pequeños éxitos de los agricultores puede conducir a un gran éxito.</a:t>
            </a:r>
            <a:endParaRPr kumimoji="1" lang="x-none" altLang="en-US" sz="2400" dirty="0"/>
          </a:p>
        </p:txBody>
      </p:sp>
    </p:spTree>
    <p:extLst>
      <p:ext uri="{BB962C8B-B14F-4D97-AF65-F5344CB8AC3E}">
        <p14:creationId xmlns:p14="http://schemas.microsoft.com/office/powerpoint/2010/main" val="321627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72093" y="2385117"/>
            <a:ext cx="11971024" cy="4073082"/>
          </a:xfrm>
          <a:prstGeom prst="rect">
            <a:avLst/>
          </a:prstGeom>
        </p:spPr>
      </p:pic>
      <p:sp>
        <p:nvSpPr>
          <p:cNvPr id="4" name="Slide Number Placeholder 3"/>
          <p:cNvSpPr>
            <a:spLocks noGrp="1"/>
          </p:cNvSpPr>
          <p:nvPr>
            <p:ph type="sldNum" sz="quarter" idx="12"/>
          </p:nvPr>
        </p:nvSpPr>
        <p:spPr/>
        <p:txBody>
          <a:bodyPr/>
          <a:lstStyle/>
          <a:p>
            <a:pPr algn="r" rtl="0"/>
            <a:fld id="{5D3A281A-EDD1-4EE7-A1B5-4028A6F808F1}" type="slidenum">
              <a:rPr kumimoji="1" sz="1200"/>
              <a:t>14</a:t>
            </a:fld>
            <a:endParaRPr kumimoji="1" lang="x-none" sz="1200" dirty="0"/>
          </a:p>
        </p:txBody>
      </p:sp>
      <p:sp>
        <p:nvSpPr>
          <p:cNvPr id="6" name="Title 1"/>
          <p:cNvSpPr>
            <a:spLocks noGrp="1"/>
          </p:cNvSpPr>
          <p:nvPr>
            <p:ph type="title"/>
          </p:nvPr>
        </p:nvSpPr>
        <p:spPr>
          <a:xfrm>
            <a:off x="639582" y="58388"/>
            <a:ext cx="10848975" cy="1325563"/>
          </a:xfrm>
        </p:spPr>
        <p:txBody>
          <a:bodyPr/>
          <a:lstStyle/>
          <a:p>
            <a:pPr algn="ctr" rtl="0"/>
            <a:r>
              <a:rPr lang="x-none" sz="3600" b="1" i="0" u="none" baseline="0">
                <a:solidFill>
                  <a:srgbClr val="FF0000"/>
                </a:solidFill>
              </a:rPr>
              <a:t>Mitigar la asimetría de información</a:t>
            </a:r>
            <a:endParaRPr kumimoji="1" lang="x-none" sz="3600" dirty="0"/>
          </a:p>
        </p:txBody>
      </p:sp>
      <p:sp>
        <p:nvSpPr>
          <p:cNvPr id="7" name="Content Placeholder 2"/>
          <p:cNvSpPr>
            <a:spLocks noGrp="1"/>
          </p:cNvSpPr>
          <p:nvPr>
            <p:ph idx="1"/>
          </p:nvPr>
        </p:nvSpPr>
        <p:spPr>
          <a:xfrm>
            <a:off x="823560" y="1270733"/>
            <a:ext cx="10481017" cy="867930"/>
          </a:xfrm>
        </p:spPr>
        <p:txBody>
          <a:bodyPr wrap="square">
            <a:spAutoFit/>
          </a:bodyPr>
          <a:lstStyle/>
          <a:p>
            <a:pPr marL="0" indent="0" algn="l" rtl="0">
              <a:buNone/>
            </a:pPr>
            <a:r>
              <a:rPr kumimoji="1" lang="x-none" sz="2800" b="0" i="0" u="none" baseline="0"/>
              <a:t>El estudio del mercado busca mitigar las brechas de información entre los agricultores y los actores involucrados.</a:t>
            </a:r>
            <a:endParaRPr kumimoji="1" lang="x-none" sz="2800" dirty="0"/>
          </a:p>
        </p:txBody>
      </p:sp>
      <p:sp>
        <p:nvSpPr>
          <p:cNvPr id="9" name="CuadroTexto 8"/>
          <p:cNvSpPr txBox="1"/>
          <p:nvPr/>
        </p:nvSpPr>
        <p:spPr>
          <a:xfrm>
            <a:off x="474634" y="5786892"/>
            <a:ext cx="1258784" cy="369332"/>
          </a:xfrm>
          <a:prstGeom prst="rect">
            <a:avLst/>
          </a:prstGeom>
          <a:solidFill>
            <a:srgbClr val="FFFDDF"/>
          </a:solidFill>
        </p:spPr>
        <p:txBody>
          <a:bodyPr wrap="square" rtlCol="0">
            <a:spAutoFit/>
          </a:bodyPr>
          <a:lstStyle/>
          <a:p>
            <a:pPr algn="ctr"/>
            <a:r>
              <a:rPr lang="es-MX" dirty="0"/>
              <a:t>Agricultor</a:t>
            </a:r>
          </a:p>
        </p:txBody>
      </p:sp>
      <p:sp>
        <p:nvSpPr>
          <p:cNvPr id="10" name="CuadroTexto 9"/>
          <p:cNvSpPr txBox="1"/>
          <p:nvPr/>
        </p:nvSpPr>
        <p:spPr>
          <a:xfrm>
            <a:off x="10712918" y="3773104"/>
            <a:ext cx="543828" cy="277000"/>
          </a:xfrm>
          <a:prstGeom prst="rect">
            <a:avLst/>
          </a:prstGeom>
          <a:solidFill>
            <a:schemeClr val="bg1"/>
          </a:solidFill>
        </p:spPr>
        <p:txBody>
          <a:bodyPr wrap="square" lIns="0" tIns="0" rIns="0" bIns="0" rtlCol="0" anchor="ctr" anchorCtr="0">
            <a:noAutofit/>
          </a:bodyPr>
          <a:lstStyle/>
          <a:p>
            <a:pPr algn="ctr"/>
            <a:r>
              <a:rPr lang="es-MX" sz="1200" dirty="0"/>
              <a:t>Tomates</a:t>
            </a:r>
          </a:p>
        </p:txBody>
      </p:sp>
      <p:sp>
        <p:nvSpPr>
          <p:cNvPr id="11" name="CuadroTexto 10"/>
          <p:cNvSpPr txBox="1"/>
          <p:nvPr/>
        </p:nvSpPr>
        <p:spPr>
          <a:xfrm>
            <a:off x="10663463" y="4801867"/>
            <a:ext cx="689536" cy="276999"/>
          </a:xfrm>
          <a:prstGeom prst="rect">
            <a:avLst/>
          </a:prstGeom>
          <a:solidFill>
            <a:srgbClr val="40B8E5"/>
          </a:solidFill>
        </p:spPr>
        <p:txBody>
          <a:bodyPr wrap="square" rtlCol="0">
            <a:spAutoFit/>
          </a:bodyPr>
          <a:lstStyle/>
          <a:p>
            <a:pPr algn="ctr"/>
            <a:r>
              <a:rPr lang="es-MX" sz="1200" dirty="0"/>
              <a:t>Mercado</a:t>
            </a:r>
          </a:p>
        </p:txBody>
      </p:sp>
      <p:sp>
        <p:nvSpPr>
          <p:cNvPr id="12" name="CuadroTexto 11"/>
          <p:cNvSpPr txBox="1"/>
          <p:nvPr/>
        </p:nvSpPr>
        <p:spPr>
          <a:xfrm>
            <a:off x="10409722" y="5668861"/>
            <a:ext cx="1313849" cy="523220"/>
          </a:xfrm>
          <a:prstGeom prst="rect">
            <a:avLst/>
          </a:prstGeom>
          <a:solidFill>
            <a:srgbClr val="FFFDDF"/>
          </a:solidFill>
        </p:spPr>
        <p:txBody>
          <a:bodyPr wrap="square" rtlCol="0">
            <a:spAutoFit/>
          </a:bodyPr>
          <a:lstStyle/>
          <a:p>
            <a:pPr algn="ctr"/>
            <a:r>
              <a:rPr lang="es-MX" sz="1400" b="1" dirty="0"/>
              <a:t>Actor del</a:t>
            </a:r>
          </a:p>
          <a:p>
            <a:pPr algn="ctr"/>
            <a:r>
              <a:rPr lang="es-MX" sz="1400" b="1" dirty="0"/>
              <a:t> mercado</a:t>
            </a:r>
          </a:p>
        </p:txBody>
      </p:sp>
      <p:sp>
        <p:nvSpPr>
          <p:cNvPr id="5" name="テキスト ボックス 4">
            <a:extLst>
              <a:ext uri="{FF2B5EF4-FFF2-40B4-BE49-F238E27FC236}">
                <a16:creationId xmlns:a16="http://schemas.microsoft.com/office/drawing/2014/main" id="{FD5155B7-A897-484A-B214-58869DB6BF72}"/>
              </a:ext>
            </a:extLst>
          </p:cNvPr>
          <p:cNvSpPr txBox="1"/>
          <p:nvPr/>
        </p:nvSpPr>
        <p:spPr>
          <a:xfrm>
            <a:off x="2097741" y="2524580"/>
            <a:ext cx="3371850" cy="1150949"/>
          </a:xfrm>
          <a:prstGeom prst="rect">
            <a:avLst/>
          </a:prstGeom>
          <a:solidFill>
            <a:srgbClr val="DFEAF8"/>
          </a:solidFill>
        </p:spPr>
        <p:txBody>
          <a:bodyPr wrap="square" lIns="0" tIns="0" rIns="0" bIns="0" rtlCol="0" anchor="ctr" anchorCtr="0">
            <a:noAutofit/>
          </a:bodyPr>
          <a:lstStyle/>
          <a:p>
            <a:r>
              <a:rPr kumimoji="1" lang="es-ES" altLang="ja-JP" sz="1600" dirty="0"/>
              <a:t>No sabíamos que tantas hortalizas entraban de los países vecinos.</a:t>
            </a:r>
          </a:p>
          <a:p>
            <a:r>
              <a:rPr kumimoji="1" lang="es-ES" altLang="ja-JP" sz="1600" dirty="0"/>
              <a:t>Podemos intentar proveer estos cultivos localmente en el futuro.</a:t>
            </a:r>
          </a:p>
        </p:txBody>
      </p:sp>
      <p:sp>
        <p:nvSpPr>
          <p:cNvPr id="13" name="テキスト ボックス 12">
            <a:extLst>
              <a:ext uri="{FF2B5EF4-FFF2-40B4-BE49-F238E27FC236}">
                <a16:creationId xmlns:a16="http://schemas.microsoft.com/office/drawing/2014/main" id="{8E37DF96-62D8-45DD-A1A4-5B394FC7748F}"/>
              </a:ext>
            </a:extLst>
          </p:cNvPr>
          <p:cNvSpPr txBox="1"/>
          <p:nvPr/>
        </p:nvSpPr>
        <p:spPr>
          <a:xfrm>
            <a:off x="2097741" y="3857659"/>
            <a:ext cx="3371850" cy="1150949"/>
          </a:xfrm>
          <a:prstGeom prst="rect">
            <a:avLst/>
          </a:prstGeom>
          <a:solidFill>
            <a:srgbClr val="DFEAF8"/>
          </a:solidFill>
        </p:spPr>
        <p:txBody>
          <a:bodyPr wrap="square" lIns="0" tIns="0" rIns="0" bIns="0" rtlCol="0" anchor="ctr" anchorCtr="0">
            <a:noAutofit/>
          </a:bodyPr>
          <a:lstStyle/>
          <a:p>
            <a:r>
              <a:rPr kumimoji="1" lang="es-ES" altLang="ja-JP" sz="1600" dirty="0"/>
              <a:t>Antes, no nos preocupábamos por la duración de los productos. Deberíamos cuidar más este aspecto para mantener contentos a los compradores.</a:t>
            </a:r>
          </a:p>
        </p:txBody>
      </p:sp>
      <p:sp>
        <p:nvSpPr>
          <p:cNvPr id="14" name="テキスト ボックス 13">
            <a:extLst>
              <a:ext uri="{FF2B5EF4-FFF2-40B4-BE49-F238E27FC236}">
                <a16:creationId xmlns:a16="http://schemas.microsoft.com/office/drawing/2014/main" id="{4526763A-A11C-4113-80B7-240EFBFCDE11}"/>
              </a:ext>
            </a:extLst>
          </p:cNvPr>
          <p:cNvSpPr txBox="1"/>
          <p:nvPr/>
        </p:nvSpPr>
        <p:spPr>
          <a:xfrm>
            <a:off x="2124529" y="5211417"/>
            <a:ext cx="3371850" cy="1063877"/>
          </a:xfrm>
          <a:prstGeom prst="rect">
            <a:avLst/>
          </a:prstGeom>
          <a:solidFill>
            <a:srgbClr val="DFEAF8"/>
          </a:solidFill>
        </p:spPr>
        <p:txBody>
          <a:bodyPr wrap="square" lIns="0" tIns="0" rIns="0" bIns="0" rtlCol="0" anchor="ctr" anchorCtr="0">
            <a:noAutofit/>
          </a:bodyPr>
          <a:lstStyle/>
          <a:p>
            <a:r>
              <a:rPr kumimoji="1" lang="es-ES" altLang="ja-JP" sz="1600" dirty="0"/>
              <a:t>En el mercado, vimos pimientos descompuestos en el fondo de la bolsa.</a:t>
            </a:r>
          </a:p>
          <a:p>
            <a:r>
              <a:rPr kumimoji="1" lang="es-ES" altLang="ja-JP" sz="1600" dirty="0"/>
              <a:t>Los compradores estaban muy molestos.</a:t>
            </a:r>
          </a:p>
          <a:p>
            <a:r>
              <a:rPr kumimoji="1" lang="es-ES" altLang="ja-JP" sz="1600" dirty="0"/>
              <a:t>Deberíamos prestar mayor atención a eso en nuestro próximo empaque.</a:t>
            </a:r>
          </a:p>
        </p:txBody>
      </p:sp>
      <p:sp>
        <p:nvSpPr>
          <p:cNvPr id="15" name="テキスト ボックス 14">
            <a:extLst>
              <a:ext uri="{FF2B5EF4-FFF2-40B4-BE49-F238E27FC236}">
                <a16:creationId xmlns:a16="http://schemas.microsoft.com/office/drawing/2014/main" id="{7B4B4904-1610-401C-A21A-5376B7530947}"/>
              </a:ext>
            </a:extLst>
          </p:cNvPr>
          <p:cNvSpPr txBox="1"/>
          <p:nvPr/>
        </p:nvSpPr>
        <p:spPr>
          <a:xfrm>
            <a:off x="6456381" y="2509490"/>
            <a:ext cx="3371850" cy="1150949"/>
          </a:xfrm>
          <a:prstGeom prst="rect">
            <a:avLst/>
          </a:prstGeom>
          <a:solidFill>
            <a:srgbClr val="DFEAF8"/>
          </a:solidFill>
        </p:spPr>
        <p:txBody>
          <a:bodyPr wrap="square" lIns="0" tIns="0" rIns="0" bIns="0" rtlCol="0" anchor="ctr" anchorCtr="0">
            <a:noAutofit/>
          </a:bodyPr>
          <a:lstStyle/>
          <a:p>
            <a:r>
              <a:rPr kumimoji="1" lang="es-ES" altLang="ja-JP" sz="1600" dirty="0"/>
              <a:t>No sabíamos que los agricultores locales producían hortalizas de tan alta calidad.</a:t>
            </a:r>
          </a:p>
          <a:p>
            <a:r>
              <a:rPr kumimoji="1" lang="es-ES" altLang="ja-JP" sz="1600" dirty="0"/>
              <a:t>Podemos empezar a comprar localmente en lugar de depender de los importadores.</a:t>
            </a:r>
          </a:p>
        </p:txBody>
      </p:sp>
      <p:sp>
        <p:nvSpPr>
          <p:cNvPr id="16" name="テキスト ボックス 15">
            <a:extLst>
              <a:ext uri="{FF2B5EF4-FFF2-40B4-BE49-F238E27FC236}">
                <a16:creationId xmlns:a16="http://schemas.microsoft.com/office/drawing/2014/main" id="{0AC37115-5638-4123-BAE2-F26BDF4FC046}"/>
              </a:ext>
            </a:extLst>
          </p:cNvPr>
          <p:cNvSpPr txBox="1"/>
          <p:nvPr/>
        </p:nvSpPr>
        <p:spPr>
          <a:xfrm>
            <a:off x="6457565" y="3863116"/>
            <a:ext cx="3552355" cy="1150949"/>
          </a:xfrm>
          <a:prstGeom prst="rect">
            <a:avLst/>
          </a:prstGeom>
          <a:solidFill>
            <a:srgbClr val="DFEAF8"/>
          </a:solidFill>
        </p:spPr>
        <p:txBody>
          <a:bodyPr wrap="square" lIns="0" tIns="0" rIns="0" bIns="0" rtlCol="0" anchor="ctr" anchorCtr="0">
            <a:noAutofit/>
          </a:bodyPr>
          <a:lstStyle/>
          <a:p>
            <a:r>
              <a:rPr kumimoji="1" lang="es-ES" altLang="ja-JP" sz="1600" dirty="0"/>
              <a:t>No podíamos ofrecer precios altos a los agricultores locales, dado que sus productos se descomponían muy rápido. Si pueden vendernos de mejor calidad, estaríamos más que felices de pagarles más.</a:t>
            </a:r>
          </a:p>
        </p:txBody>
      </p:sp>
      <p:sp>
        <p:nvSpPr>
          <p:cNvPr id="17" name="テキスト ボックス 16">
            <a:extLst>
              <a:ext uri="{FF2B5EF4-FFF2-40B4-BE49-F238E27FC236}">
                <a16:creationId xmlns:a16="http://schemas.microsoft.com/office/drawing/2014/main" id="{E1314D8C-8666-4C1D-9885-C9FFA785FBB2}"/>
              </a:ext>
            </a:extLst>
          </p:cNvPr>
          <p:cNvSpPr txBox="1"/>
          <p:nvPr/>
        </p:nvSpPr>
        <p:spPr>
          <a:xfrm>
            <a:off x="6474669" y="5244263"/>
            <a:ext cx="3371850" cy="1063877"/>
          </a:xfrm>
          <a:prstGeom prst="rect">
            <a:avLst/>
          </a:prstGeom>
          <a:solidFill>
            <a:srgbClr val="DFEAF8"/>
          </a:solidFill>
        </p:spPr>
        <p:txBody>
          <a:bodyPr wrap="square" lIns="0" tIns="0" rIns="0" bIns="0" rtlCol="0" anchor="ctr" anchorCtr="0">
            <a:noAutofit/>
          </a:bodyPr>
          <a:lstStyle/>
          <a:p>
            <a:r>
              <a:rPr kumimoji="1" lang="es-ES" altLang="ja-JP" sz="1600" dirty="0"/>
              <a:t>Nos sentíamos engañados por los agricultores porque a menudo encontrábamos pimientos descompuestos en el fondo de la bolsa. Nos gustaría poder confiar en nuestros proveedores.</a:t>
            </a:r>
          </a:p>
        </p:txBody>
      </p:sp>
    </p:spTree>
    <p:extLst>
      <p:ext uri="{BB962C8B-B14F-4D97-AF65-F5344CB8AC3E}">
        <p14:creationId xmlns:p14="http://schemas.microsoft.com/office/powerpoint/2010/main" val="1965285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3268"/>
            <a:ext cx="10515600" cy="1325563"/>
          </a:xfrm>
          <a:solidFill>
            <a:schemeClr val="accent6">
              <a:lumMod val="60000"/>
              <a:lumOff val="40000"/>
            </a:schemeClr>
          </a:solidFill>
        </p:spPr>
        <p:txBody>
          <a:bodyPr/>
          <a:lstStyle/>
          <a:p>
            <a:pPr algn="ctr"/>
            <a:r>
              <a:rPr lang="x-none" altLang="ja-JP" dirty="0">
                <a:effectLst>
                  <a:outerShdw blurRad="38100" dist="38100" dir="2700000" algn="tl">
                    <a:srgbClr val="000000">
                      <a:alpha val="43000"/>
                    </a:srgbClr>
                  </a:outerShdw>
                </a:effectLst>
              </a:rPr>
              <a:t>PARTE 2: PRÁCTICA</a:t>
            </a:r>
            <a:endParaRPr kumimoji="1" lang="en-US" dirty="0"/>
          </a:p>
        </p:txBody>
      </p:sp>
      <p:sp>
        <p:nvSpPr>
          <p:cNvPr id="4" name="Slide Number Placeholder 3"/>
          <p:cNvSpPr>
            <a:spLocks noGrp="1"/>
          </p:cNvSpPr>
          <p:nvPr>
            <p:ph type="sldNum" sz="quarter" idx="12"/>
          </p:nvPr>
        </p:nvSpPr>
        <p:spPr/>
        <p:txBody>
          <a:bodyPr/>
          <a:lstStyle/>
          <a:p>
            <a:fld id="{5D3A281A-EDD1-4EE7-A1B5-4028A6F808F1}" type="slidenum">
              <a:rPr kumimoji="1" lang="en-US" smtClean="0"/>
              <a:t>15</a:t>
            </a:fld>
            <a:endParaRPr kumimoji="1" lang="en-US"/>
          </a:p>
        </p:txBody>
      </p:sp>
    </p:spTree>
    <p:extLst>
      <p:ext uri="{BB962C8B-B14F-4D97-AF65-F5344CB8AC3E}">
        <p14:creationId xmlns:p14="http://schemas.microsoft.com/office/powerpoint/2010/main" val="1537079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028" y="0"/>
            <a:ext cx="11771654" cy="1325563"/>
          </a:xfrm>
        </p:spPr>
        <p:txBody>
          <a:bodyPr/>
          <a:lstStyle/>
          <a:p>
            <a:pPr algn="l" rtl="0"/>
            <a:r>
              <a:rPr kumimoji="1" lang="x-none" b="1" i="0" u="none" baseline="0" dirty="0">
                <a:solidFill>
                  <a:srgbClr val="FF0000"/>
                </a:solidFill>
              </a:rPr>
              <a:t>PASO: </a:t>
            </a:r>
            <a:r>
              <a:rPr kumimoji="1" lang="x-none" b="1" i="0" u="none" baseline="0" dirty="0"/>
              <a:t> </a:t>
            </a:r>
            <a:r>
              <a:rPr kumimoji="1" lang="es-CL" b="1" i="0" u="none" baseline="0" dirty="0"/>
              <a:t>p</a:t>
            </a:r>
            <a:r>
              <a:rPr kumimoji="1" lang="x-none" b="1" i="0" u="none" baseline="0" dirty="0"/>
              <a:t>rocedimientos de implementación</a:t>
            </a:r>
            <a:endParaRPr kumimoji="1" lang="x-none" dirty="0"/>
          </a:p>
        </p:txBody>
      </p:sp>
      <p:sp>
        <p:nvSpPr>
          <p:cNvPr id="3" name="Content Placeholder 2"/>
          <p:cNvSpPr>
            <a:spLocks noGrp="1"/>
          </p:cNvSpPr>
          <p:nvPr>
            <p:ph idx="1"/>
          </p:nvPr>
        </p:nvSpPr>
        <p:spPr>
          <a:xfrm>
            <a:off x="201811" y="1144964"/>
            <a:ext cx="11794872" cy="5713036"/>
          </a:xfrm>
        </p:spPr>
        <p:txBody>
          <a:bodyPr>
            <a:normAutofit lnSpcReduction="10000"/>
          </a:bodyPr>
          <a:lstStyle/>
          <a:p>
            <a:pPr marL="742950" indent="-742950" algn="l" rtl="0">
              <a:buFont typeface="+mj-lt"/>
              <a:buAutoNum type="arabicPeriod"/>
            </a:pPr>
            <a:r>
              <a:rPr lang="x-none" b="0" i="0" u="none" baseline="0"/>
              <a:t>(Preparación) Pedir al grupo de agricultores que elija a sus representantes (tres agricultores: un entrevistador, alguien que tome notas y otro que mida el tiempo) que participarán en la capacitación para el estudio del mercado. </a:t>
            </a:r>
            <a:r>
              <a:rPr lang="x-none" b="0" i="0" u="none" baseline="0">
                <a:solidFill>
                  <a:srgbClr val="FF0000"/>
                </a:solidFill>
              </a:rPr>
              <a:t>[Consejo] Asegurarse de que haya representantes masculinos y femeninos.</a:t>
            </a:r>
            <a:endParaRPr lang="x-none" dirty="0"/>
          </a:p>
          <a:p>
            <a:pPr marL="742950" indent="-742950" algn="l" rtl="0">
              <a:buFont typeface="+mj-lt"/>
              <a:buAutoNum type="arabicPeriod"/>
            </a:pPr>
            <a:r>
              <a:rPr lang="x-none" b="0" i="0" u="none" baseline="0"/>
              <a:t>(Preparación) </a:t>
            </a:r>
            <a:endParaRPr lang="x-none" dirty="0"/>
          </a:p>
          <a:p>
            <a:pPr lvl="2" algn="l" rtl="0"/>
            <a:r>
              <a:rPr lang="x-none" sz="3000" b="0" i="0" u="none" baseline="0"/>
              <a:t>Conseguir con la administración del mercado la autorización para realizar el ejercicio de estudio del mercado. </a:t>
            </a:r>
          </a:p>
          <a:p>
            <a:pPr lvl="2" algn="l" rtl="0"/>
            <a:r>
              <a:rPr lang="x-none" sz="3000" b="0" i="0" u="none" baseline="0"/>
              <a:t>Antes de llevar a los agricultores al mercado, realizar encuestas preliminares entre los implementadores.</a:t>
            </a:r>
          </a:p>
          <a:p>
            <a:pPr lvl="2" algn="l" rtl="0"/>
            <a:r>
              <a:rPr lang="x-none" sz="3000" b="0" i="0" u="none" baseline="0"/>
              <a:t>Investigar y elegir las horas o días de la semana más adecuados para visitar el mercado.</a:t>
            </a:r>
            <a:endParaRPr kumimoji="1" lang="x-none" sz="30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16</a:t>
            </a:fld>
            <a:endParaRPr kumimoji="1" lang="x-none" dirty="0"/>
          </a:p>
        </p:txBody>
      </p:sp>
    </p:spTree>
    <p:extLst>
      <p:ext uri="{BB962C8B-B14F-4D97-AF65-F5344CB8AC3E}">
        <p14:creationId xmlns:p14="http://schemas.microsoft.com/office/powerpoint/2010/main" val="1136359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049" y="0"/>
            <a:ext cx="10848975" cy="1325563"/>
          </a:xfrm>
        </p:spPr>
        <p:txBody>
          <a:bodyPr/>
          <a:lstStyle/>
          <a:p>
            <a:pPr algn="l" rtl="0"/>
            <a:r>
              <a:rPr kumimoji="1" lang="x-none" b="1" i="0" u="none" baseline="0">
                <a:solidFill>
                  <a:srgbClr val="FF0000"/>
                </a:solidFill>
              </a:rPr>
              <a:t>PASO: </a:t>
            </a:r>
            <a:r>
              <a:rPr kumimoji="1" lang="x-none" b="1" i="0" u="none" baseline="0"/>
              <a:t> Procedimientos de implementación</a:t>
            </a:r>
            <a:endParaRPr kumimoji="1" lang="x-none" dirty="0"/>
          </a:p>
        </p:txBody>
      </p:sp>
      <p:sp>
        <p:nvSpPr>
          <p:cNvPr id="3" name="Content Placeholder 2"/>
          <p:cNvSpPr>
            <a:spLocks noGrp="1"/>
          </p:cNvSpPr>
          <p:nvPr>
            <p:ph idx="1"/>
          </p:nvPr>
        </p:nvSpPr>
        <p:spPr>
          <a:xfrm>
            <a:off x="528639" y="1257300"/>
            <a:ext cx="10958512" cy="5484327"/>
          </a:xfrm>
        </p:spPr>
        <p:txBody>
          <a:bodyPr>
            <a:normAutofit lnSpcReduction="10000"/>
          </a:bodyPr>
          <a:lstStyle/>
          <a:p>
            <a:pPr marL="742950" indent="-742950" algn="l" rtl="0">
              <a:buFont typeface="+mj-lt"/>
              <a:buAutoNum type="arabicPeriod" startAt="3"/>
            </a:pPr>
            <a:r>
              <a:rPr lang="x-none" b="0" i="0" u="none" baseline="0"/>
              <a:t>Organizar una capacitación para enseñar a realizar un estudio del mercado. Primero, con clases y después con un ejercicio práctico en un mercado cercano.</a:t>
            </a:r>
          </a:p>
          <a:p>
            <a:pPr marL="742950" indent="-742950" algn="l" rtl="0">
              <a:buFont typeface="+mj-lt"/>
              <a:buAutoNum type="arabicPeriod" startAt="3"/>
            </a:pPr>
            <a:r>
              <a:rPr lang="x-none" b="0" i="0" u="none" baseline="0"/>
              <a:t>Recapitular la información recabada por los agricultores en el mercado. Pedirles que compartan la información con otros miembros del grupo dentro de un plazo determinado (ej. dentro de una semana después del estudio del mercado). </a:t>
            </a:r>
            <a:r>
              <a:rPr lang="x-none" b="0" i="0" u="none" baseline="0">
                <a:solidFill>
                  <a:srgbClr val="FF0000"/>
                </a:solidFill>
              </a:rPr>
              <a:t>[Consejo] Asegúrese de definir un plazo para compartir la información con otros agricultores. Los extensionistas deben ayudar a los representantes a organizar el encuentro en su comunidad.</a:t>
            </a:r>
            <a:endParaRPr lang="x-none" altLang="ja-JP"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17</a:t>
            </a:fld>
            <a:endParaRPr kumimoji="1" lang="x-none"/>
          </a:p>
        </p:txBody>
      </p:sp>
    </p:spTree>
    <p:extLst>
      <p:ext uri="{BB962C8B-B14F-4D97-AF65-F5344CB8AC3E}">
        <p14:creationId xmlns:p14="http://schemas.microsoft.com/office/powerpoint/2010/main" val="124852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表 19">
            <a:extLst>
              <a:ext uri="{FF2B5EF4-FFF2-40B4-BE49-F238E27FC236}">
                <a16:creationId xmlns:a16="http://schemas.microsoft.com/office/drawing/2014/main" id="{62F45A4B-B166-493F-812C-BD949439C0E0}"/>
              </a:ext>
            </a:extLst>
          </p:cNvPr>
          <p:cNvGraphicFramePr>
            <a:graphicFrameLocks noGrp="1"/>
          </p:cNvGraphicFramePr>
          <p:nvPr>
            <p:extLst>
              <p:ext uri="{D42A27DB-BD31-4B8C-83A1-F6EECF244321}">
                <p14:modId xmlns:p14="http://schemas.microsoft.com/office/powerpoint/2010/main" val="3224344736"/>
              </p:ext>
            </p:extLst>
          </p:nvPr>
        </p:nvGraphicFramePr>
        <p:xfrm>
          <a:off x="294005" y="1903762"/>
          <a:ext cx="11309616" cy="4837865"/>
        </p:xfrm>
        <a:graphic>
          <a:graphicData uri="http://schemas.openxmlformats.org/drawingml/2006/table">
            <a:tbl>
              <a:tblPr firstRow="1" firstCol="1" bandRow="1">
                <a:tableStyleId>{5C22544A-7EE6-4342-B048-85BDC9FD1C3A}</a:tableStyleId>
              </a:tblPr>
              <a:tblGrid>
                <a:gridCol w="1062654">
                  <a:extLst>
                    <a:ext uri="{9D8B030D-6E8A-4147-A177-3AD203B41FA5}">
                      <a16:colId xmlns:a16="http://schemas.microsoft.com/office/drawing/2014/main" val="2558690238"/>
                    </a:ext>
                  </a:extLst>
                </a:gridCol>
                <a:gridCol w="1264702">
                  <a:extLst>
                    <a:ext uri="{9D8B030D-6E8A-4147-A177-3AD203B41FA5}">
                      <a16:colId xmlns:a16="http://schemas.microsoft.com/office/drawing/2014/main" val="2452090407"/>
                    </a:ext>
                  </a:extLst>
                </a:gridCol>
                <a:gridCol w="1321343">
                  <a:extLst>
                    <a:ext uri="{9D8B030D-6E8A-4147-A177-3AD203B41FA5}">
                      <a16:colId xmlns:a16="http://schemas.microsoft.com/office/drawing/2014/main" val="1001362627"/>
                    </a:ext>
                  </a:extLst>
                </a:gridCol>
                <a:gridCol w="1276538">
                  <a:extLst>
                    <a:ext uri="{9D8B030D-6E8A-4147-A177-3AD203B41FA5}">
                      <a16:colId xmlns:a16="http://schemas.microsoft.com/office/drawing/2014/main" val="3320560783"/>
                    </a:ext>
                  </a:extLst>
                </a:gridCol>
                <a:gridCol w="1141275">
                  <a:extLst>
                    <a:ext uri="{9D8B030D-6E8A-4147-A177-3AD203B41FA5}">
                      <a16:colId xmlns:a16="http://schemas.microsoft.com/office/drawing/2014/main" val="3987647138"/>
                    </a:ext>
                  </a:extLst>
                </a:gridCol>
                <a:gridCol w="1176782">
                  <a:extLst>
                    <a:ext uri="{9D8B030D-6E8A-4147-A177-3AD203B41FA5}">
                      <a16:colId xmlns:a16="http://schemas.microsoft.com/office/drawing/2014/main" val="1405691880"/>
                    </a:ext>
                  </a:extLst>
                </a:gridCol>
                <a:gridCol w="881741">
                  <a:extLst>
                    <a:ext uri="{9D8B030D-6E8A-4147-A177-3AD203B41FA5}">
                      <a16:colId xmlns:a16="http://schemas.microsoft.com/office/drawing/2014/main" val="3306556093"/>
                    </a:ext>
                  </a:extLst>
                </a:gridCol>
                <a:gridCol w="964589">
                  <a:extLst>
                    <a:ext uri="{9D8B030D-6E8A-4147-A177-3AD203B41FA5}">
                      <a16:colId xmlns:a16="http://schemas.microsoft.com/office/drawing/2014/main" val="966095290"/>
                    </a:ext>
                  </a:extLst>
                </a:gridCol>
                <a:gridCol w="1093088">
                  <a:extLst>
                    <a:ext uri="{9D8B030D-6E8A-4147-A177-3AD203B41FA5}">
                      <a16:colId xmlns:a16="http://schemas.microsoft.com/office/drawing/2014/main" val="3444749462"/>
                    </a:ext>
                  </a:extLst>
                </a:gridCol>
                <a:gridCol w="1126904">
                  <a:extLst>
                    <a:ext uri="{9D8B030D-6E8A-4147-A177-3AD203B41FA5}">
                      <a16:colId xmlns:a16="http://schemas.microsoft.com/office/drawing/2014/main" val="3606834008"/>
                    </a:ext>
                  </a:extLst>
                </a:gridCol>
              </a:tblGrid>
              <a:tr h="1075081">
                <a:tc>
                  <a:txBody>
                    <a:bodyPr/>
                    <a:lstStyle/>
                    <a:p>
                      <a:pPr algn="ctr" fontAlgn="base">
                        <a:tabLst>
                          <a:tab pos="733425" algn="l"/>
                        </a:tabLst>
                      </a:pPr>
                      <a:r>
                        <a:rPr lang="es-MX" sz="1200" kern="1200" dirty="0">
                          <a:solidFill>
                            <a:schemeClr val="tx1"/>
                          </a:solidFill>
                          <a:effectLst/>
                        </a:rPr>
                        <a:t>Nombre y contacto del distribuidor</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1590" algn="ctr" fontAlgn="base">
                        <a:tabLst>
                          <a:tab pos="733425" algn="l"/>
                        </a:tabLst>
                      </a:pPr>
                      <a:r>
                        <a:rPr lang="es-MX" sz="1200" kern="1200" dirty="0">
                          <a:solidFill>
                            <a:schemeClr val="tx1"/>
                          </a:solidFill>
                          <a:effectLst/>
                        </a:rPr>
                        <a:t>Producto y variedad</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r>
                        <a:rPr lang="es-MX" sz="1200" kern="1200" dirty="0">
                          <a:solidFill>
                            <a:schemeClr val="tx1"/>
                          </a:solidFill>
                          <a:effectLst/>
                        </a:rPr>
                        <a:t>Calidad del producto y requisitos del mercado</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Máxima demanda (meses)</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Cantidad y frecuencia de abastecimiento (diaria, semanal, etc.)</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Precio unitario por kg</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Forma de pago</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Condiciones de pago</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7620" algn="ctr" fontAlgn="base"/>
                      <a:r>
                        <a:rPr lang="es-MX" sz="1200" kern="1200" dirty="0">
                          <a:solidFill>
                            <a:schemeClr val="tx1"/>
                          </a:solidFill>
                          <a:effectLst/>
                        </a:rPr>
                        <a:t>Desafíos de marketing</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Disposición del distribuidor para comprar los productos del grupo </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5955810"/>
                  </a:ext>
                </a:extLst>
              </a:tr>
              <a:tr h="967573">
                <a:tc>
                  <a:txBody>
                    <a:bodyPr/>
                    <a:lstStyle/>
                    <a:p>
                      <a:pPr marL="347345" indent="-347345" algn="l" fontAlgn="base">
                        <a:tabLst>
                          <a:tab pos="733425" algn="l"/>
                        </a:tabLst>
                      </a:pPr>
                      <a:r>
                        <a:rPr lang="es-MX" sz="1200" kern="1200" dirty="0">
                          <a:solidFill>
                            <a:srgbClr val="FF0000"/>
                          </a:solidFill>
                          <a:effectLst/>
                        </a:rPr>
                        <a:t>Mr. S. K. </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Mwai</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(0722</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xxxxxx</a:t>
                      </a:r>
                      <a:r>
                        <a:rPr lang="es-MX" sz="1200" kern="1200" dirty="0">
                          <a:solidFill>
                            <a:srgbClr val="FF0000"/>
                          </a:solidFill>
                          <a:effectLst/>
                        </a:rPr>
                        <a:t>)</a:t>
                      </a:r>
                      <a:endParaRPr lang="ja-JP" sz="1200" kern="100" dirty="0">
                        <a:solidFill>
                          <a:srgbClr val="FF0000"/>
                        </a:solidFill>
                        <a:effectLst/>
                      </a:endParaRPr>
                    </a:p>
                    <a:p>
                      <a:pPr marL="347345" indent="-347345" algn="l" fontAlgn="base">
                        <a:tabLst>
                          <a:tab pos="733425" algn="l"/>
                        </a:tabLst>
                      </a:pPr>
                      <a:r>
                        <a:rPr lang="es-MX" sz="1200" kern="0" dirty="0">
                          <a:solidFill>
                            <a:srgbClr val="FF0000"/>
                          </a:solidFill>
                          <a:effectLst/>
                        </a:rPr>
                        <a:t> </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Tomate</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(cualquier variedad)</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 Tamaño medio</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 Semimaduro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Marzo,</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abril y</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Mayo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1.000</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kg/semana</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1 dólar</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Efectivo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Efectivo </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contra entrega</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15240" algn="l" fontAlgn="base">
                        <a:tabLst>
                          <a:tab pos="733425" algn="l"/>
                        </a:tabLst>
                      </a:pPr>
                      <a:r>
                        <a:rPr lang="es-MX" sz="1200" kern="1200">
                          <a:solidFill>
                            <a:srgbClr val="FF0000"/>
                          </a:solidFill>
                          <a:effectLst/>
                        </a:rPr>
                        <a:t>Instalaciones de almacenamiento inadecuadas</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Dispuesto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1085383"/>
                  </a:ext>
                </a:extLst>
              </a:tr>
              <a:tr h="967573">
                <a:tc>
                  <a:txBody>
                    <a:bodyPr/>
                    <a:lstStyle/>
                    <a:p>
                      <a:pPr marL="347345" indent="-347345" algn="l" fontAlgn="base">
                        <a:tabLst>
                          <a:tab pos="733425" algn="l"/>
                        </a:tabLst>
                      </a:pPr>
                      <a:r>
                        <a:rPr lang="es-MX" sz="1200" kern="1200" dirty="0">
                          <a:solidFill>
                            <a:srgbClr val="FF0000"/>
                          </a:solidFill>
                          <a:effectLst/>
                        </a:rPr>
                        <a:t>Ms. J. O. </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Ouma</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(0736</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xxxxxx</a:t>
                      </a:r>
                      <a:r>
                        <a:rPr lang="es-MX" sz="1200" kern="1200" dirty="0">
                          <a:solidFill>
                            <a:srgbClr val="FF0000"/>
                          </a:solidFill>
                          <a:effectLst/>
                        </a:rPr>
                        <a:t>)</a:t>
                      </a:r>
                      <a:endParaRPr lang="ja-JP" sz="1200" kern="100" dirty="0">
                        <a:solidFill>
                          <a:srgbClr val="FF0000"/>
                        </a:solidFill>
                        <a:effectLst/>
                      </a:endParaRPr>
                    </a:p>
                    <a:p>
                      <a:pPr marL="347345" indent="-347345" algn="l" fontAlgn="base">
                        <a:tabLst>
                          <a:tab pos="733425" algn="l"/>
                        </a:tabLst>
                      </a:pPr>
                      <a:r>
                        <a:rPr lang="es-MX" sz="1200" kern="0" dirty="0">
                          <a:solidFill>
                            <a:srgbClr val="FF0000"/>
                          </a:solidFill>
                          <a:effectLst/>
                        </a:rPr>
                        <a:t> </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Tomate</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(Cal j)</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 Tamaño grande</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 Semimaduro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Febrero y</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Marzo</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2.500 </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kg/semana</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1,20 dólares</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Cheque</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tabLst>
                          <a:tab pos="733425" algn="l"/>
                        </a:tabLst>
                      </a:pPr>
                      <a:r>
                        <a:rPr lang="es-MX" sz="1200" kern="1200" dirty="0">
                          <a:solidFill>
                            <a:srgbClr val="FF0000"/>
                          </a:solidFill>
                          <a:effectLst/>
                        </a:rPr>
                        <a:t>Dos semanas tras la entrega</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15240" algn="l" fontAlgn="base">
                        <a:tabLst>
                          <a:tab pos="733425" algn="l"/>
                        </a:tabLst>
                      </a:pPr>
                      <a:r>
                        <a:rPr lang="es-MX" sz="1200" kern="1200">
                          <a:solidFill>
                            <a:srgbClr val="FF0000"/>
                          </a:solidFill>
                          <a:effectLst/>
                        </a:rPr>
                        <a:t>Instalaciones de almacenamiento inadecuadas</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Dispuesto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3774248"/>
                  </a:ext>
                </a:extLst>
              </a:tr>
              <a:tr h="967573">
                <a:tc>
                  <a:txBody>
                    <a:bodyPr/>
                    <a:lstStyle/>
                    <a:p>
                      <a:pPr marL="347345" indent="-347345" algn="l" fontAlgn="base">
                        <a:tabLst>
                          <a:tab pos="733425" algn="l"/>
                        </a:tabLst>
                      </a:pPr>
                      <a:r>
                        <a:rPr lang="es-MX" sz="1200" kern="1200" dirty="0">
                          <a:solidFill>
                            <a:srgbClr val="FF0000"/>
                          </a:solidFill>
                          <a:effectLst/>
                        </a:rPr>
                        <a:t>Ms. O. J. </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Aduu</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(0720</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xxxxxx</a:t>
                      </a:r>
                      <a:r>
                        <a:rPr lang="es-MX" sz="1200" kern="1200" dirty="0">
                          <a:solidFill>
                            <a:srgbClr val="FF0000"/>
                          </a:solidFill>
                          <a:effectLst/>
                        </a:rPr>
                        <a:t>)</a:t>
                      </a:r>
                      <a:endParaRPr lang="ja-JP" sz="1200" kern="100" dirty="0">
                        <a:solidFill>
                          <a:srgbClr val="FF0000"/>
                        </a:solidFill>
                        <a:effectLst/>
                      </a:endParaRPr>
                    </a:p>
                    <a:p>
                      <a:pPr marL="347345" indent="-347345" algn="l" fontAlgn="base">
                        <a:tabLst>
                          <a:tab pos="733425" algn="l"/>
                        </a:tabLst>
                      </a:pPr>
                      <a:r>
                        <a:rPr lang="es-MX" sz="1200" kern="0" dirty="0">
                          <a:solidFill>
                            <a:srgbClr val="FF0000"/>
                          </a:solidFill>
                          <a:effectLst/>
                        </a:rPr>
                        <a:t> </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Tomate</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(Cal j)</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 Tamaño medio</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 </a:t>
                      </a:r>
                      <a:r>
                        <a:rPr lang="es-MX" sz="1200" kern="1200" dirty="0" err="1">
                          <a:solidFill>
                            <a:srgbClr val="FF0000"/>
                          </a:solidFill>
                          <a:effectLst/>
                        </a:rPr>
                        <a:t>Semimaduro</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Diciembre -</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y enero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2.500 </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kg/semana</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1,15 dólares</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Efectivo</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10795" algn="l" fontAlgn="base">
                        <a:tabLst>
                          <a:tab pos="733425" algn="l"/>
                        </a:tabLst>
                      </a:pPr>
                      <a:r>
                        <a:rPr lang="es-MX" sz="1200" kern="1200" dirty="0">
                          <a:solidFill>
                            <a:srgbClr val="FF0000"/>
                          </a:solidFill>
                          <a:effectLst/>
                        </a:rPr>
                        <a:t>Una semana tras la entrega</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225" indent="-22225" algn="l" fontAlgn="base">
                        <a:tabLst>
                          <a:tab pos="733425" algn="l"/>
                        </a:tabLst>
                      </a:pPr>
                      <a:r>
                        <a:rPr lang="es-MX" sz="1200" kern="0" dirty="0">
                          <a:solidFill>
                            <a:srgbClr val="FF0000"/>
                          </a:solidFill>
                          <a:effectLst/>
                        </a:rPr>
                        <a:t>Ninguno</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No dispuesta</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7418124"/>
                  </a:ext>
                </a:extLst>
              </a:tr>
              <a:tr h="860065">
                <a:tc>
                  <a:txBody>
                    <a:bodyPr/>
                    <a:lstStyle/>
                    <a:p>
                      <a:pPr marL="347345" indent="-347345" algn="l" fontAlgn="base">
                        <a:tabLst>
                          <a:tab pos="733425" algn="l"/>
                        </a:tabLst>
                      </a:pPr>
                      <a:r>
                        <a:rPr lang="es-MX" sz="1200" kern="1200">
                          <a:effectLst/>
                        </a:rPr>
                        <a:t> </a:t>
                      </a:r>
                      <a:endParaRPr lang="ja-JP" sz="1200" kern="100">
                        <a:effectLst/>
                      </a:endParaRPr>
                    </a:p>
                    <a:p>
                      <a:pPr marL="347345" indent="-347345" algn="l" fontAlgn="base">
                        <a:tabLst>
                          <a:tab pos="733425" algn="l"/>
                        </a:tabLst>
                      </a:pPr>
                      <a:r>
                        <a:rPr lang="es-MX" sz="1200" kern="1200">
                          <a:effectLst/>
                        </a:rPr>
                        <a:t> </a:t>
                      </a:r>
                      <a:endParaRPr lang="ja-JP" sz="1200" kern="100">
                        <a:effectLst/>
                      </a:endParaRPr>
                    </a:p>
                    <a:p>
                      <a:pPr marL="347345" indent="-347345" algn="l" fontAlgn="base">
                        <a:tabLst>
                          <a:tab pos="733425" algn="l"/>
                        </a:tabLst>
                      </a:pPr>
                      <a:r>
                        <a:rPr lang="es-MX" sz="1200" kern="1200">
                          <a:effectLst/>
                        </a:rPr>
                        <a:t> </a:t>
                      </a:r>
                      <a:endParaRPr lang="ja-JP" sz="1200" kern="100">
                        <a:effectLst/>
                      </a:endParaRPr>
                    </a:p>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1079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225" indent="-22225" algn="l" fontAlgn="base">
                        <a:tabLst>
                          <a:tab pos="733425" algn="l"/>
                        </a:tabLst>
                      </a:pPr>
                      <a:r>
                        <a:rPr lang="es-MX" sz="1200" kern="0" dirty="0">
                          <a:effectLst/>
                        </a:rPr>
                        <a:t> </a:t>
                      </a:r>
                      <a:endParaRPr lang="ja-JP" sz="12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effectLst/>
                        </a:rPr>
                        <a:t> </a:t>
                      </a:r>
                      <a:endParaRPr lang="ja-JP" sz="12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9238973"/>
                  </a:ext>
                </a:extLst>
              </a:tr>
            </a:tbl>
          </a:graphicData>
        </a:graphic>
      </p:graphicFrame>
      <p:sp>
        <p:nvSpPr>
          <p:cNvPr id="2" name="Title 1"/>
          <p:cNvSpPr>
            <a:spLocks noGrp="1"/>
          </p:cNvSpPr>
          <p:nvPr>
            <p:ph type="title"/>
          </p:nvPr>
        </p:nvSpPr>
        <p:spPr>
          <a:xfrm>
            <a:off x="1400174" y="-223691"/>
            <a:ext cx="10071873" cy="1325563"/>
          </a:xfrm>
        </p:spPr>
        <p:txBody>
          <a:bodyPr/>
          <a:lstStyle/>
          <a:p>
            <a:pPr algn="l" rtl="0"/>
            <a:r>
              <a:rPr lang="x-none" sz="3600" b="1" i="0" u="none" baseline="0"/>
              <a:t>Llenado del cuestionario para el estudio del mercado</a:t>
            </a:r>
            <a:endParaRPr kumimoji="1" lang="x-none" sz="36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200"/>
              <a:t>18</a:t>
            </a:fld>
            <a:endParaRPr kumimoji="1" lang="x-none" sz="1200" dirty="0"/>
          </a:p>
        </p:txBody>
      </p:sp>
      <p:sp>
        <p:nvSpPr>
          <p:cNvPr id="11" name="Right Brace 10"/>
          <p:cNvSpPr/>
          <p:nvPr/>
        </p:nvSpPr>
        <p:spPr>
          <a:xfrm>
            <a:off x="6015239" y="1025206"/>
            <a:ext cx="355942" cy="728662"/>
          </a:xfrm>
          <a:prstGeom prst="rightBrace">
            <a:avLst>
              <a:gd name="adj1" fmla="val 8333"/>
              <a:gd name="adj2" fmla="val 27735"/>
            </a:avLst>
          </a:prstGeom>
          <a:ln w="31750">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rtl="0"/>
            <a:endParaRPr kumimoji="1" lang="x-none" sz="1400">
              <a:solidFill>
                <a:srgbClr val="FF0000"/>
              </a:solidFill>
            </a:endParaRPr>
          </a:p>
        </p:txBody>
      </p:sp>
      <p:sp>
        <p:nvSpPr>
          <p:cNvPr id="12" name="TextBox 11"/>
          <p:cNvSpPr txBox="1"/>
          <p:nvPr/>
        </p:nvSpPr>
        <p:spPr>
          <a:xfrm>
            <a:off x="6415910" y="959958"/>
            <a:ext cx="5491162" cy="369332"/>
          </a:xfrm>
          <a:prstGeom prst="rect">
            <a:avLst/>
          </a:prstGeom>
          <a:noFill/>
        </p:spPr>
        <p:txBody>
          <a:bodyPr wrap="square" rtlCol="0">
            <a:spAutoFit/>
          </a:bodyPr>
          <a:lstStyle/>
          <a:p>
            <a:pPr algn="l" rtl="0"/>
            <a:r>
              <a:rPr kumimoji="1" lang="x-none" b="1" i="0" u="none" baseline="0" dirty="0">
                <a:solidFill>
                  <a:srgbClr val="FF0000"/>
                </a:solidFill>
              </a:rPr>
              <a:t>Información básica del grupo de agricultores</a:t>
            </a:r>
            <a:endParaRPr kumimoji="1" lang="x-none" b="1" dirty="0">
              <a:solidFill>
                <a:srgbClr val="FF0000"/>
              </a:solidFill>
            </a:endParaRPr>
          </a:p>
        </p:txBody>
      </p:sp>
      <p:sp>
        <p:nvSpPr>
          <p:cNvPr id="17" name="TextBox 16"/>
          <p:cNvSpPr txBox="1"/>
          <p:nvPr/>
        </p:nvSpPr>
        <p:spPr>
          <a:xfrm>
            <a:off x="26822" y="6084115"/>
            <a:ext cx="3650524" cy="584775"/>
          </a:xfrm>
          <a:prstGeom prst="rect">
            <a:avLst/>
          </a:prstGeom>
          <a:noFill/>
        </p:spPr>
        <p:txBody>
          <a:bodyPr wrap="square" rtlCol="0">
            <a:spAutoFit/>
          </a:bodyPr>
          <a:lstStyle/>
          <a:p>
            <a:pPr algn="l" rtl="0"/>
            <a:r>
              <a:rPr kumimoji="1" lang="x-none" sz="1600" b="1" i="0" u="none" baseline="0">
                <a:solidFill>
                  <a:srgbClr val="FF0000"/>
                </a:solidFill>
              </a:rPr>
              <a:t>Asegúrese de anotar el teléfono celular de los compradores.</a:t>
            </a:r>
            <a:endParaRPr kumimoji="1" lang="x-none" sz="1600" b="1" dirty="0">
              <a:solidFill>
                <a:srgbClr val="FF0000"/>
              </a:solidFill>
            </a:endParaRPr>
          </a:p>
        </p:txBody>
      </p:sp>
      <p:cxnSp>
        <p:nvCxnSpPr>
          <p:cNvPr id="6" name="Straight Arrow Connector 5"/>
          <p:cNvCxnSpPr/>
          <p:nvPr/>
        </p:nvCxnSpPr>
        <p:spPr>
          <a:xfrm flipV="1">
            <a:off x="642819" y="5669777"/>
            <a:ext cx="0" cy="414338"/>
          </a:xfrm>
          <a:prstGeom prst="straightConnector1">
            <a:avLst/>
          </a:prstGeom>
          <a:ln w="31750">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9" name="TextBox 8"/>
          <p:cNvSpPr txBox="1"/>
          <p:nvPr/>
        </p:nvSpPr>
        <p:spPr>
          <a:xfrm>
            <a:off x="4127842" y="5974600"/>
            <a:ext cx="8299792" cy="584775"/>
          </a:xfrm>
          <a:prstGeom prst="rect">
            <a:avLst/>
          </a:prstGeom>
          <a:noFill/>
        </p:spPr>
        <p:txBody>
          <a:bodyPr wrap="square" rtlCol="0">
            <a:spAutoFit/>
          </a:bodyPr>
          <a:lstStyle/>
          <a:p>
            <a:pPr algn="l" rtl="0"/>
            <a:r>
              <a:rPr kumimoji="1" lang="x-none" sz="1600" b="1" i="0" u="none" baseline="0">
                <a:solidFill>
                  <a:srgbClr val="FF0000"/>
                </a:solidFill>
              </a:rPr>
              <a:t>Escriba cualquier otra información en el espacio en blanco.</a:t>
            </a:r>
            <a:r>
              <a:rPr lang="x-none" sz="1600" b="1" i="0" u="none" baseline="0">
                <a:solidFill>
                  <a:srgbClr val="FF0000"/>
                </a:solidFill>
              </a:rPr>
              <a:t> Se incentiva a los agricultores a recopilar toda información que crean que sea de importancia para ellos. </a:t>
            </a:r>
            <a:endParaRPr kumimoji="1" lang="x-none" sz="1600" b="1" dirty="0">
              <a:solidFill>
                <a:srgbClr val="FF0000"/>
              </a:solidFill>
            </a:endParaRPr>
          </a:p>
        </p:txBody>
      </p:sp>
      <p:cxnSp>
        <p:nvCxnSpPr>
          <p:cNvPr id="10" name="Straight Arrow Connector 9"/>
          <p:cNvCxnSpPr/>
          <p:nvPr/>
        </p:nvCxnSpPr>
        <p:spPr>
          <a:xfrm flipV="1">
            <a:off x="11749811" y="3751801"/>
            <a:ext cx="9258" cy="2099378"/>
          </a:xfrm>
          <a:prstGeom prst="straightConnector1">
            <a:avLst/>
          </a:prstGeom>
          <a:ln w="31750">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13" name="Oval 12"/>
          <p:cNvSpPr/>
          <p:nvPr/>
        </p:nvSpPr>
        <p:spPr>
          <a:xfrm>
            <a:off x="-1752" y="1970788"/>
            <a:ext cx="11749810" cy="91265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x-none" sz="1400"/>
          </a:p>
        </p:txBody>
      </p:sp>
      <p:sp>
        <p:nvSpPr>
          <p:cNvPr id="15" name="TextBox 14"/>
          <p:cNvSpPr txBox="1"/>
          <p:nvPr/>
        </p:nvSpPr>
        <p:spPr>
          <a:xfrm>
            <a:off x="7102236" y="1296027"/>
            <a:ext cx="4985610" cy="584775"/>
          </a:xfrm>
          <a:prstGeom prst="rect">
            <a:avLst/>
          </a:prstGeom>
          <a:noFill/>
        </p:spPr>
        <p:txBody>
          <a:bodyPr wrap="square" rtlCol="0">
            <a:spAutoFit/>
          </a:bodyPr>
          <a:lstStyle/>
          <a:p>
            <a:pPr algn="l" rtl="0"/>
            <a:r>
              <a:rPr kumimoji="1" lang="x-none" sz="1600" b="1" i="0" u="none" baseline="0" dirty="0">
                <a:solidFill>
                  <a:srgbClr val="FF0000"/>
                </a:solidFill>
              </a:rPr>
              <a:t>Estos son los principales aspectos informativos que recopilar de cada comprador. </a:t>
            </a:r>
            <a:endParaRPr kumimoji="1" lang="x-none" sz="1600" b="1" dirty="0">
              <a:solidFill>
                <a:srgbClr val="FF0000"/>
              </a:solidFill>
            </a:endParaRPr>
          </a:p>
        </p:txBody>
      </p:sp>
      <p:cxnSp>
        <p:nvCxnSpPr>
          <p:cNvPr id="16" name="Straight Arrow Connector 15"/>
          <p:cNvCxnSpPr/>
          <p:nvPr/>
        </p:nvCxnSpPr>
        <p:spPr>
          <a:xfrm flipH="1">
            <a:off x="6215244" y="1563532"/>
            <a:ext cx="842263" cy="355112"/>
          </a:xfrm>
          <a:prstGeom prst="straightConnector1">
            <a:avLst/>
          </a:prstGeom>
          <a:ln w="31750">
            <a:solidFill>
              <a:srgbClr val="FF0000"/>
            </a:solidFill>
            <a:tailEnd type="triangle"/>
          </a:ln>
        </p:spPr>
        <p:style>
          <a:lnRef idx="3">
            <a:schemeClr val="accent2"/>
          </a:lnRef>
          <a:fillRef idx="0">
            <a:schemeClr val="accent2"/>
          </a:fillRef>
          <a:effectRef idx="2">
            <a:schemeClr val="accent2"/>
          </a:effectRef>
          <a:fontRef idx="minor">
            <a:schemeClr val="tx1"/>
          </a:fontRef>
        </p:style>
      </p:cxnSp>
      <p:pic>
        <p:nvPicPr>
          <p:cNvPr id="24" name="図 23">
            <a:extLst>
              <a:ext uri="{FF2B5EF4-FFF2-40B4-BE49-F238E27FC236}">
                <a16:creationId xmlns:a16="http://schemas.microsoft.com/office/drawing/2014/main" id="{CA5FED7C-50F9-4C59-9395-966209F60B91}"/>
              </a:ext>
            </a:extLst>
          </p:cNvPr>
          <p:cNvPicPr>
            <a:picLocks noChangeAspect="1"/>
          </p:cNvPicPr>
          <p:nvPr/>
        </p:nvPicPr>
        <p:blipFill>
          <a:blip r:embed="rId2"/>
          <a:stretch>
            <a:fillRect/>
          </a:stretch>
        </p:blipFill>
        <p:spPr>
          <a:xfrm>
            <a:off x="294005" y="924972"/>
            <a:ext cx="5779049" cy="914400"/>
          </a:xfrm>
          <a:prstGeom prst="rect">
            <a:avLst/>
          </a:prstGeom>
        </p:spPr>
      </p:pic>
      <p:sp>
        <p:nvSpPr>
          <p:cNvPr id="26" name="テキスト ボックス 25">
            <a:extLst>
              <a:ext uri="{FF2B5EF4-FFF2-40B4-BE49-F238E27FC236}">
                <a16:creationId xmlns:a16="http://schemas.microsoft.com/office/drawing/2014/main" id="{A894AFA9-6A1E-4454-BB42-2B5EB0161F2B}"/>
              </a:ext>
            </a:extLst>
          </p:cNvPr>
          <p:cNvSpPr txBox="1"/>
          <p:nvPr/>
        </p:nvSpPr>
        <p:spPr>
          <a:xfrm>
            <a:off x="191645" y="644952"/>
            <a:ext cx="1310890" cy="369332"/>
          </a:xfrm>
          <a:prstGeom prst="rect">
            <a:avLst/>
          </a:prstGeom>
          <a:noFill/>
        </p:spPr>
        <p:txBody>
          <a:bodyPr wrap="square">
            <a:spAutoFit/>
          </a:bodyPr>
          <a:lstStyle/>
          <a:p>
            <a:r>
              <a:rPr lang="en-US" altLang="ja-JP" sz="1800" kern="1200" dirty="0">
                <a:solidFill>
                  <a:srgbClr val="FF0000"/>
                </a:solidFill>
                <a:effectLst/>
                <a:latin typeface="Comic Sans MS" panose="030F0702030302020204" pitchFamily="66" charset="0"/>
                <a:ea typeface="ＭＳ 明朝" panose="02020609040205080304" pitchFamily="17" charset="-128"/>
                <a:cs typeface="Times New Roman" panose="02020603050405020304" pitchFamily="18" charset="0"/>
              </a:rPr>
              <a:t>[</a:t>
            </a:r>
            <a:r>
              <a:rPr lang="en-US" altLang="ja-JP" sz="1800" kern="1200" dirty="0" err="1">
                <a:solidFill>
                  <a:srgbClr val="FF0000"/>
                </a:solidFill>
                <a:effectLst/>
                <a:latin typeface="Comic Sans MS" panose="030F0702030302020204" pitchFamily="66" charset="0"/>
                <a:ea typeface="ＭＳ 明朝" panose="02020609040205080304" pitchFamily="17" charset="-128"/>
                <a:cs typeface="Times New Roman" panose="02020603050405020304" pitchFamily="18" charset="0"/>
              </a:rPr>
              <a:t>Ejemplo</a:t>
            </a:r>
            <a:r>
              <a:rPr lang="en-US" altLang="ja-JP" sz="1800" kern="1200" dirty="0">
                <a:solidFill>
                  <a:srgbClr val="FF0000"/>
                </a:solidFill>
                <a:effectLst/>
                <a:latin typeface="Comic Sans MS" panose="030F0702030302020204" pitchFamily="66" charset="0"/>
                <a:ea typeface="ＭＳ 明朝" panose="02020609040205080304" pitchFamily="17" charset="-128"/>
                <a:cs typeface="Times New Roman" panose="02020603050405020304" pitchFamily="18" charset="0"/>
              </a:rPr>
              <a:t>]</a:t>
            </a:r>
            <a:endParaRPr lang="ja-JP" altLang="ja-JP" sz="105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8" name="テキスト ボックス 27">
            <a:extLst>
              <a:ext uri="{FF2B5EF4-FFF2-40B4-BE49-F238E27FC236}">
                <a16:creationId xmlns:a16="http://schemas.microsoft.com/office/drawing/2014/main" id="{5FC4A795-1053-4EC6-B047-8F0F57065DCB}"/>
              </a:ext>
            </a:extLst>
          </p:cNvPr>
          <p:cNvSpPr txBox="1"/>
          <p:nvPr/>
        </p:nvSpPr>
        <p:spPr>
          <a:xfrm>
            <a:off x="565846" y="637307"/>
            <a:ext cx="6223000" cy="369332"/>
          </a:xfrm>
          <a:prstGeom prst="rect">
            <a:avLst/>
          </a:prstGeom>
          <a:noFill/>
        </p:spPr>
        <p:txBody>
          <a:bodyPr wrap="square">
            <a:spAutoFit/>
          </a:bodyPr>
          <a:lstStyle/>
          <a:p>
            <a:pPr algn="ctr"/>
            <a:r>
              <a:rPr lang="es-MX" altLang="ja-JP" sz="1800" b="1" kern="100" dirty="0">
                <a:effectLst/>
                <a:latin typeface="Arial" panose="020B0604020202020204" pitchFamily="34" charset="0"/>
                <a:ea typeface="ＭＳ 明朝" panose="02020609040205080304" pitchFamily="17" charset="-128"/>
                <a:cs typeface="Times New Roman" panose="02020603050405020304" pitchFamily="18" charset="0"/>
              </a:rPr>
              <a:t>Cuestionario para el estudio del mercado</a:t>
            </a:r>
            <a:endParaRPr lang="ja-JP" altLang="ja-JP" sz="1100" kern="100" dirty="0">
              <a:effectLst/>
              <a:latin typeface="Times New Roman" panose="02020603050405020304" pitchFamily="18" charset="0"/>
              <a:ea typeface="ＭＳ 明朝" panose="02020609040205080304" pitchFamily="17" charset="-128"/>
            </a:endParaRPr>
          </a:p>
        </p:txBody>
      </p:sp>
    </p:spTree>
    <p:extLst>
      <p:ext uri="{BB962C8B-B14F-4D97-AF65-F5344CB8AC3E}">
        <p14:creationId xmlns:p14="http://schemas.microsoft.com/office/powerpoint/2010/main" val="3602472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0081"/>
            <a:ext cx="10991850" cy="1325563"/>
          </a:xfrm>
        </p:spPr>
        <p:txBody>
          <a:bodyPr/>
          <a:lstStyle/>
          <a:p>
            <a:pPr algn="l" rtl="0"/>
            <a:r>
              <a:rPr kumimoji="1" lang="x-none" sz="4000" b="1" i="0" u="none" baseline="0" dirty="0">
                <a:solidFill>
                  <a:srgbClr val="FF0000"/>
                </a:solidFill>
              </a:rPr>
              <a:t>LISTA DE CHEQUEO: </a:t>
            </a:r>
            <a:r>
              <a:rPr kumimoji="1" lang="es-MX" sz="4000" b="1" i="0" u="none" baseline="0" dirty="0"/>
              <a:t>p</a:t>
            </a:r>
            <a:r>
              <a:rPr kumimoji="1" lang="x-none" sz="4000" b="1" i="0" u="none" baseline="0" dirty="0"/>
              <a:t>untos que confirmar tras el estudio del Mercado</a:t>
            </a:r>
            <a:endParaRPr kumimoji="1" lang="x-none" sz="4000" dirty="0"/>
          </a:p>
        </p:txBody>
      </p:sp>
      <p:sp>
        <p:nvSpPr>
          <p:cNvPr id="3" name="Content Placeholder 2"/>
          <p:cNvSpPr>
            <a:spLocks noGrp="1"/>
          </p:cNvSpPr>
          <p:nvPr>
            <p:ph idx="1"/>
          </p:nvPr>
        </p:nvSpPr>
        <p:spPr>
          <a:xfrm>
            <a:off x="271463" y="1425644"/>
            <a:ext cx="11920537" cy="5557837"/>
          </a:xfrm>
        </p:spPr>
        <p:txBody>
          <a:bodyPr>
            <a:normAutofit/>
          </a:bodyPr>
          <a:lstStyle/>
          <a:p>
            <a:pPr algn="l" rtl="0">
              <a:buFont typeface="Wingdings" panose="05000000000000000000" pitchFamily="2" charset="2"/>
              <a:buChar char="ü"/>
            </a:pPr>
            <a:r>
              <a:rPr lang="x-none" sz="3200" b="0" i="0" u="none" baseline="0"/>
              <a:t>Que los miembros del grupo </a:t>
            </a:r>
            <a:r>
              <a:rPr lang="x-none" sz="3200" b="0" i="0" u="none" baseline="0">
                <a:solidFill>
                  <a:srgbClr val="FF0000"/>
                </a:solidFill>
              </a:rPr>
              <a:t>estén</a:t>
            </a:r>
            <a:r>
              <a:rPr lang="x-none" sz="3200" b="0" i="0" u="none" baseline="0"/>
              <a:t> </a:t>
            </a:r>
            <a:r>
              <a:rPr lang="x-none" sz="3200" b="0" i="0" u="none" baseline="0">
                <a:solidFill>
                  <a:srgbClr val="FF0000"/>
                </a:solidFill>
              </a:rPr>
              <a:t>informados de los hallazgos y resultados del ejercicio de estudio de mercado</a:t>
            </a:r>
            <a:r>
              <a:rPr lang="x-none" sz="3200" b="0" i="0" u="none" baseline="0"/>
              <a:t> por sus representantes.</a:t>
            </a:r>
            <a:endParaRPr lang="x-none" sz="3200" dirty="0"/>
          </a:p>
          <a:p>
            <a:pPr algn="l" rtl="0">
              <a:buFont typeface="Wingdings" panose="05000000000000000000" pitchFamily="2" charset="2"/>
              <a:buChar char="ü"/>
            </a:pPr>
            <a:r>
              <a:rPr lang="x-none" sz="3200" b="0" i="0" u="none" baseline="0"/>
              <a:t>Que los agricultores objetivo entiendan que el estudio de mercado realizado en esta oportunidad es </a:t>
            </a:r>
            <a:r>
              <a:rPr lang="x-none" sz="3200" b="0" i="0" u="none" baseline="0">
                <a:solidFill>
                  <a:srgbClr val="FF0000"/>
                </a:solidFill>
              </a:rPr>
              <a:t>de «práctica» y que los «verdaderos» deberán hacerlos solos de manera periódica</a:t>
            </a:r>
            <a:r>
              <a:rPr lang="x-none" sz="3200" b="0" i="0" u="none" baseline="0"/>
              <a:t> sin ayuda del gobierno.</a:t>
            </a:r>
            <a:endParaRPr lang="x-none" sz="3200" dirty="0"/>
          </a:p>
          <a:p>
            <a:pPr algn="l" rtl="0">
              <a:buFont typeface="Wingdings" panose="05000000000000000000" pitchFamily="2" charset="2"/>
              <a:buChar char="ü"/>
            </a:pPr>
            <a:r>
              <a:rPr lang="x-none" sz="3200" b="0" i="0" u="none" baseline="0"/>
              <a:t>Que los agricultores objetivo </a:t>
            </a:r>
            <a:r>
              <a:rPr lang="x-none" sz="3200" b="0" i="0" u="none" baseline="0">
                <a:solidFill>
                  <a:srgbClr val="FF0000"/>
                </a:solidFill>
              </a:rPr>
              <a:t>mantengan contacto con los actores del mercado</a:t>
            </a:r>
            <a:r>
              <a:rPr lang="x-none" sz="3200" b="0" i="0" u="none" baseline="0"/>
              <a:t> que visitaron durante el estudio de mercado.</a:t>
            </a:r>
          </a:p>
          <a:p>
            <a:pPr algn="l" rtl="0">
              <a:buFont typeface="Wingdings" panose="05000000000000000000" pitchFamily="2" charset="2"/>
              <a:buChar char="ü"/>
            </a:pPr>
            <a:r>
              <a:rPr lang="x-none" sz="3200" b="0" i="0" u="none" baseline="0"/>
              <a:t>Que la </a:t>
            </a:r>
            <a:r>
              <a:rPr lang="x-none" sz="3200" b="0" i="0" u="none" baseline="0">
                <a:solidFill>
                  <a:srgbClr val="FF0000"/>
                </a:solidFill>
              </a:rPr>
              <a:t>proporción masculino-femenina </a:t>
            </a:r>
            <a:r>
              <a:rPr lang="x-none" sz="3200" b="0" i="0" u="none" baseline="0"/>
              <a:t>de los representantes del grupo esté equilibrada.</a:t>
            </a:r>
          </a:p>
          <a:p>
            <a:pPr algn="l" rtl="0">
              <a:buFont typeface="Wingdings" panose="05000000000000000000" pitchFamily="2" charset="2"/>
              <a:buChar char="ü"/>
            </a:pPr>
            <a:r>
              <a:rPr lang="x-none" sz="3200" b="0" i="0" u="none" baseline="0"/>
              <a:t> Que la </a:t>
            </a:r>
            <a:r>
              <a:rPr lang="x-none" sz="3200" b="0" i="0" u="none" baseline="0">
                <a:solidFill>
                  <a:srgbClr val="FF0000"/>
                </a:solidFill>
              </a:rPr>
              <a:t>proporción masculino-femenina</a:t>
            </a:r>
            <a:r>
              <a:rPr lang="x-none" sz="3200" b="0" i="0" u="none" baseline="0"/>
              <a:t> de los participantes en la reunión de retroalimentación organizada en el grupo de agricultores esté equilibrada.</a:t>
            </a:r>
            <a:endParaRPr lang="x-none" sz="32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400"/>
              <a:t>19</a:t>
            </a:fld>
            <a:endParaRPr kumimoji="1" lang="x-none" sz="1400"/>
          </a:p>
        </p:txBody>
      </p:sp>
    </p:spTree>
    <p:extLst>
      <p:ext uri="{BB962C8B-B14F-4D97-AF65-F5344CB8AC3E}">
        <p14:creationId xmlns:p14="http://schemas.microsoft.com/office/powerpoint/2010/main" val="71684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5655"/>
            <a:ext cx="11787187" cy="1325563"/>
          </a:xfrm>
        </p:spPr>
        <p:txBody>
          <a:bodyPr/>
          <a:lstStyle/>
          <a:p>
            <a:pPr algn="ctr" rtl="0"/>
            <a:r>
              <a:rPr kumimoji="1" lang="x-none" sz="3200" b="1" i="0" u="none" baseline="0" dirty="0">
                <a:solidFill>
                  <a:srgbClr val="FF0000"/>
                </a:solidFill>
              </a:rPr>
              <a:t>¿DÓNDE ESTAMOS?: </a:t>
            </a:r>
            <a:r>
              <a:rPr kumimoji="1" lang="es-MX" sz="3200" b="1" i="0" u="none" baseline="0" dirty="0"/>
              <a:t>e</a:t>
            </a:r>
            <a:r>
              <a:rPr kumimoji="1" lang="x-none" sz="3200" b="1" i="0" u="none" baseline="0" dirty="0"/>
              <a:t>studio del mercado en los 4 pasos del SHEP</a:t>
            </a:r>
            <a:endParaRPr kumimoji="1" lang="x-none" sz="32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100"/>
              <a:t>2</a:t>
            </a:fld>
            <a:endParaRPr kumimoji="1" lang="x-none" sz="1100"/>
          </a:p>
        </p:txBody>
      </p:sp>
      <p:graphicFrame>
        <p:nvGraphicFramePr>
          <p:cNvPr id="5" name="表 4"/>
          <p:cNvGraphicFramePr>
            <a:graphicFrameLocks noGrp="1"/>
          </p:cNvGraphicFramePr>
          <p:nvPr>
            <p:extLst>
              <p:ext uri="{D42A27DB-BD31-4B8C-83A1-F6EECF244321}">
                <p14:modId xmlns:p14="http://schemas.microsoft.com/office/powerpoint/2010/main" val="186090361"/>
              </p:ext>
            </p:extLst>
          </p:nvPr>
        </p:nvGraphicFramePr>
        <p:xfrm>
          <a:off x="400048" y="953211"/>
          <a:ext cx="11387139" cy="5199164"/>
        </p:xfrm>
        <a:graphic>
          <a:graphicData uri="http://schemas.openxmlformats.org/drawingml/2006/table">
            <a:tbl>
              <a:tblPr firstRow="1" firstCol="1" bandRow="1">
                <a:tableStyleId>{5940675A-B579-460E-94D1-54222C63F5DA}</a:tableStyleId>
              </a:tblPr>
              <a:tblGrid>
                <a:gridCol w="5886450">
                  <a:extLst>
                    <a:ext uri="{9D8B030D-6E8A-4147-A177-3AD203B41FA5}">
                      <a16:colId xmlns:a16="http://schemas.microsoft.com/office/drawing/2014/main" val="20000"/>
                    </a:ext>
                  </a:extLst>
                </a:gridCol>
                <a:gridCol w="5500689">
                  <a:extLst>
                    <a:ext uri="{9D8B030D-6E8A-4147-A177-3AD203B41FA5}">
                      <a16:colId xmlns:a16="http://schemas.microsoft.com/office/drawing/2014/main" val="20001"/>
                    </a:ext>
                  </a:extLst>
                </a:gridCol>
              </a:tblGrid>
              <a:tr h="504056">
                <a:tc>
                  <a:txBody>
                    <a:bodyPr/>
                    <a:lstStyle/>
                    <a:p>
                      <a:pPr algn="ctr" rtl="0">
                        <a:spcAft>
                          <a:spcPts val="0"/>
                        </a:spcAft>
                      </a:pPr>
                      <a:r>
                        <a:rPr lang="x-none" sz="1800" b="0" i="0" u="none" baseline="0" dirty="0">
                          <a:effectLst/>
                          <a:latin typeface="+mn-lt"/>
                        </a:rPr>
                        <a:t>4 pasos</a:t>
                      </a:r>
                      <a:endParaRPr lang="x-none" sz="1800" dirty="0">
                        <a:effectLst/>
                        <a:latin typeface="+mn-lt"/>
                        <a:ea typeface="ＭＳ ゴシック"/>
                        <a:cs typeface="Times New Roman"/>
                      </a:endParaRPr>
                    </a:p>
                  </a:txBody>
                  <a:tcPr marL="58563" marR="58563" marT="0" marB="0"/>
                </a:tc>
                <a:tc>
                  <a:txBody>
                    <a:bodyPr/>
                    <a:lstStyle/>
                    <a:p>
                      <a:pPr algn="ctr" rtl="0">
                        <a:spcAft>
                          <a:spcPts val="0"/>
                        </a:spcAft>
                      </a:pPr>
                      <a:r>
                        <a:rPr lang="x-none" sz="1800" b="0" i="0" u="none" baseline="0">
                          <a:effectLst/>
                          <a:latin typeface="+mn-lt"/>
                        </a:rPr>
                        <a:t>Actividades</a:t>
                      </a:r>
                      <a:endParaRPr lang="x-none" sz="1800" dirty="0">
                        <a:effectLst/>
                        <a:latin typeface="+mn-lt"/>
                        <a:ea typeface="ＭＳ ゴシック"/>
                        <a:cs typeface="Times New Roman"/>
                      </a:endParaRPr>
                    </a:p>
                  </a:txBody>
                  <a:tcPr marL="58563" marR="58563" marT="0" marB="0"/>
                </a:tc>
                <a:extLst>
                  <a:ext uri="{0D108BD9-81ED-4DB2-BD59-A6C34878D82A}">
                    <a16:rowId xmlns:a16="http://schemas.microsoft.com/office/drawing/2014/main" val="10000"/>
                  </a:ext>
                </a:extLst>
              </a:tr>
              <a:tr h="857308">
                <a:tc>
                  <a:txBody>
                    <a:bodyPr/>
                    <a:lstStyle/>
                    <a:p>
                      <a:pPr marL="268288" lvl="0" indent="-268288" algn="l" rtl="0">
                        <a:spcAft>
                          <a:spcPts val="0"/>
                        </a:spcAft>
                        <a:buFont typeface="+mj-lt"/>
                        <a:buNone/>
                      </a:pPr>
                      <a:r>
                        <a:rPr lang="x-none" sz="2400" b="1" i="0" u="none" baseline="0" dirty="0">
                          <a:effectLst/>
                          <a:latin typeface="+mn-lt"/>
                          <a:ea typeface="ＭＳ ゴシック"/>
                          <a:cs typeface="Times New Roman"/>
                        </a:rPr>
                        <a:t>1. </a:t>
                      </a:r>
                      <a:r>
                        <a:rPr lang="es-ES" sz="2400" b="1" i="0" u="none" baseline="0" dirty="0">
                          <a:effectLst/>
                          <a:latin typeface="+mn-lt"/>
                          <a:ea typeface="ＭＳ ゴシック"/>
                          <a:cs typeface="Times New Roman"/>
                        </a:rPr>
                        <a:t>El extensionista comparte las metas con los agricultores</a:t>
                      </a:r>
                      <a:endParaRPr lang="x-none" sz="2400" b="1" dirty="0">
                        <a:effectLst/>
                        <a:latin typeface="+mn-lt"/>
                        <a:ea typeface="ＭＳ ゴシック"/>
                        <a:cs typeface="Times New Roman"/>
                      </a:endParaRPr>
                    </a:p>
                  </a:txBody>
                  <a:tcPr marL="58563" marR="58563" marT="0" marB="0" anchor="ctr">
                    <a:solidFill>
                      <a:srgbClr val="FFFF00"/>
                    </a:solidFill>
                  </a:tcPr>
                </a:tc>
                <a:tc>
                  <a:txBody>
                    <a:bodyPr/>
                    <a:lstStyle/>
                    <a:p>
                      <a:pPr algn="l" rtl="0">
                        <a:spcAft>
                          <a:spcPts val="0"/>
                        </a:spcAft>
                      </a:pPr>
                      <a:r>
                        <a:rPr lang="x-none" sz="1800" b="0" i="0" u="none" baseline="0">
                          <a:effectLst/>
                          <a:latin typeface="+mn-lt"/>
                          <a:ea typeface="ＭＳ ゴシック"/>
                          <a:cs typeface="Times New Roman"/>
                        </a:rPr>
                        <a:t>Taller de sensibilización</a:t>
                      </a:r>
                      <a:endParaRPr lang="x-none" sz="1800" dirty="0">
                        <a:effectLst/>
                        <a:latin typeface="+mn-lt"/>
                        <a:ea typeface="ＭＳ ゴシック"/>
                        <a:cs typeface="Times New Roman"/>
                      </a:endParaRPr>
                    </a:p>
                  </a:txBody>
                  <a:tcPr anchor="ctr"/>
                </a:tc>
                <a:extLst>
                  <a:ext uri="{0D108BD9-81ED-4DB2-BD59-A6C34878D82A}">
                    <a16:rowId xmlns:a16="http://schemas.microsoft.com/office/drawing/2014/main" val="10001"/>
                  </a:ext>
                </a:extLst>
              </a:tr>
              <a:tr h="774928">
                <a:tc>
                  <a:txBody>
                    <a:bodyPr/>
                    <a:lstStyle/>
                    <a:p>
                      <a:pPr marL="268288" indent="-268288" algn="l" rtl="0">
                        <a:spcAft>
                          <a:spcPts val="0"/>
                        </a:spcAft>
                      </a:pPr>
                      <a:r>
                        <a:rPr lang="x-none" sz="2400" b="1" i="0" u="none" baseline="0" dirty="0">
                          <a:effectLst/>
                          <a:latin typeface="+mn-lt"/>
                          <a:ea typeface="ＭＳ ゴシック"/>
                          <a:cs typeface="Times New Roman"/>
                        </a:rPr>
                        <a:t>2. </a:t>
                      </a:r>
                      <a:r>
                        <a:rPr lang="es-ES" sz="2400" b="1" i="0" u="none" baseline="0" dirty="0">
                          <a:effectLst/>
                          <a:latin typeface="+mn-lt"/>
                          <a:ea typeface="ＭＳ ゴシック"/>
                          <a:cs typeface="Times New Roman"/>
                        </a:rPr>
                        <a:t>Los agricultores aumentan la conciencia por sí mismo</a:t>
                      </a:r>
                      <a:endParaRPr lang="x-none" sz="2400" b="1" dirty="0">
                        <a:effectLst/>
                        <a:latin typeface="+mn-lt"/>
                        <a:ea typeface="ＭＳ ゴシック"/>
                        <a:cs typeface="Times New Roman"/>
                      </a:endParaRPr>
                    </a:p>
                  </a:txBody>
                  <a:tcPr anchor="ctr">
                    <a:solidFill>
                      <a:srgbClr val="92D050"/>
                    </a:solidFill>
                  </a:tcPr>
                </a:tc>
                <a:tc>
                  <a:txBody>
                    <a:bodyPr/>
                    <a:lstStyle/>
                    <a:p>
                      <a:pPr algn="l" rtl="0">
                        <a:spcAft>
                          <a:spcPts val="0"/>
                        </a:spcAft>
                      </a:pPr>
                      <a:r>
                        <a:rPr kumimoji="1" lang="x-none" sz="1800" b="0" i="0" u="none" kern="1200" baseline="0">
                          <a:solidFill>
                            <a:schemeClr val="tx1"/>
                          </a:solidFill>
                          <a:effectLst/>
                          <a:latin typeface="+mn-lt"/>
                          <a:ea typeface="ＭＳ ゴシック"/>
                          <a:cs typeface="Times New Roman"/>
                        </a:rPr>
                        <a:t>Estudio de línea base participativo</a:t>
                      </a:r>
                    </a:p>
                    <a:p>
                      <a:pPr algn="l" rtl="0">
                        <a:spcAft>
                          <a:spcPts val="0"/>
                        </a:spcAft>
                      </a:pPr>
                      <a:r>
                        <a:rPr lang="x-none" sz="1800" b="0" i="0" u="none" baseline="0">
                          <a:effectLst/>
                          <a:latin typeface="+mn-lt"/>
                          <a:ea typeface="ＭＳ ゴシック"/>
                          <a:cs typeface="Times New Roman"/>
                        </a:rPr>
                        <a:t>Foro entre actores (opcional)</a:t>
                      </a:r>
                      <a:endParaRPr lang="x-none" sz="1800" dirty="0">
                        <a:effectLst/>
                        <a:latin typeface="+mn-lt"/>
                        <a:ea typeface="ＭＳ ゴシック"/>
                        <a:cs typeface="Times New Roman"/>
                      </a:endParaRPr>
                    </a:p>
                    <a:p>
                      <a:pPr marL="0" algn="l" defTabSz="914400" rtl="0" eaLnBrk="1" latinLnBrk="0" hangingPunct="1">
                        <a:spcAft>
                          <a:spcPts val="0"/>
                        </a:spcAft>
                      </a:pPr>
                      <a:r>
                        <a:rPr kumimoji="1" lang="x-none" sz="2400" b="1" i="0" u="none" kern="1200" baseline="0">
                          <a:solidFill>
                            <a:srgbClr val="FF0000"/>
                          </a:solidFill>
                          <a:effectLst/>
                          <a:latin typeface="+mn-lt"/>
                          <a:ea typeface="ＭＳ ゴシック"/>
                          <a:cs typeface="Times New Roman"/>
                        </a:rPr>
                        <a:t>Estudio del mercado</a:t>
                      </a:r>
                    </a:p>
                    <a:p>
                      <a:pPr marL="0" algn="l" defTabSz="914400" rtl="0" eaLnBrk="1" latinLnBrk="0" hangingPunct="1">
                        <a:spcAft>
                          <a:spcPts val="0"/>
                        </a:spcAft>
                      </a:pPr>
                      <a:endParaRPr kumimoji="1" lang="x-none" altLang="ja-JP" sz="2400" b="1" kern="1200" dirty="0">
                        <a:solidFill>
                          <a:srgbClr val="FF0000"/>
                        </a:solidFill>
                        <a:effectLst/>
                        <a:latin typeface="+mn-lt"/>
                        <a:ea typeface="ＭＳ ゴシック"/>
                        <a:cs typeface="Times New Roman"/>
                      </a:endParaRPr>
                    </a:p>
                    <a:p>
                      <a:pPr marL="0" algn="l" defTabSz="914400" rtl="0" eaLnBrk="1" latinLnBrk="0" hangingPunct="1">
                        <a:spcAft>
                          <a:spcPts val="0"/>
                        </a:spcAft>
                      </a:pPr>
                      <a:endParaRPr kumimoji="1" lang="x-none" sz="2400" b="1" kern="1200" dirty="0">
                        <a:solidFill>
                          <a:srgbClr val="FF0000"/>
                        </a:solidFill>
                        <a:effectLst/>
                        <a:latin typeface="+mn-lt"/>
                        <a:ea typeface="ＭＳ ゴシック"/>
                        <a:cs typeface="Times New Roman"/>
                      </a:endParaRPr>
                    </a:p>
                  </a:txBody>
                  <a:tcPr anchor="ctr"/>
                </a:tc>
                <a:extLst>
                  <a:ext uri="{0D108BD9-81ED-4DB2-BD59-A6C34878D82A}">
                    <a16:rowId xmlns:a16="http://schemas.microsoft.com/office/drawing/2014/main" val="10002"/>
                  </a:ext>
                </a:extLst>
              </a:tr>
              <a:tr h="652616">
                <a:tc>
                  <a:txBody>
                    <a:bodyPr/>
                    <a:lstStyle/>
                    <a:p>
                      <a:pPr algn="l" rtl="0">
                        <a:spcAft>
                          <a:spcPts val="0"/>
                        </a:spcAft>
                      </a:pPr>
                      <a:r>
                        <a:rPr lang="x-none" sz="2400" b="1" i="0" u="none" baseline="0" dirty="0">
                          <a:solidFill>
                            <a:schemeClr val="bg1"/>
                          </a:solidFill>
                          <a:effectLst/>
                          <a:latin typeface="+mn-lt"/>
                          <a:ea typeface="ＭＳ ゴシック"/>
                          <a:cs typeface="Times New Roman"/>
                        </a:rPr>
                        <a:t>3. </a:t>
                      </a:r>
                      <a:r>
                        <a:rPr kumimoji="1" lang="es-MX" altLang="ja-JP" sz="2400" b="1" i="0" u="none" kern="1200" baseline="0" dirty="0">
                          <a:solidFill>
                            <a:schemeClr val="bg1"/>
                          </a:solidFill>
                          <a:effectLst/>
                          <a:latin typeface="+mn-lt"/>
                          <a:ea typeface="ＭＳ ゴシック"/>
                          <a:cs typeface="Times New Roman"/>
                        </a:rPr>
                        <a:t>Los agricultores toman decisiones.</a:t>
                      </a:r>
                      <a:endParaRPr lang="x-none" sz="2400" b="1" dirty="0">
                        <a:solidFill>
                          <a:schemeClr val="bg1"/>
                        </a:solidFill>
                        <a:effectLst/>
                        <a:latin typeface="+mn-lt"/>
                        <a:ea typeface="ＭＳ ゴシック"/>
                        <a:cs typeface="Times New Roman"/>
                      </a:endParaRPr>
                    </a:p>
                  </a:txBody>
                  <a:tcPr anchor="ctr">
                    <a:solidFill>
                      <a:srgbClr val="0070C0"/>
                    </a:solidFill>
                  </a:tcPr>
                </a:tc>
                <a:tc>
                  <a:txBody>
                    <a:bodyPr/>
                    <a:lstStyle/>
                    <a:p>
                      <a:pPr algn="l" rtl="0">
                        <a:spcAft>
                          <a:spcPts val="0"/>
                        </a:spcAft>
                      </a:pPr>
                      <a:r>
                        <a:rPr lang="x-none" sz="1800" b="0" i="0" u="none" baseline="0">
                          <a:effectLst/>
                          <a:latin typeface="+mn-lt"/>
                          <a:ea typeface="ＭＳ ゴシック"/>
                          <a:cs typeface="Times New Roman"/>
                        </a:rPr>
                        <a:t>Selección de cultivos objetivo</a:t>
                      </a:r>
                      <a:endParaRPr lang="x-none" sz="1800" dirty="0">
                        <a:effectLst/>
                        <a:latin typeface="+mn-lt"/>
                        <a:ea typeface="ＭＳ ゴシック"/>
                        <a:cs typeface="Times New Roman"/>
                      </a:endParaRPr>
                    </a:p>
                    <a:p>
                      <a:pPr algn="l" rtl="0">
                        <a:spcAft>
                          <a:spcPts val="0"/>
                        </a:spcAft>
                      </a:pPr>
                      <a:r>
                        <a:rPr lang="x-none" sz="1800" b="0" i="0" u="none" baseline="0">
                          <a:effectLst/>
                          <a:latin typeface="+mn-lt"/>
                          <a:ea typeface="ＭＳ ゴシック"/>
                          <a:cs typeface="Times New Roman"/>
                        </a:rPr>
                        <a:t>Elaboración del calendario de cultivos</a:t>
                      </a:r>
                      <a:endParaRPr lang="x-none" sz="1800" dirty="0">
                        <a:effectLst/>
                        <a:latin typeface="+mn-lt"/>
                        <a:ea typeface="ＭＳ ゴシック"/>
                        <a:cs typeface="Times New Roman"/>
                      </a:endParaRPr>
                    </a:p>
                  </a:txBody>
                  <a:tcPr anchor="ctr"/>
                </a:tc>
                <a:extLst>
                  <a:ext uri="{0D108BD9-81ED-4DB2-BD59-A6C34878D82A}">
                    <a16:rowId xmlns:a16="http://schemas.microsoft.com/office/drawing/2014/main" val="10003"/>
                  </a:ext>
                </a:extLst>
              </a:tr>
              <a:tr h="723912">
                <a:tc>
                  <a:txBody>
                    <a:bodyPr/>
                    <a:lstStyle/>
                    <a:p>
                      <a:pPr algn="l" rtl="0">
                        <a:spcAft>
                          <a:spcPts val="0"/>
                        </a:spcAft>
                      </a:pPr>
                      <a:r>
                        <a:rPr lang="x-none" sz="2400" b="1" i="0" u="none" baseline="0" dirty="0">
                          <a:solidFill>
                            <a:schemeClr val="bg1"/>
                          </a:solidFill>
                          <a:effectLst/>
                          <a:latin typeface="+mn-lt"/>
                          <a:ea typeface="ＭＳ ゴシック"/>
                          <a:cs typeface="Times New Roman"/>
                        </a:rPr>
                        <a:t>4.  </a:t>
                      </a:r>
                      <a:r>
                        <a:rPr lang="en-US" sz="2400" b="1" i="0" u="none" baseline="0" dirty="0">
                          <a:solidFill>
                            <a:schemeClr val="bg1"/>
                          </a:solidFill>
                          <a:effectLst/>
                          <a:latin typeface="+mn-lt"/>
                          <a:ea typeface="ＭＳ ゴシック"/>
                          <a:cs typeface="Times New Roman"/>
                        </a:rPr>
                        <a:t>Los </a:t>
                      </a:r>
                      <a:r>
                        <a:rPr lang="en-US" sz="2400" b="1" i="0" u="none" baseline="0" dirty="0" err="1">
                          <a:solidFill>
                            <a:schemeClr val="bg1"/>
                          </a:solidFill>
                          <a:effectLst/>
                          <a:latin typeface="+mn-lt"/>
                          <a:ea typeface="ＭＳ ゴシック"/>
                          <a:cs typeface="Times New Roman"/>
                        </a:rPr>
                        <a:t>agricultores</a:t>
                      </a:r>
                      <a:r>
                        <a:rPr lang="en-US" sz="2400" b="1" i="0" u="none" baseline="0" dirty="0">
                          <a:solidFill>
                            <a:schemeClr val="bg1"/>
                          </a:solidFill>
                          <a:effectLst/>
                          <a:latin typeface="+mn-lt"/>
                          <a:ea typeface="ＭＳ ゴシック"/>
                          <a:cs typeface="Times New Roman"/>
                        </a:rPr>
                        <a:t> </a:t>
                      </a:r>
                      <a:r>
                        <a:rPr lang="en-US" sz="2400" b="1" i="0" u="none" baseline="0" dirty="0" err="1">
                          <a:solidFill>
                            <a:schemeClr val="bg1"/>
                          </a:solidFill>
                          <a:effectLst/>
                          <a:latin typeface="+mn-lt"/>
                          <a:ea typeface="ＭＳ ゴシック"/>
                          <a:cs typeface="Times New Roman"/>
                        </a:rPr>
                        <a:t>adquieren</a:t>
                      </a:r>
                      <a:r>
                        <a:rPr lang="en-US" sz="2400" b="1" i="0" u="none" baseline="0" dirty="0">
                          <a:solidFill>
                            <a:schemeClr val="bg1"/>
                          </a:solidFill>
                          <a:effectLst/>
                          <a:latin typeface="+mn-lt"/>
                          <a:ea typeface="ＭＳ ゴシック"/>
                          <a:cs typeface="Times New Roman"/>
                        </a:rPr>
                        <a:t> </a:t>
                      </a:r>
                      <a:r>
                        <a:rPr lang="en-US" sz="2400" b="1" i="0" u="none" baseline="0" dirty="0" err="1">
                          <a:solidFill>
                            <a:schemeClr val="bg1"/>
                          </a:solidFill>
                          <a:effectLst/>
                          <a:latin typeface="+mn-lt"/>
                          <a:ea typeface="ＭＳ ゴシック"/>
                          <a:cs typeface="Times New Roman"/>
                        </a:rPr>
                        <a:t>habilidades</a:t>
                      </a:r>
                      <a:endParaRPr lang="x-none" sz="2400" b="1" dirty="0">
                        <a:solidFill>
                          <a:schemeClr val="bg1"/>
                        </a:solidFill>
                        <a:effectLst/>
                        <a:latin typeface="+mn-lt"/>
                        <a:ea typeface="ＭＳ ゴシック"/>
                        <a:cs typeface="Times New Roman"/>
                      </a:endParaRPr>
                    </a:p>
                  </a:txBody>
                  <a:tcPr anchor="ctr">
                    <a:solidFill>
                      <a:srgbClr val="FF0000"/>
                    </a:solidFill>
                  </a:tcPr>
                </a:tc>
                <a:tc>
                  <a:txBody>
                    <a:bodyPr/>
                    <a:lstStyle/>
                    <a:p>
                      <a:pPr algn="l" rtl="0">
                        <a:spcAft>
                          <a:spcPts val="0"/>
                        </a:spcAft>
                      </a:pPr>
                      <a:r>
                        <a:rPr lang="x-none" sz="1800" b="0" i="0" u="none" baseline="0" dirty="0">
                          <a:effectLst/>
                          <a:latin typeface="+mn-lt"/>
                          <a:ea typeface="ＭＳ ゴシック"/>
                          <a:cs typeface="Times New Roman"/>
                        </a:rPr>
                        <a:t>Capacitaciones en campo</a:t>
                      </a:r>
                      <a:endParaRPr lang="x-none" sz="1800" dirty="0">
                        <a:effectLst/>
                        <a:latin typeface="+mn-lt"/>
                        <a:ea typeface="ＭＳ ゴシック"/>
                        <a:cs typeface="Times New Roman"/>
                      </a:endParaRPr>
                    </a:p>
                  </a:txBody>
                  <a:tcPr anchor="ctr"/>
                </a:tc>
                <a:extLst>
                  <a:ext uri="{0D108BD9-81ED-4DB2-BD59-A6C34878D82A}">
                    <a16:rowId xmlns:a16="http://schemas.microsoft.com/office/drawing/2014/main" val="10004"/>
                  </a:ext>
                </a:extLst>
              </a:tr>
              <a:tr h="723912">
                <a:tc gridSpan="2">
                  <a:txBody>
                    <a:bodyPr/>
                    <a:lstStyle/>
                    <a:p>
                      <a:pPr algn="l" rtl="0">
                        <a:spcAft>
                          <a:spcPts val="0"/>
                        </a:spcAft>
                      </a:pPr>
                      <a:r>
                        <a:rPr lang="x-none" sz="2400" b="0" i="0" u="none" baseline="0" dirty="0">
                          <a:solidFill>
                            <a:schemeClr val="tx1"/>
                          </a:solidFill>
                          <a:effectLst/>
                          <a:latin typeface="+mn-lt"/>
                          <a:ea typeface="ＭＳ ゴシック"/>
                          <a:cs typeface="Times New Roman"/>
                        </a:rPr>
                        <a:t>Seguimiento y monitoreo (incluyendo el estudio participativo de línea final)</a:t>
                      </a:r>
                      <a:endParaRPr lang="x-none" sz="2400" b="0" dirty="0">
                        <a:solidFill>
                          <a:schemeClr val="tx1"/>
                        </a:solidFill>
                        <a:effectLst/>
                        <a:latin typeface="+mn-lt"/>
                        <a:ea typeface="ＭＳ ゴシック"/>
                        <a:cs typeface="Times New Roman"/>
                      </a:endParaRPr>
                    </a:p>
                  </a:txBody>
                  <a:tcPr anchor="ctr">
                    <a:noFill/>
                  </a:tcPr>
                </a:tc>
                <a:tc hMerge="1">
                  <a:txBody>
                    <a:bodyPr/>
                    <a:lstStyle/>
                    <a:p>
                      <a:pPr algn="l" rtl="0">
                        <a:spcAft>
                          <a:spcPts val="0"/>
                        </a:spcAft>
                      </a:pPr>
                      <a:endParaRPr lang="x-none" sz="2000" dirty="0">
                        <a:effectLst/>
                        <a:latin typeface="Arial"/>
                        <a:ea typeface="ＭＳ ゴシック"/>
                        <a:cs typeface="Times New Roman"/>
                      </a:endParaRPr>
                    </a:p>
                  </a:txBody>
                  <a:tcPr anchor="ctr"/>
                </a:tc>
                <a:extLst>
                  <a:ext uri="{0D108BD9-81ED-4DB2-BD59-A6C34878D82A}">
                    <a16:rowId xmlns:a16="http://schemas.microsoft.com/office/drawing/2014/main" val="10005"/>
                  </a:ext>
                </a:extLst>
              </a:tr>
            </a:tbl>
          </a:graphicData>
        </a:graphic>
      </p:graphicFrame>
      <p:sp>
        <p:nvSpPr>
          <p:cNvPr id="6" name="Rounded Rectangular Callout 5"/>
          <p:cNvSpPr/>
          <p:nvPr/>
        </p:nvSpPr>
        <p:spPr>
          <a:xfrm>
            <a:off x="7922278" y="3325906"/>
            <a:ext cx="3448050" cy="671512"/>
          </a:xfrm>
          <a:prstGeom prst="wedgeRoundRectCallout">
            <a:avLst>
              <a:gd name="adj1" fmla="val -23263"/>
              <a:gd name="adj2" fmla="val -68409"/>
              <a:gd name="adj3" fmla="val 16667"/>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kumimoji="1" lang="x-none" sz="1400" b="0" i="0" u="none" baseline="0">
                <a:solidFill>
                  <a:schemeClr val="tx1"/>
                </a:solidFill>
              </a:rPr>
              <a:t>El estudio del mercado sirve para concientizar a los agricultores.</a:t>
            </a:r>
            <a:endParaRPr kumimoji="1" lang="x-none" sz="1400" dirty="0">
              <a:solidFill>
                <a:schemeClr val="tx1"/>
              </a:solidFill>
            </a:endParaRPr>
          </a:p>
        </p:txBody>
      </p:sp>
    </p:spTree>
    <p:extLst>
      <p:ext uri="{BB962C8B-B14F-4D97-AF65-F5344CB8AC3E}">
        <p14:creationId xmlns:p14="http://schemas.microsoft.com/office/powerpoint/2010/main" val="3592124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rtl="0"/>
            <a:fld id="{5D3A281A-EDD1-4EE7-A1B5-4028A6F808F1}" type="slidenum">
              <a:rPr kumimoji="1"/>
              <a:t>20</a:t>
            </a:fld>
            <a:endParaRPr kumimoji="1" lang="x-none"/>
          </a:p>
        </p:txBody>
      </p:sp>
      <p:sp>
        <p:nvSpPr>
          <p:cNvPr id="6" name="Title 1"/>
          <p:cNvSpPr>
            <a:spLocks noGrp="1"/>
          </p:cNvSpPr>
          <p:nvPr>
            <p:ph type="title"/>
          </p:nvPr>
        </p:nvSpPr>
        <p:spPr>
          <a:xfrm>
            <a:off x="695638" y="457269"/>
            <a:ext cx="10991850" cy="1325563"/>
          </a:xfrm>
        </p:spPr>
        <p:txBody>
          <a:bodyPr/>
          <a:lstStyle/>
          <a:p>
            <a:pPr algn="ctr" rtl="0"/>
            <a:r>
              <a:rPr lang="x-none" b="1" i="0" u="none" baseline="0">
                <a:solidFill>
                  <a:srgbClr val="FF0000"/>
                </a:solidFill>
              </a:rPr>
              <a:t>El estudio de mercado en acción</a:t>
            </a:r>
            <a:endParaRPr kumimoji="1" lang="x-none" dirty="0"/>
          </a:p>
        </p:txBody>
      </p:sp>
      <p:pic>
        <p:nvPicPr>
          <p:cNvPr id="2" name="Picture 1"/>
          <p:cNvPicPr>
            <a:picLocks noChangeAspect="1"/>
          </p:cNvPicPr>
          <p:nvPr/>
        </p:nvPicPr>
        <p:blipFill>
          <a:blip r:embed="rId2"/>
          <a:stretch>
            <a:fillRect/>
          </a:stretch>
        </p:blipFill>
        <p:spPr>
          <a:xfrm>
            <a:off x="167224" y="1600200"/>
            <a:ext cx="11875893" cy="4776303"/>
          </a:xfrm>
          <a:prstGeom prst="rect">
            <a:avLst/>
          </a:prstGeom>
        </p:spPr>
      </p:pic>
      <p:sp>
        <p:nvSpPr>
          <p:cNvPr id="3" name="CuadroTexto 2"/>
          <p:cNvSpPr txBox="1"/>
          <p:nvPr/>
        </p:nvSpPr>
        <p:spPr>
          <a:xfrm>
            <a:off x="143435" y="1570460"/>
            <a:ext cx="4518212" cy="2840175"/>
          </a:xfrm>
          <a:prstGeom prst="wedgeEllipseCallout">
            <a:avLst>
              <a:gd name="adj1" fmla="val 37598"/>
              <a:gd name="adj2" fmla="val 59186"/>
            </a:avLst>
          </a:prstGeom>
          <a:solidFill>
            <a:schemeClr val="bg1"/>
          </a:solidFill>
          <a:ln>
            <a:solidFill>
              <a:schemeClr val="tx1"/>
            </a:solidFill>
          </a:ln>
        </p:spPr>
        <p:txBody>
          <a:bodyPr wrap="square" lIns="0" tIns="0" rIns="0" bIns="0" rtlCol="0" anchor="ctr" anchorCtr="0">
            <a:noAutofit/>
          </a:bodyPr>
          <a:lstStyle/>
          <a:p>
            <a:r>
              <a:rPr lang="es-CL" dirty="0"/>
              <a:t>No sabía que en este distrito hubiera tantos productores de repollo competentes y siempre compraba a los importadores. Debería considerar comprarles repollos frescos y locales a ustedes. </a:t>
            </a:r>
            <a:endParaRPr lang="es-MX" dirty="0"/>
          </a:p>
        </p:txBody>
      </p:sp>
      <p:sp>
        <p:nvSpPr>
          <p:cNvPr id="7" name="CuadroTexto 2">
            <a:extLst>
              <a:ext uri="{FF2B5EF4-FFF2-40B4-BE49-F238E27FC236}">
                <a16:creationId xmlns:a16="http://schemas.microsoft.com/office/drawing/2014/main" id="{BF05CDF4-5067-415B-B140-A73FF824D742}"/>
              </a:ext>
            </a:extLst>
          </p:cNvPr>
          <p:cNvSpPr txBox="1"/>
          <p:nvPr/>
        </p:nvSpPr>
        <p:spPr>
          <a:xfrm>
            <a:off x="8229599" y="1667434"/>
            <a:ext cx="3827930" cy="2169459"/>
          </a:xfrm>
          <a:prstGeom prst="wedgeEllipseCallout">
            <a:avLst>
              <a:gd name="adj1" fmla="val -37812"/>
              <a:gd name="adj2" fmla="val 59186"/>
            </a:avLst>
          </a:prstGeom>
          <a:solidFill>
            <a:schemeClr val="bg1"/>
          </a:solidFill>
          <a:ln>
            <a:solidFill>
              <a:schemeClr val="tx1"/>
            </a:solidFill>
          </a:ln>
        </p:spPr>
        <p:txBody>
          <a:bodyPr wrap="square" lIns="0" tIns="0" rIns="0" bIns="0" rtlCol="0" anchor="ctr" anchorCtr="0">
            <a:noAutofit/>
          </a:bodyPr>
          <a:lstStyle/>
          <a:p>
            <a:r>
              <a:rPr lang="es-ES" dirty="0"/>
              <a:t>Hemos venido produciendo</a:t>
            </a:r>
            <a:br>
              <a:rPr lang="es-ES" dirty="0"/>
            </a:br>
            <a:r>
              <a:rPr lang="es-ES" dirty="0"/>
              <a:t>esta variedad de repollo durante</a:t>
            </a:r>
            <a:br>
              <a:rPr lang="es-ES" dirty="0"/>
            </a:br>
            <a:r>
              <a:rPr lang="es-ES" dirty="0"/>
              <a:t>los últimos años. ¿Le interesa?</a:t>
            </a:r>
          </a:p>
        </p:txBody>
      </p:sp>
      <p:sp>
        <p:nvSpPr>
          <p:cNvPr id="5" name="CuadroTexto 4"/>
          <p:cNvSpPr txBox="1"/>
          <p:nvPr/>
        </p:nvSpPr>
        <p:spPr>
          <a:xfrm>
            <a:off x="3646170" y="6166873"/>
            <a:ext cx="1588770" cy="369332"/>
          </a:xfrm>
          <a:prstGeom prst="rect">
            <a:avLst/>
          </a:prstGeom>
          <a:solidFill>
            <a:schemeClr val="bg1"/>
          </a:solidFill>
        </p:spPr>
        <p:txBody>
          <a:bodyPr wrap="square" rtlCol="0">
            <a:spAutoFit/>
          </a:bodyPr>
          <a:lstStyle/>
          <a:p>
            <a:r>
              <a:rPr lang="es-MX" dirty="0"/>
              <a:t>Foto: Kenia</a:t>
            </a:r>
          </a:p>
        </p:txBody>
      </p:sp>
    </p:spTree>
    <p:extLst>
      <p:ext uri="{BB962C8B-B14F-4D97-AF65-F5344CB8AC3E}">
        <p14:creationId xmlns:p14="http://schemas.microsoft.com/office/powerpoint/2010/main" val="1641285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8627446" y="-5148"/>
            <a:ext cx="2693825" cy="1319610"/>
          </a:xfrm>
          <a:prstGeom prst="rect">
            <a:avLst/>
          </a:prstGeom>
        </p:spPr>
      </p:pic>
      <p:sp>
        <p:nvSpPr>
          <p:cNvPr id="2" name="Title 1"/>
          <p:cNvSpPr>
            <a:spLocks noGrp="1"/>
          </p:cNvSpPr>
          <p:nvPr>
            <p:ph type="title"/>
          </p:nvPr>
        </p:nvSpPr>
        <p:spPr>
          <a:xfrm>
            <a:off x="838199" y="61515"/>
            <a:ext cx="10991850" cy="1325563"/>
          </a:xfrm>
        </p:spPr>
        <p:txBody>
          <a:bodyPr>
            <a:normAutofit/>
          </a:bodyPr>
          <a:lstStyle/>
          <a:p>
            <a:pPr algn="l" rtl="0"/>
            <a:r>
              <a:rPr lang="x-none" b="1" i="0" u="none" baseline="0"/>
              <a:t>SOLUCIÓN DE PROBLEMAS</a:t>
            </a:r>
            <a:endParaRPr lang="x-none" dirty="0"/>
          </a:p>
        </p:txBody>
      </p:sp>
      <p:sp>
        <p:nvSpPr>
          <p:cNvPr id="3" name="Content Placeholder 2"/>
          <p:cNvSpPr>
            <a:spLocks noGrp="1"/>
          </p:cNvSpPr>
          <p:nvPr>
            <p:ph idx="1"/>
          </p:nvPr>
        </p:nvSpPr>
        <p:spPr>
          <a:xfrm>
            <a:off x="160788" y="1453741"/>
            <a:ext cx="11669261" cy="5427166"/>
          </a:xfrm>
        </p:spPr>
        <p:txBody>
          <a:bodyPr>
            <a:normAutofit/>
          </a:bodyPr>
          <a:lstStyle/>
          <a:p>
            <a:pPr algn="l" rtl="0">
              <a:buFont typeface="Wingdings" panose="05000000000000000000" pitchFamily="2" charset="2"/>
              <a:buChar char="ü"/>
            </a:pPr>
            <a:r>
              <a:rPr lang="x-none" b="0" i="0" u="none" baseline="0" dirty="0"/>
              <a:t>¿Qué pasa si el mercado local es demasiado pequeño? </a:t>
            </a:r>
            <a:r>
              <a:rPr lang="x-none" b="0" i="0" u="none" baseline="0" dirty="0">
                <a:sym typeface="Wingdings" panose="05000000000000000000" pitchFamily="2" charset="2"/>
              </a:rPr>
              <a:t>Por lo general</a:t>
            </a:r>
            <a:r>
              <a:rPr lang="es-CL" b="0" i="0" u="none" baseline="0" dirty="0">
                <a:sym typeface="Wingdings" panose="05000000000000000000" pitchFamily="2" charset="2"/>
              </a:rPr>
              <a:t>,</a:t>
            </a:r>
            <a:r>
              <a:rPr lang="x-none" b="0" i="0" u="none" baseline="0" dirty="0">
                <a:sym typeface="Wingdings" panose="05000000000000000000" pitchFamily="2" charset="2"/>
              </a:rPr>
              <a:t> </a:t>
            </a:r>
            <a:r>
              <a:rPr lang="x-none" b="0" i="0" u="none" baseline="0" dirty="0">
                <a:solidFill>
                  <a:srgbClr val="FF0000"/>
                </a:solidFill>
                <a:sym typeface="Wingdings" panose="05000000000000000000" pitchFamily="2" charset="2"/>
              </a:rPr>
              <a:t>visitar el mercado local más cercano es un buen punto de partida</a:t>
            </a:r>
            <a:r>
              <a:rPr lang="x-none" b="0" i="0" u="none" baseline="0" dirty="0">
                <a:sym typeface="Wingdings" panose="05000000000000000000" pitchFamily="2" charset="2"/>
              </a:rPr>
              <a:t> como ejercicio del estudio de mercado. Sin embargo, si usted y los agricultores consideran que sería más beneficioso visitar diferentes mercados, por ejemplo aquellos cercanos a grandes ciudades, no hay problema en que lo hagan.</a:t>
            </a:r>
            <a:endParaRPr lang="x-none" dirty="0">
              <a:sym typeface="Wingdings" panose="05000000000000000000" pitchFamily="2" charset="2"/>
            </a:endParaRPr>
          </a:p>
          <a:p>
            <a:pPr>
              <a:buFont typeface="Wingdings" panose="05000000000000000000" pitchFamily="2" charset="2"/>
              <a:buChar char="ü"/>
            </a:pPr>
            <a:r>
              <a:rPr lang="x-none" b="0" i="0" u="none" baseline="0" dirty="0"/>
              <a:t>Cuesta obtener información precisa acerca de los precios.</a:t>
            </a:r>
            <a:r>
              <a:rPr lang="x-none" b="0" i="0" u="none" baseline="0" dirty="0">
                <a:sym typeface="Wingdings" panose="05000000000000000000" pitchFamily="2" charset="2"/>
              </a:rPr>
              <a:t>Más que centrar las preguntas en cuánto ganan los comerciantes, se podrían hacer </a:t>
            </a:r>
            <a:r>
              <a:rPr lang="x-none" dirty="0">
                <a:solidFill>
                  <a:srgbClr val="FF0000"/>
                </a:solidFill>
                <a:sym typeface="Wingdings" panose="05000000000000000000" pitchFamily="2" charset="2"/>
              </a:rPr>
              <a:t>discreta</a:t>
            </a:r>
            <a:r>
              <a:rPr lang="es-CL" dirty="0">
                <a:solidFill>
                  <a:srgbClr val="FF0000"/>
                </a:solidFill>
                <a:sym typeface="Wingdings" panose="05000000000000000000" pitchFamily="2" charset="2"/>
              </a:rPr>
              <a:t>mente </a:t>
            </a:r>
            <a:r>
              <a:rPr lang="x-none" dirty="0">
                <a:solidFill>
                  <a:srgbClr val="FF0000"/>
                </a:solidFill>
                <a:sym typeface="Wingdings" panose="05000000000000000000" pitchFamily="2" charset="2"/>
              </a:rPr>
              <a:t>preguntas </a:t>
            </a:r>
            <a:r>
              <a:rPr lang="x-none" b="0" i="0" u="none" baseline="0" dirty="0">
                <a:solidFill>
                  <a:srgbClr val="FF0000"/>
                </a:solidFill>
                <a:sym typeface="Wingdings" panose="05000000000000000000" pitchFamily="2" charset="2"/>
              </a:rPr>
              <a:t>generales </a:t>
            </a:r>
            <a:r>
              <a:rPr lang="x-none" b="0" i="0" u="none" baseline="0" dirty="0">
                <a:sym typeface="Wingdings" panose="05000000000000000000" pitchFamily="2" charset="2"/>
              </a:rPr>
              <a:t>acerca de la fluctuación anual de los precios de un producto dado.</a:t>
            </a:r>
            <a:endParaRPr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21</a:t>
            </a:fld>
            <a:endParaRPr kumimoji="1" lang="x-none"/>
          </a:p>
        </p:txBody>
      </p:sp>
    </p:spTree>
    <p:extLst>
      <p:ext uri="{BB962C8B-B14F-4D97-AF65-F5344CB8AC3E}">
        <p14:creationId xmlns:p14="http://schemas.microsoft.com/office/powerpoint/2010/main" val="2883168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8627446" y="-5148"/>
            <a:ext cx="2693825" cy="1319610"/>
          </a:xfrm>
          <a:prstGeom prst="rect">
            <a:avLst/>
          </a:prstGeom>
        </p:spPr>
      </p:pic>
      <p:sp>
        <p:nvSpPr>
          <p:cNvPr id="2" name="Title 1"/>
          <p:cNvSpPr>
            <a:spLocks noGrp="1"/>
          </p:cNvSpPr>
          <p:nvPr>
            <p:ph type="title"/>
          </p:nvPr>
        </p:nvSpPr>
        <p:spPr>
          <a:xfrm>
            <a:off x="838199" y="61515"/>
            <a:ext cx="10991850" cy="1325563"/>
          </a:xfrm>
        </p:spPr>
        <p:txBody>
          <a:bodyPr>
            <a:normAutofit/>
          </a:bodyPr>
          <a:lstStyle/>
          <a:p>
            <a:pPr algn="l" rtl="0"/>
            <a:r>
              <a:rPr lang="x-none" b="1" i="0" u="none" baseline="0"/>
              <a:t>SOLUCIÓN DE PROBLEMAS</a:t>
            </a:r>
            <a:endParaRPr lang="x-none" dirty="0"/>
          </a:p>
        </p:txBody>
      </p:sp>
      <p:sp>
        <p:nvSpPr>
          <p:cNvPr id="3" name="Content Placeholder 2"/>
          <p:cNvSpPr>
            <a:spLocks noGrp="1"/>
          </p:cNvSpPr>
          <p:nvPr>
            <p:ph idx="1"/>
          </p:nvPr>
        </p:nvSpPr>
        <p:spPr>
          <a:xfrm>
            <a:off x="160788" y="1578684"/>
            <a:ext cx="11669261" cy="4606213"/>
          </a:xfrm>
        </p:spPr>
        <p:txBody>
          <a:bodyPr>
            <a:normAutofit/>
          </a:bodyPr>
          <a:lstStyle/>
          <a:p>
            <a:pPr algn="l" rtl="0">
              <a:buFont typeface="Wingdings" panose="05000000000000000000" pitchFamily="2" charset="2"/>
              <a:buChar char="ü"/>
            </a:pPr>
            <a:r>
              <a:rPr lang="x-none" b="0" i="0" u="none" baseline="0">
                <a:sym typeface="Wingdings" panose="05000000000000000000" pitchFamily="2" charset="2"/>
              </a:rPr>
              <a:t>Los niveles de motivación entre los miembros de un grupo varían enormemente. Asegúrese de que </a:t>
            </a:r>
            <a:r>
              <a:rPr lang="x-none" b="0" i="0" u="none" baseline="0">
                <a:solidFill>
                  <a:srgbClr val="FF0000"/>
                </a:solidFill>
                <a:sym typeface="Wingdings" panose="05000000000000000000" pitchFamily="2" charset="2"/>
              </a:rPr>
              <a:t>la información sobre el mercado se comparta amplia y equitativamente entre los miembros del grupo</a:t>
            </a:r>
            <a:r>
              <a:rPr lang="x-none" b="0" i="0" u="none" baseline="0">
                <a:sym typeface="Wingdings" panose="05000000000000000000" pitchFamily="2" charset="2"/>
              </a:rPr>
              <a:t>. Considere la posibilidad de definir una norma, por ejemplo, de que los representantes deban celebrar una reunión grupal para compartir la información, menos de una semana después del estudio de mercado.</a:t>
            </a:r>
            <a:endParaRPr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22</a:t>
            </a:fld>
            <a:endParaRPr kumimoji="1" lang="x-none"/>
          </a:p>
        </p:txBody>
      </p:sp>
    </p:spTree>
    <p:extLst>
      <p:ext uri="{BB962C8B-B14F-4D97-AF65-F5344CB8AC3E}">
        <p14:creationId xmlns:p14="http://schemas.microsoft.com/office/powerpoint/2010/main" val="1383376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D3A281A-EDD1-4EE7-A1B5-4028A6F808F1}" type="slidenum">
              <a:rPr kumimoji="1" lang="en-US" smtClean="0"/>
              <a:t>23</a:t>
            </a:fld>
            <a:endParaRPr kumimoji="1" lang="en-US"/>
          </a:p>
        </p:txBody>
      </p:sp>
      <p:sp>
        <p:nvSpPr>
          <p:cNvPr id="6" name="Title 1"/>
          <p:cNvSpPr>
            <a:spLocks noGrp="1"/>
          </p:cNvSpPr>
          <p:nvPr>
            <p:ph type="title"/>
          </p:nvPr>
        </p:nvSpPr>
        <p:spPr>
          <a:xfrm>
            <a:off x="838200" y="100081"/>
            <a:ext cx="10991850" cy="1976369"/>
          </a:xfrm>
        </p:spPr>
        <p:txBody>
          <a:bodyPr>
            <a:normAutofit fontScale="90000"/>
          </a:bodyPr>
          <a:lstStyle/>
          <a:p>
            <a:pPr>
              <a:spcAft>
                <a:spcPts val="0"/>
              </a:spcAft>
            </a:pPr>
            <a:br>
              <a:rPr kumimoji="1" lang="en-US" dirty="0">
                <a:solidFill>
                  <a:schemeClr val="bg1">
                    <a:lumMod val="75000"/>
                  </a:schemeClr>
                </a:solidFill>
              </a:rPr>
            </a:br>
            <a:r>
              <a:rPr lang="x-none" altLang="ja-JP" dirty="0">
                <a:solidFill>
                  <a:srgbClr val="FF0000"/>
                </a:solidFill>
                <a:effectLst>
                  <a:outerShdw blurRad="38100" dist="38100" dir="2700000" algn="tl">
                    <a:srgbClr val="000000">
                      <a:alpha val="43000"/>
                    </a:srgbClr>
                  </a:outerShdw>
                </a:effectLst>
                <a:latin typeface="Arial Narrow" panose="020B0606020202030204" pitchFamily="34" charset="0"/>
                <a:ea typeface="HGｺﾞｼｯｸE" panose="020B0909000000000000" pitchFamily="49" charset="-128"/>
              </a:rPr>
              <a:t>Camino a seguir: </a:t>
            </a:r>
            <a:r>
              <a:rPr lang="x-none" altLang="ja-JP" dirty="0">
                <a:effectLst>
                  <a:outerShdw blurRad="38100" dist="38100" dir="2700000" algn="tl">
                    <a:srgbClr val="000000">
                      <a:alpha val="43000"/>
                    </a:srgbClr>
                  </a:outerShdw>
                </a:effectLst>
                <a:latin typeface="Arial Narrow" panose="020B0606020202030204" pitchFamily="34" charset="0"/>
                <a:ea typeface="HGｺﾞｼｯｸE" panose="020B0909000000000000" pitchFamily="49" charset="-128"/>
              </a:rPr>
              <a:t>Calendario de implementación, reporte;</a:t>
            </a:r>
            <a:r>
              <a:rPr lang="x-none" altLang="ja-JP" dirty="0">
                <a:solidFill>
                  <a:srgbClr val="BFBFBF"/>
                </a:solidFill>
                <a:effectLst>
                  <a:outerShdw blurRad="38100" dist="38100" dir="2700000" algn="tl">
                    <a:srgbClr val="000000">
                      <a:alpha val="43000"/>
                    </a:srgbClr>
                  </a:outerShdw>
                </a:effectLst>
                <a:latin typeface="Arial Narrow" panose="020B0606020202030204" pitchFamily="34" charset="0"/>
                <a:ea typeface="HGｺﾞｼｯｸE" panose="020B0909000000000000" pitchFamily="49" charset="-128"/>
              </a:rPr>
              <a:t> agregue aquí cualquier otra información necesaria.</a:t>
            </a:r>
            <a:br>
              <a:rPr lang="ja-JP" altLang="ja-JP" sz="1100" kern="100" dirty="0">
                <a:effectLst/>
                <a:latin typeface="Franklin Gothic Book" panose="020B0503020102020204" pitchFamily="34" charset="0"/>
                <a:ea typeface="HGｺﾞｼｯｸE" panose="020B0909000000000000" pitchFamily="49" charset="-128"/>
                <a:cs typeface="Times New Roman" panose="02020603050405020304" pitchFamily="18" charset="0"/>
              </a:rPr>
            </a:br>
            <a:endParaRPr kumimoji="1" lang="en-US" dirty="0">
              <a:solidFill>
                <a:schemeClr val="bg1">
                  <a:lumMod val="75000"/>
                </a:schemeClr>
              </a:solidFill>
            </a:endParaRPr>
          </a:p>
        </p:txBody>
      </p:sp>
    </p:spTree>
    <p:extLst>
      <p:ext uri="{BB962C8B-B14F-4D97-AF65-F5344CB8AC3E}">
        <p14:creationId xmlns:p14="http://schemas.microsoft.com/office/powerpoint/2010/main" val="601688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3268"/>
            <a:ext cx="10515600" cy="1325563"/>
          </a:xfrm>
          <a:solidFill>
            <a:schemeClr val="accent6">
              <a:lumMod val="60000"/>
              <a:lumOff val="40000"/>
            </a:schemeClr>
          </a:solidFill>
        </p:spPr>
        <p:txBody>
          <a:bodyPr/>
          <a:lstStyle/>
          <a:p>
            <a:pPr algn="ctr"/>
            <a:r>
              <a:rPr lang="x-none" altLang="ja-JP" dirty="0">
                <a:effectLst>
                  <a:outerShdw blurRad="38100" dist="38100" dir="2700000" algn="tl">
                    <a:srgbClr val="000000">
                      <a:alpha val="43000"/>
                    </a:srgbClr>
                  </a:outerShdw>
                </a:effectLst>
              </a:rPr>
              <a:t>PARTE 1: CONCEPTO</a:t>
            </a:r>
            <a:endParaRPr kumimoji="1" lang="en-US" dirty="0"/>
          </a:p>
        </p:txBody>
      </p:sp>
      <p:sp>
        <p:nvSpPr>
          <p:cNvPr id="4" name="Slide Number Placeholder 3"/>
          <p:cNvSpPr>
            <a:spLocks noGrp="1"/>
          </p:cNvSpPr>
          <p:nvPr>
            <p:ph type="sldNum" sz="quarter" idx="12"/>
          </p:nvPr>
        </p:nvSpPr>
        <p:spPr/>
        <p:txBody>
          <a:bodyPr/>
          <a:lstStyle/>
          <a:p>
            <a:fld id="{5D3A281A-EDD1-4EE7-A1B5-4028A6F808F1}" type="slidenum">
              <a:rPr kumimoji="1" lang="en-US" smtClean="0"/>
              <a:t>3</a:t>
            </a:fld>
            <a:endParaRPr kumimoji="1" lang="en-US"/>
          </a:p>
        </p:txBody>
      </p:sp>
    </p:spTree>
    <p:extLst>
      <p:ext uri="{BB962C8B-B14F-4D97-AF65-F5344CB8AC3E}">
        <p14:creationId xmlns:p14="http://schemas.microsoft.com/office/powerpoint/2010/main" val="744647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3" y="174625"/>
            <a:ext cx="11249025" cy="1325563"/>
          </a:xfrm>
        </p:spPr>
        <p:txBody>
          <a:bodyPr/>
          <a:lstStyle/>
          <a:p>
            <a:pPr algn="l" rtl="0"/>
            <a:r>
              <a:rPr kumimoji="1" lang="x-none" b="1" i="0" u="none" baseline="0" dirty="0">
                <a:solidFill>
                  <a:srgbClr val="FF0000"/>
                </a:solidFill>
              </a:rPr>
              <a:t>¿POR QUÉ?:</a:t>
            </a:r>
            <a:r>
              <a:rPr kumimoji="1" lang="x-none" b="1" i="0" u="none" baseline="0" dirty="0"/>
              <a:t> </a:t>
            </a:r>
            <a:r>
              <a:rPr kumimoji="1" lang="es-CL" b="1" i="0" u="none" baseline="0" dirty="0"/>
              <a:t>o</a:t>
            </a:r>
            <a:r>
              <a:rPr kumimoji="1" lang="x-none" b="1" i="0" u="none" baseline="0" dirty="0"/>
              <a:t>bjetivos del estudio del mercado</a:t>
            </a:r>
            <a:endParaRPr kumimoji="1" lang="x-none" dirty="0"/>
          </a:p>
        </p:txBody>
      </p:sp>
      <p:sp>
        <p:nvSpPr>
          <p:cNvPr id="3" name="Content Placeholder 2"/>
          <p:cNvSpPr>
            <a:spLocks noGrp="1"/>
          </p:cNvSpPr>
          <p:nvPr>
            <p:ph idx="1"/>
          </p:nvPr>
        </p:nvSpPr>
        <p:spPr>
          <a:xfrm>
            <a:off x="428624" y="1500188"/>
            <a:ext cx="8401052" cy="5530298"/>
          </a:xfrm>
        </p:spPr>
        <p:txBody>
          <a:bodyPr>
            <a:normAutofit/>
          </a:bodyPr>
          <a:lstStyle/>
          <a:p>
            <a:pPr algn="l" rtl="0"/>
            <a:r>
              <a:rPr kumimoji="1" lang="x-none" b="0" i="0" u="none" baseline="0" dirty="0"/>
              <a:t>En el SHEP, el estudio de mercado a cargo de los agricultores tiene las siguientes metas.</a:t>
            </a:r>
            <a:endParaRPr lang="x-none" dirty="0"/>
          </a:p>
          <a:p>
            <a:pPr marL="971550" lvl="1" indent="-514350" algn="l" rtl="0">
              <a:buFont typeface="+mj-lt"/>
              <a:buAutoNum type="arabicPeriod"/>
            </a:pPr>
            <a:r>
              <a:rPr lang="x-none" b="0" i="0" u="none" baseline="0" dirty="0"/>
              <a:t>Los agricultores </a:t>
            </a:r>
            <a:r>
              <a:rPr lang="x-none" b="0" i="0" u="none" baseline="0" dirty="0">
                <a:solidFill>
                  <a:srgbClr val="FF0000"/>
                </a:solidFill>
              </a:rPr>
              <a:t>tendrán experiencias prácticas para comprender</a:t>
            </a:r>
            <a:r>
              <a:rPr lang="x-none" b="0" i="0" u="none" baseline="0" dirty="0"/>
              <a:t> cómo funcionan los mercados y qué esperan estos de los agricultores.</a:t>
            </a:r>
          </a:p>
          <a:p>
            <a:pPr marL="971550" lvl="1" indent="-514350" algn="l" rtl="0">
              <a:buFont typeface="+mj-lt"/>
              <a:buAutoNum type="arabicPeriod"/>
            </a:pPr>
            <a:r>
              <a:rPr lang="x-none" b="0" i="0" u="none" baseline="0" dirty="0"/>
              <a:t>Los agricultores podrán </a:t>
            </a:r>
            <a:r>
              <a:rPr lang="x-none" b="0" i="0" u="none" baseline="0" dirty="0">
                <a:solidFill>
                  <a:srgbClr val="FF0000"/>
                </a:solidFill>
              </a:rPr>
              <a:t>construir una relación con diversos actores del mercado</a:t>
            </a:r>
            <a:r>
              <a:rPr lang="x-none" b="0" i="0" u="none" baseline="0" dirty="0"/>
              <a:t> (mayoristas, minoristas, intermediarios, etc.).</a:t>
            </a:r>
          </a:p>
          <a:p>
            <a:pPr marL="971550" lvl="1" indent="-514350" algn="l" rtl="0">
              <a:buFont typeface="+mj-lt"/>
              <a:buAutoNum type="arabicPeriod"/>
            </a:pPr>
            <a:r>
              <a:rPr lang="x-none" b="0" i="0" u="none" baseline="0" dirty="0"/>
              <a:t>Los agricultores pueden crear con los actores del mercado </a:t>
            </a:r>
            <a:r>
              <a:rPr lang="x-none" b="0" i="0" u="none" baseline="0" dirty="0">
                <a:solidFill>
                  <a:srgbClr val="FF0000"/>
                </a:solidFill>
              </a:rPr>
              <a:t>una situación beneficiosa para todos (</a:t>
            </a:r>
            <a:r>
              <a:rPr lang="es-CL" b="0" i="0" u="none" baseline="0" dirty="0">
                <a:solidFill>
                  <a:srgbClr val="FF0000"/>
                </a:solidFill>
              </a:rPr>
              <a:t>«</a:t>
            </a:r>
            <a:r>
              <a:rPr lang="x-none" b="0" i="0" u="none" baseline="0" dirty="0">
                <a:solidFill>
                  <a:srgbClr val="FF0000"/>
                </a:solidFill>
              </a:rPr>
              <a:t>ganar-gana</a:t>
            </a:r>
            <a:r>
              <a:rPr lang="es-CL" b="0" i="0" u="none" baseline="0" dirty="0">
                <a:solidFill>
                  <a:srgbClr val="FF0000"/>
                </a:solidFill>
              </a:rPr>
              <a:t>r</a:t>
            </a:r>
            <a:r>
              <a:rPr lang="es-CL" dirty="0">
                <a:solidFill>
                  <a:srgbClr val="FF0000"/>
                </a:solidFill>
              </a:rPr>
              <a:t>»</a:t>
            </a:r>
            <a:r>
              <a:rPr lang="x-none" b="0" i="0" u="none" baseline="0" dirty="0">
                <a:solidFill>
                  <a:srgbClr val="FF0000"/>
                </a:solidFill>
              </a:rPr>
              <a:t>)</a:t>
            </a:r>
            <a:r>
              <a:rPr lang="x-none" b="0" i="0" u="none" baseline="0" dirty="0"/>
              <a:t>.</a:t>
            </a:r>
            <a:endParaRPr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4</a:t>
            </a:fld>
            <a:endParaRPr kumimoji="1" lang="x-none" dirty="0"/>
          </a:p>
        </p:txBody>
      </p:sp>
      <p:pic>
        <p:nvPicPr>
          <p:cNvPr id="7" name="Picture 6"/>
          <p:cNvPicPr>
            <a:picLocks noChangeAspect="1"/>
          </p:cNvPicPr>
          <p:nvPr/>
        </p:nvPicPr>
        <p:blipFill>
          <a:blip r:embed="rId3"/>
          <a:stretch>
            <a:fillRect/>
          </a:stretch>
        </p:blipFill>
        <p:spPr>
          <a:xfrm>
            <a:off x="8829675" y="2825751"/>
            <a:ext cx="3213442" cy="2823312"/>
          </a:xfrm>
          <a:prstGeom prst="rect">
            <a:avLst/>
          </a:prstGeom>
        </p:spPr>
      </p:pic>
    </p:spTree>
    <p:extLst>
      <p:ext uri="{BB962C8B-B14F-4D97-AF65-F5344CB8AC3E}">
        <p14:creationId xmlns:p14="http://schemas.microsoft.com/office/powerpoint/2010/main" val="3137209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37" y="136525"/>
            <a:ext cx="10906125" cy="1325563"/>
          </a:xfrm>
        </p:spPr>
        <p:txBody>
          <a:bodyPr/>
          <a:lstStyle/>
          <a:p>
            <a:pPr algn="l" rtl="0"/>
            <a:r>
              <a:rPr kumimoji="1" lang="x-none" b="1" i="0" u="none" baseline="0" dirty="0">
                <a:solidFill>
                  <a:srgbClr val="FF0000"/>
                </a:solidFill>
              </a:rPr>
              <a:t>¿QUÉ?: </a:t>
            </a:r>
            <a:r>
              <a:rPr kumimoji="1" lang="es-CL" b="1" i="0" u="none" baseline="0" dirty="0"/>
              <a:t>r</a:t>
            </a:r>
            <a:r>
              <a:rPr kumimoji="1" lang="x-none" b="1" i="0" u="none" baseline="0" dirty="0"/>
              <a:t>esumen del estudio del mercado</a:t>
            </a:r>
            <a:endParaRPr kumimoji="1" lang="x-none" dirty="0"/>
          </a:p>
        </p:txBody>
      </p:sp>
      <p:sp>
        <p:nvSpPr>
          <p:cNvPr id="3" name="Content Placeholder 2"/>
          <p:cNvSpPr>
            <a:spLocks noGrp="1"/>
          </p:cNvSpPr>
          <p:nvPr>
            <p:ph idx="1"/>
          </p:nvPr>
        </p:nvSpPr>
        <p:spPr/>
        <p:txBody>
          <a:bodyPr>
            <a:normAutofit lnSpcReduction="10000"/>
          </a:bodyPr>
          <a:lstStyle/>
          <a:p>
            <a:pPr algn="l" rtl="0"/>
            <a:r>
              <a:rPr kumimoji="1" lang="x-none" b="0" i="0" u="none" baseline="0" dirty="0"/>
              <a:t>Los representantes elegidos por los grupos de agricultores asisten a la capacitación acerca de los estudios del mercado.</a:t>
            </a:r>
            <a:endParaRPr lang="x-none" altLang="ja-JP" dirty="0"/>
          </a:p>
          <a:p>
            <a:pPr algn="l" rtl="0"/>
            <a:r>
              <a:rPr lang="x-none" b="0" i="0" u="none" baseline="0" dirty="0"/>
              <a:t>Durante la capacitación, los representantes de los agricultores (1)</a:t>
            </a:r>
            <a:r>
              <a:rPr lang="x-none" b="0" i="0" u="none" baseline="0" dirty="0">
                <a:solidFill>
                  <a:srgbClr val="FF0000"/>
                </a:solidFill>
              </a:rPr>
              <a:t> aprende</a:t>
            </a:r>
            <a:r>
              <a:rPr lang="es-MX" b="0" i="0" u="none" baseline="0" dirty="0">
                <a:solidFill>
                  <a:srgbClr val="FF0000"/>
                </a:solidFill>
              </a:rPr>
              <a:t>n</a:t>
            </a:r>
            <a:r>
              <a:rPr lang="x-none" b="0" i="0" u="none" baseline="0" dirty="0">
                <a:solidFill>
                  <a:srgbClr val="FF0000"/>
                </a:solidFill>
              </a:rPr>
              <a:t> a estudiar el mercado</a:t>
            </a:r>
            <a:r>
              <a:rPr lang="x-none" b="0" i="0" u="none" baseline="0" dirty="0"/>
              <a:t> y (2) </a:t>
            </a:r>
            <a:r>
              <a:rPr lang="x-none" b="0" i="0" u="none" baseline="0" dirty="0">
                <a:solidFill>
                  <a:srgbClr val="FF0000"/>
                </a:solidFill>
              </a:rPr>
              <a:t>estudian de verdad el mercado local</a:t>
            </a:r>
            <a:r>
              <a:rPr lang="x-none" b="0" i="0" u="none" baseline="0" dirty="0"/>
              <a:t> a modo de práctica.</a:t>
            </a:r>
          </a:p>
          <a:p>
            <a:pPr algn="l" rtl="0"/>
            <a:r>
              <a:rPr lang="x-none" b="0" i="0" u="none" baseline="0" dirty="0"/>
              <a:t>Después de la capacitación, los agricultores representantes enseñan a otros miembros del grupo los resultados del estudio de mercado, además de los métodos para realizarlo.</a:t>
            </a:r>
          </a:p>
          <a:p>
            <a:endParaRPr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5</a:t>
            </a:fld>
            <a:endParaRPr kumimoji="1" lang="x-none"/>
          </a:p>
        </p:txBody>
      </p:sp>
    </p:spTree>
    <p:extLst>
      <p:ext uri="{BB962C8B-B14F-4D97-AF65-F5344CB8AC3E}">
        <p14:creationId xmlns:p14="http://schemas.microsoft.com/office/powerpoint/2010/main" val="3319150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kumimoji="1" lang="x-none" b="1" i="0" u="none" baseline="0" dirty="0">
                <a:solidFill>
                  <a:srgbClr val="FF0000"/>
                </a:solidFill>
              </a:rPr>
              <a:t>FORMULARIO: </a:t>
            </a:r>
            <a:r>
              <a:rPr kumimoji="1" lang="es-CL" b="1" i="0" u="none" baseline="0" dirty="0"/>
              <a:t>c</a:t>
            </a:r>
            <a:r>
              <a:rPr kumimoji="1" lang="x-none" b="1" i="0" u="none" baseline="0" dirty="0"/>
              <a:t>uestionario para el estudio del mercado</a:t>
            </a:r>
            <a:endParaRPr kumimoji="1"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6</a:t>
            </a:fld>
            <a:endParaRPr kumimoji="1" lang="x-none"/>
          </a:p>
        </p:txBody>
      </p:sp>
      <p:sp>
        <p:nvSpPr>
          <p:cNvPr id="5" name="Content Placeholder 2"/>
          <p:cNvSpPr>
            <a:spLocks noGrp="1"/>
          </p:cNvSpPr>
          <p:nvPr>
            <p:ph idx="1"/>
          </p:nvPr>
        </p:nvSpPr>
        <p:spPr>
          <a:xfrm>
            <a:off x="838200" y="1802691"/>
            <a:ext cx="10177463" cy="1401995"/>
          </a:xfrm>
        </p:spPr>
        <p:txBody>
          <a:bodyPr/>
          <a:lstStyle/>
          <a:p>
            <a:pPr algn="l" rtl="0"/>
            <a:r>
              <a:rPr lang="x-none" b="0" i="0" u="none" baseline="0"/>
              <a:t>Los agricultores completan la información al visitar los mercados.</a:t>
            </a:r>
            <a:endParaRPr lang="x-none" dirty="0"/>
          </a:p>
        </p:txBody>
      </p:sp>
      <p:graphicFrame>
        <p:nvGraphicFramePr>
          <p:cNvPr id="9" name="表 8">
            <a:extLst>
              <a:ext uri="{FF2B5EF4-FFF2-40B4-BE49-F238E27FC236}">
                <a16:creationId xmlns:a16="http://schemas.microsoft.com/office/drawing/2014/main" id="{CAC5D72D-B457-4F95-946C-85EEEE1E6602}"/>
              </a:ext>
            </a:extLst>
          </p:cNvPr>
          <p:cNvGraphicFramePr>
            <a:graphicFrameLocks noGrp="1"/>
          </p:cNvGraphicFramePr>
          <p:nvPr>
            <p:extLst>
              <p:ext uri="{D42A27DB-BD31-4B8C-83A1-F6EECF244321}">
                <p14:modId xmlns:p14="http://schemas.microsoft.com/office/powerpoint/2010/main" val="1535952916"/>
              </p:ext>
            </p:extLst>
          </p:nvPr>
        </p:nvGraphicFramePr>
        <p:xfrm>
          <a:off x="804886" y="3055381"/>
          <a:ext cx="10515599" cy="2950969"/>
        </p:xfrm>
        <a:graphic>
          <a:graphicData uri="http://schemas.openxmlformats.org/drawingml/2006/table">
            <a:tbl>
              <a:tblPr firstRow="1" firstCol="1" bandRow="1">
                <a:tableStyleId>{5C22544A-7EE6-4342-B048-85BDC9FD1C3A}</a:tableStyleId>
              </a:tblPr>
              <a:tblGrid>
                <a:gridCol w="1206566">
                  <a:extLst>
                    <a:ext uri="{9D8B030D-6E8A-4147-A177-3AD203B41FA5}">
                      <a16:colId xmlns:a16="http://schemas.microsoft.com/office/drawing/2014/main" val="510283238"/>
                    </a:ext>
                  </a:extLst>
                </a:gridCol>
                <a:gridCol w="999053">
                  <a:extLst>
                    <a:ext uri="{9D8B030D-6E8A-4147-A177-3AD203B41FA5}">
                      <a16:colId xmlns:a16="http://schemas.microsoft.com/office/drawing/2014/main" val="586495051"/>
                    </a:ext>
                  </a:extLst>
                </a:gridCol>
                <a:gridCol w="1295388">
                  <a:extLst>
                    <a:ext uri="{9D8B030D-6E8A-4147-A177-3AD203B41FA5}">
                      <a16:colId xmlns:a16="http://schemas.microsoft.com/office/drawing/2014/main" val="561701902"/>
                    </a:ext>
                  </a:extLst>
                </a:gridCol>
                <a:gridCol w="996695">
                  <a:extLst>
                    <a:ext uri="{9D8B030D-6E8A-4147-A177-3AD203B41FA5}">
                      <a16:colId xmlns:a16="http://schemas.microsoft.com/office/drawing/2014/main" val="434668099"/>
                    </a:ext>
                  </a:extLst>
                </a:gridCol>
                <a:gridCol w="1061150">
                  <a:extLst>
                    <a:ext uri="{9D8B030D-6E8A-4147-A177-3AD203B41FA5}">
                      <a16:colId xmlns:a16="http://schemas.microsoft.com/office/drawing/2014/main" val="1749821283"/>
                    </a:ext>
                  </a:extLst>
                </a:gridCol>
                <a:gridCol w="990406">
                  <a:extLst>
                    <a:ext uri="{9D8B030D-6E8A-4147-A177-3AD203B41FA5}">
                      <a16:colId xmlns:a16="http://schemas.microsoft.com/office/drawing/2014/main" val="2628217994"/>
                    </a:ext>
                  </a:extLst>
                </a:gridCol>
                <a:gridCol w="879575">
                  <a:extLst>
                    <a:ext uri="{9D8B030D-6E8A-4147-A177-3AD203B41FA5}">
                      <a16:colId xmlns:a16="http://schemas.microsoft.com/office/drawing/2014/main" val="302238463"/>
                    </a:ext>
                  </a:extLst>
                </a:gridCol>
                <a:gridCol w="1025778">
                  <a:extLst>
                    <a:ext uri="{9D8B030D-6E8A-4147-A177-3AD203B41FA5}">
                      <a16:colId xmlns:a16="http://schemas.microsoft.com/office/drawing/2014/main" val="651079478"/>
                    </a:ext>
                  </a:extLst>
                </a:gridCol>
                <a:gridCol w="1029708">
                  <a:extLst>
                    <a:ext uri="{9D8B030D-6E8A-4147-A177-3AD203B41FA5}">
                      <a16:colId xmlns:a16="http://schemas.microsoft.com/office/drawing/2014/main" val="3558743864"/>
                    </a:ext>
                  </a:extLst>
                </a:gridCol>
                <a:gridCol w="1031280">
                  <a:extLst>
                    <a:ext uri="{9D8B030D-6E8A-4147-A177-3AD203B41FA5}">
                      <a16:colId xmlns:a16="http://schemas.microsoft.com/office/drawing/2014/main" val="306490798"/>
                    </a:ext>
                  </a:extLst>
                </a:gridCol>
              </a:tblGrid>
              <a:tr h="697453">
                <a:tc>
                  <a:txBody>
                    <a:bodyPr/>
                    <a:lstStyle/>
                    <a:p>
                      <a:pPr algn="ctr" fontAlgn="base">
                        <a:tabLst>
                          <a:tab pos="733425" algn="l"/>
                        </a:tabLst>
                      </a:pPr>
                      <a:r>
                        <a:rPr lang="es-MX" sz="900" b="0" kern="1200" dirty="0">
                          <a:solidFill>
                            <a:schemeClr val="tx1"/>
                          </a:solidFill>
                          <a:effectLst/>
                        </a:rPr>
                        <a:t>Nombre y contacto del distribuidor</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indent="21590" algn="ctr" fontAlgn="base">
                        <a:tabLst>
                          <a:tab pos="733425" algn="l"/>
                        </a:tabLst>
                      </a:pPr>
                      <a:r>
                        <a:rPr lang="es-MX" sz="900" b="0" kern="1200" dirty="0">
                          <a:solidFill>
                            <a:schemeClr val="tx1"/>
                          </a:solidFill>
                          <a:effectLst/>
                        </a:rPr>
                        <a:t>Producto y variedad </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r>
                        <a:rPr lang="es-MX" sz="900" b="0" kern="1200" dirty="0">
                          <a:solidFill>
                            <a:schemeClr val="tx1"/>
                          </a:solidFill>
                          <a:effectLst/>
                        </a:rPr>
                        <a:t>Calidad del producto y requisitos del mercado</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Máxima demanda (meses)</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Cantidad y frecuencia de abastecimiento (diaria, semanal, etc.)</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Precio unitario por kg</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Forma de pago</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Condiciones de pago</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indent="7620" algn="ctr" fontAlgn="base"/>
                      <a:r>
                        <a:rPr lang="es-MX" sz="900" b="0" kern="1200" dirty="0">
                          <a:solidFill>
                            <a:schemeClr val="tx1"/>
                          </a:solidFill>
                          <a:effectLst/>
                        </a:rPr>
                        <a:t>Desafíos de marketing</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Disposición del distribuidor para comprar los productos del grupo </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05349070"/>
                  </a:ext>
                </a:extLst>
              </a:tr>
              <a:tr h="563379">
                <a:tc>
                  <a:txBody>
                    <a:bodyPr/>
                    <a:lstStyle/>
                    <a:p>
                      <a:pPr algn="just"/>
                      <a:r>
                        <a:rPr lang="es-MX" sz="900" kern="0" dirty="0">
                          <a:effectLst/>
                        </a:rPr>
                        <a:t> </a:t>
                      </a:r>
                      <a:endParaRPr lang="ja-JP" sz="900" kern="100" dirty="0">
                        <a:effectLst/>
                      </a:endParaRPr>
                    </a:p>
                    <a:p>
                      <a:pPr algn="just"/>
                      <a:r>
                        <a:rPr lang="es-MX" sz="900" kern="0" dirty="0">
                          <a:effectLst/>
                        </a:rPr>
                        <a:t>  </a:t>
                      </a:r>
                      <a:endParaRPr lang="ja-JP" sz="900" kern="100" dirty="0">
                        <a:effectLst/>
                      </a:endParaRPr>
                    </a:p>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4126302"/>
                  </a:ext>
                </a:extLst>
              </a:tr>
              <a:tr h="563379">
                <a:tc>
                  <a:txBody>
                    <a:bodyPr/>
                    <a:lstStyle/>
                    <a:p>
                      <a:pPr algn="just"/>
                      <a:r>
                        <a:rPr lang="es-MX" sz="900" kern="0" dirty="0">
                          <a:effectLst/>
                        </a:rPr>
                        <a:t> </a:t>
                      </a:r>
                      <a:endParaRPr lang="ja-JP" sz="900" kern="100" dirty="0">
                        <a:effectLst/>
                      </a:endParaRPr>
                    </a:p>
                    <a:p>
                      <a:pPr algn="just"/>
                      <a:r>
                        <a:rPr lang="es-MX" sz="900" kern="0" dirty="0">
                          <a:effectLst/>
                        </a:rPr>
                        <a:t>  </a:t>
                      </a:r>
                      <a:endParaRPr lang="ja-JP" sz="900" kern="100" dirty="0">
                        <a:effectLst/>
                      </a:endParaRPr>
                    </a:p>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7227090"/>
                  </a:ext>
                </a:extLst>
              </a:tr>
              <a:tr h="563379">
                <a:tc>
                  <a:txBody>
                    <a:bodyPr/>
                    <a:lstStyle/>
                    <a:p>
                      <a:pPr algn="just"/>
                      <a:r>
                        <a:rPr lang="es-MX" sz="900" kern="0" dirty="0">
                          <a:effectLst/>
                        </a:rPr>
                        <a:t> </a:t>
                      </a:r>
                      <a:endParaRPr lang="ja-JP" sz="900" kern="100" dirty="0">
                        <a:effectLst/>
                      </a:endParaRPr>
                    </a:p>
                    <a:p>
                      <a:pPr algn="just"/>
                      <a:r>
                        <a:rPr lang="es-MX" sz="900" kern="0" dirty="0">
                          <a:effectLst/>
                        </a:rPr>
                        <a:t> </a:t>
                      </a:r>
                      <a:endParaRPr lang="ja-JP" sz="900" kern="100" dirty="0">
                        <a:effectLst/>
                      </a:endParaRPr>
                    </a:p>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2840807"/>
                  </a:ext>
                </a:extLst>
              </a:tr>
              <a:tr h="563379">
                <a:tc>
                  <a:txBody>
                    <a:bodyPr/>
                    <a:lstStyle/>
                    <a:p>
                      <a:pPr algn="just"/>
                      <a:r>
                        <a:rPr lang="es-MX" sz="900" kern="0" dirty="0">
                          <a:effectLst/>
                        </a:rPr>
                        <a:t> </a:t>
                      </a:r>
                      <a:endParaRPr lang="ja-JP" sz="900" kern="100" dirty="0">
                        <a:effectLst/>
                      </a:endParaRPr>
                    </a:p>
                    <a:p>
                      <a:pPr algn="just"/>
                      <a:r>
                        <a:rPr lang="es-MX" sz="900" kern="0" dirty="0">
                          <a:effectLst/>
                        </a:rPr>
                        <a:t> </a:t>
                      </a:r>
                      <a:endParaRPr lang="ja-JP" sz="900" kern="100" dirty="0">
                        <a:effectLst/>
                      </a:endParaRPr>
                    </a:p>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008156"/>
                  </a:ext>
                </a:extLst>
              </a:tr>
            </a:tbl>
          </a:graphicData>
        </a:graphic>
      </p:graphicFrame>
    </p:spTree>
    <p:extLst>
      <p:ext uri="{BB962C8B-B14F-4D97-AF65-F5344CB8AC3E}">
        <p14:creationId xmlns:p14="http://schemas.microsoft.com/office/powerpoint/2010/main" val="3699229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2181"/>
            <a:ext cx="10515600" cy="1325563"/>
          </a:xfrm>
        </p:spPr>
        <p:txBody>
          <a:bodyPr/>
          <a:lstStyle/>
          <a:p>
            <a:pPr algn="l" rtl="0"/>
            <a:r>
              <a:rPr kumimoji="1" lang="x-none" sz="4000" b="1" i="0" u="none" baseline="0" dirty="0">
                <a:solidFill>
                  <a:srgbClr val="FF0000"/>
                </a:solidFill>
              </a:rPr>
              <a:t>¿CÓMO?: </a:t>
            </a:r>
            <a:r>
              <a:rPr lang="es-CL" sz="4000" dirty="0"/>
              <a:t>c</a:t>
            </a:r>
            <a:r>
              <a:rPr lang="x-none" sz="4000" dirty="0"/>
              <a:t>onsejos clave para la implementación</a:t>
            </a:r>
          </a:p>
        </p:txBody>
      </p:sp>
      <p:sp>
        <p:nvSpPr>
          <p:cNvPr id="3" name="Content Placeholder 2"/>
          <p:cNvSpPr>
            <a:spLocks noGrp="1"/>
          </p:cNvSpPr>
          <p:nvPr>
            <p:ph idx="1"/>
          </p:nvPr>
        </p:nvSpPr>
        <p:spPr>
          <a:xfrm>
            <a:off x="485773" y="1146293"/>
            <a:ext cx="11557344" cy="5883157"/>
          </a:xfrm>
        </p:spPr>
        <p:txBody>
          <a:bodyPr>
            <a:normAutofit/>
          </a:bodyPr>
          <a:lstStyle/>
          <a:p>
            <a:pPr algn="l" rtl="0"/>
            <a:r>
              <a:rPr lang="x-none" sz="3200" b="0" i="0" u="none" baseline="0" dirty="0"/>
              <a:t>Los estudios de mercado deben ser </a:t>
            </a:r>
            <a:r>
              <a:rPr lang="x-none" sz="3200" b="0" i="0" u="none" baseline="0" dirty="0">
                <a:solidFill>
                  <a:srgbClr val="FF0000"/>
                </a:solidFill>
              </a:rPr>
              <a:t>realizados por los agricultores</a:t>
            </a:r>
            <a:r>
              <a:rPr lang="x-none" sz="3200" b="0" i="0" u="none" baseline="0" dirty="0"/>
              <a:t>, con el formulario en mano, no </a:t>
            </a:r>
            <a:r>
              <a:rPr lang="es-MX" sz="3200" b="0" i="0" u="none" baseline="0" dirty="0"/>
              <a:t>por </a:t>
            </a:r>
            <a:r>
              <a:rPr lang="x-none" sz="3200" b="0" i="0" u="none" baseline="0" dirty="0"/>
              <a:t>personal de gobierno.</a:t>
            </a:r>
          </a:p>
          <a:p>
            <a:endParaRPr lang="x-none" sz="3200" dirty="0"/>
          </a:p>
          <a:p>
            <a:endParaRPr lang="x-none" sz="3200" dirty="0"/>
          </a:p>
          <a:p>
            <a:endParaRPr lang="x-none" sz="3200" dirty="0"/>
          </a:p>
          <a:p>
            <a:endParaRPr lang="x-none" sz="3200" dirty="0"/>
          </a:p>
          <a:p>
            <a:endParaRPr lang="x-none" sz="3200" dirty="0"/>
          </a:p>
          <a:p>
            <a:pPr algn="l" rtl="0"/>
            <a:r>
              <a:rPr lang="x-none" sz="3200" b="0" i="0" u="none" baseline="0" dirty="0"/>
              <a:t>Los estudios de mercado apuntan a recopilar </a:t>
            </a:r>
            <a:r>
              <a:rPr lang="x-none" sz="3200" dirty="0">
                <a:solidFill>
                  <a:srgbClr val="FF0000"/>
                </a:solidFill>
              </a:rPr>
              <a:t>no solo información sobre los precios de mercado</a:t>
            </a:r>
            <a:r>
              <a:rPr lang="x-none" sz="3200" b="0" i="0" u="none" baseline="0" dirty="0"/>
              <a:t>, sino que también sobre la calidad y cantidad que se requieren de los productos, las fluctuaciones de precio</a:t>
            </a:r>
            <a:r>
              <a:rPr lang="es-MX" sz="3200" b="0" i="0" u="none" baseline="0" dirty="0"/>
              <a:t>, </a:t>
            </a:r>
            <a:r>
              <a:rPr lang="x-none" sz="3200" b="0" i="0" u="none" baseline="0" dirty="0"/>
              <a:t>las cantidades transadas por temporada, las formas de pago, etc.</a:t>
            </a:r>
            <a:endParaRPr kumimoji="1" lang="x-none" sz="32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400"/>
              <a:t>7</a:t>
            </a:fld>
            <a:endParaRPr kumimoji="1" lang="x-none" sz="1400"/>
          </a:p>
        </p:txBody>
      </p:sp>
      <p:pic>
        <p:nvPicPr>
          <p:cNvPr id="5" name="Picture 4"/>
          <p:cNvPicPr>
            <a:picLocks noChangeAspect="1"/>
          </p:cNvPicPr>
          <p:nvPr/>
        </p:nvPicPr>
        <p:blipFill>
          <a:blip r:embed="rId2"/>
          <a:stretch>
            <a:fillRect/>
          </a:stretch>
        </p:blipFill>
        <p:spPr>
          <a:xfrm>
            <a:off x="2310080" y="2498489"/>
            <a:ext cx="7908730" cy="2214444"/>
          </a:xfrm>
          <a:prstGeom prst="rect">
            <a:avLst/>
          </a:prstGeom>
        </p:spPr>
      </p:pic>
      <p:sp>
        <p:nvSpPr>
          <p:cNvPr id="9" name="Rounded Rectangle 8"/>
          <p:cNvSpPr/>
          <p:nvPr/>
        </p:nvSpPr>
        <p:spPr>
          <a:xfrm>
            <a:off x="3786970" y="2323477"/>
            <a:ext cx="2430950" cy="296758"/>
          </a:xfrm>
          <a:prstGeom prst="roundRect">
            <a:avLst/>
          </a:prstGeom>
          <a:solidFill>
            <a:schemeClr val="accent2">
              <a:lumMod val="60000"/>
              <a:lumOff val="40000"/>
            </a:scheme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kumimoji="1" lang="x-none" sz="1600" b="1" i="0" u="none" baseline="0" dirty="0">
                <a:solidFill>
                  <a:schemeClr val="tx1"/>
                </a:solidFill>
              </a:rPr>
              <a:t>Aumentar la motivación</a:t>
            </a:r>
            <a:endParaRPr kumimoji="1" lang="x-none" sz="1600" b="1" dirty="0">
              <a:solidFill>
                <a:schemeClr val="tx1"/>
              </a:solidFill>
            </a:endParaRPr>
          </a:p>
        </p:txBody>
      </p:sp>
      <p:sp>
        <p:nvSpPr>
          <p:cNvPr id="6" name="CuadroTexto 5"/>
          <p:cNvSpPr txBox="1"/>
          <p:nvPr/>
        </p:nvSpPr>
        <p:spPr>
          <a:xfrm>
            <a:off x="4238879" y="2728547"/>
            <a:ext cx="4205873" cy="1825523"/>
          </a:xfrm>
          <a:prstGeom prst="rect">
            <a:avLst/>
          </a:prstGeom>
          <a:solidFill>
            <a:srgbClr val="EFD1CF"/>
          </a:solidFill>
        </p:spPr>
        <p:txBody>
          <a:bodyPr wrap="square" rtlCol="0" anchor="ctr" anchorCtr="0">
            <a:noAutofit/>
          </a:bodyPr>
          <a:lstStyle/>
          <a:p>
            <a:r>
              <a:rPr lang="es-CL" dirty="0"/>
              <a:t>Comprendemos la importancia</a:t>
            </a:r>
            <a:r>
              <a:rPr lang="ja-JP" altLang="en-US" dirty="0"/>
              <a:t> </a:t>
            </a:r>
            <a:r>
              <a:rPr lang="es-CL" dirty="0"/>
              <a:t>del estudio de mercado al realizarlo nosotros mismos. Así que</a:t>
            </a:r>
            <a:br>
              <a:rPr lang="es-CL" dirty="0"/>
            </a:br>
            <a:r>
              <a:rPr lang="es-CL" dirty="0"/>
              <a:t>continuaremos realizándolo sin depender de los funcionarios de gobierno. </a:t>
            </a:r>
            <a:endParaRPr lang="es-MX" dirty="0"/>
          </a:p>
        </p:txBody>
      </p:sp>
      <p:sp>
        <p:nvSpPr>
          <p:cNvPr id="8" name="CuadroTexto 7"/>
          <p:cNvSpPr txBox="1"/>
          <p:nvPr/>
        </p:nvSpPr>
        <p:spPr>
          <a:xfrm>
            <a:off x="8488012" y="2728547"/>
            <a:ext cx="1730798" cy="982841"/>
          </a:xfrm>
          <a:prstGeom prst="ellipse">
            <a:avLst/>
          </a:prstGeom>
          <a:solidFill>
            <a:srgbClr val="D85D52"/>
          </a:solidFill>
        </p:spPr>
        <p:txBody>
          <a:bodyPr wrap="square" lIns="0" tIns="0" rIns="0" bIns="0" rtlCol="0" anchor="ctr" anchorCtr="0">
            <a:noAutofit/>
          </a:bodyPr>
          <a:lstStyle/>
          <a:p>
            <a:pPr algn="ctr"/>
            <a:r>
              <a:rPr lang="es-MX" sz="1600" dirty="0">
                <a:solidFill>
                  <a:schemeClr val="bg1"/>
                </a:solidFill>
              </a:rPr>
              <a:t>Apoyo a la</a:t>
            </a:r>
            <a:br>
              <a:rPr lang="es-MX" sz="1600" dirty="0">
                <a:solidFill>
                  <a:schemeClr val="bg1"/>
                </a:solidFill>
              </a:rPr>
            </a:br>
            <a:r>
              <a:rPr lang="es-MX" sz="1600" dirty="0">
                <a:solidFill>
                  <a:schemeClr val="bg1"/>
                </a:solidFill>
              </a:rPr>
              <a:t>autonomía </a:t>
            </a:r>
          </a:p>
        </p:txBody>
      </p:sp>
    </p:spTree>
    <p:extLst>
      <p:ext uri="{BB962C8B-B14F-4D97-AF65-F5344CB8AC3E}">
        <p14:creationId xmlns:p14="http://schemas.microsoft.com/office/powerpoint/2010/main" val="1901100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5236084" y="5291528"/>
            <a:ext cx="6807033" cy="1566473"/>
          </a:xfrm>
          <a:prstGeom prst="rect">
            <a:avLst/>
          </a:prstGeom>
        </p:spPr>
      </p:pic>
      <p:pic>
        <p:nvPicPr>
          <p:cNvPr id="6" name="Picture 5"/>
          <p:cNvPicPr>
            <a:picLocks noChangeAspect="1"/>
          </p:cNvPicPr>
          <p:nvPr/>
        </p:nvPicPr>
        <p:blipFill>
          <a:blip r:embed="rId3"/>
          <a:stretch>
            <a:fillRect/>
          </a:stretch>
        </p:blipFill>
        <p:spPr>
          <a:xfrm>
            <a:off x="2692421" y="2335224"/>
            <a:ext cx="6807157" cy="1550999"/>
          </a:xfrm>
          <a:prstGeom prst="rect">
            <a:avLst/>
          </a:prstGeom>
        </p:spPr>
      </p:pic>
      <p:sp>
        <p:nvSpPr>
          <p:cNvPr id="2" name="Title 1"/>
          <p:cNvSpPr>
            <a:spLocks noGrp="1"/>
          </p:cNvSpPr>
          <p:nvPr>
            <p:ph type="title"/>
          </p:nvPr>
        </p:nvSpPr>
        <p:spPr>
          <a:xfrm>
            <a:off x="838200" y="-112181"/>
            <a:ext cx="10515600" cy="1325563"/>
          </a:xfrm>
        </p:spPr>
        <p:txBody>
          <a:bodyPr/>
          <a:lstStyle/>
          <a:p>
            <a:pPr algn="l" rtl="0"/>
            <a:r>
              <a:rPr kumimoji="1" lang="x-none" sz="4000" b="1" i="0" u="none" baseline="0" dirty="0">
                <a:solidFill>
                  <a:srgbClr val="FF0000"/>
                </a:solidFill>
              </a:rPr>
              <a:t>¿CÓMO?: </a:t>
            </a:r>
            <a:r>
              <a:rPr lang="es-CL" sz="4000" dirty="0"/>
              <a:t>c</a:t>
            </a:r>
            <a:r>
              <a:rPr lang="x-none" sz="4000" dirty="0"/>
              <a:t>onsejos clave para la implementación</a:t>
            </a:r>
          </a:p>
        </p:txBody>
      </p:sp>
      <p:sp>
        <p:nvSpPr>
          <p:cNvPr id="3" name="Content Placeholder 2"/>
          <p:cNvSpPr>
            <a:spLocks noGrp="1"/>
          </p:cNvSpPr>
          <p:nvPr>
            <p:ph idx="1"/>
          </p:nvPr>
        </p:nvSpPr>
        <p:spPr>
          <a:xfrm>
            <a:off x="160165" y="963730"/>
            <a:ext cx="11871667" cy="5595335"/>
          </a:xfrm>
        </p:spPr>
        <p:txBody>
          <a:bodyPr>
            <a:normAutofit/>
          </a:bodyPr>
          <a:lstStyle/>
          <a:p>
            <a:pPr algn="l" rtl="0"/>
            <a:r>
              <a:rPr lang="x-none" sz="3200" b="0" i="0" u="none" baseline="0" dirty="0"/>
              <a:t>Durante los estudios de mercado, se incentiva a los agricultores a </a:t>
            </a:r>
            <a:r>
              <a:rPr lang="x-none" sz="3200" b="0" i="0" u="none" baseline="0" dirty="0">
                <a:solidFill>
                  <a:srgbClr val="FF0000"/>
                </a:solidFill>
              </a:rPr>
              <a:t>establecer relaciones comerciales</a:t>
            </a:r>
            <a:r>
              <a:rPr lang="x-none" sz="3200" b="0" i="0" u="none" baseline="0" dirty="0"/>
              <a:t> con los actores del mercado que conozcan allí.</a:t>
            </a:r>
          </a:p>
          <a:p>
            <a:endParaRPr lang="en-US" sz="3200" dirty="0"/>
          </a:p>
          <a:p>
            <a:endParaRPr lang="en-US" sz="3200" dirty="0"/>
          </a:p>
          <a:p>
            <a:pPr marL="0" indent="0">
              <a:buNone/>
            </a:pPr>
            <a:endParaRPr lang="x-none" sz="3200" dirty="0"/>
          </a:p>
          <a:p>
            <a:endParaRPr lang="x-none" sz="3200" dirty="0"/>
          </a:p>
          <a:p>
            <a:pPr algn="l" rtl="0"/>
            <a:r>
              <a:rPr lang="x-none" sz="3200" b="0" i="0" u="none" baseline="0" dirty="0"/>
              <a:t>Los agricultores deben entender que </a:t>
            </a:r>
            <a:r>
              <a:rPr lang="x-none" sz="3200" b="0" i="0" u="none" baseline="0" dirty="0">
                <a:solidFill>
                  <a:srgbClr val="FF0000"/>
                </a:solidFill>
              </a:rPr>
              <a:t>deben realizar por sí mismos los estudios de mercado de forma continua y periódica</a:t>
            </a:r>
            <a:r>
              <a:rPr lang="x-none" sz="3200" b="0" i="0" u="none" baseline="0" dirty="0"/>
              <a:t>, sin ayuda del gobierno.</a:t>
            </a:r>
            <a:endParaRPr kumimoji="1" lang="x-none" sz="32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400"/>
              <a:t>8</a:t>
            </a:fld>
            <a:endParaRPr kumimoji="1" lang="x-none" sz="1400"/>
          </a:p>
        </p:txBody>
      </p:sp>
      <p:sp>
        <p:nvSpPr>
          <p:cNvPr id="9" name="Rounded Rectangle 8"/>
          <p:cNvSpPr/>
          <p:nvPr/>
        </p:nvSpPr>
        <p:spPr>
          <a:xfrm>
            <a:off x="4266351" y="2140914"/>
            <a:ext cx="2328759" cy="296758"/>
          </a:xfrm>
          <a:prstGeom prst="roundRect">
            <a:avLst/>
          </a:prstGeom>
          <a:solidFill>
            <a:schemeClr val="accent2">
              <a:lumMod val="60000"/>
              <a:lumOff val="40000"/>
            </a:scheme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kumimoji="1" lang="x-none" sz="1600" b="1" i="0" u="none" baseline="0" dirty="0">
                <a:solidFill>
                  <a:schemeClr val="tx1"/>
                </a:solidFill>
              </a:rPr>
              <a:t>Aumentar la motivación</a:t>
            </a:r>
            <a:endParaRPr kumimoji="1" lang="x-none" sz="1600" b="1" dirty="0">
              <a:solidFill>
                <a:schemeClr val="tx1"/>
              </a:solidFill>
            </a:endParaRPr>
          </a:p>
        </p:txBody>
      </p:sp>
      <p:sp>
        <p:nvSpPr>
          <p:cNvPr id="10" name="Rounded Rectangle 9"/>
          <p:cNvSpPr/>
          <p:nvPr/>
        </p:nvSpPr>
        <p:spPr>
          <a:xfrm>
            <a:off x="7373870" y="5137029"/>
            <a:ext cx="2513080" cy="296758"/>
          </a:xfrm>
          <a:prstGeom prst="roundRect">
            <a:avLst/>
          </a:prstGeom>
          <a:solidFill>
            <a:schemeClr val="accent2">
              <a:lumMod val="60000"/>
              <a:lumOff val="40000"/>
            </a:scheme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kumimoji="1" lang="x-none" sz="1600" b="1" i="0" u="none" baseline="0" dirty="0">
                <a:solidFill>
                  <a:schemeClr val="tx1"/>
                </a:solidFill>
              </a:rPr>
              <a:t>Aumentar la motivación</a:t>
            </a:r>
            <a:endParaRPr kumimoji="1" lang="x-none" sz="1600" b="1" dirty="0">
              <a:solidFill>
                <a:schemeClr val="tx1"/>
              </a:solidFill>
            </a:endParaRPr>
          </a:p>
        </p:txBody>
      </p:sp>
      <p:sp>
        <p:nvSpPr>
          <p:cNvPr id="11" name="CuadroTexto 10"/>
          <p:cNvSpPr txBox="1"/>
          <p:nvPr/>
        </p:nvSpPr>
        <p:spPr>
          <a:xfrm>
            <a:off x="4266351" y="2531268"/>
            <a:ext cx="3658449" cy="1198049"/>
          </a:xfrm>
          <a:prstGeom prst="rect">
            <a:avLst/>
          </a:prstGeom>
          <a:solidFill>
            <a:srgbClr val="EFD1CF"/>
          </a:solidFill>
        </p:spPr>
        <p:txBody>
          <a:bodyPr wrap="square" rtlCol="0" anchor="ctr" anchorCtr="0">
            <a:noAutofit/>
          </a:bodyPr>
          <a:lstStyle/>
          <a:p>
            <a:r>
              <a:rPr lang="es-CL" dirty="0"/>
              <a:t>Intercambiamos datos de contacto</a:t>
            </a:r>
            <a:br>
              <a:rPr lang="es-CL" dirty="0"/>
            </a:br>
            <a:r>
              <a:rPr lang="es-CL" dirty="0"/>
              <a:t>con los compradores y los proveedores</a:t>
            </a:r>
            <a:br>
              <a:rPr lang="es-CL" dirty="0"/>
            </a:br>
            <a:r>
              <a:rPr lang="es-CL" dirty="0"/>
              <a:t>de insumos. Podemos llamarles y</a:t>
            </a:r>
            <a:br>
              <a:rPr lang="es-CL" dirty="0"/>
            </a:br>
            <a:r>
              <a:rPr lang="es-CL" dirty="0"/>
              <a:t>preguntarles en cualquier momento.</a:t>
            </a:r>
            <a:endParaRPr lang="es-MX" dirty="0"/>
          </a:p>
        </p:txBody>
      </p:sp>
      <p:sp>
        <p:nvSpPr>
          <p:cNvPr id="12" name="CuadroTexto 11"/>
          <p:cNvSpPr txBox="1"/>
          <p:nvPr/>
        </p:nvSpPr>
        <p:spPr>
          <a:xfrm>
            <a:off x="6901879" y="5503838"/>
            <a:ext cx="3658545" cy="1158462"/>
          </a:xfrm>
          <a:prstGeom prst="rect">
            <a:avLst/>
          </a:prstGeom>
          <a:solidFill>
            <a:srgbClr val="EFD1CF"/>
          </a:solidFill>
        </p:spPr>
        <p:txBody>
          <a:bodyPr wrap="square" lIns="0" tIns="0" rIns="0" bIns="0" rtlCol="0" anchor="ctr" anchorCtr="0">
            <a:noAutofit/>
          </a:bodyPr>
          <a:lstStyle/>
          <a:p>
            <a:r>
              <a:rPr lang="es-CL" dirty="0"/>
              <a:t>Sabemos qué preguntarles a los</a:t>
            </a:r>
            <a:br>
              <a:rPr lang="es-CL" dirty="0"/>
            </a:br>
            <a:r>
              <a:rPr lang="es-CL" dirty="0"/>
              <a:t>compradores porque nos dieron el</a:t>
            </a:r>
            <a:br>
              <a:rPr lang="es-CL" dirty="0"/>
            </a:br>
            <a:r>
              <a:rPr lang="es-CL" dirty="0"/>
              <a:t>formulario de la encuesta y es fácil</a:t>
            </a:r>
            <a:br>
              <a:rPr lang="es-CL" dirty="0"/>
            </a:br>
            <a:r>
              <a:rPr lang="es-CL" dirty="0"/>
              <a:t>de seguir. </a:t>
            </a:r>
            <a:endParaRPr lang="es-MX" dirty="0"/>
          </a:p>
        </p:txBody>
      </p:sp>
      <p:sp>
        <p:nvSpPr>
          <p:cNvPr id="14" name="CuadroTexto 7">
            <a:extLst>
              <a:ext uri="{FF2B5EF4-FFF2-40B4-BE49-F238E27FC236}">
                <a16:creationId xmlns:a16="http://schemas.microsoft.com/office/drawing/2014/main" id="{96FD6DBF-2FDB-42C3-8038-2A3157805743}"/>
              </a:ext>
            </a:extLst>
          </p:cNvPr>
          <p:cNvSpPr txBox="1"/>
          <p:nvPr/>
        </p:nvSpPr>
        <p:spPr>
          <a:xfrm>
            <a:off x="7924800" y="2428033"/>
            <a:ext cx="1730798" cy="982841"/>
          </a:xfrm>
          <a:prstGeom prst="ellipse">
            <a:avLst/>
          </a:prstGeom>
          <a:solidFill>
            <a:srgbClr val="D85D52"/>
          </a:solidFill>
        </p:spPr>
        <p:txBody>
          <a:bodyPr wrap="square" lIns="0" tIns="0" rIns="0" bIns="0" rtlCol="0" anchor="ctr" anchorCtr="0">
            <a:noAutofit/>
          </a:bodyPr>
          <a:lstStyle/>
          <a:p>
            <a:pPr algn="ctr"/>
            <a:r>
              <a:rPr lang="es-MX" sz="1600" dirty="0">
                <a:solidFill>
                  <a:schemeClr val="bg1"/>
                </a:solidFill>
              </a:rPr>
              <a:t>Apoyo a la</a:t>
            </a:r>
            <a:br>
              <a:rPr lang="es-MX" sz="1600" dirty="0">
                <a:solidFill>
                  <a:schemeClr val="bg1"/>
                </a:solidFill>
              </a:rPr>
            </a:br>
            <a:r>
              <a:rPr lang="es-MX" sz="1600" dirty="0">
                <a:solidFill>
                  <a:schemeClr val="bg1"/>
                </a:solidFill>
              </a:rPr>
              <a:t>conexión </a:t>
            </a:r>
          </a:p>
        </p:txBody>
      </p:sp>
      <p:sp>
        <p:nvSpPr>
          <p:cNvPr id="15" name="CuadroTexto 7">
            <a:extLst>
              <a:ext uri="{FF2B5EF4-FFF2-40B4-BE49-F238E27FC236}">
                <a16:creationId xmlns:a16="http://schemas.microsoft.com/office/drawing/2014/main" id="{DE2AF5F9-B921-43AF-87B4-2F70D47CA33F}"/>
              </a:ext>
            </a:extLst>
          </p:cNvPr>
          <p:cNvSpPr txBox="1"/>
          <p:nvPr/>
        </p:nvSpPr>
        <p:spPr>
          <a:xfrm>
            <a:off x="10312319" y="5423404"/>
            <a:ext cx="1730798" cy="982841"/>
          </a:xfrm>
          <a:prstGeom prst="ellipse">
            <a:avLst/>
          </a:prstGeom>
          <a:solidFill>
            <a:srgbClr val="D85D52"/>
          </a:solidFill>
        </p:spPr>
        <p:txBody>
          <a:bodyPr wrap="square" lIns="0" tIns="0" rIns="0" bIns="0" rtlCol="0" anchor="ctr" anchorCtr="0">
            <a:noAutofit/>
          </a:bodyPr>
          <a:lstStyle/>
          <a:p>
            <a:pPr algn="ctr"/>
            <a:r>
              <a:rPr lang="es-MX" sz="1600" dirty="0">
                <a:solidFill>
                  <a:schemeClr val="bg1"/>
                </a:solidFill>
              </a:rPr>
              <a:t>Apoyo a la</a:t>
            </a:r>
            <a:br>
              <a:rPr lang="es-MX" sz="1600" dirty="0">
                <a:solidFill>
                  <a:schemeClr val="bg1"/>
                </a:solidFill>
              </a:rPr>
            </a:br>
            <a:r>
              <a:rPr lang="es-MX" sz="1600" dirty="0">
                <a:solidFill>
                  <a:schemeClr val="bg1"/>
                </a:solidFill>
              </a:rPr>
              <a:t>competencia</a:t>
            </a:r>
          </a:p>
        </p:txBody>
      </p:sp>
    </p:spTree>
    <p:extLst>
      <p:ext uri="{BB962C8B-B14F-4D97-AF65-F5344CB8AC3E}">
        <p14:creationId xmlns:p14="http://schemas.microsoft.com/office/powerpoint/2010/main" val="1106935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4" y="171450"/>
            <a:ext cx="10848975" cy="1325563"/>
          </a:xfrm>
        </p:spPr>
        <p:txBody>
          <a:bodyPr/>
          <a:lstStyle/>
          <a:p>
            <a:pPr algn="l" rtl="0"/>
            <a:r>
              <a:rPr kumimoji="1" lang="x-none" sz="4000" b="1" i="0" u="none" baseline="0" dirty="0">
                <a:solidFill>
                  <a:srgbClr val="FF0000"/>
                </a:solidFill>
              </a:rPr>
              <a:t>El estudio de mercado</a:t>
            </a:r>
            <a:r>
              <a:rPr lang="x-none" sz="4000" b="1" i="0" u="none" baseline="0" dirty="0">
                <a:solidFill>
                  <a:srgbClr val="FF0000"/>
                </a:solidFill>
              </a:rPr>
              <a:t> a fondo</a:t>
            </a:r>
            <a:r>
              <a:rPr kumimoji="1" lang="x-none" sz="4000" b="1" i="0" u="none" baseline="0" dirty="0">
                <a:solidFill>
                  <a:srgbClr val="FF0000"/>
                </a:solidFill>
              </a:rPr>
              <a:t>: </a:t>
            </a:r>
            <a:r>
              <a:rPr kumimoji="1" lang="es-CL" sz="4000" b="0" i="0" u="none" baseline="0" dirty="0"/>
              <a:t>l</a:t>
            </a:r>
            <a:r>
              <a:rPr kumimoji="1" lang="x-none" sz="4000" b="0" i="0" u="none" baseline="0" dirty="0"/>
              <a:t>os tres principios del estudio de Mercado del SHEP</a:t>
            </a:r>
            <a:endParaRPr kumimoji="1" lang="x-none" sz="40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400"/>
              <a:t>9</a:t>
            </a:fld>
            <a:endParaRPr kumimoji="1" lang="x-none" sz="1400"/>
          </a:p>
        </p:txBody>
      </p:sp>
      <p:sp>
        <p:nvSpPr>
          <p:cNvPr id="7" name="Content Placeholder 2"/>
          <p:cNvSpPr>
            <a:spLocks noGrp="1"/>
          </p:cNvSpPr>
          <p:nvPr>
            <p:ph idx="1"/>
          </p:nvPr>
        </p:nvSpPr>
        <p:spPr>
          <a:xfrm>
            <a:off x="241128" y="1754188"/>
            <a:ext cx="11757366" cy="5484813"/>
          </a:xfrm>
        </p:spPr>
        <p:txBody>
          <a:bodyPr>
            <a:normAutofit/>
          </a:bodyPr>
          <a:lstStyle/>
          <a:p>
            <a:pPr marL="0" indent="0" algn="l" rtl="0">
              <a:buNone/>
            </a:pPr>
            <a:r>
              <a:rPr lang="x-none" sz="3200" b="0" i="0" u="none" baseline="0"/>
              <a:t>El estudio de mercado del SHEP hace </a:t>
            </a:r>
            <a:r>
              <a:rPr lang="x-none" sz="3200" b="0" i="0" u="none" baseline="0">
                <a:solidFill>
                  <a:srgbClr val="FF0000"/>
                </a:solidFill>
              </a:rPr>
              <a:t>hincapié en apoyar la necesidad psicológica de los agricultores de autonomía y competencia.</a:t>
            </a:r>
          </a:p>
          <a:p>
            <a:pPr marL="0" indent="0" algn="l" rtl="0">
              <a:spcBef>
                <a:spcPts val="2400"/>
              </a:spcBef>
              <a:buNone/>
            </a:pPr>
            <a:r>
              <a:rPr lang="x-none" sz="3200" b="0" i="0" u="none" baseline="0"/>
              <a:t>Su objetivo apunta a recopilar información:</a:t>
            </a:r>
          </a:p>
          <a:p>
            <a:pPr algn="l" rtl="0">
              <a:buFont typeface="Wingdings" panose="05000000000000000000" pitchFamily="2" charset="2"/>
              <a:buChar char="ü"/>
            </a:pPr>
            <a:r>
              <a:rPr lang="x-none" sz="3200" b="1" i="0" u="none" baseline="0"/>
              <a:t>que se ajuste a la situación de los agricultores,</a:t>
            </a:r>
          </a:p>
          <a:p>
            <a:pPr algn="l" rtl="0">
              <a:buFont typeface="Wingdings" panose="05000000000000000000" pitchFamily="2" charset="2"/>
              <a:buChar char="ü"/>
            </a:pPr>
            <a:r>
              <a:rPr lang="x-none" sz="3200" b="1" i="0" u="none" baseline="0"/>
              <a:t>desde el punto de vista de los agricultores y;</a:t>
            </a:r>
          </a:p>
          <a:p>
            <a:pPr algn="l" rtl="0">
              <a:buFont typeface="Wingdings" panose="05000000000000000000" pitchFamily="2" charset="2"/>
              <a:buChar char="ü"/>
            </a:pPr>
            <a:r>
              <a:rPr lang="x-none" sz="3200" b="1" i="0" u="none" baseline="0"/>
              <a:t>por los agricultores para poder explorar posibilidades y alternativas comerciales. </a:t>
            </a:r>
            <a:endParaRPr lang="x-none" altLang="ja-JP" sz="3200" dirty="0"/>
          </a:p>
          <a:p>
            <a:pPr marL="0" indent="0" algn="l" rtl="0">
              <a:buNone/>
            </a:pPr>
            <a:r>
              <a:rPr lang="x-none" sz="3200" b="0" i="0" u="none" baseline="0"/>
              <a:t>Estos son los «tres principios del estudio de Mercado del SHEP».</a:t>
            </a:r>
            <a:endParaRPr lang="x-none" altLang="ja-JP" sz="3200" dirty="0"/>
          </a:p>
        </p:txBody>
      </p:sp>
    </p:spTree>
    <p:extLst>
      <p:ext uri="{BB962C8B-B14F-4D97-AF65-F5344CB8AC3E}">
        <p14:creationId xmlns:p14="http://schemas.microsoft.com/office/powerpoint/2010/main" val="40317267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Arial Narrow"/>
        <a:ea typeface="ＭＳ Ｐゴシック"/>
        <a:cs typeface=""/>
      </a:majorFont>
      <a:minorFont>
        <a:latin typeface="Arial Narrow"/>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3F11E3B5A638248B8360CDC73F5175A" ma:contentTypeVersion="16" ma:contentTypeDescription="新しいドキュメントを作成します。" ma:contentTypeScope="" ma:versionID="ebfe80232c898dbef27a1fbbc7cca82b">
  <xsd:schema xmlns:xsd="http://www.w3.org/2001/XMLSchema" xmlns:xs="http://www.w3.org/2001/XMLSchema" xmlns:p="http://schemas.microsoft.com/office/2006/metadata/properties" xmlns:ns2="b5df9216-17ea-4c10-abb6-43a658e75ede" xmlns:ns3="b94aba0d-0b37-450f-acf1-6ab612cafb6d" targetNamespace="http://schemas.microsoft.com/office/2006/metadata/properties" ma:root="true" ma:fieldsID="db8272c95ff05eede5056ccb1aba1cc7" ns2:_="" ns3:_="">
    <xsd:import namespace="b5df9216-17ea-4c10-abb6-43a658e75ede"/>
    <xsd:import namespace="b94aba0d-0b37-450f-acf1-6ab612cafb6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df9216-17ea-4c10-abb6-43a658e75ed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7e32e000-d71a-4941-98f3-c6f5b59317f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4aba0d-0b37-450f-acf1-6ab612cafb6d" elementFormDefault="qualified">
    <xsd:import namespace="http://schemas.microsoft.com/office/2006/documentManagement/types"/>
    <xsd:import namespace="http://schemas.microsoft.com/office/infopath/2007/PartnerControls"/>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030e04c1-ccbc-4a27-94ac-d2f26473e50f}" ma:internalName="TaxCatchAll" ma:showField="CatchAllData" ma:web="b94aba0d-0b37-450f-acf1-6ab612cafb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5df9216-17ea-4c10-abb6-43a658e75ede">
      <Terms xmlns="http://schemas.microsoft.com/office/infopath/2007/PartnerControls"/>
    </lcf76f155ced4ddcb4097134ff3c332f>
    <TaxCatchAll xmlns="b94aba0d-0b37-450f-acf1-6ab612cafb6d" xsi:nil="true"/>
    <SharedWithUsers xmlns="b94aba0d-0b37-450f-acf1-6ab612cafb6d">
      <UserInfo>
        <DisplayName/>
        <AccountId xsi:nil="true"/>
        <AccountType/>
      </UserInfo>
    </SharedWithUsers>
    <MediaLengthInSeconds xmlns="b5df9216-17ea-4c10-abb6-43a658e75ede" xsi:nil="true"/>
  </documentManagement>
</p:properties>
</file>

<file path=customXml/itemProps1.xml><?xml version="1.0" encoding="utf-8"?>
<ds:datastoreItem xmlns:ds="http://schemas.openxmlformats.org/officeDocument/2006/customXml" ds:itemID="{530FA98C-2FD7-4CD7-BE59-547DFCF8CFC1}"/>
</file>

<file path=customXml/itemProps2.xml><?xml version="1.0" encoding="utf-8"?>
<ds:datastoreItem xmlns:ds="http://schemas.openxmlformats.org/officeDocument/2006/customXml" ds:itemID="{FDB92AA4-C6D2-4372-A98B-5EE96A1590C1}"/>
</file>

<file path=customXml/itemProps3.xml><?xml version="1.0" encoding="utf-8"?>
<ds:datastoreItem xmlns:ds="http://schemas.openxmlformats.org/officeDocument/2006/customXml" ds:itemID="{3C620334-D12C-4FE8-A6F7-5C901DEF91A2}"/>
</file>

<file path=docProps/app.xml><?xml version="1.0" encoding="utf-8"?>
<Properties xmlns="http://schemas.openxmlformats.org/officeDocument/2006/extended-properties" xmlns:vt="http://schemas.openxmlformats.org/officeDocument/2006/docPropsVTypes">
  <TotalTime>1702</TotalTime>
  <Words>2454</Words>
  <PresentationFormat>ワイド画面</PresentationFormat>
  <Paragraphs>324</Paragraphs>
  <Slides>23</Slides>
  <Notes>1</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23</vt:i4>
      </vt:variant>
    </vt:vector>
  </HeadingPairs>
  <TitlesOfParts>
    <vt:vector size="33" baseType="lpstr">
      <vt:lpstr>ＭＳ Ｐゴシック</vt:lpstr>
      <vt:lpstr>Arial</vt:lpstr>
      <vt:lpstr>Arial Narrow</vt:lpstr>
      <vt:lpstr>Calibri</vt:lpstr>
      <vt:lpstr>Comic Sans MS</vt:lpstr>
      <vt:lpstr>Franklin Gothic Book</vt:lpstr>
      <vt:lpstr>Times New Roman</vt:lpstr>
      <vt:lpstr>Wingdings</vt:lpstr>
      <vt:lpstr>Office Theme</vt:lpstr>
      <vt:lpstr>ビットマップ イメージ</vt:lpstr>
      <vt:lpstr>Estudio del mercado Métodos de implementación</vt:lpstr>
      <vt:lpstr>¿DÓNDE ESTAMOS?: estudio del mercado en los 4 pasos del SHEP</vt:lpstr>
      <vt:lpstr>PARTE 1: CONCEPTO</vt:lpstr>
      <vt:lpstr>¿POR QUÉ?: objetivos del estudio del mercado</vt:lpstr>
      <vt:lpstr>¿QUÉ?: resumen del estudio del mercado</vt:lpstr>
      <vt:lpstr>FORMULARIO: cuestionario para el estudio del mercado</vt:lpstr>
      <vt:lpstr>¿CÓMO?: consejos clave para la implementación</vt:lpstr>
      <vt:lpstr>¿CÓMO?: consejos clave para la implementación</vt:lpstr>
      <vt:lpstr>El estudio de mercado a fondo: los tres principios del estudio de Mercado del SHEP</vt:lpstr>
      <vt:lpstr>El estudio de mercado a fondo: los tres principios del estudio de Mercado del SHEP</vt:lpstr>
      <vt:lpstr>El estudio de mercado a fondo: ejemplos de información recopilada cumpliendo los tres principios del estudio de mercado del SHEP</vt:lpstr>
      <vt:lpstr>El estudio de mercado a fondo: ejemplos de información recopilada cumpliendo los tres principios del estudio de mercado del SHEP</vt:lpstr>
      <vt:lpstr>El estudio de mercado a fondo: el camino al éxito</vt:lpstr>
      <vt:lpstr>Mitigar la asimetría de información</vt:lpstr>
      <vt:lpstr>PARTE 2: PRÁCTICA</vt:lpstr>
      <vt:lpstr>PASO:  procedimientos de implementación</vt:lpstr>
      <vt:lpstr>PASO:  Procedimientos de implementación</vt:lpstr>
      <vt:lpstr>Llenado del cuestionario para el estudio del mercado</vt:lpstr>
      <vt:lpstr>LISTA DE CHEQUEO: puntos que confirmar tras el estudio del Mercado</vt:lpstr>
      <vt:lpstr>El estudio de mercado en acción</vt:lpstr>
      <vt:lpstr>SOLUCIÓN DE PROBLEMAS</vt:lpstr>
      <vt:lpstr>SOLUCIÓN DE PROBLEMAS</vt:lpstr>
      <vt:lpstr> Camino a seguir: Calendario de implementación, reporte; agregue aquí cualquier otra información necesaria.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erms:created xsi:type="dcterms:W3CDTF">2019-05-01T16:27:56Z</dcterms:created>
  <dcterms:modified xsi:type="dcterms:W3CDTF">2022-06-08T08:26:44Z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0x010100D3F11E3B5A638248B8360CDC73F5175A</vt:lpwstr>
  </property>
  <property fmtid="{D5CDD505-2E9C-101B-9397-08002B2CF9AE}" pid="3" name="Order">
    <vt:r8>151978400</vt:r8>
  </property>
  <property fmtid="{D5CDD505-2E9C-101B-9397-08002B2CF9AE}" pid="4" name="_ExtendedDescription">
    <vt:lpwstr/>
  </property>
  <property fmtid="{D5CDD505-2E9C-101B-9397-08002B2CF9AE}" pid="5" name="TriggerFlowInfo">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MediaServiceImageTags">
    <vt:lpwstr/>
  </property>
</Properties>
</file>