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2" r:id="rId2"/>
    <p:sldId id="258" r:id="rId3"/>
    <p:sldId id="269" r:id="rId4"/>
    <p:sldId id="257" r:id="rId5"/>
    <p:sldId id="259" r:id="rId6"/>
    <p:sldId id="264" r:id="rId7"/>
    <p:sldId id="286" r:id="rId8"/>
    <p:sldId id="261" r:id="rId9"/>
    <p:sldId id="270" r:id="rId10"/>
    <p:sldId id="262" r:id="rId11"/>
    <p:sldId id="266" r:id="rId12"/>
    <p:sldId id="267" r:id="rId13"/>
    <p:sldId id="263" r:id="rId14"/>
    <p:sldId id="284" r:id="rId15"/>
    <p:sldId id="281" r:id="rId16"/>
    <p:sldId id="285" r:id="rId1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1CF"/>
    <a:srgbClr val="FFFFFF"/>
    <a:srgbClr val="D85D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9A8D2-7DF4-4F1E-B445-B207A48F9AC7}" type="datetimeFigureOut">
              <a:rPr kumimoji="1" lang="es-MX" smtClean="0"/>
              <a:t>11/01/2022</a:t>
            </a:fld>
            <a:endParaRPr kumimoji="1" lang="es-MX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text</a:t>
            </a:r>
            <a:r>
              <a:rPr kumimoji="1" lang="es-MX" dirty="0"/>
              <a:t> </a:t>
            </a:r>
            <a:r>
              <a:rPr kumimoji="1" lang="es-MX" dirty="0" err="1"/>
              <a:t>styles</a:t>
            </a:r>
            <a:endParaRPr kumimoji="1" lang="es-MX" dirty="0"/>
          </a:p>
          <a:p>
            <a:pPr lvl="1"/>
            <a:r>
              <a:rPr kumimoji="1" lang="es-MX" dirty="0" err="1"/>
              <a:t>Second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2"/>
            <a:r>
              <a:rPr kumimoji="1" lang="es-MX" dirty="0" err="1"/>
              <a:t>Third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3"/>
            <a:r>
              <a:rPr kumimoji="1" lang="es-MX" dirty="0" err="1"/>
              <a:t>Fourth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4"/>
            <a:r>
              <a:rPr kumimoji="1" lang="es-MX" dirty="0" err="1"/>
              <a:t>Fifth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6995E-F1F1-4633-A39C-03F77480B3D8}" type="slidenum">
              <a:rPr kumimoji="1" lang="es-MX" smtClean="0"/>
              <a:t>‹#›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329842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6995E-F1F1-4633-A39C-03F77480B3D8}" type="slidenum">
              <a:rPr kumimoji="1" lang="es-MX" smtClean="0"/>
              <a:t>4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2863334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subtitle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‹#›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406458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515600" cy="1325563"/>
          </a:xfrm>
        </p:spPr>
        <p:txBody>
          <a:bodyPr/>
          <a:lstStyle/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515600" cy="472799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text</a:t>
            </a:r>
            <a:r>
              <a:rPr kumimoji="1" lang="es-MX" dirty="0"/>
              <a:t> </a:t>
            </a:r>
            <a:r>
              <a:rPr kumimoji="1" lang="es-MX" dirty="0" err="1"/>
              <a:t>styles</a:t>
            </a:r>
            <a:endParaRPr kumimoji="1" lang="es-MX" dirty="0"/>
          </a:p>
          <a:p>
            <a:pPr lvl="1"/>
            <a:r>
              <a:rPr kumimoji="1" lang="es-MX" dirty="0" err="1"/>
              <a:t>Second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2"/>
            <a:r>
              <a:rPr kumimoji="1" lang="es-MX" dirty="0" err="1"/>
              <a:t>Third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3"/>
            <a:r>
              <a:rPr kumimoji="1" lang="es-MX" dirty="0" err="1"/>
              <a:t>Fourth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4"/>
            <a:r>
              <a:rPr kumimoji="1" lang="es-MX" dirty="0" err="1"/>
              <a:t>Fifth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917" y="6376503"/>
            <a:ext cx="2743200" cy="365125"/>
          </a:xfrm>
        </p:spPr>
        <p:txBody>
          <a:bodyPr/>
          <a:lstStyle/>
          <a:p>
            <a:fld id="{5D3A281A-EDD1-4EE7-A1B5-4028A6F808F1}" type="slidenum">
              <a:rPr kumimoji="1" lang="es-MX" smtClean="0"/>
              <a:t>‹#›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327187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text</a:t>
            </a:r>
            <a:r>
              <a:rPr kumimoji="1" lang="es-MX" dirty="0"/>
              <a:t> </a:t>
            </a:r>
            <a:r>
              <a:rPr kumimoji="1" lang="es-MX" dirty="0" err="1"/>
              <a:t>styles</a:t>
            </a:r>
            <a:endParaRPr kumimoji="1" lang="es-MX" dirty="0"/>
          </a:p>
          <a:p>
            <a:pPr lvl="1"/>
            <a:r>
              <a:rPr kumimoji="1" lang="es-MX" dirty="0" err="1"/>
              <a:t>Second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2"/>
            <a:r>
              <a:rPr kumimoji="1" lang="es-MX" dirty="0" err="1"/>
              <a:t>Third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3"/>
            <a:r>
              <a:rPr kumimoji="1" lang="es-MX" dirty="0" err="1"/>
              <a:t>Fourth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4"/>
            <a:r>
              <a:rPr kumimoji="1" lang="es-MX" dirty="0" err="1"/>
              <a:t>Fifth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5D3A281A-EDD1-4EE7-A1B5-4028A6F808F1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846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575" y="1057229"/>
            <a:ext cx="11325982" cy="2600372"/>
          </a:xfrm>
          <a:solidFill>
            <a:srgbClr val="00B0F0"/>
          </a:solidFill>
        </p:spPr>
        <p:txBody>
          <a:bodyPr anchor="ctr" anchorCtr="0">
            <a:noAutofit/>
          </a:bodyPr>
          <a:lstStyle/>
          <a:p>
            <a:pPr rtl="0"/>
            <a:r>
              <a:rPr lang="es-MX" sz="7200" b="1" i="0" u="none" baseline="0" dirty="0" err="1">
                <a:solidFill>
                  <a:schemeClr val="tx1"/>
                </a:solidFill>
              </a:rPr>
              <a:t>Seleción</a:t>
            </a:r>
            <a:r>
              <a:rPr lang="es-MX" sz="7200" b="1" i="0" u="none" baseline="0" dirty="0">
                <a:solidFill>
                  <a:schemeClr val="tx1"/>
                </a:solidFill>
              </a:rPr>
              <a:t> de cultivos objetivo</a:t>
            </a:r>
            <a:r>
              <a:rPr kumimoji="1" lang="es-MX" altLang="ja-JP" sz="8800" dirty="0">
                <a:solidFill>
                  <a:schemeClr val="tx1"/>
                </a:solidFill>
              </a:rPr>
              <a:t/>
            </a:r>
            <a:br>
              <a:rPr kumimoji="1" lang="es-MX" altLang="ja-JP" sz="8800" dirty="0">
                <a:solidFill>
                  <a:schemeClr val="tx1"/>
                </a:solidFill>
              </a:rPr>
            </a:br>
            <a:r>
              <a:rPr kumimoji="1" lang="es-MX" sz="5400" b="1" i="0" u="none" baseline="0" dirty="0">
                <a:solidFill>
                  <a:schemeClr val="tx1"/>
                </a:solidFill>
              </a:rPr>
              <a:t>Métodos de implementación</a:t>
            </a:r>
            <a:endParaRPr kumimoji="1" lang="es-MX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0089" y="3995737"/>
            <a:ext cx="5914265" cy="2543175"/>
          </a:xfrm>
        </p:spPr>
        <p:txBody>
          <a:bodyPr>
            <a:normAutofit/>
          </a:bodyPr>
          <a:lstStyle/>
          <a:p>
            <a:pPr rtl="0"/>
            <a:r>
              <a:rPr lang="es-MX" b="1" i="0" u="none" baseline="0" dirty="0">
                <a:solidFill>
                  <a:schemeClr val="bg1">
                    <a:lumMod val="65000"/>
                  </a:schemeClr>
                </a:solidFill>
                <a:latin typeface="+mj-lt"/>
                <a:ea typeface="Century Gothic" panose="020B0502020202020204" pitchFamily="34" charset="0"/>
                <a:cs typeface="Century Gothic" panose="020B0502020202020204" pitchFamily="34" charset="0"/>
              </a:rPr>
              <a:t>Escriba aquí el nombre de su organización.</a:t>
            </a:r>
            <a:endParaRPr lang="es-MX" altLang="en-US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</a:t>
            </a:fld>
            <a:endParaRPr kumimoji="1" lang="es-MX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7694" y="92846"/>
            <a:ext cx="2234306" cy="871538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248838"/>
              </p:ext>
            </p:extLst>
          </p:nvPr>
        </p:nvGraphicFramePr>
        <p:xfrm>
          <a:off x="122010" y="1"/>
          <a:ext cx="1235303" cy="1057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ビットマップ イメージ" r:id="rId4" imgW="5819048" imgH="4982270" progId="Paint.Picture">
                  <p:embed/>
                </p:oleObj>
              </mc:Choice>
              <mc:Fallback>
                <p:oleObj name="ビットマップ イメージ" r:id="rId4" imgW="5819048" imgH="498227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10" y="1"/>
                        <a:ext cx="1235303" cy="10572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図 113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243"/>
          <a:stretch/>
        </p:blipFill>
        <p:spPr>
          <a:xfrm>
            <a:off x="6858000" y="3750446"/>
            <a:ext cx="4329112" cy="27884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72739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425" y="-205269"/>
            <a:ext cx="1107757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PASO: </a:t>
            </a:r>
            <a:r>
              <a:rPr kumimoji="1" lang="es-MX" b="1" i="0" u="none" baseline="0" dirty="0"/>
              <a:t> procedimientos de implementación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028" y="1045922"/>
            <a:ext cx="11818089" cy="5812078"/>
          </a:xfrm>
        </p:spPr>
        <p:txBody>
          <a:bodyPr>
            <a:normAutofit lnSpcReduction="10000"/>
          </a:bodyPr>
          <a:lstStyle/>
          <a:p>
            <a:pPr marL="742950" indent="-742950" algn="l" rtl="0">
              <a:buFont typeface="+mj-lt"/>
              <a:buAutoNum type="arabicPeriod"/>
            </a:pPr>
            <a:r>
              <a:rPr lang="es-MX" b="0" i="0" u="none" baseline="0" dirty="0"/>
              <a:t>Organizar una reunión en la comunidad e invitar a los miembros del grupo y a sus cónyuges.</a:t>
            </a:r>
            <a:r>
              <a:rPr lang="es-MX" b="0" i="0" u="none" baseline="0" dirty="0">
                <a:solidFill>
                  <a:srgbClr val="FF0000"/>
                </a:solidFill>
              </a:rPr>
              <a:t>[¡Ojo!] Invitar a los cónyuges facilita una toma de decisiones efectiva.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es-MX" b="0" i="0" u="none" baseline="0" dirty="0"/>
              <a:t>Pedir al grupo de agricultores que debata los hallazgos del estudio de mercado y que llene la información en la hoja para seleccionar cultivos objetivo.</a:t>
            </a:r>
            <a:r>
              <a:rPr lang="es-MX" b="0" i="0" u="none" baseline="0" dirty="0">
                <a:solidFill>
                  <a:srgbClr val="FF0000"/>
                </a:solidFill>
              </a:rPr>
              <a:t>[¡Ojo!] Hacer referencia al estudio de mercado y al cuestionario del estudio de línea base.</a:t>
            </a:r>
          </a:p>
          <a:p>
            <a:pPr marL="742950" indent="-742950" algn="l" rtl="0">
              <a:buFont typeface="+mj-lt"/>
              <a:buAutoNum type="arabicPeriod"/>
            </a:pPr>
            <a:r>
              <a:rPr lang="es-MX" b="0" i="0" u="none" baseline="0" dirty="0"/>
              <a:t>Ventajas y desventajas de los posibles cultivos objetivo. ¿Son fáciles de cultivar, asequibles y adecuados para las condiciones locales de cultivo? </a:t>
            </a:r>
            <a:r>
              <a:rPr lang="es-MX" b="0" i="0" u="none" baseline="0" dirty="0">
                <a:solidFill>
                  <a:srgbClr val="FF0000"/>
                </a:solidFill>
              </a:rPr>
              <a:t>[¡Ojo!] Los extensionistas deben aconsejar acerca de la pertinencia productiva y asuntos técnicos. No elijamos las cosechas únicamente según la rentabilidad.</a:t>
            </a:r>
            <a:endParaRPr lang="es-MX" altLang="ja-JP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10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2957621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049" y="0"/>
            <a:ext cx="1084897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PASO: </a:t>
            </a:r>
            <a:r>
              <a:rPr kumimoji="1" lang="es-MX" b="1" i="0" u="none" baseline="0" dirty="0"/>
              <a:t> procedimientos de implementación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3" y="1257300"/>
            <a:ext cx="11901487" cy="5600699"/>
          </a:xfrm>
        </p:spPr>
        <p:txBody>
          <a:bodyPr>
            <a:normAutofit/>
          </a:bodyPr>
          <a:lstStyle/>
          <a:p>
            <a:pPr marL="742950" indent="-742950" algn="l" rtl="0">
              <a:buFont typeface="+mj-lt"/>
              <a:buAutoNum type="arabicPeriod" startAt="4"/>
            </a:pPr>
            <a:r>
              <a:rPr lang="es-MX" b="0" i="0" u="none" baseline="0" dirty="0"/>
              <a:t>Cada miembro del grupo vota por su cultivo preferido (votación anónima)</a:t>
            </a:r>
          </a:p>
          <a:p>
            <a:pPr lvl="2" algn="l" rtl="0">
              <a:buFont typeface="Wingdings" panose="05000000000000000000" pitchFamily="2" charset="2"/>
              <a:buChar char="ü"/>
            </a:pPr>
            <a:r>
              <a:rPr lang="es-MX" sz="3000" b="0" i="0" u="none" baseline="0" dirty="0"/>
              <a:t>Que escriban el nombre de su 1.</a:t>
            </a:r>
            <a:r>
              <a:rPr lang="es-MX" sz="3000" b="0" i="0" u="none" baseline="30000" dirty="0"/>
              <a:t>a</a:t>
            </a:r>
            <a:r>
              <a:rPr lang="es-MX" sz="3000" b="0" i="0" u="none" baseline="0" dirty="0"/>
              <a:t> y 2.</a:t>
            </a:r>
            <a:r>
              <a:rPr lang="es-MX" sz="3000" b="0" i="0" u="none" baseline="30000" dirty="0"/>
              <a:t>a</a:t>
            </a:r>
            <a:r>
              <a:rPr lang="es-MX" sz="3000" b="0" i="0" u="none" baseline="0" dirty="0"/>
              <a:t> preferencia de cultivo en el papel de votación.</a:t>
            </a:r>
          </a:p>
          <a:p>
            <a:pPr lvl="2" algn="l" rtl="0">
              <a:buFont typeface="Wingdings" panose="05000000000000000000" pitchFamily="2" charset="2"/>
              <a:buChar char="ü"/>
            </a:pPr>
            <a:r>
              <a:rPr lang="es-MX" sz="3000" b="0" i="0" u="none" baseline="0" dirty="0"/>
              <a:t>En este proceso debe participar la mayor parte de los miembros del grupo, de preferencia más del 70 %, para alcanzar un consenso. </a:t>
            </a:r>
            <a:endParaRPr lang="es-MX" sz="3000" dirty="0"/>
          </a:p>
          <a:p>
            <a:pPr lvl="2" algn="l" rtl="0">
              <a:buFont typeface="Wingdings" panose="05000000000000000000" pitchFamily="2" charset="2"/>
              <a:buChar char="ü"/>
            </a:pPr>
            <a:r>
              <a:rPr lang="es-MX" sz="3000" b="0" i="0" u="none" baseline="0" dirty="0"/>
              <a:t>Para el 2.</a:t>
            </a:r>
            <a:r>
              <a:rPr lang="es-MX" sz="3000" b="0" i="0" u="none" baseline="30000" dirty="0"/>
              <a:t>o</a:t>
            </a:r>
            <a:r>
              <a:rPr lang="es-MX" sz="3000" b="0" i="0" u="none" baseline="0" dirty="0"/>
              <a:t> cultivo, repetir el proceso anterior.</a:t>
            </a:r>
          </a:p>
          <a:p>
            <a:pPr lvl="2" algn="l" rtl="0">
              <a:buFont typeface="Wingdings" panose="05000000000000000000" pitchFamily="2" charset="2"/>
              <a:buChar char="ü"/>
            </a:pPr>
            <a:r>
              <a:rPr lang="es-MX" sz="3000" b="0" i="0" u="none" baseline="0" dirty="0"/>
              <a:t>Ordenar los cultivos según la cantidad de votos y elegir dos o tres. </a:t>
            </a:r>
            <a:endParaRPr lang="es-MX" sz="3000" dirty="0"/>
          </a:p>
          <a:p>
            <a:pPr marL="914400" lvl="2" indent="0" algn="l" rtl="0">
              <a:buNone/>
            </a:pPr>
            <a:r>
              <a:rPr lang="es-MX" sz="3500" b="0" i="0" u="none" baseline="0" dirty="0">
                <a:solidFill>
                  <a:srgbClr val="FF0000"/>
                </a:solidFill>
              </a:rPr>
              <a:t>[¡Ojo!] Asegurarse que los miembros poderosos del grupo (líderes, ancianos o miembros con mayor educación) no influyan en la decisión grupal.</a:t>
            </a:r>
            <a:endParaRPr kumimoji="1" lang="es-MX" sz="3500" dirty="0">
              <a:solidFill>
                <a:srgbClr val="FF0000"/>
              </a:solidFill>
            </a:endParaRPr>
          </a:p>
          <a:p>
            <a:pPr marL="742950" indent="-742950" algn="l" rtl="0">
              <a:buFont typeface="+mj-lt"/>
              <a:buAutoNum type="arabicPeriod" startAt="4"/>
            </a:pPr>
            <a:endParaRPr kumimoji="1"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11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3460281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" y="647699"/>
            <a:ext cx="10712767" cy="62375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580" y="-278028"/>
            <a:ext cx="10763250" cy="1325563"/>
          </a:xfrm>
        </p:spPr>
        <p:txBody>
          <a:bodyPr/>
          <a:lstStyle/>
          <a:p>
            <a:pPr algn="l" rtl="0"/>
            <a:r>
              <a:rPr lang="es-MX" b="1" i="0" u="none" baseline="0" dirty="0"/>
              <a:t>Hoja para seleccionar cultivos objetivo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12</a:t>
            </a:fld>
            <a:endParaRPr kumimoji="1" lang="es-MX" dirty="0"/>
          </a:p>
        </p:txBody>
      </p:sp>
      <p:sp>
        <p:nvSpPr>
          <p:cNvPr id="11" name="Right Brace 10"/>
          <p:cNvSpPr/>
          <p:nvPr/>
        </p:nvSpPr>
        <p:spPr>
          <a:xfrm>
            <a:off x="6005205" y="601188"/>
            <a:ext cx="409410" cy="629049"/>
          </a:xfrm>
          <a:prstGeom prst="rightBrace">
            <a:avLst>
              <a:gd name="adj1" fmla="val 22292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19752" y="667245"/>
            <a:ext cx="6464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kumimoji="1" lang="es-MX" sz="2400" b="1" i="0" u="none" baseline="0" dirty="0">
                <a:solidFill>
                  <a:srgbClr val="FF0000"/>
                </a:solidFill>
              </a:rPr>
              <a:t>Información básica del grupo de agricultores</a:t>
            </a:r>
            <a:endParaRPr kumimoji="1" lang="es-MX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28486" y="2260033"/>
            <a:ext cx="4629340" cy="92333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 rtl="0"/>
            <a:r>
              <a:rPr kumimoji="1" lang="es-MX" sz="2000" b="0" i="0" u="none" baseline="0" dirty="0">
                <a:solidFill>
                  <a:srgbClr val="FF0000"/>
                </a:solidFill>
              </a:rPr>
              <a:t>I</a:t>
            </a:r>
            <a:r>
              <a:rPr kumimoji="1" lang="es-MX" sz="2000" b="1" i="0" u="none" baseline="0" dirty="0">
                <a:solidFill>
                  <a:srgbClr val="FF0000"/>
                </a:solidFill>
              </a:rPr>
              <a:t>nfo. recopilada durante el estudio de mercado</a:t>
            </a:r>
          </a:p>
          <a:p>
            <a:pPr algn="l" rtl="0"/>
            <a:r>
              <a:rPr lang="es-MX" sz="2000" b="1" i="0" u="none" baseline="0" dirty="0">
                <a:solidFill>
                  <a:srgbClr val="FF0000"/>
                </a:solidFill>
              </a:rPr>
              <a:t>                                   e</a:t>
            </a:r>
          </a:p>
          <a:p>
            <a:pPr algn="l" rtl="0"/>
            <a:r>
              <a:rPr kumimoji="1" lang="es-MX" sz="2000" b="1" i="0" u="none" baseline="0" dirty="0">
                <a:solidFill>
                  <a:srgbClr val="FF0000"/>
                </a:solidFill>
              </a:rPr>
              <a:t>Info. basada en el estudio de línea base</a:t>
            </a:r>
            <a:endParaRPr kumimoji="1" lang="es-MX" sz="2000" b="1" dirty="0">
              <a:solidFill>
                <a:srgbClr val="FF0000"/>
              </a:solidFill>
            </a:endParaRPr>
          </a:p>
        </p:txBody>
      </p:sp>
      <p:sp>
        <p:nvSpPr>
          <p:cNvPr id="16" name="Right Brace 15"/>
          <p:cNvSpPr/>
          <p:nvPr/>
        </p:nvSpPr>
        <p:spPr>
          <a:xfrm rot="5400000">
            <a:off x="3013038" y="1275863"/>
            <a:ext cx="347670" cy="1543050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655303" y="3671331"/>
            <a:ext cx="15366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MX" sz="2000" b="1" i="0" u="none" baseline="0" dirty="0">
                <a:solidFill>
                  <a:srgbClr val="FF0000"/>
                </a:solidFill>
              </a:rPr>
              <a:t>Clasificación: resultado de la votación</a:t>
            </a:r>
            <a:endParaRPr kumimoji="1" lang="es-MX" sz="2000" b="1" dirty="0">
              <a:solidFill>
                <a:srgbClr val="FF0000"/>
              </a:solidFill>
            </a:endParaRPr>
          </a:p>
        </p:txBody>
      </p:sp>
      <p:sp>
        <p:nvSpPr>
          <p:cNvPr id="18" name="Right Brace 17"/>
          <p:cNvSpPr/>
          <p:nvPr/>
        </p:nvSpPr>
        <p:spPr>
          <a:xfrm>
            <a:off x="10371513" y="2196523"/>
            <a:ext cx="365741" cy="4098605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sp>
        <p:nvSpPr>
          <p:cNvPr id="19" name="Right Brace 18"/>
          <p:cNvSpPr/>
          <p:nvPr/>
        </p:nvSpPr>
        <p:spPr>
          <a:xfrm rot="5400000">
            <a:off x="6863517" y="-739630"/>
            <a:ext cx="299951" cy="5526318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69405" y="2302595"/>
            <a:ext cx="2552237" cy="61555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es-MX" sz="2000" b="1" i="0" u="none" baseline="0" dirty="0">
                <a:solidFill>
                  <a:srgbClr val="FF0000"/>
                </a:solidFill>
              </a:rPr>
              <a:t>La asesoría de los extensionistas es crucial</a:t>
            </a:r>
            <a:endParaRPr kumimoji="1" lang="es-MX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472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991850" cy="1325563"/>
          </a:xfrm>
        </p:spPr>
        <p:txBody>
          <a:bodyPr/>
          <a:lstStyle/>
          <a:p>
            <a:pPr algn="l" rtl="0"/>
            <a:r>
              <a:rPr kumimoji="1" lang="es-MX" sz="4000" b="1" i="0" u="none" baseline="0" dirty="0">
                <a:solidFill>
                  <a:srgbClr val="FF0000"/>
                </a:solidFill>
              </a:rPr>
              <a:t>LISTA DE CHEQUEO: </a:t>
            </a:r>
            <a:r>
              <a:rPr kumimoji="1" lang="es-MX" sz="4000" b="1" i="0" u="none" baseline="0" dirty="0"/>
              <a:t>puntos que confirmar tras la selección de cultivos</a:t>
            </a:r>
            <a:endParaRPr kumimoji="1" lang="es-MX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299914"/>
            <a:ext cx="11920537" cy="5557837"/>
          </a:xfrm>
        </p:spPr>
        <p:txBody>
          <a:bodyPr>
            <a:normAutofit/>
          </a:bodyPr>
          <a:lstStyle/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los agricultores objetivo </a:t>
            </a:r>
            <a:r>
              <a:rPr lang="es-MX" sz="3200" dirty="0">
                <a:solidFill>
                  <a:srgbClr val="FF0000"/>
                </a:solidFill>
              </a:rPr>
              <a:t>entiendan los métodos </a:t>
            </a:r>
            <a:r>
              <a:rPr lang="es-MX" sz="3200" b="0" i="0" u="none" baseline="0" dirty="0"/>
              <a:t>de la selección de cultivos objetivo.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al elegir los cultivos objetivo se tenga en consideración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no solo la rentabilidad, sino también las condiciones agroecológicas y las capacidades técnicas y financieras de los agricultores</a:t>
            </a:r>
            <a:r>
              <a:rPr lang="es-MX" sz="3200" b="0" i="0" u="none" baseline="0" dirty="0"/>
              <a:t>.</a:t>
            </a:r>
            <a:endParaRPr lang="es-MX" sz="3200" dirty="0"/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los grupos objetivo acuerden seleccionar los cultivos objetivo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de forma periódica ellos mismos en el futuro.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 la proporción masculino-femenina </a:t>
            </a:r>
            <a:r>
              <a:rPr lang="es-MX" sz="3200" b="0" i="0" u="none" baseline="0" dirty="0"/>
              <a:t>de los participantes esté equilibrada.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dirty="0"/>
              <a:t>Que se asegure la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calidad de la participación </a:t>
            </a:r>
            <a:r>
              <a:rPr lang="es-MX" sz="3200" dirty="0"/>
              <a:t>masculina y femenina en la toma de decisiones.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se involucre a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los cónyuges de los miembros </a:t>
            </a:r>
            <a:r>
              <a:rPr lang="es-MX" sz="3200" b="0" i="0" u="none" baseline="0" dirty="0"/>
              <a:t>(opcional).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400" smtClean="0"/>
              <a:t>13</a:t>
            </a:fld>
            <a:endParaRPr kumimoji="1" lang="es-MX" sz="1400" dirty="0"/>
          </a:p>
        </p:txBody>
      </p:sp>
    </p:spTree>
    <p:extLst>
      <p:ext uri="{BB962C8B-B14F-4D97-AF65-F5344CB8AC3E}">
        <p14:creationId xmlns:p14="http://schemas.microsoft.com/office/powerpoint/2010/main" val="71684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14</a:t>
            </a:fld>
            <a:endParaRPr kumimoji="1" lang="es-MX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95638" y="457269"/>
            <a:ext cx="10991850" cy="1325563"/>
          </a:xfrm>
        </p:spPr>
        <p:txBody>
          <a:bodyPr/>
          <a:lstStyle/>
          <a:p>
            <a:pPr algn="ctr" rtl="0"/>
            <a:r>
              <a:rPr lang="es-MX" b="1" i="0" u="none" baseline="0" dirty="0">
                <a:solidFill>
                  <a:srgbClr val="FF0000"/>
                </a:solidFill>
              </a:rPr>
              <a:t>La selección de cultivos objetivo en acción</a:t>
            </a:r>
            <a:endParaRPr kumimoji="1" lang="es-MX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9" y="1639957"/>
            <a:ext cx="12072315" cy="4593671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2418" y="1612156"/>
            <a:ext cx="3607081" cy="2031325"/>
          </a:xfrm>
          <a:prstGeom prst="wedgeEllipseCallout">
            <a:avLst>
              <a:gd name="adj1" fmla="val 35149"/>
              <a:gd name="adj2" fmla="val 5593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sz="2000" dirty="0"/>
              <a:t>¿Por qué no elegimos estos dos cultivos que son los más rentables?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937510" y="5890638"/>
            <a:ext cx="259461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Foto: Malaui</a:t>
            </a:r>
          </a:p>
        </p:txBody>
      </p:sp>
      <p:sp>
        <p:nvSpPr>
          <p:cNvPr id="9" name="CuadroTexto 2">
            <a:extLst>
              <a:ext uri="{FF2B5EF4-FFF2-40B4-BE49-F238E27FC236}">
                <a16:creationId xmlns:a16="http://schemas.microsoft.com/office/drawing/2014/main" id="{180C6F0E-F9EF-46F0-866D-B9C7BD93821A}"/>
              </a:ext>
            </a:extLst>
          </p:cNvPr>
          <p:cNvSpPr txBox="1"/>
          <p:nvPr/>
        </p:nvSpPr>
        <p:spPr>
          <a:xfrm>
            <a:off x="7600950" y="3009900"/>
            <a:ext cx="4457700" cy="3067049"/>
          </a:xfrm>
          <a:prstGeom prst="wedgeEllipseCallout">
            <a:avLst>
              <a:gd name="adj1" fmla="val -38844"/>
              <a:gd name="adj2" fmla="val -5506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ES" sz="2000" dirty="0"/>
              <a:t>¡Espere! ¿Sabía que ese cultivo</a:t>
            </a:r>
            <a:br>
              <a:rPr lang="es-ES" sz="2000" dirty="0"/>
            </a:br>
            <a:r>
              <a:rPr lang="es-ES" sz="2000" dirty="0"/>
              <a:t>no crece bien en climas cálidos? También, he visto que los agricultores de esta zona sufren de infestación de plagas con este cultivo. Es muy arriesgado elegir estos dos. </a:t>
            </a:r>
          </a:p>
        </p:txBody>
      </p:sp>
    </p:spTree>
    <p:extLst>
      <p:ext uri="{BB962C8B-B14F-4D97-AF65-F5344CB8AC3E}">
        <p14:creationId xmlns:p14="http://schemas.microsoft.com/office/powerpoint/2010/main" val="1641285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446" y="-5148"/>
            <a:ext cx="2693825" cy="1319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61515"/>
            <a:ext cx="10991850" cy="1325563"/>
          </a:xfrm>
        </p:spPr>
        <p:txBody>
          <a:bodyPr>
            <a:normAutofit/>
          </a:bodyPr>
          <a:lstStyle/>
          <a:p>
            <a:pPr algn="l" rtl="0"/>
            <a:r>
              <a:rPr lang="es-MX" sz="3600" b="1" i="0" u="none" baseline="0" dirty="0"/>
              <a:t>SOLUCIÓN DE PROBLEMAS</a:t>
            </a:r>
            <a:endParaRPr lang="es-MX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6" y="1381125"/>
            <a:ext cx="11900242" cy="5748338"/>
          </a:xfrm>
        </p:spPr>
        <p:txBody>
          <a:bodyPr>
            <a:normAutofit/>
          </a:bodyPr>
          <a:lstStyle/>
          <a:p>
            <a:pPr algn="l" rtl="0">
              <a:buFont typeface="Wingdings" panose="05000000000000000000" pitchFamily="2" charset="2"/>
              <a:buChar char="ü"/>
            </a:pPr>
            <a:r>
              <a:rPr lang="es-MX" sz="2800" b="0" i="0" u="none" baseline="0" dirty="0"/>
              <a:t>¿Qué pasa en caso de empate en la votación?</a:t>
            </a:r>
            <a:r>
              <a:rPr lang="es-MX" sz="2800" b="0" i="0" u="none" baseline="0" dirty="0">
                <a:sym typeface="Wingdings" panose="05000000000000000000" pitchFamily="2" charset="2"/>
              </a:rPr>
              <a:t> Pedir a los agricultores que </a:t>
            </a:r>
            <a:r>
              <a:rPr lang="es-MX" sz="28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voten de nuevo</a:t>
            </a:r>
            <a:r>
              <a:rPr lang="es-MX" sz="2800" b="0" i="0" u="none" baseline="0" dirty="0">
                <a:sym typeface="Wingdings" panose="05000000000000000000" pitchFamily="2" charset="2"/>
              </a:rPr>
              <a:t>. En esta oportunidad, votarán solo por los cultivos que obtuvieron la misma cantidad de votos.</a:t>
            </a:r>
            <a:endParaRPr lang="es-MX" sz="2800" dirty="0">
              <a:sym typeface="Wingdings" panose="05000000000000000000" pitchFamily="2" charset="2"/>
            </a:endParaRP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2800" b="0" i="0" u="none" baseline="0" dirty="0"/>
              <a:t>¿No hay un riesgo de sobreoferta? </a:t>
            </a:r>
            <a:r>
              <a:rPr lang="es-MX" sz="2800" b="0" i="0" u="none" baseline="0" dirty="0">
                <a:sym typeface="Wingdings" panose="05000000000000000000" pitchFamily="2" charset="2"/>
              </a:rPr>
              <a:t>Seleccionar unos pocos cultivos objetivo no necesariamente va a saturar el mercado local, </a:t>
            </a:r>
            <a:r>
              <a:rPr lang="es-MX" sz="28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siempre y cuando los agricultores sepan cuándo y qué cantidad deben suministrar al mercado</a:t>
            </a:r>
            <a:r>
              <a:rPr lang="es-MX" sz="2800" b="0" i="0" u="none" baseline="0" dirty="0">
                <a:sym typeface="Wingdings" panose="05000000000000000000" pitchFamily="2" charset="2"/>
              </a:rPr>
              <a:t>.</a:t>
            </a:r>
            <a:endParaRPr lang="es-MX" sz="2800" dirty="0"/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2800" b="0" i="0" u="none" baseline="0" dirty="0"/>
              <a:t>¿Qué pasa con los cultivos que no son seleccionados? </a:t>
            </a:r>
            <a:r>
              <a:rPr lang="es-MX" sz="2800" b="0" i="0" u="none" baseline="0" dirty="0">
                <a:sym typeface="Wingdings" panose="05000000000000000000" pitchFamily="2" charset="2"/>
              </a:rPr>
              <a:t>Los beneficios de seleccionar los cultivos objetivo son:</a:t>
            </a:r>
          </a:p>
          <a:p>
            <a:pPr lvl="1" algn="l" rtl="0">
              <a:buFontTx/>
              <a:buChar char="-"/>
            </a:pPr>
            <a:r>
              <a:rPr lang="es-MX" sz="2400" b="0" i="0" u="none" baseline="0" dirty="0">
                <a:sym typeface="Wingdings" panose="05000000000000000000" pitchFamily="2" charset="2"/>
              </a:rPr>
              <a:t>Los extensionistas pueden ofrecer a los agricultores </a:t>
            </a:r>
            <a:r>
              <a:rPr lang="es-MX" sz="24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capacitaciones intensivas sobre producción</a:t>
            </a:r>
            <a:r>
              <a:rPr lang="es-MX" sz="2400" b="0" i="0" u="none" baseline="0" dirty="0">
                <a:sym typeface="Wingdings" panose="05000000000000000000" pitchFamily="2" charset="2"/>
              </a:rPr>
              <a:t> en tales cultivos durante la capacitación en campo.</a:t>
            </a:r>
          </a:p>
          <a:p>
            <a:pPr lvl="1" algn="l" rtl="0">
              <a:buFontTx/>
              <a:buChar char="-"/>
            </a:pPr>
            <a:r>
              <a:rPr lang="es-MX" sz="2400" b="0" i="0" u="none" baseline="0" dirty="0">
                <a:sym typeface="Wingdings" panose="05000000000000000000" pitchFamily="2" charset="2"/>
              </a:rPr>
              <a:t>Los grupos de agricultores pueden </a:t>
            </a:r>
            <a:r>
              <a:rPr lang="es-MX" sz="2400" b="0" i="0" u="none" baseline="0" dirty="0">
                <a:solidFill>
                  <a:srgbClr val="FF0000"/>
                </a:solidFill>
                <a:sym typeface="Wingdings" panose="05000000000000000000" pitchFamily="2" charset="2"/>
              </a:rPr>
              <a:t>planificar un marketing colectivo</a:t>
            </a:r>
            <a:r>
              <a:rPr lang="es-MX" sz="2400" b="0" i="0" u="none" baseline="0" dirty="0">
                <a:sym typeface="Wingdings" panose="05000000000000000000" pitchFamily="2" charset="2"/>
              </a:rPr>
              <a:t> para tales cultivos seleccionados.</a:t>
            </a:r>
          </a:p>
          <a:p>
            <a:pPr marL="457200" lvl="1" indent="0" algn="l" rtl="0">
              <a:buNone/>
            </a:pPr>
            <a:r>
              <a:rPr lang="es-MX" sz="2400" b="0" i="0" u="none" baseline="0" dirty="0">
                <a:sym typeface="Wingdings" panose="05000000000000000000" pitchFamily="2" charset="2"/>
              </a:rPr>
              <a:t>Los agricultores son libres de cultivar cualquier otro producto que deseen.</a:t>
            </a:r>
            <a:endParaRPr lang="es-MX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200" smtClean="0"/>
              <a:t>15</a:t>
            </a:fld>
            <a:endParaRPr kumimoji="1" lang="es-MX" sz="1200" dirty="0"/>
          </a:p>
        </p:txBody>
      </p:sp>
    </p:spTree>
    <p:extLst>
      <p:ext uri="{BB962C8B-B14F-4D97-AF65-F5344CB8AC3E}">
        <p14:creationId xmlns:p14="http://schemas.microsoft.com/office/powerpoint/2010/main" val="2883168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6365" y="2126976"/>
            <a:ext cx="10387012" cy="4432089"/>
          </a:xfrm>
        </p:spPr>
        <p:txBody>
          <a:bodyPr/>
          <a:lstStyle/>
          <a:p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16</a:t>
            </a:fld>
            <a:endParaRPr kumimoji="1" lang="es-MX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991850" cy="1844332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kumimoji="1" lang="es-MX" dirty="0" smtClean="0">
                <a:solidFill>
                  <a:schemeClr val="bg1">
                    <a:lumMod val="75000"/>
                  </a:schemeClr>
                </a:solidFill>
              </a:rPr>
              <a:t/>
            </a:r>
            <a:br>
              <a:rPr kumimoji="1" lang="es-MX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x-none" altLang="ja-JP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Camino a seguir: </a:t>
            </a:r>
            <a:r>
              <a:rPr lang="x-none" altLang="ja-JP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Calendario de implementación, reporte;</a:t>
            </a:r>
            <a:r>
              <a:rPr lang="x-none" altLang="ja-JP" dirty="0"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 agregue aquí cualquier otra información necesaria</a:t>
            </a:r>
            <a:r>
              <a:rPr lang="x-none" altLang="ja-JP" dirty="0" smtClean="0"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.</a:t>
            </a:r>
            <a:r>
              <a:rPr lang="es-MX" dirty="0">
                <a:solidFill>
                  <a:schemeClr val="bg1">
                    <a:lumMod val="75000"/>
                  </a:schemeClr>
                </a:solidFill>
              </a:rPr>
              <a:t/>
            </a:r>
            <a:br>
              <a:rPr lang="es-MX" dirty="0">
                <a:solidFill>
                  <a:schemeClr val="bg1">
                    <a:lumMod val="75000"/>
                  </a:schemeClr>
                </a:solidFill>
              </a:rPr>
            </a:br>
            <a:endParaRPr kumimoji="1" lang="es-MX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377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944350" cy="1325563"/>
          </a:xfrm>
        </p:spPr>
        <p:txBody>
          <a:bodyPr/>
          <a:lstStyle/>
          <a:p>
            <a:pPr algn="ctr" rtl="0"/>
            <a:r>
              <a:rPr kumimoji="1" lang="es-MX" sz="4000" b="1" i="0" u="none" baseline="0" dirty="0">
                <a:solidFill>
                  <a:srgbClr val="FF0000"/>
                </a:solidFill>
              </a:rPr>
              <a:t>¿DÓNDE ESTAMOS?: </a:t>
            </a:r>
            <a:r>
              <a:rPr kumimoji="1" lang="es-MX" sz="4000" b="1" i="0" u="none" baseline="0" dirty="0"/>
              <a:t>selección de cultivos objetivo en los 4 pasos del SHEP</a:t>
            </a:r>
            <a:endParaRPr kumimoji="1" lang="es-MX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400" smtClean="0"/>
              <a:t>2</a:t>
            </a:fld>
            <a:endParaRPr kumimoji="1" lang="es-MX" sz="14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92030"/>
              </p:ext>
            </p:extLst>
          </p:nvPr>
        </p:nvGraphicFramePr>
        <p:xfrm>
          <a:off x="278605" y="1254070"/>
          <a:ext cx="11387139" cy="52905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8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0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1893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</a:rPr>
                        <a:t>4 pasos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</a:rPr>
                        <a:t>Actividades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625">
                <a:tc>
                  <a:txBody>
                    <a:bodyPr/>
                    <a:lstStyle/>
                    <a:p>
                      <a:pPr marL="0" lvl="0" indent="0" algn="l" rtl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400" b="1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1. Compartir las metas con los agricultores.</a:t>
                      </a:r>
                      <a:endParaRPr lang="es-MX" sz="2400" b="1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Taller de sensibilización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928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1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2.  Aumenta la conciencia de los agricultores.</a:t>
                      </a:r>
                      <a:endParaRPr lang="es-MX" sz="2400" b="1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es-MX" sz="20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Estudio de línea base participativo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Foro entre actores (opcional)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Estudio del mercado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616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1" i="0" u="non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3. Los agricultores toman decisiones.</a:t>
                      </a:r>
                      <a:endParaRPr lang="es-MX" sz="2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es-MX" sz="28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Selección de cultivos objetivo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endParaRPr kumimoji="1" lang="es-MX" altLang="ja-JP" sz="2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endParaRPr kumimoji="1" lang="es-MX" sz="28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Elaboración del calendario de cultivos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1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1" i="0" u="none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4.  Los agricultores adquieren habilidades.</a:t>
                      </a:r>
                      <a:endParaRPr lang="es-MX" sz="2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000" b="0" i="0" u="none" baseline="0" dirty="0"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Capacitaciones en campo</a:t>
                      </a:r>
                      <a:endParaRPr lang="es-MX" sz="2000" dirty="0"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912">
                <a:tc gridSpan="2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0" i="0" u="non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Seguimiento y monitoreo (incluyendo el estudio participativo de línea final)</a:t>
                      </a:r>
                      <a:endParaRPr lang="es-MX" altLang="ja-JP" sz="2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7117976" y="4042113"/>
            <a:ext cx="4310779" cy="671512"/>
          </a:xfrm>
          <a:prstGeom prst="wedgeRoundRectCallout">
            <a:avLst>
              <a:gd name="adj1" fmla="val -43542"/>
              <a:gd name="adj2" fmla="val -68409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b="0" i="0" u="none" baseline="0" dirty="0">
                <a:solidFill>
                  <a:schemeClr val="tx1"/>
                </a:solidFill>
              </a:rPr>
              <a:t>La </a:t>
            </a:r>
            <a:r>
              <a:rPr kumimoji="1" lang="es-MX" b="0" i="0" u="none" baseline="0" dirty="0">
                <a:solidFill>
                  <a:schemeClr val="tx1"/>
                </a:solidFill>
              </a:rPr>
              <a:t>selección de cultivos objetivo es la instancia en que los agricultores toman</a:t>
            </a:r>
            <a:r>
              <a:rPr lang="es-MX" b="0" i="0" u="none" baseline="0" dirty="0">
                <a:solidFill>
                  <a:schemeClr val="tx1"/>
                </a:solidFill>
              </a:rPr>
              <a:t> decisiones.</a:t>
            </a:r>
            <a:endParaRPr kumimoji="1"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12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x-none" altLang="ja-JP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PARTE 1: </a:t>
            </a:r>
            <a:r>
              <a:rPr lang="x-none" altLang="ja-JP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CONCEPTO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3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744647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318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67988" y="2328069"/>
            <a:ext cx="1400175" cy="1695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3" y="174625"/>
            <a:ext cx="1124902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¿POR QUÉ?:</a:t>
            </a:r>
            <a:r>
              <a:rPr kumimoji="1" lang="es-MX" b="1" i="0" u="none" baseline="0" dirty="0"/>
              <a:t> objetivos de la selección de cultivos objetivo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7" y="1690689"/>
            <a:ext cx="10019100" cy="4685814"/>
          </a:xfrm>
        </p:spPr>
        <p:txBody>
          <a:bodyPr>
            <a:normAutofit/>
          </a:bodyPr>
          <a:lstStyle/>
          <a:p>
            <a:pPr algn="l" rtl="0"/>
            <a:r>
              <a:rPr lang="es-MX" b="0" i="0" u="none" baseline="0" dirty="0"/>
              <a:t>Los grupos de agricultores identifican en conjunto los tipos específicos de cultivos que demanda el mercado. </a:t>
            </a:r>
            <a:endParaRPr lang="es-MX" dirty="0"/>
          </a:p>
          <a:p>
            <a:pPr algn="l" rtl="0"/>
            <a:r>
              <a:rPr lang="es-MX" b="0" i="0" u="none" baseline="0" dirty="0"/>
              <a:t>Los agricultores acuerdan producir y comercializar en grupo los cultivos identificados.</a:t>
            </a:r>
          </a:p>
          <a:p>
            <a:pPr marL="457200" lvl="1" indent="0" algn="l" rtl="0">
              <a:buNone/>
            </a:pPr>
            <a:endParaRPr kumimoji="1" lang="es-MX" dirty="0"/>
          </a:p>
          <a:p>
            <a:pPr marL="457200" lvl="1" indent="0" algn="l" rtl="0">
              <a:buNone/>
            </a:pPr>
            <a:r>
              <a:rPr kumimoji="1" lang="es-MX" b="0" i="0" u="none" baseline="0" dirty="0"/>
              <a:t>Nota:</a:t>
            </a:r>
          </a:p>
          <a:p>
            <a:pPr lvl="1" algn="l" rtl="0"/>
            <a:r>
              <a:rPr lang="es-MX" b="0" i="0" u="none" baseline="0" dirty="0"/>
              <a:t>Durante la capacitación en campo del «Paso 4», los agricultores aprenderán a producir los cultivos que elijan durante esta actividad.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4</a:t>
            </a:fld>
            <a:endParaRPr kumimoji="1" lang="es-MX" dirty="0"/>
          </a:p>
        </p:txBody>
      </p:sp>
      <p:pic>
        <p:nvPicPr>
          <p:cNvPr id="6" name="図 487" descr="Fukyuin_02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41" y="4758689"/>
            <a:ext cx="728665" cy="159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20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7" y="136525"/>
            <a:ext cx="1090612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¿QUÉ?: </a:t>
            </a:r>
            <a:r>
              <a:rPr kumimoji="1" lang="es-MX" b="1" i="0" u="none" baseline="0" dirty="0"/>
              <a:t> resumen de la selección de cultivos objetivo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420350" cy="4272378"/>
          </a:xfrm>
        </p:spPr>
        <p:txBody>
          <a:bodyPr>
            <a:normAutofit/>
          </a:bodyPr>
          <a:lstStyle/>
          <a:p>
            <a:pPr algn="l" rtl="0"/>
            <a:r>
              <a:rPr lang="es-MX" b="0" i="0" u="none" baseline="0" dirty="0"/>
              <a:t>Los grupos de agricultores eligen los cultivos hortícolas objetivo a partir de sus hallazgos del estudio de mercado </a:t>
            </a:r>
            <a:r>
              <a:rPr lang="es-MX" b="0" i="0" u="none" baseline="0" dirty="0">
                <a:solidFill>
                  <a:schemeClr val="bg1">
                    <a:lumMod val="65000"/>
                  </a:schemeClr>
                </a:solidFill>
              </a:rPr>
              <a:t>(y el foro entre actores, si se realizó)</a:t>
            </a:r>
            <a:r>
              <a:rPr lang="es-MX" b="0" i="0" u="none" baseline="0" dirty="0"/>
              <a:t>.</a:t>
            </a:r>
          </a:p>
          <a:p>
            <a:pPr algn="l" rtl="0"/>
            <a:r>
              <a:rPr lang="es-MX" b="0" i="0" u="none" baseline="0" dirty="0"/>
              <a:t>Los grupos debaten los cultivos preferidos y llegan a un consenso acerca de qué cultivarán como grupo. </a:t>
            </a:r>
            <a:endParaRPr lang="es-MX" altLang="ja-JP" dirty="0"/>
          </a:p>
          <a:p>
            <a:pPr algn="l" rtl="0"/>
            <a:r>
              <a:rPr lang="es-MX" b="0" i="0" u="none" baseline="0" dirty="0"/>
              <a:t>Los extensionistas aconsejan al grupo durante el proceso de selección de cultivos.</a:t>
            </a:r>
            <a:endParaRPr lang="es-MX" dirty="0"/>
          </a:p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5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3319150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297" y="245439"/>
            <a:ext cx="10515600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FORMULARIO: </a:t>
            </a:r>
            <a:r>
              <a:rPr kumimoji="1" lang="es-MX" b="1" i="0" u="none" baseline="0" dirty="0"/>
              <a:t>hoja para seleccionar cultivos objetivo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6</a:t>
            </a:fld>
            <a:endParaRPr kumimoji="1" lang="es-MX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134600" cy="1700628"/>
          </a:xfrm>
        </p:spPr>
        <p:txBody>
          <a:bodyPr/>
          <a:lstStyle/>
          <a:p>
            <a:pPr algn="l" rtl="0"/>
            <a:r>
              <a:rPr lang="es-MX" b="0" i="0" u="none" baseline="0" dirty="0"/>
              <a:t>Los agricultores completan la información.</a:t>
            </a:r>
          </a:p>
          <a:p>
            <a:pPr algn="l" rtl="0"/>
            <a:r>
              <a:rPr lang="es-MX" b="0" i="0" u="none" baseline="0" dirty="0"/>
              <a:t>Los agricultores deciden el </a:t>
            </a:r>
            <a:r>
              <a:rPr lang="es-MX" b="0" i="1" u="none" baseline="0" dirty="0"/>
              <a:t>ranking</a:t>
            </a:r>
            <a:r>
              <a:rPr lang="es-MX" b="0" i="0" u="none" baseline="0" dirty="0"/>
              <a:t> de cada cultivo.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171EAB0C-8BE0-4CCB-BC3A-2F556BCF3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581383"/>
              </p:ext>
            </p:extLst>
          </p:nvPr>
        </p:nvGraphicFramePr>
        <p:xfrm>
          <a:off x="490898" y="3102581"/>
          <a:ext cx="11324586" cy="2741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8456">
                  <a:extLst>
                    <a:ext uri="{9D8B030D-6E8A-4147-A177-3AD203B41FA5}">
                      <a16:colId xmlns:a16="http://schemas.microsoft.com/office/drawing/2014/main" val="3050210652"/>
                    </a:ext>
                  </a:extLst>
                </a:gridCol>
                <a:gridCol w="809231">
                  <a:extLst>
                    <a:ext uri="{9D8B030D-6E8A-4147-A177-3AD203B41FA5}">
                      <a16:colId xmlns:a16="http://schemas.microsoft.com/office/drawing/2014/main" val="3767247607"/>
                    </a:ext>
                  </a:extLst>
                </a:gridCol>
                <a:gridCol w="808456">
                  <a:extLst>
                    <a:ext uri="{9D8B030D-6E8A-4147-A177-3AD203B41FA5}">
                      <a16:colId xmlns:a16="http://schemas.microsoft.com/office/drawing/2014/main" val="4169365652"/>
                    </a:ext>
                  </a:extLst>
                </a:gridCol>
                <a:gridCol w="809231">
                  <a:extLst>
                    <a:ext uri="{9D8B030D-6E8A-4147-A177-3AD203B41FA5}">
                      <a16:colId xmlns:a16="http://schemas.microsoft.com/office/drawing/2014/main" val="3256153593"/>
                    </a:ext>
                  </a:extLst>
                </a:gridCol>
                <a:gridCol w="808456">
                  <a:extLst>
                    <a:ext uri="{9D8B030D-6E8A-4147-A177-3AD203B41FA5}">
                      <a16:colId xmlns:a16="http://schemas.microsoft.com/office/drawing/2014/main" val="2518285736"/>
                    </a:ext>
                  </a:extLst>
                </a:gridCol>
                <a:gridCol w="809231">
                  <a:extLst>
                    <a:ext uri="{9D8B030D-6E8A-4147-A177-3AD203B41FA5}">
                      <a16:colId xmlns:a16="http://schemas.microsoft.com/office/drawing/2014/main" val="54146216"/>
                    </a:ext>
                  </a:extLst>
                </a:gridCol>
                <a:gridCol w="809231">
                  <a:extLst>
                    <a:ext uri="{9D8B030D-6E8A-4147-A177-3AD203B41FA5}">
                      <a16:colId xmlns:a16="http://schemas.microsoft.com/office/drawing/2014/main" val="2178604847"/>
                    </a:ext>
                  </a:extLst>
                </a:gridCol>
                <a:gridCol w="808456">
                  <a:extLst>
                    <a:ext uri="{9D8B030D-6E8A-4147-A177-3AD203B41FA5}">
                      <a16:colId xmlns:a16="http://schemas.microsoft.com/office/drawing/2014/main" val="3901407663"/>
                    </a:ext>
                  </a:extLst>
                </a:gridCol>
                <a:gridCol w="809231">
                  <a:extLst>
                    <a:ext uri="{9D8B030D-6E8A-4147-A177-3AD203B41FA5}">
                      <a16:colId xmlns:a16="http://schemas.microsoft.com/office/drawing/2014/main" val="3487507073"/>
                    </a:ext>
                  </a:extLst>
                </a:gridCol>
                <a:gridCol w="808456">
                  <a:extLst>
                    <a:ext uri="{9D8B030D-6E8A-4147-A177-3AD203B41FA5}">
                      <a16:colId xmlns:a16="http://schemas.microsoft.com/office/drawing/2014/main" val="1186661765"/>
                    </a:ext>
                  </a:extLst>
                </a:gridCol>
                <a:gridCol w="809231">
                  <a:extLst>
                    <a:ext uri="{9D8B030D-6E8A-4147-A177-3AD203B41FA5}">
                      <a16:colId xmlns:a16="http://schemas.microsoft.com/office/drawing/2014/main" val="3057920815"/>
                    </a:ext>
                  </a:extLst>
                </a:gridCol>
                <a:gridCol w="808456">
                  <a:extLst>
                    <a:ext uri="{9D8B030D-6E8A-4147-A177-3AD203B41FA5}">
                      <a16:colId xmlns:a16="http://schemas.microsoft.com/office/drawing/2014/main" val="303827909"/>
                    </a:ext>
                  </a:extLst>
                </a:gridCol>
                <a:gridCol w="848026">
                  <a:extLst>
                    <a:ext uri="{9D8B030D-6E8A-4147-A177-3AD203B41FA5}">
                      <a16:colId xmlns:a16="http://schemas.microsoft.com/office/drawing/2014/main" val="4134941988"/>
                    </a:ext>
                  </a:extLst>
                </a:gridCol>
                <a:gridCol w="770438">
                  <a:extLst>
                    <a:ext uri="{9D8B030D-6E8A-4147-A177-3AD203B41FA5}">
                      <a16:colId xmlns:a16="http://schemas.microsoft.com/office/drawing/2014/main" val="2286998750"/>
                    </a:ext>
                  </a:extLst>
                </a:gridCol>
              </a:tblGrid>
              <a:tr h="680525"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Cultivo / Variedad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Consumido o no por los locales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Experiencia con el cultivo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>
                          <a:solidFill>
                            <a:schemeClr val="tx1"/>
                          </a:solidFill>
                          <a:effectLst/>
                        </a:rPr>
                        <a:t>Mes de siembra / período de maduración</a:t>
                      </a:r>
                      <a:endParaRPr lang="ja-JP" sz="10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Principales desafíos de producción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Rendimiento comercializable promedio por ha (kg)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Precio unitario promedio (USD/kg)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Renta total por ha (USD)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Costo de producción por ha (USD)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Renta neta estimada por ha (USD)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Mercado(s) principal(es)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Condiciones de marketing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Observaciones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0" kern="0" dirty="0">
                          <a:solidFill>
                            <a:schemeClr val="tx1"/>
                          </a:solidFill>
                          <a:effectLst/>
                        </a:rPr>
                        <a:t>Clasificación</a:t>
                      </a:r>
                      <a:endParaRPr lang="ja-JP" sz="10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667939"/>
                  </a:ext>
                </a:extLst>
              </a:tr>
              <a:tr h="412213">
                <a:tc>
                  <a:txBody>
                    <a:bodyPr/>
                    <a:lstStyle/>
                    <a:p>
                      <a:pPr algn="l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4790729"/>
                  </a:ext>
                </a:extLst>
              </a:tr>
              <a:tr h="412213"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292946"/>
                  </a:ext>
                </a:extLst>
              </a:tr>
              <a:tr h="412213"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851038"/>
                  </a:ext>
                </a:extLst>
              </a:tr>
              <a:tr h="412213"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 dirty="0">
                          <a:effectLst/>
                        </a:rPr>
                        <a:t> 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8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900" kern="0">
                          <a:effectLst/>
                        </a:rPr>
                        <a:t> 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1874460"/>
                  </a:ext>
                </a:extLst>
              </a:tr>
              <a:tr h="412213"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>
                          <a:effectLst/>
                        </a:rPr>
                        <a:t>　</a:t>
                      </a:r>
                      <a:endParaRPr lang="ja-JP" sz="1050" kern="10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sz="900" kern="0" dirty="0">
                          <a:effectLst/>
                        </a:rPr>
                        <a:t>　</a:t>
                      </a:r>
                      <a:endParaRPr lang="ja-JP" sz="1050" kern="100" dirty="0"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50758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229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801" y="3918022"/>
            <a:ext cx="8325100" cy="20113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pPr algn="l" rtl="0"/>
            <a:r>
              <a:rPr kumimoji="1" lang="es-MX" sz="3600" b="1" i="0" u="none" baseline="0" dirty="0">
                <a:solidFill>
                  <a:srgbClr val="FF0000"/>
                </a:solidFill>
              </a:rPr>
              <a:t>¿CÓMO?: </a:t>
            </a:r>
            <a:r>
              <a:rPr lang="es-MX" sz="3600" dirty="0"/>
              <a:t>consejos </a:t>
            </a:r>
            <a:r>
              <a:rPr lang="es-MX" sz="4000" dirty="0"/>
              <a:t>clave para la implementación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251" y="1445228"/>
            <a:ext cx="11519865" cy="2240948"/>
          </a:xfrm>
        </p:spPr>
        <p:txBody>
          <a:bodyPr>
            <a:normAutofit/>
          </a:bodyPr>
          <a:lstStyle/>
          <a:p>
            <a:pPr algn="l" rtl="0"/>
            <a:r>
              <a:rPr lang="es-MX" b="0" i="0" u="none" baseline="0" dirty="0"/>
              <a:t>Los grupos de agricultores debaten sobre sus oportunidades agrícolas futuras. Toman decisiones acerca de los cultivos objetivo a partir de sus actividades previas en el SHEP, específicamente el estudio de mercado.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7</a:t>
            </a:fld>
            <a:endParaRPr kumimoji="1" lang="es-MX" dirty="0"/>
          </a:p>
        </p:txBody>
      </p:sp>
      <p:sp>
        <p:nvSpPr>
          <p:cNvPr id="7" name="Rounded Rectangle 6"/>
          <p:cNvSpPr/>
          <p:nvPr/>
        </p:nvSpPr>
        <p:spPr>
          <a:xfrm>
            <a:off x="3652838" y="3860457"/>
            <a:ext cx="2530792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es-MX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es-MX" b="1" dirty="0">
              <a:solidFill>
                <a:schemeClr val="tx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844931" y="4210461"/>
            <a:ext cx="4546034" cy="1477328"/>
          </a:xfrm>
          <a:prstGeom prst="rect">
            <a:avLst/>
          </a:prstGeom>
          <a:solidFill>
            <a:srgbClr val="EFD1CF"/>
          </a:solidFill>
        </p:spPr>
        <p:txBody>
          <a:bodyPr wrap="square" rtlCol="0" anchor="ctr" anchorCtr="0">
            <a:noAutofit/>
          </a:bodyPr>
          <a:lstStyle/>
          <a:p>
            <a:r>
              <a:rPr lang="es-MX" sz="2400" dirty="0"/>
              <a:t>Obtuvimos información útil</a:t>
            </a:r>
            <a:r>
              <a:rPr lang="ja-JP" altLang="en-US" sz="2400" dirty="0"/>
              <a:t> </a:t>
            </a:r>
            <a:r>
              <a:rPr lang="es-MX" sz="2400" dirty="0"/>
              <a:t>durante el estudio de mercado. Nos entusiasma elegir los mejores cultivos para producir.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373035" y="4172578"/>
            <a:ext cx="1900518" cy="1080740"/>
          </a:xfrm>
          <a:prstGeom prst="ellipse">
            <a:avLst/>
          </a:prstGeom>
          <a:solidFill>
            <a:srgbClr val="D85D52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altLang="ja-JP" dirty="0">
                <a:solidFill>
                  <a:schemeClr val="bg1"/>
                </a:solidFill>
              </a:rPr>
              <a:t>Apoyo a la autonomía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458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5857" y="3777828"/>
            <a:ext cx="8594920" cy="27812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r>
              <a:rPr kumimoji="1" lang="es-MX" sz="3600" b="1" i="0" u="none" baseline="0" dirty="0">
                <a:solidFill>
                  <a:srgbClr val="FF0000"/>
                </a:solidFill>
              </a:rPr>
              <a:t>¿CÓMO?: </a:t>
            </a:r>
            <a:r>
              <a:rPr lang="es-MX" dirty="0"/>
              <a:t>consejos clave para la implementación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5237"/>
            <a:ext cx="10663238" cy="2615230"/>
          </a:xfrm>
        </p:spPr>
        <p:txBody>
          <a:bodyPr>
            <a:normAutofit/>
          </a:bodyPr>
          <a:lstStyle/>
          <a:p>
            <a:pPr algn="l" rtl="0"/>
            <a:r>
              <a:rPr lang="es-MX" b="0" i="0" u="none" baseline="0" dirty="0"/>
              <a:t>Los extensionistas dan consejos y sugerencias útiles, particularmente en el área de la pertinencia agroecológica de cultivos específicos. En consecuencia, los agricultores pueden tomar una decisión fundamentada para elegir los cultivos objetivo.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8</a:t>
            </a:fld>
            <a:endParaRPr kumimoji="1" lang="es-MX" dirty="0"/>
          </a:p>
        </p:txBody>
      </p:sp>
      <p:sp>
        <p:nvSpPr>
          <p:cNvPr id="9" name="Rounded Rectangle 8"/>
          <p:cNvSpPr/>
          <p:nvPr/>
        </p:nvSpPr>
        <p:spPr>
          <a:xfrm>
            <a:off x="3044620" y="3698916"/>
            <a:ext cx="2487500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es-MX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es-MX" b="1" dirty="0">
              <a:solidFill>
                <a:schemeClr val="tx1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3504233" y="4027277"/>
            <a:ext cx="4526284" cy="2481099"/>
          </a:xfrm>
          <a:prstGeom prst="rect">
            <a:avLst/>
          </a:prstGeom>
          <a:solidFill>
            <a:srgbClr val="EFD1CF"/>
          </a:solidFill>
        </p:spPr>
        <p:txBody>
          <a:bodyPr wrap="square" rtlCol="0" anchor="ctr" anchorCtr="0">
            <a:noAutofit/>
          </a:bodyPr>
          <a:lstStyle/>
          <a:p>
            <a:r>
              <a:rPr lang="es-MX" sz="2400" dirty="0"/>
              <a:t>Podemos elegir los cultivos objetivo más apropiados porque nuestros extensionistas nos dieron información científica que desconocíamos. Estamos contentos de recibir tales consejos. </a:t>
            </a:r>
          </a:p>
        </p:txBody>
      </p:sp>
      <p:sp>
        <p:nvSpPr>
          <p:cNvPr id="12" name="CuadroTexto 7">
            <a:extLst>
              <a:ext uri="{FF2B5EF4-FFF2-40B4-BE49-F238E27FC236}">
                <a16:creationId xmlns:a16="http://schemas.microsoft.com/office/drawing/2014/main" id="{2409571C-D97F-4032-9659-286503A487F6}"/>
              </a:ext>
            </a:extLst>
          </p:cNvPr>
          <p:cNvSpPr txBox="1"/>
          <p:nvPr/>
        </p:nvSpPr>
        <p:spPr>
          <a:xfrm>
            <a:off x="8050306" y="3931330"/>
            <a:ext cx="2026023" cy="1608858"/>
          </a:xfrm>
          <a:prstGeom prst="ellipse">
            <a:avLst/>
          </a:prstGeom>
          <a:solidFill>
            <a:srgbClr val="D85D52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ES" altLang="ja-JP" dirty="0">
                <a:solidFill>
                  <a:schemeClr val="bg1"/>
                </a:solidFill>
              </a:rPr>
              <a:t>Apoyo a la competencia y la conexión</a:t>
            </a:r>
          </a:p>
        </p:txBody>
      </p:sp>
    </p:spTree>
    <p:extLst>
      <p:ext uri="{BB962C8B-B14F-4D97-AF65-F5344CB8AC3E}">
        <p14:creationId xmlns:p14="http://schemas.microsoft.com/office/powerpoint/2010/main" val="1901100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x-none" altLang="ja-JP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PARTE 2: </a:t>
            </a:r>
            <a:r>
              <a:rPr lang="x-none" altLang="ja-JP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PRÁCTICA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9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1537079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Arial Narrow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3F11E3B5A638248B8360CDC73F5175A" ma:contentTypeVersion="16" ma:contentTypeDescription="新しいドキュメントを作成します。" ma:contentTypeScope="" ma:versionID="ebfe80232c898dbef27a1fbbc7cca82b">
  <xsd:schema xmlns:xsd="http://www.w3.org/2001/XMLSchema" xmlns:xs="http://www.w3.org/2001/XMLSchema" xmlns:p="http://schemas.microsoft.com/office/2006/metadata/properties" xmlns:ns2="b5df9216-17ea-4c10-abb6-43a658e75ede" xmlns:ns3="b94aba0d-0b37-450f-acf1-6ab612cafb6d" targetNamespace="http://schemas.microsoft.com/office/2006/metadata/properties" ma:root="true" ma:fieldsID="db8272c95ff05eede5056ccb1aba1cc7" ns2:_="" ns3:_="">
    <xsd:import namespace="b5df9216-17ea-4c10-abb6-43a658e75ede"/>
    <xsd:import namespace="b94aba0d-0b37-450f-acf1-6ab612cafb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f9216-17ea-4c10-abb6-43a658e75e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7e32e000-d71a-4941-98f3-c6f5b59317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aba0d-0b37-450f-acf1-6ab612cafb6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30e04c1-ccbc-4a27-94ac-d2f26473e50f}" ma:internalName="TaxCatchAll" ma:showField="CatchAllData" ma:web="b94aba0d-0b37-450f-acf1-6ab612cafb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5df9216-17ea-4c10-abb6-43a658e75ede">
      <Terms xmlns="http://schemas.microsoft.com/office/infopath/2007/PartnerControls"/>
    </lcf76f155ced4ddcb4097134ff3c332f>
    <TaxCatchAll xmlns="b94aba0d-0b37-450f-acf1-6ab612cafb6d" xsi:nil="true"/>
    <SharedWithUsers xmlns="b94aba0d-0b37-450f-acf1-6ab612cafb6d">
      <UserInfo>
        <DisplayName/>
        <AccountId xsi:nil="true"/>
        <AccountType/>
      </UserInfo>
    </SharedWithUsers>
    <MediaLengthInSeconds xmlns="b5df9216-17ea-4c10-abb6-43a658e75ede" xsi:nil="true"/>
  </documentManagement>
</p:properties>
</file>

<file path=customXml/itemProps1.xml><?xml version="1.0" encoding="utf-8"?>
<ds:datastoreItem xmlns:ds="http://schemas.openxmlformats.org/officeDocument/2006/customXml" ds:itemID="{051B9766-FBD0-42DB-9E5C-19F1F10E6FED}"/>
</file>

<file path=customXml/itemProps2.xml><?xml version="1.0" encoding="utf-8"?>
<ds:datastoreItem xmlns:ds="http://schemas.openxmlformats.org/officeDocument/2006/customXml" ds:itemID="{36B71E71-BF03-498A-BEE9-E287BD8317D1}"/>
</file>

<file path=customXml/itemProps3.xml><?xml version="1.0" encoding="utf-8"?>
<ds:datastoreItem xmlns:ds="http://schemas.openxmlformats.org/officeDocument/2006/customXml" ds:itemID="{6F5920B4-CA98-4387-A6F7-DB409B52E8C4}"/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1221</Words>
  <PresentationFormat>ワイド画面</PresentationFormat>
  <Paragraphs>183</Paragraphs>
  <Slides>16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8" baseType="lpstr">
      <vt:lpstr>HGｺﾞｼｯｸE</vt:lpstr>
      <vt:lpstr>ＭＳ Ｐゴシック</vt:lpstr>
      <vt:lpstr>ＭＳ ゴシック</vt:lpstr>
      <vt:lpstr>ＭＳ 明朝</vt:lpstr>
      <vt:lpstr>Arial</vt:lpstr>
      <vt:lpstr>Arial Narrow</vt:lpstr>
      <vt:lpstr>Calibri</vt:lpstr>
      <vt:lpstr>Century Gothic</vt:lpstr>
      <vt:lpstr>Times New Roman</vt:lpstr>
      <vt:lpstr>Wingdings</vt:lpstr>
      <vt:lpstr>Office Theme</vt:lpstr>
      <vt:lpstr>ビットマップ イメージ</vt:lpstr>
      <vt:lpstr>Seleción de cultivos objetivo Métodos de implementación</vt:lpstr>
      <vt:lpstr>¿DÓNDE ESTAMOS?: selección de cultivos objetivo en los 4 pasos del SHEP</vt:lpstr>
      <vt:lpstr>PARTE 1: CONCEPTO</vt:lpstr>
      <vt:lpstr>¿POR QUÉ?: objetivos de la selección de cultivos objetivo</vt:lpstr>
      <vt:lpstr>¿QUÉ?:  resumen de la selección de cultivos objetivo</vt:lpstr>
      <vt:lpstr>FORMULARIO: hoja para seleccionar cultivos objetivo</vt:lpstr>
      <vt:lpstr>¿CÓMO?: consejos clave para la implementación</vt:lpstr>
      <vt:lpstr>¿CÓMO?: consejos clave para la implementación</vt:lpstr>
      <vt:lpstr>PARTE 2: PRÁCTICA</vt:lpstr>
      <vt:lpstr>PASO:  procedimientos de implementación</vt:lpstr>
      <vt:lpstr>PASO:  procedimientos de implementación</vt:lpstr>
      <vt:lpstr>Hoja para seleccionar cultivos objetivo</vt:lpstr>
      <vt:lpstr>LISTA DE CHEQUEO: puntos que confirmar tras la selección de cultivos</vt:lpstr>
      <vt:lpstr>La selección de cultivos objetivo en acción</vt:lpstr>
      <vt:lpstr>SOLUCIÓN DE PROBLEMAS</vt:lpstr>
      <vt:lpstr> Camino a seguir: Calendario de implementación, reporte; agregue aquí cualquier otra información necesaria.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2019-05-01T16:27:56Z</dcterms:created>
  <dcterms:modified xsi:type="dcterms:W3CDTF">2022-01-11T03:24:51Z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0x010100D3F11E3B5A638248B8360CDC73F5175A</vt:lpwstr>
  </property>
  <property fmtid="{D5CDD505-2E9C-101B-9397-08002B2CF9AE}" pid="3" name="Order">
    <vt:r8>151977000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MediaServiceImageTags">
    <vt:lpwstr/>
  </property>
</Properties>
</file>