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58" r:id="rId3"/>
    <p:sldId id="269" r:id="rId4"/>
    <p:sldId id="313" r:id="rId5"/>
    <p:sldId id="287" r:id="rId6"/>
    <p:sldId id="314" r:id="rId7"/>
    <p:sldId id="292" r:id="rId8"/>
    <p:sldId id="270" r:id="rId9"/>
    <p:sldId id="293" r:id="rId10"/>
    <p:sldId id="316" r:id="rId11"/>
    <p:sldId id="317" r:id="rId12"/>
    <p:sldId id="318" r:id="rId13"/>
    <p:sldId id="319" r:id="rId14"/>
    <p:sldId id="320" r:id="rId15"/>
    <p:sldId id="322" r:id="rId16"/>
    <p:sldId id="321" r:id="rId17"/>
    <p:sldId id="308" r:id="rId18"/>
    <p:sldId id="323" r:id="rId19"/>
    <p:sldId id="324" r:id="rId20"/>
    <p:sldId id="307" r:id="rId21"/>
    <p:sldId id="312" r:id="rId22"/>
    <p:sldId id="309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6E2"/>
    <a:srgbClr val="F28CD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6" autoAdjust="0"/>
  </p:normalViewPr>
  <p:slideViewPr>
    <p:cSldViewPr snapToGrid="0">
      <p:cViewPr varScale="1">
        <p:scale>
          <a:sx n="66" d="100"/>
          <a:sy n="66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n-US" smtClean="0"/>
              <a:t>11/12/2020</a:t>
            </a:fld>
            <a:endParaRPr kumimoji="1"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smtClean="0"/>
              <a:t>Click to edit Master subtitle style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n-US" dirty="0" smtClean="0"/>
              <a:t>Click to edit Master text styles</a:t>
            </a:r>
          </a:p>
          <a:p>
            <a:pPr lvl="1"/>
            <a:r>
              <a:rPr kumimoji="1" lang="en-US" dirty="0" smtClean="0"/>
              <a:t>Second level</a:t>
            </a:r>
          </a:p>
          <a:p>
            <a:pPr lvl="2"/>
            <a:r>
              <a:rPr kumimoji="1" lang="en-US" dirty="0" smtClean="0"/>
              <a:t>Third level</a:t>
            </a:r>
          </a:p>
          <a:p>
            <a:pPr lvl="3"/>
            <a:r>
              <a:rPr kumimoji="1" lang="en-US" dirty="0" smtClean="0"/>
              <a:t>Fourth level</a:t>
            </a:r>
          </a:p>
          <a:p>
            <a:pPr lvl="4"/>
            <a:r>
              <a:rPr kumimoji="1" lang="en-US" dirty="0" smtClean="0"/>
              <a:t>Fifth level</a:t>
            </a:r>
            <a:endParaRPr kumimoji="1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057229"/>
            <a:ext cx="11325982" cy="2600372"/>
          </a:xfrm>
          <a:solidFill>
            <a:srgbClr val="FF99FF"/>
          </a:solidFill>
        </p:spPr>
        <p:txBody>
          <a:bodyPr anchor="ctr" anchorCtr="0">
            <a:noAutofit/>
          </a:bodyPr>
          <a:lstStyle/>
          <a:p>
            <a:r>
              <a:rPr kumimoji="1" lang="en-US" altLang="ja-JP" sz="8000" dirty="0" smtClean="0">
                <a:solidFill>
                  <a:schemeClr val="tx1"/>
                </a:solidFill>
              </a:rPr>
              <a:t>Gender Awareness Training</a:t>
            </a:r>
            <a:endParaRPr kumimoji="1"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Type the name of </a:t>
            </a:r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your 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organization here.</a:t>
            </a:r>
            <a:endParaRPr lang="ja-JP" altLang="en-US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</a:t>
            </a:fld>
            <a:endParaRPr kumimoji="1"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ビットマップ イメージ" r:id="rId4" imgW="5819048" imgH="4982270" progId="Paint.Picture">
                  <p:embed/>
                </p:oleObj>
              </mc:Choice>
              <mc:Fallback>
                <p:oleObj name="ビットマップ イメージ" r:id="rId4" imgW="5819048" imgH="49822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6735" y="3889829"/>
            <a:ext cx="3752522" cy="2641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40" y="1055593"/>
            <a:ext cx="7731690" cy="3556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07" y="-92990"/>
            <a:ext cx="11255973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Exercise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Roles and Responsibilities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07" y="4594466"/>
            <a:ext cx="11861910" cy="218207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altLang="ja-JP" sz="3200" dirty="0" smtClean="0"/>
              <a:t>Compare how the sheets of the male group and female group are different.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altLang="ja-JP" sz="3200" dirty="0" smtClean="0"/>
              <a:t>Discuss </a:t>
            </a:r>
            <a:r>
              <a:rPr lang="en-US" altLang="ja-JP" sz="3200" dirty="0"/>
              <a:t>what changes in gender roles can be made for </a:t>
            </a:r>
            <a:r>
              <a:rPr lang="en-US" altLang="ja-JP" sz="3200" dirty="0">
                <a:solidFill>
                  <a:srgbClr val="FF0000"/>
                </a:solidFill>
              </a:rPr>
              <a:t>more efficient farm and household management</a:t>
            </a:r>
            <a:r>
              <a:rPr lang="en-US" altLang="ja-JP" sz="3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10</a:t>
            </a:fld>
            <a:endParaRPr kumimoji="1" lang="en-US"/>
          </a:p>
        </p:txBody>
      </p:sp>
      <p:sp>
        <p:nvSpPr>
          <p:cNvPr id="6" name="TextBox 5"/>
          <p:cNvSpPr txBox="1"/>
          <p:nvPr/>
        </p:nvSpPr>
        <p:spPr>
          <a:xfrm>
            <a:off x="8460281" y="1860448"/>
            <a:ext cx="3849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Distribute a total of four </a:t>
            </a:r>
            <a:r>
              <a:rPr lang="en-US" sz="2400" dirty="0">
                <a:solidFill>
                  <a:srgbClr val="FF0000"/>
                </a:solidFill>
              </a:rPr>
              <a:t>ticks </a:t>
            </a:r>
            <a:r>
              <a:rPr lang="en-US" sz="2400" dirty="0" smtClean="0">
                <a:solidFill>
                  <a:srgbClr val="FF0000"/>
                </a:solidFill>
              </a:rPr>
              <a:t>per </a:t>
            </a:r>
            <a:r>
              <a:rPr lang="en-US" sz="2400" dirty="0">
                <a:solidFill>
                  <a:srgbClr val="FF0000"/>
                </a:solidFill>
              </a:rPr>
              <a:t>row, indicating </a:t>
            </a:r>
            <a:r>
              <a:rPr lang="en-US" sz="2400" dirty="0" smtClean="0">
                <a:solidFill>
                  <a:srgbClr val="FF0000"/>
                </a:solidFill>
              </a:rPr>
              <a:t>who plays more roles in, and has more responsibilities for, each one of the “Activities” listed.</a:t>
            </a:r>
          </a:p>
        </p:txBody>
      </p:sp>
      <p:sp>
        <p:nvSpPr>
          <p:cNvPr id="8" name="Right Brace 7"/>
          <p:cNvSpPr/>
          <p:nvPr/>
        </p:nvSpPr>
        <p:spPr>
          <a:xfrm>
            <a:off x="7993210" y="1603782"/>
            <a:ext cx="467071" cy="292284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7" name="TextBox 6"/>
          <p:cNvSpPr txBox="1"/>
          <p:nvPr/>
        </p:nvSpPr>
        <p:spPr>
          <a:xfrm>
            <a:off x="3129797" y="2234224"/>
            <a:ext cx="239485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These are major reproductive activities. Modify them if necessary</a:t>
            </a:r>
          </a:p>
        </p:txBody>
      </p:sp>
      <p:sp>
        <p:nvSpPr>
          <p:cNvPr id="9" name="Right Brace 8"/>
          <p:cNvSpPr/>
          <p:nvPr/>
        </p:nvSpPr>
        <p:spPr>
          <a:xfrm>
            <a:off x="2713641" y="1796604"/>
            <a:ext cx="472215" cy="2584539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170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3890" y="3385227"/>
            <a:ext cx="8967742" cy="3407269"/>
            <a:chOff x="121355" y="3312680"/>
            <a:chExt cx="8967742" cy="34072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355" y="3312680"/>
              <a:ext cx="8967742" cy="340726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432918" y="3450967"/>
              <a:ext cx="2007751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Resources</a:t>
              </a:r>
              <a:endParaRPr kumimoji="1" lang="en-US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68890" y="2923562"/>
            <a:ext cx="561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Access to Resources &lt;Example&gt;</a:t>
            </a:r>
            <a:endParaRPr kumimoji="1" 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55" y="-263586"/>
            <a:ext cx="11255973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Exercise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Access to &amp; Control of Resources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55" y="729700"/>
            <a:ext cx="11861910" cy="2422444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Male group and female group work separately on “Access to Resources” and “Control of Resources” sheets.</a:t>
            </a:r>
          </a:p>
          <a:p>
            <a:pPr lvl="2"/>
            <a:r>
              <a:rPr lang="en-US" dirty="0" smtClean="0"/>
              <a:t>Resources: Anything that can be owned and used by farmers to obtain a benefit from it.</a:t>
            </a:r>
          </a:p>
          <a:p>
            <a:pPr lvl="2"/>
            <a:r>
              <a:rPr lang="en-US" dirty="0" smtClean="0"/>
              <a:t>Access: The opportunity to make use of a resource</a:t>
            </a:r>
          </a:p>
          <a:p>
            <a:pPr lvl="2"/>
            <a:r>
              <a:rPr lang="en-US" dirty="0" smtClean="0"/>
              <a:t>Control: The power to decide how a resource is used.</a:t>
            </a:r>
            <a:endParaRPr kumimoji="1"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11</a:t>
            </a:fld>
            <a:endParaRPr kumimoji="1" lang="en-US"/>
          </a:p>
        </p:txBody>
      </p:sp>
      <p:sp>
        <p:nvSpPr>
          <p:cNvPr id="6" name="TextBox 5"/>
          <p:cNvSpPr txBox="1"/>
          <p:nvPr/>
        </p:nvSpPr>
        <p:spPr>
          <a:xfrm>
            <a:off x="9306276" y="3727966"/>
            <a:ext cx="2819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Distribute a total of four </a:t>
            </a:r>
            <a:r>
              <a:rPr lang="en-US" sz="2400" dirty="0">
                <a:solidFill>
                  <a:srgbClr val="FF0000"/>
                </a:solidFill>
              </a:rPr>
              <a:t>ticks </a:t>
            </a:r>
            <a:r>
              <a:rPr lang="en-US" sz="2400" dirty="0" smtClean="0">
                <a:solidFill>
                  <a:srgbClr val="FF0000"/>
                </a:solidFill>
              </a:rPr>
              <a:t>per </a:t>
            </a:r>
            <a:r>
              <a:rPr lang="en-US" sz="2400" dirty="0">
                <a:solidFill>
                  <a:srgbClr val="FF0000"/>
                </a:solidFill>
              </a:rPr>
              <a:t>row, indicating </a:t>
            </a:r>
            <a:r>
              <a:rPr lang="en-US" sz="2400" dirty="0" smtClean="0">
                <a:solidFill>
                  <a:srgbClr val="FF0000"/>
                </a:solidFill>
              </a:rPr>
              <a:t>who has more access to each one of the “Resources” listed.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5846" y="3822301"/>
            <a:ext cx="239485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List major resources relevant to farming under “Resources”. </a:t>
            </a:r>
          </a:p>
        </p:txBody>
      </p:sp>
      <p:sp>
        <p:nvSpPr>
          <p:cNvPr id="8" name="Right Brace 7"/>
          <p:cNvSpPr/>
          <p:nvPr/>
        </p:nvSpPr>
        <p:spPr>
          <a:xfrm>
            <a:off x="8879536" y="3704808"/>
            <a:ext cx="447719" cy="3015141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9" name="Right Brace 8"/>
          <p:cNvSpPr/>
          <p:nvPr/>
        </p:nvSpPr>
        <p:spPr>
          <a:xfrm>
            <a:off x="3220191" y="3791940"/>
            <a:ext cx="422895" cy="2129889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3" name="TextBox 12"/>
          <p:cNvSpPr txBox="1"/>
          <p:nvPr/>
        </p:nvSpPr>
        <p:spPr>
          <a:xfrm>
            <a:off x="4041457" y="5806233"/>
            <a:ext cx="194986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List two major horticultural crops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3520043" y="5921829"/>
            <a:ext cx="422895" cy="79812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8762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07" y="-76673"/>
            <a:ext cx="11255973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Exercise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lang="en-US" altLang="ja-JP" dirty="0"/>
              <a:t>Access to &amp; Control of Resources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07" y="4594466"/>
            <a:ext cx="11861910" cy="2182078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altLang="ja-JP" sz="3200" dirty="0" smtClean="0"/>
              <a:t>Both </a:t>
            </a:r>
            <a:r>
              <a:rPr lang="en-US" altLang="ja-JP" sz="3200" dirty="0"/>
              <a:t>groups present their discussion results.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altLang="ja-JP" sz="3200" dirty="0" smtClean="0"/>
              <a:t>Compare how the sheets of the male group and female group are different.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altLang="ja-JP" sz="3200" dirty="0" smtClean="0"/>
              <a:t>Discuss how gender-specific restriction on access to, and/or control over resources can sometimes pose negative impact on the farm life.</a:t>
            </a:r>
            <a:endParaRPr lang="en-US" altLang="ja-JP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12</a:t>
            </a:fld>
            <a:endParaRPr kumimoji="1" lang="en-US"/>
          </a:p>
        </p:txBody>
      </p:sp>
      <p:sp>
        <p:nvSpPr>
          <p:cNvPr id="6" name="TextBox 5"/>
          <p:cNvSpPr txBox="1"/>
          <p:nvPr/>
        </p:nvSpPr>
        <p:spPr>
          <a:xfrm>
            <a:off x="9053044" y="1708418"/>
            <a:ext cx="3138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Distribute a total of four ticks </a:t>
            </a:r>
            <a:r>
              <a:rPr lang="en-US" sz="2400" dirty="0">
                <a:solidFill>
                  <a:srgbClr val="FF0000"/>
                </a:solidFill>
              </a:rPr>
              <a:t>per row, indicating </a:t>
            </a:r>
            <a:r>
              <a:rPr lang="en-US" sz="2400" dirty="0" smtClean="0">
                <a:solidFill>
                  <a:srgbClr val="FF0000"/>
                </a:solidFill>
              </a:rPr>
              <a:t>who has control of each one of the “Resources” listed.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66075" y="1235490"/>
            <a:ext cx="8268974" cy="3162636"/>
            <a:chOff x="8998" y="1232573"/>
            <a:chExt cx="8268974" cy="31626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8" y="1232573"/>
              <a:ext cx="8268974" cy="316263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993353" y="1326783"/>
              <a:ext cx="2007751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Resources</a:t>
              </a:r>
              <a:endParaRPr kumimoji="1" lang="en-US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8" name="Right Brace 7"/>
          <p:cNvSpPr/>
          <p:nvPr/>
        </p:nvSpPr>
        <p:spPr>
          <a:xfrm>
            <a:off x="8817053" y="1552184"/>
            <a:ext cx="482864" cy="2784342"/>
          </a:xfrm>
          <a:prstGeom prst="rightBrace">
            <a:avLst>
              <a:gd name="adj1" fmla="val 8333"/>
              <a:gd name="adj2" fmla="val 4895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3" name="TextBox 12"/>
          <p:cNvSpPr txBox="1"/>
          <p:nvPr/>
        </p:nvSpPr>
        <p:spPr>
          <a:xfrm>
            <a:off x="4114876" y="2216643"/>
            <a:ext cx="215070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These should be the same as “Access” Sheet.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3672146" y="1646394"/>
            <a:ext cx="506584" cy="2635193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5" name="TextBox 14"/>
          <p:cNvSpPr txBox="1"/>
          <p:nvPr/>
        </p:nvSpPr>
        <p:spPr>
          <a:xfrm>
            <a:off x="1630147" y="824927"/>
            <a:ext cx="561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Control</a:t>
            </a:r>
            <a:r>
              <a:rPr kumimoji="1" lang="ja-JP" altLang="en-US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of </a:t>
            </a:r>
            <a:r>
              <a:rPr kumimoji="1" lang="en-US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Resources </a:t>
            </a:r>
            <a:r>
              <a:rPr kumimoji="1" lang="en-US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&lt;Example&gt;</a:t>
            </a:r>
            <a:endParaRPr kumimoji="1" 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77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51" y="80774"/>
            <a:ext cx="11255973" cy="891107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Exercise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Daily Activity Calendar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51" y="907643"/>
            <a:ext cx="11861910" cy="164547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Male group and female group separately draw their “Daily Activity Calendar” of a typical weekday. The activities to be identified include farm work, cooking, cleaning, resting sleeping, etc.</a:t>
            </a:r>
            <a:endParaRPr kumimoji="1"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13</a:t>
            </a:fld>
            <a:endParaRPr kumimoji="1" lang="en-US"/>
          </a:p>
        </p:txBody>
      </p:sp>
      <p:sp>
        <p:nvSpPr>
          <p:cNvPr id="7" name="TextBox 6"/>
          <p:cNvSpPr txBox="1"/>
          <p:nvPr/>
        </p:nvSpPr>
        <p:spPr>
          <a:xfrm>
            <a:off x="8673383" y="2553455"/>
            <a:ext cx="3510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They can use pictures like these. They can also write the activities if their literary rate is high.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5" y="2519853"/>
            <a:ext cx="8560637" cy="1460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467" y="4067584"/>
            <a:ext cx="9261991" cy="15237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355" y="4315490"/>
            <a:ext cx="2606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Start with 5 o’clock in the morning.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383436" y="4730988"/>
            <a:ext cx="624169" cy="2120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64695" y="3338285"/>
            <a:ext cx="419726" cy="977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121355" y="5795013"/>
            <a:ext cx="11890506" cy="8774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2"/>
            </a:pPr>
            <a:r>
              <a:rPr lang="en-US" sz="3200" dirty="0" smtClean="0"/>
              <a:t>Compare the two calendars and discuss better time use for a couple.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99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18" y="3130381"/>
            <a:ext cx="9966669" cy="3571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371" y="-131222"/>
            <a:ext cx="10999956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Exercise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Farm Family Budgeting 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54" y="899886"/>
            <a:ext cx="12070645" cy="2230495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ja-JP" sz="3200" dirty="0"/>
              <a:t>Male group and female group work separately to fill out the expenditure amount of each month on “Farm Family Budgeting Sheet ” based on their typical annual spending pattern.</a:t>
            </a:r>
          </a:p>
          <a:p>
            <a:pPr marL="0" indent="0">
              <a:buNone/>
            </a:pPr>
            <a:r>
              <a:rPr lang="en-US" altLang="ja-JP" sz="3200" dirty="0">
                <a:solidFill>
                  <a:srgbClr val="FF0000"/>
                </a:solidFill>
              </a:rPr>
              <a:t>[Tips!]If the famers’ literary rate is not high, try using candies, small stones, etc. to represent an amount of money.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14</a:t>
            </a:fld>
            <a:endParaRPr kumimoji="1" lang="en-US"/>
          </a:p>
        </p:txBody>
      </p:sp>
      <p:sp>
        <p:nvSpPr>
          <p:cNvPr id="6" name="TextBox 5"/>
          <p:cNvSpPr txBox="1"/>
          <p:nvPr/>
        </p:nvSpPr>
        <p:spPr>
          <a:xfrm>
            <a:off x="7236615" y="4650922"/>
            <a:ext cx="255795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Calculate the total amount of money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6497" y="4131287"/>
            <a:ext cx="341085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List major expenditure items such as food, education, healthcare, farming inputs, etc.</a:t>
            </a:r>
          </a:p>
        </p:txBody>
      </p:sp>
      <p:sp>
        <p:nvSpPr>
          <p:cNvPr id="9" name="Right Brace 8"/>
          <p:cNvSpPr/>
          <p:nvPr/>
        </p:nvSpPr>
        <p:spPr>
          <a:xfrm>
            <a:off x="2074300" y="3938922"/>
            <a:ext cx="490817" cy="2254998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2" name="Right Brace 11"/>
          <p:cNvSpPr/>
          <p:nvPr/>
        </p:nvSpPr>
        <p:spPr>
          <a:xfrm rot="10800000">
            <a:off x="9794568" y="3938922"/>
            <a:ext cx="490817" cy="2254998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3" name="Right Brace 12"/>
          <p:cNvSpPr/>
          <p:nvPr/>
        </p:nvSpPr>
        <p:spPr>
          <a:xfrm rot="16200000">
            <a:off x="6226522" y="2709724"/>
            <a:ext cx="490817" cy="6645275"/>
          </a:xfrm>
          <a:prstGeom prst="rightBrace">
            <a:avLst>
              <a:gd name="adj1" fmla="val 8333"/>
              <a:gd name="adj2" fmla="val 7380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4860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371" y="-131222"/>
            <a:ext cx="10999956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Exercise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Farm Family Budgeting 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71" y="1194341"/>
            <a:ext cx="11524343" cy="4045316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altLang="ja-JP" sz="3200" dirty="0"/>
              <a:t>Male group and female </a:t>
            </a:r>
            <a:r>
              <a:rPr lang="en-US" altLang="ja-JP" sz="3200" dirty="0" smtClean="0"/>
              <a:t>group show each other’s sheet.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altLang="ja-JP" sz="3200" dirty="0" smtClean="0"/>
              <a:t>Discuss issues caused by lack of lack of communication between a husband and wife on…..</a:t>
            </a:r>
          </a:p>
          <a:p>
            <a:pPr marL="742950" indent="-742950">
              <a:buFont typeface="+mj-lt"/>
              <a:buAutoNum type="arabicPeriod" startAt="2"/>
            </a:pPr>
            <a:endParaRPr lang="en-US" altLang="ja-JP" sz="32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ja-JP" sz="3200" dirty="0"/>
              <a:t>household budgeting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ja-JP" sz="3200" dirty="0"/>
              <a:t>Inefficient utilization of financial </a:t>
            </a:r>
            <a:r>
              <a:rPr lang="en-US" altLang="ja-JP" sz="3200" dirty="0" smtClean="0"/>
              <a:t>resources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altLang="ja-JP" sz="3600" dirty="0" smtClean="0"/>
          </a:p>
          <a:p>
            <a:pPr marL="742950" indent="-742950">
              <a:buFont typeface="+mj-lt"/>
              <a:buAutoNum type="arabicPeriod" startAt="2"/>
            </a:pPr>
            <a:r>
              <a:rPr lang="en-US" altLang="ja-JP" sz="3200" dirty="0" smtClean="0"/>
              <a:t>Discuss what they can do for the better management of family budget.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15</a:t>
            </a:fld>
            <a:endParaRPr kumimoji="1"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302" y="2401817"/>
            <a:ext cx="1868124" cy="16303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456" y="4842751"/>
            <a:ext cx="2380344" cy="178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41" y="-128193"/>
            <a:ext cx="11255973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Planning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Gender Action Plan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35" y="852116"/>
            <a:ext cx="11916482" cy="317751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dirty="0" smtClean="0"/>
              <a:t>All the farmers discuss how they can overcome gender-related issues which hinder efficient farm management. The issues include;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/>
              <a:t>Inefficient gender roles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/>
              <a:t>imbalanced decision-making power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/>
              <a:t>lack of trust and communication between a couple.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/>
              <a:t>Based on this realization, the group formulates a Gender Action Plan. They will implement it and monitor its progress.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16</a:t>
            </a:fld>
            <a:endParaRPr kumimoji="1"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91" y="3965742"/>
            <a:ext cx="108870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17</a:t>
            </a:fld>
            <a:endParaRPr kumimoji="1"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7657" y="313236"/>
            <a:ext cx="1099185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SUGGESTION: </a:t>
            </a:r>
            <a:r>
              <a:rPr lang="en-US" dirty="0" smtClean="0"/>
              <a:t>Organizing Discussion Sessions using Anecdotal Stories</a:t>
            </a:r>
            <a:endParaRPr kumimoji="1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67658" y="1754912"/>
            <a:ext cx="10522856" cy="4986715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In stead of, or on top of, organizing trainings explained so far, holding a discussion meeting for the farmers may be beneficial.</a:t>
            </a:r>
          </a:p>
          <a:p>
            <a:r>
              <a:rPr lang="en-US" altLang="ja-JP" sz="3200" dirty="0" smtClean="0"/>
              <a:t>Introduce to the farmers some real-life anecdotal stories with a gender topic.</a:t>
            </a:r>
          </a:p>
          <a:p>
            <a:r>
              <a:rPr lang="en-US" altLang="ja-JP" sz="3200" dirty="0"/>
              <a:t>L</a:t>
            </a:r>
            <a:r>
              <a:rPr lang="en-US" altLang="ja-JP" sz="3200" dirty="0" smtClean="0"/>
              <a:t>et them discuss issues concerned with;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Joint decision-making between a husband and wife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/>
              <a:t>g</a:t>
            </a:r>
            <a:r>
              <a:rPr lang="en-US" altLang="ja-JP" sz="2800" dirty="0" smtClean="0"/>
              <a:t>ender roles which enable efficient farm and household management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/>
              <a:t>e</a:t>
            </a:r>
            <a:r>
              <a:rPr lang="en-US" altLang="ja-JP" sz="2800" dirty="0" smtClean="0"/>
              <a:t>qual opportunities for both men and women.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743" y="3916524"/>
            <a:ext cx="2398374" cy="23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18</a:t>
            </a:fld>
            <a:endParaRPr kumimoji="1"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8883" y="-161037"/>
            <a:ext cx="12043117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Story 1: A Story of a Husban</a:t>
            </a:r>
            <a:r>
              <a:rPr lang="en-US" dirty="0" smtClean="0">
                <a:solidFill>
                  <a:srgbClr val="FF0000"/>
                </a:solidFill>
              </a:rPr>
              <a:t>d in a Farming Household</a:t>
            </a:r>
            <a:endParaRPr kumimoji="1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8269" y="917784"/>
            <a:ext cx="11524343" cy="40453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3000" dirty="0"/>
              <a:t>One day I left home in the morning to go look for a market </a:t>
            </a:r>
            <a:r>
              <a:rPr lang="en-US" altLang="ja-JP" sz="3000" dirty="0" smtClean="0"/>
              <a:t>for </a:t>
            </a:r>
            <a:r>
              <a:rPr lang="en-US" altLang="ja-JP" sz="3000" dirty="0"/>
              <a:t>my tomatoes which were ready for harvesting. While </a:t>
            </a:r>
            <a:r>
              <a:rPr lang="en-US" altLang="ja-JP" sz="3000" dirty="0" smtClean="0"/>
              <a:t>I </a:t>
            </a:r>
            <a:r>
              <a:rPr lang="en-US" altLang="ja-JP" sz="3000" dirty="0"/>
              <a:t>was away busy looking for a market, a buyer visited my </a:t>
            </a:r>
            <a:r>
              <a:rPr lang="en-US" altLang="ja-JP" sz="3000" dirty="0" smtClean="0"/>
              <a:t>home </a:t>
            </a:r>
            <a:r>
              <a:rPr lang="en-US" altLang="ja-JP" sz="3000" dirty="0"/>
              <a:t>and found my wife. He asked if she could sell </a:t>
            </a:r>
            <a:r>
              <a:rPr lang="en-US" altLang="ja-JP" sz="3000" dirty="0" smtClean="0"/>
              <a:t>the tomatoes </a:t>
            </a:r>
            <a:r>
              <a:rPr lang="en-US" altLang="ja-JP" sz="3000" dirty="0"/>
              <a:t>to him but since she had no authority whatsoever </a:t>
            </a:r>
            <a:r>
              <a:rPr lang="en-US" altLang="ja-JP" sz="3000" dirty="0" smtClean="0"/>
              <a:t>to </a:t>
            </a:r>
            <a:r>
              <a:rPr lang="en-US" altLang="ja-JP" sz="3000" dirty="0"/>
              <a:t>make decisions and never knew my plans, she declined. </a:t>
            </a:r>
          </a:p>
          <a:p>
            <a:pPr marL="0" indent="0">
              <a:buNone/>
            </a:pPr>
            <a:r>
              <a:rPr lang="en-US" altLang="ja-JP" sz="3000" dirty="0"/>
              <a:t>My search for a market was unsuccessful so I headed </a:t>
            </a:r>
            <a:r>
              <a:rPr lang="en-US" altLang="ja-JP" sz="3000" dirty="0" smtClean="0"/>
              <a:t>home </a:t>
            </a:r>
            <a:r>
              <a:rPr lang="en-US" altLang="ja-JP" sz="3000" dirty="0"/>
              <a:t>where my wife reported to me the events of the day. I </a:t>
            </a:r>
            <a:r>
              <a:rPr lang="en-US" altLang="ja-JP" sz="3000" dirty="0" smtClean="0"/>
              <a:t>really </a:t>
            </a:r>
            <a:r>
              <a:rPr lang="en-US" altLang="ja-JP" sz="3000" dirty="0"/>
              <a:t>felt bad and my tomatoes got spoilt since I couldn’t find </a:t>
            </a:r>
            <a:r>
              <a:rPr lang="en-US" altLang="ja-JP" sz="3000" dirty="0" smtClean="0"/>
              <a:t>a </a:t>
            </a:r>
            <a:r>
              <a:rPr lang="en-US" altLang="ja-JP" sz="3000" dirty="0"/>
              <a:t>place to sell them.</a:t>
            </a:r>
            <a:endParaRPr lang="en-US" altLang="ja-JP" sz="3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324" y="4963100"/>
            <a:ext cx="2667792" cy="1778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3228" y="5100853"/>
            <a:ext cx="9307172" cy="1757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Is this situation familiar to you?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Why do you think this problem happened?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How do you think this kind of situation can be avoided?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734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19</a:t>
            </a:fld>
            <a:endParaRPr kumimoji="1"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8883" y="-161037"/>
            <a:ext cx="12043117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Story 2: A Story of a Wife</a:t>
            </a:r>
            <a:r>
              <a:rPr lang="en-US" dirty="0" smtClean="0">
                <a:solidFill>
                  <a:srgbClr val="FF0000"/>
                </a:solidFill>
              </a:rPr>
              <a:t> in a Farming Household</a:t>
            </a:r>
            <a:endParaRPr kumimoji="1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8269" y="917784"/>
            <a:ext cx="11524343" cy="381794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3000" dirty="0"/>
              <a:t>My husband told me “I’ve heard cauliflower is profitable. Let’s plant cauliflower on all of our land”. I </a:t>
            </a:r>
            <a:r>
              <a:rPr lang="en-US" altLang="ja-JP" sz="3000" dirty="0" smtClean="0"/>
              <a:t>opposed </a:t>
            </a:r>
            <a:r>
              <a:rPr lang="en-US" altLang="ja-JP" sz="3000" dirty="0"/>
              <a:t>to him by saying “Yes, but just on half of our land, not entire land” because I saw many other </a:t>
            </a:r>
            <a:r>
              <a:rPr lang="en-US" altLang="ja-JP" sz="3000" dirty="0" smtClean="0"/>
              <a:t>farmers </a:t>
            </a:r>
            <a:r>
              <a:rPr lang="en-US" altLang="ja-JP" sz="3000" dirty="0"/>
              <a:t>had planted cauliflower already and heard many people saying they wanted to plant cauliflower. I </a:t>
            </a:r>
            <a:r>
              <a:rPr lang="en-US" altLang="ja-JP" sz="3000" dirty="0" smtClean="0"/>
              <a:t>knew </a:t>
            </a:r>
            <a:r>
              <a:rPr lang="en-US" altLang="ja-JP" sz="3000" dirty="0"/>
              <a:t>by the time we harvest it, the price would go down. My husband did not listen to me and did what he </a:t>
            </a:r>
            <a:r>
              <a:rPr lang="en-US" altLang="ja-JP" sz="3000" dirty="0" smtClean="0"/>
              <a:t>wanted</a:t>
            </a:r>
            <a:r>
              <a:rPr lang="en-US" altLang="ja-JP" sz="3000" dirty="0"/>
              <a:t>. We made a huge loss at the end of the season. After this bitter experience, however, my husband </a:t>
            </a:r>
            <a:r>
              <a:rPr lang="en-US" altLang="ja-JP" sz="3000" dirty="0" smtClean="0"/>
              <a:t>started </a:t>
            </a:r>
            <a:r>
              <a:rPr lang="en-US" altLang="ja-JP" sz="3000" dirty="0"/>
              <a:t>to ask me “What crop do you think is good for this season?”</a:t>
            </a:r>
            <a:endParaRPr lang="en-US" altLang="ja-JP" sz="3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8883" y="4935975"/>
            <a:ext cx="9307172" cy="1757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Is this situation familiar to you?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Why do you think this problem happened?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How do you think this kind of situation can be avoided?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12" y="4271671"/>
            <a:ext cx="2743200" cy="2056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58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123"/>
            <a:ext cx="11944350" cy="1325563"/>
          </a:xfrm>
        </p:spPr>
        <p:txBody>
          <a:bodyPr/>
          <a:lstStyle/>
          <a:p>
            <a:pPr algn="ctr"/>
            <a:r>
              <a:rPr kumimoji="1" lang="en-US" dirty="0" smtClean="0">
                <a:solidFill>
                  <a:srgbClr val="FF0000"/>
                </a:solidFill>
              </a:rPr>
              <a:t>WHERE ARE WE?: </a:t>
            </a:r>
            <a:r>
              <a:rPr kumimoji="1" lang="en-US" altLang="ja-JP" dirty="0" smtClean="0"/>
              <a:t>Gender Awareness Training </a:t>
            </a:r>
            <a:r>
              <a:rPr kumimoji="1" lang="en-US" dirty="0" smtClean="0"/>
              <a:t>in SHEP’s 4 Steps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</a:t>
            </a:fld>
            <a:endParaRPr kumimoji="1"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472532"/>
              </p:ext>
            </p:extLst>
          </p:nvPr>
        </p:nvGraphicFramePr>
        <p:xfrm>
          <a:off x="278605" y="1761249"/>
          <a:ext cx="9021312" cy="45590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63463"/>
                <a:gridCol w="4357849"/>
              </a:tblGrid>
              <a:tr h="321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4 Steps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Activities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</a:tr>
              <a:tr h="83862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ja-JP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1.</a:t>
                      </a:r>
                      <a:r>
                        <a:rPr lang="en-US" altLang="ja-JP" sz="2800" b="1" baseline="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Share goal with farmers.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Sensitization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Workshop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74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2.  </a:t>
                      </a:r>
                      <a:r>
                        <a:rPr lang="en-US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Farmers’ awareness is raised.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Participatory Baseline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Survey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(optional) Stakeholder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Forum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Market Survey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52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3 .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make decisions.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Target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Selection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Calendar Making</a:t>
                      </a:r>
                      <a:endParaRPr kumimoji="1" 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239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4. 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acquire skills.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In-field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trainings</a:t>
                      </a:r>
                      <a:endParaRPr kumimoji="1" 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2391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Follow-up</a:t>
                      </a:r>
                      <a:r>
                        <a:rPr lang="en-US" altLang="ja-JP" sz="2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and monitoring (including Participatory Endline Survey)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9429640" y="1108963"/>
            <a:ext cx="2613477" cy="4566122"/>
          </a:xfrm>
          <a:prstGeom prst="wedgeRoundRectCallout">
            <a:avLst>
              <a:gd name="adj1" fmla="val -60135"/>
              <a:gd name="adj2" fmla="val -1448"/>
              <a:gd name="adj3" fmla="val 16667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000" dirty="0" smtClean="0">
                <a:solidFill>
                  <a:schemeClr val="tx1"/>
                </a:solidFill>
              </a:rPr>
              <a:t>Gender Awareness Training should be conducted </a:t>
            </a:r>
            <a:r>
              <a:rPr kumimoji="1" lang="en-US" sz="2400" b="1" dirty="0" smtClean="0">
                <a:solidFill>
                  <a:schemeClr val="tx1"/>
                </a:solidFill>
              </a:rPr>
              <a:t>some time before “Step 3-Farmers </a:t>
            </a:r>
            <a:r>
              <a:rPr lang="en-US" sz="2400" b="1" dirty="0" smtClean="0">
                <a:solidFill>
                  <a:schemeClr val="tx1"/>
                </a:solidFill>
              </a:rPr>
              <a:t>make decisions” </a:t>
            </a:r>
            <a:r>
              <a:rPr lang="en-US" sz="2400" dirty="0" smtClean="0">
                <a:solidFill>
                  <a:schemeClr val="tx1"/>
                </a:solidFill>
              </a:rPr>
              <a:t>because gender-balanced decision-making is critical for success of the group/household work.</a:t>
            </a:r>
            <a:endParaRPr kumimoji="1" lang="en-US" sz="2000" dirty="0">
              <a:solidFill>
                <a:schemeClr val="tx1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8360228" y="2220686"/>
            <a:ext cx="508001" cy="1672888"/>
          </a:xfrm>
          <a:prstGeom prst="rightBrace">
            <a:avLst>
              <a:gd name="adj1" fmla="val 30463"/>
              <a:gd name="adj2" fmla="val 50582"/>
            </a:avLst>
          </a:prstGeom>
          <a:ln w="85725">
            <a:solidFill>
              <a:srgbClr val="F28C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69" y="1400697"/>
            <a:ext cx="11339019" cy="44775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20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5638" y="457269"/>
            <a:ext cx="10991850" cy="1325563"/>
          </a:xfrm>
        </p:spPr>
        <p:txBody>
          <a:bodyPr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Gender Awareness Training </a:t>
            </a:r>
            <a:r>
              <a:rPr lang="en-US" dirty="0" smtClean="0">
                <a:solidFill>
                  <a:srgbClr val="FF0000"/>
                </a:solidFill>
              </a:rPr>
              <a:t>in Action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9724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1515"/>
            <a:ext cx="1099185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90" y="1789305"/>
            <a:ext cx="11449159" cy="42776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ym typeface="Wingdings" panose="05000000000000000000" pitchFamily="2" charset="2"/>
              </a:rPr>
              <a:t>Gender is a sensitive topic. What if the farmers hesitate to attend the Gender Awareness Training?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Past experience suggests that those farmers who attended the Gender Awareness Training were very happy about attending the training. They liked the training because its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focus is NOT on highlighting problems or criticizing others related to gender but on improving farming business</a:t>
            </a:r>
            <a:r>
              <a:rPr lang="en-US" dirty="0" smtClean="0">
                <a:sym typeface="Wingdings" panose="05000000000000000000" pitchFamily="2" charset="2"/>
              </a:rPr>
              <a:t> through cooperating each other.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21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6860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2" y="1648513"/>
            <a:ext cx="10515600" cy="4727990"/>
          </a:xfrm>
        </p:spPr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22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Way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Forward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kumimoji="1" lang="en-US" dirty="0" smtClean="0"/>
              <a:t>Implementation Schedule, Reporting, </a:t>
            </a:r>
            <a:r>
              <a:rPr kumimoji="1" lang="en-US" dirty="0" smtClean="0">
                <a:solidFill>
                  <a:schemeClr val="bg1">
                    <a:lumMod val="75000"/>
                  </a:schemeClr>
                </a:solidFill>
              </a:rPr>
              <a:t>add any other necessary info. here</a:t>
            </a:r>
            <a:endParaRPr kumimoji="1"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rgbClr val="E896E2"/>
          </a:solidFill>
        </p:spPr>
        <p:txBody>
          <a:bodyPr/>
          <a:lstStyle/>
          <a:p>
            <a:pPr algn="ctr"/>
            <a:r>
              <a:rPr kumimoji="1" lang="en-US" dirty="0" smtClean="0">
                <a:solidFill>
                  <a:schemeClr val="tx1"/>
                </a:solidFill>
              </a:rPr>
              <a:t>PART 1: CONCEPT</a:t>
            </a:r>
            <a:endParaRPr kumimoji="1"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446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4</a:t>
            </a:fld>
            <a:endParaRPr kumimoji="1"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42097" y="1163204"/>
            <a:ext cx="9736603" cy="5213299"/>
            <a:chOff x="1435834" y="1528329"/>
            <a:chExt cx="9736603" cy="52132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5834" y="1528329"/>
              <a:ext cx="9736603" cy="521329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35834" y="6559065"/>
              <a:ext cx="3499023" cy="18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767" y="0"/>
            <a:ext cx="11944350" cy="1325563"/>
          </a:xfrm>
        </p:spPr>
        <p:txBody>
          <a:bodyPr/>
          <a:lstStyle/>
          <a:p>
            <a:pPr algn="ctr"/>
            <a:r>
              <a:rPr kumimoji="1" lang="en-US" dirty="0" smtClean="0">
                <a:solidFill>
                  <a:srgbClr val="FF0000"/>
                </a:solidFill>
              </a:rPr>
              <a:t>WHY?: </a:t>
            </a:r>
            <a:r>
              <a:rPr lang="en-US" dirty="0"/>
              <a:t>Objectives of </a:t>
            </a:r>
            <a:r>
              <a:rPr lang="en-US" altLang="ja-JP" dirty="0"/>
              <a:t>Gender A</a:t>
            </a:r>
            <a:r>
              <a:rPr kumimoji="1" lang="en-US" altLang="ja-JP" dirty="0" smtClean="0"/>
              <a:t>wareness Training</a:t>
            </a:r>
            <a:endParaRPr kumimoji="1"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8767" y="4456143"/>
            <a:ext cx="6751975" cy="2401857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SHEP</a:t>
            </a:r>
            <a:r>
              <a:rPr lang="ja-JP" altLang="en-US" dirty="0"/>
              <a:t> </a:t>
            </a:r>
            <a:r>
              <a:rPr lang="en-US" altLang="ja-JP" dirty="0" smtClean="0"/>
              <a:t>considers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gender as </a:t>
            </a:r>
            <a:r>
              <a:rPr lang="en-US" altLang="ja-JP" dirty="0" smtClean="0">
                <a:solidFill>
                  <a:srgbClr val="FF0000"/>
                </a:solidFill>
              </a:rPr>
              <a:t>an integral and essential part </a:t>
            </a:r>
            <a:r>
              <a:rPr lang="en-US" altLang="ja-JP" dirty="0" smtClean="0"/>
              <a:t>of farm business management.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a husband and wife a “</a:t>
            </a:r>
            <a:r>
              <a:rPr lang="en-US" altLang="ja-JP" dirty="0" smtClean="0">
                <a:solidFill>
                  <a:srgbClr val="FF0000"/>
                </a:solidFill>
              </a:rPr>
              <a:t>farm management unit</a:t>
            </a:r>
            <a:r>
              <a:rPr lang="en-US" altLang="ja-JP" dirty="0" smtClean="0"/>
              <a:t>” which should work together in harmony. </a:t>
            </a:r>
            <a:endParaRPr kumimoji="1"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50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255" y="3459204"/>
            <a:ext cx="3610848" cy="2117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68" y="-171660"/>
            <a:ext cx="109061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WHAT?: </a:t>
            </a:r>
            <a:r>
              <a:rPr kumimoji="1" lang="en-US" dirty="0" smtClean="0"/>
              <a:t>Outline of Gender Awareness Training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823138"/>
            <a:ext cx="11781860" cy="2319640"/>
          </a:xfrm>
        </p:spPr>
        <p:txBody>
          <a:bodyPr>
            <a:normAutofit/>
          </a:bodyPr>
          <a:lstStyle/>
          <a:p>
            <a:r>
              <a:rPr lang="en-US" dirty="0" smtClean="0"/>
              <a:t>Gender Awareness Training is an </a:t>
            </a:r>
            <a:r>
              <a:rPr lang="en-US" dirty="0" smtClean="0">
                <a:solidFill>
                  <a:srgbClr val="FF0000"/>
                </a:solidFill>
              </a:rPr>
              <a:t>integral part </a:t>
            </a:r>
            <a:r>
              <a:rPr lang="en-US" dirty="0" smtClean="0"/>
              <a:t>of SHEP trainings.</a:t>
            </a:r>
          </a:p>
          <a:p>
            <a:r>
              <a:rPr lang="en-US" dirty="0" smtClean="0"/>
              <a:t>It should be conducted </a:t>
            </a:r>
            <a:r>
              <a:rPr lang="en-US" dirty="0" smtClean="0">
                <a:solidFill>
                  <a:srgbClr val="FF0000"/>
                </a:solidFill>
              </a:rPr>
              <a:t>before the farmers’ decision-making stage</a:t>
            </a:r>
            <a:r>
              <a:rPr lang="en-US" dirty="0" smtClean="0"/>
              <a:t>, i.e. Target Crop Selection and Crop Calendar Making.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5</a:t>
            </a:fld>
            <a:endParaRPr kumimoji="1" lang="en-US"/>
          </a:p>
        </p:txBody>
      </p:sp>
      <p:graphicFrame>
        <p:nvGraphicFramePr>
          <p:cNvPr id="7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091656"/>
              </p:ext>
            </p:extLst>
          </p:nvPr>
        </p:nvGraphicFramePr>
        <p:xfrm>
          <a:off x="404048" y="3237556"/>
          <a:ext cx="7051109" cy="35116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44989"/>
                <a:gridCol w="3406120"/>
              </a:tblGrid>
              <a:tr h="204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dirty="0" smtClean="0">
                          <a:effectLst/>
                        </a:rPr>
                        <a:t>4 Steps</a:t>
                      </a:r>
                      <a:endParaRPr lang="ja-JP" sz="18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dirty="0" smtClean="0">
                          <a:effectLst/>
                        </a:rPr>
                        <a:t>Activities</a:t>
                      </a:r>
                      <a:endParaRPr lang="ja-JP" sz="18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</a:tr>
              <a:tr h="545804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ja-JP" sz="1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1.</a:t>
                      </a:r>
                      <a:r>
                        <a:rPr lang="en-US" altLang="ja-JP" sz="1800" b="1" baseline="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Share goal with farmers.</a:t>
                      </a:r>
                      <a:endParaRPr lang="ja-JP" sz="1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Sensitization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Workshop</a:t>
                      </a:r>
                      <a:endParaRPr lang="ja-JP" sz="18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82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2.  </a:t>
                      </a:r>
                      <a:r>
                        <a:rPr lang="en-US" sz="1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Farmers’ awareness is raised.</a:t>
                      </a:r>
                      <a:endParaRPr lang="ja-JP" sz="1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Participatory Baseline </a:t>
                      </a:r>
                      <a:r>
                        <a:rPr kumimoji="1"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Survey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8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(optional) Stakeholder</a:t>
                      </a:r>
                      <a:r>
                        <a:rPr lang="en-US" sz="18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Forum</a:t>
                      </a:r>
                      <a:endParaRPr lang="ja-JP" sz="18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Market Survey</a:t>
                      </a:r>
                      <a:endParaRPr lang="ja-JP" sz="18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14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3 .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make decisions.</a:t>
                      </a:r>
                      <a:endParaRPr lang="ja-JP" sz="1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Target </a:t>
                      </a:r>
                      <a:r>
                        <a:rPr kumimoji="1"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Selection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Calendar Making</a:t>
                      </a:r>
                      <a:endParaRPr kumimoji="1" lang="ja-JP" sz="1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14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4. 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acquire skills.</a:t>
                      </a:r>
                      <a:endParaRPr lang="ja-JP" sz="1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In-field </a:t>
                      </a:r>
                      <a:r>
                        <a:rPr kumimoji="1"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trainings</a:t>
                      </a:r>
                      <a:endParaRPr kumimoji="1" lang="ja-JP" sz="1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52306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Follow-up</a:t>
                      </a:r>
                      <a:r>
                        <a:rPr lang="en-US" altLang="ja-JP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and monitoring (including Participatory Endline Survey)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1900" y="4833021"/>
            <a:ext cx="7830207" cy="86553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1" name="Up-Down Arrow 10"/>
          <p:cNvSpPr/>
          <p:nvPr/>
        </p:nvSpPr>
        <p:spPr>
          <a:xfrm>
            <a:off x="7480432" y="3512947"/>
            <a:ext cx="406400" cy="1480457"/>
          </a:xfrm>
          <a:prstGeom prst="up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614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136525"/>
            <a:ext cx="109061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WHAT?: </a:t>
            </a:r>
            <a:r>
              <a:rPr kumimoji="1" lang="en-US" dirty="0" smtClean="0"/>
              <a:t>Outline of Gender Awareness Training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6</a:t>
            </a:fld>
            <a:endParaRPr kumimoji="1"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9943" y="1248230"/>
            <a:ext cx="11466285" cy="56097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training is not theoretical but </a:t>
            </a:r>
            <a:r>
              <a:rPr lang="en-US" dirty="0" smtClean="0">
                <a:solidFill>
                  <a:srgbClr val="FF0000"/>
                </a:solidFill>
              </a:rPr>
              <a:t>practical and participatory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training is conducted by undertaking four different types of exercises.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Roles and Responsibilities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Access to &amp; Control of Resources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Daily Activity Calendar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Farm Family Budgeting</a:t>
            </a:r>
          </a:p>
          <a:p>
            <a:r>
              <a:rPr lang="en-US" altLang="ja-JP" dirty="0" smtClean="0"/>
              <a:t>Through participation in various exercises, farming couples will come to a number of realizations on their gender issues at the household level.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536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829" y="1322905"/>
            <a:ext cx="1092374" cy="1172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2181"/>
            <a:ext cx="1051560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HOW?: </a:t>
            </a:r>
            <a:r>
              <a:rPr kumimoji="1" lang="en-US" dirty="0" smtClean="0"/>
              <a:t>Ke</a:t>
            </a:r>
            <a:r>
              <a:rPr lang="en-US" dirty="0" smtClean="0"/>
              <a:t>y </a:t>
            </a:r>
            <a:r>
              <a:rPr lang="en-US" altLang="ja-JP" dirty="0" smtClean="0"/>
              <a:t>I</a:t>
            </a:r>
            <a:r>
              <a:rPr lang="en-US" dirty="0" smtClean="0"/>
              <a:t>mplementation Tips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57" y="1352769"/>
            <a:ext cx="11137843" cy="5206296"/>
          </a:xfrm>
        </p:spPr>
        <p:txBody>
          <a:bodyPr>
            <a:normAutofit/>
          </a:bodyPr>
          <a:lstStyle/>
          <a:p>
            <a:r>
              <a:rPr lang="en-US" altLang="ja-JP" dirty="0"/>
              <a:t>The </a:t>
            </a:r>
            <a:r>
              <a:rPr lang="en-US" altLang="ja-JP" dirty="0">
                <a:solidFill>
                  <a:srgbClr val="FF0000"/>
                </a:solidFill>
              </a:rPr>
              <a:t>members’ spouses </a:t>
            </a:r>
            <a:r>
              <a:rPr lang="en-US" altLang="ja-JP" dirty="0"/>
              <a:t>should be invited to take part in the training.</a:t>
            </a:r>
          </a:p>
          <a:p>
            <a:r>
              <a:rPr lang="en-US" dirty="0" smtClean="0"/>
              <a:t>Create a friendly environment. </a:t>
            </a:r>
            <a:r>
              <a:rPr lang="en-US" dirty="0" smtClean="0">
                <a:solidFill>
                  <a:srgbClr val="FF0000"/>
                </a:solidFill>
              </a:rPr>
              <a:t>Don’t let the participants play the blame game</a:t>
            </a:r>
            <a:r>
              <a:rPr lang="en-US" dirty="0" smtClean="0"/>
              <a:t>! Rather, help them to understand each other’s positions, concerns, problems.</a:t>
            </a:r>
          </a:p>
          <a:p>
            <a:r>
              <a:rPr lang="en-US" dirty="0" smtClean="0"/>
              <a:t>If it is difficult to talk about gender issues openly due to local social norms, </a:t>
            </a:r>
            <a:r>
              <a:rPr lang="en-US" dirty="0" smtClean="0">
                <a:solidFill>
                  <a:srgbClr val="FF0000"/>
                </a:solidFill>
              </a:rPr>
              <a:t>consider inviting local opinion leaders </a:t>
            </a:r>
            <a:r>
              <a:rPr lang="en-US" dirty="0" smtClean="0"/>
              <a:t>(e.g. religious leaders, school teachers, etc. who are supportive of the gender training)</a:t>
            </a:r>
          </a:p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7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2742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rgbClr val="E896E2"/>
          </a:solidFill>
        </p:spPr>
        <p:txBody>
          <a:bodyPr/>
          <a:lstStyle/>
          <a:p>
            <a:pPr algn="ctr"/>
            <a:r>
              <a:rPr kumimoji="1" lang="en-US" dirty="0" smtClean="0">
                <a:solidFill>
                  <a:schemeClr val="tx1"/>
                </a:solidFill>
              </a:rPr>
              <a:t>PART 2</a:t>
            </a:r>
            <a:r>
              <a:rPr kumimoji="1" lang="en-US" smtClean="0">
                <a:solidFill>
                  <a:schemeClr val="tx1"/>
                </a:solidFill>
              </a:rPr>
              <a:t>: PRACTICE</a:t>
            </a:r>
            <a:endParaRPr kumimoji="1"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8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370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51" y="80774"/>
            <a:ext cx="11255973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Exercise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Roles and Responsibilities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55" y="1194341"/>
            <a:ext cx="11861910" cy="164547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Male group and female group work separately on “Productive Roles” and “Reproductive Roles” sheets.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Both groups present their discussion results.</a:t>
            </a:r>
            <a:endParaRPr kumimoji="1"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9</a:t>
            </a:fld>
            <a:endParaRPr kumimoji="1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5" y="2719650"/>
            <a:ext cx="7742099" cy="3912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2275" y="3738614"/>
            <a:ext cx="3849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Distribute a total of four </a:t>
            </a:r>
            <a:r>
              <a:rPr lang="en-US" sz="2400" dirty="0">
                <a:solidFill>
                  <a:srgbClr val="FF0000"/>
                </a:solidFill>
              </a:rPr>
              <a:t>ticks </a:t>
            </a:r>
            <a:r>
              <a:rPr lang="en-US" sz="2400" dirty="0" smtClean="0">
                <a:solidFill>
                  <a:srgbClr val="FF0000"/>
                </a:solidFill>
              </a:rPr>
              <a:t>per </a:t>
            </a:r>
            <a:r>
              <a:rPr lang="en-US" sz="2400" dirty="0">
                <a:solidFill>
                  <a:srgbClr val="FF0000"/>
                </a:solidFill>
              </a:rPr>
              <a:t>row, indicating </a:t>
            </a:r>
            <a:r>
              <a:rPr lang="en-US" sz="2400" dirty="0" smtClean="0">
                <a:solidFill>
                  <a:srgbClr val="FF0000"/>
                </a:solidFill>
              </a:rPr>
              <a:t>who plays more roles in, and has more responsibilities for, each one of the “Activities” listed.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0850" y="3748907"/>
            <a:ext cx="239485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List major productive tasks (crop production) under “Activities”. </a:t>
            </a:r>
          </a:p>
        </p:txBody>
      </p:sp>
      <p:sp>
        <p:nvSpPr>
          <p:cNvPr id="8" name="Right Brace 7"/>
          <p:cNvSpPr/>
          <p:nvPr/>
        </p:nvSpPr>
        <p:spPr>
          <a:xfrm>
            <a:off x="7851796" y="3462608"/>
            <a:ext cx="447719" cy="3015141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9" name="Right Brace 8"/>
          <p:cNvSpPr/>
          <p:nvPr/>
        </p:nvSpPr>
        <p:spPr>
          <a:xfrm>
            <a:off x="2735442" y="3395796"/>
            <a:ext cx="490817" cy="2254998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605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6" ma:contentTypeDescription="新しいドキュメントを作成します。" ma:contentTypeScope="" ma:versionID="ebfe80232c898dbef27a1fbbc7cca82b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db8272c95ff05eede5056ccb1aba1cc7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  <SharedWithUsers xmlns="b94aba0d-0b37-450f-acf1-6ab612cafb6d">
      <UserInfo>
        <DisplayName/>
        <AccountId xsi:nil="true"/>
        <AccountType/>
      </UserInfo>
    </SharedWithUsers>
    <MediaLengthInSeconds xmlns="b5df9216-17ea-4c10-abb6-43a658e75ede" xsi:nil="true"/>
  </documentManagement>
</p:properties>
</file>

<file path=customXml/itemProps1.xml><?xml version="1.0" encoding="utf-8"?>
<ds:datastoreItem xmlns:ds="http://schemas.openxmlformats.org/officeDocument/2006/customXml" ds:itemID="{4C8A0751-7DEB-4D52-ADD4-F394DCA045CE}"/>
</file>

<file path=customXml/itemProps2.xml><?xml version="1.0" encoding="utf-8"?>
<ds:datastoreItem xmlns:ds="http://schemas.openxmlformats.org/officeDocument/2006/customXml" ds:itemID="{62366452-C46A-48F7-A6FD-C010DB7B599C}"/>
</file>

<file path=customXml/itemProps3.xml><?xml version="1.0" encoding="utf-8"?>
<ds:datastoreItem xmlns:ds="http://schemas.openxmlformats.org/officeDocument/2006/customXml" ds:itemID="{8451A98F-3DF8-435E-8236-6DA4C8ED9C4A}"/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1525</Words>
  <PresentationFormat>Widescreen</PresentationFormat>
  <Paragraphs>149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 Unicode MS</vt:lpstr>
      <vt:lpstr>ＭＳ Ｐゴシック</vt:lpstr>
      <vt:lpstr>ＭＳ ゴシック</vt:lpstr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ビットマップ イメージ</vt:lpstr>
      <vt:lpstr>Gender Awareness Training</vt:lpstr>
      <vt:lpstr>WHERE ARE WE?: Gender Awareness Training in SHEP’s 4 Steps</vt:lpstr>
      <vt:lpstr>PART 1: CONCEPT</vt:lpstr>
      <vt:lpstr>WHY?: Objectives of Gender Awareness Training</vt:lpstr>
      <vt:lpstr>WHAT?: Outline of Gender Awareness Training</vt:lpstr>
      <vt:lpstr>WHAT?: Outline of Gender Awareness Training</vt:lpstr>
      <vt:lpstr>HOW?: Key Implementation Tips</vt:lpstr>
      <vt:lpstr>PART 2: PRACTICE</vt:lpstr>
      <vt:lpstr>Exercise: Roles and Responsibilities</vt:lpstr>
      <vt:lpstr>Exercise: Roles and Responsibilities</vt:lpstr>
      <vt:lpstr>Exercise: Access to &amp; Control of Resources</vt:lpstr>
      <vt:lpstr>Exercise: Access to &amp; Control of Resources</vt:lpstr>
      <vt:lpstr>Exercise: Daily Activity Calendar</vt:lpstr>
      <vt:lpstr>Exercise: Farm Family Budgeting </vt:lpstr>
      <vt:lpstr>Exercise: Farm Family Budgeting </vt:lpstr>
      <vt:lpstr>Planning: Gender Action Plan</vt:lpstr>
      <vt:lpstr>SUGGESTION: Organizing Discussion Sessions using Anecdotal Stories</vt:lpstr>
      <vt:lpstr>Story 1: A Story of a Husband in a Farming Household</vt:lpstr>
      <vt:lpstr>Story 2: A Story of a Wife in a Farming Household</vt:lpstr>
      <vt:lpstr>Gender Awareness Training in Action</vt:lpstr>
      <vt:lpstr>TROUBLESHOOTING</vt:lpstr>
      <vt:lpstr>Way Forward: Implementation Schedule, Reporting, add any other necessary info. here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2019-05-01T16:27:56Z</dcterms:created>
  <dcterms:modified xsi:type="dcterms:W3CDTF">2020-11-12T07:15:50Z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  <property fmtid="{D5CDD505-2E9C-101B-9397-08002B2CF9AE}" pid="3" name="Order">
    <vt:r8>132285300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