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58" r:id="rId3"/>
    <p:sldId id="285" r:id="rId4"/>
    <p:sldId id="257" r:id="rId5"/>
    <p:sldId id="259" r:id="rId6"/>
    <p:sldId id="261" r:id="rId7"/>
    <p:sldId id="283" r:id="rId8"/>
    <p:sldId id="286" r:id="rId9"/>
    <p:sldId id="262" r:id="rId10"/>
    <p:sldId id="266" r:id="rId11"/>
    <p:sldId id="284" r:id="rId12"/>
    <p:sldId id="263" r:id="rId13"/>
    <p:sldId id="281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t>8/10/2020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smtClean="0"/>
              <a:t>Click to edit Master subtitle style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 smtClean="0"/>
              <a:t>Click to edit Master text styles</a:t>
            </a:r>
          </a:p>
          <a:p>
            <a:pPr lvl="1"/>
            <a:r>
              <a:rPr kumimoji="1" lang="en-US" dirty="0" smtClean="0"/>
              <a:t>Second level</a:t>
            </a:r>
          </a:p>
          <a:p>
            <a:pPr lvl="2"/>
            <a:r>
              <a:rPr kumimoji="1" lang="en-US" dirty="0" smtClean="0"/>
              <a:t>Third level</a:t>
            </a:r>
          </a:p>
          <a:p>
            <a:pPr lvl="3"/>
            <a:r>
              <a:rPr kumimoji="1" lang="en-US" dirty="0" smtClean="0"/>
              <a:t>Fourth level</a:t>
            </a:r>
          </a:p>
          <a:p>
            <a:pPr lvl="4"/>
            <a:r>
              <a:rPr kumimoji="1" lang="en-US" dirty="0" smtClean="0"/>
              <a:t>Fifth level</a:t>
            </a:r>
            <a:endParaRPr kumimoji="1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r>
              <a:rPr lang="en-US" altLang="ja-JP" sz="7200" dirty="0" smtClean="0">
                <a:solidFill>
                  <a:schemeClr val="tx1"/>
                </a:solidFill>
              </a:rPr>
              <a:t>Sensitization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Workshop</a:t>
            </a:r>
            <a:r>
              <a:rPr kumimoji="1" lang="en-US" altLang="ja-JP" sz="8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800" dirty="0" smtClean="0">
                <a:solidFill>
                  <a:schemeClr val="tx1"/>
                </a:solidFill>
              </a:rPr>
            </a:br>
            <a:r>
              <a:rPr kumimoji="1" lang="en-US" altLang="ja-JP" sz="5400" dirty="0" smtClean="0">
                <a:solidFill>
                  <a:schemeClr val="tx1"/>
                </a:solidFill>
              </a:rPr>
              <a:t>Methods of Implementation</a:t>
            </a:r>
            <a:endParaRPr kumimoji="1"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Type the name of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your </a:t>
            </a:r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organization here.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ビットマップ イメージ" r:id="rId5" imgW="5819048" imgH="4982270" progId="Paint.Picture">
                  <p:embed/>
                </p:oleObj>
              </mc:Choice>
              <mc:Fallback>
                <p:oleObj name="ビットマップ イメージ" r:id="rId5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r>
              <a:rPr lang="ja-JP" altLang="en-US" dirty="0"/>
              <a:t> </a:t>
            </a:r>
            <a:r>
              <a:rPr lang="en-US" altLang="ja-JP" dirty="0" smtClean="0"/>
              <a:t>(Agenda of Sensitization Workshop)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257301"/>
            <a:ext cx="11387137" cy="17716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Write detailed SHEP activities, timeframe, roles &amp; responsibilities of both the implementers and farmers, etc.  Use the 4 Steps table below where necessary when you explain the flow of SHEP activities.</a:t>
            </a:r>
            <a:endParaRPr kumimoji="1"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10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42003"/>
              </p:ext>
            </p:extLst>
          </p:nvPr>
        </p:nvGraphicFramePr>
        <p:xfrm>
          <a:off x="271461" y="3028951"/>
          <a:ext cx="11644313" cy="3378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/>
                <a:gridCol w="3702367"/>
                <a:gridCol w="2947376"/>
                <a:gridCol w="2860263"/>
              </a:tblGrid>
              <a:tr h="360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</a:rPr>
                        <a:t>4 Steps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</a:rPr>
                        <a:t>Activities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en-US" altLang="ja-JP" sz="20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(tentative)</a:t>
                      </a:r>
                      <a:endParaRPr lang="ja-JP" altLang="ja-JP" sz="2000" b="0" dirty="0" smtClean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Venue &amp; other info.</a:t>
                      </a:r>
                      <a:endParaRPr kumimoji="1" lang="ja-JP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</a:tr>
              <a:tr h="425233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ja-JP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 Share goal with farmers.</a:t>
                      </a:r>
                      <a:endParaRPr kumimoji="1" lang="ja-JP" sz="20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kumimoji="1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19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Survey</a:t>
                      </a:r>
                      <a:endParaRPr kumimoji="1" lang="ja-JP" sz="20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5014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0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Selection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5178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0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r>
              <a:rPr lang="ja-JP" altLang="en-US" dirty="0"/>
              <a:t> </a:t>
            </a:r>
            <a:r>
              <a:rPr lang="en-US" altLang="ja-JP" dirty="0" smtClean="0"/>
              <a:t>(Agenda of Sensitization Workshop)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11</a:t>
            </a:fld>
            <a:endParaRPr kumimoji="1"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695012"/>
              </p:ext>
            </p:extLst>
          </p:nvPr>
        </p:nvGraphicFramePr>
        <p:xfrm>
          <a:off x="342899" y="2100261"/>
          <a:ext cx="11700220" cy="47577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8789"/>
                <a:gridCol w="9971431"/>
              </a:tblGrid>
              <a:tr h="414339">
                <a:tc>
                  <a:txBody>
                    <a:bodyPr/>
                    <a:lstStyle/>
                    <a:p>
                      <a:endParaRPr lang="en-US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chemeClr val="tx1"/>
                          </a:solidFill>
                        </a:rPr>
                        <a:t>Roles</a:t>
                      </a:r>
                      <a:r>
                        <a:rPr lang="en-US" sz="2100" b="0" baseline="0" dirty="0" smtClean="0">
                          <a:solidFill>
                            <a:schemeClr val="tx1"/>
                          </a:solidFill>
                        </a:rPr>
                        <a:t> and Responsibilities</a:t>
                      </a:r>
                      <a:endParaRPr lang="en-US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Implementers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2100" dirty="0" smtClean="0"/>
                        <a:t>The</a:t>
                      </a:r>
                      <a:r>
                        <a:rPr lang="en-US" altLang="ja-JP" sz="2100" baseline="0" dirty="0" smtClean="0"/>
                        <a:t> implementers will o</a:t>
                      </a:r>
                      <a:r>
                        <a:rPr lang="en-US" altLang="ja-JP" sz="2100" dirty="0" smtClean="0"/>
                        <a:t>rganize</a:t>
                      </a:r>
                      <a:r>
                        <a:rPr lang="en-US" altLang="ja-JP" sz="2100" baseline="0" dirty="0" smtClean="0"/>
                        <a:t> and coordinate the SHEP activities for the farmers.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The implementers will give trainings</a:t>
                      </a:r>
                      <a:r>
                        <a:rPr lang="en-US" sz="2100" baseline="0" dirty="0" smtClean="0"/>
                        <a:t> to farmers to raise their marketing &amp; cultivation skills.</a:t>
                      </a:r>
                      <a:endParaRPr lang="en-US" sz="21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Assigned extension</a:t>
                      </a:r>
                      <a:r>
                        <a:rPr lang="en-US" sz="2100" baseline="0" dirty="0" smtClean="0"/>
                        <a:t> staff will guide the farmer groups throughout the process of the SHEP training course.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extension staff and/or other government staff will make themselves available for the farmers to answer any questions regarding SHEP implementation.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Farmers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The farmers</a:t>
                      </a:r>
                      <a:r>
                        <a:rPr lang="en-US" sz="2100" baseline="0" dirty="0" smtClean="0"/>
                        <a:t> will attend all the SHEP activities to raise their marketing and cultivation skills.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farmer representatives will share their knowledge with other group members in a timely manner.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farmers will utilize the knowledge and skills they have gained through their participation in SHEP in their everyday farming activities.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Below is just an example. Modify it to suit the situation of your organization.</a:t>
            </a:r>
            <a:endParaRPr kumimoji="1"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CHECKLIST: </a:t>
            </a:r>
            <a:r>
              <a:rPr kumimoji="1" lang="en-US" dirty="0" smtClean="0"/>
              <a:t>Points to be Confirmed after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target farmers </a:t>
            </a:r>
            <a:r>
              <a:rPr lang="en-US" dirty="0">
                <a:solidFill>
                  <a:srgbClr val="FF0000"/>
                </a:solidFill>
              </a:rPr>
              <a:t>understand </a:t>
            </a:r>
            <a:r>
              <a:rPr lang="en-US" dirty="0" smtClean="0">
                <a:solidFill>
                  <a:srgbClr val="FF0000"/>
                </a:solidFill>
              </a:rPr>
              <a:t>and agree to the time schedule of upcoming trainings.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target farmers </a:t>
            </a:r>
            <a:r>
              <a:rPr lang="en-US" dirty="0">
                <a:solidFill>
                  <a:srgbClr val="FF0000"/>
                </a:solidFill>
              </a:rPr>
              <a:t>understand and explain what roles, responsibilities and rights they </a:t>
            </a:r>
            <a:r>
              <a:rPr lang="en-US" dirty="0" smtClean="0">
                <a:solidFill>
                  <a:srgbClr val="FF0000"/>
                </a:solidFill>
              </a:rPr>
              <a:t>have </a:t>
            </a:r>
            <a:r>
              <a:rPr lang="en-US" dirty="0"/>
              <a:t>as the participants of SHEP.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 </a:t>
            </a:r>
            <a:r>
              <a:rPr lang="en-US" dirty="0"/>
              <a:t>target  farmers  can  </a:t>
            </a:r>
            <a:r>
              <a:rPr lang="en-US" dirty="0">
                <a:solidFill>
                  <a:srgbClr val="FF0000"/>
                </a:solidFill>
              </a:rPr>
              <a:t>envision  and  explain  their  </a:t>
            </a:r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 </a:t>
            </a:r>
            <a:r>
              <a:rPr lang="en-US" dirty="0"/>
              <a:t>they  will  achieve  at  the </a:t>
            </a:r>
            <a:r>
              <a:rPr lang="en-US" dirty="0" smtClean="0"/>
              <a:t>completion </a:t>
            </a:r>
            <a:r>
              <a:rPr lang="en-US" dirty="0"/>
              <a:t>of SHEP training sessions.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male-female ratio </a:t>
            </a:r>
            <a:r>
              <a:rPr lang="en-US" dirty="0"/>
              <a:t>of the participants is balanced.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Discussion </a:t>
            </a:r>
            <a:r>
              <a:rPr lang="en-US" dirty="0">
                <a:solidFill>
                  <a:srgbClr val="FF0000"/>
                </a:solidFill>
              </a:rPr>
              <a:t>on gender equality and women’s empowerment was conducted </a:t>
            </a:r>
            <a:r>
              <a:rPr lang="en-US" dirty="0"/>
              <a:t>and the </a:t>
            </a:r>
            <a:r>
              <a:rPr lang="en-US" dirty="0" smtClean="0"/>
              <a:t>participation </a:t>
            </a:r>
            <a:r>
              <a:rPr lang="en-US" dirty="0"/>
              <a:t>of (1) both male and female members and (2) the members and their </a:t>
            </a:r>
            <a:r>
              <a:rPr lang="en-US" dirty="0" smtClean="0"/>
              <a:t>spouses </a:t>
            </a:r>
            <a:r>
              <a:rPr lang="en-US" dirty="0"/>
              <a:t>was </a:t>
            </a:r>
            <a:r>
              <a:rPr lang="en-US" dirty="0" smtClean="0"/>
              <a:t>encouraged.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12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6" y="1151673"/>
            <a:ext cx="11669261" cy="57777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if farmers expect “handouts”?</a:t>
            </a:r>
            <a:r>
              <a:rPr lang="en-US" dirty="0" smtClean="0">
                <a:sym typeface="Wingdings" panose="05000000000000000000" pitchFamily="2" charset="2"/>
              </a:rPr>
              <a:t> It is important for the target farmers to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understand and agree, at the very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beginning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, that they will only receive technical assistance, not material assistance. </a:t>
            </a:r>
            <a:r>
              <a:rPr lang="en-US" dirty="0" smtClean="0">
                <a:sym typeface="Wingdings" panose="05000000000000000000" pitchFamily="2" charset="2"/>
              </a:rPr>
              <a:t>Only those </a:t>
            </a:r>
            <a:r>
              <a:rPr lang="en-US" dirty="0">
                <a:sym typeface="Wingdings" panose="05000000000000000000" pitchFamily="2" charset="2"/>
              </a:rPr>
              <a:t>farmers who are willing to participate in </a:t>
            </a:r>
            <a:r>
              <a:rPr lang="en-US" dirty="0" smtClean="0">
                <a:sym typeface="Wingdings" panose="05000000000000000000" pitchFamily="2" charset="2"/>
              </a:rPr>
              <a:t>SHEP training without </a:t>
            </a:r>
            <a:r>
              <a:rPr lang="en-US" dirty="0">
                <a:sym typeface="Wingdings" panose="05000000000000000000" pitchFamily="2" charset="2"/>
              </a:rPr>
              <a:t>receiving any material inputs </a:t>
            </a:r>
            <a:r>
              <a:rPr lang="en-US" dirty="0" smtClean="0">
                <a:sym typeface="Wingdings" panose="05000000000000000000" pitchFamily="2" charset="2"/>
              </a:rPr>
              <a:t>should be selected as the target beneficiaries.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Why do we need to talk about gender at this initial stage of the training course? </a:t>
            </a:r>
            <a:r>
              <a:rPr lang="en-US" altLang="ja-JP" dirty="0">
                <a:sym typeface="Wingdings" panose="05000000000000000000" pitchFamily="2" charset="2"/>
              </a:rPr>
              <a:t>  SHEP’s goal can only be achieved if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gender-balanced participation </a:t>
            </a:r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and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decision-making </a:t>
            </a:r>
            <a:r>
              <a:rPr lang="en-US" altLang="ja-JP" dirty="0">
                <a:sym typeface="Wingdings" panose="05000000000000000000" pitchFamily="2" charset="2"/>
              </a:rPr>
              <a:t>are in place throughout SHEP implementation. </a:t>
            </a:r>
            <a:r>
              <a:rPr lang="en-US" altLang="ja-JP" dirty="0" smtClean="0">
                <a:sym typeface="Wingdings" panose="05000000000000000000" pitchFamily="2" charset="2"/>
              </a:rPr>
              <a:t>The target </a:t>
            </a:r>
            <a:r>
              <a:rPr lang="en-US" altLang="ja-JP" dirty="0">
                <a:sym typeface="Wingdings" panose="05000000000000000000" pitchFamily="2" charset="2"/>
              </a:rPr>
              <a:t>farmers should be aware of this issue at the very beginning of the SHEP training </a:t>
            </a:r>
            <a:r>
              <a:rPr lang="en-US" altLang="ja-JP" dirty="0" smtClean="0">
                <a:sym typeface="Wingdings" panose="05000000000000000000" pitchFamily="2" charset="2"/>
              </a:rPr>
              <a:t>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/>
          <a:lstStyle/>
          <a:p>
            <a:pPr algn="ctr"/>
            <a:r>
              <a:rPr kumimoji="1" lang="en-US" dirty="0" smtClean="0">
                <a:solidFill>
                  <a:srgbClr val="FF0000"/>
                </a:solidFill>
              </a:rPr>
              <a:t>WHERE ARE WE?: </a:t>
            </a:r>
            <a:r>
              <a:rPr kumimoji="1" lang="en-US" altLang="ja-JP" dirty="0" smtClean="0"/>
              <a:t>Sensitization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Workshop</a:t>
            </a:r>
            <a:r>
              <a:rPr kumimoji="1" lang="ja-JP" altLang="en-US" dirty="0" smtClean="0"/>
              <a:t> </a:t>
            </a:r>
            <a:r>
              <a:rPr kumimoji="1" lang="en-US" dirty="0" smtClean="0"/>
              <a:t>in SHEP’s 4 Steps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72485"/>
              </p:ext>
            </p:extLst>
          </p:nvPr>
        </p:nvGraphicFramePr>
        <p:xfrm>
          <a:off x="271461" y="1481658"/>
          <a:ext cx="11387139" cy="48948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/>
                <a:gridCol w="5500689"/>
              </a:tblGrid>
              <a:tr h="368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4 Steps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Activities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</a:tr>
              <a:tr h="108587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800" b="1" baseline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Share goal with farmers.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800" b="1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kumimoji="1"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</a:tr>
              <a:tr h="7749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Survey</a:t>
                      </a:r>
                      <a:endParaRPr kumimoji="1" lang="ja-JP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652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Selection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Follow-up</a:t>
                      </a:r>
                      <a:r>
                        <a:rPr lang="en-US" altLang="ja-JP" sz="2800" b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and monitoring (including Participatory Endline Survey)</a:t>
                      </a:r>
                      <a:endParaRPr lang="ja-JP" altLang="ja-JP" sz="2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615698" y="2462950"/>
            <a:ext cx="379876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000" dirty="0" smtClean="0">
                <a:solidFill>
                  <a:schemeClr val="tx1"/>
                </a:solidFill>
              </a:rPr>
              <a:t>Sensitization Workshop as a way to share the goal with farmers.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 smtClean="0">
                <a:solidFill>
                  <a:schemeClr val="tx1"/>
                </a:solidFill>
              </a:rPr>
              <a:t>PART 1: CONCEPT</a:t>
            </a:r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WHY?:</a:t>
            </a:r>
            <a:r>
              <a:rPr kumimoji="1" lang="en-US" dirty="0" smtClean="0"/>
              <a:t> Objectives of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6" y="1500188"/>
            <a:ext cx="8148641" cy="5411787"/>
          </a:xfrm>
        </p:spPr>
        <p:txBody>
          <a:bodyPr>
            <a:normAutofit/>
          </a:bodyPr>
          <a:lstStyle/>
          <a:p>
            <a:r>
              <a:rPr kumimoji="1" lang="en-US" dirty="0" smtClean="0"/>
              <a:t>Sensitization Workshop for the target farmers aim at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Sharing the SHEP vision and goal with the farmers.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SHEP’s vision and goal are:</a:t>
            </a:r>
          </a:p>
          <a:p>
            <a:pPr lvl="2"/>
            <a:r>
              <a:rPr lang="en-US" altLang="ja-JP" dirty="0"/>
              <a:t>The SHEP training is </a:t>
            </a:r>
            <a:r>
              <a:rPr lang="en-US" altLang="ja-JP" dirty="0" smtClean="0"/>
              <a:t>about </a:t>
            </a:r>
            <a:r>
              <a:rPr lang="en-US" altLang="ja-JP" dirty="0" smtClean="0">
                <a:solidFill>
                  <a:srgbClr val="FF0000"/>
                </a:solidFill>
              </a:rPr>
              <a:t>building the farmers</a:t>
            </a:r>
            <a:r>
              <a:rPr lang="en-US" altLang="ja-JP" dirty="0">
                <a:solidFill>
                  <a:srgbClr val="FF0000"/>
                </a:solidFill>
              </a:rPr>
              <a:t>’ </a:t>
            </a:r>
            <a:r>
              <a:rPr lang="en-US" altLang="ja-JP" dirty="0" smtClean="0">
                <a:solidFill>
                  <a:srgbClr val="FF0000"/>
                </a:solidFill>
              </a:rPr>
              <a:t>capacity</a:t>
            </a:r>
            <a:r>
              <a:rPr lang="en-US" altLang="ja-JP" dirty="0" smtClean="0"/>
              <a:t>, not about giving them financial and/or material assistance. </a:t>
            </a:r>
            <a:endParaRPr lang="en-US" altLang="ja-JP" dirty="0"/>
          </a:p>
          <a:p>
            <a:pPr lvl="2"/>
            <a:r>
              <a:rPr lang="en-US" dirty="0" smtClean="0"/>
              <a:t>Through SHEP, the farmers will become </a:t>
            </a:r>
            <a:r>
              <a:rPr lang="en-US" dirty="0" smtClean="0">
                <a:solidFill>
                  <a:srgbClr val="FF0000"/>
                </a:solidFill>
              </a:rPr>
              <a:t>self-reliant with entrepreneurial aspirations.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4</a:t>
            </a:fld>
            <a:endParaRPr kumimoji="1"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4357" y="2643997"/>
            <a:ext cx="3808760" cy="27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WHAT?: </a:t>
            </a:r>
            <a:r>
              <a:rPr kumimoji="1" lang="en-US" dirty="0" smtClean="0"/>
              <a:t>Outline of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Ask all the members of the target farmer group to gather for holding a Sensitization Workshop in their community.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Explain the details of the SHEP training course.</a:t>
            </a:r>
          </a:p>
          <a:p>
            <a:pPr lvl="1"/>
            <a:r>
              <a:rPr lang="en-US" dirty="0" smtClean="0"/>
              <a:t>Clarify the timeframe of the training.</a:t>
            </a:r>
          </a:p>
          <a:p>
            <a:pPr lvl="1"/>
            <a:r>
              <a:rPr lang="en-US" dirty="0" smtClean="0"/>
              <a:t>Share the vision and goal with the farmers.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5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1" y="291115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0515600" cy="5113838"/>
          </a:xfrm>
        </p:spPr>
        <p:txBody>
          <a:bodyPr>
            <a:normAutofit/>
          </a:bodyPr>
          <a:lstStyle/>
          <a:p>
            <a:r>
              <a:rPr lang="en-US" dirty="0" smtClean="0"/>
              <a:t>Sensitization Workshop is an important initial event where the implementers and farmers </a:t>
            </a:r>
            <a:r>
              <a:rPr lang="en-US" dirty="0" smtClean="0">
                <a:solidFill>
                  <a:srgbClr val="FF0000"/>
                </a:solidFill>
              </a:rPr>
              <a:t>share SHEP’s vision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farmers understand and agree that the vision will be realized </a:t>
            </a:r>
            <a:r>
              <a:rPr lang="en-US" dirty="0" smtClean="0">
                <a:solidFill>
                  <a:srgbClr val="FF0000"/>
                </a:solidFill>
              </a:rPr>
              <a:t>only through the farmers’ own initiatives </a:t>
            </a:r>
            <a:r>
              <a:rPr lang="en-US" dirty="0" smtClean="0"/>
              <a:t>to push toward market-oriented agriculture.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6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94" y="4670442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18873" y="4472780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r>
              <a:rPr lang="en-US" dirty="0" smtClean="0"/>
              <a:t>The farmers understand SHEP is </a:t>
            </a:r>
            <a:r>
              <a:rPr lang="en-US" dirty="0" smtClean="0">
                <a:solidFill>
                  <a:srgbClr val="FF0000"/>
                </a:solidFill>
              </a:rPr>
              <a:t>purely technical assistance without provision of any financial and material support </a:t>
            </a:r>
            <a:r>
              <a:rPr lang="en-US" dirty="0" smtClean="0"/>
              <a:t>from the government.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7</a:t>
            </a:fld>
            <a:endParaRPr kumimoji="1"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29" y="2947999"/>
            <a:ext cx="8423093" cy="1381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46702" y="2898716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8" y="4676171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 smtClean="0">
                <a:solidFill>
                  <a:schemeClr val="tx1"/>
                </a:solidFill>
              </a:rPr>
              <a:t>PART 2</a:t>
            </a:r>
            <a:r>
              <a:rPr kumimoji="1" lang="en-US" smtClean="0">
                <a:solidFill>
                  <a:schemeClr val="tx1"/>
                </a:solidFill>
              </a:rPr>
              <a:t>: PRACTICE</a:t>
            </a:r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8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36606"/>
            <a:ext cx="11272837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726475"/>
            <a:ext cx="11771655" cy="496721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Convene a meeting in the community of the target farmer group.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Explain the essence of the SHEP Approach in order to share the vision.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Explain the details and timeframe of the SHEP activities, farmers’ roles and responsibilities.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Emphasize the importance of equal participation from both men and women in receiving training and making decisions.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3A0B1E0C-DA42-4445-972C-DB18EDD556F3}"/>
</file>

<file path=customXml/itemProps2.xml><?xml version="1.0" encoding="utf-8"?>
<ds:datastoreItem xmlns:ds="http://schemas.openxmlformats.org/officeDocument/2006/customXml" ds:itemID="{306DBC88-758A-4FAB-87D0-60E922A05ED8}"/>
</file>

<file path=customXml/itemProps3.xml><?xml version="1.0" encoding="utf-8"?>
<ds:datastoreItem xmlns:ds="http://schemas.openxmlformats.org/officeDocument/2006/customXml" ds:itemID="{62E6E69B-FD34-4EA7-94DE-7FD4CE00CCDE}"/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815</Words>
  <PresentationFormat>Widescreen</PresentationFormat>
  <Paragraphs>99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ビットマップ イメージ</vt:lpstr>
      <vt:lpstr>Sensitization Workshop Methods of Implementation</vt:lpstr>
      <vt:lpstr>WHERE ARE WE?: Sensitization Workshop in SHEP’s 4 Steps</vt:lpstr>
      <vt:lpstr>PART 1: CONCEPT</vt:lpstr>
      <vt:lpstr>WHY?: Objectives of Sensitization Workshop</vt:lpstr>
      <vt:lpstr>WHAT?: Outline of Sensitization Workshop</vt:lpstr>
      <vt:lpstr>HOW?: Key Implementation Tips</vt:lpstr>
      <vt:lpstr>HOW?: Key Implementation Tips</vt:lpstr>
      <vt:lpstr>PART 2: PRACTICE</vt:lpstr>
      <vt:lpstr>STEP: Implementation Procedures</vt:lpstr>
      <vt:lpstr>STEP: Implementation Procedures (Agenda of Sensitization Workshop)</vt:lpstr>
      <vt:lpstr>STEP: Implementation Procedures (Agenda of Sensitization Workshop)</vt:lpstr>
      <vt:lpstr>CHECKLIST: Points to be Confirmed after Sensitization Workshop</vt:lpstr>
      <vt:lpstr>TROUBLESHOOTING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2019-05-01T16:27:56Z</dcterms:created>
  <dcterms:modified xsi:type="dcterms:W3CDTF">2020-08-10T04:24:44Z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132284800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