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89" r:id="rId4"/>
    <p:sldId id="257" r:id="rId5"/>
    <p:sldId id="291" r:id="rId6"/>
    <p:sldId id="261" r:id="rId7"/>
    <p:sldId id="284" r:id="rId8"/>
    <p:sldId id="285" r:id="rId9"/>
    <p:sldId id="290" r:id="rId10"/>
    <p:sldId id="262" r:id="rId11"/>
    <p:sldId id="266" r:id="rId12"/>
    <p:sldId id="263" r:id="rId13"/>
    <p:sldId id="286" r:id="rId14"/>
    <p:sldId id="281" r:id="rId15"/>
    <p:sldId id="28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altLang="ja-JP" sz="7200" dirty="0" smtClean="0">
                <a:solidFill>
                  <a:schemeClr val="tx1"/>
                </a:solidFill>
              </a:rPr>
              <a:t>Stakeholder</a:t>
            </a:r>
            <a:r>
              <a:rPr lang="ja-JP" altLang="en-US" sz="7200" dirty="0">
                <a:solidFill>
                  <a:schemeClr val="tx1"/>
                </a:solidFill>
              </a:rPr>
              <a:t> </a:t>
            </a:r>
            <a:r>
              <a:rPr lang="en-US" altLang="ja-JP" sz="7200" dirty="0" smtClean="0">
                <a:solidFill>
                  <a:schemeClr val="tx1"/>
                </a:solidFill>
              </a:rPr>
              <a:t>Forum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endParaRPr lang="en-US" altLang="ja-JP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Please</a:t>
            </a:r>
            <a:r>
              <a:rPr lang="ja-JP" altLang="en-US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note</a:t>
            </a:r>
            <a:r>
              <a:rPr lang="ja-JP" altLang="en-US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that</a:t>
            </a:r>
            <a:r>
              <a:rPr lang="en-US" altLang="ja-JP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holding a Stakeholder</a:t>
            </a:r>
            <a:r>
              <a:rPr lang="ja-JP" altLang="en-US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Forum is not mandatory. Please implement it If your organization has enough human and financial resources.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3083"/>
          <p:cNvPicPr/>
          <p:nvPr/>
        </p:nvPicPr>
        <p:blipFill>
          <a:blip r:embed="rId6"/>
          <a:stretch>
            <a:fillRect/>
          </a:stretch>
        </p:blipFill>
        <p:spPr>
          <a:xfrm>
            <a:off x="6886576" y="3750446"/>
            <a:ext cx="4057650" cy="29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11771654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325563"/>
            <a:ext cx="11487150" cy="541606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Reserve a conference room for holding the Stakeholder Forum</a:t>
            </a:r>
            <a:r>
              <a:rPr lang="en-US" dirty="0" smtClean="0"/>
              <a:t>.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[Tip!] Use a government facility as a venue for the forum to reduce costs.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Identify and invite local market stakeholders to the Forum</a:t>
            </a:r>
            <a:r>
              <a:rPr lang="en-US" dirty="0" smtClean="0"/>
              <a:t>. </a:t>
            </a:r>
            <a:r>
              <a:rPr lang="en-US" altLang="ja-JP" dirty="0">
                <a:solidFill>
                  <a:srgbClr val="FF0000"/>
                </a:solidFill>
              </a:rPr>
              <a:t>[Tip!] </a:t>
            </a:r>
            <a:r>
              <a:rPr lang="en-US" altLang="ja-JP" dirty="0" smtClean="0">
                <a:solidFill>
                  <a:srgbClr val="FF0000"/>
                </a:solidFill>
              </a:rPr>
              <a:t>Invite only those stakeholders who are interested in trading with smallholder farmers.</a:t>
            </a: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(Preparation)Ask farmer groups to choose four</a:t>
            </a:r>
            <a:r>
              <a:rPr kumimoji="1" lang="en-US" dirty="0" smtClean="0">
                <a:solidFill>
                  <a:schemeClr val="bg1">
                    <a:lumMod val="50000"/>
                  </a:schemeClr>
                </a:solidFill>
              </a:rPr>
              <a:t> [modify the number as needed] </a:t>
            </a:r>
            <a:r>
              <a:rPr kumimoji="1" lang="en-US" dirty="0" smtClean="0"/>
              <a:t>representatives (both male and female) to attend the forum.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Exchange profiles of the participants before the Forum day. Ask farmer </a:t>
            </a:r>
            <a:r>
              <a:rPr lang="en-US" dirty="0" smtClean="0"/>
              <a:t>groups  </a:t>
            </a:r>
            <a:r>
              <a:rPr lang="en-US" dirty="0"/>
              <a:t>to  bring  samples  of  their  produce  </a:t>
            </a:r>
            <a:r>
              <a:rPr lang="en-US" dirty="0" smtClean="0"/>
              <a:t>to be displayed to  </a:t>
            </a:r>
            <a:r>
              <a:rPr lang="en-US" dirty="0"/>
              <a:t>the  Forum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28700"/>
            <a:ext cx="11628779" cy="58293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(</a:t>
            </a:r>
            <a:r>
              <a:rPr lang="en-US" dirty="0"/>
              <a:t>Preparation) At the forum </a:t>
            </a:r>
            <a:r>
              <a:rPr lang="en-US" dirty="0" smtClean="0"/>
              <a:t>venue, </a:t>
            </a:r>
            <a:r>
              <a:rPr lang="en-US" dirty="0"/>
              <a:t>prepare </a:t>
            </a:r>
            <a:r>
              <a:rPr lang="en-US" dirty="0" smtClean="0"/>
              <a:t>booths </a:t>
            </a:r>
            <a:r>
              <a:rPr lang="en-US" dirty="0"/>
              <a:t>with enough tables and chairs for all the participants. </a:t>
            </a:r>
            <a:r>
              <a:rPr lang="en-US" altLang="ja-JP" dirty="0">
                <a:solidFill>
                  <a:srgbClr val="FF0000"/>
                </a:solidFill>
              </a:rPr>
              <a:t>[Tip!] </a:t>
            </a:r>
            <a:r>
              <a:rPr lang="en-US" altLang="ja-JP" dirty="0" smtClean="0">
                <a:solidFill>
                  <a:srgbClr val="FF0000"/>
                </a:solidFill>
              </a:rPr>
              <a:t>Prepare </a:t>
            </a:r>
            <a:r>
              <a:rPr lang="en-US" dirty="0" smtClean="0">
                <a:solidFill>
                  <a:srgbClr val="FF0000"/>
                </a:solidFill>
              </a:rPr>
              <a:t>enough </a:t>
            </a:r>
            <a:r>
              <a:rPr lang="en-US" dirty="0">
                <a:solidFill>
                  <a:srgbClr val="FF0000"/>
                </a:solidFill>
              </a:rPr>
              <a:t>seats </a:t>
            </a:r>
            <a:r>
              <a:rPr lang="en-US" dirty="0" smtClean="0">
                <a:solidFill>
                  <a:srgbClr val="FF0000"/>
                </a:solidFill>
              </a:rPr>
              <a:t>so </a:t>
            </a:r>
            <a:r>
              <a:rPr lang="en-US" dirty="0">
                <a:solidFill>
                  <a:srgbClr val="FF0000"/>
                </a:solidFill>
              </a:rPr>
              <a:t>that </a:t>
            </a:r>
            <a:r>
              <a:rPr lang="en-US" dirty="0" smtClean="0">
                <a:solidFill>
                  <a:srgbClr val="FF0000"/>
                </a:solidFill>
              </a:rPr>
              <a:t>the participants </a:t>
            </a:r>
            <a:r>
              <a:rPr lang="en-US" dirty="0">
                <a:solidFill>
                  <a:srgbClr val="FF0000"/>
                </a:solidFill>
              </a:rPr>
              <a:t>can focus on their </a:t>
            </a:r>
            <a:r>
              <a:rPr lang="en-US" dirty="0" smtClean="0">
                <a:solidFill>
                  <a:srgbClr val="FF0000"/>
                </a:solidFill>
              </a:rPr>
              <a:t>discussions.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During </a:t>
            </a:r>
            <a:r>
              <a:rPr lang="en-US" dirty="0"/>
              <a:t>the Forum, the farmer representatives, accompanied by the extension staff, visit </a:t>
            </a:r>
            <a:r>
              <a:rPr lang="en-US" dirty="0" smtClean="0"/>
              <a:t>booths </a:t>
            </a:r>
            <a:r>
              <a:rPr lang="en-US" dirty="0"/>
              <a:t>of the market stakeholders to exchange information and have business talks.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After </a:t>
            </a:r>
            <a:r>
              <a:rPr lang="en-US" dirty="0"/>
              <a:t>the Forum, the group representatives organize a feedback meeting at their group </a:t>
            </a:r>
            <a:r>
              <a:rPr lang="en-US" dirty="0" smtClean="0"/>
              <a:t>to </a:t>
            </a:r>
            <a:r>
              <a:rPr lang="en-US" dirty="0"/>
              <a:t>share what they have learned during the </a:t>
            </a:r>
            <a:r>
              <a:rPr lang="en-US" dirty="0" smtClean="0"/>
              <a:t>Forum.</a:t>
            </a:r>
            <a:endParaRPr kumimoji="1" lang="en-US" dirty="0" smtClean="0"/>
          </a:p>
          <a:p>
            <a:pPr marL="742950" indent="-742950">
              <a:buFont typeface="+mj-lt"/>
              <a:buAutoNum type="arabicPeriod" startAt="5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2044362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151074"/>
            <a:ext cx="11920537" cy="57069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The group members are informed of the findings and results </a:t>
            </a:r>
            <a:r>
              <a:rPr lang="en-US" dirty="0"/>
              <a:t>of the forum by their </a:t>
            </a:r>
            <a:r>
              <a:rPr lang="en-US" dirty="0" smtClean="0"/>
              <a:t>farmer representatives.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 target  farmers  </a:t>
            </a:r>
            <a:r>
              <a:rPr lang="en-US" dirty="0">
                <a:solidFill>
                  <a:srgbClr val="FF0000"/>
                </a:solidFill>
              </a:rPr>
              <a:t>understand  various  business  opportunities  </a:t>
            </a:r>
            <a:r>
              <a:rPr lang="en-US" dirty="0"/>
              <a:t>of  horticultural </a:t>
            </a:r>
            <a:r>
              <a:rPr lang="en-US" dirty="0" smtClean="0"/>
              <a:t>agriculture.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target farmers </a:t>
            </a:r>
            <a:r>
              <a:rPr lang="en-US" dirty="0">
                <a:solidFill>
                  <a:srgbClr val="FF0000"/>
                </a:solidFill>
              </a:rPr>
              <a:t>widen their business networks </a:t>
            </a:r>
            <a:r>
              <a:rPr lang="en-US" dirty="0"/>
              <a:t>with market stakeholders invited to the forum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The target farmers </a:t>
            </a:r>
            <a:r>
              <a:rPr lang="en-US" dirty="0">
                <a:solidFill>
                  <a:srgbClr val="FF0000"/>
                </a:solidFill>
              </a:rPr>
              <a:t>maintain contacts with the market </a:t>
            </a:r>
            <a:r>
              <a:rPr lang="en-US" dirty="0" smtClean="0">
                <a:solidFill>
                  <a:srgbClr val="FF0000"/>
                </a:solidFill>
              </a:rPr>
              <a:t>stakeholders </a:t>
            </a:r>
            <a:r>
              <a:rPr lang="en-US" dirty="0"/>
              <a:t>invited to the </a:t>
            </a:r>
            <a:r>
              <a:rPr lang="en-US" dirty="0" smtClean="0"/>
              <a:t>forum.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of market stakeholders</a:t>
            </a:r>
            <a:r>
              <a:rPr lang="en-US" dirty="0"/>
              <a:t>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of the </a:t>
            </a:r>
            <a:r>
              <a:rPr lang="en-US" dirty="0" smtClean="0">
                <a:solidFill>
                  <a:srgbClr val="FF0000"/>
                </a:solidFill>
              </a:rPr>
              <a:t>farmer representatives </a:t>
            </a:r>
            <a:r>
              <a:rPr lang="en-US" dirty="0"/>
              <a:t>is balanced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of the participants </a:t>
            </a:r>
            <a:r>
              <a:rPr lang="en-US" dirty="0"/>
              <a:t>in the feedback meeting </a:t>
            </a:r>
            <a:r>
              <a:rPr lang="en-US" dirty="0" smtClean="0"/>
              <a:t>is </a:t>
            </a:r>
            <a:r>
              <a:rPr lang="en-US" dirty="0"/>
              <a:t>balanced.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Stakeholder Forum in Action</a:t>
            </a:r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11370"/>
            <a:ext cx="11363925" cy="41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-11101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11843092" cy="59778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market stakeholders are not willing to participate in the Forum? </a:t>
            </a:r>
            <a:r>
              <a:rPr lang="en-US" dirty="0" smtClean="0">
                <a:sym typeface="Wingdings" panose="05000000000000000000" pitchFamily="2" charset="2"/>
              </a:rPr>
              <a:t> If the Forum is not attractive enough for the business people, they will not </a:t>
            </a:r>
            <a:r>
              <a:rPr lang="en-US" dirty="0" smtClean="0">
                <a:sym typeface="Wingdings" panose="05000000000000000000" pitchFamily="2" charset="2"/>
              </a:rPr>
              <a:t>take part. </a:t>
            </a:r>
            <a:r>
              <a:rPr lang="en-US" dirty="0" smtClean="0">
                <a:sym typeface="Wingdings" panose="05000000000000000000" pitchFamily="2" charset="2"/>
              </a:rPr>
              <a:t>Try to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make the Forum worth attending for business people</a:t>
            </a:r>
            <a:r>
              <a:rPr lang="en-US" dirty="0" smtClean="0">
                <a:sym typeface="Wingdings" panose="05000000000000000000" pitchFamily="2" charset="2"/>
              </a:rPr>
              <a:t>. For example, increasing the number of farmer groups attending the Forum can be a solution if the limited number of groups is the main reason for unattractiveness.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Discussions are not so active.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Extension staff need to assist farmers</a:t>
            </a:r>
            <a:r>
              <a:rPr lang="en-US" altLang="ja-JP" dirty="0" smtClean="0">
                <a:sym typeface="Wingdings" panose="05000000000000000000" pitchFamily="2" charset="2"/>
              </a:rPr>
              <a:t> proactively to facilitate active discussions.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 Discussions are not constructive. The participants complain to each other.</a:t>
            </a:r>
            <a:r>
              <a:rPr lang="en-US" altLang="ja-JP" dirty="0">
                <a:sym typeface="Wingdings" panose="05000000000000000000" pitchFamily="2" charset="2"/>
              </a:rPr>
              <a:t>  </a:t>
            </a:r>
            <a:r>
              <a:rPr lang="en-US" altLang="ja-JP" dirty="0" smtClean="0">
                <a:sym typeface="Wingdings" panose="05000000000000000000" pitchFamily="2" charset="2"/>
              </a:rPr>
              <a:t>It should be made clear right from the beginning that the participants should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focus on solutions to the problems in order to create a win-win situation</a:t>
            </a:r>
            <a:r>
              <a:rPr lang="en-US" altLang="ja-JP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7" y="0"/>
            <a:ext cx="12271717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Stakeholder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Forum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20669"/>
              </p:ext>
            </p:extLst>
          </p:nvPr>
        </p:nvGraphicFramePr>
        <p:xfrm>
          <a:off x="255930" y="1171169"/>
          <a:ext cx="11387139" cy="55704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479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103241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nsitizat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1922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Forum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Selection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Making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8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827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6239" y="3697839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Stakeholder Forum as a way to raise farmers’ awareness.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954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</a:t>
            </a:r>
            <a:r>
              <a:rPr lang="en-US" dirty="0" smtClean="0"/>
              <a:t>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3" y="1478000"/>
            <a:ext cx="11106150" cy="3264417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Forum </a:t>
            </a:r>
            <a:r>
              <a:rPr kumimoji="1" lang="en-US" dirty="0" smtClean="0"/>
              <a:t>has </a:t>
            </a:r>
            <a:r>
              <a:rPr kumimoji="1" lang="en-US" dirty="0" smtClean="0">
                <a:solidFill>
                  <a:srgbClr val="FF0000"/>
                </a:solidFill>
              </a:rPr>
              <a:t>two purposes</a:t>
            </a:r>
            <a:r>
              <a:rPr kumimoji="1" lang="en-US" dirty="0" smtClean="0"/>
              <a:t>.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shows farmers a business opportunity</a:t>
            </a:r>
            <a:r>
              <a:rPr lang="en-US" dirty="0" smtClean="0"/>
              <a:t> which horticultural farming can bring to them.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lvl="2"/>
            <a:endParaRPr kumimoji="1"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helps farmers to </a:t>
            </a:r>
            <a:r>
              <a:rPr lang="en-US" dirty="0" smtClean="0">
                <a:solidFill>
                  <a:srgbClr val="FF0000"/>
                </a:solidFill>
              </a:rPr>
              <a:t>establish business linkages with a variety of market actors</a:t>
            </a:r>
            <a:r>
              <a:rPr lang="en-US" dirty="0" smtClean="0"/>
              <a:t> involved in horticulture business.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grpSp>
        <p:nvGrpSpPr>
          <p:cNvPr id="6" name="グループ化 23"/>
          <p:cNvGrpSpPr/>
          <p:nvPr/>
        </p:nvGrpSpPr>
        <p:grpSpPr>
          <a:xfrm>
            <a:off x="2399270" y="4742417"/>
            <a:ext cx="6900647" cy="1904515"/>
            <a:chOff x="7326" y="4691711"/>
            <a:chExt cx="9031295" cy="2160629"/>
          </a:xfrm>
        </p:grpSpPr>
        <p:pic>
          <p:nvPicPr>
            <p:cNvPr id="8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9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10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11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2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3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4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5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6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7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18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19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0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1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22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4317" y="4491097"/>
            <a:ext cx="13906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342" y="5359696"/>
            <a:ext cx="1390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6940" y="4549061"/>
            <a:ext cx="139065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0690" y="5265319"/>
            <a:ext cx="1390650" cy="1371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9481434">
            <a:off x="3086972" y="520093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3814">
            <a:off x="5524635" y="502288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8964920">
            <a:off x="7524743" y="4960972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239713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</a:t>
            </a:r>
            <a:r>
              <a:rPr kumimoji="1" lang="en-US" altLang="ja-JP" dirty="0" smtClean="0"/>
              <a:t>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13658"/>
            <a:ext cx="11657354" cy="3921203"/>
          </a:xfrm>
        </p:spPr>
        <p:txBody>
          <a:bodyPr>
            <a:normAutofit/>
          </a:bodyPr>
          <a:lstStyle/>
          <a:p>
            <a:r>
              <a:rPr lang="en-US" dirty="0" smtClean="0"/>
              <a:t>The half-day Stakeholder Forum invites both farmer representatives and market stakeholders (agricultural input suppliers, buyers, food processing companies, crop exporters, transporters, financial institutions, NGOs, etc.).</a:t>
            </a:r>
          </a:p>
          <a:p>
            <a:r>
              <a:rPr lang="en-US" dirty="0" smtClean="0"/>
              <a:t>The farmer representatives visit the booths of the market stakeholders and exchange information through business talks.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668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91994"/>
            <a:ext cx="10515600" cy="321132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forum should </a:t>
            </a:r>
            <a:r>
              <a:rPr lang="en-US" dirty="0">
                <a:solidFill>
                  <a:srgbClr val="FF0000"/>
                </a:solidFill>
              </a:rPr>
              <a:t>restrict the number of participants </a:t>
            </a:r>
            <a:r>
              <a:rPr lang="en-US" dirty="0" smtClean="0"/>
              <a:t>for </a:t>
            </a:r>
            <a:r>
              <a:rPr lang="en-US" dirty="0"/>
              <a:t>facilitating easier communication between </a:t>
            </a:r>
            <a:r>
              <a:rPr lang="en-US" dirty="0" smtClean="0"/>
              <a:t>selected </a:t>
            </a:r>
            <a:r>
              <a:rPr lang="en-US" dirty="0"/>
              <a:t>participants. </a:t>
            </a:r>
            <a:endParaRPr lang="en-US" dirty="0" smtClean="0"/>
          </a:p>
          <a:p>
            <a:r>
              <a:rPr lang="en-US" dirty="0"/>
              <a:t>Only  those  market  stakeholders,  such  </a:t>
            </a:r>
            <a:r>
              <a:rPr lang="en-US" dirty="0" smtClean="0"/>
              <a:t>as those </a:t>
            </a:r>
            <a:r>
              <a:rPr lang="en-US" dirty="0"/>
              <a:t>local traders, </a:t>
            </a:r>
            <a:r>
              <a:rPr lang="en-US" dirty="0">
                <a:solidFill>
                  <a:srgbClr val="FF0000"/>
                </a:solidFill>
              </a:rPr>
              <a:t>who would become future </a:t>
            </a:r>
            <a:r>
              <a:rPr lang="en-US" dirty="0" smtClean="0">
                <a:solidFill>
                  <a:srgbClr val="FF0000"/>
                </a:solidFill>
              </a:rPr>
              <a:t>business </a:t>
            </a:r>
            <a:r>
              <a:rPr lang="en-US" dirty="0">
                <a:solidFill>
                  <a:srgbClr val="FF0000"/>
                </a:solidFill>
              </a:rPr>
              <a:t>partners </a:t>
            </a:r>
            <a:r>
              <a:rPr lang="en-US" dirty="0"/>
              <a:t>of the SHEP farmer groups </a:t>
            </a:r>
            <a:r>
              <a:rPr lang="en-US" dirty="0" smtClean="0"/>
              <a:t>should </a:t>
            </a:r>
            <a:r>
              <a:rPr lang="en-US" dirty="0"/>
              <a:t>be invited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08" y="4603323"/>
            <a:ext cx="7327195" cy="1490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1820" y="4596395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98" y="1035909"/>
            <a:ext cx="11343029" cy="51945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extension staff should help farmers have </a:t>
            </a:r>
            <a:r>
              <a:rPr lang="en-US" dirty="0" smtClean="0"/>
              <a:t>active </a:t>
            </a:r>
            <a:r>
              <a:rPr lang="en-US" dirty="0"/>
              <a:t>business talks with market stakeholders</a:t>
            </a:r>
            <a:r>
              <a:rPr lang="en-US" dirty="0" smtClean="0"/>
              <a:t>.</a:t>
            </a:r>
          </a:p>
          <a:p>
            <a:endParaRPr kumimoji="1" lang="en-US" dirty="0" smtClean="0"/>
          </a:p>
          <a:p>
            <a:endParaRPr lang="en-US" dirty="0"/>
          </a:p>
          <a:p>
            <a:r>
              <a:rPr lang="en-US" dirty="0" smtClean="0"/>
              <a:t>Profiles </a:t>
            </a:r>
            <a:r>
              <a:rPr lang="en-US" dirty="0"/>
              <a:t>of the participants should </a:t>
            </a:r>
            <a:r>
              <a:rPr lang="en-US" dirty="0" smtClean="0"/>
              <a:t>be exchanged </a:t>
            </a:r>
            <a:r>
              <a:rPr lang="en-US" dirty="0"/>
              <a:t>beforehand so that the participants </a:t>
            </a:r>
            <a:r>
              <a:rPr lang="en-US" dirty="0" smtClean="0"/>
              <a:t>can </a:t>
            </a:r>
            <a:r>
              <a:rPr lang="en-US" dirty="0"/>
              <a:t>start business talks right away without </a:t>
            </a:r>
            <a:r>
              <a:rPr lang="en-US" dirty="0" smtClean="0"/>
              <a:t>wasting </a:t>
            </a:r>
            <a:r>
              <a:rPr lang="en-US" dirty="0"/>
              <a:t>too much time at the Forum.</a:t>
            </a:r>
            <a:endParaRPr kumimoji="1" lang="en-US" dirty="0"/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8" y="2139890"/>
            <a:ext cx="7643125" cy="1374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10" y="5049693"/>
            <a:ext cx="7968803" cy="18336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4508" y="2012897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995" y="490131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1" y="2567317"/>
            <a:ext cx="11731980" cy="3991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3560" y="1404413"/>
            <a:ext cx="10481017" cy="1089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Stakeholder Forum tries to mitigate information gaps between farmers and market stakeholders.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9604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2: 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843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C241F6CE-9F61-4408-8BC7-71CA646CBB74}"/>
</file>

<file path=customXml/itemProps2.xml><?xml version="1.0" encoding="utf-8"?>
<ds:datastoreItem xmlns:ds="http://schemas.openxmlformats.org/officeDocument/2006/customXml" ds:itemID="{3934B1B7-77E1-4ABF-8813-7C0792C3BE0F}"/>
</file>

<file path=customXml/itemProps3.xml><?xml version="1.0" encoding="utf-8"?>
<ds:datastoreItem xmlns:ds="http://schemas.openxmlformats.org/officeDocument/2006/customXml" ds:itemID="{784D1E88-E49B-4B87-A1D8-0B038E710A0A}"/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802</Words>
  <PresentationFormat>Widescreen</PresentationFormat>
  <Paragraphs>84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Stakeholder Forum Methods of Implementation</vt:lpstr>
      <vt:lpstr>WHERE ARE WE?: Stakeholder Forum in SHEP’s 4 Steps</vt:lpstr>
      <vt:lpstr>PART 1: CONCEPT</vt:lpstr>
      <vt:lpstr>WHY?: Objectives of Stakeholder Forum</vt:lpstr>
      <vt:lpstr>WHAT?: Outline of Stakeholder Forum</vt:lpstr>
      <vt:lpstr>HOW?: Key Implementation Tips</vt:lpstr>
      <vt:lpstr>HOW?: Key Implementation Tips</vt:lpstr>
      <vt:lpstr>Mitigating Asymmetric Information</vt:lpstr>
      <vt:lpstr>PART 2: PRACTICE</vt:lpstr>
      <vt:lpstr>STEP: Implementation Procedures</vt:lpstr>
      <vt:lpstr>STEP: Implementation Procedures</vt:lpstr>
      <vt:lpstr>CHECKLIST: Points to be Confirmed after Stakeholder Forum</vt:lpstr>
      <vt:lpstr>Stakeholder Forum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2020-08-10T21:54:32Z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