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2" r:id="rId2"/>
    <p:sldId id="258" r:id="rId3"/>
    <p:sldId id="269" r:id="rId4"/>
    <p:sldId id="257" r:id="rId5"/>
    <p:sldId id="259" r:id="rId6"/>
    <p:sldId id="264" r:id="rId7"/>
    <p:sldId id="286" r:id="rId8"/>
    <p:sldId id="261" r:id="rId9"/>
    <p:sldId id="270" r:id="rId10"/>
    <p:sldId id="262" r:id="rId11"/>
    <p:sldId id="266" r:id="rId12"/>
    <p:sldId id="267" r:id="rId13"/>
    <p:sldId id="263" r:id="rId14"/>
    <p:sldId id="284" r:id="rId15"/>
    <p:sldId id="281" r:id="rId16"/>
    <p:sldId id="285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n-US" smtClean="0"/>
              <a:t>8/11/2020</a:t>
            </a:fld>
            <a:endParaRPr kumimoji="1"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smtClean="0"/>
              <a:t>Click to edit Master text styles</a:t>
            </a:r>
          </a:p>
          <a:p>
            <a:pPr lvl="1"/>
            <a:r>
              <a:rPr kumimoji="1" lang="en-US" smtClean="0"/>
              <a:t>Second level</a:t>
            </a:r>
          </a:p>
          <a:p>
            <a:pPr lvl="2"/>
            <a:r>
              <a:rPr kumimoji="1" lang="en-US" smtClean="0"/>
              <a:t>Third level</a:t>
            </a:r>
          </a:p>
          <a:p>
            <a:pPr lvl="3"/>
            <a:r>
              <a:rPr kumimoji="1" lang="en-US" smtClean="0"/>
              <a:t>Fourth level</a:t>
            </a:r>
          </a:p>
          <a:p>
            <a:pPr lvl="4"/>
            <a:r>
              <a:rPr kumimoji="1" lang="en-US" smtClean="0"/>
              <a:t>Fifth level</a:t>
            </a:r>
            <a:endParaRPr kumimoji="1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n-US" smtClean="0"/>
              <a:t>4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smtClean="0"/>
              <a:t>Click to edit Master subtitle style</a:t>
            </a:r>
            <a:endParaRPr kumimoji="1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 smtClean="0"/>
              <a:t>Click to edit Master text styles</a:t>
            </a:r>
          </a:p>
          <a:p>
            <a:pPr lvl="1"/>
            <a:r>
              <a:rPr kumimoji="1" lang="en-US" dirty="0" smtClean="0"/>
              <a:t>Second level</a:t>
            </a:r>
          </a:p>
          <a:p>
            <a:pPr lvl="2"/>
            <a:r>
              <a:rPr kumimoji="1" lang="en-US" dirty="0" smtClean="0"/>
              <a:t>Third level</a:t>
            </a:r>
          </a:p>
          <a:p>
            <a:pPr lvl="3"/>
            <a:r>
              <a:rPr kumimoji="1" lang="en-US" dirty="0" smtClean="0"/>
              <a:t>Fourth level</a:t>
            </a:r>
          </a:p>
          <a:p>
            <a:pPr lvl="4"/>
            <a:r>
              <a:rPr kumimoji="1" lang="en-US" dirty="0" smtClean="0"/>
              <a:t>Fifth level</a:t>
            </a:r>
            <a:endParaRPr kumimoji="1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smtClean="0"/>
              <a:t>Click to edit Master text styles</a:t>
            </a:r>
          </a:p>
          <a:p>
            <a:pPr lvl="1"/>
            <a:r>
              <a:rPr kumimoji="1" lang="en-US" smtClean="0"/>
              <a:t>Second level</a:t>
            </a:r>
          </a:p>
          <a:p>
            <a:pPr lvl="2"/>
            <a:r>
              <a:rPr kumimoji="1" lang="en-US" smtClean="0"/>
              <a:t>Third level</a:t>
            </a:r>
          </a:p>
          <a:p>
            <a:pPr lvl="3"/>
            <a:r>
              <a:rPr kumimoji="1" lang="en-US" smtClean="0"/>
              <a:t>Fourth level</a:t>
            </a:r>
          </a:p>
          <a:p>
            <a:pPr lvl="4"/>
            <a:r>
              <a:rPr kumimoji="1" lang="en-US" smtClean="0"/>
              <a:t>Fifth level</a:t>
            </a:r>
            <a:endParaRPr kumimoji="1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r>
              <a:rPr lang="en-US" altLang="ja-JP" sz="7200" dirty="0" smtClean="0">
                <a:solidFill>
                  <a:schemeClr val="tx1"/>
                </a:solidFill>
              </a:rPr>
              <a:t>Target</a:t>
            </a:r>
            <a:r>
              <a:rPr lang="ja-JP" altLang="en-US" sz="7200" dirty="0" smtClean="0">
                <a:solidFill>
                  <a:schemeClr val="tx1"/>
                </a:solidFill>
              </a:rPr>
              <a:t> </a:t>
            </a:r>
            <a:r>
              <a:rPr lang="en-US" altLang="ja-JP" sz="7200" dirty="0" smtClean="0">
                <a:solidFill>
                  <a:schemeClr val="tx1"/>
                </a:solidFill>
              </a:rPr>
              <a:t>Crop</a:t>
            </a:r>
            <a:r>
              <a:rPr lang="ja-JP" altLang="en-US" sz="7200" dirty="0" smtClean="0">
                <a:solidFill>
                  <a:schemeClr val="tx1"/>
                </a:solidFill>
              </a:rPr>
              <a:t> </a:t>
            </a:r>
            <a:r>
              <a:rPr lang="en-US" altLang="ja-JP" sz="7200" dirty="0" smtClean="0">
                <a:solidFill>
                  <a:schemeClr val="tx1"/>
                </a:solidFill>
              </a:rPr>
              <a:t>Selection</a:t>
            </a:r>
            <a:r>
              <a:rPr kumimoji="1" lang="en-US" altLang="ja-JP" sz="8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800" dirty="0" smtClean="0">
                <a:solidFill>
                  <a:schemeClr val="tx1"/>
                </a:solidFill>
              </a:rPr>
            </a:br>
            <a:r>
              <a:rPr kumimoji="1" lang="en-US" altLang="ja-JP" sz="5400" dirty="0" smtClean="0">
                <a:solidFill>
                  <a:schemeClr val="tx1"/>
                </a:solidFill>
              </a:rPr>
              <a:t>Methods of Implementation</a:t>
            </a:r>
            <a:endParaRPr kumimoji="1"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Type the name of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your </a:t>
            </a:r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organization here.</a:t>
            </a:r>
            <a:endParaRPr lang="ja-JP" altLang="en-US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</a:t>
            </a:fld>
            <a:endParaRPr kumimoji="1"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48838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ビットマップ イメージ" r:id="rId4" imgW="5819048" imgH="4982270" progId="Paint.Picture">
                  <p:embed/>
                </p:oleObj>
              </mc:Choice>
              <mc:Fallback>
                <p:oleObj name="ビットマップ イメージ" r:id="rId4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113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3"/>
          <a:stretch/>
        </p:blipFill>
        <p:spPr>
          <a:xfrm>
            <a:off x="6858000" y="3750446"/>
            <a:ext cx="4329112" cy="2788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-205269"/>
            <a:ext cx="1107757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28" y="1045922"/>
            <a:ext cx="11818089" cy="5812078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Organize </a:t>
            </a:r>
            <a:r>
              <a:rPr lang="en-US" dirty="0"/>
              <a:t>a meeting </a:t>
            </a:r>
            <a:r>
              <a:rPr lang="en-US" dirty="0" smtClean="0"/>
              <a:t>at the community and invite </a:t>
            </a:r>
            <a:r>
              <a:rPr lang="en-US" dirty="0"/>
              <a:t>the </a:t>
            </a:r>
            <a:r>
              <a:rPr lang="en-US" dirty="0" smtClean="0"/>
              <a:t>group members </a:t>
            </a:r>
            <a:r>
              <a:rPr lang="en-US" dirty="0"/>
              <a:t>as well as </a:t>
            </a:r>
            <a:r>
              <a:rPr lang="en-US" dirty="0" smtClean="0"/>
              <a:t>their spouses</a:t>
            </a:r>
            <a:r>
              <a:rPr lang="en-US" dirty="0"/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[Tip!] </a:t>
            </a:r>
            <a:r>
              <a:rPr lang="en-US" dirty="0">
                <a:solidFill>
                  <a:srgbClr val="FF0000"/>
                </a:solidFill>
              </a:rPr>
              <a:t>Inviting the members’ spouses facilitate effective </a:t>
            </a:r>
            <a:r>
              <a:rPr lang="en-US" dirty="0" smtClean="0">
                <a:solidFill>
                  <a:srgbClr val="FF0000"/>
                </a:solidFill>
              </a:rPr>
              <a:t>decision-making.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Ask the farmer group to discuss the findings of the market survey and fill out the </a:t>
            </a:r>
            <a:r>
              <a:rPr lang="en-US" dirty="0" smtClean="0"/>
              <a:t>information on the </a:t>
            </a:r>
            <a:r>
              <a:rPr lang="en-US" dirty="0"/>
              <a:t>Target Crop Selection Sheet</a:t>
            </a:r>
            <a:r>
              <a:rPr lang="en-US" dirty="0" smtClean="0"/>
              <a:t>.</a:t>
            </a:r>
            <a:r>
              <a:rPr lang="en-US" altLang="ja-JP" dirty="0">
                <a:solidFill>
                  <a:srgbClr val="FF0000"/>
                </a:solidFill>
              </a:rPr>
              <a:t> [Tip</a:t>
            </a:r>
            <a:r>
              <a:rPr lang="en-US" altLang="ja-JP" dirty="0" smtClean="0">
                <a:solidFill>
                  <a:srgbClr val="FF0000"/>
                </a:solidFill>
              </a:rPr>
              <a:t>!]Refer to the completed Baseline Survey Questionnaire and Market Survey.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ja-JP" dirty="0" smtClean="0"/>
              <a:t>Discuss </a:t>
            </a:r>
            <a:r>
              <a:rPr lang="en-US" altLang="ja-JP" dirty="0"/>
              <a:t>advantages and disadvantages of </a:t>
            </a:r>
            <a:r>
              <a:rPr lang="en-US" altLang="ja-JP" dirty="0" smtClean="0"/>
              <a:t>potential target crops. Are they easy </a:t>
            </a:r>
            <a:r>
              <a:rPr lang="en-US" altLang="ja-JP" dirty="0"/>
              <a:t>to grow, suitable to the local growing condition, </a:t>
            </a:r>
            <a:r>
              <a:rPr lang="en-US" altLang="ja-JP" dirty="0" smtClean="0"/>
              <a:t>affordable? </a:t>
            </a:r>
            <a:r>
              <a:rPr lang="en-US" altLang="ja-JP" dirty="0" smtClean="0">
                <a:solidFill>
                  <a:srgbClr val="FF0000"/>
                </a:solidFill>
              </a:rPr>
              <a:t>[Tip!] </a:t>
            </a:r>
            <a:r>
              <a:rPr lang="en-US" altLang="ja-JP" dirty="0">
                <a:solidFill>
                  <a:srgbClr val="FF0000"/>
                </a:solidFill>
              </a:rPr>
              <a:t>The extension staff should give advice on production suitability and technical </a:t>
            </a:r>
            <a:r>
              <a:rPr lang="en-US" altLang="ja-JP" dirty="0" smtClean="0">
                <a:solidFill>
                  <a:srgbClr val="FF0000"/>
                </a:solidFill>
              </a:rPr>
              <a:t>issues. Do not choose </a:t>
            </a:r>
            <a:r>
              <a:rPr lang="en-US" altLang="ja-JP" dirty="0">
                <a:solidFill>
                  <a:srgbClr val="FF0000"/>
                </a:solidFill>
              </a:rPr>
              <a:t>crops solely based on their profitability.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10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257300"/>
            <a:ext cx="11901487" cy="5600699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dirty="0"/>
              <a:t>Each group member votes for his/her preferred crops (blind voting</a:t>
            </a:r>
            <a:r>
              <a:rPr lang="en-US" dirty="0" smtClean="0"/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000" dirty="0" smtClean="0"/>
              <a:t>Write </a:t>
            </a:r>
            <a:r>
              <a:rPr lang="en-US" sz="3000" dirty="0"/>
              <a:t>the name of his/her 1</a:t>
            </a:r>
            <a:r>
              <a:rPr lang="en-US" sz="3000" baseline="30000" dirty="0"/>
              <a:t>st</a:t>
            </a:r>
            <a:r>
              <a:rPr lang="en-US" sz="3000" dirty="0"/>
              <a:t> &amp; 2</a:t>
            </a:r>
            <a:r>
              <a:rPr lang="en-US" sz="3000" baseline="30000" dirty="0"/>
              <a:t>nd</a:t>
            </a:r>
            <a:r>
              <a:rPr lang="en-US" sz="3000" dirty="0"/>
              <a:t> preferred crops on the voting </a:t>
            </a:r>
            <a:r>
              <a:rPr lang="en-US" sz="3000" dirty="0" smtClean="0"/>
              <a:t>paper.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000" dirty="0" smtClean="0"/>
              <a:t>The </a:t>
            </a:r>
            <a:r>
              <a:rPr lang="en-US" sz="3000" dirty="0"/>
              <a:t>majority, preferably more than 70%, of the group members should participate in this process to build a consensus among the group members. </a:t>
            </a:r>
            <a:endParaRPr lang="en-US" sz="30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000" dirty="0" smtClean="0"/>
              <a:t>For </a:t>
            </a:r>
            <a:r>
              <a:rPr lang="en-US" sz="3000" dirty="0"/>
              <a:t>the 2</a:t>
            </a:r>
            <a:r>
              <a:rPr lang="en-US" sz="3000" baseline="30000" dirty="0"/>
              <a:t>nd</a:t>
            </a:r>
            <a:r>
              <a:rPr lang="en-US" sz="3000" dirty="0"/>
              <a:t> crop, repeat the process </a:t>
            </a:r>
            <a:r>
              <a:rPr lang="en-US" sz="3000" dirty="0" smtClean="0"/>
              <a:t>above.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3000" dirty="0" smtClean="0"/>
              <a:t>Rank </a:t>
            </a:r>
            <a:r>
              <a:rPr lang="en-US" sz="3000" dirty="0"/>
              <a:t>the crops in accordance of the number of votes and choose two or three target crops. </a:t>
            </a:r>
            <a:endParaRPr lang="en-US" sz="3000" dirty="0" smtClean="0"/>
          </a:p>
          <a:p>
            <a:pPr marL="914400" lvl="2" indent="0">
              <a:buNone/>
            </a:pPr>
            <a:r>
              <a:rPr lang="en-US" sz="3500" dirty="0">
                <a:solidFill>
                  <a:srgbClr val="FF0000"/>
                </a:solidFill>
              </a:rPr>
              <a:t>[</a:t>
            </a:r>
            <a:r>
              <a:rPr lang="en-US" sz="3500" dirty="0" smtClean="0">
                <a:solidFill>
                  <a:srgbClr val="FF0000"/>
                </a:solidFill>
              </a:rPr>
              <a:t>Tip!] Make sure powerful members </a:t>
            </a:r>
            <a:r>
              <a:rPr lang="en-US" sz="3500" dirty="0">
                <a:solidFill>
                  <a:srgbClr val="FF0000"/>
                </a:solidFill>
              </a:rPr>
              <a:t>of the </a:t>
            </a:r>
            <a:r>
              <a:rPr lang="en-US" sz="3500" dirty="0" smtClean="0">
                <a:solidFill>
                  <a:srgbClr val="FF0000"/>
                </a:solidFill>
              </a:rPr>
              <a:t>group (</a:t>
            </a:r>
            <a:r>
              <a:rPr lang="en-US" sz="3500" dirty="0" err="1" smtClean="0">
                <a:solidFill>
                  <a:srgbClr val="FF0000"/>
                </a:solidFill>
              </a:rPr>
              <a:t>eg</a:t>
            </a:r>
            <a:r>
              <a:rPr lang="en-US" sz="3500" dirty="0" smtClean="0">
                <a:solidFill>
                  <a:srgbClr val="FF0000"/>
                </a:solidFill>
              </a:rPr>
              <a:t>. group </a:t>
            </a:r>
            <a:r>
              <a:rPr lang="en-US" sz="3500" dirty="0">
                <a:solidFill>
                  <a:srgbClr val="FF0000"/>
                </a:solidFill>
              </a:rPr>
              <a:t>leaders, elderly or well-educated </a:t>
            </a:r>
            <a:r>
              <a:rPr lang="en-US" sz="3500" dirty="0" smtClean="0">
                <a:solidFill>
                  <a:srgbClr val="FF0000"/>
                </a:solidFill>
              </a:rPr>
              <a:t>members) </a:t>
            </a:r>
            <a:r>
              <a:rPr lang="en-US" sz="3500" dirty="0">
                <a:solidFill>
                  <a:srgbClr val="FF0000"/>
                </a:solidFill>
              </a:rPr>
              <a:t>do not influence the group’s decision.</a:t>
            </a:r>
            <a:endParaRPr kumimoji="1" lang="en-US" sz="3500" dirty="0" smtClean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 startAt="4"/>
            </a:pP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11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56" y="601188"/>
            <a:ext cx="11259274" cy="62568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80" y="-278028"/>
            <a:ext cx="10763250" cy="1325563"/>
          </a:xfrm>
        </p:spPr>
        <p:txBody>
          <a:bodyPr/>
          <a:lstStyle/>
          <a:p>
            <a:r>
              <a:rPr lang="en-US" dirty="0" smtClean="0"/>
              <a:t>Target Crop Selection Sheet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12</a:t>
            </a:fld>
            <a:endParaRPr kumimoji="1" lang="en-US" dirty="0"/>
          </a:p>
        </p:txBody>
      </p:sp>
      <p:sp>
        <p:nvSpPr>
          <p:cNvPr id="11" name="Right Brace 10"/>
          <p:cNvSpPr/>
          <p:nvPr/>
        </p:nvSpPr>
        <p:spPr>
          <a:xfrm>
            <a:off x="6005205" y="601188"/>
            <a:ext cx="409410" cy="629049"/>
          </a:xfrm>
          <a:prstGeom prst="rightBrace">
            <a:avLst>
              <a:gd name="adj1" fmla="val 22292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9752" y="667245"/>
            <a:ext cx="538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2400" b="1" dirty="0" smtClean="0">
                <a:solidFill>
                  <a:srgbClr val="FF0000"/>
                </a:solidFill>
              </a:rPr>
              <a:t>Basic information of the farmer group</a:t>
            </a:r>
            <a:endParaRPr kumimoji="1"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5634" y="2748001"/>
            <a:ext cx="4864848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sz="2000" b="1" dirty="0" smtClean="0">
                <a:solidFill>
                  <a:srgbClr val="FF0000"/>
                </a:solidFill>
              </a:rPr>
              <a:t>Info. Collected during the Market Survey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                         &amp;</a:t>
            </a:r>
          </a:p>
          <a:p>
            <a:r>
              <a:rPr kumimoji="1" lang="en-US" sz="2000" b="1" dirty="0" smtClean="0">
                <a:solidFill>
                  <a:srgbClr val="FF0000"/>
                </a:solidFill>
              </a:rPr>
              <a:t>Info. Based on the Baseline Survey</a:t>
            </a:r>
            <a:endParaRPr kumimoji="1" lang="en-US" sz="2000" b="1" dirty="0">
              <a:solidFill>
                <a:srgbClr val="FF000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3169440" y="1456848"/>
            <a:ext cx="347670" cy="1543050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15765" y="4006167"/>
            <a:ext cx="1461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Ranking: Result of voting</a:t>
            </a:r>
            <a:endParaRPr kumimoji="1" 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10750024" y="2402208"/>
            <a:ext cx="365741" cy="4098605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7039055" y="-327292"/>
            <a:ext cx="299951" cy="5526318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1689" y="2486392"/>
            <a:ext cx="2552237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Advice from Extension Staff is critical</a:t>
            </a:r>
            <a:endParaRPr kumimoji="1"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CHECKLIST: </a:t>
            </a:r>
            <a:r>
              <a:rPr kumimoji="1" lang="en-US" dirty="0" smtClean="0"/>
              <a:t>Points to be Confirmed after Target Crop Selection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target farmers </a:t>
            </a:r>
            <a:r>
              <a:rPr lang="en-US" dirty="0">
                <a:solidFill>
                  <a:srgbClr val="FF0000"/>
                </a:solidFill>
              </a:rPr>
              <a:t>understand the methods </a:t>
            </a:r>
            <a:r>
              <a:rPr lang="en-US" dirty="0"/>
              <a:t>of target crop selection.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>
                <a:solidFill>
                  <a:srgbClr val="FF0000"/>
                </a:solidFill>
              </a:rPr>
              <a:t>only profitability but also agro-ecological </a:t>
            </a:r>
            <a:r>
              <a:rPr lang="en-US" dirty="0" smtClean="0">
                <a:solidFill>
                  <a:srgbClr val="FF0000"/>
                </a:solidFill>
              </a:rPr>
              <a:t>conditions</a:t>
            </a:r>
            <a:r>
              <a:rPr lang="en-US" dirty="0">
                <a:solidFill>
                  <a:srgbClr val="FF0000"/>
                </a:solidFill>
              </a:rPr>
              <a:t>, as well as </a:t>
            </a:r>
            <a:r>
              <a:rPr lang="en-US" dirty="0" smtClean="0">
                <a:solidFill>
                  <a:srgbClr val="FF0000"/>
                </a:solidFill>
              </a:rPr>
              <a:t>the farmers’ </a:t>
            </a:r>
            <a:r>
              <a:rPr lang="en-US" dirty="0">
                <a:solidFill>
                  <a:srgbClr val="FF0000"/>
                </a:solidFill>
              </a:rPr>
              <a:t>technical skills and financial </a:t>
            </a:r>
            <a:r>
              <a:rPr lang="en-US" dirty="0" smtClean="0">
                <a:solidFill>
                  <a:srgbClr val="FF0000"/>
                </a:solidFill>
              </a:rPr>
              <a:t>capacity</a:t>
            </a:r>
            <a:r>
              <a:rPr lang="en-US" dirty="0" smtClean="0"/>
              <a:t> are taken </a:t>
            </a:r>
            <a:r>
              <a:rPr lang="en-US" dirty="0"/>
              <a:t>into </a:t>
            </a:r>
            <a:r>
              <a:rPr lang="en-US" dirty="0" smtClean="0"/>
              <a:t>consideration </a:t>
            </a:r>
            <a:r>
              <a:rPr lang="en-US" dirty="0"/>
              <a:t>in choosing </a:t>
            </a:r>
            <a:r>
              <a:rPr lang="en-US" dirty="0" smtClean="0"/>
              <a:t>target crops.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target groups agree to undertake target crop selection </a:t>
            </a:r>
            <a:r>
              <a:rPr lang="en-US" dirty="0">
                <a:solidFill>
                  <a:srgbClr val="FF0000"/>
                </a:solidFill>
              </a:rPr>
              <a:t>on a regular basis by </a:t>
            </a:r>
            <a:r>
              <a:rPr lang="en-US" dirty="0" smtClean="0">
                <a:solidFill>
                  <a:srgbClr val="FF0000"/>
                </a:solidFill>
              </a:rPr>
              <a:t>themselves</a:t>
            </a:r>
            <a:r>
              <a:rPr lang="en-US" dirty="0" smtClean="0"/>
              <a:t> </a:t>
            </a:r>
            <a:r>
              <a:rPr lang="en-US" dirty="0"/>
              <a:t>in the future.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The male-female </a:t>
            </a:r>
            <a:r>
              <a:rPr lang="en-US" dirty="0">
                <a:solidFill>
                  <a:srgbClr val="FF0000"/>
                </a:solidFill>
              </a:rPr>
              <a:t>ratio </a:t>
            </a:r>
            <a:r>
              <a:rPr lang="en-US" dirty="0"/>
              <a:t>of the participants is balanced.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0000"/>
                </a:solidFill>
              </a:rPr>
              <a:t> The quality of participation </a:t>
            </a:r>
            <a:r>
              <a:rPr lang="en-US" dirty="0"/>
              <a:t>of male and female members in decision-making is ensured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(</a:t>
            </a:r>
            <a:r>
              <a:rPr lang="en-US" dirty="0"/>
              <a:t>optional) The </a:t>
            </a:r>
            <a:r>
              <a:rPr lang="en-US" dirty="0">
                <a:solidFill>
                  <a:srgbClr val="FF0000"/>
                </a:solidFill>
              </a:rPr>
              <a:t>members’ spouses </a:t>
            </a:r>
            <a:r>
              <a:rPr lang="en-US" dirty="0"/>
              <a:t>are involved.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14</a:t>
            </a:fld>
            <a:endParaRPr kumimoji="1"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5638" y="457269"/>
            <a:ext cx="1099185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Target Crop Selection in Action</a:t>
            </a:r>
            <a:endParaRPr kumimoji="1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9" y="1639957"/>
            <a:ext cx="12072315" cy="459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100138"/>
            <a:ext cx="11900242" cy="60293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if a tie vote happens?</a:t>
            </a:r>
            <a:r>
              <a:rPr lang="en-US" dirty="0">
                <a:sym typeface="Wingdings" panose="05000000000000000000" pitchFamily="2" charset="2"/>
              </a:rPr>
              <a:t> Ask the farmers to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vote again</a:t>
            </a:r>
            <a:r>
              <a:rPr lang="en-US" dirty="0">
                <a:sym typeface="Wingdings" panose="05000000000000000000" pitchFamily="2" charset="2"/>
              </a:rPr>
              <a:t>. This time, they will vote only for the crops which got the </a:t>
            </a:r>
            <a:r>
              <a:rPr lang="en-US" dirty="0" smtClean="0">
                <a:sym typeface="Wingdings" panose="05000000000000000000" pitchFamily="2" charset="2"/>
              </a:rPr>
              <a:t>same </a:t>
            </a:r>
            <a:r>
              <a:rPr lang="en-US" dirty="0">
                <a:sym typeface="Wingdings" panose="05000000000000000000" pitchFamily="2" charset="2"/>
              </a:rPr>
              <a:t>number of votes.</a:t>
            </a:r>
            <a:endParaRPr lang="en-US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Isn’t there a risk of oversupply? </a:t>
            </a:r>
            <a:r>
              <a:rPr lang="en-US" altLang="ja-JP" dirty="0" smtClean="0">
                <a:sym typeface="Wingdings" panose="05000000000000000000" pitchFamily="2" charset="2"/>
              </a:rPr>
              <a:t> </a:t>
            </a:r>
            <a:r>
              <a:rPr lang="en-US" altLang="ja-JP" dirty="0">
                <a:sym typeface="Wingdings" panose="05000000000000000000" pitchFamily="2" charset="2"/>
              </a:rPr>
              <a:t>Selecting a few target crops do not necessarily saturate the local market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as long as the farmers know when and what quantity they should supply to the market</a:t>
            </a:r>
            <a:r>
              <a:rPr lang="en-US" altLang="ja-JP" dirty="0" smtClean="0">
                <a:sym typeface="Wingdings" panose="05000000000000000000" pitchFamily="2" charset="2"/>
              </a:rPr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happens to the crops that are not selected? </a:t>
            </a:r>
            <a:r>
              <a:rPr lang="en-US" altLang="ja-JP" dirty="0" smtClean="0">
                <a:sym typeface="Wingdings" panose="05000000000000000000" pitchFamily="2" charset="2"/>
              </a:rPr>
              <a:t>The benefit of selecting target crops are:</a:t>
            </a:r>
          </a:p>
          <a:p>
            <a:pPr lvl="1">
              <a:buFontTx/>
              <a:buChar char="-"/>
            </a:pPr>
            <a:r>
              <a:rPr lang="en-US" altLang="ja-JP" dirty="0" smtClean="0">
                <a:sym typeface="Wingdings" panose="05000000000000000000" pitchFamily="2" charset="2"/>
              </a:rPr>
              <a:t>The </a:t>
            </a:r>
            <a:r>
              <a:rPr lang="en-US" altLang="ja-JP" dirty="0">
                <a:sym typeface="Wingdings" panose="05000000000000000000" pitchFamily="2" charset="2"/>
              </a:rPr>
              <a:t>farmers can get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intensive production trainings </a:t>
            </a:r>
            <a:r>
              <a:rPr lang="en-US" altLang="ja-JP" dirty="0" smtClean="0">
                <a:sym typeface="Wingdings" panose="05000000000000000000" pitchFamily="2" charset="2"/>
              </a:rPr>
              <a:t>on </a:t>
            </a:r>
            <a:r>
              <a:rPr lang="en-US" altLang="ja-JP" dirty="0">
                <a:sym typeface="Wingdings" panose="05000000000000000000" pitchFamily="2" charset="2"/>
              </a:rPr>
              <a:t>those crops from the extension </a:t>
            </a:r>
            <a:r>
              <a:rPr lang="en-US" altLang="ja-JP" dirty="0" smtClean="0">
                <a:sym typeface="Wingdings" panose="05000000000000000000" pitchFamily="2" charset="2"/>
              </a:rPr>
              <a:t>staff during In-field Training.</a:t>
            </a:r>
          </a:p>
          <a:p>
            <a:pPr lvl="1">
              <a:buFontTx/>
              <a:buChar char="-"/>
            </a:pPr>
            <a:r>
              <a:rPr lang="en-US" altLang="ja-JP" dirty="0" smtClean="0">
                <a:sym typeface="Wingdings" panose="05000000000000000000" pitchFamily="2" charset="2"/>
              </a:rPr>
              <a:t>The </a:t>
            </a:r>
            <a:r>
              <a:rPr lang="en-US" altLang="ja-JP" dirty="0">
                <a:sym typeface="Wingdings" panose="05000000000000000000" pitchFamily="2" charset="2"/>
              </a:rPr>
              <a:t>farmer groups </a:t>
            </a:r>
            <a:r>
              <a:rPr lang="en-US" altLang="ja-JP" dirty="0" smtClean="0">
                <a:sym typeface="Wingdings" panose="05000000000000000000" pitchFamily="2" charset="2"/>
              </a:rPr>
              <a:t>can </a:t>
            </a:r>
            <a:r>
              <a:rPr lang="en-US" altLang="ja-JP" dirty="0" smtClean="0">
                <a:solidFill>
                  <a:srgbClr val="FF0000"/>
                </a:solidFill>
                <a:sym typeface="Wingdings" panose="05000000000000000000" pitchFamily="2" charset="2"/>
              </a:rPr>
              <a:t>plan collective marketing </a:t>
            </a:r>
            <a:r>
              <a:rPr lang="en-US" altLang="ja-JP" dirty="0">
                <a:sym typeface="Wingdings" panose="05000000000000000000" pitchFamily="2" charset="2"/>
              </a:rPr>
              <a:t>for those selected crops</a:t>
            </a:r>
            <a:r>
              <a:rPr lang="en-US" altLang="ja-JP" dirty="0" smtClean="0">
                <a:sym typeface="Wingdings" panose="05000000000000000000" pitchFamily="2" charset="2"/>
              </a:rPr>
              <a:t>.</a:t>
            </a:r>
          </a:p>
          <a:p>
            <a:pPr marL="457200" lvl="1" indent="0">
              <a:buNone/>
            </a:pPr>
            <a:r>
              <a:rPr lang="en-US" altLang="ja-JP" dirty="0" smtClean="0">
                <a:sym typeface="Wingdings" panose="05000000000000000000" pitchFamily="2" charset="2"/>
              </a:rPr>
              <a:t>The Farmers </a:t>
            </a:r>
            <a:r>
              <a:rPr lang="en-US" altLang="ja-JP" dirty="0">
                <a:sym typeface="Wingdings" panose="05000000000000000000" pitchFamily="2" charset="2"/>
              </a:rPr>
              <a:t>are free to grow any </a:t>
            </a:r>
            <a:r>
              <a:rPr lang="en-US" altLang="ja-JP" dirty="0" smtClean="0">
                <a:sym typeface="Wingdings" panose="05000000000000000000" pitchFamily="2" charset="2"/>
              </a:rPr>
              <a:t>other </a:t>
            </a:r>
            <a:r>
              <a:rPr lang="en-US" altLang="ja-JP" dirty="0">
                <a:sym typeface="Wingdings" panose="05000000000000000000" pitchFamily="2" charset="2"/>
              </a:rPr>
              <a:t>crops as they </a:t>
            </a:r>
            <a:r>
              <a:rPr lang="en-US" altLang="ja-JP" dirty="0" smtClean="0">
                <a:sym typeface="Wingdings" panose="05000000000000000000" pitchFamily="2" charset="2"/>
              </a:rPr>
              <a:t>wish.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15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12" y="1648513"/>
            <a:ext cx="10515600" cy="4727990"/>
          </a:xfrm>
        </p:spPr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16</a:t>
            </a:fld>
            <a:endParaRPr kumimoji="1"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Way</a:t>
            </a:r>
            <a:r>
              <a:rPr kumimoji="1" lang="ja-JP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Forward</a:t>
            </a:r>
            <a:r>
              <a:rPr kumimoji="1" lang="en-US" dirty="0" smtClean="0">
                <a:solidFill>
                  <a:srgbClr val="FF0000"/>
                </a:solidFill>
              </a:rPr>
              <a:t>: </a:t>
            </a:r>
            <a:r>
              <a:rPr kumimoji="1" lang="en-US" dirty="0" smtClean="0"/>
              <a:t>Implementation Schedule, Reporting, </a:t>
            </a:r>
            <a:r>
              <a:rPr kumimoji="1" lang="en-US" dirty="0" smtClean="0">
                <a:solidFill>
                  <a:schemeClr val="bg1">
                    <a:lumMod val="75000"/>
                  </a:schemeClr>
                </a:solidFill>
              </a:rPr>
              <a:t>add any other necessary info. here</a:t>
            </a:r>
            <a:endParaRPr kumimoji="1"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44350" cy="1325563"/>
          </a:xfrm>
        </p:spPr>
        <p:txBody>
          <a:bodyPr/>
          <a:lstStyle/>
          <a:p>
            <a:pPr algn="ctr"/>
            <a:r>
              <a:rPr kumimoji="1" lang="en-US" dirty="0" smtClean="0">
                <a:solidFill>
                  <a:srgbClr val="FF0000"/>
                </a:solidFill>
              </a:rPr>
              <a:t>WHERE ARE WE?: </a:t>
            </a:r>
            <a:r>
              <a:rPr kumimoji="1" lang="en-US" altLang="ja-JP" dirty="0" smtClean="0"/>
              <a:t>Target Crop Selection </a:t>
            </a:r>
            <a:r>
              <a:rPr kumimoji="1" lang="en-US" dirty="0" smtClean="0"/>
              <a:t>in SHEP’s 4 Steps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2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011870"/>
              </p:ext>
            </p:extLst>
          </p:nvPr>
        </p:nvGraphicFramePr>
        <p:xfrm>
          <a:off x="278605" y="1254070"/>
          <a:ext cx="11387139" cy="52905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/>
                <a:gridCol w="5500689"/>
              </a:tblGrid>
              <a:tr h="321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</a:rPr>
                        <a:t>4 Steps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</a:rPr>
                        <a:t>Activities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</a:tr>
              <a:tr h="83862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ja-JP" sz="2800" b="1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</a:t>
                      </a:r>
                      <a:r>
                        <a:rPr lang="en-US" altLang="ja-JP" sz="2800" b="1" baseline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Share goal with farmers.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Sensitization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Workshop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749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</a:t>
                      </a:r>
                      <a:r>
                        <a:rPr lang="en-US" sz="2800" b="1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Farmers’ awareness is raised.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Participatory Baseline </a:t>
                      </a:r>
                      <a:r>
                        <a:rPr kumimoji="1"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Survey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(optional) Stakeholder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Forum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Market Survey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652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make decisions.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28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Target </a:t>
                      </a:r>
                      <a:r>
                        <a:rPr kumimoji="1"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Selection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800" b="1" kern="12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ja-JP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Calendar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Making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23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acquire skills.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In-field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trainings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2391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8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Follow-up</a:t>
                      </a:r>
                      <a:r>
                        <a:rPr lang="en-US" altLang="ja-JP" sz="2800" b="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and monitoring (including Participatory Endline Survey)</a:t>
                      </a:r>
                      <a:endParaRPr lang="ja-JP" altLang="ja-JP" sz="28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980705" y="4042113"/>
            <a:ext cx="3448050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000" dirty="0" smtClean="0">
                <a:solidFill>
                  <a:schemeClr val="tx1"/>
                </a:solidFill>
              </a:rPr>
              <a:t>Target Crop Selection is where the farmers make </a:t>
            </a:r>
            <a:r>
              <a:rPr lang="en-US" sz="2000" dirty="0" smtClean="0">
                <a:solidFill>
                  <a:schemeClr val="tx1"/>
                </a:solidFill>
              </a:rPr>
              <a:t>decisions.</a:t>
            </a:r>
            <a:endParaRPr kumimoji="1"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kumimoji="1" lang="en-US" dirty="0" smtClean="0"/>
              <a:t>PART 1: CONCEPT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7988" y="2328069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WHY?:</a:t>
            </a:r>
            <a:r>
              <a:rPr kumimoji="1" lang="en-US" dirty="0" smtClean="0"/>
              <a:t> Objectives of Target Crop Selection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690689"/>
            <a:ext cx="10520366" cy="4685814"/>
          </a:xfrm>
        </p:spPr>
        <p:txBody>
          <a:bodyPr>
            <a:normAutofit/>
          </a:bodyPr>
          <a:lstStyle/>
          <a:p>
            <a:r>
              <a:rPr lang="en-US" dirty="0" smtClean="0"/>
              <a:t>The farmer </a:t>
            </a:r>
            <a:r>
              <a:rPr lang="en-US" dirty="0"/>
              <a:t>groups </a:t>
            </a:r>
            <a:r>
              <a:rPr lang="en-US" dirty="0" smtClean="0"/>
              <a:t>collectively </a:t>
            </a:r>
            <a:r>
              <a:rPr lang="en-US" dirty="0"/>
              <a:t>identify the </a:t>
            </a:r>
            <a:r>
              <a:rPr lang="en-US" dirty="0" smtClean="0"/>
              <a:t>specific </a:t>
            </a:r>
            <a:r>
              <a:rPr lang="en-US" dirty="0"/>
              <a:t>types of crops that are demanded by the market.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farmers agree to produce </a:t>
            </a:r>
            <a:r>
              <a:rPr lang="en-US" dirty="0" smtClean="0"/>
              <a:t>and </a:t>
            </a:r>
            <a:r>
              <a:rPr lang="en-US" dirty="0"/>
              <a:t>market the identified crops as a group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kumimoji="1" lang="en-US" dirty="0" smtClean="0"/>
          </a:p>
          <a:p>
            <a:pPr marL="457200" lvl="1" indent="0">
              <a:buNone/>
            </a:pPr>
            <a:r>
              <a:rPr kumimoji="1" lang="en-US" dirty="0" smtClean="0"/>
              <a:t>Note:</a:t>
            </a:r>
          </a:p>
          <a:p>
            <a:pPr lvl="1"/>
            <a:r>
              <a:rPr lang="en-US" dirty="0" smtClean="0"/>
              <a:t>During the In-field training in “Step 4”, the farmers will learn how to produce the crops they have chosen during this activity.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4</a:t>
            </a:fld>
            <a:endParaRPr kumimoji="1" lang="en-US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1" y="4758689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WHAT?: </a:t>
            </a:r>
            <a:r>
              <a:rPr kumimoji="1" lang="en-US" dirty="0" smtClean="0"/>
              <a:t>Outline of Target Crop Selection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420350" cy="4272378"/>
          </a:xfrm>
        </p:spPr>
        <p:txBody>
          <a:bodyPr/>
          <a:lstStyle/>
          <a:p>
            <a:r>
              <a:rPr lang="en-US" altLang="ja-JP" dirty="0"/>
              <a:t>The farmer groups select the target horticultural crops based on their finding during the </a:t>
            </a:r>
            <a:r>
              <a:rPr lang="en-US" altLang="ja-JP" dirty="0" smtClean="0"/>
              <a:t>market survey 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(and Stakeholder Forum, if implemented)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The </a:t>
            </a:r>
            <a:r>
              <a:rPr lang="en-US" altLang="ja-JP" dirty="0"/>
              <a:t>groups discuss their preferred crops and build a consensus on the </a:t>
            </a:r>
            <a:r>
              <a:rPr lang="en-US" altLang="ja-JP" dirty="0" smtClean="0"/>
              <a:t>crops </a:t>
            </a:r>
            <a:r>
              <a:rPr lang="en-US" altLang="ja-JP" dirty="0"/>
              <a:t>they will grow as a group. </a:t>
            </a:r>
            <a:endParaRPr lang="en-US" altLang="ja-JP" dirty="0" smtClean="0"/>
          </a:p>
          <a:p>
            <a:r>
              <a:rPr lang="en-US" altLang="ja-JP" dirty="0" smtClean="0"/>
              <a:t>The </a:t>
            </a:r>
            <a:r>
              <a:rPr lang="en-US" altLang="ja-JP" dirty="0"/>
              <a:t>extension </a:t>
            </a:r>
            <a:r>
              <a:rPr lang="en-US" altLang="ja-JP" dirty="0" smtClean="0"/>
              <a:t>staff </a:t>
            </a:r>
            <a:r>
              <a:rPr lang="en-US" altLang="ja-JP" dirty="0"/>
              <a:t>gives </a:t>
            </a:r>
            <a:r>
              <a:rPr lang="en-US" altLang="ja-JP" dirty="0" smtClean="0"/>
              <a:t>advice </a:t>
            </a:r>
            <a:r>
              <a:rPr lang="en-US" altLang="ja-JP" dirty="0"/>
              <a:t>to the group during the crop selection process.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5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97" y="245439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FORMAT: </a:t>
            </a:r>
            <a:r>
              <a:rPr kumimoji="1" lang="en-US" dirty="0" smtClean="0"/>
              <a:t>Target Crop Selection Sheet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6</a:t>
            </a:fld>
            <a:endParaRPr kumimoji="1"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94" y="2896144"/>
            <a:ext cx="12117805" cy="3073271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134600" cy="1700628"/>
          </a:xfrm>
        </p:spPr>
        <p:txBody>
          <a:bodyPr/>
          <a:lstStyle/>
          <a:p>
            <a:r>
              <a:rPr lang="en-US" altLang="ja-JP" dirty="0" smtClean="0"/>
              <a:t>Information is filled out by the farmers.</a:t>
            </a:r>
          </a:p>
          <a:p>
            <a:r>
              <a:rPr lang="en-US" dirty="0" smtClean="0"/>
              <a:t>The farmers decide the ranking of each crop.</a:t>
            </a:r>
          </a:p>
        </p:txBody>
      </p:sp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801" y="3918022"/>
            <a:ext cx="8325100" cy="2011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HOW?: </a:t>
            </a:r>
            <a:r>
              <a:rPr kumimoji="1" lang="en-US" dirty="0" smtClean="0"/>
              <a:t>Ke</a:t>
            </a:r>
            <a:r>
              <a:rPr lang="en-US" dirty="0" smtClean="0"/>
              <a:t>y </a:t>
            </a:r>
            <a:r>
              <a:rPr lang="en-US" altLang="ja-JP" dirty="0" smtClean="0"/>
              <a:t>I</a:t>
            </a:r>
            <a:r>
              <a:rPr lang="en-US" dirty="0" smtClean="0"/>
              <a:t>mplementation Tips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51" y="1445228"/>
            <a:ext cx="11519865" cy="2240948"/>
          </a:xfrm>
        </p:spPr>
        <p:txBody>
          <a:bodyPr>
            <a:normAutofit/>
          </a:bodyPr>
          <a:lstStyle/>
          <a:p>
            <a:r>
              <a:rPr lang="en-US" dirty="0" smtClean="0"/>
              <a:t>The  </a:t>
            </a:r>
            <a:r>
              <a:rPr lang="en-US" dirty="0"/>
              <a:t>farmer  groups  discuss  their  future </a:t>
            </a:r>
            <a:r>
              <a:rPr lang="en-US" dirty="0" smtClean="0"/>
              <a:t>farming opportunities. They make </a:t>
            </a:r>
            <a:r>
              <a:rPr lang="en-US" dirty="0"/>
              <a:t>decisions </a:t>
            </a:r>
            <a:r>
              <a:rPr lang="en-US" dirty="0" smtClean="0"/>
              <a:t>about  </a:t>
            </a:r>
            <a:r>
              <a:rPr lang="en-US" dirty="0"/>
              <a:t>the  target  crops  based  on  their </a:t>
            </a:r>
            <a:r>
              <a:rPr lang="en-US" dirty="0" smtClean="0"/>
              <a:t>previous </a:t>
            </a:r>
            <a:r>
              <a:rPr lang="en-US" dirty="0"/>
              <a:t>SHEP activities, in particular, </a:t>
            </a:r>
            <a:r>
              <a:rPr lang="en-US" dirty="0" smtClean="0"/>
              <a:t>the </a:t>
            </a:r>
            <a:r>
              <a:rPr lang="en-US" dirty="0"/>
              <a:t>market survey.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7</a:t>
            </a:fld>
            <a:endParaRPr kumimoji="1" lang="en-US"/>
          </a:p>
        </p:txBody>
      </p:sp>
      <p:sp>
        <p:nvSpPr>
          <p:cNvPr id="7" name="Rounded Rectangle 6"/>
          <p:cNvSpPr/>
          <p:nvPr/>
        </p:nvSpPr>
        <p:spPr>
          <a:xfrm>
            <a:off x="3652838" y="3860457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857" y="3777828"/>
            <a:ext cx="8594920" cy="2781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HOW?: </a:t>
            </a:r>
            <a:r>
              <a:rPr kumimoji="1" lang="en-US" dirty="0" smtClean="0"/>
              <a:t>Ke</a:t>
            </a:r>
            <a:r>
              <a:rPr lang="en-US" dirty="0" smtClean="0"/>
              <a:t>y </a:t>
            </a:r>
            <a:r>
              <a:rPr lang="en-US" altLang="ja-JP" dirty="0" smtClean="0"/>
              <a:t>I</a:t>
            </a:r>
            <a:r>
              <a:rPr lang="en-US" dirty="0" smtClean="0"/>
              <a:t>mplementation Tips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5237"/>
            <a:ext cx="10663238" cy="2615230"/>
          </a:xfrm>
        </p:spPr>
        <p:txBody>
          <a:bodyPr>
            <a:normAutofit/>
          </a:bodyPr>
          <a:lstStyle/>
          <a:p>
            <a:r>
              <a:rPr lang="en-US" dirty="0"/>
              <a:t>The  extension  staff  gives  useful  </a:t>
            </a:r>
            <a:r>
              <a:rPr lang="en-US" dirty="0" smtClean="0"/>
              <a:t>advice and </a:t>
            </a:r>
            <a:r>
              <a:rPr lang="en-US" dirty="0"/>
              <a:t>suggestions, particularly in the area </a:t>
            </a:r>
            <a:r>
              <a:rPr lang="en-US" dirty="0" smtClean="0"/>
              <a:t>of </a:t>
            </a:r>
            <a:r>
              <a:rPr lang="en-US" dirty="0"/>
              <a:t>agro-ecological suitability of specific </a:t>
            </a:r>
            <a:r>
              <a:rPr lang="en-US" dirty="0" smtClean="0"/>
              <a:t>crops. As a result, the farmers </a:t>
            </a:r>
            <a:r>
              <a:rPr lang="en-US" dirty="0"/>
              <a:t>can make a </a:t>
            </a:r>
            <a:r>
              <a:rPr lang="en-US" dirty="0" smtClean="0"/>
              <a:t>well-rounded  </a:t>
            </a:r>
            <a:r>
              <a:rPr lang="en-US" dirty="0"/>
              <a:t>decision  in  choosing  the  target </a:t>
            </a:r>
            <a:r>
              <a:rPr lang="en-US" dirty="0" smtClean="0"/>
              <a:t>crops</a:t>
            </a:r>
            <a:r>
              <a:rPr lang="en-US" dirty="0"/>
              <a:t>.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8</a:t>
            </a:fld>
            <a:endParaRPr kumimoji="1" lang="en-US"/>
          </a:p>
        </p:txBody>
      </p:sp>
      <p:sp>
        <p:nvSpPr>
          <p:cNvPr id="9" name="Rounded Rectangle 8"/>
          <p:cNvSpPr/>
          <p:nvPr/>
        </p:nvSpPr>
        <p:spPr>
          <a:xfrm>
            <a:off x="3044620" y="3654991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kumimoji="1" lang="en-US" dirty="0" smtClean="0"/>
              <a:t>PART 2: PRACTICE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9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6ECBA1F8-2C0E-4246-A742-2EFEAE961828}"/>
</file>

<file path=customXml/itemProps2.xml><?xml version="1.0" encoding="utf-8"?>
<ds:datastoreItem xmlns:ds="http://schemas.openxmlformats.org/officeDocument/2006/customXml" ds:itemID="{0DC668DE-C6EC-4EA9-88F8-5F3D8494E682}"/>
</file>

<file path=customXml/itemProps3.xml><?xml version="1.0" encoding="utf-8"?>
<ds:datastoreItem xmlns:ds="http://schemas.openxmlformats.org/officeDocument/2006/customXml" ds:itemID="{7654611F-EA6A-4662-90C3-FB982F004CDE}"/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861</Words>
  <PresentationFormat>Widescreen</PresentationFormat>
  <Paragraphs>92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ＭＳ ゴシック</vt:lpstr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ビットマップ イメージ</vt:lpstr>
      <vt:lpstr>Target Crop Selection Methods of Implementation</vt:lpstr>
      <vt:lpstr>WHERE ARE WE?: Target Crop Selection in SHEP’s 4 Steps</vt:lpstr>
      <vt:lpstr>PART 1: CONCEPT</vt:lpstr>
      <vt:lpstr>WHY?: Objectives of Target Crop Selection</vt:lpstr>
      <vt:lpstr>WHAT?: Outline of Target Crop Selection</vt:lpstr>
      <vt:lpstr>FORMAT: Target Crop Selection Sheet</vt:lpstr>
      <vt:lpstr>HOW?: Key Implementation Tips</vt:lpstr>
      <vt:lpstr>HOW?: Key Implementation Tips</vt:lpstr>
      <vt:lpstr>PART 2: PRACTICE</vt:lpstr>
      <vt:lpstr>STEP: Implementation Procedures</vt:lpstr>
      <vt:lpstr>STEP: Implementation Procedures</vt:lpstr>
      <vt:lpstr>Target Crop Selection Sheet</vt:lpstr>
      <vt:lpstr>CHECKLIST: Points to be Confirmed after Target Crop Selection</vt:lpstr>
      <vt:lpstr>Target Crop Selection in Action</vt:lpstr>
      <vt:lpstr>TROUBLESHOOTING</vt:lpstr>
      <vt:lpstr>Way Forward: Implementation Schedule, Reporting, add any other necessary info. here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2019-05-01T16:27:56Z</dcterms:created>
  <dcterms:modified xsi:type="dcterms:W3CDTF">2020-08-10T22:53:42Z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132283100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