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82" r:id="rId2"/>
    <p:sldId id="258" r:id="rId3"/>
    <p:sldId id="269" r:id="rId4"/>
    <p:sldId id="257" r:id="rId5"/>
    <p:sldId id="259" r:id="rId6"/>
    <p:sldId id="264" r:id="rId7"/>
    <p:sldId id="265" r:id="rId8"/>
    <p:sldId id="280" r:id="rId9"/>
    <p:sldId id="260" r:id="rId10"/>
    <p:sldId id="261" r:id="rId11"/>
    <p:sldId id="270" r:id="rId12"/>
    <p:sldId id="262" r:id="rId13"/>
    <p:sldId id="266" r:id="rId14"/>
    <p:sldId id="267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83" r:id="rId23"/>
    <p:sldId id="268" r:id="rId24"/>
    <p:sldId id="279" r:id="rId25"/>
    <p:sldId id="263" r:id="rId26"/>
    <p:sldId id="284" r:id="rId27"/>
    <p:sldId id="281" r:id="rId28"/>
    <p:sldId id="285" r:id="rId29"/>
  </p:sldIdLst>
  <p:sldSz cx="12192000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LP" initials="JLP" lastIdx="1" clrIdx="0">
    <p:extLst>
      <p:ext uri="{19B8F6BF-5375-455C-9EA6-DF929625EA0E}">
        <p15:presenceInfo xmlns:p15="http://schemas.microsoft.com/office/powerpoint/2012/main" userId="JL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C8C6"/>
    <a:srgbClr val="D55D58"/>
    <a:srgbClr val="FFF101"/>
    <a:srgbClr val="D4E5F5"/>
    <a:srgbClr val="4061AD"/>
    <a:srgbClr val="EFD1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86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79A8D2-7DF4-4F1E-B445-B207A48F9AC7}" type="datetimeFigureOut">
              <a:rPr kumimoji="1" lang="en-US" smtClean="0"/>
              <a:t>12/27/2021</a:t>
            </a:fld>
            <a:endParaRPr kumimoji="1"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en-US"/>
              <a:t>Click to edit Master text styles</a:t>
            </a:r>
          </a:p>
          <a:p>
            <a:pPr lvl="1"/>
            <a:r>
              <a:rPr kumimoji="1" lang="en-US"/>
              <a:t>Second level</a:t>
            </a:r>
          </a:p>
          <a:p>
            <a:pPr lvl="2"/>
            <a:r>
              <a:rPr kumimoji="1" lang="en-US"/>
              <a:t>Third level</a:t>
            </a:r>
          </a:p>
          <a:p>
            <a:pPr lvl="3"/>
            <a:r>
              <a:rPr kumimoji="1" lang="en-US"/>
              <a:t>Fourth level</a:t>
            </a:r>
          </a:p>
          <a:p>
            <a:pPr lvl="4"/>
            <a:r>
              <a:rPr kumimoji="1"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06995E-F1F1-4633-A39C-03F77480B3D8}" type="slidenum">
              <a:rPr kumimoji="1" lang="en-US" smtClean="0"/>
              <a:t>‹#›</a:t>
            </a:fld>
            <a:endParaRPr kumimoji="1" lang="en-US" dirty="0"/>
          </a:p>
        </p:txBody>
      </p:sp>
    </p:spTree>
    <p:extLst>
      <p:ext uri="{BB962C8B-B14F-4D97-AF65-F5344CB8AC3E}">
        <p14:creationId xmlns:p14="http://schemas.microsoft.com/office/powerpoint/2010/main" val="3298427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06995E-F1F1-4633-A39C-03F77480B3D8}" type="slidenum">
              <a:rPr kumimoji="1" lang="en-US" smtClean="0"/>
              <a:t>4</a:t>
            </a:fld>
            <a:endParaRPr kumimoji="1" lang="en-US" dirty="0"/>
          </a:p>
        </p:txBody>
      </p:sp>
    </p:spTree>
    <p:extLst>
      <p:ext uri="{BB962C8B-B14F-4D97-AF65-F5344CB8AC3E}">
        <p14:creationId xmlns:p14="http://schemas.microsoft.com/office/powerpoint/2010/main" val="2863334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‹#›</a:t>
            </a:fld>
            <a:endParaRPr kumimoji="1" lang="en-US" dirty="0"/>
          </a:p>
        </p:txBody>
      </p:sp>
    </p:spTree>
    <p:extLst>
      <p:ext uri="{BB962C8B-B14F-4D97-AF65-F5344CB8AC3E}">
        <p14:creationId xmlns:p14="http://schemas.microsoft.com/office/powerpoint/2010/main" val="4064581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0081"/>
            <a:ext cx="10515600" cy="1325563"/>
          </a:xfrm>
        </p:spPr>
        <p:txBody>
          <a:bodyPr/>
          <a:lstStyle/>
          <a:p>
            <a:r>
              <a:rPr kumimoji="1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28360"/>
            <a:ext cx="10515600" cy="4727990"/>
          </a:xfrm>
        </p:spPr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kumimoji="1" lang="en-US" dirty="0"/>
              <a:t>Click to edit Master text styles</a:t>
            </a:r>
          </a:p>
          <a:p>
            <a:pPr lvl="1"/>
            <a:r>
              <a:rPr kumimoji="1" lang="en-US" dirty="0"/>
              <a:t>Second level</a:t>
            </a:r>
          </a:p>
          <a:p>
            <a:pPr lvl="2"/>
            <a:r>
              <a:rPr kumimoji="1" lang="en-US" dirty="0"/>
              <a:t>Third level</a:t>
            </a:r>
          </a:p>
          <a:p>
            <a:pPr lvl="3"/>
            <a:r>
              <a:rPr kumimoji="1" lang="en-US" dirty="0"/>
              <a:t>Fourth level</a:t>
            </a:r>
          </a:p>
          <a:p>
            <a:pPr lvl="4"/>
            <a:r>
              <a:rPr kumimoji="1"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99917" y="6376503"/>
            <a:ext cx="2743200" cy="365125"/>
          </a:xfrm>
        </p:spPr>
        <p:txBody>
          <a:bodyPr/>
          <a:lstStyle/>
          <a:p>
            <a:fld id="{5D3A281A-EDD1-4EE7-A1B5-4028A6F808F1}" type="slidenum">
              <a:rPr kumimoji="1" lang="en-US" smtClean="0"/>
              <a:t>‹#›</a:t>
            </a:fld>
            <a:endParaRPr kumimoji="1" lang="en-US" dirty="0"/>
          </a:p>
        </p:txBody>
      </p:sp>
    </p:spTree>
    <p:extLst>
      <p:ext uri="{BB962C8B-B14F-4D97-AF65-F5344CB8AC3E}">
        <p14:creationId xmlns:p14="http://schemas.microsoft.com/office/powerpoint/2010/main" val="3271871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en-US"/>
              <a:t>Click to edit Master text styles</a:t>
            </a:r>
          </a:p>
          <a:p>
            <a:pPr lvl="1"/>
            <a:r>
              <a:rPr kumimoji="1" lang="en-US"/>
              <a:t>Second level</a:t>
            </a:r>
          </a:p>
          <a:p>
            <a:pPr lvl="2"/>
            <a:r>
              <a:rPr kumimoji="1" lang="en-US"/>
              <a:t>Third level</a:t>
            </a:r>
          </a:p>
          <a:p>
            <a:pPr lvl="3"/>
            <a:r>
              <a:rPr kumimoji="1" lang="en-US"/>
              <a:t>Fourth level</a:t>
            </a:r>
          </a:p>
          <a:p>
            <a:pPr lvl="4"/>
            <a:r>
              <a:rPr kumimoji="1"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5D3A281A-EDD1-4EE7-A1B5-4028A6F808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463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b="1" kern="1200">
          <a:solidFill>
            <a:srgbClr val="00206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9575" y="1057229"/>
            <a:ext cx="11325982" cy="2600372"/>
          </a:xfrm>
          <a:solidFill>
            <a:schemeClr val="accent6">
              <a:lumMod val="60000"/>
              <a:lumOff val="40000"/>
            </a:schemeClr>
          </a:solidFill>
        </p:spPr>
        <p:txBody>
          <a:bodyPr anchor="ctr" anchorCtr="0">
            <a:noAutofit/>
          </a:bodyPr>
          <a:lstStyle/>
          <a:p>
            <a:pPr rtl="0"/>
            <a:r>
              <a:rPr lang="x-none" sz="7200" b="1" i="0" u="none" baseline="0">
                <a:solidFill>
                  <a:schemeClr val="tx1"/>
                </a:solidFill>
              </a:rPr>
              <a:t>Estudio de </a:t>
            </a:r>
            <a:r>
              <a:rPr kumimoji="1" lang="x-none" sz="7200" b="1" i="0" u="none" baseline="0">
                <a:solidFill>
                  <a:schemeClr val="tx1"/>
                </a:solidFill>
              </a:rPr>
              <a:t>línea base participativo</a:t>
            </a:r>
            <a:r>
              <a:rPr kumimoji="1" lang="x-none" altLang="ja-JP" sz="8800" dirty="0">
                <a:solidFill>
                  <a:schemeClr val="tx1"/>
                </a:solidFill>
              </a:rPr>
              <a:t/>
            </a:r>
            <a:br>
              <a:rPr kumimoji="1" lang="x-none" altLang="ja-JP" sz="8800" dirty="0">
                <a:solidFill>
                  <a:schemeClr val="tx1"/>
                </a:solidFill>
              </a:rPr>
            </a:br>
            <a:r>
              <a:rPr kumimoji="1" lang="x-none" sz="5400" b="1" i="0" u="none" baseline="0">
                <a:solidFill>
                  <a:schemeClr val="tx1"/>
                </a:solidFill>
              </a:rPr>
              <a:t>Métodos de implementación</a:t>
            </a:r>
            <a:endParaRPr kumimoji="1" lang="x-none" sz="54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0089" y="3995737"/>
            <a:ext cx="5914265" cy="2543175"/>
          </a:xfrm>
        </p:spPr>
        <p:txBody>
          <a:bodyPr>
            <a:normAutofit/>
          </a:bodyPr>
          <a:lstStyle/>
          <a:p>
            <a:pPr rtl="0"/>
            <a:r>
              <a:rPr lang="x-none" b="1" i="0" u="none" baseline="0" dirty="0">
                <a:solidFill>
                  <a:schemeClr val="bg1">
                    <a:lumMod val="65000"/>
                  </a:schemeClr>
                </a:solidFill>
                <a:latin typeface="+mj-lt"/>
                <a:ea typeface="Century Gothic" panose="020B0502020202020204" pitchFamily="34" charset="0"/>
                <a:cs typeface="Century Gothic" panose="020B0502020202020204" pitchFamily="34" charset="0"/>
              </a:rPr>
              <a:t>Escriba aquí el nombre de su organización.</a:t>
            </a:r>
            <a:endParaRPr lang="x-none" altLang="en-US" b="1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5D3A281A-EDD1-4EE7-A1B5-4028A6F808F1}" type="slidenum">
              <a:rPr kumimoji="1"/>
              <a:t>1</a:t>
            </a:fld>
            <a:endParaRPr kumimoji="1" lang="x-none"/>
          </a:p>
        </p:txBody>
      </p:sp>
      <p:pic>
        <p:nvPicPr>
          <p:cNvPr id="6" name="図 249"/>
          <p:cNvPicPr/>
          <p:nvPr/>
        </p:nvPicPr>
        <p:blipFill>
          <a:blip r:embed="rId3"/>
          <a:stretch>
            <a:fillRect/>
          </a:stretch>
        </p:blipFill>
        <p:spPr>
          <a:xfrm>
            <a:off x="6792601" y="3621088"/>
            <a:ext cx="4282246" cy="323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694" y="92846"/>
            <a:ext cx="2234306" cy="871538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9248838"/>
              </p:ext>
            </p:extLst>
          </p:nvPr>
        </p:nvGraphicFramePr>
        <p:xfrm>
          <a:off x="122010" y="1"/>
          <a:ext cx="1235303" cy="10572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ビットマップ イメージ" r:id="rId5" imgW="5819048" imgH="4982270" progId="Paint.Picture">
                  <p:embed/>
                </p:oleObj>
              </mc:Choice>
              <mc:Fallback>
                <p:oleObj name="ビットマップ イメージ" r:id="rId5" imgW="5819048" imgH="498227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010" y="1"/>
                        <a:ext cx="1235303" cy="10572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2739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5963" y="2184831"/>
            <a:ext cx="7800975" cy="15330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12181"/>
            <a:ext cx="10515600" cy="1325563"/>
          </a:xfrm>
        </p:spPr>
        <p:txBody>
          <a:bodyPr/>
          <a:lstStyle/>
          <a:p>
            <a:pPr algn="l" rtl="0"/>
            <a:r>
              <a:rPr kumimoji="1" lang="x-none" sz="4000" b="1" i="0" u="none" baseline="0" dirty="0">
                <a:solidFill>
                  <a:srgbClr val="FF0000"/>
                </a:solidFill>
              </a:rPr>
              <a:t>¿CÓMO?: </a:t>
            </a:r>
            <a:r>
              <a:rPr lang="x-none" sz="3600" dirty="0"/>
              <a:t>Consejos clave para la implementación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875" y="1064743"/>
            <a:ext cx="10515600" cy="5113838"/>
          </a:xfrm>
        </p:spPr>
        <p:txBody>
          <a:bodyPr>
            <a:normAutofit/>
          </a:bodyPr>
          <a:lstStyle/>
          <a:p>
            <a:pPr algn="l" rtl="0"/>
            <a:r>
              <a:rPr lang="x-none" sz="3200" b="0" i="0" u="none" baseline="0" dirty="0"/>
              <a:t>Los </a:t>
            </a:r>
            <a:r>
              <a:rPr lang="x-none" sz="3200" b="0" i="0" u="none" baseline="0" dirty="0">
                <a:solidFill>
                  <a:srgbClr val="FF0000"/>
                </a:solidFill>
              </a:rPr>
              <a:t>agricultores objetivo deben ser los protagonistas</a:t>
            </a:r>
            <a:r>
              <a:rPr lang="x-none" sz="3200" b="0" i="0" u="none" baseline="0" dirty="0"/>
              <a:t> del estudio, no los extensionistas.</a:t>
            </a:r>
          </a:p>
          <a:p>
            <a:endParaRPr lang="x-none" sz="3200" dirty="0"/>
          </a:p>
          <a:p>
            <a:pPr marL="0" indent="0">
              <a:buNone/>
            </a:pPr>
            <a:endParaRPr lang="x-none" sz="3200" dirty="0"/>
          </a:p>
          <a:p>
            <a:pPr algn="l" rtl="0"/>
            <a:endParaRPr lang="es-CL" sz="3200" b="0" i="0" u="none" baseline="0" dirty="0"/>
          </a:p>
          <a:p>
            <a:pPr algn="l" rtl="0"/>
            <a:r>
              <a:rPr lang="x-none" sz="3200" b="0" i="0" u="none" baseline="0" dirty="0"/>
              <a:t>Los extensionistas </a:t>
            </a:r>
            <a:r>
              <a:rPr lang="x-none" sz="3200" b="0" i="0" u="none" baseline="0" dirty="0">
                <a:solidFill>
                  <a:srgbClr val="FF0000"/>
                </a:solidFill>
              </a:rPr>
              <a:t>ayudan a los agricultores </a:t>
            </a:r>
            <a:r>
              <a:rPr lang="x-none" sz="3200" b="0" i="0" u="none" baseline="0" dirty="0"/>
              <a:t> a calcular cifras básicas como el rendimiento de los cultivos, los costos, las ganancias, etc. que son importantes para la administración agrícola.</a:t>
            </a:r>
            <a:endParaRPr kumimoji="1" lang="x-none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5D3A281A-EDD1-4EE7-A1B5-4028A6F808F1}" type="slidenum">
              <a:rPr kumimoji="1" sz="1400"/>
              <a:t>10</a:t>
            </a:fld>
            <a:endParaRPr kumimoji="1" lang="x-none" sz="140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6949" y="5280238"/>
            <a:ext cx="7415213" cy="1221664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3401808" y="5140979"/>
            <a:ext cx="2644662" cy="29675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r>
              <a:rPr kumimoji="1" lang="x-none" sz="1600" b="1" i="0" u="none" baseline="0" dirty="0">
                <a:solidFill>
                  <a:schemeClr val="tx1"/>
                </a:solidFill>
              </a:rPr>
              <a:t>Aumentar la motivación</a:t>
            </a:r>
            <a:endParaRPr kumimoji="1" lang="x-none" sz="1600" b="1" dirty="0">
              <a:solidFill>
                <a:schemeClr val="tx1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1187" y="2177208"/>
            <a:ext cx="7800975" cy="1587946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4000500" y="5526883"/>
            <a:ext cx="3942104" cy="923330"/>
          </a:xfrm>
          <a:prstGeom prst="rect">
            <a:avLst/>
          </a:prstGeom>
          <a:solidFill>
            <a:srgbClr val="EFD1CF"/>
          </a:solidFill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s-CL" sz="2400" dirty="0"/>
              <a:t>Ahora podemos calcular varias cifras. Nunca antes lo hicimos.</a:t>
            </a:r>
            <a:endParaRPr lang="es-MX" sz="24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7972926" y="5438274"/>
            <a:ext cx="1796716" cy="898358"/>
          </a:xfrm>
          <a:prstGeom prst="ellipse">
            <a:avLst/>
          </a:prstGeom>
          <a:solidFill>
            <a:srgbClr val="D55D58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s-CL" dirty="0">
                <a:solidFill>
                  <a:schemeClr val="bg1"/>
                </a:solidFill>
              </a:rPr>
              <a:t>Ayuda a </a:t>
            </a:r>
          </a:p>
          <a:p>
            <a:pPr algn="ctr"/>
            <a:r>
              <a:rPr lang="es-CL" dirty="0">
                <a:solidFill>
                  <a:schemeClr val="bg1"/>
                </a:solidFill>
              </a:rPr>
              <a:t>la competencia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8211796" y="2648015"/>
            <a:ext cx="1088121" cy="646331"/>
          </a:xfrm>
          <a:prstGeom prst="rect">
            <a:avLst/>
          </a:prstGeom>
          <a:solidFill>
            <a:srgbClr val="D55D58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s-CL" dirty="0">
                <a:solidFill>
                  <a:schemeClr val="bg1"/>
                </a:solidFill>
              </a:rPr>
              <a:t>Ayuda a </a:t>
            </a:r>
          </a:p>
          <a:p>
            <a:pPr algn="ctr"/>
            <a:r>
              <a:rPr lang="es-CL" dirty="0">
                <a:solidFill>
                  <a:schemeClr val="bg1"/>
                </a:solidFill>
              </a:rPr>
              <a:t>la autonomía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3854125" y="2439165"/>
            <a:ext cx="3923191" cy="1131807"/>
          </a:xfrm>
          <a:prstGeom prst="rect">
            <a:avLst/>
          </a:prstGeom>
          <a:solidFill>
            <a:srgbClr val="ECC8C6"/>
          </a:solidFill>
        </p:spPr>
        <p:txBody>
          <a:bodyPr wrap="square" rtlCol="0" anchor="ctr" anchorCtr="0">
            <a:noAutofit/>
          </a:bodyPr>
          <a:lstStyle/>
          <a:p>
            <a:r>
              <a:rPr lang="es-MX" dirty="0"/>
              <a:t>No estamos solo proporcionando datos al gobierno. Lo hacemos para mejorar nuestro  negocio.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323226" y="2139154"/>
            <a:ext cx="2551794" cy="29675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r>
              <a:rPr kumimoji="1" lang="x-none" sz="1600" b="1" i="0" u="none" baseline="0" dirty="0">
                <a:solidFill>
                  <a:schemeClr val="tx1"/>
                </a:solidFill>
              </a:rPr>
              <a:t>Aumentar la motivación</a:t>
            </a:r>
            <a:endParaRPr kumimoji="1" lang="x-none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100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3268"/>
            <a:ext cx="10515600" cy="1325563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x-none" altLang="ja-JP" dirty="0"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</a:rPr>
              <a:t>PARTE 2: </a:t>
            </a:r>
            <a:r>
              <a:rPr lang="x-none" altLang="ja-JP" dirty="0" smtClean="0"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</a:rPr>
              <a:t>PRÁCTICA</a:t>
            </a:r>
            <a:endParaRPr kumimoji="1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11</a:t>
            </a:fld>
            <a:endParaRPr kumimoji="1" lang="en-US" dirty="0"/>
          </a:p>
        </p:txBody>
      </p:sp>
    </p:spTree>
    <p:extLst>
      <p:ext uri="{BB962C8B-B14F-4D97-AF65-F5344CB8AC3E}">
        <p14:creationId xmlns:p14="http://schemas.microsoft.com/office/powerpoint/2010/main" val="1537079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3" y="236606"/>
            <a:ext cx="6467475" cy="1325563"/>
          </a:xfrm>
        </p:spPr>
        <p:txBody>
          <a:bodyPr/>
          <a:lstStyle/>
          <a:p>
            <a:pPr algn="l" rtl="0"/>
            <a:r>
              <a:rPr kumimoji="1" lang="x-none" sz="4000" b="1" i="0" u="none" baseline="0">
                <a:solidFill>
                  <a:srgbClr val="FF0000"/>
                </a:solidFill>
              </a:rPr>
              <a:t>PASO: </a:t>
            </a:r>
            <a:r>
              <a:rPr kumimoji="1" lang="x-none" sz="4000" b="1" i="0" u="none" baseline="0"/>
              <a:t> Procedimientos de implementación</a:t>
            </a:r>
            <a:endParaRPr kumimoji="1" lang="x-none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028" y="1543912"/>
            <a:ext cx="6755551" cy="5314088"/>
          </a:xfrm>
        </p:spPr>
        <p:txBody>
          <a:bodyPr>
            <a:normAutofit lnSpcReduction="10000"/>
          </a:bodyPr>
          <a:lstStyle/>
          <a:p>
            <a:pPr marL="742950" indent="-742950" algn="l" rtl="0">
              <a:buFont typeface="+mj-lt"/>
              <a:buAutoNum type="arabicPeriod"/>
            </a:pPr>
            <a:r>
              <a:rPr kumimoji="1" lang="x-none" sz="3200" b="0" i="0" u="none" baseline="0" dirty="0"/>
              <a:t>Prepare una tabla de conversión (unidades loca</a:t>
            </a:r>
            <a:r>
              <a:rPr lang="x-none" sz="3200" b="0" i="0" u="none" baseline="0" dirty="0"/>
              <a:t>les a kilos)</a:t>
            </a:r>
          </a:p>
          <a:p>
            <a:pPr marL="742950" indent="-742950" algn="l" rtl="0">
              <a:buFont typeface="+mj-lt"/>
              <a:buAutoNum type="arabicPeriod"/>
            </a:pPr>
            <a:endParaRPr lang="x-none" sz="3200" dirty="0"/>
          </a:p>
          <a:p>
            <a:pPr marL="742950" indent="-742950" algn="l" rtl="0">
              <a:buFont typeface="+mj-lt"/>
              <a:buAutoNum type="arabicPeriod"/>
            </a:pPr>
            <a:r>
              <a:rPr kumimoji="1" lang="x-none" sz="3200" b="0" i="0" u="none" baseline="0" dirty="0"/>
              <a:t>Organice </a:t>
            </a:r>
            <a:r>
              <a:rPr lang="x-none" sz="3200" b="0" i="0" u="none" baseline="0" dirty="0"/>
              <a:t> una </a:t>
            </a:r>
            <a:r>
              <a:rPr kumimoji="1" lang="x-none" sz="3200" b="0" i="0" u="none" baseline="0" dirty="0"/>
              <a:t>reunión y enseñe a los agricultores a llenar ambos formularios.</a:t>
            </a:r>
          </a:p>
          <a:p>
            <a:pPr marL="742950" indent="-742950" algn="l" rtl="0">
              <a:buFont typeface="+mj-lt"/>
              <a:buAutoNum type="arabicPeriod"/>
            </a:pPr>
            <a:r>
              <a:rPr lang="x-none" sz="3200" b="0" i="0" u="none" baseline="0" dirty="0"/>
              <a:t>Deje que los agricultores los llenen por sí mismos. Deje que se los lleven a casa para completarlos con miembros de su familia si es necesario. </a:t>
            </a:r>
            <a:r>
              <a:rPr lang="x-none" sz="3200" b="0" i="0" u="none" baseline="0" dirty="0">
                <a:solidFill>
                  <a:srgbClr val="FF0000"/>
                </a:solidFill>
              </a:rPr>
              <a:t>[Consejo] Pida a los agricultores que saben leer que ayuden a los que no.</a:t>
            </a:r>
            <a:endParaRPr lang="x-none" altLang="ja-JP" sz="3200" dirty="0">
              <a:solidFill>
                <a:srgbClr val="FF0000"/>
              </a:solidFill>
            </a:endParaRPr>
          </a:p>
          <a:p>
            <a:pPr marL="742950" indent="-742950" algn="l" rtl="0">
              <a:buFont typeface="+mj-lt"/>
              <a:buAutoNum type="arabicPeriod"/>
            </a:pPr>
            <a:endParaRPr kumimoji="1" lang="x-none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5D3A281A-EDD1-4EE7-A1B5-4028A6F808F1}" type="slidenum">
              <a:rPr kumimoji="1" sz="1400"/>
              <a:t>12</a:t>
            </a:fld>
            <a:endParaRPr kumimoji="1" lang="x-none" sz="1400"/>
          </a:p>
        </p:txBody>
      </p:sp>
      <p:sp>
        <p:nvSpPr>
          <p:cNvPr id="6" name="Rounded Rectangular Callout 5"/>
          <p:cNvSpPr/>
          <p:nvPr/>
        </p:nvSpPr>
        <p:spPr>
          <a:xfrm>
            <a:off x="1688420" y="2422589"/>
            <a:ext cx="5215619" cy="563258"/>
          </a:xfrm>
          <a:prstGeom prst="wedgeRoundRectCallout">
            <a:avLst>
              <a:gd name="adj1" fmla="val 39745"/>
              <a:gd name="adj2" fmla="val -70537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kumimoji="1" lang="x-none" sz="2000" b="0" i="0" u="none" baseline="0">
                <a:solidFill>
                  <a:schemeClr val="tx1"/>
                </a:solidFill>
              </a:rPr>
              <a:t>Tabla de conversión de Malaui, con fotos </a:t>
            </a:r>
            <a:endParaRPr kumimoji="1" lang="x-none" sz="2000" dirty="0">
              <a:solidFill>
                <a:schemeClr val="tx1"/>
              </a:solidFill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F238EFE5-C42B-47C7-991C-5AD4FFDDF7A0}"/>
              </a:ext>
            </a:extLst>
          </p:cNvPr>
          <p:cNvGrpSpPr/>
          <p:nvPr/>
        </p:nvGrpSpPr>
        <p:grpSpPr>
          <a:xfrm>
            <a:off x="6980579" y="120234"/>
            <a:ext cx="5062538" cy="6621394"/>
            <a:chOff x="6980579" y="120234"/>
            <a:chExt cx="5062538" cy="6621394"/>
          </a:xfrm>
        </p:grpSpPr>
        <p:pic>
          <p:nvPicPr>
            <p:cNvPr id="5" name="Picture 4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0579" y="120234"/>
              <a:ext cx="5062538" cy="6621394"/>
            </a:xfrm>
            <a:prstGeom prst="rect">
              <a:avLst/>
            </a:prstGeom>
          </p:spPr>
        </p:pic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BA264F41-E52F-4B4C-9264-D431F1E50DCC}"/>
                </a:ext>
              </a:extLst>
            </p:cNvPr>
            <p:cNvSpPr txBox="1"/>
            <p:nvPr/>
          </p:nvSpPr>
          <p:spPr>
            <a:xfrm>
              <a:off x="7093819" y="251404"/>
              <a:ext cx="1424539" cy="59561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2D050"/>
              </a:solidFill>
            </a:ln>
          </p:spPr>
          <p:txBody>
            <a:bodyPr wrap="square" lIns="36000" tIns="0" rIns="36000" bIns="0" rtlCol="0" anchor="ctr" anchorCtr="0">
              <a:noAutofit/>
            </a:bodyPr>
            <a:lstStyle/>
            <a:p>
              <a:r>
                <a:rPr kumimoji="1" lang="es-ES" altLang="ja-JP" sz="1050" dirty="0"/>
                <a:t>Cultivo:</a:t>
              </a:r>
              <a:r>
                <a:rPr lang="ja-JP" altLang="en-US" sz="1050" dirty="0"/>
                <a:t> </a:t>
              </a:r>
              <a:r>
                <a:rPr kumimoji="1" lang="es-ES" altLang="ja-JP" sz="1050" dirty="0"/>
                <a:t>colza</a:t>
              </a:r>
            </a:p>
            <a:p>
              <a:r>
                <a:rPr kumimoji="1" lang="es-ES" altLang="ja-JP" sz="1050" dirty="0"/>
                <a:t>Unidad: manojo</a:t>
              </a:r>
            </a:p>
            <a:p>
              <a:r>
                <a:rPr kumimoji="1" lang="es-ES" altLang="ja-JP" sz="1050" dirty="0"/>
                <a:t>Conversión a g: 800 g</a:t>
              </a: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630B8ADF-145B-4CDA-A7B9-4D28830B4507}"/>
                </a:ext>
              </a:extLst>
            </p:cNvPr>
            <p:cNvSpPr txBox="1"/>
            <p:nvPr/>
          </p:nvSpPr>
          <p:spPr>
            <a:xfrm>
              <a:off x="7088278" y="2448735"/>
              <a:ext cx="1424539" cy="59561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2D050"/>
              </a:solidFill>
            </a:ln>
          </p:spPr>
          <p:txBody>
            <a:bodyPr wrap="square" lIns="36000" tIns="0" rIns="36000" bIns="0" rtlCol="0" anchor="ctr" anchorCtr="0">
              <a:noAutofit/>
            </a:bodyPr>
            <a:lstStyle/>
            <a:p>
              <a:r>
                <a:rPr kumimoji="1" lang="es-ES" altLang="ja-JP" sz="1050" dirty="0"/>
                <a:t>Cultivo: repollo</a:t>
              </a:r>
            </a:p>
            <a:p>
              <a:r>
                <a:rPr kumimoji="1" lang="es-ES" altLang="ja-JP" sz="1050" dirty="0"/>
                <a:t>Unidad: repollo entero</a:t>
              </a:r>
            </a:p>
            <a:p>
              <a:r>
                <a:rPr kumimoji="1" lang="es-ES" altLang="ja-JP" sz="1050" dirty="0"/>
                <a:t>Conversión a kg: 1,0 kg</a:t>
              </a:r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9B79CADD-EAC1-4841-8C09-73E1AC7F8F77}"/>
                </a:ext>
              </a:extLst>
            </p:cNvPr>
            <p:cNvSpPr txBox="1"/>
            <p:nvPr/>
          </p:nvSpPr>
          <p:spPr>
            <a:xfrm>
              <a:off x="7082736" y="4637754"/>
              <a:ext cx="1424539" cy="59561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2D050"/>
              </a:solidFill>
            </a:ln>
          </p:spPr>
          <p:txBody>
            <a:bodyPr wrap="square" lIns="36000" tIns="0" rIns="36000" bIns="0" rtlCol="0" anchor="ctr" anchorCtr="0">
              <a:noAutofit/>
            </a:bodyPr>
            <a:lstStyle/>
            <a:p>
              <a:r>
                <a:rPr kumimoji="1" lang="es-ES" altLang="ja-JP" sz="1050" dirty="0"/>
                <a:t>Cultivo: papa</a:t>
              </a:r>
            </a:p>
            <a:p>
              <a:r>
                <a:rPr kumimoji="1" lang="es-ES" altLang="ja-JP" sz="1050" dirty="0"/>
                <a:t>Unidad: saco</a:t>
              </a:r>
            </a:p>
            <a:p>
              <a:r>
                <a:rPr kumimoji="1" lang="es-ES" altLang="ja-JP" sz="1050" dirty="0"/>
                <a:t>Conversión a kg: 70 kg</a:t>
              </a:r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430711EE-2859-4FD0-921A-5E0AA0697794}"/>
                </a:ext>
              </a:extLst>
            </p:cNvPr>
            <p:cNvSpPr txBox="1"/>
            <p:nvPr/>
          </p:nvSpPr>
          <p:spPr>
            <a:xfrm>
              <a:off x="8781994" y="251404"/>
              <a:ext cx="1424539" cy="59561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2D050"/>
              </a:solidFill>
            </a:ln>
          </p:spPr>
          <p:txBody>
            <a:bodyPr wrap="square" lIns="36000" tIns="0" rIns="36000" bIns="0" rtlCol="0" anchor="ctr" anchorCtr="0">
              <a:noAutofit/>
            </a:bodyPr>
            <a:lstStyle/>
            <a:p>
              <a:r>
                <a:rPr kumimoji="1" lang="es-ES" altLang="ja-JP" sz="1050" dirty="0"/>
                <a:t>Cultivo:</a:t>
              </a:r>
              <a:r>
                <a:rPr lang="ja-JP" altLang="en-US" sz="1050" dirty="0"/>
                <a:t> </a:t>
              </a:r>
              <a:r>
                <a:rPr kumimoji="1" lang="es-ES" altLang="ja-JP" sz="1050" dirty="0"/>
                <a:t>colza china</a:t>
              </a:r>
            </a:p>
            <a:p>
              <a:r>
                <a:rPr kumimoji="1" lang="es-ES" altLang="ja-JP" sz="1050" dirty="0"/>
                <a:t>Unidad: manojo</a:t>
              </a:r>
            </a:p>
            <a:p>
              <a:r>
                <a:rPr kumimoji="1" lang="es-ES" altLang="ja-JP" sz="1050" dirty="0"/>
                <a:t>Conversión a g: 600 g</a:t>
              </a:r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7AB145C5-4B10-4C45-AE06-AAB0925B0564}"/>
                </a:ext>
              </a:extLst>
            </p:cNvPr>
            <p:cNvSpPr txBox="1"/>
            <p:nvPr/>
          </p:nvSpPr>
          <p:spPr>
            <a:xfrm>
              <a:off x="8754458" y="2448734"/>
              <a:ext cx="1424539" cy="59561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2D050"/>
              </a:solidFill>
            </a:ln>
          </p:spPr>
          <p:txBody>
            <a:bodyPr wrap="square" lIns="36000" tIns="0" rIns="36000" bIns="0" rtlCol="0" anchor="ctr" anchorCtr="0">
              <a:noAutofit/>
            </a:bodyPr>
            <a:lstStyle/>
            <a:p>
              <a:r>
                <a:rPr kumimoji="1" lang="es-ES" altLang="ja-JP" sz="1050" dirty="0"/>
                <a:t>Cultivo: calabaza</a:t>
              </a:r>
            </a:p>
            <a:p>
              <a:r>
                <a:rPr kumimoji="1" lang="es-ES" altLang="ja-JP" sz="1050" dirty="0"/>
                <a:t>Unidad: calabaza entera</a:t>
              </a:r>
            </a:p>
            <a:p>
              <a:r>
                <a:rPr kumimoji="1" lang="es-ES" altLang="ja-JP" sz="1050" dirty="0"/>
                <a:t>Conversión a kg: 3,5 kg</a:t>
              </a: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B5448F38-F8FE-4CBB-8303-284D9E81D027}"/>
                </a:ext>
              </a:extLst>
            </p:cNvPr>
            <p:cNvSpPr txBox="1"/>
            <p:nvPr/>
          </p:nvSpPr>
          <p:spPr>
            <a:xfrm>
              <a:off x="8754458" y="4637753"/>
              <a:ext cx="1424539" cy="59561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2D050"/>
              </a:solidFill>
            </a:ln>
          </p:spPr>
          <p:txBody>
            <a:bodyPr wrap="square" lIns="36000" tIns="0" rIns="36000" bIns="0" rtlCol="0" anchor="ctr" anchorCtr="0">
              <a:noAutofit/>
            </a:bodyPr>
            <a:lstStyle/>
            <a:p>
              <a:r>
                <a:rPr kumimoji="1" lang="es-ES" altLang="ja-JP" sz="1050" dirty="0"/>
                <a:t>Cultivo: papa</a:t>
              </a:r>
            </a:p>
            <a:p>
              <a:r>
                <a:rPr kumimoji="1" lang="es-ES" altLang="ja-JP" sz="1050" dirty="0"/>
                <a:t>Unidad: balde</a:t>
              </a:r>
            </a:p>
            <a:p>
              <a:r>
                <a:rPr kumimoji="1" lang="es-ES" altLang="ja-JP" sz="1050" dirty="0"/>
                <a:t>Conversión a kg: 20 kg</a:t>
              </a:r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A3E7ACC0-D75F-4C8C-B55D-70F321514506}"/>
                </a:ext>
              </a:extLst>
            </p:cNvPr>
            <p:cNvSpPr txBox="1"/>
            <p:nvPr/>
          </p:nvSpPr>
          <p:spPr>
            <a:xfrm>
              <a:off x="10448174" y="251404"/>
              <a:ext cx="1424539" cy="59561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2D050"/>
              </a:solidFill>
            </a:ln>
          </p:spPr>
          <p:txBody>
            <a:bodyPr wrap="square" lIns="36000" tIns="0" rIns="36000" bIns="0" rtlCol="0" anchor="ctr" anchorCtr="0">
              <a:noAutofit/>
            </a:bodyPr>
            <a:lstStyle/>
            <a:p>
              <a:r>
                <a:rPr kumimoji="1" lang="es-ES" altLang="ja-JP" sz="1050" dirty="0"/>
                <a:t>Cultivo: frijoles</a:t>
              </a:r>
            </a:p>
            <a:p>
              <a:r>
                <a:rPr kumimoji="1" lang="es-ES" altLang="ja-JP" sz="1050" dirty="0"/>
                <a:t>Unidad:</a:t>
              </a:r>
              <a:r>
                <a:rPr lang="es-ES" altLang="ja-JP" sz="1050" dirty="0"/>
                <a:t> </a:t>
              </a:r>
              <a:r>
                <a:rPr kumimoji="1" lang="es-ES" altLang="ja-JP" sz="1050" dirty="0"/>
                <a:t>taza</a:t>
              </a:r>
            </a:p>
            <a:p>
              <a:r>
                <a:rPr kumimoji="1" lang="es-ES" altLang="ja-JP" sz="1050" dirty="0"/>
                <a:t>Conversión a g: 170 g</a:t>
              </a:r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32FB1056-B8EA-4347-9896-8F7794785655}"/>
                </a:ext>
              </a:extLst>
            </p:cNvPr>
            <p:cNvSpPr txBox="1"/>
            <p:nvPr/>
          </p:nvSpPr>
          <p:spPr>
            <a:xfrm>
              <a:off x="10420638" y="2448734"/>
              <a:ext cx="1424539" cy="59561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2D050"/>
              </a:solidFill>
            </a:ln>
          </p:spPr>
          <p:txBody>
            <a:bodyPr wrap="square" lIns="36000" tIns="0" rIns="36000" bIns="0" rtlCol="0" anchor="ctr" anchorCtr="0">
              <a:noAutofit/>
            </a:bodyPr>
            <a:lstStyle/>
            <a:p>
              <a:r>
                <a:rPr kumimoji="1" lang="es-ES" altLang="ja-JP" sz="1050" dirty="0"/>
                <a:t>Cultivo: tomate</a:t>
              </a:r>
            </a:p>
            <a:p>
              <a:r>
                <a:rPr kumimoji="1" lang="es-ES" altLang="ja-JP" sz="1050" dirty="0"/>
                <a:t>Unidad: balde</a:t>
              </a:r>
            </a:p>
            <a:p>
              <a:r>
                <a:rPr kumimoji="1" lang="es-ES" altLang="ja-JP" sz="1050" dirty="0"/>
                <a:t>Conversión a kg: 15 kg</a:t>
              </a: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CC0D73C4-D0F3-4440-9E2F-1F6394C6B518}"/>
                </a:ext>
              </a:extLst>
            </p:cNvPr>
            <p:cNvSpPr txBox="1"/>
            <p:nvPr/>
          </p:nvSpPr>
          <p:spPr>
            <a:xfrm>
              <a:off x="10448174" y="4637752"/>
              <a:ext cx="1424539" cy="59561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2D050"/>
              </a:solidFill>
            </a:ln>
          </p:spPr>
          <p:txBody>
            <a:bodyPr wrap="square" lIns="36000" tIns="0" rIns="36000" bIns="0" rtlCol="0" anchor="ctr" anchorCtr="0">
              <a:noAutofit/>
            </a:bodyPr>
            <a:lstStyle/>
            <a:p>
              <a:r>
                <a:rPr kumimoji="1" lang="es-ES" altLang="ja-JP" sz="1050" dirty="0"/>
                <a:t>Cultivo: cebolla</a:t>
              </a:r>
            </a:p>
            <a:p>
              <a:r>
                <a:rPr kumimoji="1" lang="es-ES" altLang="ja-JP" sz="1050" dirty="0"/>
                <a:t>Unidad: manojo</a:t>
              </a:r>
            </a:p>
            <a:p>
              <a:r>
                <a:rPr kumimoji="1" lang="es-ES" altLang="ja-JP" sz="1050" dirty="0"/>
                <a:t>Conversión a g: 450 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576214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049" y="0"/>
            <a:ext cx="10848975" cy="1325563"/>
          </a:xfrm>
        </p:spPr>
        <p:txBody>
          <a:bodyPr/>
          <a:lstStyle/>
          <a:p>
            <a:pPr algn="l" rtl="0"/>
            <a:r>
              <a:rPr kumimoji="1" lang="x-none" b="1" i="0" u="none" baseline="0">
                <a:solidFill>
                  <a:srgbClr val="FF0000"/>
                </a:solidFill>
              </a:rPr>
              <a:t>PASO: </a:t>
            </a:r>
            <a:r>
              <a:rPr kumimoji="1" lang="x-none" b="1" i="0" u="none" baseline="0"/>
              <a:t> Procedimientos de implementación</a:t>
            </a:r>
            <a:endParaRPr kumimoji="1" lang="x-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638" y="1257300"/>
            <a:ext cx="11530012" cy="5600699"/>
          </a:xfrm>
        </p:spPr>
        <p:txBody>
          <a:bodyPr>
            <a:normAutofit fontScale="92500" lnSpcReduction="10000"/>
          </a:bodyPr>
          <a:lstStyle/>
          <a:p>
            <a:pPr marL="742950" indent="-742950" algn="l" rtl="0">
              <a:buFont typeface="+mj-lt"/>
              <a:buAutoNum type="arabicPeriod" startAt="4"/>
            </a:pPr>
            <a:r>
              <a:rPr kumimoji="1" lang="x-none" b="0" i="0" u="none" baseline="0" dirty="0"/>
              <a:t>Tras </a:t>
            </a:r>
            <a:r>
              <a:rPr lang="x-none" b="0" i="0" u="none" baseline="0" dirty="0"/>
              <a:t>completar los formularios, d</a:t>
            </a:r>
            <a:r>
              <a:rPr kumimoji="1" lang="x-none" b="0" i="0" u="none" baseline="0" dirty="0"/>
              <a:t>ebatir los nuevos hallazgos.</a:t>
            </a:r>
          </a:p>
          <a:p>
            <a:pPr lvl="1" algn="l" rtl="0">
              <a:buFont typeface="Wingdings" panose="05000000000000000000" pitchFamily="2" charset="2"/>
              <a:buChar char="ü"/>
            </a:pPr>
            <a:r>
              <a:rPr lang="x-none" b="0" i="1" u="none" baseline="0" dirty="0">
                <a:solidFill>
                  <a:srgbClr val="002060"/>
                </a:solidFill>
              </a:rPr>
              <a:t>¿Cómo el llevar registros puede ayudarnos (a los agricultores) a gestionar nuestro negocio agrícola?</a:t>
            </a:r>
          </a:p>
          <a:p>
            <a:pPr lvl="1" algn="l" rtl="0">
              <a:buFont typeface="Wingdings" panose="05000000000000000000" pitchFamily="2" charset="2"/>
              <a:buChar char="ü"/>
            </a:pPr>
            <a:r>
              <a:rPr kumimoji="1" lang="x-none" b="0" i="1" u="none" baseline="0" dirty="0">
                <a:solidFill>
                  <a:srgbClr val="002060"/>
                </a:solidFill>
              </a:rPr>
              <a:t>¿Estamos logrando las ganancias suficientes que deseábamos?</a:t>
            </a:r>
          </a:p>
          <a:p>
            <a:pPr lvl="1" algn="l" rtl="0">
              <a:buFont typeface="Wingdings" panose="05000000000000000000" pitchFamily="2" charset="2"/>
              <a:buChar char="ü"/>
            </a:pPr>
            <a:r>
              <a:rPr lang="x-none" b="0" i="1" u="none" baseline="0" dirty="0">
                <a:solidFill>
                  <a:srgbClr val="002060"/>
                </a:solidFill>
              </a:rPr>
              <a:t>¿Tenemos las capacidades suficientes para cultivar? ¿Cuáles son nuestras debilidades?</a:t>
            </a:r>
            <a:endParaRPr kumimoji="1" lang="x-none" i="1" dirty="0">
              <a:solidFill>
                <a:srgbClr val="002060"/>
              </a:solidFill>
            </a:endParaRPr>
          </a:p>
          <a:p>
            <a:pPr marL="742950" indent="-742950">
              <a:buFont typeface="+mj-lt"/>
              <a:buAutoNum type="arabicPeriod" startAt="4"/>
            </a:pPr>
            <a:r>
              <a:rPr lang="x-none" b="0" i="0" u="none" baseline="0" dirty="0"/>
              <a:t>Mande los formularios contestados a la oficina designada. </a:t>
            </a:r>
            <a:r>
              <a:rPr lang="x-none" sz="3500" b="0" i="0" u="none" baseline="0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es-CL" sz="3500" dirty="0">
                <a:solidFill>
                  <a:schemeClr val="bg1">
                    <a:lumMod val="65000"/>
                  </a:schemeClr>
                </a:solidFill>
              </a:rPr>
              <a:t>Cambiar esto por la sección adecuada  en que se analizarán. Ej. La unidad del proyecto, la oficina central del ministerio, etc.)</a:t>
            </a:r>
            <a:r>
              <a:rPr lang="es-MX" sz="3500" b="0" i="0" u="none" baseline="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x-none" sz="3200" b="0" i="0" u="none" baseline="0" dirty="0">
                <a:solidFill>
                  <a:srgbClr val="FF0000"/>
                </a:solidFill>
              </a:rPr>
              <a:t>[Nota] Antes de mandarlas, asegúrese de corregir las fallas y errores obvios.</a:t>
            </a:r>
          </a:p>
          <a:p>
            <a:pPr marL="742950" indent="-742950" algn="l" rtl="0">
              <a:buFont typeface="+mj-lt"/>
              <a:buAutoNum type="arabicPeriod" startAt="4"/>
            </a:pPr>
            <a:r>
              <a:rPr lang="x-none" b="0" i="0" u="none" baseline="0" dirty="0"/>
              <a:t>De a los agricultores retroalimentación cuando los datos analizados sean devueltos a los extensionistas.</a:t>
            </a:r>
          </a:p>
          <a:p>
            <a:pPr marL="742950" indent="-742950" algn="l" rtl="0">
              <a:buFont typeface="+mj-lt"/>
              <a:buAutoNum type="arabicPeriod" startAt="4"/>
            </a:pPr>
            <a:endParaRPr kumimoji="1" lang="x-none" dirty="0"/>
          </a:p>
          <a:p>
            <a:pPr marL="742950" indent="-742950" algn="l" rtl="0">
              <a:buFont typeface="+mj-lt"/>
              <a:buAutoNum type="arabicPeriod" startAt="4"/>
            </a:pPr>
            <a:endParaRPr kumimoji="1"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5D3A281A-EDD1-4EE7-A1B5-4028A6F808F1}" type="slidenum">
              <a:rPr kumimoji="1"/>
              <a:t>13</a:t>
            </a:fld>
            <a:endParaRPr kumimoji="1" lang="x-none"/>
          </a:p>
        </p:txBody>
      </p:sp>
    </p:spTree>
    <p:extLst>
      <p:ext uri="{BB962C8B-B14F-4D97-AF65-F5344CB8AC3E}">
        <p14:creationId xmlns:p14="http://schemas.microsoft.com/office/powerpoint/2010/main" val="34602817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040" y="1615659"/>
            <a:ext cx="9825518" cy="45235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0081"/>
            <a:ext cx="10763250" cy="1325563"/>
          </a:xfrm>
        </p:spPr>
        <p:txBody>
          <a:bodyPr>
            <a:normAutofit/>
          </a:bodyPr>
          <a:lstStyle/>
          <a:p>
            <a:pPr algn="l" rtl="0"/>
            <a:r>
              <a:rPr lang="x-none" sz="4000" b="1" i="0" u="none" baseline="0" dirty="0"/>
              <a:t>Llenado de la hoja de producción, ingresos y costos</a:t>
            </a:r>
            <a:endParaRPr kumimoji="1" lang="x-none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5D3A281A-EDD1-4EE7-A1B5-4028A6F808F1}" type="slidenum">
              <a:rPr kumimoji="1">
                <a:latin typeface="+mj-lt"/>
              </a:rPr>
              <a:t>14</a:t>
            </a:fld>
            <a:endParaRPr kumimoji="1" lang="x-none" dirty="0">
              <a:latin typeface="+mj-lt"/>
            </a:endParaRPr>
          </a:p>
        </p:txBody>
      </p:sp>
      <p:sp>
        <p:nvSpPr>
          <p:cNvPr id="11" name="Right Brace 10"/>
          <p:cNvSpPr/>
          <p:nvPr/>
        </p:nvSpPr>
        <p:spPr>
          <a:xfrm>
            <a:off x="8363938" y="1674255"/>
            <a:ext cx="355942" cy="728662"/>
          </a:xfrm>
          <a:prstGeom prst="rightBrace">
            <a:avLst/>
          </a:prstGeom>
          <a:ln w="317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rtl="0"/>
            <a:endParaRPr kumimoji="1" lang="x-none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64000" y="1545667"/>
            <a:ext cx="25990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kumimoji="1" lang="x-none" sz="2400" b="1" i="0" u="none" baseline="0">
                <a:solidFill>
                  <a:srgbClr val="FF0000"/>
                </a:solidFill>
                <a:latin typeface="+mj-lt"/>
              </a:rPr>
              <a:t>Información básica del agricultor</a:t>
            </a:r>
            <a:endParaRPr kumimoji="1" lang="x-none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4" name="Right Brace 13"/>
          <p:cNvSpPr/>
          <p:nvPr/>
        </p:nvSpPr>
        <p:spPr>
          <a:xfrm>
            <a:off x="10297557" y="3457367"/>
            <a:ext cx="291961" cy="2074004"/>
          </a:xfrm>
          <a:prstGeom prst="rightBrace">
            <a:avLst/>
          </a:prstGeom>
          <a:ln w="317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rtl="0"/>
            <a:endParaRPr kumimoji="1" lang="x-none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671517" y="3986537"/>
            <a:ext cx="14306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kumimoji="1" lang="x-none" sz="2000" b="1" i="0" u="none" baseline="0">
                <a:solidFill>
                  <a:srgbClr val="FF0000"/>
                </a:solidFill>
                <a:latin typeface="+mj-lt"/>
              </a:rPr>
              <a:t>Producción, ingresos y costos</a:t>
            </a:r>
            <a:endParaRPr kumimoji="1" lang="x-none" sz="2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6" name="Right Brace 15"/>
          <p:cNvSpPr/>
          <p:nvPr/>
        </p:nvSpPr>
        <p:spPr>
          <a:xfrm>
            <a:off x="10066478" y="5762092"/>
            <a:ext cx="231080" cy="924042"/>
          </a:xfrm>
          <a:prstGeom prst="rightBrace">
            <a:avLst/>
          </a:prstGeom>
          <a:ln w="317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rtl="0"/>
            <a:endParaRPr kumimoji="1" lang="x-none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440436" y="5704449"/>
            <a:ext cx="1461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kumimoji="1" lang="x-none" sz="2000" b="1" i="0" u="none" baseline="0">
                <a:solidFill>
                  <a:srgbClr val="FF0000"/>
                </a:solidFill>
                <a:latin typeface="+mj-lt"/>
              </a:rPr>
              <a:t>Conversión de unidades</a:t>
            </a:r>
            <a:endParaRPr kumimoji="1" lang="x-none" sz="2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72039" y="1108710"/>
            <a:ext cx="1425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[Ejemplo]</a:t>
            </a:r>
            <a:endParaRPr lang="es-MX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024723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1718"/>
            <a:ext cx="12043117" cy="23620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0081"/>
            <a:ext cx="11306516" cy="1325563"/>
          </a:xfrm>
        </p:spPr>
        <p:txBody>
          <a:bodyPr>
            <a:normAutofit/>
          </a:bodyPr>
          <a:lstStyle/>
          <a:p>
            <a:pPr algn="l" rtl="0"/>
            <a:r>
              <a:rPr lang="x-none" sz="4000" b="1" i="0" u="none" baseline="0" dirty="0"/>
              <a:t>Llenado de la hoja de producción, ingresos y costos</a:t>
            </a:r>
            <a:endParaRPr kumimoji="1" lang="x-none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5D3A281A-EDD1-4EE7-A1B5-4028A6F808F1}" type="slidenum">
              <a:rPr kumimoji="1"/>
              <a:t>15</a:t>
            </a:fld>
            <a:endParaRPr kumimoji="1" lang="x-none" dirty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49943" y="3686628"/>
            <a:ext cx="11593174" cy="3171372"/>
          </a:xfrm>
        </p:spPr>
        <p:txBody>
          <a:bodyPr>
            <a:normAutofit fontScale="92500" lnSpcReduction="10000"/>
          </a:bodyPr>
          <a:lstStyle/>
          <a:p>
            <a:pPr marL="0" indent="0" algn="l" rtl="0">
              <a:buNone/>
            </a:pPr>
            <a:r>
              <a:rPr kumimoji="1" lang="x-none" b="0" i="0" u="none" baseline="0">
                <a:solidFill>
                  <a:srgbClr val="FF0000"/>
                </a:solidFill>
              </a:rPr>
              <a:t>1. Nombre y variedad del cultivo</a:t>
            </a:r>
          </a:p>
          <a:p>
            <a:pPr marL="0" indent="0" algn="l" rtl="0">
              <a:buNone/>
            </a:pPr>
            <a:r>
              <a:rPr kumimoji="1" lang="x-none" b="0" i="0" u="none" baseline="0">
                <a:sym typeface="Wingdings" panose="05000000000000000000" pitchFamily="2" charset="2"/>
              </a:rPr>
              <a:t></a:t>
            </a:r>
            <a:r>
              <a:rPr kumimoji="1" lang="x-none" b="0" i="0" u="none" baseline="0"/>
              <a:t>Indicar nombre y variedad del cultivo hortícola de la última temporada de cosecha.</a:t>
            </a:r>
          </a:p>
          <a:p>
            <a:pPr marL="0" indent="0" algn="l" rtl="0">
              <a:buNone/>
            </a:pPr>
            <a:r>
              <a:rPr lang="x-none" b="0" i="0" u="none" baseline="0">
                <a:solidFill>
                  <a:srgbClr val="FF0000"/>
                </a:solidFill>
              </a:rPr>
              <a:t>2 (2a. y 2b.) Área bajo cultivo en metros × metros (m</a:t>
            </a:r>
            <a:r>
              <a:rPr lang="x-none" b="0" i="0" u="none" baseline="30000">
                <a:solidFill>
                  <a:srgbClr val="FF0000"/>
                </a:solidFill>
              </a:rPr>
              <a:t>2</a:t>
            </a:r>
            <a:r>
              <a:rPr lang="x-none" b="0" i="0" u="none" baseline="0">
                <a:solidFill>
                  <a:srgbClr val="FF0000"/>
                </a:solidFill>
              </a:rPr>
              <a:t>) o en ha</a:t>
            </a:r>
          </a:p>
          <a:p>
            <a:pPr marL="0" indent="0" algn="l" rtl="0">
              <a:buNone/>
            </a:pPr>
            <a:r>
              <a:rPr kumimoji="1" lang="x-none" b="0" i="0" u="none" baseline="0">
                <a:sym typeface="Wingdings" panose="05000000000000000000" pitchFamily="2" charset="2"/>
              </a:rPr>
              <a:t>Para calcular el área estimada de cultivo se puede usar el conteo de pasos</a:t>
            </a:r>
            <a:endParaRPr kumimoji="1" lang="x-none" dirty="0"/>
          </a:p>
          <a:p>
            <a:endParaRPr kumimoji="1" lang="x-none" dirty="0"/>
          </a:p>
        </p:txBody>
      </p:sp>
      <p:sp>
        <p:nvSpPr>
          <p:cNvPr id="18" name="Oval 17"/>
          <p:cNvSpPr/>
          <p:nvPr/>
        </p:nvSpPr>
        <p:spPr>
          <a:xfrm>
            <a:off x="101599" y="1306286"/>
            <a:ext cx="1001487" cy="220617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x-none"/>
          </a:p>
        </p:txBody>
      </p:sp>
      <p:sp>
        <p:nvSpPr>
          <p:cNvPr id="19" name="Oval 18"/>
          <p:cNvSpPr/>
          <p:nvPr/>
        </p:nvSpPr>
        <p:spPr>
          <a:xfrm>
            <a:off x="1161141" y="1253701"/>
            <a:ext cx="1727202" cy="220617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x-none"/>
          </a:p>
        </p:txBody>
      </p:sp>
    </p:spTree>
    <p:extLst>
      <p:ext uri="{BB962C8B-B14F-4D97-AF65-F5344CB8AC3E}">
        <p14:creationId xmlns:p14="http://schemas.microsoft.com/office/powerpoint/2010/main" val="33079661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2577" y="1160651"/>
            <a:ext cx="12043117" cy="23620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0081"/>
            <a:ext cx="10763250" cy="1325563"/>
          </a:xfrm>
        </p:spPr>
        <p:txBody>
          <a:bodyPr>
            <a:normAutofit/>
          </a:bodyPr>
          <a:lstStyle/>
          <a:p>
            <a:pPr algn="l" rtl="0"/>
            <a:r>
              <a:rPr lang="x-none" sz="4000" b="1" i="0" u="none" baseline="0" dirty="0"/>
              <a:t>Llenado de la hoja de producción, ingresos y costos</a:t>
            </a:r>
            <a:endParaRPr kumimoji="1" lang="x-none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5D3A281A-EDD1-4EE7-A1B5-4028A6F808F1}" type="slidenum">
              <a:rPr kumimoji="1"/>
              <a:t>16</a:t>
            </a:fld>
            <a:endParaRPr kumimoji="1" lang="x-none" dirty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333829" y="3686628"/>
            <a:ext cx="11709288" cy="3171372"/>
          </a:xfrm>
        </p:spPr>
        <p:txBody>
          <a:bodyPr>
            <a:normAutofit fontScale="92500" lnSpcReduction="20000"/>
          </a:bodyPr>
          <a:lstStyle/>
          <a:p>
            <a:pPr marL="0" indent="0" algn="l" rtl="0">
              <a:buNone/>
            </a:pPr>
            <a:r>
              <a:rPr kumimoji="1" lang="x-none" b="0" i="0" u="none" baseline="0">
                <a:solidFill>
                  <a:srgbClr val="FF0000"/>
                </a:solidFill>
              </a:rPr>
              <a:t>3 Producción vendida en el mercado en varias unidades (ej. bolsas, cajas, paquetes, fanegas, etc.)</a:t>
            </a:r>
          </a:p>
          <a:p>
            <a:pPr marL="0" indent="0" algn="l" rtl="0">
              <a:buNone/>
            </a:pPr>
            <a:r>
              <a:rPr kumimoji="1" lang="x-none" b="0" i="0" u="none" baseline="0">
                <a:sym typeface="Wingdings" panose="05000000000000000000" pitchFamily="2" charset="2"/>
              </a:rPr>
              <a:t></a:t>
            </a:r>
            <a:r>
              <a:rPr lang="x-none" b="0" i="0" u="none" baseline="0">
                <a:sym typeface="Wingdings" panose="05000000000000000000" pitchFamily="2" charset="2"/>
              </a:rPr>
              <a:t>Cantidad total vendida en los mercados.</a:t>
            </a:r>
            <a:endParaRPr kumimoji="1" lang="x-none" dirty="0"/>
          </a:p>
          <a:p>
            <a:pPr marL="0" indent="0" algn="l" rtl="0">
              <a:buNone/>
            </a:pPr>
            <a:r>
              <a:rPr lang="x-none" b="0" i="0" u="none" baseline="0">
                <a:solidFill>
                  <a:srgbClr val="FF0000"/>
                </a:solidFill>
              </a:rPr>
              <a:t>4 </a:t>
            </a:r>
            <a:r>
              <a:rPr lang="x-none" b="0" i="0" u="none" baseline="0">
                <a:solidFill>
                  <a:srgbClr val="002060"/>
                </a:solidFill>
              </a:rPr>
              <a:t>[Cálculo automático: no es necesario escribir en esta columna </a:t>
            </a:r>
            <a:r>
              <a:rPr lang="x-none" b="0" i="0" u="sng" baseline="0">
                <a:solidFill>
                  <a:srgbClr val="002060"/>
                </a:solidFill>
              </a:rPr>
              <a:t>siempre y cuando se indique la conversión</a:t>
            </a:r>
            <a:r>
              <a:rPr lang="x-none" b="0" i="0" u="none" baseline="0">
                <a:solidFill>
                  <a:srgbClr val="002060"/>
                </a:solidFill>
              </a:rPr>
              <a:t>] </a:t>
            </a:r>
            <a:r>
              <a:rPr lang="x-none" b="0" i="0" u="none" baseline="0">
                <a:solidFill>
                  <a:srgbClr val="FF0000"/>
                </a:solidFill>
              </a:rPr>
              <a:t>Producción en kg vendida en el mercado</a:t>
            </a:r>
          </a:p>
          <a:p>
            <a:pPr marL="0" indent="0" algn="l" rtl="0">
              <a:buNone/>
            </a:pPr>
            <a:r>
              <a:rPr kumimoji="1" lang="x-none" b="0" i="0" u="none" baseline="0">
                <a:sym typeface="Wingdings" panose="05000000000000000000" pitchFamily="2" charset="2"/>
              </a:rPr>
              <a:t>Los agricultores pueden escribir en kg en esta columna en lugar de hacerlo en la columna 3.</a:t>
            </a:r>
            <a:endParaRPr kumimoji="1" lang="x-none" dirty="0"/>
          </a:p>
          <a:p>
            <a:endParaRPr kumimoji="1" lang="x-none" dirty="0"/>
          </a:p>
        </p:txBody>
      </p:sp>
      <p:sp>
        <p:nvSpPr>
          <p:cNvPr id="18" name="Oval 17"/>
          <p:cNvSpPr/>
          <p:nvPr/>
        </p:nvSpPr>
        <p:spPr>
          <a:xfrm>
            <a:off x="2946397" y="1251620"/>
            <a:ext cx="1045032" cy="220617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x-none"/>
          </a:p>
        </p:txBody>
      </p:sp>
      <p:sp>
        <p:nvSpPr>
          <p:cNvPr id="19" name="Oval 18"/>
          <p:cNvSpPr/>
          <p:nvPr/>
        </p:nvSpPr>
        <p:spPr>
          <a:xfrm>
            <a:off x="4103913" y="1251619"/>
            <a:ext cx="1164774" cy="220617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x-none"/>
          </a:p>
        </p:txBody>
      </p:sp>
    </p:spTree>
    <p:extLst>
      <p:ext uri="{BB962C8B-B14F-4D97-AF65-F5344CB8AC3E}">
        <p14:creationId xmlns:p14="http://schemas.microsoft.com/office/powerpoint/2010/main" val="16278170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85" y="1220102"/>
            <a:ext cx="11747162" cy="23040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0081"/>
            <a:ext cx="10763250" cy="1325563"/>
          </a:xfrm>
        </p:spPr>
        <p:txBody>
          <a:bodyPr>
            <a:normAutofit/>
          </a:bodyPr>
          <a:lstStyle/>
          <a:p>
            <a:pPr algn="l" rtl="0"/>
            <a:r>
              <a:rPr lang="x-none" sz="4000" b="1" i="0" u="none" baseline="0" dirty="0"/>
              <a:t>Llenado de la hoja de producción, ingresos y costos</a:t>
            </a:r>
            <a:endParaRPr kumimoji="1" lang="x-none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5D3A281A-EDD1-4EE7-A1B5-4028A6F808F1}" type="slidenum">
              <a:rPr kumimoji="1"/>
              <a:t>17</a:t>
            </a:fld>
            <a:endParaRPr kumimoji="1" lang="x-none" dirty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06400" y="3686628"/>
            <a:ext cx="11636717" cy="3171372"/>
          </a:xfrm>
        </p:spPr>
        <p:txBody>
          <a:bodyPr>
            <a:normAutofit fontScale="92500" lnSpcReduction="10000"/>
          </a:bodyPr>
          <a:lstStyle/>
          <a:p>
            <a:pPr marL="0" indent="0" algn="l" rtl="0">
              <a:buNone/>
            </a:pPr>
            <a:r>
              <a:rPr lang="x-none" b="0" i="0" u="none" baseline="0">
                <a:solidFill>
                  <a:srgbClr val="FF0000"/>
                </a:solidFill>
              </a:rPr>
              <a:t>5 (4/2b</a:t>
            </a:r>
            <a:r>
              <a:rPr kumimoji="1" lang="x-none" b="0" i="0" u="none" baseline="0">
                <a:solidFill>
                  <a:srgbClr val="FF0000"/>
                </a:solidFill>
              </a:rPr>
              <a:t>.)</a:t>
            </a:r>
            <a:r>
              <a:rPr lang="x-none" b="0" i="0" u="none" baseline="0">
                <a:solidFill>
                  <a:srgbClr val="FF0000"/>
                </a:solidFill>
              </a:rPr>
              <a:t> </a:t>
            </a:r>
            <a:r>
              <a:rPr lang="x-none" b="0" i="0" u="none" baseline="0">
                <a:solidFill>
                  <a:srgbClr val="002060"/>
                </a:solidFill>
              </a:rPr>
              <a:t>[Cálculo automático: no es necesario escribir en esta columna] </a:t>
            </a:r>
            <a:r>
              <a:rPr kumimoji="1" lang="x-none" b="0" i="0" u="none" baseline="0">
                <a:solidFill>
                  <a:srgbClr val="FF0000"/>
                </a:solidFill>
              </a:rPr>
              <a:t>Producción en kg por ha vendida en el mercado</a:t>
            </a:r>
          </a:p>
          <a:p>
            <a:pPr marL="0" indent="0" algn="l" rtl="0">
              <a:buNone/>
            </a:pPr>
            <a:r>
              <a:rPr kumimoji="1" lang="x-none" b="0" i="0" u="none" baseline="0">
                <a:sym typeface="Wingdings" panose="05000000000000000000" pitchFamily="2" charset="2"/>
              </a:rPr>
              <a:t>Análisis de la productividad.</a:t>
            </a:r>
            <a:r>
              <a:rPr lang="x-none" b="0" i="0" u="none" baseline="0">
                <a:sym typeface="Wingdings" panose="05000000000000000000" pitchFamily="2" charset="2"/>
              </a:rPr>
              <a:t> Los agricultores no necesitan escribir nada en esta columna.</a:t>
            </a:r>
            <a:endParaRPr kumimoji="1" lang="x-none" dirty="0"/>
          </a:p>
          <a:p>
            <a:pPr marL="0" indent="0" algn="l" rtl="0">
              <a:buNone/>
            </a:pPr>
            <a:r>
              <a:rPr lang="x-none" b="0" i="0" u="none" baseline="0">
                <a:solidFill>
                  <a:srgbClr val="FF0000"/>
                </a:solidFill>
              </a:rPr>
              <a:t>6 Precio promedio por varias unidades (moneda local por unidad)</a:t>
            </a:r>
          </a:p>
          <a:p>
            <a:pPr marL="0" indent="0" algn="l" rtl="0">
              <a:buNone/>
            </a:pPr>
            <a:r>
              <a:rPr kumimoji="1" lang="x-none" b="0" i="0" u="none" baseline="0">
                <a:sym typeface="Wingdings" panose="05000000000000000000" pitchFamily="2" charset="2"/>
              </a:rPr>
              <a:t>Precio unitario de mercado</a:t>
            </a:r>
            <a:endParaRPr kumimoji="1" lang="x-none" dirty="0"/>
          </a:p>
        </p:txBody>
      </p:sp>
      <p:sp>
        <p:nvSpPr>
          <p:cNvPr id="18" name="Oval 17"/>
          <p:cNvSpPr/>
          <p:nvPr/>
        </p:nvSpPr>
        <p:spPr>
          <a:xfrm>
            <a:off x="5225143" y="1155471"/>
            <a:ext cx="1192092" cy="220617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x-none"/>
          </a:p>
        </p:txBody>
      </p:sp>
      <p:sp>
        <p:nvSpPr>
          <p:cNvPr id="19" name="Oval 18"/>
          <p:cNvSpPr/>
          <p:nvPr/>
        </p:nvSpPr>
        <p:spPr>
          <a:xfrm>
            <a:off x="6484256" y="1251619"/>
            <a:ext cx="1164774" cy="220617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x-none"/>
          </a:p>
        </p:txBody>
      </p:sp>
    </p:spTree>
    <p:extLst>
      <p:ext uri="{BB962C8B-B14F-4D97-AF65-F5344CB8AC3E}">
        <p14:creationId xmlns:p14="http://schemas.microsoft.com/office/powerpoint/2010/main" val="36966403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244" y="1224801"/>
            <a:ext cx="11747162" cy="23040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0081"/>
            <a:ext cx="10763250" cy="1325563"/>
          </a:xfrm>
        </p:spPr>
        <p:txBody>
          <a:bodyPr>
            <a:normAutofit/>
          </a:bodyPr>
          <a:lstStyle/>
          <a:p>
            <a:pPr algn="l" rtl="0"/>
            <a:r>
              <a:rPr lang="x-none" sz="4000" b="1" i="0" u="none" baseline="0" dirty="0"/>
              <a:t>Llenado de la hoja de producción, ingresos y costos</a:t>
            </a:r>
            <a:endParaRPr kumimoji="1" lang="x-none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5D3A281A-EDD1-4EE7-A1B5-4028A6F808F1}" type="slidenum">
              <a:rPr kumimoji="1"/>
              <a:t>18</a:t>
            </a:fld>
            <a:endParaRPr kumimoji="1" lang="x-none" dirty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377371" y="3686628"/>
            <a:ext cx="11665746" cy="3171372"/>
          </a:xfrm>
        </p:spPr>
        <p:txBody>
          <a:bodyPr>
            <a:normAutofit fontScale="92500" lnSpcReduction="20000"/>
          </a:bodyPr>
          <a:lstStyle/>
          <a:p>
            <a:pPr marL="0" indent="0" algn="l" rtl="0">
              <a:buNone/>
            </a:pPr>
            <a:r>
              <a:rPr lang="x-none" b="0" i="0" u="none" baseline="0">
                <a:solidFill>
                  <a:srgbClr val="FF0000"/>
                </a:solidFill>
              </a:rPr>
              <a:t>7 (6/unidad de conversión en caja</a:t>
            </a:r>
            <a:r>
              <a:rPr kumimoji="1" lang="x-none" b="0" i="0" u="none" baseline="0">
                <a:solidFill>
                  <a:srgbClr val="FF0000"/>
                </a:solidFill>
              </a:rPr>
              <a:t>)</a:t>
            </a:r>
            <a:r>
              <a:rPr lang="x-none" b="0" i="0" u="none" baseline="0">
                <a:solidFill>
                  <a:srgbClr val="FF0000"/>
                </a:solidFill>
              </a:rPr>
              <a:t> </a:t>
            </a:r>
            <a:r>
              <a:rPr lang="x-none" b="0" i="0" u="none" baseline="0">
                <a:solidFill>
                  <a:srgbClr val="002060"/>
                </a:solidFill>
              </a:rPr>
              <a:t>[Cálculo automático: no es necesario escribir en esta columna] </a:t>
            </a:r>
            <a:r>
              <a:rPr lang="x-none" b="0" i="0" u="none" baseline="0">
                <a:solidFill>
                  <a:srgbClr val="FF0000"/>
                </a:solidFill>
              </a:rPr>
              <a:t>Precio promedio por kg en moneda local</a:t>
            </a:r>
            <a:endParaRPr kumimoji="1" lang="x-none" dirty="0">
              <a:solidFill>
                <a:srgbClr val="FF0000"/>
              </a:solidFill>
            </a:endParaRPr>
          </a:p>
          <a:p>
            <a:pPr marL="0" indent="0" algn="l" rtl="0">
              <a:buNone/>
            </a:pPr>
            <a:r>
              <a:rPr kumimoji="1" lang="x-none" b="0" i="0" u="none" baseline="0">
                <a:sym typeface="Wingdings" panose="05000000000000000000" pitchFamily="2" charset="2"/>
              </a:rPr>
              <a:t></a:t>
            </a:r>
            <a:r>
              <a:rPr lang="x-none" b="0" i="0" u="none" baseline="0">
                <a:sym typeface="Wingdings" panose="05000000000000000000" pitchFamily="2" charset="2"/>
              </a:rPr>
              <a:t>Los agricultores no necesitan escribir nada en esta columna si no conocen el precio por kg.</a:t>
            </a:r>
            <a:endParaRPr kumimoji="1" lang="x-none" dirty="0"/>
          </a:p>
          <a:p>
            <a:pPr marL="0" indent="0" algn="l" rtl="0">
              <a:buNone/>
            </a:pPr>
            <a:r>
              <a:rPr lang="x-none" b="0" i="0" u="none" baseline="0">
                <a:solidFill>
                  <a:srgbClr val="FF0000"/>
                </a:solidFill>
              </a:rPr>
              <a:t>8 (3×6) o (4×7) </a:t>
            </a:r>
            <a:r>
              <a:rPr lang="x-none" b="0" i="0" u="none" baseline="0">
                <a:solidFill>
                  <a:srgbClr val="002060"/>
                </a:solidFill>
              </a:rPr>
              <a:t>[Cálculo automático: no es necesario escribir en esta columna] </a:t>
            </a:r>
            <a:r>
              <a:rPr lang="x-none" b="0" i="0" u="none" baseline="0">
                <a:solidFill>
                  <a:srgbClr val="FF0000"/>
                </a:solidFill>
              </a:rPr>
              <a:t>Ingreso total en moneda local</a:t>
            </a:r>
            <a:endParaRPr lang="x-none" dirty="0">
              <a:solidFill>
                <a:srgbClr val="FF0000"/>
              </a:solidFill>
            </a:endParaRPr>
          </a:p>
          <a:p>
            <a:pPr marL="0" indent="0" algn="l" rtl="0">
              <a:buNone/>
            </a:pPr>
            <a:r>
              <a:rPr kumimoji="1" lang="x-none" b="0" i="0" u="none" baseline="0">
                <a:sym typeface="Wingdings" panose="05000000000000000000" pitchFamily="2" charset="2"/>
              </a:rPr>
              <a:t>Este es el ingreso total a partir de la cosecha.</a:t>
            </a:r>
            <a:endParaRPr kumimoji="1" lang="x-none" dirty="0"/>
          </a:p>
        </p:txBody>
      </p:sp>
      <p:sp>
        <p:nvSpPr>
          <p:cNvPr id="18" name="Oval 17"/>
          <p:cNvSpPr/>
          <p:nvPr/>
        </p:nvSpPr>
        <p:spPr>
          <a:xfrm>
            <a:off x="7759592" y="1224801"/>
            <a:ext cx="1192092" cy="220617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x-none"/>
          </a:p>
        </p:txBody>
      </p:sp>
      <p:sp>
        <p:nvSpPr>
          <p:cNvPr id="19" name="Oval 18"/>
          <p:cNvSpPr/>
          <p:nvPr/>
        </p:nvSpPr>
        <p:spPr>
          <a:xfrm>
            <a:off x="8951684" y="1224801"/>
            <a:ext cx="1164774" cy="220617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x-none"/>
          </a:p>
        </p:txBody>
      </p:sp>
    </p:spTree>
    <p:extLst>
      <p:ext uri="{BB962C8B-B14F-4D97-AF65-F5344CB8AC3E}">
        <p14:creationId xmlns:p14="http://schemas.microsoft.com/office/powerpoint/2010/main" val="30539970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955" y="1108429"/>
            <a:ext cx="11747162" cy="23040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0081"/>
            <a:ext cx="10763250" cy="1325563"/>
          </a:xfrm>
        </p:spPr>
        <p:txBody>
          <a:bodyPr>
            <a:normAutofit/>
          </a:bodyPr>
          <a:lstStyle/>
          <a:p>
            <a:pPr algn="l" rtl="0"/>
            <a:r>
              <a:rPr lang="x-none" sz="4000" b="1" i="0" u="none" baseline="0" dirty="0"/>
              <a:t>Llenado de la hoja de producción, ingresos y costos</a:t>
            </a:r>
            <a:endParaRPr kumimoji="1" lang="x-none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5D3A281A-EDD1-4EE7-A1B5-4028A6F808F1}" type="slidenum">
              <a:rPr kumimoji="1"/>
              <a:t>19</a:t>
            </a:fld>
            <a:endParaRPr kumimoji="1" lang="x-none" dirty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188686" y="3686628"/>
            <a:ext cx="11854431" cy="3171372"/>
          </a:xfrm>
        </p:spPr>
        <p:txBody>
          <a:bodyPr>
            <a:normAutofit fontScale="92500" lnSpcReduction="20000"/>
          </a:bodyPr>
          <a:lstStyle/>
          <a:p>
            <a:pPr marL="0" indent="0" algn="l" rtl="0">
              <a:buNone/>
            </a:pPr>
            <a:r>
              <a:rPr lang="x-none" b="0" i="0" u="none" baseline="0">
                <a:solidFill>
                  <a:srgbClr val="FF0000"/>
                </a:solidFill>
              </a:rPr>
              <a:t>9 Costo total de producción en moneda local</a:t>
            </a:r>
            <a:endParaRPr kumimoji="1" lang="x-none" dirty="0">
              <a:solidFill>
                <a:srgbClr val="FF0000"/>
              </a:solidFill>
            </a:endParaRPr>
          </a:p>
          <a:p>
            <a:pPr marL="0" indent="0" algn="l" rtl="0">
              <a:buNone/>
            </a:pPr>
            <a:r>
              <a:rPr kumimoji="1" lang="x-none" b="0" i="0" u="none" baseline="0">
                <a:sym typeface="Wingdings" panose="05000000000000000000" pitchFamily="2" charset="2"/>
              </a:rPr>
              <a:t>Costo de las semillas, materiales de siembra, fertilizantes y abonos, pesticidas, postes o estacas, mano de obra, costo de marketing y transporte, etc.</a:t>
            </a:r>
            <a:endParaRPr kumimoji="1" lang="x-none" dirty="0"/>
          </a:p>
          <a:p>
            <a:pPr marL="0" indent="0" algn="l" rtl="0">
              <a:buNone/>
            </a:pPr>
            <a:r>
              <a:rPr lang="x-none" b="0" i="0" u="none" baseline="0">
                <a:solidFill>
                  <a:srgbClr val="FF0000"/>
                </a:solidFill>
              </a:rPr>
              <a:t>10 (8-9) </a:t>
            </a:r>
            <a:r>
              <a:rPr lang="x-none" b="0" i="0" u="none" baseline="0">
                <a:solidFill>
                  <a:srgbClr val="002060"/>
                </a:solidFill>
              </a:rPr>
              <a:t>[Cálculo automático: no es necesario escribir en esta columna] </a:t>
            </a:r>
            <a:r>
              <a:rPr lang="x-none" b="0" i="0" u="none" baseline="0">
                <a:solidFill>
                  <a:srgbClr val="FF0000"/>
                </a:solidFill>
              </a:rPr>
              <a:t>Ingreso neto (ganancias) en moneda local</a:t>
            </a:r>
            <a:endParaRPr lang="x-none" dirty="0">
              <a:solidFill>
                <a:srgbClr val="FF0000"/>
              </a:solidFill>
            </a:endParaRPr>
          </a:p>
          <a:p>
            <a:pPr marL="0" indent="0" algn="l" rtl="0">
              <a:buNone/>
            </a:pPr>
            <a:r>
              <a:rPr kumimoji="1" lang="x-none" b="0" i="0" u="none" baseline="0">
                <a:sym typeface="Wingdings" panose="05000000000000000000" pitchFamily="2" charset="2"/>
              </a:rPr>
              <a:t>Esta es la ganancia total a partir de la cosecha.</a:t>
            </a:r>
            <a:endParaRPr kumimoji="1" lang="x-none" dirty="0"/>
          </a:p>
        </p:txBody>
      </p:sp>
      <p:sp>
        <p:nvSpPr>
          <p:cNvPr id="18" name="Oval 17"/>
          <p:cNvSpPr/>
          <p:nvPr/>
        </p:nvSpPr>
        <p:spPr>
          <a:xfrm>
            <a:off x="10087428" y="1224801"/>
            <a:ext cx="1065893" cy="220617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x-none"/>
          </a:p>
        </p:txBody>
      </p:sp>
      <p:sp>
        <p:nvSpPr>
          <p:cNvPr id="19" name="Oval 18"/>
          <p:cNvSpPr/>
          <p:nvPr/>
        </p:nvSpPr>
        <p:spPr>
          <a:xfrm>
            <a:off x="11234057" y="1166615"/>
            <a:ext cx="877208" cy="220617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x-none"/>
          </a:p>
        </p:txBody>
      </p:sp>
    </p:spTree>
    <p:extLst>
      <p:ext uri="{BB962C8B-B14F-4D97-AF65-F5344CB8AC3E}">
        <p14:creationId xmlns:p14="http://schemas.microsoft.com/office/powerpoint/2010/main" val="4072665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944350" cy="1325563"/>
          </a:xfrm>
        </p:spPr>
        <p:txBody>
          <a:bodyPr/>
          <a:lstStyle/>
          <a:p>
            <a:pPr algn="ctr" rtl="0"/>
            <a:r>
              <a:rPr kumimoji="1" lang="x-none" b="1" i="0" u="none" baseline="0">
                <a:solidFill>
                  <a:srgbClr val="FF0000"/>
                </a:solidFill>
              </a:rPr>
              <a:t>¿DÓNDE ESTAMOS?: </a:t>
            </a:r>
            <a:r>
              <a:rPr kumimoji="1" lang="x-none" b="1" i="0" u="none" baseline="0"/>
              <a:t>Estudio de línea base participativo en los 4 pasos del SHEP</a:t>
            </a:r>
            <a:endParaRPr kumimoji="1"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5D3A281A-EDD1-4EE7-A1B5-4028A6F808F1}" type="slidenum">
              <a:rPr kumimoji="1">
                <a:latin typeface="+mj-lt"/>
              </a:rPr>
              <a:t>2</a:t>
            </a:fld>
            <a:endParaRPr kumimoji="1" lang="x-none">
              <a:latin typeface="+mj-lt"/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6582627"/>
              </p:ext>
            </p:extLst>
          </p:nvPr>
        </p:nvGraphicFramePr>
        <p:xfrm>
          <a:off x="278605" y="1254070"/>
          <a:ext cx="11387139" cy="502689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886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006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1893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x-none" sz="1800" b="0" i="0" u="none" baseline="0" dirty="0">
                          <a:effectLst/>
                          <a:latin typeface="+mj-lt"/>
                        </a:rPr>
                        <a:t>4 pasos</a:t>
                      </a:r>
                      <a:endParaRPr lang="x-none" sz="1800" dirty="0">
                        <a:effectLst/>
                        <a:latin typeface="+mj-lt"/>
                        <a:ea typeface="ＭＳ ゴシック"/>
                        <a:cs typeface="Times New Roman"/>
                      </a:endParaRPr>
                    </a:p>
                  </a:txBody>
                  <a:tcPr marL="58563" marR="58563" marT="0" marB="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x-none" sz="1800" b="0" i="0" u="none" baseline="0">
                          <a:effectLst/>
                          <a:latin typeface="+mj-lt"/>
                        </a:rPr>
                        <a:t>Actividades</a:t>
                      </a:r>
                      <a:endParaRPr lang="x-none" sz="1800" dirty="0">
                        <a:effectLst/>
                        <a:latin typeface="+mj-lt"/>
                        <a:ea typeface="ＭＳ ゴシック"/>
                        <a:cs typeface="Times New Roman"/>
                      </a:endParaRPr>
                    </a:p>
                  </a:txBody>
                  <a:tcPr marL="58563" marR="58563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7200">
                <a:tc>
                  <a:txBody>
                    <a:bodyPr/>
                    <a:lstStyle/>
                    <a:p>
                      <a:pPr marL="0" lvl="0" indent="0" algn="l" rtl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x-none" sz="2400" b="1" i="0" u="none" baseline="0" dirty="0">
                          <a:effectLst/>
                          <a:latin typeface="+mj-lt"/>
                          <a:ea typeface="ＭＳ ゴシック"/>
                          <a:cs typeface="Times New Roman"/>
                        </a:rPr>
                        <a:t>1. Compartir las metas con los agricultores.</a:t>
                      </a:r>
                      <a:endParaRPr lang="x-none" sz="2400" b="1" dirty="0">
                        <a:effectLst/>
                        <a:latin typeface="+mj-lt"/>
                        <a:ea typeface="ＭＳ ゴシック"/>
                        <a:cs typeface="Times New Roman"/>
                      </a:endParaRPr>
                    </a:p>
                  </a:txBody>
                  <a:tcPr marL="58563" marR="58563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x-none" sz="1800" b="0" i="0" u="none" baseline="0">
                          <a:effectLst/>
                          <a:latin typeface="+mj-lt"/>
                          <a:ea typeface="ＭＳ ゴシック"/>
                          <a:cs typeface="Times New Roman"/>
                        </a:rPr>
                        <a:t>Taller de sensibilización</a:t>
                      </a:r>
                      <a:endParaRPr lang="x-none" sz="1800" dirty="0">
                        <a:effectLst/>
                        <a:latin typeface="+mj-lt"/>
                        <a:ea typeface="ＭＳ ゴシック"/>
                        <a:cs typeface="Times New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4928"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x-none" sz="2400" b="1" i="0" u="none" baseline="0" dirty="0">
                          <a:effectLst/>
                          <a:latin typeface="+mj-lt"/>
                          <a:ea typeface="ＭＳ ゴシック"/>
                          <a:cs typeface="Times New Roman"/>
                        </a:rPr>
                        <a:t>2. Aumenta la conciencia de los agricultores.</a:t>
                      </a:r>
                      <a:endParaRPr lang="x-none" sz="2400" b="1" dirty="0">
                        <a:effectLst/>
                        <a:latin typeface="+mj-lt"/>
                        <a:ea typeface="ＭＳ ゴシック"/>
                        <a:cs typeface="Times New Roman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x-none" sz="2400" b="1" i="0" u="none" baseline="0">
                          <a:solidFill>
                            <a:srgbClr val="FF0000"/>
                          </a:solidFill>
                          <a:effectLst/>
                          <a:latin typeface="+mj-lt"/>
                          <a:ea typeface="ＭＳ ゴシック"/>
                          <a:cs typeface="Times New Roman"/>
                        </a:rPr>
                        <a:t>Estudio de línea base participativo</a:t>
                      </a:r>
                    </a:p>
                    <a:p>
                      <a:pPr algn="l" rtl="0">
                        <a:spcAft>
                          <a:spcPts val="0"/>
                        </a:spcAft>
                      </a:pPr>
                      <a:endParaRPr lang="x-none" altLang="ja-JP" sz="2400" b="1" dirty="0">
                        <a:solidFill>
                          <a:srgbClr val="FF0000"/>
                        </a:solidFill>
                        <a:effectLst/>
                        <a:latin typeface="+mj-lt"/>
                        <a:ea typeface="ＭＳ ゴシック"/>
                        <a:cs typeface="Times New Roman"/>
                      </a:endParaRPr>
                    </a:p>
                    <a:p>
                      <a:pPr algn="l" rtl="0">
                        <a:spcAft>
                          <a:spcPts val="0"/>
                        </a:spcAft>
                      </a:pPr>
                      <a:endParaRPr lang="x-none" altLang="ja-JP" sz="2400" b="1" dirty="0">
                        <a:solidFill>
                          <a:srgbClr val="FF0000"/>
                        </a:solidFill>
                        <a:effectLst/>
                        <a:latin typeface="+mj-lt"/>
                        <a:ea typeface="ＭＳ ゴシック"/>
                        <a:cs typeface="Times New Roman"/>
                      </a:endParaRPr>
                    </a:p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x-none" sz="1800" b="0" i="0" u="none" baseline="0">
                          <a:effectLst/>
                          <a:latin typeface="+mj-lt"/>
                          <a:ea typeface="ＭＳ ゴシック"/>
                          <a:cs typeface="Times New Roman"/>
                        </a:rPr>
                        <a:t>Foro entre actores (opcional)</a:t>
                      </a:r>
                      <a:endParaRPr lang="x-none" sz="1800" dirty="0">
                        <a:effectLst/>
                        <a:latin typeface="+mj-lt"/>
                        <a:ea typeface="ＭＳ ゴシック"/>
                        <a:cs typeface="Times New Roman"/>
                      </a:endParaRPr>
                    </a:p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x-none" sz="1800" b="0" i="0" u="none" baseline="0">
                          <a:effectLst/>
                          <a:latin typeface="+mj-lt"/>
                          <a:ea typeface="ＭＳ ゴシック"/>
                          <a:cs typeface="Times New Roman"/>
                        </a:rPr>
                        <a:t>Estudio del mercado</a:t>
                      </a:r>
                      <a:endParaRPr lang="x-none" sz="1800" dirty="0">
                        <a:effectLst/>
                        <a:latin typeface="+mj-lt"/>
                        <a:ea typeface="ＭＳ ゴシック"/>
                        <a:cs typeface="Times New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2616"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x-none" sz="2400" b="1" i="0" u="none" baseline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ゴシック"/>
                          <a:cs typeface="Times New Roman"/>
                        </a:rPr>
                        <a:t>3. Los agricultores toman decisiones.</a:t>
                      </a:r>
                      <a:endParaRPr lang="x-none" sz="24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ＭＳ ゴシック"/>
                        <a:cs typeface="Times New Roman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x-none" sz="1800" b="0" i="0" u="none" baseline="0">
                          <a:effectLst/>
                          <a:latin typeface="+mj-lt"/>
                          <a:ea typeface="ＭＳ ゴシック"/>
                          <a:cs typeface="Times New Roman"/>
                        </a:rPr>
                        <a:t>Selección de cultivos objetivo</a:t>
                      </a:r>
                      <a:endParaRPr lang="x-none" sz="1800" dirty="0">
                        <a:effectLst/>
                        <a:latin typeface="+mj-lt"/>
                        <a:ea typeface="ＭＳ ゴシック"/>
                        <a:cs typeface="Times New Roman"/>
                      </a:endParaRPr>
                    </a:p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x-none" sz="1800" b="0" i="0" u="none" baseline="0">
                          <a:effectLst/>
                          <a:latin typeface="+mj-lt"/>
                          <a:ea typeface="ＭＳ ゴシック"/>
                          <a:cs typeface="Times New Roman"/>
                        </a:rPr>
                        <a:t>Elaboración del calendario de cultivos</a:t>
                      </a:r>
                      <a:endParaRPr lang="x-none" sz="1800" dirty="0">
                        <a:effectLst/>
                        <a:latin typeface="+mj-lt"/>
                        <a:ea typeface="ＭＳ ゴシック"/>
                        <a:cs typeface="Times New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3912"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x-none" sz="2400" b="1" i="0" u="none" baseline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ゴシック"/>
                          <a:cs typeface="Times New Roman"/>
                        </a:rPr>
                        <a:t>4. Los agricultores adquieren habilidades.</a:t>
                      </a:r>
                      <a:endParaRPr lang="x-none" sz="24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ＭＳ ゴシック"/>
                        <a:cs typeface="Times New Roman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x-none" sz="1800" b="0" i="0" u="none" baseline="0" dirty="0">
                          <a:effectLst/>
                          <a:latin typeface="+mj-lt"/>
                          <a:ea typeface="ＭＳ ゴシック"/>
                          <a:cs typeface="Times New Roman"/>
                        </a:rPr>
                        <a:t>Capacitaciones en campo</a:t>
                      </a:r>
                      <a:endParaRPr lang="x-none" sz="1800" dirty="0">
                        <a:effectLst/>
                        <a:latin typeface="+mj-lt"/>
                        <a:ea typeface="ＭＳ ゴシック"/>
                        <a:cs typeface="Times New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3912">
                <a:tc gridSpan="2"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x-none" sz="2400" b="0" i="0" u="none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ゴシック"/>
                          <a:cs typeface="Times New Roman"/>
                        </a:rPr>
                        <a:t>Seguimiento y monitoreo (incluyendo el estudio de línea final</a:t>
                      </a:r>
                      <a:r>
                        <a:rPr lang="es-MX" sz="2400" b="0" i="0" u="none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ゴシック"/>
                          <a:cs typeface="Times New Roman"/>
                        </a:rPr>
                        <a:t> </a:t>
                      </a:r>
                      <a:r>
                        <a:rPr kumimoji="1" lang="x-none" sz="2400" b="0" i="0" u="non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ゴシック"/>
                          <a:cs typeface="Times New Roman"/>
                        </a:rPr>
                        <a:t>participativo</a:t>
                      </a:r>
                      <a:r>
                        <a:rPr lang="x-none" sz="2400" b="0" i="0" u="none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ゴシック"/>
                          <a:cs typeface="Times New Roman"/>
                        </a:rPr>
                        <a:t>)</a:t>
                      </a:r>
                      <a:endParaRPr lang="x-none" altLang="ja-JP" sz="2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ＭＳ ゴシック"/>
                        <a:cs typeface="Times New Roman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x-none" sz="2000" dirty="0"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Rounded Rectangular Callout 5"/>
          <p:cNvSpPr/>
          <p:nvPr/>
        </p:nvSpPr>
        <p:spPr>
          <a:xfrm>
            <a:off x="7994992" y="3051434"/>
            <a:ext cx="3448050" cy="493871"/>
          </a:xfrm>
          <a:prstGeom prst="wedgeRoundRectCallout">
            <a:avLst>
              <a:gd name="adj1" fmla="val -43542"/>
              <a:gd name="adj2" fmla="val -68409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kumimoji="1" lang="x-none" b="0" i="0" u="none" baseline="0" dirty="0">
                <a:solidFill>
                  <a:schemeClr val="tx1"/>
                </a:solidFill>
                <a:latin typeface="+mj-lt"/>
              </a:rPr>
              <a:t>El estudio de línea base sirve para concientizar a los agricultores.</a:t>
            </a:r>
            <a:endParaRPr kumimoji="1" lang="x-none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921247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01" y="1322176"/>
            <a:ext cx="11848159" cy="14323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0081"/>
            <a:ext cx="10763250" cy="1325563"/>
          </a:xfrm>
        </p:spPr>
        <p:txBody>
          <a:bodyPr/>
          <a:lstStyle/>
          <a:p>
            <a:pPr algn="l" rtl="0"/>
            <a:r>
              <a:rPr lang="x-none" sz="4000" b="1" i="0" u="none" baseline="0" dirty="0"/>
              <a:t>Llenado de la hoja de producción, ingresos y costos</a:t>
            </a:r>
            <a:endParaRPr kumimoji="1" lang="x-none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5D3A281A-EDD1-4EE7-A1B5-4028A6F808F1}" type="slidenum">
              <a:rPr kumimoji="1" sz="1400"/>
              <a:t>20</a:t>
            </a:fld>
            <a:endParaRPr kumimoji="1" lang="x-none" sz="1400" dirty="0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107621" y="3457649"/>
            <a:ext cx="6931808" cy="3171372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kumimoji="1" lang="x-none" sz="3200" b="0" i="0" u="none" baseline="0" dirty="0">
                <a:solidFill>
                  <a:srgbClr val="FF0000"/>
                </a:solidFill>
              </a:rPr>
              <a:t>Indique las unidades de conversión en la caja </a:t>
            </a:r>
            <a:endParaRPr kumimoji="1" lang="es-CL" sz="3200" b="0" i="0" u="none" baseline="0" dirty="0">
              <a:solidFill>
                <a:srgbClr val="FF0000"/>
              </a:solidFill>
            </a:endParaRPr>
          </a:p>
          <a:p>
            <a:pPr marL="0" indent="0" algn="l" rtl="0">
              <a:buNone/>
            </a:pPr>
            <a:r>
              <a:rPr lang="x-none" sz="2800" b="0" i="0" u="none" baseline="0" dirty="0"/>
              <a:t>[Ejemplo]</a:t>
            </a:r>
            <a:endParaRPr lang="es-CL" sz="2800" b="0" i="0" u="none" baseline="0" dirty="0"/>
          </a:p>
          <a:p>
            <a:pPr marL="0" indent="0" algn="l" rtl="0">
              <a:buNone/>
            </a:pPr>
            <a:r>
              <a:rPr lang="x-none" sz="2800" b="0" i="0" u="none" baseline="0" dirty="0"/>
              <a:t>1 bolsa de papa irlandesa = 110 kg</a:t>
            </a:r>
            <a:endParaRPr lang="es-CL" sz="2800" dirty="0"/>
          </a:p>
          <a:p>
            <a:pPr marL="0" indent="0" algn="l" rtl="0">
              <a:buNone/>
            </a:pPr>
            <a:r>
              <a:rPr kumimoji="1" lang="x-none" sz="2800" b="0" i="0" u="none" baseline="0" dirty="0"/>
              <a:t>1 repollo entero = 2 kg</a:t>
            </a:r>
            <a:endParaRPr kumimoji="1" lang="es-CL" sz="2800" b="0" i="0" u="none" baseline="0" dirty="0"/>
          </a:p>
          <a:p>
            <a:pPr marL="0" indent="0" algn="l" rtl="0">
              <a:buNone/>
            </a:pPr>
            <a:r>
              <a:rPr lang="x-none" sz="2800" b="0" i="0" u="none" baseline="0" dirty="0"/>
              <a:t>1 caja de tomates = 20 kg</a:t>
            </a:r>
            <a:endParaRPr kumimoji="1" lang="x-none" sz="2800" dirty="0"/>
          </a:p>
        </p:txBody>
      </p:sp>
      <p:sp>
        <p:nvSpPr>
          <p:cNvPr id="18" name="Rounded Rectangular Callout 17"/>
          <p:cNvSpPr/>
          <p:nvPr/>
        </p:nvSpPr>
        <p:spPr>
          <a:xfrm>
            <a:off x="5301714" y="4636934"/>
            <a:ext cx="3004457" cy="1139751"/>
          </a:xfrm>
          <a:prstGeom prst="wedgeRoundRectCallout">
            <a:avLst>
              <a:gd name="adj1" fmla="val 44856"/>
              <a:gd name="adj2" fmla="val -66248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kumimoji="1" lang="x-none" sz="2000" b="0" i="0" u="none" baseline="0">
                <a:solidFill>
                  <a:schemeClr val="tx1"/>
                </a:solidFill>
              </a:rPr>
              <a:t>Una tabla de conversión como esta resultará útil. </a:t>
            </a:r>
            <a:endParaRPr kumimoji="1" lang="x-none" sz="2000" dirty="0">
              <a:solidFill>
                <a:schemeClr val="tx1"/>
              </a:solidFill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63684469-D1D9-44C1-BE9A-8AA2E2BDBA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9571" y="2875328"/>
            <a:ext cx="2883123" cy="3772229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522514" y="1653450"/>
            <a:ext cx="11078935" cy="1391039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x-none" sz="1600"/>
          </a:p>
        </p:txBody>
      </p:sp>
    </p:spTree>
    <p:extLst>
      <p:ext uri="{BB962C8B-B14F-4D97-AF65-F5344CB8AC3E}">
        <p14:creationId xmlns:p14="http://schemas.microsoft.com/office/powerpoint/2010/main" val="30537214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771" y="2525488"/>
            <a:ext cx="11767345" cy="3851016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kumimoji="1" lang="x-none" sz="3200" b="0" i="0" u="none" baseline="0" dirty="0">
                <a:ea typeface="Times New Roman" panose="02020603050405020304" pitchFamily="18" charset="0"/>
                <a:cs typeface="Times New Roman" panose="02020603050405020304" pitchFamily="18" charset="0"/>
              </a:rPr>
              <a:t>En la última temporada de cosecha, cultivamos repollo, de la variedad Gloria. Para la producción de ese tipo de repollo apartamos 40 × 5 metros aquí cerca y 12 × 1</a:t>
            </a:r>
            <a:r>
              <a:rPr kumimoji="1" lang="es-MX" sz="3200" b="0" i="0" u="none" baseline="0" dirty="0"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kumimoji="1" lang="x-none" sz="3200" b="0" i="0" u="none" baseline="0" dirty="0">
                <a:ea typeface="Times New Roman" panose="02020603050405020304" pitchFamily="18" charset="0"/>
                <a:cs typeface="Times New Roman" panose="02020603050405020304" pitchFamily="18" charset="0"/>
              </a:rPr>
              <a:t> metros por el otro lado. Cosechamos 160 unidades. Nos comimos 10 en familia y vendimos el resto a un intermediario. </a:t>
            </a:r>
            <a:r>
              <a:rPr lang="x-none" sz="3200" b="0" i="0" u="none" baseline="0" dirty="0">
                <a:ea typeface="Times New Roman" panose="02020603050405020304" pitchFamily="18" charset="0"/>
                <a:cs typeface="Times New Roman" panose="02020603050405020304" pitchFamily="18" charset="0"/>
              </a:rPr>
              <a:t>Nuestros repollos eran bastante grandes y cada uno pesaba cerca de 1,5 kg. </a:t>
            </a:r>
            <a:r>
              <a:rPr kumimoji="1" lang="x-none" sz="3200" b="0" i="0" u="none" baseline="0" dirty="0">
                <a:ea typeface="Times New Roman" panose="02020603050405020304" pitchFamily="18" charset="0"/>
                <a:cs typeface="Times New Roman" panose="02020603050405020304" pitchFamily="18" charset="0"/>
              </a:rPr>
              <a:t>El intermediario los compró a 40 centavos por unidad. El costo total de producción fue de alrededor de $20, incluyendo también el costo de la producción de tomates. La cantidad de tomates producida fue casi la misma que de </a:t>
            </a:r>
            <a:r>
              <a:rPr kumimoji="1" lang="es-CL" sz="3200" b="0" i="0" u="none" baseline="0" dirty="0">
                <a:ea typeface="Times New Roman" panose="02020603050405020304" pitchFamily="18" charset="0"/>
                <a:cs typeface="Times New Roman" panose="02020603050405020304" pitchFamily="18" charset="0"/>
              </a:rPr>
              <a:t>repollos</a:t>
            </a:r>
            <a:r>
              <a:rPr kumimoji="1" lang="x-none" sz="3200" b="0" i="0" u="none" baseline="0" dirty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1" lang="x-none" sz="3200" dirty="0"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5D3A281A-EDD1-4EE7-A1B5-4028A6F808F1}" type="slidenum">
              <a:rPr kumimoji="1"/>
              <a:t>21</a:t>
            </a:fld>
            <a:endParaRPr kumimoji="1" lang="x-none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64029" y="227465"/>
            <a:ext cx="10763250" cy="1325563"/>
          </a:xfrm>
        </p:spPr>
        <p:txBody>
          <a:bodyPr>
            <a:normAutofit fontScale="90000"/>
          </a:bodyPr>
          <a:lstStyle/>
          <a:p>
            <a:pPr algn="ctr" rtl="0"/>
            <a:r>
              <a:rPr lang="x-none" b="1" i="0" u="none" baseline="0"/>
              <a:t>Llenado de la hoja de producción, ingresos y costos</a:t>
            </a:r>
            <a:r>
              <a:rPr lang="x-none" dirty="0"/>
              <a:t/>
            </a:r>
            <a:br>
              <a:rPr lang="x-none" dirty="0"/>
            </a:br>
            <a:r>
              <a:rPr lang="x-none" b="1" i="0" u="none" baseline="0">
                <a:solidFill>
                  <a:srgbClr val="FF0000"/>
                </a:solidFill>
              </a:rPr>
              <a:t>¡Practiquemos!</a:t>
            </a:r>
            <a:endParaRPr kumimoji="1" lang="x-none" dirty="0">
              <a:solidFill>
                <a:srgbClr val="FF00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88685" y="1698171"/>
            <a:ext cx="11854431" cy="7111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x-none" b="0" i="0" u="none" baseline="0">
                <a:solidFill>
                  <a:srgbClr val="002060"/>
                </a:solidFill>
              </a:rPr>
              <a:t>Calcule la producción, ingresos y costos del repollo para este agricultor.</a:t>
            </a:r>
            <a:endParaRPr lang="x-none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2028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rtl="0"/>
            <a:r>
              <a:rPr kumimoji="1" lang="x-none" b="1" i="0" u="none" baseline="0" dirty="0"/>
              <a:t>Datos</a:t>
            </a:r>
            <a:r>
              <a:rPr lang="x-none" b="1" i="0" u="none" baseline="0" dirty="0"/>
              <a:t> útiles: </a:t>
            </a:r>
            <a:r>
              <a:rPr kumimoji="1" lang="x-none" b="1" i="0" u="none" baseline="0" dirty="0"/>
              <a:t>Comparación de la productividad</a:t>
            </a:r>
            <a:r>
              <a:rPr kumimoji="1" lang="x-none" altLang="ja-JP" dirty="0"/>
              <a:t/>
            </a:r>
            <a:br>
              <a:rPr kumimoji="1" lang="x-none" altLang="ja-JP" dirty="0"/>
            </a:br>
            <a:r>
              <a:rPr lang="x-none" b="1" i="0" u="none" baseline="0" dirty="0"/>
              <a:t>(Repollo y otros del género </a:t>
            </a:r>
            <a:r>
              <a:rPr lang="x-none" b="1" i="1" u="none" baseline="0" dirty="0"/>
              <a:t>brassicas</a:t>
            </a:r>
            <a:r>
              <a:rPr lang="x-none" b="1" i="0" u="none" baseline="0" dirty="0"/>
              <a:t>: año 2014)</a:t>
            </a:r>
            <a:endParaRPr kumimoji="1"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5D3A281A-EDD1-4EE7-A1B5-4028A6F808F1}" type="slidenum">
              <a:rPr kumimoji="1"/>
              <a:t>22</a:t>
            </a:fld>
            <a:endParaRPr kumimoji="1" lang="x-none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7084487"/>
              </p:ext>
            </p:extLst>
          </p:nvPr>
        </p:nvGraphicFramePr>
        <p:xfrm>
          <a:off x="4171950" y="1425644"/>
          <a:ext cx="3100388" cy="5315986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17502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0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8922">
                <a:tc>
                  <a:txBody>
                    <a:bodyPr/>
                    <a:lstStyle/>
                    <a:p>
                      <a:pPr algn="l" rtl="0" fontAlgn="ctr"/>
                      <a:r>
                        <a:rPr lang="x-none" sz="2000" b="1" i="0" u="none" strike="noStrike" baseline="0" dirty="0">
                          <a:effectLst/>
                        </a:rPr>
                        <a:t>País</a:t>
                      </a:r>
                      <a:endParaRPr lang="x-none" sz="20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x-none" sz="2000" b="1" i="0" u="none" strike="noStrike" baseline="0">
                          <a:effectLst/>
                        </a:rPr>
                        <a:t>kg/ha</a:t>
                      </a:r>
                      <a:endParaRPr lang="x-none" sz="20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8922">
                <a:tc>
                  <a:txBody>
                    <a:bodyPr/>
                    <a:lstStyle/>
                    <a:p>
                      <a:pPr algn="l" rtl="0" fontAlgn="ctr"/>
                      <a:r>
                        <a:rPr lang="x-none" sz="2000" b="0" i="0" u="none" strike="noStrike" baseline="0" dirty="0">
                          <a:effectLst/>
                        </a:rPr>
                        <a:t>Sudáfrica</a:t>
                      </a:r>
                      <a:endParaRPr lang="x-none" sz="20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x-none" sz="2000" b="0" i="0" u="none" strike="noStrike" baseline="0">
                          <a:effectLst/>
                        </a:rPr>
                        <a:t>56.808</a:t>
                      </a:r>
                      <a:endParaRPr lang="x-none" altLang="ja-JP" sz="2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8922">
                <a:tc>
                  <a:txBody>
                    <a:bodyPr/>
                    <a:lstStyle/>
                    <a:p>
                      <a:pPr algn="l" rtl="0" fontAlgn="ctr"/>
                      <a:r>
                        <a:rPr lang="x-none" sz="2000" b="0" i="0" u="none" strike="noStrike" baseline="0" dirty="0">
                          <a:effectLst/>
                        </a:rPr>
                        <a:t>Japón</a:t>
                      </a:r>
                      <a:endParaRPr lang="x-none" sz="20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x-none" sz="2000" b="0" i="0" u="none" strike="noStrike" baseline="0">
                          <a:effectLst/>
                        </a:rPr>
                        <a:t>42.651</a:t>
                      </a:r>
                      <a:endParaRPr lang="x-none" altLang="ja-JP" sz="2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8922">
                <a:tc>
                  <a:txBody>
                    <a:bodyPr/>
                    <a:lstStyle/>
                    <a:p>
                      <a:pPr algn="l" rtl="0" fontAlgn="ctr"/>
                      <a:r>
                        <a:rPr lang="x-none" sz="2000" b="0" i="0" u="none" strike="noStrike" baseline="0">
                          <a:effectLst/>
                        </a:rPr>
                        <a:t>EE.UU.</a:t>
                      </a:r>
                      <a:endParaRPr lang="x-none" sz="2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x-none" sz="2000" b="0" i="0" u="none" strike="noStrike" baseline="0">
                          <a:effectLst/>
                        </a:rPr>
                        <a:t>39.824</a:t>
                      </a:r>
                      <a:endParaRPr lang="x-none" altLang="ja-JP" sz="2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8922">
                <a:tc>
                  <a:txBody>
                    <a:bodyPr/>
                    <a:lstStyle/>
                    <a:p>
                      <a:pPr algn="l" rtl="0" fontAlgn="ctr"/>
                      <a:r>
                        <a:rPr lang="x-none" sz="2000" b="0" i="0" u="none" strike="noStrike" baseline="0" dirty="0">
                          <a:effectLst/>
                        </a:rPr>
                        <a:t>Namibia</a:t>
                      </a:r>
                      <a:endParaRPr lang="x-none" sz="20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x-none" sz="2000" b="0" i="0" u="none" strike="noStrike" baseline="0">
                          <a:effectLst/>
                        </a:rPr>
                        <a:t>33.282</a:t>
                      </a:r>
                      <a:endParaRPr lang="x-none" altLang="ja-JP" sz="2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8922">
                <a:tc>
                  <a:txBody>
                    <a:bodyPr/>
                    <a:lstStyle/>
                    <a:p>
                      <a:pPr algn="l" rtl="0" fontAlgn="ctr"/>
                      <a:r>
                        <a:rPr lang="x-none" sz="2000" b="0" i="0" u="none" strike="noStrike" baseline="0" dirty="0">
                          <a:effectLst/>
                        </a:rPr>
                        <a:t>Kenia</a:t>
                      </a:r>
                      <a:endParaRPr lang="x-none" sz="20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x-none" sz="2000" b="0" i="0" u="none" strike="noStrike" baseline="0" dirty="0">
                          <a:effectLst/>
                        </a:rPr>
                        <a:t>30.917</a:t>
                      </a:r>
                      <a:endParaRPr lang="x-none" altLang="ja-JP" sz="20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8922">
                <a:tc>
                  <a:txBody>
                    <a:bodyPr/>
                    <a:lstStyle/>
                    <a:p>
                      <a:pPr algn="l" rtl="0" fontAlgn="ctr"/>
                      <a:r>
                        <a:rPr lang="x-none" sz="2000" b="0" i="0" u="none" strike="noStrike" baseline="0" dirty="0">
                          <a:effectLst/>
                        </a:rPr>
                        <a:t>Níger</a:t>
                      </a:r>
                      <a:endParaRPr lang="x-none" sz="20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x-none" sz="2000" b="0" i="0" u="none" strike="noStrike" baseline="0">
                          <a:effectLst/>
                        </a:rPr>
                        <a:t>27.914</a:t>
                      </a:r>
                      <a:endParaRPr lang="x-none" altLang="ja-JP" sz="2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8922">
                <a:tc>
                  <a:txBody>
                    <a:bodyPr/>
                    <a:lstStyle/>
                    <a:p>
                      <a:pPr algn="l" rtl="0" fontAlgn="ctr"/>
                      <a:r>
                        <a:rPr lang="x-none" sz="2000" b="0" i="0" u="none" strike="noStrike" baseline="0" dirty="0">
                          <a:effectLst/>
                        </a:rPr>
                        <a:t>Madagascar</a:t>
                      </a:r>
                      <a:endParaRPr lang="x-none" sz="20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x-none" sz="2000" b="0" i="0" u="none" strike="noStrike" baseline="0" dirty="0">
                          <a:effectLst/>
                        </a:rPr>
                        <a:t>21.437</a:t>
                      </a:r>
                      <a:endParaRPr lang="x-none" altLang="ja-JP" sz="20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8922">
                <a:tc>
                  <a:txBody>
                    <a:bodyPr/>
                    <a:lstStyle/>
                    <a:p>
                      <a:pPr algn="l" rtl="0" fontAlgn="ctr"/>
                      <a:r>
                        <a:rPr lang="x-none" sz="2000" b="0" i="0" u="none" strike="noStrike" baseline="0">
                          <a:effectLst/>
                        </a:rPr>
                        <a:t>R. D. del Congo</a:t>
                      </a:r>
                      <a:endParaRPr lang="x-none" sz="2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x-none" sz="2000" b="0" i="0" u="none" strike="noStrike" baseline="0" dirty="0">
                          <a:effectLst/>
                        </a:rPr>
                        <a:t>17.057</a:t>
                      </a:r>
                      <a:endParaRPr lang="x-none" altLang="ja-JP" sz="20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8922">
                <a:tc>
                  <a:txBody>
                    <a:bodyPr/>
                    <a:lstStyle/>
                    <a:p>
                      <a:pPr algn="l" rtl="0" fontAlgn="ctr"/>
                      <a:r>
                        <a:rPr lang="x-none" sz="2000" b="0" i="0" u="none" strike="noStrike" baseline="0">
                          <a:effectLst/>
                        </a:rPr>
                        <a:t>Zimbabue</a:t>
                      </a:r>
                      <a:endParaRPr lang="x-none" sz="2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x-none" sz="2000" b="0" i="0" u="none" strike="noStrike" baseline="0" dirty="0">
                          <a:effectLst/>
                        </a:rPr>
                        <a:t>12.800</a:t>
                      </a:r>
                      <a:endParaRPr lang="x-none" altLang="ja-JP" sz="20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8922">
                <a:tc>
                  <a:txBody>
                    <a:bodyPr/>
                    <a:lstStyle/>
                    <a:p>
                      <a:pPr algn="l" rtl="0" fontAlgn="ctr"/>
                      <a:r>
                        <a:rPr lang="x-none" sz="2000" b="0" i="0" u="none" strike="noStrike" baseline="0">
                          <a:effectLst/>
                        </a:rPr>
                        <a:t>Ruanda</a:t>
                      </a:r>
                      <a:endParaRPr lang="x-none" sz="2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x-none" sz="2000" b="0" i="0" u="none" strike="noStrike" baseline="0" dirty="0">
                          <a:effectLst/>
                        </a:rPr>
                        <a:t>12.134</a:t>
                      </a:r>
                      <a:endParaRPr lang="x-none" altLang="ja-JP" sz="20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8922">
                <a:tc>
                  <a:txBody>
                    <a:bodyPr/>
                    <a:lstStyle/>
                    <a:p>
                      <a:pPr algn="l" rtl="0" fontAlgn="ctr"/>
                      <a:r>
                        <a:rPr lang="x-none" sz="2000" b="0" i="0" u="none" strike="noStrike" baseline="0">
                          <a:effectLst/>
                        </a:rPr>
                        <a:t>Etiopía</a:t>
                      </a:r>
                      <a:endParaRPr lang="x-none" sz="2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x-none" sz="2000" b="0" i="0" u="none" strike="noStrike" baseline="0" dirty="0">
                          <a:effectLst/>
                        </a:rPr>
                        <a:t>9.900</a:t>
                      </a:r>
                      <a:endParaRPr lang="x-none" altLang="ja-JP" sz="20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08922">
                <a:tc>
                  <a:txBody>
                    <a:bodyPr/>
                    <a:lstStyle/>
                    <a:p>
                      <a:pPr algn="l" rtl="0" fontAlgn="ctr"/>
                      <a:r>
                        <a:rPr lang="x-none" sz="2000" b="1" i="0" u="none" strike="noStrike" baseline="0">
                          <a:effectLst/>
                        </a:rPr>
                        <a:t>Mundo</a:t>
                      </a:r>
                      <a:endParaRPr lang="x-none" sz="20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x-none" sz="2000" b="1" i="0" u="none" strike="noStrike" baseline="0" dirty="0">
                          <a:effectLst/>
                        </a:rPr>
                        <a:t>29.082</a:t>
                      </a:r>
                      <a:endParaRPr lang="x-none" altLang="ja-JP" sz="20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71488" y="5800725"/>
            <a:ext cx="33861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x-none" b="0" i="0" u="none" baseline="0" dirty="0"/>
              <a:t>Fuente: </a:t>
            </a:r>
            <a:r>
              <a:rPr lang="es-CL" b="0" i="0" u="none" baseline="0" dirty="0"/>
              <a:t>d</a:t>
            </a:r>
            <a:r>
              <a:rPr lang="x-none" b="0" i="0" u="none" baseline="0" dirty="0"/>
              <a:t>atos de la ONU: http://data.un.org/Data.aspx?d=FAO&amp;f=itemCode%3A358)</a:t>
            </a:r>
            <a:endParaRPr kumimoji="1" lang="x-none" dirty="0"/>
          </a:p>
        </p:txBody>
      </p:sp>
    </p:spTree>
    <p:extLst>
      <p:ext uri="{BB962C8B-B14F-4D97-AF65-F5344CB8AC3E}">
        <p14:creationId xmlns:p14="http://schemas.microsoft.com/office/powerpoint/2010/main" val="35928992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913" y="-96740"/>
            <a:ext cx="10763250" cy="1325563"/>
          </a:xfrm>
        </p:spPr>
        <p:txBody>
          <a:bodyPr/>
          <a:lstStyle/>
          <a:p>
            <a:pPr algn="l" rtl="0"/>
            <a:r>
              <a:rPr lang="x-none" b="1" i="0" u="none" baseline="0"/>
              <a:t>Llenado de la hoja de técnicas agrícolas</a:t>
            </a:r>
            <a:endParaRPr kumimoji="1"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5D3A281A-EDD1-4EE7-A1B5-4028A6F808F1}" type="slidenum">
              <a:rPr kumimoji="1"/>
              <a:t>23</a:t>
            </a:fld>
            <a:endParaRPr kumimoji="1" lang="x-none"/>
          </a:p>
        </p:txBody>
      </p:sp>
      <p:sp>
        <p:nvSpPr>
          <p:cNvPr id="6" name="Right Brace 5"/>
          <p:cNvSpPr/>
          <p:nvPr/>
        </p:nvSpPr>
        <p:spPr>
          <a:xfrm>
            <a:off x="8713108" y="1554232"/>
            <a:ext cx="355942" cy="728662"/>
          </a:xfrm>
          <a:prstGeom prst="rightBrace">
            <a:avLst/>
          </a:prstGeom>
          <a:ln w="317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rtl="0"/>
            <a:endParaRPr kumimoji="1" lang="x-none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13170" y="1425644"/>
            <a:ext cx="25990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kumimoji="1" lang="x-none" sz="2400" b="1" i="0" u="none" baseline="0">
                <a:solidFill>
                  <a:srgbClr val="FF0000"/>
                </a:solidFill>
              </a:rPr>
              <a:t>Información básica del agricultor</a:t>
            </a:r>
            <a:endParaRPr kumimoji="1" lang="x-none" sz="2400" b="1" dirty="0">
              <a:solidFill>
                <a:srgbClr val="FF0000"/>
              </a:solidFill>
            </a:endParaRPr>
          </a:p>
        </p:txBody>
      </p:sp>
      <p:sp>
        <p:nvSpPr>
          <p:cNvPr id="8" name="Right Brace 7"/>
          <p:cNvSpPr/>
          <p:nvPr/>
        </p:nvSpPr>
        <p:spPr>
          <a:xfrm>
            <a:off x="8777089" y="2858372"/>
            <a:ext cx="436081" cy="3765816"/>
          </a:xfrm>
          <a:prstGeom prst="rightBrace">
            <a:avLst/>
          </a:prstGeom>
          <a:ln w="317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rtl="0"/>
            <a:endParaRPr kumimoji="1" lang="x-none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61848" y="3975846"/>
            <a:ext cx="24504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kumimoji="1" lang="x-none" sz="2400" b="1" i="0" u="none" baseline="0">
                <a:solidFill>
                  <a:srgbClr val="FF0000"/>
                </a:solidFill>
              </a:rPr>
              <a:t>Preguntas para evaluar las técnicas agrícolas de los agricultores</a:t>
            </a:r>
            <a:endParaRPr kumimoji="1" lang="x-none" sz="2400" b="1" dirty="0">
              <a:solidFill>
                <a:srgbClr val="FF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014" y="924119"/>
            <a:ext cx="7835347" cy="5817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9836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0081"/>
            <a:ext cx="10763250" cy="1325563"/>
          </a:xfrm>
        </p:spPr>
        <p:txBody>
          <a:bodyPr/>
          <a:lstStyle/>
          <a:p>
            <a:pPr algn="l" rtl="0"/>
            <a:r>
              <a:rPr lang="x-none" b="1" i="0" u="none" baseline="0"/>
              <a:t>Llenado de la hoja de técnicas agrícolas</a:t>
            </a:r>
            <a:endParaRPr kumimoji="1"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5D3A281A-EDD1-4EE7-A1B5-4028A6F808F1}" type="slidenum">
              <a:rPr kumimoji="1"/>
              <a:t>24</a:t>
            </a:fld>
            <a:endParaRPr kumimoji="1" lang="x-none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763814" y="1342235"/>
            <a:ext cx="10856686" cy="5117677"/>
          </a:xfrm>
        </p:spPr>
        <p:txBody>
          <a:bodyPr>
            <a:normAutofit fontScale="92500"/>
          </a:bodyPr>
          <a:lstStyle/>
          <a:p>
            <a:pPr algn="l" rtl="0"/>
            <a:r>
              <a:rPr kumimoji="1" lang="x-none" b="0" i="0" u="none" baseline="0"/>
              <a:t>Si la respuesta es «Sí», marque simplemente con (</a:t>
            </a:r>
            <a:r>
              <a:rPr kumimoji="1" lang="x-none" b="0" i="0" u="none" baseline="0"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✓</a:t>
            </a:r>
            <a:r>
              <a:rPr kumimoji="1" lang="x-none" b="0" i="0" u="none" baseline="0"/>
              <a:t>) la caja correspondiente de la izquierda.</a:t>
            </a:r>
          </a:p>
          <a:p>
            <a:pPr algn="l" rtl="0"/>
            <a:r>
              <a:rPr lang="x-none" b="0" i="0" u="none" baseline="0"/>
              <a:t>Si la respuesta es «No», marque simplemente con (</a:t>
            </a:r>
            <a:r>
              <a:rPr lang="x-none" b="0" i="0" u="none" baseline="0"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✓</a:t>
            </a:r>
            <a:r>
              <a:rPr lang="x-none" b="0" i="0" u="none" baseline="0"/>
              <a:t>) la caja correspondiente de la derecha.</a:t>
            </a:r>
          </a:p>
          <a:p>
            <a:endParaRPr lang="x-none" altLang="ja-JP" dirty="0"/>
          </a:p>
          <a:p>
            <a:pPr algn="l" rtl="0"/>
            <a:r>
              <a:rPr lang="x-none" b="0" i="0" u="none" baseline="0">
                <a:solidFill>
                  <a:srgbClr val="002060"/>
                </a:solidFill>
              </a:rPr>
              <a:t>Esperamos que la cantidad de respuestas positivas (Sí) aumente tras la participación del agricultor en las actividades del SHEP.</a:t>
            </a:r>
          </a:p>
          <a:p>
            <a:pPr algn="l" rtl="0"/>
            <a:r>
              <a:rPr lang="x-none" b="0" i="0" u="none" baseline="0">
                <a:solidFill>
                  <a:srgbClr val="002060"/>
                </a:solidFill>
              </a:rPr>
              <a:t>Durante la capacitación en campo, tratemos de hacer hincapié en las técnicas que podrían llevar a respuestas negativas (No).</a:t>
            </a:r>
            <a:endParaRPr kumimoji="1" lang="x-none" dirty="0">
              <a:solidFill>
                <a:srgbClr val="002060"/>
              </a:solidFill>
            </a:endParaRPr>
          </a:p>
          <a:p>
            <a:endParaRPr kumimoji="1" lang="x-none" dirty="0"/>
          </a:p>
        </p:txBody>
      </p:sp>
    </p:spTree>
    <p:extLst>
      <p:ext uri="{BB962C8B-B14F-4D97-AF65-F5344CB8AC3E}">
        <p14:creationId xmlns:p14="http://schemas.microsoft.com/office/powerpoint/2010/main" val="30907874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0081"/>
            <a:ext cx="10991850" cy="1325563"/>
          </a:xfrm>
        </p:spPr>
        <p:txBody>
          <a:bodyPr/>
          <a:lstStyle/>
          <a:p>
            <a:pPr algn="l" rtl="0"/>
            <a:r>
              <a:rPr kumimoji="1" lang="x-none" b="1" i="0" u="none" baseline="0">
                <a:solidFill>
                  <a:srgbClr val="FF0000"/>
                </a:solidFill>
              </a:rPr>
              <a:t>LISTA DE CHEQUEO: </a:t>
            </a:r>
            <a:r>
              <a:rPr kumimoji="1" lang="x-none" b="1" i="0" u="none" baseline="0"/>
              <a:t>Puntos que confirmar tras el estudio de línea base participativo</a:t>
            </a:r>
            <a:endParaRPr kumimoji="1" lang="x-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463" y="1425644"/>
            <a:ext cx="11920537" cy="5557837"/>
          </a:xfrm>
        </p:spPr>
        <p:txBody>
          <a:bodyPr>
            <a:normAutofit fontScale="92500" lnSpcReduction="10000"/>
          </a:bodyPr>
          <a:lstStyle/>
          <a:p>
            <a:pPr algn="l" rtl="0">
              <a:buFont typeface="Wingdings" panose="05000000000000000000" pitchFamily="2" charset="2"/>
              <a:buChar char="ü"/>
            </a:pPr>
            <a:r>
              <a:rPr lang="x-none" b="0" i="0" u="none" baseline="0" dirty="0"/>
              <a:t>Los agricultores objetivo </a:t>
            </a:r>
            <a:r>
              <a:rPr lang="x-none" b="0" i="0" u="none" baseline="0" dirty="0">
                <a:solidFill>
                  <a:srgbClr val="FF0000"/>
                </a:solidFill>
              </a:rPr>
              <a:t>entienden su producción actual y su situación de ventas</a:t>
            </a:r>
            <a:r>
              <a:rPr lang="x-none" b="0" i="0" u="none" baseline="0" dirty="0"/>
              <a:t> e identifican las brechas que hay que cubrir.</a:t>
            </a: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x-none" b="0" i="0" u="none" baseline="0" dirty="0"/>
              <a:t>Los agricultores objetivo </a:t>
            </a:r>
            <a:r>
              <a:rPr lang="x-none" b="0" i="0" u="none" baseline="0" dirty="0">
                <a:solidFill>
                  <a:srgbClr val="FF0000"/>
                </a:solidFill>
              </a:rPr>
              <a:t>entienden sus niveles técnicos actuales</a:t>
            </a:r>
            <a:r>
              <a:rPr lang="x-none" b="0" i="0" u="none" baseline="0" dirty="0"/>
              <a:t> en términos de producción y marketing e identifican las brechas que hay que cubrir.</a:t>
            </a: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x-none" b="0" i="0" u="none" baseline="0" dirty="0"/>
              <a:t>Los agricultores objetivo </a:t>
            </a:r>
            <a:r>
              <a:rPr lang="x-none" b="0" i="0" u="none" baseline="0" dirty="0">
                <a:solidFill>
                  <a:srgbClr val="FF0000"/>
                </a:solidFill>
              </a:rPr>
              <a:t>entienden la importancia de llevar registros</a:t>
            </a:r>
            <a:r>
              <a:rPr lang="x-none" b="0" i="0" u="none" baseline="0" dirty="0"/>
              <a:t>, tanto en términos de teneduría de libros </a:t>
            </a:r>
            <a:r>
              <a:rPr lang="es-CL" b="0" i="0" u="none" baseline="0" dirty="0"/>
              <a:t>como</a:t>
            </a:r>
            <a:r>
              <a:rPr lang="x-none" b="0" i="0" u="none" baseline="0" dirty="0"/>
              <a:t> </a:t>
            </a:r>
            <a:r>
              <a:rPr lang="es-CL" b="0" i="0" u="none" baseline="0" dirty="0"/>
              <a:t>de </a:t>
            </a:r>
            <a:r>
              <a:rPr lang="x-none" b="0" i="0" u="none" baseline="0" dirty="0"/>
              <a:t>registro de las actividades de la granja y están dispuestos a empezar a llevar registro.</a:t>
            </a: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x-none" b="0" i="0" u="none" baseline="0" dirty="0"/>
              <a:t>La </a:t>
            </a:r>
            <a:r>
              <a:rPr lang="x-none" b="0" i="0" u="none" baseline="0" dirty="0">
                <a:solidFill>
                  <a:srgbClr val="FF0000"/>
                </a:solidFill>
              </a:rPr>
              <a:t>proporción masculino-femenina </a:t>
            </a:r>
            <a:r>
              <a:rPr lang="x-none" b="0" i="0" u="none" baseline="0" dirty="0"/>
              <a:t>de los participantes está equilibrada.</a:t>
            </a: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x-none" b="0" i="0" u="none" baseline="0" dirty="0"/>
              <a:t>Se recopilan y analizan </a:t>
            </a:r>
            <a:r>
              <a:rPr lang="x-none" b="0" i="0" u="none" baseline="0" dirty="0">
                <a:solidFill>
                  <a:srgbClr val="FF0000"/>
                </a:solidFill>
              </a:rPr>
              <a:t>datos desglosados por género.</a:t>
            </a: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x-none" b="0" i="0" u="none" baseline="0" dirty="0"/>
              <a:t>Se involucra a </a:t>
            </a:r>
            <a:r>
              <a:rPr lang="x-none" b="0" i="0" u="none" baseline="0" dirty="0">
                <a:solidFill>
                  <a:srgbClr val="FF0000"/>
                </a:solidFill>
              </a:rPr>
              <a:t>los cónyuges de los miembros </a:t>
            </a:r>
            <a:r>
              <a:rPr lang="x-none" b="0" i="0" u="none" baseline="0" dirty="0"/>
              <a:t>(opcional).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5D3A281A-EDD1-4EE7-A1B5-4028A6F808F1}" type="slidenum">
              <a:rPr kumimoji="1"/>
              <a:t>25</a:t>
            </a:fld>
            <a:endParaRPr kumimoji="1" lang="x-none"/>
          </a:p>
        </p:txBody>
      </p:sp>
    </p:spTree>
    <p:extLst>
      <p:ext uri="{BB962C8B-B14F-4D97-AF65-F5344CB8AC3E}">
        <p14:creationId xmlns:p14="http://schemas.microsoft.com/office/powerpoint/2010/main" val="716848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5D3A281A-EDD1-4EE7-A1B5-4028A6F808F1}" type="slidenum">
              <a:rPr kumimoji="1"/>
              <a:t>26</a:t>
            </a:fld>
            <a:endParaRPr kumimoji="1" lang="x-non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59" y="1886346"/>
            <a:ext cx="11452729" cy="402945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95638" y="457269"/>
            <a:ext cx="10991850" cy="1325563"/>
          </a:xfrm>
        </p:spPr>
        <p:txBody>
          <a:bodyPr/>
          <a:lstStyle/>
          <a:p>
            <a:pPr algn="ctr" rtl="0"/>
            <a:r>
              <a:rPr lang="x-none" b="1" i="0" u="none" baseline="0">
                <a:solidFill>
                  <a:srgbClr val="FF0000"/>
                </a:solidFill>
              </a:rPr>
              <a:t>Estudio de línea base participativo en acción</a:t>
            </a:r>
            <a:endParaRPr kumimoji="1" lang="x-none" dirty="0"/>
          </a:p>
        </p:txBody>
      </p:sp>
      <p:sp>
        <p:nvSpPr>
          <p:cNvPr id="2" name="CuadroTexto 1"/>
          <p:cNvSpPr txBox="1"/>
          <p:nvPr/>
        </p:nvSpPr>
        <p:spPr>
          <a:xfrm>
            <a:off x="8110801" y="5634256"/>
            <a:ext cx="18516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L" dirty="0"/>
              <a:t>Foto: Kenia</a:t>
            </a:r>
            <a:endParaRPr lang="es-MX" dirty="0"/>
          </a:p>
        </p:txBody>
      </p:sp>
      <p:sp>
        <p:nvSpPr>
          <p:cNvPr id="9" name="CuadroTexto 8"/>
          <p:cNvSpPr txBox="1"/>
          <p:nvPr/>
        </p:nvSpPr>
        <p:spPr>
          <a:xfrm>
            <a:off x="713390" y="2609981"/>
            <a:ext cx="2471244" cy="117374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s-MX" dirty="0"/>
              <a:t>Yo pensaba que estaba ganando dinero con este cultivo, ¡pero en realidad estaba perdiendo! </a:t>
            </a:r>
          </a:p>
        </p:txBody>
      </p:sp>
      <p:sp>
        <p:nvSpPr>
          <p:cNvPr id="11" name="CuadroTexto 8">
            <a:extLst>
              <a:ext uri="{FF2B5EF4-FFF2-40B4-BE49-F238E27FC236}">
                <a16:creationId xmlns:a16="http://schemas.microsoft.com/office/drawing/2014/main" id="{BB6A9ED7-962D-4602-B584-ED14AFB0FEF2}"/>
              </a:ext>
            </a:extLst>
          </p:cNvPr>
          <p:cNvSpPr txBox="1"/>
          <p:nvPr/>
        </p:nvSpPr>
        <p:spPr>
          <a:xfrm>
            <a:off x="7960272" y="2510132"/>
            <a:ext cx="3264775" cy="144701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s-ES" dirty="0"/>
              <a:t>Me será útil llevar registros para hacer un seguimiento de lo que pasa en mi granja. Ese es el primer paso de la «agricultura como negocio”.</a:t>
            </a:r>
          </a:p>
        </p:txBody>
      </p:sp>
    </p:spTree>
    <p:extLst>
      <p:ext uri="{BB962C8B-B14F-4D97-AF65-F5344CB8AC3E}">
        <p14:creationId xmlns:p14="http://schemas.microsoft.com/office/powerpoint/2010/main" val="16412853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7446" y="-5148"/>
            <a:ext cx="2693825" cy="13196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911" y="-96826"/>
            <a:ext cx="10991850" cy="1325563"/>
          </a:xfrm>
        </p:spPr>
        <p:txBody>
          <a:bodyPr>
            <a:normAutofit/>
          </a:bodyPr>
          <a:lstStyle/>
          <a:p>
            <a:pPr algn="l" rtl="0"/>
            <a:r>
              <a:rPr lang="x-none" b="1" i="0" u="none" baseline="0"/>
              <a:t>SOLUCIÓN DE PROBLEMAS</a:t>
            </a:r>
            <a:endParaRPr lang="x-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856" y="1123098"/>
            <a:ext cx="11669261" cy="5777776"/>
          </a:xfrm>
        </p:spPr>
        <p:txBody>
          <a:bodyPr>
            <a:normAutofit fontScale="92500" lnSpcReduction="10000"/>
          </a:bodyPr>
          <a:lstStyle/>
          <a:p>
            <a:pPr algn="l" rtl="0">
              <a:buFont typeface="Wingdings" panose="05000000000000000000" pitchFamily="2" charset="2"/>
              <a:buChar char="ü"/>
            </a:pPr>
            <a:r>
              <a:rPr lang="x-none" b="0" i="0" u="none" baseline="0"/>
              <a:t>¿Qué pasa si los agricultores no tienen registros escritos sobre sus ingresos y gastos? </a:t>
            </a:r>
            <a:r>
              <a:rPr lang="x-none" b="0" i="0" u="none" baseline="0">
                <a:sym typeface="Wingdings" panose="05000000000000000000" pitchFamily="2" charset="2"/>
              </a:rPr>
              <a:t> </a:t>
            </a:r>
            <a:r>
              <a:rPr lang="x-none" b="0" i="0" u="none" baseline="0">
                <a:solidFill>
                  <a:srgbClr val="FF0000"/>
                </a:solidFill>
                <a:sym typeface="Wingdings" panose="05000000000000000000" pitchFamily="2" charset="2"/>
              </a:rPr>
              <a:t>Incentivarlos a hacerse el hábito </a:t>
            </a:r>
            <a:r>
              <a:rPr lang="x-none" b="0" i="0" u="none" baseline="0">
                <a:sym typeface="Wingdings" panose="05000000000000000000" pitchFamily="2" charset="2"/>
              </a:rPr>
              <a:t>de llevar registros de ahora en adelante.</a:t>
            </a:r>
            <a:endParaRPr lang="x-none" dirty="0"/>
          </a:p>
          <a:p>
            <a:pPr algn="l" rtl="0">
              <a:buFont typeface="Wingdings" panose="05000000000000000000" pitchFamily="2" charset="2"/>
              <a:buChar char="ü"/>
            </a:pPr>
            <a:r>
              <a:rPr lang="x-none" b="0" i="0" u="none" baseline="0"/>
              <a:t>¿Pueden hacerlo los agricultores analfabetos? </a:t>
            </a:r>
            <a:r>
              <a:rPr lang="x-none" b="0" i="0" u="none" baseline="0">
                <a:sym typeface="Wingdings" panose="05000000000000000000" pitchFamily="2" charset="2"/>
              </a:rPr>
              <a:t> Sí. </a:t>
            </a:r>
            <a:r>
              <a:rPr lang="x-none" b="0" i="0" u="none" baseline="0">
                <a:solidFill>
                  <a:srgbClr val="FF0000"/>
                </a:solidFill>
                <a:sym typeface="Wingdings" panose="05000000000000000000" pitchFamily="2" charset="2"/>
              </a:rPr>
              <a:t>Ayúdeles </a:t>
            </a:r>
            <a:r>
              <a:rPr lang="x-none" b="0" i="0" u="none" baseline="0">
                <a:sym typeface="Wingdings" panose="05000000000000000000" pitchFamily="2" charset="2"/>
              </a:rPr>
              <a:t>o pida a otros agricultores o parientes alfabetizados que les ayuden.</a:t>
            </a:r>
            <a:endParaRPr lang="x-none" dirty="0"/>
          </a:p>
          <a:p>
            <a:pPr algn="l" rtl="0">
              <a:buFont typeface="Wingdings" panose="05000000000000000000" pitchFamily="2" charset="2"/>
              <a:buChar char="ü"/>
            </a:pPr>
            <a:r>
              <a:rPr lang="x-none" b="0" i="0" u="none" baseline="0"/>
              <a:t>¿Qué pasa si los datos no son tan confiables?</a:t>
            </a:r>
            <a:r>
              <a:rPr lang="x-none" b="0" i="0" u="none" baseline="0">
                <a:sym typeface="Wingdings" panose="05000000000000000000" pitchFamily="2" charset="2"/>
              </a:rPr>
              <a:t> Por lo general es difícil obtener datos con la precisión necesaria para propósitos estadísticos. De todas formas, incentivemos a los agricultores a </a:t>
            </a:r>
            <a:r>
              <a:rPr lang="x-none" b="0" i="0" u="none" baseline="0">
                <a:solidFill>
                  <a:srgbClr val="FF0000"/>
                </a:solidFill>
                <a:sym typeface="Wingdings" panose="05000000000000000000" pitchFamily="2" charset="2"/>
              </a:rPr>
              <a:t>entregar los datos más precisos posibles</a:t>
            </a:r>
            <a:r>
              <a:rPr lang="x-none" sz="3200" b="0" i="0" u="none" baseline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x-none" sz="3200" b="0" i="0" u="none" baseline="0">
                <a:sym typeface="Wingdings" panose="05000000000000000000" pitchFamily="2" charset="2"/>
              </a:rPr>
              <a:t>(Dichos datos de todas formas serán una poderosa herramienta para informar a quienes toman decisiones y deciden políticas).</a:t>
            </a: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x-none" b="0" i="0" u="none" baseline="0"/>
              <a:t>¿Qué pasa si los agricultores no requieren revelar o enviar los datos?</a:t>
            </a:r>
            <a:r>
              <a:rPr lang="x-none" b="0" i="0" u="none" baseline="0">
                <a:sym typeface="Wingdings" panose="05000000000000000000" pitchFamily="2" charset="2"/>
              </a:rPr>
              <a:t> </a:t>
            </a:r>
            <a:r>
              <a:rPr lang="x-none" b="0" i="0" u="none" baseline="0">
                <a:solidFill>
                  <a:srgbClr val="FF0000"/>
                </a:solidFill>
                <a:sym typeface="Wingdings" panose="05000000000000000000" pitchFamily="2" charset="2"/>
              </a:rPr>
              <a:t>No los obliguemos</a:t>
            </a:r>
            <a:r>
              <a:rPr lang="x-none" b="0" i="0" u="none" baseline="0">
                <a:sym typeface="Wingdings" panose="05000000000000000000" pitchFamily="2" charset="2"/>
              </a:rPr>
              <a:t>. Trate de encontrar a quienes estén dispuestos a hacerlo.</a:t>
            </a:r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5D3A281A-EDD1-4EE7-A1B5-4028A6F808F1}" type="slidenum">
              <a:rPr kumimoji="1"/>
              <a:t>27</a:t>
            </a:fld>
            <a:endParaRPr kumimoji="1" lang="x-none"/>
          </a:p>
        </p:txBody>
      </p:sp>
    </p:spTree>
    <p:extLst>
      <p:ext uri="{BB962C8B-B14F-4D97-AF65-F5344CB8AC3E}">
        <p14:creationId xmlns:p14="http://schemas.microsoft.com/office/powerpoint/2010/main" val="28831682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612" y="1648513"/>
            <a:ext cx="10515600" cy="4727990"/>
          </a:xfrm>
        </p:spPr>
        <p:txBody>
          <a:bodyPr/>
          <a:lstStyle/>
          <a:p>
            <a:endParaRPr kumimoji="1"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5D3A281A-EDD1-4EE7-A1B5-4028A6F808F1}" type="slidenum">
              <a:rPr kumimoji="1"/>
              <a:t>28</a:t>
            </a:fld>
            <a:endParaRPr kumimoji="1" lang="x-none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100081"/>
            <a:ext cx="10991850" cy="1325563"/>
          </a:xfrm>
        </p:spPr>
        <p:txBody>
          <a:bodyPr>
            <a:normAutofit fontScale="90000"/>
          </a:bodyPr>
          <a:lstStyle/>
          <a:p>
            <a:pPr algn="l" rtl="0"/>
            <a:r>
              <a:rPr kumimoji="1" lang="x-none" b="1" i="0" u="none" baseline="0">
                <a:solidFill>
                  <a:srgbClr val="FF0000"/>
                </a:solidFill>
              </a:rPr>
              <a:t>Camino a seguir: </a:t>
            </a:r>
            <a:r>
              <a:rPr kumimoji="1" lang="x-none" b="1" i="0" u="none" baseline="0"/>
              <a:t>Calendario de implementación, reporte;</a:t>
            </a:r>
            <a:r>
              <a:rPr kumimoji="1" lang="x-none" b="1" i="0" u="none" baseline="0">
                <a:solidFill>
                  <a:schemeClr val="bg1">
                    <a:lumMod val="75000"/>
                  </a:schemeClr>
                </a:solidFill>
              </a:rPr>
              <a:t> agregue aquí cualquier otra información necesaria.</a:t>
            </a:r>
            <a:endParaRPr kumimoji="1" lang="x-none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377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3268"/>
            <a:ext cx="10515600" cy="1325563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x-none" altLang="ja-JP" dirty="0"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</a:rPr>
              <a:t>PARTE 1: </a:t>
            </a:r>
            <a:r>
              <a:rPr lang="x-none" altLang="ja-JP" dirty="0" smtClean="0"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</a:rPr>
              <a:t>CONCEPTO</a:t>
            </a:r>
            <a:endParaRPr kumimoji="1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3</a:t>
            </a:fld>
            <a:endParaRPr kumimoji="1" lang="en-US" dirty="0"/>
          </a:p>
        </p:txBody>
      </p:sp>
    </p:spTree>
    <p:extLst>
      <p:ext uri="{BB962C8B-B14F-4D97-AF65-F5344CB8AC3E}">
        <p14:creationId xmlns:p14="http://schemas.microsoft.com/office/powerpoint/2010/main" val="744647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318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67988" y="2328069"/>
            <a:ext cx="1400175" cy="1695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3" y="174625"/>
            <a:ext cx="11249025" cy="1325563"/>
          </a:xfrm>
        </p:spPr>
        <p:txBody>
          <a:bodyPr/>
          <a:lstStyle/>
          <a:p>
            <a:pPr algn="l" rtl="0"/>
            <a:r>
              <a:rPr kumimoji="1" lang="x-none" b="1" i="0" u="none" baseline="0">
                <a:solidFill>
                  <a:srgbClr val="FF0000"/>
                </a:solidFill>
              </a:rPr>
              <a:t>¿POR QUÉ?:</a:t>
            </a:r>
            <a:r>
              <a:rPr kumimoji="1" lang="x-none" b="1" i="0" u="none" baseline="0"/>
              <a:t> Objetivos del estudio de línea base participativo</a:t>
            </a:r>
            <a:endParaRPr kumimoji="1" lang="x-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7" y="1690688"/>
            <a:ext cx="10429878" cy="5221287"/>
          </a:xfrm>
        </p:spPr>
        <p:txBody>
          <a:bodyPr>
            <a:normAutofit/>
          </a:bodyPr>
          <a:lstStyle/>
          <a:p>
            <a:pPr algn="l" rtl="0"/>
            <a:r>
              <a:rPr kumimoji="1" lang="x-none" b="0" i="0" u="none" baseline="0" dirty="0"/>
              <a:t>El estudio de línea base tiene </a:t>
            </a:r>
            <a:r>
              <a:rPr kumimoji="1" lang="x-none" b="0" i="0" u="none" baseline="0" dirty="0">
                <a:solidFill>
                  <a:srgbClr val="FF0000"/>
                </a:solidFill>
              </a:rPr>
              <a:t>propósitos duales</a:t>
            </a:r>
            <a:r>
              <a:rPr kumimoji="1" lang="x-none" b="0" i="0" u="none" baseline="0" dirty="0"/>
              <a:t>.</a:t>
            </a:r>
            <a:endParaRPr lang="x-none" dirty="0"/>
          </a:p>
          <a:p>
            <a:pPr marL="971550" lvl="1" indent="-514350" algn="l" rtl="0">
              <a:buFont typeface="+mj-lt"/>
              <a:buAutoNum type="arabicPeriod"/>
            </a:pPr>
            <a:r>
              <a:rPr lang="x-none" b="0" i="0" u="none" baseline="0" dirty="0"/>
              <a:t>Para los agricultores</a:t>
            </a:r>
          </a:p>
          <a:p>
            <a:pPr lvl="2" algn="l" rtl="0"/>
            <a:r>
              <a:rPr kumimoji="1" lang="x-none" b="0" i="0" u="none" baseline="0" dirty="0"/>
              <a:t>Entender su </a:t>
            </a:r>
            <a:r>
              <a:rPr kumimoji="1" lang="x-none" b="0" i="0" u="none" baseline="0" dirty="0">
                <a:solidFill>
                  <a:srgbClr val="FF0000"/>
                </a:solidFill>
              </a:rPr>
              <a:t>situación actual</a:t>
            </a:r>
            <a:r>
              <a:rPr kumimoji="1" lang="x-none" b="0" i="0" u="none" baseline="0" dirty="0"/>
              <a:t> es identificar los aspectos que mejorar</a:t>
            </a:r>
          </a:p>
          <a:p>
            <a:pPr lvl="2" algn="l" rtl="0"/>
            <a:r>
              <a:rPr kumimoji="1" lang="x-none" b="0" i="0" u="none" baseline="0" dirty="0"/>
              <a:t>Entender la </a:t>
            </a:r>
            <a:r>
              <a:rPr kumimoji="1" lang="x-none" b="0" i="0" u="none" baseline="0" dirty="0">
                <a:solidFill>
                  <a:srgbClr val="FF0000"/>
                </a:solidFill>
              </a:rPr>
              <a:t>importancia de llevar registros</a:t>
            </a:r>
            <a:r>
              <a:rPr lang="x-none" b="0" i="0" u="none" baseline="0" dirty="0"/>
              <a:t>.</a:t>
            </a:r>
          </a:p>
          <a:p>
            <a:pPr lvl="2" algn="l" rtl="0"/>
            <a:endParaRPr kumimoji="1" lang="x-none" dirty="0"/>
          </a:p>
          <a:p>
            <a:pPr marL="971550" lvl="1" indent="-514350" algn="l" rtl="0">
              <a:buFont typeface="+mj-lt"/>
              <a:buAutoNum type="arabicPeriod"/>
            </a:pPr>
            <a:r>
              <a:rPr lang="x-none" b="0" i="0" u="none" baseline="0" dirty="0"/>
              <a:t>Para los implementadores</a:t>
            </a:r>
          </a:p>
          <a:p>
            <a:pPr lvl="2" algn="l" rtl="0"/>
            <a:r>
              <a:rPr lang="x-none" b="0" i="0" u="none" baseline="0" dirty="0">
                <a:solidFill>
                  <a:srgbClr val="FF0000"/>
                </a:solidFill>
              </a:rPr>
              <a:t>Recopilar </a:t>
            </a:r>
            <a:r>
              <a:rPr lang="es-CL" b="0" i="0" u="none" baseline="0" dirty="0">
                <a:solidFill>
                  <a:srgbClr val="FF0000"/>
                </a:solidFill>
              </a:rPr>
              <a:t>datos</a:t>
            </a:r>
            <a:r>
              <a:rPr lang="x-none" b="0" i="0" u="none" baseline="0" dirty="0">
                <a:solidFill>
                  <a:srgbClr val="FF0000"/>
                </a:solidFill>
              </a:rPr>
              <a:t> </a:t>
            </a:r>
            <a:r>
              <a:rPr lang="x-none" b="0" i="0" u="none" baseline="0" dirty="0"/>
              <a:t>sobre la situación de los agricultores objetivo para evaluar las mejoras después de las actividades del SHEP (comparación del «antes» y el «después»)</a:t>
            </a:r>
            <a:endParaRPr kumimoji="1"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5D3A281A-EDD1-4EE7-A1B5-4028A6F808F1}" type="slidenum">
              <a:rPr kumimoji="1"/>
              <a:t>4</a:t>
            </a:fld>
            <a:endParaRPr kumimoji="1" lang="x-none" dirty="0"/>
          </a:p>
        </p:txBody>
      </p:sp>
      <p:pic>
        <p:nvPicPr>
          <p:cNvPr id="6" name="図 487" descr="Fukyuin_02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41" y="4758689"/>
            <a:ext cx="728665" cy="159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209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37" y="136525"/>
            <a:ext cx="10906125" cy="1325563"/>
          </a:xfrm>
        </p:spPr>
        <p:txBody>
          <a:bodyPr/>
          <a:lstStyle/>
          <a:p>
            <a:pPr algn="l" rtl="0"/>
            <a:r>
              <a:rPr kumimoji="1" lang="x-none" b="1" i="0" u="none" baseline="0">
                <a:solidFill>
                  <a:srgbClr val="FF0000"/>
                </a:solidFill>
              </a:rPr>
              <a:t>¿QUÉ?: </a:t>
            </a:r>
            <a:r>
              <a:rPr kumimoji="1" lang="x-none" b="1" i="0" u="none" baseline="0"/>
              <a:t>Resumen del estudio de línea base participativo</a:t>
            </a:r>
            <a:endParaRPr kumimoji="1" lang="x-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kumimoji="1" lang="x-none" b="0" i="0" u="none" baseline="0"/>
              <a:t>Pidan a los agricultores que llenen </a:t>
            </a:r>
            <a:r>
              <a:rPr kumimoji="1" lang="x-none" b="0" i="0" u="none" baseline="0">
                <a:solidFill>
                  <a:srgbClr val="FF0000"/>
                </a:solidFill>
              </a:rPr>
              <a:t>dos tipos de encuestas</a:t>
            </a:r>
          </a:p>
          <a:p>
            <a:pPr marL="457200" lvl="1" indent="0" algn="l" rtl="0">
              <a:buNone/>
            </a:pPr>
            <a:r>
              <a:rPr lang="x-none" b="0" i="0" u="none" baseline="0"/>
              <a:t>(1) Estudio de línea base Parte 1: </a:t>
            </a:r>
            <a:r>
              <a:rPr lang="x-none" b="0" i="0" u="none" baseline="0">
                <a:solidFill>
                  <a:srgbClr val="FF0000"/>
                </a:solidFill>
              </a:rPr>
              <a:t>producción, ingresos y costos</a:t>
            </a:r>
          </a:p>
          <a:p>
            <a:pPr marL="457200" lvl="1" indent="0" algn="l" rtl="0">
              <a:buNone/>
            </a:pPr>
            <a:r>
              <a:rPr lang="x-none" b="0" i="0" u="none" baseline="0"/>
              <a:t>(2) Estudio de línea base Parte 2: </a:t>
            </a:r>
            <a:r>
              <a:rPr lang="x-none" b="0" i="0" u="none" baseline="0">
                <a:solidFill>
                  <a:srgbClr val="FF0000"/>
                </a:solidFill>
              </a:rPr>
              <a:t>técnicas agrícolas</a:t>
            </a:r>
            <a:endParaRPr lang="x-none" dirty="0"/>
          </a:p>
          <a:p>
            <a:pPr algn="l" rtl="0"/>
            <a:r>
              <a:rPr lang="x-none" b="0" i="0" u="none" baseline="0"/>
              <a:t>Los </a:t>
            </a:r>
            <a:r>
              <a:rPr lang="x-none" b="0" i="0" u="none" baseline="0">
                <a:solidFill>
                  <a:srgbClr val="FF0000"/>
                </a:solidFill>
              </a:rPr>
              <a:t>agricultores mismos </a:t>
            </a:r>
            <a:r>
              <a:rPr lang="x-none" b="0" i="0" u="none" baseline="0"/>
              <a:t>llenan los formularios (ofrecer ayudar cuando sea necesario)</a:t>
            </a:r>
          </a:p>
          <a:p>
            <a:pPr algn="l" rtl="0"/>
            <a:r>
              <a:rPr lang="x-none" b="0" i="0" u="none" baseline="0"/>
              <a:t>Los implementadores recolectan y analizan los datos</a:t>
            </a:r>
          </a:p>
          <a:p>
            <a:pPr algn="l" rtl="0"/>
            <a:r>
              <a:rPr lang="x-none" b="0" i="0" u="none" baseline="0"/>
              <a:t>Otro día se da la retroalimentación a los agricultores</a:t>
            </a:r>
          </a:p>
          <a:p>
            <a:endParaRPr lang="x-none" dirty="0"/>
          </a:p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5D3A281A-EDD1-4EE7-A1B5-4028A6F808F1}" type="slidenum">
              <a:rPr kumimoji="1"/>
              <a:t>5</a:t>
            </a:fld>
            <a:endParaRPr kumimoji="1" lang="x-none"/>
          </a:p>
        </p:txBody>
      </p:sp>
    </p:spTree>
    <p:extLst>
      <p:ext uri="{BB962C8B-B14F-4D97-AF65-F5344CB8AC3E}">
        <p14:creationId xmlns:p14="http://schemas.microsoft.com/office/powerpoint/2010/main" val="3319150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0081"/>
            <a:ext cx="10866120" cy="1325563"/>
          </a:xfrm>
        </p:spPr>
        <p:txBody>
          <a:bodyPr/>
          <a:lstStyle/>
          <a:p>
            <a:pPr algn="l" rtl="0"/>
            <a:r>
              <a:rPr kumimoji="1" lang="x-none" sz="4000" b="1" i="0" u="none" baseline="0" dirty="0">
                <a:solidFill>
                  <a:srgbClr val="FF0000"/>
                </a:solidFill>
              </a:rPr>
              <a:t>FORMATO: </a:t>
            </a:r>
            <a:r>
              <a:rPr kumimoji="1" lang="x-none" sz="4000" b="1" i="0" u="none" baseline="0" dirty="0"/>
              <a:t>Cuestionario para el estudio de línea base</a:t>
            </a:r>
            <a:endParaRPr kumimoji="1" lang="x-none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2320"/>
            <a:ext cx="10515600" cy="4727990"/>
          </a:xfrm>
        </p:spPr>
        <p:txBody>
          <a:bodyPr/>
          <a:lstStyle/>
          <a:p>
            <a:pPr algn="l" rtl="0"/>
            <a:r>
              <a:rPr lang="x-none" sz="3200" b="0" i="0" u="none" baseline="0"/>
              <a:t>Estudio de línea base Parte 1: </a:t>
            </a:r>
            <a:r>
              <a:rPr lang="x-none" sz="3200" b="0" i="0" u="none" baseline="0">
                <a:solidFill>
                  <a:srgbClr val="FF0000"/>
                </a:solidFill>
              </a:rPr>
              <a:t>producción, ingresos y costos</a:t>
            </a:r>
          </a:p>
          <a:p>
            <a:pPr marL="0" indent="0" algn="l" rtl="0">
              <a:buNone/>
            </a:pPr>
            <a:endParaRPr kumimoji="1" lang="x-none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5D3A281A-EDD1-4EE7-A1B5-4028A6F808F1}" type="slidenum">
              <a:rPr kumimoji="1" sz="1400"/>
              <a:t>6</a:t>
            </a:fld>
            <a:endParaRPr kumimoji="1" lang="x-none" sz="1400"/>
          </a:p>
        </p:txBody>
      </p:sp>
      <p:graphicFrame>
        <p:nvGraphicFramePr>
          <p:cNvPr id="11" name="表 10">
            <a:extLst>
              <a:ext uri="{FF2B5EF4-FFF2-40B4-BE49-F238E27FC236}">
                <a16:creationId xmlns:a16="http://schemas.microsoft.com/office/drawing/2014/main" id="{73C7D4C0-E98E-4770-AE1C-10FF12B124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7481777"/>
              </p:ext>
            </p:extLst>
          </p:nvPr>
        </p:nvGraphicFramePr>
        <p:xfrm>
          <a:off x="761197" y="2064906"/>
          <a:ext cx="10515601" cy="260154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874898">
                  <a:extLst>
                    <a:ext uri="{9D8B030D-6E8A-4147-A177-3AD203B41FA5}">
                      <a16:colId xmlns:a16="http://schemas.microsoft.com/office/drawing/2014/main" val="1952153756"/>
                    </a:ext>
                  </a:extLst>
                </a:gridCol>
                <a:gridCol w="849661">
                  <a:extLst>
                    <a:ext uri="{9D8B030D-6E8A-4147-A177-3AD203B41FA5}">
                      <a16:colId xmlns:a16="http://schemas.microsoft.com/office/drawing/2014/main" val="1653731693"/>
                    </a:ext>
                  </a:extLst>
                </a:gridCol>
                <a:gridCol w="731886">
                  <a:extLst>
                    <a:ext uri="{9D8B030D-6E8A-4147-A177-3AD203B41FA5}">
                      <a16:colId xmlns:a16="http://schemas.microsoft.com/office/drawing/2014/main" val="3430385307"/>
                    </a:ext>
                  </a:extLst>
                </a:gridCol>
                <a:gridCol w="1078901">
                  <a:extLst>
                    <a:ext uri="{9D8B030D-6E8A-4147-A177-3AD203B41FA5}">
                      <a16:colId xmlns:a16="http://schemas.microsoft.com/office/drawing/2014/main" val="2790571349"/>
                    </a:ext>
                  </a:extLst>
                </a:gridCol>
                <a:gridCol w="956920">
                  <a:extLst>
                    <a:ext uri="{9D8B030D-6E8A-4147-A177-3AD203B41FA5}">
                      <a16:colId xmlns:a16="http://schemas.microsoft.com/office/drawing/2014/main" val="4087753821"/>
                    </a:ext>
                  </a:extLst>
                </a:gridCol>
                <a:gridCol w="1055766">
                  <a:extLst>
                    <a:ext uri="{9D8B030D-6E8A-4147-A177-3AD203B41FA5}">
                      <a16:colId xmlns:a16="http://schemas.microsoft.com/office/drawing/2014/main" val="3869915303"/>
                    </a:ext>
                  </a:extLst>
                </a:gridCol>
                <a:gridCol w="1165128">
                  <a:extLst>
                    <a:ext uri="{9D8B030D-6E8A-4147-A177-3AD203B41FA5}">
                      <a16:colId xmlns:a16="http://schemas.microsoft.com/office/drawing/2014/main" val="4027958898"/>
                    </a:ext>
                  </a:extLst>
                </a:gridCol>
                <a:gridCol w="1059973">
                  <a:extLst>
                    <a:ext uri="{9D8B030D-6E8A-4147-A177-3AD203B41FA5}">
                      <a16:colId xmlns:a16="http://schemas.microsoft.com/office/drawing/2014/main" val="1713912440"/>
                    </a:ext>
                  </a:extLst>
                </a:gridCol>
                <a:gridCol w="954817">
                  <a:extLst>
                    <a:ext uri="{9D8B030D-6E8A-4147-A177-3AD203B41FA5}">
                      <a16:colId xmlns:a16="http://schemas.microsoft.com/office/drawing/2014/main" val="1440795617"/>
                    </a:ext>
                  </a:extLst>
                </a:gridCol>
                <a:gridCol w="1057869">
                  <a:extLst>
                    <a:ext uri="{9D8B030D-6E8A-4147-A177-3AD203B41FA5}">
                      <a16:colId xmlns:a16="http://schemas.microsoft.com/office/drawing/2014/main" val="2337667486"/>
                    </a:ext>
                  </a:extLst>
                </a:gridCol>
                <a:gridCol w="729782">
                  <a:extLst>
                    <a:ext uri="{9D8B030D-6E8A-4147-A177-3AD203B41FA5}">
                      <a16:colId xmlns:a16="http://schemas.microsoft.com/office/drawing/2014/main" val="1901463529"/>
                    </a:ext>
                  </a:extLst>
                </a:gridCol>
              </a:tblGrid>
              <a:tr h="769121">
                <a:tc>
                  <a:txBody>
                    <a:bodyPr/>
                    <a:lstStyle/>
                    <a:p>
                      <a:pPr algn="l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1. Nombre y variedad del cultivo</a:t>
                      </a:r>
                      <a:endParaRPr lang="ja-JP" sz="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2. Superficie cultivada en</a:t>
                      </a:r>
                      <a:endParaRPr lang="ja-JP" sz="800" kern="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metros × metros (m</a:t>
                      </a:r>
                      <a:r>
                        <a:rPr lang="es-MX" sz="800" kern="100" baseline="30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) o en ha</a:t>
                      </a:r>
                      <a:endParaRPr lang="ja-JP" sz="800" kern="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r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100 m</a:t>
                      </a:r>
                      <a:r>
                        <a:rPr lang="es-MX" sz="800" kern="100" baseline="30000" dirty="0">
                          <a:solidFill>
                            <a:schemeClr val="tx1"/>
                          </a:solidFill>
                          <a:effectLst/>
                        </a:rPr>
                        <a:t>2 </a:t>
                      </a:r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= 0,01 ha</a:t>
                      </a:r>
                      <a:endParaRPr lang="ja-JP" sz="800" kern="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r" latinLnBrk="1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1.000 m</a:t>
                      </a:r>
                      <a:r>
                        <a:rPr lang="es-MX" sz="800" kern="100" baseline="30000" dirty="0">
                          <a:solidFill>
                            <a:schemeClr val="tx1"/>
                          </a:solidFill>
                          <a:effectLst/>
                        </a:rPr>
                        <a:t>2 </a:t>
                      </a:r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= 0,1 ha </a:t>
                      </a:r>
                      <a:endParaRPr lang="ja-JP" sz="800" kern="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r" latinLnBrk="1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10.000 m</a:t>
                      </a:r>
                      <a:r>
                        <a:rPr lang="es-MX" sz="800" kern="100" baseline="30000" dirty="0">
                          <a:solidFill>
                            <a:schemeClr val="tx1"/>
                          </a:solidFill>
                          <a:effectLst/>
                        </a:rPr>
                        <a:t>2 </a:t>
                      </a:r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= 1 ha   </a:t>
                      </a:r>
                      <a:endParaRPr lang="ja-JP" sz="8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3. Producción vendida en el mercado en varias unidades</a:t>
                      </a:r>
                      <a:endParaRPr lang="ja-JP" sz="800" kern="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(ej. Bolsas, cajas, paquetes, fanegas, etc.)</a:t>
                      </a:r>
                      <a:endParaRPr lang="ja-JP" sz="8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4. Producción vendida en el mercado por kg (convertida a kg)</a:t>
                      </a:r>
                      <a:endParaRPr lang="ja-JP" sz="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5. Producción vendida en el mercado en kg por ha</a:t>
                      </a:r>
                      <a:endParaRPr lang="ja-JP" sz="8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6. Precio medio por varias unidades</a:t>
                      </a:r>
                      <a:endParaRPr lang="ja-JP" sz="800" kern="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(precio unitario en moneda local)</a:t>
                      </a:r>
                      <a:endParaRPr lang="ja-JP" sz="8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7. Precio promedio por kg (convertido a kg) en moneda local</a:t>
                      </a:r>
                      <a:endParaRPr lang="ja-JP" sz="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8. Total de ingresos en moneda local</a:t>
                      </a:r>
                      <a:endParaRPr lang="ja-JP" sz="8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9. Costo total de producción en moneda local</a:t>
                      </a:r>
                      <a:endParaRPr lang="ja-JP" sz="800" kern="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(incluye insumos, transporte, trabajo, etc.)</a:t>
                      </a:r>
                      <a:endParaRPr lang="ja-JP" sz="8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10. Ingresos netos (ganancia) en moneda local</a:t>
                      </a:r>
                      <a:endParaRPr lang="ja-JP" sz="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298261"/>
                  </a:ext>
                </a:extLst>
              </a:tr>
              <a:tr h="294184">
                <a:tc>
                  <a:txBody>
                    <a:bodyPr/>
                    <a:lstStyle/>
                    <a:p>
                      <a:pPr algn="ctr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ja-JP" sz="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2 a.</a:t>
                      </a:r>
                      <a:endParaRPr lang="ja-JP" sz="8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2 b.</a:t>
                      </a:r>
                      <a:endParaRPr lang="ja-JP" sz="8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ja-JP" sz="8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ja-JP" sz="8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4./2 b.</a:t>
                      </a:r>
                      <a:endParaRPr lang="ja-JP" sz="8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6.</a:t>
                      </a:r>
                      <a:endParaRPr lang="ja-JP" sz="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6./ unidad de conversión en caja</a:t>
                      </a:r>
                      <a:endParaRPr lang="ja-JP" sz="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(3. × 6.) o</a:t>
                      </a:r>
                      <a:endParaRPr lang="ja-JP" sz="800" kern="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 (4. × 7.)</a:t>
                      </a:r>
                      <a:endParaRPr lang="ja-JP" sz="8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ja-JP" sz="8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8.-9.</a:t>
                      </a:r>
                      <a:endParaRPr lang="ja-JP" sz="8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9183853"/>
                  </a:ext>
                </a:extLst>
              </a:tr>
              <a:tr h="384561">
                <a:tc>
                  <a:txBody>
                    <a:bodyPr/>
                    <a:lstStyle/>
                    <a:p>
                      <a:pPr algn="l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es-MX" sz="800" kern="100" baseline="3000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 cosecha: </a:t>
                      </a:r>
                      <a:endParaRPr lang="ja-JP" sz="80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ja-JP" sz="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M × M (M</a:t>
                      </a:r>
                      <a:r>
                        <a:rPr lang="es-MX" sz="800" kern="100" baseline="30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ja-JP" sz="8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ha</a:t>
                      </a:r>
                      <a:endParaRPr lang="ja-JP" sz="8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 (unidad:       )</a:t>
                      </a:r>
                      <a:endParaRPr lang="ja-JP" sz="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kg</a:t>
                      </a:r>
                      <a:endParaRPr lang="ja-JP" sz="8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kg</a:t>
                      </a:r>
                      <a:endParaRPr lang="ja-JP" sz="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(unidad:        )</a:t>
                      </a:r>
                      <a:endParaRPr lang="ja-JP" sz="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ja-JP" sz="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ja-JP" sz="8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ja-JP" sz="8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ja-JP" sz="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4063321"/>
                  </a:ext>
                </a:extLst>
              </a:tr>
              <a:tr h="384561">
                <a:tc>
                  <a:txBody>
                    <a:bodyPr/>
                    <a:lstStyle/>
                    <a:p>
                      <a:pPr algn="l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s-MX" sz="800" kern="100" baseline="3000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 cosecha:</a:t>
                      </a:r>
                      <a:endParaRPr lang="ja-JP" sz="800" kern="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ja-JP" sz="800" kern="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ja-JP" sz="8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M × M (m</a:t>
                      </a:r>
                      <a:r>
                        <a:rPr lang="es-MX" sz="800" kern="100" baseline="30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ja-JP" sz="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ha</a:t>
                      </a:r>
                      <a:endParaRPr lang="ja-JP" sz="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 (unidad:       )</a:t>
                      </a:r>
                      <a:endParaRPr lang="ja-JP" sz="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kg</a:t>
                      </a:r>
                      <a:endParaRPr lang="ja-JP" sz="8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kg</a:t>
                      </a:r>
                      <a:endParaRPr lang="ja-JP" sz="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 (unidad:        )</a:t>
                      </a:r>
                      <a:endParaRPr lang="ja-JP" sz="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ja-JP" sz="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ja-JP" sz="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ja-JP" sz="8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ja-JP" sz="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0058807"/>
                  </a:ext>
                </a:extLst>
              </a:tr>
              <a:tr h="384561">
                <a:tc>
                  <a:txBody>
                    <a:bodyPr/>
                    <a:lstStyle/>
                    <a:p>
                      <a:pPr algn="l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s-MX" sz="800" kern="100" baseline="3000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 cosecha:</a:t>
                      </a:r>
                      <a:endParaRPr lang="ja-JP" sz="8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M × M (m</a:t>
                      </a:r>
                      <a:r>
                        <a:rPr lang="es-MX" sz="800" kern="100" baseline="30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ja-JP" sz="8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ha</a:t>
                      </a:r>
                      <a:endParaRPr lang="ja-JP" sz="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 (unidad:       )</a:t>
                      </a:r>
                      <a:endParaRPr lang="ja-JP" sz="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kg</a:t>
                      </a:r>
                      <a:endParaRPr lang="ja-JP" sz="8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kg</a:t>
                      </a:r>
                      <a:endParaRPr lang="ja-JP" sz="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 (unidad:        )</a:t>
                      </a:r>
                      <a:endParaRPr lang="ja-JP" sz="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ja-JP" sz="8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ja-JP" sz="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ja-JP" sz="8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ja-JP" sz="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1333689"/>
                  </a:ext>
                </a:extLst>
              </a:tr>
              <a:tr h="384561">
                <a:tc>
                  <a:txBody>
                    <a:bodyPr/>
                    <a:lstStyle/>
                    <a:p>
                      <a:pPr algn="l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r>
                        <a:rPr lang="es-MX" sz="800" kern="100" baseline="3000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 cosecha:</a:t>
                      </a:r>
                      <a:endParaRPr lang="ja-JP" sz="800" kern="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ja-JP" sz="8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M × M (m</a:t>
                      </a:r>
                      <a:r>
                        <a:rPr lang="es-MX" sz="800" kern="100" baseline="30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ja-JP" sz="8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ha</a:t>
                      </a:r>
                      <a:endParaRPr lang="ja-JP" sz="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 (unidad:       )</a:t>
                      </a:r>
                      <a:endParaRPr lang="ja-JP" sz="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kg</a:t>
                      </a:r>
                      <a:endParaRPr lang="ja-JP" sz="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kg</a:t>
                      </a:r>
                      <a:endParaRPr lang="ja-JP" sz="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 (unidad:        )</a:t>
                      </a:r>
                      <a:endParaRPr lang="ja-JP" sz="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ja-JP" sz="8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ja-JP" sz="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ja-JP" sz="8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ja-JP" sz="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5998831"/>
                  </a:ext>
                </a:extLst>
              </a:tr>
            </a:tbl>
          </a:graphicData>
        </a:graphic>
      </p:graphicFrame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2199579-D68F-491D-9370-86D68216A5D2}"/>
              </a:ext>
            </a:extLst>
          </p:cNvPr>
          <p:cNvSpPr txBox="1"/>
          <p:nvPr/>
        </p:nvSpPr>
        <p:spPr>
          <a:xfrm>
            <a:off x="838200" y="4754900"/>
            <a:ext cx="104385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altLang="ja-JP" sz="1200" b="1" kern="100" dirty="0">
                <a:effectLst/>
                <a:latin typeface="Arial Narrow" panose="020B0606020202030204" pitchFamily="34" charset="0"/>
                <a:ea typeface="ＭＳ 明朝" panose="02020609040205080304" pitchFamily="17" charset="-128"/>
              </a:rPr>
              <a:t>Indique las unidades de conversión en el espacio siguiente.</a:t>
            </a:r>
            <a:r>
              <a:rPr lang="es-MX" altLang="ja-JP" sz="1200" kern="100" dirty="0">
                <a:effectLst/>
                <a:latin typeface="Arial Narrow" panose="020B0606020202030204" pitchFamily="34" charset="0"/>
                <a:ea typeface="ＭＳ 明朝" panose="02020609040205080304" pitchFamily="17" charset="-128"/>
              </a:rPr>
              <a:t> (Ej.) 1 bolsa de papa irlandesa = 110 kg, 1 repollo entero = 2 kg</a:t>
            </a:r>
            <a:endParaRPr lang="ja-JP" altLang="ja-JP" sz="1200" kern="100" dirty="0">
              <a:effectLst/>
              <a:latin typeface="Times New Roman" panose="02020603050405020304" pitchFamily="18" charset="0"/>
              <a:ea typeface="ＭＳ 明朝" panose="02020609040205080304" pitchFamily="17" charset="-128"/>
            </a:endParaRPr>
          </a:p>
        </p:txBody>
      </p:sp>
      <p:graphicFrame>
        <p:nvGraphicFramePr>
          <p:cNvPr id="14" name="表 13">
            <a:extLst>
              <a:ext uri="{FF2B5EF4-FFF2-40B4-BE49-F238E27FC236}">
                <a16:creationId xmlns:a16="http://schemas.microsoft.com/office/drawing/2014/main" id="{B9FC7FDC-B57C-41A7-85DC-8F4608AA7D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513693"/>
              </p:ext>
            </p:extLst>
          </p:nvPr>
        </p:nvGraphicFramePr>
        <p:xfrm>
          <a:off x="761197" y="5141428"/>
          <a:ext cx="10515600" cy="16002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182217963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s-MX" sz="1050" kern="100" dirty="0">
                          <a:effectLst/>
                        </a:rPr>
                        <a:t> </a:t>
                      </a:r>
                      <a:endParaRPr lang="ja-JP" sz="1050" kern="100" dirty="0">
                        <a:effectLst/>
                      </a:endParaRPr>
                    </a:p>
                    <a:p>
                      <a:pPr algn="l"/>
                      <a:r>
                        <a:rPr lang="es-MX" sz="1050" kern="100" dirty="0">
                          <a:effectLst/>
                        </a:rPr>
                        <a:t> </a:t>
                      </a:r>
                      <a:endParaRPr lang="ja-JP" sz="1050" kern="100" dirty="0">
                        <a:effectLst/>
                      </a:endParaRPr>
                    </a:p>
                    <a:p>
                      <a:pPr algn="l"/>
                      <a:r>
                        <a:rPr lang="es-MX" sz="1050" kern="100" dirty="0">
                          <a:effectLst/>
                        </a:rPr>
                        <a:t> </a:t>
                      </a:r>
                      <a:endParaRPr lang="ja-JP" sz="1050" kern="100" dirty="0">
                        <a:effectLst/>
                      </a:endParaRPr>
                    </a:p>
                    <a:p>
                      <a:pPr algn="l"/>
                      <a:r>
                        <a:rPr lang="es-MX" sz="1050" kern="100" dirty="0">
                          <a:effectLst/>
                        </a:rPr>
                        <a:t> </a:t>
                      </a:r>
                      <a:endParaRPr lang="ja-JP" sz="1050" kern="100" dirty="0">
                        <a:effectLst/>
                      </a:endParaRPr>
                    </a:p>
                    <a:p>
                      <a:pPr algn="l"/>
                      <a:r>
                        <a:rPr lang="es-MX" sz="1050" kern="100" dirty="0">
                          <a:effectLst/>
                        </a:rPr>
                        <a:t> </a:t>
                      </a:r>
                      <a:endParaRPr lang="ja-JP" sz="1050" kern="100" dirty="0">
                        <a:effectLst/>
                      </a:endParaRPr>
                    </a:p>
                    <a:p>
                      <a:pPr algn="l"/>
                      <a:r>
                        <a:rPr lang="es-MX" sz="1050" kern="100" dirty="0">
                          <a:effectLst/>
                        </a:rPr>
                        <a:t> </a:t>
                      </a:r>
                      <a:endParaRPr lang="ja-JP" sz="1050" kern="100" dirty="0">
                        <a:effectLst/>
                      </a:endParaRPr>
                    </a:p>
                    <a:p>
                      <a:pPr algn="l"/>
                      <a:r>
                        <a:rPr lang="es-MX" sz="1050" kern="100" dirty="0">
                          <a:effectLst/>
                        </a:rPr>
                        <a:t> </a:t>
                      </a:r>
                      <a:endParaRPr lang="ja-JP" sz="1050" kern="100" dirty="0">
                        <a:effectLst/>
                      </a:endParaRPr>
                    </a:p>
                    <a:p>
                      <a:pPr algn="l"/>
                      <a:r>
                        <a:rPr lang="es-MX" sz="1050" kern="100" dirty="0">
                          <a:effectLst/>
                        </a:rPr>
                        <a:t> </a:t>
                      </a:r>
                      <a:endParaRPr lang="ja-JP" sz="1050" kern="100" dirty="0">
                        <a:effectLst/>
                      </a:endParaRPr>
                    </a:p>
                    <a:p>
                      <a:pPr algn="l"/>
                      <a:r>
                        <a:rPr lang="es-MX" sz="1050" kern="100" dirty="0">
                          <a:effectLst/>
                        </a:rPr>
                        <a:t> </a:t>
                      </a:r>
                      <a:endParaRPr lang="ja-JP" sz="1050" kern="100" dirty="0">
                        <a:effectLst/>
                      </a:endParaRPr>
                    </a:p>
                    <a:p>
                      <a:pPr algn="l"/>
                      <a:r>
                        <a:rPr lang="es-MX" sz="1050" kern="100" dirty="0">
                          <a:effectLst/>
                        </a:rPr>
                        <a:t> </a:t>
                      </a:r>
                      <a:endParaRPr lang="ja-JP" sz="1050" kern="10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76171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9229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kumimoji="1" lang="x-none" b="1" i="0" u="none" baseline="0" dirty="0">
                <a:solidFill>
                  <a:srgbClr val="FF0000"/>
                </a:solidFill>
              </a:rPr>
              <a:t>FORMATO: </a:t>
            </a:r>
            <a:r>
              <a:rPr kumimoji="1" lang="x-none" b="1" i="0" u="none" baseline="0" dirty="0"/>
              <a:t>Cuestionario para el estudio de línea base</a:t>
            </a:r>
            <a:endParaRPr kumimoji="1" lang="x-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2320"/>
            <a:ext cx="10515600" cy="4727990"/>
          </a:xfrm>
        </p:spPr>
        <p:txBody>
          <a:bodyPr/>
          <a:lstStyle/>
          <a:p>
            <a:pPr algn="l" rtl="0"/>
            <a:r>
              <a:rPr lang="x-none" b="0" i="0" u="none" baseline="0"/>
              <a:t>Estudio de línea base Parte 2: </a:t>
            </a:r>
            <a:r>
              <a:rPr lang="x-none" b="0" i="0" u="none" baseline="0">
                <a:solidFill>
                  <a:srgbClr val="FF0000"/>
                </a:solidFill>
              </a:rPr>
              <a:t>técnicas agrícolas</a:t>
            </a:r>
            <a:endParaRPr kumimoji="1"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5D3A281A-EDD1-4EE7-A1B5-4028A6F808F1}" type="slidenum">
              <a:rPr kumimoji="1"/>
              <a:t>7</a:t>
            </a:fld>
            <a:endParaRPr kumimoji="1" lang="x-none"/>
          </a:p>
        </p:txBody>
      </p:sp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ED5698B5-F1EC-4329-8C58-E731F1782B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3963389"/>
              </p:ext>
            </p:extLst>
          </p:nvPr>
        </p:nvGraphicFramePr>
        <p:xfrm>
          <a:off x="1088060" y="1934269"/>
          <a:ext cx="10515601" cy="43513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9039">
                  <a:extLst>
                    <a:ext uri="{9D8B030D-6E8A-4147-A177-3AD203B41FA5}">
                      <a16:colId xmlns:a16="http://schemas.microsoft.com/office/drawing/2014/main" val="3486178567"/>
                    </a:ext>
                  </a:extLst>
                </a:gridCol>
                <a:gridCol w="765575">
                  <a:extLst>
                    <a:ext uri="{9D8B030D-6E8A-4147-A177-3AD203B41FA5}">
                      <a16:colId xmlns:a16="http://schemas.microsoft.com/office/drawing/2014/main" val="3675322367"/>
                    </a:ext>
                  </a:extLst>
                </a:gridCol>
                <a:gridCol w="641907">
                  <a:extLst>
                    <a:ext uri="{9D8B030D-6E8A-4147-A177-3AD203B41FA5}">
                      <a16:colId xmlns:a16="http://schemas.microsoft.com/office/drawing/2014/main" val="3122691914"/>
                    </a:ext>
                  </a:extLst>
                </a:gridCol>
                <a:gridCol w="7488581">
                  <a:extLst>
                    <a:ext uri="{9D8B030D-6E8A-4147-A177-3AD203B41FA5}">
                      <a16:colId xmlns:a16="http://schemas.microsoft.com/office/drawing/2014/main" val="294749500"/>
                    </a:ext>
                  </a:extLst>
                </a:gridCol>
                <a:gridCol w="610891">
                  <a:extLst>
                    <a:ext uri="{9D8B030D-6E8A-4147-A177-3AD203B41FA5}">
                      <a16:colId xmlns:a16="http://schemas.microsoft.com/office/drawing/2014/main" val="2405878002"/>
                    </a:ext>
                  </a:extLst>
                </a:gridCol>
                <a:gridCol w="539608">
                  <a:extLst>
                    <a:ext uri="{9D8B030D-6E8A-4147-A177-3AD203B41FA5}">
                      <a16:colId xmlns:a16="http://schemas.microsoft.com/office/drawing/2014/main" val="3859764897"/>
                    </a:ext>
                  </a:extLst>
                </a:gridCol>
              </a:tblGrid>
              <a:tr h="636781">
                <a:tc gridSpan="2">
                  <a:txBody>
                    <a:bodyPr/>
                    <a:lstStyle/>
                    <a:p>
                      <a:pPr algn="ctr"/>
                      <a:r>
                        <a:rPr lang="es-MX" sz="1050" b="0" kern="1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Etapas de previas y posteriores al cultivo</a:t>
                      </a:r>
                      <a:endParaRPr lang="ja-JP" sz="1050" b="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ＭＳ 明朝" panose="02020609040205080304" pitchFamily="17" charset="-128"/>
                      </a:endParaRPr>
                    </a:p>
                  </a:txBody>
                  <a:tcPr marL="45484" marR="454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50" b="0" kern="1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Ítems</a:t>
                      </a:r>
                      <a:endParaRPr lang="ja-JP" sz="1050" b="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ＭＳ 明朝" panose="02020609040205080304" pitchFamily="17" charset="-128"/>
                      </a:endParaRPr>
                    </a:p>
                  </a:txBody>
                  <a:tcPr marL="45484" marR="454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50" b="0" kern="1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Técnicas hortícolas propuestas para su adopción</a:t>
                      </a:r>
                      <a:endParaRPr lang="ja-JP" sz="1050" b="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ＭＳ 明朝" panose="02020609040205080304" pitchFamily="17" charset="-128"/>
                      </a:endParaRPr>
                    </a:p>
                  </a:txBody>
                  <a:tcPr marL="45484" marR="454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50" b="0" kern="1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Sí</a:t>
                      </a:r>
                      <a:endParaRPr lang="ja-JP" sz="1050" b="0" kern="100">
                        <a:solidFill>
                          <a:schemeClr val="tx1"/>
                        </a:solidFill>
                        <a:effectLst/>
                        <a:latin typeface="+mj-lt"/>
                        <a:ea typeface="ＭＳ 明朝" panose="02020609040205080304" pitchFamily="17" charset="-128"/>
                      </a:endParaRPr>
                    </a:p>
                  </a:txBody>
                  <a:tcPr marL="45484" marR="454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50" b="0" kern="1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No</a:t>
                      </a:r>
                      <a:endParaRPr lang="ja-JP" sz="1050" b="0" kern="100">
                        <a:solidFill>
                          <a:schemeClr val="tx1"/>
                        </a:solidFill>
                        <a:effectLst/>
                        <a:latin typeface="+mj-lt"/>
                        <a:ea typeface="ＭＳ 明朝" panose="02020609040205080304" pitchFamily="17" charset="-128"/>
                      </a:endParaRPr>
                    </a:p>
                  </a:txBody>
                  <a:tcPr marL="45484" marR="454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2403357"/>
                  </a:ext>
                </a:extLst>
              </a:tr>
              <a:tr h="318391">
                <a:tc rowSpan="5">
                  <a:txBody>
                    <a:bodyPr/>
                    <a:lstStyle/>
                    <a:p>
                      <a:pPr algn="l"/>
                      <a:r>
                        <a:rPr lang="es-MX" sz="1050" b="0" kern="1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ja-JP" sz="1050" b="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ＭＳ 明朝" panose="02020609040205080304" pitchFamily="17" charset="-128"/>
                      </a:endParaRPr>
                    </a:p>
                  </a:txBody>
                  <a:tcPr marL="45484" marR="454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l"/>
                      <a:r>
                        <a:rPr lang="es-MX" sz="1050" b="0" kern="1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Preparación previa al cultivo</a:t>
                      </a:r>
                      <a:endParaRPr lang="ja-JP" sz="1050" b="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ＭＳ 明朝" panose="02020609040205080304" pitchFamily="17" charset="-128"/>
                      </a:endParaRPr>
                    </a:p>
                  </a:txBody>
                  <a:tcPr marL="45484" marR="454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50" b="0" kern="1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 1</a:t>
                      </a:r>
                      <a:endParaRPr lang="ja-JP" sz="1050" b="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ＭＳ 明朝" panose="02020609040205080304" pitchFamily="17" charset="-128"/>
                      </a:endParaRPr>
                    </a:p>
                  </a:txBody>
                  <a:tcPr marL="45484" marR="454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050" b="0" kern="1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¿Realiza cada temporada un estudio de mercado para determinar qué cultivo(s) producir? </a:t>
                      </a:r>
                      <a:endParaRPr lang="ja-JP" sz="1050" b="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ＭＳ 明朝" panose="02020609040205080304" pitchFamily="17" charset="-128"/>
                      </a:endParaRPr>
                    </a:p>
                  </a:txBody>
                  <a:tcPr marL="45484" marR="454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ja-JP" sz="1050" b="0" kern="1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　</a:t>
                      </a:r>
                      <a:endParaRPr lang="ja-JP" sz="1050" b="0" kern="100">
                        <a:solidFill>
                          <a:schemeClr val="tx1"/>
                        </a:solidFill>
                        <a:effectLst/>
                        <a:latin typeface="+mj-lt"/>
                        <a:ea typeface="ＭＳ 明朝" panose="02020609040205080304" pitchFamily="17" charset="-128"/>
                      </a:endParaRPr>
                    </a:p>
                  </a:txBody>
                  <a:tcPr marL="45484" marR="454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ja-JP" sz="1050" b="0" kern="1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　</a:t>
                      </a:r>
                      <a:endParaRPr lang="ja-JP" sz="1050" b="0" kern="100">
                        <a:solidFill>
                          <a:schemeClr val="tx1"/>
                        </a:solidFill>
                        <a:effectLst/>
                        <a:latin typeface="+mj-lt"/>
                        <a:ea typeface="ＭＳ 明朝" panose="02020609040205080304" pitchFamily="17" charset="-128"/>
                      </a:endParaRPr>
                    </a:p>
                  </a:txBody>
                  <a:tcPr marL="45484" marR="454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2888415"/>
                  </a:ext>
                </a:extLst>
              </a:tr>
              <a:tr h="31839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50" b="0" kern="1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 2</a:t>
                      </a:r>
                      <a:endParaRPr lang="ja-JP" sz="1050" b="0" kern="100">
                        <a:solidFill>
                          <a:schemeClr val="tx1"/>
                        </a:solidFill>
                        <a:effectLst/>
                        <a:latin typeface="+mj-lt"/>
                        <a:ea typeface="ＭＳ 明朝" panose="02020609040205080304" pitchFamily="17" charset="-128"/>
                      </a:endParaRPr>
                    </a:p>
                  </a:txBody>
                  <a:tcPr marL="45484" marR="454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050" b="0" kern="1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¿Prepara y usa el calendario de cultivo(s) a partir de los resultados del estudio de mercado?</a:t>
                      </a:r>
                      <a:endParaRPr lang="ja-JP" sz="1050" b="0" kern="100">
                        <a:solidFill>
                          <a:schemeClr val="tx1"/>
                        </a:solidFill>
                        <a:effectLst/>
                        <a:latin typeface="+mj-lt"/>
                        <a:ea typeface="ＭＳ 明朝" panose="02020609040205080304" pitchFamily="17" charset="-128"/>
                      </a:endParaRPr>
                    </a:p>
                  </a:txBody>
                  <a:tcPr marL="45484" marR="454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ja-JP" sz="1050" b="0" kern="1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　</a:t>
                      </a:r>
                      <a:endParaRPr lang="ja-JP" sz="1050" b="0" kern="100">
                        <a:solidFill>
                          <a:schemeClr val="tx1"/>
                        </a:solidFill>
                        <a:effectLst/>
                        <a:latin typeface="+mj-lt"/>
                        <a:ea typeface="ＭＳ 明朝" panose="02020609040205080304" pitchFamily="17" charset="-128"/>
                      </a:endParaRPr>
                    </a:p>
                  </a:txBody>
                  <a:tcPr marL="45484" marR="454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ja-JP" sz="1050" b="0" kern="1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　</a:t>
                      </a:r>
                      <a:endParaRPr lang="ja-JP" sz="1050" b="0" kern="100">
                        <a:solidFill>
                          <a:schemeClr val="tx1"/>
                        </a:solidFill>
                        <a:effectLst/>
                        <a:latin typeface="+mj-lt"/>
                        <a:ea typeface="ＭＳ 明朝" panose="02020609040205080304" pitchFamily="17" charset="-128"/>
                      </a:endParaRPr>
                    </a:p>
                  </a:txBody>
                  <a:tcPr marL="45484" marR="454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4461787"/>
                  </a:ext>
                </a:extLst>
              </a:tr>
              <a:tr h="42452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50" b="0" kern="1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 3</a:t>
                      </a:r>
                      <a:endParaRPr lang="ja-JP" sz="1050" b="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ＭＳ 明朝" panose="02020609040205080304" pitchFamily="17" charset="-128"/>
                      </a:endParaRPr>
                    </a:p>
                  </a:txBody>
                  <a:tcPr marL="45484" marR="454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050" b="0" kern="1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¿Realiza un estudio de suelos al menos una vez cada dos años para verduras o flores anuales; o antes de plantar frutales o flores perennes?</a:t>
                      </a:r>
                      <a:endParaRPr lang="ja-JP" sz="1050" b="0" kern="100">
                        <a:solidFill>
                          <a:schemeClr val="tx1"/>
                        </a:solidFill>
                        <a:effectLst/>
                        <a:latin typeface="+mj-lt"/>
                        <a:ea typeface="ＭＳ 明朝" panose="02020609040205080304" pitchFamily="17" charset="-128"/>
                      </a:endParaRPr>
                    </a:p>
                  </a:txBody>
                  <a:tcPr marL="45484" marR="454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ja-JP" sz="1050" b="0" kern="1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　</a:t>
                      </a:r>
                      <a:endParaRPr lang="ja-JP" sz="1050" b="0" kern="100">
                        <a:solidFill>
                          <a:schemeClr val="tx1"/>
                        </a:solidFill>
                        <a:effectLst/>
                        <a:latin typeface="+mj-lt"/>
                        <a:ea typeface="ＭＳ 明朝" panose="02020609040205080304" pitchFamily="17" charset="-128"/>
                      </a:endParaRPr>
                    </a:p>
                  </a:txBody>
                  <a:tcPr marL="45484" marR="454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ja-JP" sz="1050" b="0" kern="1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　</a:t>
                      </a:r>
                      <a:endParaRPr lang="ja-JP" sz="1050" b="0" kern="100">
                        <a:solidFill>
                          <a:schemeClr val="tx1"/>
                        </a:solidFill>
                        <a:effectLst/>
                        <a:latin typeface="+mj-lt"/>
                        <a:ea typeface="ＭＳ 明朝" panose="02020609040205080304" pitchFamily="17" charset="-128"/>
                      </a:endParaRPr>
                    </a:p>
                  </a:txBody>
                  <a:tcPr marL="45484" marR="454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5832122"/>
                  </a:ext>
                </a:extLst>
              </a:tr>
              <a:tr h="53065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50" b="0" kern="1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 4</a:t>
                      </a:r>
                      <a:endParaRPr lang="ja-JP" sz="1050" b="0" kern="100">
                        <a:solidFill>
                          <a:schemeClr val="tx1"/>
                        </a:solidFill>
                        <a:effectLst/>
                        <a:latin typeface="+mj-lt"/>
                        <a:ea typeface="ＭＳ 明朝" panose="02020609040205080304" pitchFamily="17" charset="-128"/>
                      </a:endParaRPr>
                    </a:p>
                  </a:txBody>
                  <a:tcPr marL="45484" marR="454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050" b="0" kern="1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¿Aplica las prácticas de compostaje recomendadas con distintos materiales orgánicos para proveer mayores nutrientes: nitrógeno (N), fósforo (P) y potasio (K) al preparar compost/abono?</a:t>
                      </a:r>
                      <a:endParaRPr lang="ja-JP" sz="1050" b="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ＭＳ 明朝" panose="02020609040205080304" pitchFamily="17" charset="-128"/>
                      </a:endParaRPr>
                    </a:p>
                  </a:txBody>
                  <a:tcPr marL="45484" marR="454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ja-JP" sz="1050" b="0" kern="1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　</a:t>
                      </a:r>
                      <a:endParaRPr lang="ja-JP" sz="1050" b="0" kern="100">
                        <a:solidFill>
                          <a:schemeClr val="tx1"/>
                        </a:solidFill>
                        <a:effectLst/>
                        <a:latin typeface="+mj-lt"/>
                        <a:ea typeface="ＭＳ 明朝" panose="02020609040205080304" pitchFamily="17" charset="-128"/>
                      </a:endParaRPr>
                    </a:p>
                  </a:txBody>
                  <a:tcPr marL="45484" marR="454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ja-JP" sz="1050" b="0" kern="1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　</a:t>
                      </a:r>
                      <a:endParaRPr lang="ja-JP" sz="1050" b="0" kern="100">
                        <a:solidFill>
                          <a:schemeClr val="tx1"/>
                        </a:solidFill>
                        <a:effectLst/>
                        <a:latin typeface="+mj-lt"/>
                        <a:ea typeface="ＭＳ 明朝" panose="02020609040205080304" pitchFamily="17" charset="-128"/>
                      </a:endParaRPr>
                    </a:p>
                  </a:txBody>
                  <a:tcPr marL="45484" marR="454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656104"/>
                  </a:ext>
                </a:extLst>
              </a:tr>
              <a:tr h="74291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50" b="0" kern="1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 5</a:t>
                      </a:r>
                      <a:endParaRPr lang="ja-JP" sz="1050" b="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ＭＳ 明朝" panose="02020609040205080304" pitchFamily="17" charset="-128"/>
                      </a:endParaRPr>
                    </a:p>
                  </a:txBody>
                  <a:tcPr marL="45484" marR="454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050" b="0" kern="1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¿Utiliza los materiales de siembra de calidad recomendados con una o más de las  siguientes características: resistencia y tolerancia a las enfermedades, alto rendimiento, madurez temprana, mejor sabor, tamaño y mayor tiempo de conservación?</a:t>
                      </a:r>
                      <a:endParaRPr lang="ja-JP" sz="1050" b="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ＭＳ 明朝" panose="02020609040205080304" pitchFamily="17" charset="-128"/>
                      </a:endParaRPr>
                    </a:p>
                  </a:txBody>
                  <a:tcPr marL="45484" marR="454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ja-JP" sz="1050" b="0" kern="1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　</a:t>
                      </a:r>
                      <a:endParaRPr lang="ja-JP" sz="1050" b="0" kern="100">
                        <a:solidFill>
                          <a:schemeClr val="tx1"/>
                        </a:solidFill>
                        <a:effectLst/>
                        <a:latin typeface="+mj-lt"/>
                        <a:ea typeface="ＭＳ 明朝" panose="02020609040205080304" pitchFamily="17" charset="-128"/>
                      </a:endParaRPr>
                    </a:p>
                  </a:txBody>
                  <a:tcPr marL="45484" marR="454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ja-JP" sz="1050" b="0" kern="1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　</a:t>
                      </a:r>
                      <a:endParaRPr lang="ja-JP" sz="1050" b="0" kern="100">
                        <a:solidFill>
                          <a:schemeClr val="tx1"/>
                        </a:solidFill>
                        <a:effectLst/>
                        <a:latin typeface="+mj-lt"/>
                        <a:ea typeface="ＭＳ 明朝" panose="02020609040205080304" pitchFamily="17" charset="-128"/>
                      </a:endParaRPr>
                    </a:p>
                  </a:txBody>
                  <a:tcPr marL="45484" marR="454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2355537"/>
                  </a:ext>
                </a:extLst>
              </a:tr>
              <a:tr h="955172">
                <a:tc rowSpan="2">
                  <a:txBody>
                    <a:bodyPr/>
                    <a:lstStyle/>
                    <a:p>
                      <a:pPr algn="l"/>
                      <a:r>
                        <a:rPr lang="es-MX" sz="1050" b="0" kern="1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ja-JP" sz="1050" b="0" kern="100">
                        <a:solidFill>
                          <a:schemeClr val="tx1"/>
                        </a:solidFill>
                        <a:effectLst/>
                        <a:latin typeface="+mj-lt"/>
                        <a:ea typeface="ＭＳ 明朝" panose="02020609040205080304" pitchFamily="17" charset="-128"/>
                      </a:endParaRPr>
                    </a:p>
                  </a:txBody>
                  <a:tcPr marL="45484" marR="454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s-MX" sz="1050" b="0" kern="1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Preparación del suelo</a:t>
                      </a:r>
                      <a:endParaRPr lang="ja-JP" sz="1050" b="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ＭＳ 明朝" panose="02020609040205080304" pitchFamily="17" charset="-128"/>
                      </a:endParaRPr>
                    </a:p>
                  </a:txBody>
                  <a:tcPr marL="45484" marR="454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50" b="0" kern="1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 6</a:t>
                      </a:r>
                      <a:endParaRPr lang="ja-JP" sz="1050" b="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ＭＳ 明朝" panose="02020609040205080304" pitchFamily="17" charset="-128"/>
                      </a:endParaRPr>
                    </a:p>
                  </a:txBody>
                  <a:tcPr marL="45484" marR="454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050" b="0" kern="1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¿Realiza una o más de las siguientes prácticas recomendadas de preparación del suelo en el manejo de plagas y enfermedades: solarización, arado oportuno y de la profundidad adecuada, así como la minimización del movimiento del suelo para verificar la posible transmisión de plagas y enfermedades por el suelo?</a:t>
                      </a:r>
                      <a:endParaRPr lang="ja-JP" sz="1050" b="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ＭＳ 明朝" panose="02020609040205080304" pitchFamily="17" charset="-128"/>
                      </a:endParaRPr>
                    </a:p>
                  </a:txBody>
                  <a:tcPr marL="45484" marR="454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ja-JP" sz="1050" b="0" kern="1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　</a:t>
                      </a:r>
                      <a:endParaRPr lang="ja-JP" sz="1050" b="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ＭＳ 明朝" panose="02020609040205080304" pitchFamily="17" charset="-128"/>
                      </a:endParaRPr>
                    </a:p>
                  </a:txBody>
                  <a:tcPr marL="45484" marR="454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ja-JP" sz="1050" b="0" kern="1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　</a:t>
                      </a:r>
                      <a:endParaRPr lang="ja-JP" sz="1050" b="0" kern="100">
                        <a:solidFill>
                          <a:schemeClr val="tx1"/>
                        </a:solidFill>
                        <a:effectLst/>
                        <a:latin typeface="+mj-lt"/>
                        <a:ea typeface="ＭＳ 明朝" panose="02020609040205080304" pitchFamily="17" charset="-128"/>
                      </a:endParaRPr>
                    </a:p>
                  </a:txBody>
                  <a:tcPr marL="45484" marR="454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3126466"/>
                  </a:ext>
                </a:extLst>
              </a:tr>
              <a:tr h="42452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50" b="0" kern="1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 7</a:t>
                      </a:r>
                      <a:endParaRPr lang="ja-JP" sz="1050" b="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ＭＳ 明朝" panose="02020609040205080304" pitchFamily="17" charset="-128"/>
                      </a:endParaRPr>
                    </a:p>
                  </a:txBody>
                  <a:tcPr marL="45484" marR="454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050" b="0" kern="1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¿Incorpora residuos de cultivos durante el arado al menos dos meses antes de la siembra para promover el reciclaje de nutrientes?</a:t>
                      </a:r>
                      <a:endParaRPr lang="ja-JP" sz="1050" b="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ＭＳ 明朝" panose="02020609040205080304" pitchFamily="17" charset="-128"/>
                      </a:endParaRPr>
                    </a:p>
                  </a:txBody>
                  <a:tcPr marL="45484" marR="454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ja-JP" sz="1050" b="0" kern="1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　</a:t>
                      </a:r>
                      <a:endParaRPr lang="ja-JP" sz="1050" b="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ＭＳ 明朝" panose="02020609040205080304" pitchFamily="17" charset="-128"/>
                      </a:endParaRPr>
                    </a:p>
                  </a:txBody>
                  <a:tcPr marL="45484" marR="454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ja-JP" sz="1050" b="0" kern="1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　</a:t>
                      </a:r>
                      <a:endParaRPr lang="ja-JP" sz="1050" b="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ＭＳ 明朝" panose="02020609040205080304" pitchFamily="17" charset="-128"/>
                      </a:endParaRPr>
                    </a:p>
                  </a:txBody>
                  <a:tcPr marL="45484" marR="454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31592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023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kumimoji="1" lang="x-none" b="1" i="0" u="none" baseline="0" dirty="0">
                <a:solidFill>
                  <a:srgbClr val="FF0000"/>
                </a:solidFill>
              </a:rPr>
              <a:t>FORMATO: </a:t>
            </a:r>
            <a:r>
              <a:rPr kumimoji="1" lang="x-none" b="1" i="0" u="none" baseline="0" dirty="0"/>
              <a:t>Cuestionario para el estudio de línea base</a:t>
            </a:r>
            <a:endParaRPr kumimoji="1" lang="x-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85950"/>
            <a:ext cx="10515600" cy="4134360"/>
          </a:xfrm>
        </p:spPr>
        <p:txBody>
          <a:bodyPr>
            <a:normAutofit/>
          </a:bodyPr>
          <a:lstStyle/>
          <a:p>
            <a:pPr algn="l" rtl="0"/>
            <a:r>
              <a:rPr lang="x-none" b="0" i="0" u="none" baseline="0" dirty="0"/>
              <a:t>Ambos formularios son solo ejemplos. </a:t>
            </a:r>
            <a:r>
              <a:rPr lang="x-none" b="0" i="0" u="none" baseline="0" dirty="0">
                <a:solidFill>
                  <a:srgbClr val="FF0000"/>
                </a:solidFill>
              </a:rPr>
              <a:t>Las preguntas se pueden modificar</a:t>
            </a:r>
            <a:r>
              <a:rPr lang="x-none" b="0" i="0" u="none" baseline="0" dirty="0"/>
              <a:t> (borrar, añadir, cambiar, etc.) según la situación local. </a:t>
            </a:r>
          </a:p>
          <a:p>
            <a:pPr algn="l" rtl="0"/>
            <a:r>
              <a:rPr lang="x-none" b="0" i="0" u="none" baseline="0" dirty="0"/>
              <a:t>Al modificarlo</a:t>
            </a:r>
            <a:r>
              <a:rPr lang="es-CL" b="0" i="0" u="none" baseline="0" dirty="0"/>
              <a:t>s</a:t>
            </a:r>
            <a:r>
              <a:rPr lang="x-none" b="0" i="0" u="none" baseline="0" dirty="0"/>
              <a:t>, en especial al añadir preguntas, tengamos especial consideración por los niveles de capacidad de los agricultores (su memoria, alfabetismo, etc.) y el tiempo que les tomará. No lo hagamos muy exigente.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5D3A281A-EDD1-4EE7-A1B5-4028A6F808F1}" type="slidenum">
              <a:rPr kumimoji="1"/>
              <a:t>8</a:t>
            </a:fld>
            <a:endParaRPr kumimoji="1" lang="x-none"/>
          </a:p>
        </p:txBody>
      </p:sp>
    </p:spTree>
    <p:extLst>
      <p:ext uri="{BB962C8B-B14F-4D97-AF65-F5344CB8AC3E}">
        <p14:creationId xmlns:p14="http://schemas.microsoft.com/office/powerpoint/2010/main" val="2194278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31" y="2192990"/>
            <a:ext cx="11006137" cy="43008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kumimoji="1" lang="x-none" sz="4000" b="1" i="0" u="none" baseline="0" dirty="0">
                <a:solidFill>
                  <a:srgbClr val="FF0000"/>
                </a:solidFill>
              </a:rPr>
              <a:t>¿CÓMO?: </a:t>
            </a:r>
            <a:r>
              <a:rPr lang="x-none" sz="4000" dirty="0"/>
              <a:t>Consejos clave para la implementación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07600"/>
            <a:ext cx="10515600" cy="1146175"/>
          </a:xfrm>
        </p:spPr>
        <p:txBody>
          <a:bodyPr/>
          <a:lstStyle/>
          <a:p>
            <a:pPr algn="l" rtl="0"/>
            <a:r>
              <a:rPr lang="x-none" sz="3200" b="0" i="0" u="none" baseline="0" dirty="0"/>
              <a:t>El estudio debe ser </a:t>
            </a:r>
            <a:r>
              <a:rPr lang="x-none" sz="3200" b="0" i="0" u="none" baseline="0" dirty="0">
                <a:solidFill>
                  <a:srgbClr val="FF0000"/>
                </a:solidFill>
              </a:rPr>
              <a:t>más para el beneficio de los agricultores </a:t>
            </a:r>
            <a:r>
              <a:rPr lang="x-none" sz="3200" b="0" i="0" u="none" baseline="0" dirty="0"/>
              <a:t>que para los implementadores</a:t>
            </a:r>
            <a:endParaRPr kumimoji="1" lang="x-none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5D3A281A-EDD1-4EE7-A1B5-4028A6F808F1}" type="slidenum">
              <a:rPr kumimoji="1" sz="1400"/>
              <a:t>9</a:t>
            </a:fld>
            <a:endParaRPr kumimoji="1" lang="x-none" sz="1400"/>
          </a:p>
        </p:txBody>
      </p:sp>
      <p:sp>
        <p:nvSpPr>
          <p:cNvPr id="6" name="Oval 5"/>
          <p:cNvSpPr/>
          <p:nvPr/>
        </p:nvSpPr>
        <p:spPr>
          <a:xfrm>
            <a:off x="5600700" y="1828801"/>
            <a:ext cx="6243637" cy="5029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x-none" sz="160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2DA335E-8465-47DD-8AAD-C3C1C070A7FD}"/>
              </a:ext>
            </a:extLst>
          </p:cNvPr>
          <p:cNvSpPr txBox="1"/>
          <p:nvPr/>
        </p:nvSpPr>
        <p:spPr>
          <a:xfrm>
            <a:off x="1761423" y="2348565"/>
            <a:ext cx="3378468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kumimoji="1" lang="en-US" altLang="ja-JP" dirty="0" err="1">
                <a:solidFill>
                  <a:srgbClr val="4061AD"/>
                </a:solidFill>
              </a:rPr>
              <a:t>Intervención</a:t>
            </a:r>
            <a:r>
              <a:rPr kumimoji="1" lang="en-US" altLang="ja-JP" dirty="0">
                <a:solidFill>
                  <a:srgbClr val="4061AD"/>
                </a:solidFill>
              </a:rPr>
              <a:t> a </a:t>
            </a:r>
            <a:r>
              <a:rPr kumimoji="1" lang="en-US" altLang="ja-JP" dirty="0" err="1">
                <a:solidFill>
                  <a:srgbClr val="4061AD"/>
                </a:solidFill>
              </a:rPr>
              <a:t>evitar</a:t>
            </a:r>
            <a:endParaRPr kumimoji="1" lang="en-US" altLang="ja-JP" dirty="0">
              <a:solidFill>
                <a:srgbClr val="4061AD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D07ABAE-115E-4842-9357-46562854CB8F}"/>
              </a:ext>
            </a:extLst>
          </p:cNvPr>
          <p:cNvSpPr txBox="1"/>
          <p:nvPr/>
        </p:nvSpPr>
        <p:spPr>
          <a:xfrm>
            <a:off x="1991828" y="3224498"/>
            <a:ext cx="3608872" cy="915606"/>
          </a:xfrm>
          <a:prstGeom prst="rect">
            <a:avLst/>
          </a:prstGeom>
          <a:solidFill>
            <a:srgbClr val="D4E5F5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kumimoji="1" lang="es-ES" altLang="ja-JP" b="1" dirty="0"/>
              <a:t>Extensionistas</a:t>
            </a:r>
          </a:p>
          <a:p>
            <a:r>
              <a:rPr kumimoji="1" lang="es-ES" altLang="ja-JP" dirty="0"/>
              <a:t>«El estudio es necesario para que conozcamos el efecto de la intervención con el SHEP»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2DCA17B-83EE-44F2-9829-27DB9FCFA79A}"/>
              </a:ext>
            </a:extLst>
          </p:cNvPr>
          <p:cNvSpPr txBox="1"/>
          <p:nvPr/>
        </p:nvSpPr>
        <p:spPr>
          <a:xfrm>
            <a:off x="2259572" y="5244310"/>
            <a:ext cx="3261653" cy="1021735"/>
          </a:xfrm>
          <a:prstGeom prst="rect">
            <a:avLst/>
          </a:prstGeom>
          <a:solidFill>
            <a:srgbClr val="D4E5F5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kumimoji="1" lang="es-ES" altLang="ja-JP" b="1" dirty="0"/>
              <a:t>Agricultores</a:t>
            </a:r>
          </a:p>
          <a:p>
            <a:r>
              <a:rPr kumimoji="1" lang="es-ES" altLang="ja-JP" dirty="0"/>
              <a:t>«Bueno...les damos los datos para ayudarles a hacer un  buen trabajo. Es en beneficio de ellos».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88FCD19-B790-417C-9D27-7315047ACB93}"/>
              </a:ext>
            </a:extLst>
          </p:cNvPr>
          <p:cNvSpPr txBox="1"/>
          <p:nvPr/>
        </p:nvSpPr>
        <p:spPr>
          <a:xfrm>
            <a:off x="6776635" y="2405542"/>
            <a:ext cx="3378468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kumimoji="1" lang="en-US" altLang="ja-JP" dirty="0" err="1">
                <a:solidFill>
                  <a:srgbClr val="4061AD"/>
                </a:solidFill>
              </a:rPr>
              <a:t>Intervención</a:t>
            </a:r>
            <a:r>
              <a:rPr kumimoji="1" lang="en-US" altLang="ja-JP" dirty="0">
                <a:solidFill>
                  <a:srgbClr val="4061AD"/>
                </a:solidFill>
              </a:rPr>
              <a:t> </a:t>
            </a:r>
            <a:r>
              <a:rPr kumimoji="1" lang="en-US" altLang="ja-JP" dirty="0" err="1">
                <a:solidFill>
                  <a:srgbClr val="4061AD"/>
                </a:solidFill>
              </a:rPr>
              <a:t>preferida</a:t>
            </a:r>
            <a:endParaRPr kumimoji="1" lang="en-US" altLang="ja-JP" dirty="0">
              <a:solidFill>
                <a:srgbClr val="4061AD"/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102FBE9-F2D9-459D-A2FC-26F81214CA14}"/>
              </a:ext>
            </a:extLst>
          </p:cNvPr>
          <p:cNvSpPr txBox="1"/>
          <p:nvPr/>
        </p:nvSpPr>
        <p:spPr>
          <a:xfrm>
            <a:off x="6661433" y="2967704"/>
            <a:ext cx="3608872" cy="1392539"/>
          </a:xfrm>
          <a:prstGeom prst="rect">
            <a:avLst/>
          </a:prstGeom>
          <a:solidFill>
            <a:srgbClr val="D4E5F5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kumimoji="1" lang="es-ES" altLang="ja-JP" sz="1600" b="1" dirty="0"/>
              <a:t>Extensionista</a:t>
            </a:r>
          </a:p>
          <a:p>
            <a:r>
              <a:rPr kumimoji="1" lang="es-ES" altLang="ja-JP" sz="1600" dirty="0"/>
              <a:t>«Para la gestión de la granja es importante llevar un registro de lo que compran o venden. El estudio de línea base puede ayudarles a gestionar su negocio agrícola.</a:t>
            </a:r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B65A9290-DD06-4E70-B885-37D4C78C5791}"/>
              </a:ext>
            </a:extLst>
          </p:cNvPr>
          <p:cNvSpPr/>
          <p:nvPr/>
        </p:nvSpPr>
        <p:spPr>
          <a:xfrm>
            <a:off x="9288379" y="4138863"/>
            <a:ext cx="1328287" cy="962526"/>
          </a:xfrm>
          <a:prstGeom prst="ellipse">
            <a:avLst/>
          </a:prstGeom>
          <a:solidFill>
            <a:srgbClr val="FFF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1600" dirty="0" err="1">
                <a:solidFill>
                  <a:schemeClr val="tx1"/>
                </a:solidFill>
              </a:rPr>
              <a:t>Centrado</a:t>
            </a:r>
            <a:r>
              <a:rPr kumimoji="1" lang="en-US" altLang="ja-JP" sz="1600" dirty="0">
                <a:solidFill>
                  <a:schemeClr val="tx1"/>
                </a:solidFill>
              </a:rPr>
              <a:t> </a:t>
            </a:r>
            <a:r>
              <a:rPr kumimoji="1" lang="en-US" altLang="ja-JP" sz="1600" dirty="0" err="1">
                <a:solidFill>
                  <a:schemeClr val="tx1"/>
                </a:solidFill>
              </a:rPr>
              <a:t>en</a:t>
            </a:r>
            <a:r>
              <a:rPr kumimoji="1" lang="en-US" altLang="ja-JP" sz="1600" dirty="0">
                <a:solidFill>
                  <a:schemeClr val="tx1"/>
                </a:solidFill>
              </a:rPr>
              <a:t> </a:t>
            </a:r>
            <a:r>
              <a:rPr kumimoji="1" lang="en-US" altLang="ja-JP" sz="1600" dirty="0" err="1">
                <a:solidFill>
                  <a:schemeClr val="tx1"/>
                </a:solidFill>
              </a:rPr>
              <a:t>el</a:t>
            </a:r>
            <a:r>
              <a:rPr kumimoji="1" lang="en-US" altLang="ja-JP" sz="1600" dirty="0">
                <a:solidFill>
                  <a:schemeClr val="tx1"/>
                </a:solidFill>
              </a:rPr>
              <a:t> </a:t>
            </a:r>
            <a:r>
              <a:rPr kumimoji="1" lang="en-US" altLang="ja-JP" sz="1600" dirty="0" err="1">
                <a:solidFill>
                  <a:schemeClr val="tx1"/>
                </a:solidFill>
              </a:rPr>
              <a:t>agricultor</a:t>
            </a:r>
            <a:endParaRPr kumimoji="1"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E75716E-37AE-443F-BD72-3E483ECB691F}"/>
              </a:ext>
            </a:extLst>
          </p:cNvPr>
          <p:cNvSpPr txBox="1"/>
          <p:nvPr/>
        </p:nvSpPr>
        <p:spPr>
          <a:xfrm>
            <a:off x="6919711" y="5188017"/>
            <a:ext cx="3398571" cy="1135781"/>
          </a:xfrm>
          <a:prstGeom prst="rect">
            <a:avLst/>
          </a:prstGeom>
          <a:solidFill>
            <a:srgbClr val="D4E5F5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kumimoji="1" lang="es-ES" altLang="ja-JP" sz="1600" b="1" dirty="0"/>
              <a:t>Agricultores</a:t>
            </a:r>
          </a:p>
          <a:p>
            <a:r>
              <a:rPr kumimoji="1" lang="es-ES" altLang="ja-JP" sz="1600" dirty="0"/>
              <a:t>“No sabíamos que llevar registros era tan útil para nosotros. Hagámoslo desde hoy, es para nuestro beneficio».</a:t>
            </a:r>
          </a:p>
        </p:txBody>
      </p:sp>
    </p:spTree>
    <p:extLst>
      <p:ext uri="{BB962C8B-B14F-4D97-AF65-F5344CB8AC3E}">
        <p14:creationId xmlns:p14="http://schemas.microsoft.com/office/powerpoint/2010/main" val="15998128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1">
      <a:majorFont>
        <a:latin typeface="Arial Narrow"/>
        <a:ea typeface="ＭＳ Ｐゴシック"/>
        <a:cs typeface=""/>
      </a:majorFont>
      <a:minorFont>
        <a:latin typeface="Arial Narrow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884</TotalTime>
  <Words>2719</Words>
  <Application>Microsoft Office PowerPoint</Application>
  <PresentationFormat>ワイド画面</PresentationFormat>
  <Paragraphs>359</Paragraphs>
  <Slides>28</Slides>
  <Notes>1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28</vt:i4>
      </vt:variant>
    </vt:vector>
  </HeadingPairs>
  <TitlesOfParts>
    <vt:vector size="39" baseType="lpstr">
      <vt:lpstr>ＭＳ Ｐゴシック</vt:lpstr>
      <vt:lpstr>ＭＳ ゴシック</vt:lpstr>
      <vt:lpstr>ＭＳ 明朝</vt:lpstr>
      <vt:lpstr>Arial</vt:lpstr>
      <vt:lpstr>Arial Narrow</vt:lpstr>
      <vt:lpstr>Calibri</vt:lpstr>
      <vt:lpstr>Century Gothic</vt:lpstr>
      <vt:lpstr>Times New Roman</vt:lpstr>
      <vt:lpstr>Wingdings</vt:lpstr>
      <vt:lpstr>Office Theme</vt:lpstr>
      <vt:lpstr>ビットマップ イメージ</vt:lpstr>
      <vt:lpstr>Estudio de línea base participativo Métodos de implementación</vt:lpstr>
      <vt:lpstr>¿DÓNDE ESTAMOS?: Estudio de línea base participativo en los 4 pasos del SHEP</vt:lpstr>
      <vt:lpstr>PARTE 1: CONCEPTO</vt:lpstr>
      <vt:lpstr>¿POR QUÉ?: Objetivos del estudio de línea base participativo</vt:lpstr>
      <vt:lpstr>¿QUÉ?: Resumen del estudio de línea base participativo</vt:lpstr>
      <vt:lpstr>FORMATO: Cuestionario para el estudio de línea base</vt:lpstr>
      <vt:lpstr>FORMATO: Cuestionario para el estudio de línea base</vt:lpstr>
      <vt:lpstr>FORMATO: Cuestionario para el estudio de línea base</vt:lpstr>
      <vt:lpstr>¿CÓMO?: Consejos clave para la implementación</vt:lpstr>
      <vt:lpstr>¿CÓMO?: Consejos clave para la implementación</vt:lpstr>
      <vt:lpstr>PARTE 2: PRÁCTICA</vt:lpstr>
      <vt:lpstr>PASO:  Procedimientos de implementación</vt:lpstr>
      <vt:lpstr>PASO:  Procedimientos de implementación</vt:lpstr>
      <vt:lpstr>Llenado de la hoja de producción, ingresos y costos</vt:lpstr>
      <vt:lpstr>Llenado de la hoja de producción, ingresos y costos</vt:lpstr>
      <vt:lpstr>Llenado de la hoja de producción, ingresos y costos</vt:lpstr>
      <vt:lpstr>Llenado de la hoja de producción, ingresos y costos</vt:lpstr>
      <vt:lpstr>Llenado de la hoja de producción, ingresos y costos</vt:lpstr>
      <vt:lpstr>Llenado de la hoja de producción, ingresos y costos</vt:lpstr>
      <vt:lpstr>Llenado de la hoja de producción, ingresos y costos</vt:lpstr>
      <vt:lpstr>Llenado de la hoja de producción, ingresos y costos ¡Practiquemos!</vt:lpstr>
      <vt:lpstr>Datos útiles: Comparación de la productividad (Repollo y otros del género brassicas: año 2014)</vt:lpstr>
      <vt:lpstr>Llenado de la hoja de técnicas agrícolas</vt:lpstr>
      <vt:lpstr>Llenado de la hoja de técnicas agrícolas</vt:lpstr>
      <vt:lpstr>LISTA DE CHEQUEO: Puntos que confirmar tras el estudio de línea base participativo</vt:lpstr>
      <vt:lpstr>Estudio de línea base participativo en acción</vt:lpstr>
      <vt:lpstr>SOLUCIÓN DE PROBLEMAS</vt:lpstr>
      <vt:lpstr>Camino a seguir: Calendario de implementación, reporte; agregue aquí cualquier otra información necesaria.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Conducting Baseline Survey</dc:title>
  <dc:creator>Shuto Kumiko</dc:creator>
  <cp:lastModifiedBy>Mitsuya, Sayuri[三津谷 沙友里]</cp:lastModifiedBy>
  <cp:revision>108</cp:revision>
  <cp:lastPrinted>2021-12-22T03:42:58Z</cp:lastPrinted>
  <dcterms:created xsi:type="dcterms:W3CDTF">2019-05-01T16:27:56Z</dcterms:created>
  <dcterms:modified xsi:type="dcterms:W3CDTF">2021-12-27T01:43:09Z</dcterms:modified>
</cp:coreProperties>
</file>