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58" r:id="rId3"/>
    <p:sldId id="289" r:id="rId4"/>
    <p:sldId id="257" r:id="rId5"/>
    <p:sldId id="291" r:id="rId6"/>
    <p:sldId id="261" r:id="rId7"/>
    <p:sldId id="284" r:id="rId8"/>
    <p:sldId id="285" r:id="rId9"/>
    <p:sldId id="290" r:id="rId10"/>
    <p:sldId id="262" r:id="rId11"/>
    <p:sldId id="266" r:id="rId12"/>
    <p:sldId id="263" r:id="rId13"/>
    <p:sldId id="286" r:id="rId14"/>
    <p:sldId id="281" r:id="rId15"/>
    <p:sldId id="288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AF8"/>
    <a:srgbClr val="40B8E5"/>
    <a:srgbClr val="FFFDDF"/>
    <a:srgbClr val="EFD1CF"/>
    <a:srgbClr val="D85D52"/>
    <a:srgbClr val="D08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s-MX" smtClean="0"/>
              <a:t>11/01/2022</a:t>
            </a:fld>
            <a:endParaRPr kumimoji="1"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text</a:t>
            </a:r>
            <a:r>
              <a:rPr kumimoji="1" lang="es-MX" dirty="0"/>
              <a:t> </a:t>
            </a:r>
            <a:r>
              <a:rPr kumimoji="1" lang="es-MX" dirty="0" err="1"/>
              <a:t>styles</a:t>
            </a:r>
            <a:endParaRPr kumimoji="1" lang="es-MX" dirty="0"/>
          </a:p>
          <a:p>
            <a:pPr lvl="1"/>
            <a:r>
              <a:rPr kumimoji="1" lang="es-MX" dirty="0" err="1"/>
              <a:t>Second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2"/>
            <a:r>
              <a:rPr kumimoji="1" lang="es-MX" dirty="0" err="1"/>
              <a:t>Third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3"/>
            <a:r>
              <a:rPr kumimoji="1" lang="es-MX" dirty="0" err="1"/>
              <a:t>Fourth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4"/>
            <a:r>
              <a:rPr kumimoji="1" lang="es-MX" dirty="0" err="1"/>
              <a:t>Fifth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s-MX" smtClean="0"/>
              <a:t>‹#›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s-MX" smtClean="0"/>
              <a:t>4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title</a:t>
            </a:r>
            <a:r>
              <a:rPr kumimoji="1" lang="es-MX" dirty="0"/>
              <a:t> </a:t>
            </a:r>
            <a:r>
              <a:rPr kumimoji="1" lang="es-MX" dirty="0" err="1"/>
              <a:t>style</a:t>
            </a:r>
            <a:endParaRPr kumimoji="1"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subtitle</a:t>
            </a:r>
            <a:r>
              <a:rPr kumimoji="1" lang="es-MX" dirty="0"/>
              <a:t> </a:t>
            </a:r>
            <a:r>
              <a:rPr kumimoji="1" lang="es-MX" dirty="0" err="1"/>
              <a:t>style</a:t>
            </a:r>
            <a:endParaRPr kumimoji="1"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s-MX" smtClean="0"/>
              <a:t>‹#›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title</a:t>
            </a:r>
            <a:r>
              <a:rPr kumimoji="1" lang="es-MX" dirty="0"/>
              <a:t> </a:t>
            </a:r>
            <a:r>
              <a:rPr kumimoji="1" lang="es-MX" dirty="0" err="1"/>
              <a:t>style</a:t>
            </a:r>
            <a:endParaRPr kumimoji="1"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text</a:t>
            </a:r>
            <a:r>
              <a:rPr kumimoji="1" lang="es-MX" dirty="0"/>
              <a:t> </a:t>
            </a:r>
            <a:r>
              <a:rPr kumimoji="1" lang="es-MX" dirty="0" err="1"/>
              <a:t>styles</a:t>
            </a:r>
            <a:endParaRPr kumimoji="1" lang="es-MX" dirty="0"/>
          </a:p>
          <a:p>
            <a:pPr lvl="1"/>
            <a:r>
              <a:rPr kumimoji="1" lang="es-MX" dirty="0" err="1"/>
              <a:t>Second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2"/>
            <a:r>
              <a:rPr kumimoji="1" lang="es-MX" dirty="0" err="1"/>
              <a:t>Third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3"/>
            <a:r>
              <a:rPr kumimoji="1" lang="es-MX" dirty="0" err="1"/>
              <a:t>Fourth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4"/>
            <a:r>
              <a:rPr kumimoji="1" lang="es-MX" dirty="0" err="1"/>
              <a:t>Fifth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s-MX" smtClean="0"/>
              <a:t>‹#›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title</a:t>
            </a:r>
            <a:r>
              <a:rPr kumimoji="1" lang="es-MX" dirty="0"/>
              <a:t> </a:t>
            </a:r>
            <a:r>
              <a:rPr kumimoji="1" lang="es-MX" dirty="0" err="1"/>
              <a:t>style</a:t>
            </a:r>
            <a:endParaRPr kumimoji="1"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text</a:t>
            </a:r>
            <a:r>
              <a:rPr kumimoji="1" lang="es-MX" dirty="0"/>
              <a:t> </a:t>
            </a:r>
            <a:r>
              <a:rPr kumimoji="1" lang="es-MX" dirty="0" err="1"/>
              <a:t>styles</a:t>
            </a:r>
            <a:endParaRPr kumimoji="1" lang="es-MX" dirty="0"/>
          </a:p>
          <a:p>
            <a:pPr lvl="1"/>
            <a:r>
              <a:rPr kumimoji="1" lang="es-MX" dirty="0" err="1"/>
              <a:t>Second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2"/>
            <a:r>
              <a:rPr kumimoji="1" lang="es-MX" dirty="0" err="1"/>
              <a:t>Third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3"/>
            <a:r>
              <a:rPr kumimoji="1" lang="es-MX" dirty="0" err="1"/>
              <a:t>Fourth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4"/>
            <a:r>
              <a:rPr kumimoji="1" lang="es-MX" dirty="0" err="1"/>
              <a:t>Fifth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/>
          <a:p>
            <a:pPr rtl="0"/>
            <a:r>
              <a:rPr lang="es-MX" sz="7200" b="1" i="0" u="none" baseline="0" dirty="0">
                <a:solidFill>
                  <a:schemeClr val="tx1"/>
                </a:solidFill>
                <a:latin typeface="+mn-lt"/>
              </a:rPr>
              <a:t>Foro entre actores</a:t>
            </a:r>
            <a:r>
              <a:rPr kumimoji="1" lang="es-MX" altLang="ja-JP" sz="8800" dirty="0">
                <a:solidFill>
                  <a:schemeClr val="tx1"/>
                </a:solidFill>
                <a:latin typeface="+mn-lt"/>
              </a:rPr>
              <a:t/>
            </a:r>
            <a:br>
              <a:rPr kumimoji="1" lang="es-MX" altLang="ja-JP" sz="8800" dirty="0">
                <a:solidFill>
                  <a:schemeClr val="tx1"/>
                </a:solidFill>
                <a:latin typeface="+mn-lt"/>
              </a:rPr>
            </a:br>
            <a:r>
              <a:rPr kumimoji="1" lang="es-MX" sz="5400" b="1" i="0" u="none" baseline="0" dirty="0">
                <a:solidFill>
                  <a:schemeClr val="tx1"/>
                </a:solidFill>
                <a:latin typeface="+mn-lt"/>
              </a:rPr>
              <a:t>Métodos de implementación</a:t>
            </a:r>
            <a:endParaRPr kumimoji="1" lang="es-MX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 fontScale="77500" lnSpcReduction="20000"/>
          </a:bodyPr>
          <a:lstStyle/>
          <a:p>
            <a:pPr rtl="0"/>
            <a:r>
              <a:rPr lang="es-MX" b="1" i="0" u="none" baseline="0" dirty="0">
                <a:solidFill>
                  <a:schemeClr val="bg1">
                    <a:lumMod val="65000"/>
                  </a:schemeClr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Escriba aquí el nombre de su organización.</a:t>
            </a:r>
            <a:endParaRPr lang="es-MX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s-MX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rtl="0"/>
            <a:r>
              <a:rPr lang="es-MX" b="1" i="0" u="none" baseline="0" dirty="0">
                <a:solidFill>
                  <a:srgbClr val="D08A7C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Tenga en cuenta que no es obligatorio realizar un foro entre actores. Impleméntelo si su organización cuenta con los recursos humanos y financieros suficientes.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1</a:t>
            </a:fld>
            <a:endParaRPr kumimoji="1"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3083"/>
          <p:cNvPicPr/>
          <p:nvPr/>
        </p:nvPicPr>
        <p:blipFill>
          <a:blip r:embed="rId6"/>
          <a:stretch>
            <a:fillRect/>
          </a:stretch>
        </p:blipFill>
        <p:spPr>
          <a:xfrm>
            <a:off x="6886576" y="3750446"/>
            <a:ext cx="4057650" cy="290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0"/>
            <a:ext cx="11771654" cy="1325563"/>
          </a:xfrm>
        </p:spPr>
        <p:txBody>
          <a:bodyPr/>
          <a:lstStyle/>
          <a:p>
            <a:pPr algn="l" rtl="0"/>
            <a:r>
              <a:rPr kumimoji="1" lang="es-MX" b="1" i="0" u="none" baseline="0" dirty="0">
                <a:solidFill>
                  <a:srgbClr val="FF0000"/>
                </a:solidFill>
              </a:rPr>
              <a:t>PASO: </a:t>
            </a:r>
            <a:r>
              <a:rPr kumimoji="1" lang="es-MX" b="1" i="0" u="none" baseline="0" dirty="0"/>
              <a:t> procedimientos de implementación</a:t>
            </a:r>
            <a:endParaRPr kumimoji="1"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325563"/>
            <a:ext cx="11487150" cy="5416065"/>
          </a:xfrm>
        </p:spPr>
        <p:txBody>
          <a:bodyPr>
            <a:normAutofit fontScale="92500" lnSpcReduction="10000"/>
          </a:bodyPr>
          <a:lstStyle/>
          <a:p>
            <a:pPr marL="742950" indent="-742950" algn="l" rtl="0">
              <a:buFont typeface="+mj-lt"/>
              <a:buAutoNum type="arabicPeriod"/>
            </a:pPr>
            <a:r>
              <a:rPr lang="es-MX" b="0" i="0" u="none" baseline="0" dirty="0"/>
              <a:t>(Preparación) Reserve una sala de conferencias para celebrar el foro entre actores. </a:t>
            </a:r>
            <a:r>
              <a:rPr lang="es-MX" b="0" i="0" u="none" baseline="0" dirty="0">
                <a:solidFill>
                  <a:srgbClr val="FF0000"/>
                </a:solidFill>
              </a:rPr>
              <a:t>¡Ojo! Para reducir costos, use un recinto</a:t>
            </a:r>
            <a:r>
              <a:rPr lang="ja-JP" altLang="en-US" b="0" i="0" u="none" baseline="0" dirty="0">
                <a:solidFill>
                  <a:srgbClr val="FF0000"/>
                </a:solidFill>
              </a:rPr>
              <a:t>　</a:t>
            </a:r>
            <a:r>
              <a:rPr lang="es-MX" b="0" i="0" u="none" baseline="0" dirty="0">
                <a:solidFill>
                  <a:srgbClr val="FF0000"/>
                </a:solidFill>
              </a:rPr>
              <a:t>gubernamental.</a:t>
            </a:r>
            <a:endParaRPr lang="es-MX" dirty="0"/>
          </a:p>
          <a:p>
            <a:pPr marL="742950" indent="-742950" algn="l" rtl="0">
              <a:buFont typeface="+mj-lt"/>
              <a:buAutoNum type="arabicPeriod"/>
            </a:pPr>
            <a:r>
              <a:rPr lang="es-MX" b="0" i="0" u="none" baseline="0" dirty="0"/>
              <a:t>(Preparación) Identifique e invite al foro a los actores del mercado local. </a:t>
            </a:r>
            <a:r>
              <a:rPr lang="es-MX" b="0" i="0" u="none" baseline="0" dirty="0">
                <a:solidFill>
                  <a:srgbClr val="FF0000"/>
                </a:solidFill>
              </a:rPr>
              <a:t>¡Ojo! Invite solo a aquellos que estén interesados en tratar con pequeños agricultores.</a:t>
            </a:r>
            <a:endParaRPr lang="es-MX" altLang="ja-JP" dirty="0"/>
          </a:p>
          <a:p>
            <a:pPr marL="742950" indent="-742950" algn="l" rtl="0">
              <a:buFont typeface="+mj-lt"/>
              <a:buAutoNum type="arabicPeriod"/>
            </a:pPr>
            <a:r>
              <a:rPr kumimoji="1" lang="es-MX" b="0" i="0" u="none" baseline="0" dirty="0"/>
              <a:t>(Preparación) Pida a los grupos de agricultores que seleccionen a cuatro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[cambiar número según se necesite] </a:t>
            </a:r>
            <a:r>
              <a:rPr kumimoji="1" lang="es-MX" b="0" i="0" u="none" baseline="0" dirty="0"/>
              <a:t>representantes (hombres y mujeres) para asistir al foro.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s-MX" b="0" i="0" u="none" baseline="0" dirty="0"/>
              <a:t>(Preparación) Comparta los perfiles de los participantes antes del día del foro. Pida a los grupos de agricultores que traigan muestras de sus productos para exhibir en el foro.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10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0"/>
            <a:ext cx="10848975" cy="1325563"/>
          </a:xfrm>
        </p:spPr>
        <p:txBody>
          <a:bodyPr/>
          <a:lstStyle/>
          <a:p>
            <a:pPr algn="l" rtl="0"/>
            <a:r>
              <a:rPr kumimoji="1" lang="es-MX" b="1" i="0" u="none" baseline="0" dirty="0">
                <a:solidFill>
                  <a:srgbClr val="FF0000"/>
                </a:solidFill>
              </a:rPr>
              <a:t>PASO: </a:t>
            </a:r>
            <a:r>
              <a:rPr kumimoji="1" lang="es-MX" b="1" i="0" u="none" baseline="0" dirty="0"/>
              <a:t> procedimientos de implementación</a:t>
            </a:r>
            <a:endParaRPr kumimoji="1"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028700"/>
            <a:ext cx="11628779" cy="5829300"/>
          </a:xfrm>
        </p:spPr>
        <p:txBody>
          <a:bodyPr>
            <a:normAutofit/>
          </a:bodyPr>
          <a:lstStyle/>
          <a:p>
            <a:pPr marL="742950" indent="-742950" algn="l" rtl="0">
              <a:buFont typeface="+mj-lt"/>
              <a:buAutoNum type="arabicPeriod" startAt="5"/>
            </a:pPr>
            <a:r>
              <a:rPr lang="es-MX" b="0" i="0" u="none" baseline="0" dirty="0"/>
              <a:t>(Preparación) En el recinto, prepare puestos con mesas y sillas suficientes para todos los participantes. </a:t>
            </a:r>
            <a:r>
              <a:rPr lang="es-MX" b="0" i="0" u="none" baseline="0" dirty="0">
                <a:solidFill>
                  <a:srgbClr val="FF0000"/>
                </a:solidFill>
              </a:rPr>
              <a:t>¡Ojo! Debe haber suficientes asientos para que los participantes puedan concentrarse en sus conversaciones.</a:t>
            </a:r>
            <a:endParaRPr lang="es-MX" sz="3200" dirty="0">
              <a:solidFill>
                <a:srgbClr val="FF0000"/>
              </a:solidFill>
            </a:endParaRPr>
          </a:p>
          <a:p>
            <a:pPr marL="742950" indent="-742950" algn="l" rtl="0">
              <a:buFont typeface="+mj-lt"/>
              <a:buAutoNum type="arabicPeriod" startAt="5"/>
            </a:pPr>
            <a:r>
              <a:rPr lang="es-MX" b="0" i="0" u="none" baseline="0" dirty="0"/>
              <a:t>Durante el foro, los representantes de los agricultores, acompañados por los extensionistas, visitan los puestos de los actores del mercado para intercambiar información y hablar de negocios.</a:t>
            </a:r>
          </a:p>
          <a:p>
            <a:pPr marL="742950" indent="-742950" algn="l" rtl="0">
              <a:buFont typeface="+mj-lt"/>
              <a:buAutoNum type="arabicPeriod" startAt="5"/>
            </a:pPr>
            <a:r>
              <a:rPr lang="es-MX" b="0" i="0" u="none" baseline="0" dirty="0"/>
              <a:t>Después del foro, los representantes del grupo organizan una reunión de retroalimentación en su grupo para compartir lo aprendido durante el foro.</a:t>
            </a:r>
            <a:endParaRPr kumimoji="1" lang="es-MX" dirty="0"/>
          </a:p>
          <a:p>
            <a:pPr marL="742950" indent="-742950" algn="l" rtl="0">
              <a:buFont typeface="+mj-lt"/>
              <a:buAutoNum type="arabicPeriod" startAt="5"/>
            </a:pP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11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346028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12044362" cy="1325563"/>
          </a:xfrm>
        </p:spPr>
        <p:txBody>
          <a:bodyPr/>
          <a:lstStyle/>
          <a:p>
            <a:pPr algn="l" rtl="0"/>
            <a:r>
              <a:rPr kumimoji="1" lang="es-MX" sz="4000" b="1" i="0" u="none" baseline="0" dirty="0">
                <a:solidFill>
                  <a:srgbClr val="FF0000"/>
                </a:solidFill>
              </a:rPr>
              <a:t>LISTA DE CHEQUEO: </a:t>
            </a:r>
            <a:r>
              <a:rPr kumimoji="1" lang="es-MX" sz="4000" b="1" i="0" u="none" baseline="0" dirty="0"/>
              <a:t>puntos que confirmar tras el foro entre actores</a:t>
            </a:r>
            <a:endParaRPr kumimoji="1"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151074"/>
            <a:ext cx="11920537" cy="5706926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>
                <a:solidFill>
                  <a:srgbClr val="FF0000"/>
                </a:solidFill>
              </a:rPr>
              <a:t>Los miembros del grupo son informados de los hallazgos y resultados</a:t>
            </a:r>
            <a:r>
              <a:rPr lang="es-MX" sz="2800" b="0" i="0" u="none" baseline="0" dirty="0"/>
              <a:t> del foro por sus representantes.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Los agricultores objetivo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comprenden varias oportunidades de negocio</a:t>
            </a:r>
            <a:r>
              <a:rPr lang="es-MX" sz="2800" b="0" i="0" u="none" baseline="0" dirty="0"/>
              <a:t> en la agricultura hortícola.</a:t>
            </a:r>
            <a:endParaRPr lang="es-MX" sz="28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Los agricultores objetivo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amplían sus redes comerciales</a:t>
            </a:r>
            <a:r>
              <a:rPr lang="es-MX" sz="2800" b="0" i="0" u="none" baseline="0" dirty="0"/>
              <a:t> con los actores del mercado invitados al foro.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 Los agricultores objetivo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mantienen contacto con los actores del mercado</a:t>
            </a:r>
            <a:r>
              <a:rPr lang="es-MX" sz="2800" b="0" i="0" u="none" baseline="0" dirty="0"/>
              <a:t> invitados al foro.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La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proporción masculino-femenina de los actores del mercado</a:t>
            </a:r>
            <a:r>
              <a:rPr lang="es-MX" sz="2800" b="0" i="0" u="none" baseline="0" dirty="0"/>
              <a:t> está equilibrada.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La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proporción masculino-femenina de los representantes del grupo</a:t>
            </a:r>
            <a:r>
              <a:rPr lang="es-MX" sz="2800" b="0" i="0" u="none" baseline="0" dirty="0"/>
              <a:t> está equilibrada.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>
                <a:solidFill>
                  <a:srgbClr val="FF0000"/>
                </a:solidFill>
              </a:rPr>
              <a:t>La proporción masculino-femenina de los participantes </a:t>
            </a:r>
            <a:r>
              <a:rPr lang="es-MX" sz="2800" b="0" i="0" u="none" baseline="0" dirty="0"/>
              <a:t>en la reunión de retroalimentación está equilibrada.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400" smtClean="0"/>
              <a:t>12</a:t>
            </a:fld>
            <a:endParaRPr kumimoji="1" lang="es-MX" sz="1400" dirty="0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13</a:t>
            </a:fld>
            <a:endParaRPr kumimoji="1" lang="es-MX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 rtl="0"/>
            <a:r>
              <a:rPr lang="es-MX" b="1" i="0" u="none" baseline="0" dirty="0">
                <a:solidFill>
                  <a:srgbClr val="FF0000"/>
                </a:solidFill>
              </a:rPr>
              <a:t>El foro entre actores en acción</a:t>
            </a:r>
            <a:endParaRPr kumimoji="1"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63" y="1511370"/>
            <a:ext cx="11363925" cy="413128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2608" y="2313032"/>
            <a:ext cx="3584448" cy="2185816"/>
          </a:xfrm>
          <a:prstGeom prst="wedgeEllipseCallout">
            <a:avLst>
              <a:gd name="adj1" fmla="val 36310"/>
              <a:gd name="adj2" fmla="val 516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MX" dirty="0"/>
              <a:t>Hemos venido produciendo</a:t>
            </a:r>
            <a:br>
              <a:rPr lang="es-MX" dirty="0"/>
            </a:br>
            <a:r>
              <a:rPr lang="es-MX" dirty="0"/>
              <a:t>esta variedad de tomates durante los últimos años. ¿Le interesa?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343953" y="5273322"/>
            <a:ext cx="19119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Foto: Etiopía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D540C674-E27D-4BDF-8FD0-A8DA295E28E1}"/>
              </a:ext>
            </a:extLst>
          </p:cNvPr>
          <p:cNvSpPr txBox="1"/>
          <p:nvPr/>
        </p:nvSpPr>
        <p:spPr>
          <a:xfrm>
            <a:off x="7516368" y="1391196"/>
            <a:ext cx="4334256" cy="3107652"/>
          </a:xfrm>
          <a:prstGeom prst="wedgeEllipseCallout">
            <a:avLst>
              <a:gd name="adj1" fmla="val -36472"/>
              <a:gd name="adj2" fmla="val 528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MX" dirty="0"/>
              <a:t>No sabía que en este distrito hubiera tantos productores de tomate competentes y siempre compraba a los importadores. Debería considerar comprarles tomates frescos y locales a ustedes. </a:t>
            </a:r>
          </a:p>
        </p:txBody>
      </p:sp>
    </p:spTree>
    <p:extLst>
      <p:ext uri="{BB962C8B-B14F-4D97-AF65-F5344CB8AC3E}">
        <p14:creationId xmlns:p14="http://schemas.microsoft.com/office/powerpoint/2010/main" val="16602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2" y="-11101"/>
            <a:ext cx="10991850" cy="1325563"/>
          </a:xfrm>
        </p:spPr>
        <p:txBody>
          <a:bodyPr>
            <a:normAutofit/>
          </a:bodyPr>
          <a:lstStyle/>
          <a:p>
            <a:pPr algn="l" rtl="0"/>
            <a:r>
              <a:rPr lang="es-MX" sz="3600" b="1" i="0" u="none" baseline="0" dirty="0"/>
              <a:t>SOLUCIÓN DE PROBLEMAS</a:t>
            </a:r>
            <a:endParaRPr lang="es-MX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00150"/>
            <a:ext cx="11843092" cy="59778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¿Qué pasa si a los actores del mercado no les interesa participar en el foro? </a:t>
            </a:r>
            <a:r>
              <a:rPr lang="es-MX" sz="2800" b="0" i="0" u="none" baseline="0" dirty="0">
                <a:sym typeface="Wingdings" panose="05000000000000000000" pitchFamily="2" charset="2"/>
              </a:rPr>
              <a:t> Los comerciantes no participarán en el foro si no les resulta lo suficientemente atractivo. Intente </a:t>
            </a:r>
            <a:r>
              <a:rPr lang="es-MX" sz="2800" b="0" i="0" u="none" baseline="0" dirty="0">
                <a:solidFill>
                  <a:srgbClr val="FF0000"/>
                </a:solidFill>
                <a:sym typeface="Wingdings" panose="05000000000000000000" pitchFamily="2" charset="2"/>
              </a:rPr>
              <a:t>hacer que el foro valga la pena para ellos</a:t>
            </a:r>
            <a:r>
              <a:rPr lang="es-MX" sz="2800" b="0" i="0" u="none" baseline="0" dirty="0">
                <a:sym typeface="Wingdings" panose="05000000000000000000" pitchFamily="2" charset="2"/>
              </a:rPr>
              <a:t>. Por ejemplo, </a:t>
            </a:r>
            <a:r>
              <a:rPr lang="es-MX" sz="2800" dirty="0">
                <a:sym typeface="Wingdings" panose="05000000000000000000" pitchFamily="2" charset="2"/>
              </a:rPr>
              <a:t>si es que la razón principal de la falta de atractivo es la baja cantidad de grupos, aumentar </a:t>
            </a:r>
            <a:r>
              <a:rPr lang="es-MX" sz="2800" b="0" i="0" u="none" baseline="0" dirty="0">
                <a:sym typeface="Wingdings" panose="05000000000000000000" pitchFamily="2" charset="2"/>
              </a:rPr>
              <a:t>la cantidad de grupos de agricultores participantes del foro puede ser una solución.</a:t>
            </a:r>
            <a:endParaRPr lang="es-MX" sz="28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Conversaciones poco animadas.</a:t>
            </a:r>
            <a:r>
              <a:rPr lang="es-MX" sz="2800" b="0" i="0" u="none" baseline="0" dirty="0">
                <a:sym typeface="Wingdings" panose="05000000000000000000" pitchFamily="2" charset="2"/>
              </a:rPr>
              <a:t></a:t>
            </a:r>
            <a:r>
              <a:rPr lang="es-MX" sz="2800" b="0" i="0" u="none" baseline="0" dirty="0">
                <a:solidFill>
                  <a:srgbClr val="FF0000"/>
                </a:solidFill>
                <a:sym typeface="Wingdings" panose="05000000000000000000" pitchFamily="2" charset="2"/>
              </a:rPr>
              <a:t> Los extensionistas deben ayudar proactivamente a los agricultores </a:t>
            </a:r>
            <a:r>
              <a:rPr lang="es-MX" sz="2800" dirty="0">
                <a:sym typeface="Wingdings" panose="05000000000000000000" pitchFamily="2" charset="2"/>
              </a:rPr>
              <a:t>para animar las conversaciones.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800" b="0" i="0" u="none" baseline="0" dirty="0">
                <a:sym typeface="Wingdings" panose="05000000000000000000" pitchFamily="2" charset="2"/>
              </a:rPr>
              <a:t> Las conversaciones no son constructivas. Los participantes se reclaman mutuamente. Se debe dejar en claro desde el principio que los participantes deben </a:t>
            </a:r>
            <a:r>
              <a:rPr lang="es-MX" sz="2800" b="0" i="0" u="none" baseline="0" dirty="0">
                <a:solidFill>
                  <a:srgbClr val="FF0000"/>
                </a:solidFill>
                <a:sym typeface="Wingdings" panose="05000000000000000000" pitchFamily="2" charset="2"/>
              </a:rPr>
              <a:t>centrarse en las soluciones a los problemas para crear una situación de </a:t>
            </a:r>
            <a:r>
              <a:rPr lang="es-MX" sz="2800" dirty="0">
                <a:solidFill>
                  <a:srgbClr val="FF0000"/>
                </a:solidFill>
                <a:sym typeface="Wingdings" panose="05000000000000000000" pitchFamily="2" charset="2"/>
              </a:rPr>
              <a:t>donde todos ganen («ganar-ganar»)</a:t>
            </a:r>
            <a:r>
              <a:rPr lang="es-MX" sz="2800" b="0" i="0" u="none" baseline="0" dirty="0">
                <a:sym typeface="Wingdings" panose="05000000000000000000" pitchFamily="2" charset="2"/>
              </a:rPr>
              <a:t>.</a:t>
            </a:r>
            <a:endParaRPr lang="es-MX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200" smtClean="0"/>
              <a:t>14</a:t>
            </a:fld>
            <a:endParaRPr kumimoji="1" lang="es-MX" sz="1200" dirty="0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638"/>
            <a:ext cx="10515600" cy="4727990"/>
          </a:xfrm>
        </p:spPr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s-MX" smtClean="0"/>
              <a:t>15</a:t>
            </a:fld>
            <a:endParaRPr kumimoji="1" lang="es-MX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2376419"/>
          </a:xfrm>
        </p:spPr>
        <p:txBody>
          <a:bodyPr>
            <a:normAutofit fontScale="90000"/>
          </a:bodyPr>
          <a:lstStyle/>
          <a:p>
            <a:r>
              <a:rPr lang="x-none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Camino </a:t>
            </a:r>
            <a:r>
              <a:rPr lang="x-none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a seguir: </a:t>
            </a:r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Calendario de implementación, reporte</a:t>
            </a:r>
            <a:r>
              <a:rPr lang="x-none" altLang="ja-JP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; agregue aquí cualquier otra información necesaria.</a:t>
            </a:r>
            <a:r>
              <a:rPr lang="ja-JP" altLang="ja-JP" dirty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ja-JP" altLang="ja-JP" dirty="0">
                <a:solidFill>
                  <a:schemeClr val="bg1">
                    <a:lumMod val="75000"/>
                  </a:schemeClr>
                </a:solidFill>
                <a:effectLst/>
              </a:rPr>
            </a:br>
            <a:endParaRPr kumimoji="1" lang="es-MX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9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717" y="0"/>
            <a:ext cx="12271717" cy="1325563"/>
          </a:xfrm>
        </p:spPr>
        <p:txBody>
          <a:bodyPr>
            <a:normAutofit/>
          </a:bodyPr>
          <a:lstStyle/>
          <a:p>
            <a:pPr algn="ctr" rtl="0"/>
            <a:r>
              <a:rPr kumimoji="1" lang="es-MX" sz="3600" b="1" i="0" u="none" baseline="0" dirty="0">
                <a:solidFill>
                  <a:srgbClr val="FF0000"/>
                </a:solidFill>
              </a:rPr>
              <a:t>¿DÓNDE ESTAMOS?: </a:t>
            </a:r>
            <a:r>
              <a:rPr kumimoji="1" lang="es-MX" sz="3600" b="1" i="0" u="none" baseline="0" dirty="0"/>
              <a:t>el foro entre actores en los 4 pasos del SHEP</a:t>
            </a:r>
            <a:endParaRPr kumimoji="1" lang="es-MX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400" smtClean="0"/>
              <a:t>2</a:t>
            </a:fld>
            <a:endParaRPr kumimoji="1" lang="es-MX" sz="14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98153"/>
              </p:ext>
            </p:extLst>
          </p:nvPr>
        </p:nvGraphicFramePr>
        <p:xfrm>
          <a:off x="255930" y="1171169"/>
          <a:ext cx="11387139" cy="54913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24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</a:rPr>
                        <a:t>4 pasos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</a:rPr>
                        <a:t>Actividades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41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2400" b="1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1. Compartir las metas con los agricultores.</a:t>
                      </a:r>
                      <a:endParaRPr lang="es-MX" sz="2400" b="1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Taller de sensibilización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796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2400" b="1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2.  Aumenta la conciencia de los agricultores.</a:t>
                      </a:r>
                      <a:endParaRPr lang="es-MX" sz="2400" b="1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kumimoji="1" lang="es-MX" sz="18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Estudio de línea base participativo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s-MX" sz="24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Foro entre actores (opcional)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s-MX" altLang="ja-JP" sz="2400" b="1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s-MX" sz="2400" b="1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Estudio del mercado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37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2400" b="1" i="0" u="non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3. Los agricultores toman decisiones.</a:t>
                      </a:r>
                      <a:endParaRPr lang="es-MX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Selección de cultivos objetivo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Elaboración del calendario de cultivos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27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2400" b="1" i="0" u="non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4.  Los agricultores adquieren habilidades.</a:t>
                      </a:r>
                      <a:endParaRPr lang="es-MX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Capacitaciones en campo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278"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2400" b="0" i="0" u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Seguimiento y monitoreo (incluyendo el estudio de línea final participativo)</a:t>
                      </a:r>
                      <a:endParaRPr lang="es-MX" altLang="ja-JP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x-none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996239" y="3697839"/>
            <a:ext cx="3448050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kumimoji="1" lang="es-MX" b="0" i="0" u="none" baseline="0" dirty="0">
                <a:solidFill>
                  <a:schemeClr val="tx1"/>
                </a:solidFill>
              </a:rPr>
              <a:t>El foro entre actores sirve para concientizar a los agricultores. </a:t>
            </a:r>
            <a:endParaRPr kumimoji="1"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PARTE 1: </a:t>
            </a:r>
            <a:r>
              <a:rPr lang="x-none" altLang="ja-JP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CONCEPTO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s-MX" smtClean="0"/>
              <a:t>3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99547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pPr algn="l" rtl="0"/>
            <a:r>
              <a:rPr kumimoji="1" lang="es-MX" b="1" i="0" u="none" baseline="0" dirty="0">
                <a:solidFill>
                  <a:srgbClr val="FF0000"/>
                </a:solidFill>
              </a:rPr>
              <a:t>¿POR QUÉ?: </a:t>
            </a:r>
            <a:r>
              <a:rPr lang="es-MX" dirty="0"/>
              <a:t>objetivos del foro entre actores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913" y="1478000"/>
            <a:ext cx="11106150" cy="3264417"/>
          </a:xfrm>
        </p:spPr>
        <p:txBody>
          <a:bodyPr>
            <a:normAutofit/>
          </a:bodyPr>
          <a:lstStyle/>
          <a:p>
            <a:pPr algn="l" rtl="0"/>
            <a:r>
              <a:rPr lang="es-MX" b="0" i="0" u="none" baseline="0" dirty="0"/>
              <a:t>El foro entre actores </a:t>
            </a:r>
            <a:r>
              <a:rPr kumimoji="1" lang="es-MX" b="0" i="0" u="none" baseline="0" dirty="0"/>
              <a:t>tiene </a:t>
            </a:r>
            <a:r>
              <a:rPr kumimoji="1" lang="es-MX" b="0" i="0" u="none" baseline="0" dirty="0">
                <a:solidFill>
                  <a:srgbClr val="FF0000"/>
                </a:solidFill>
              </a:rPr>
              <a:t>dos propósitos</a:t>
            </a:r>
            <a:r>
              <a:rPr kumimoji="1" lang="es-MX" b="0" i="0" u="none" baseline="0" dirty="0"/>
              <a:t>.</a:t>
            </a:r>
            <a:endParaRPr lang="es-MX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es-MX" b="0" i="0" u="none" baseline="0" dirty="0">
                <a:solidFill>
                  <a:srgbClr val="FF0000"/>
                </a:solidFill>
              </a:rPr>
              <a:t>Muestra a los agricultores una oportunidad</a:t>
            </a:r>
            <a:r>
              <a:rPr lang="es-MX" b="0" i="0" u="none" baseline="0" dirty="0"/>
              <a:t> comercial que puede brindarles la horticultura.</a:t>
            </a:r>
            <a:endParaRPr kumimoji="1" lang="es-MX" dirty="0">
              <a:solidFill>
                <a:srgbClr val="FF0000"/>
              </a:solidFill>
            </a:endParaRPr>
          </a:p>
          <a:p>
            <a:pPr lvl="2" algn="l" rtl="0"/>
            <a:endParaRPr kumimoji="1" lang="es-MX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es-MX" b="0" i="0" u="none" baseline="0" dirty="0"/>
              <a:t>Los ayuda a </a:t>
            </a:r>
            <a:r>
              <a:rPr lang="es-MX" b="0" i="0" u="none" baseline="0" dirty="0">
                <a:solidFill>
                  <a:srgbClr val="FF0000"/>
                </a:solidFill>
              </a:rPr>
              <a:t>establecer vínculos comerciales con una variedad de actores del mercado</a:t>
            </a:r>
            <a:r>
              <a:rPr lang="es-MX" b="0" i="0" u="none" baseline="0" dirty="0"/>
              <a:t> involucrados en el negocio de la horticultura.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4</a:t>
            </a:fld>
            <a:endParaRPr kumimoji="1" lang="es-MX" dirty="0"/>
          </a:p>
        </p:txBody>
      </p:sp>
      <p:grpSp>
        <p:nvGrpSpPr>
          <p:cNvPr id="6" name="グループ化 23"/>
          <p:cNvGrpSpPr/>
          <p:nvPr/>
        </p:nvGrpSpPr>
        <p:grpSpPr>
          <a:xfrm>
            <a:off x="2399270" y="4742417"/>
            <a:ext cx="6900647" cy="1904515"/>
            <a:chOff x="7326" y="4691711"/>
            <a:chExt cx="9031295" cy="2160629"/>
          </a:xfrm>
        </p:grpSpPr>
        <p:pic>
          <p:nvPicPr>
            <p:cNvPr id="8" name="図 5" descr="Fukyuin_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514" y="4848604"/>
              <a:ext cx="871107" cy="1964262"/>
            </a:xfrm>
            <a:prstGeom prst="rect">
              <a:avLst/>
            </a:prstGeom>
          </p:spPr>
        </p:pic>
        <p:pic>
          <p:nvPicPr>
            <p:cNvPr id="9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6" y="4715600"/>
              <a:ext cx="964119" cy="2121062"/>
            </a:xfrm>
            <a:prstGeom prst="rect">
              <a:avLst/>
            </a:prstGeom>
          </p:spPr>
        </p:pic>
        <p:pic>
          <p:nvPicPr>
            <p:cNvPr id="10" name="図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1386" y="4758910"/>
              <a:ext cx="1005662" cy="2048296"/>
            </a:xfrm>
            <a:prstGeom prst="rect">
              <a:avLst/>
            </a:prstGeom>
          </p:spPr>
        </p:pic>
        <p:pic>
          <p:nvPicPr>
            <p:cNvPr id="11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9096" y="4691711"/>
              <a:ext cx="762066" cy="2115495"/>
            </a:xfrm>
            <a:prstGeom prst="rect">
              <a:avLst/>
            </a:prstGeom>
          </p:spPr>
        </p:pic>
        <p:pic>
          <p:nvPicPr>
            <p:cNvPr id="12" name="図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8588" y="4691711"/>
              <a:ext cx="752011" cy="2160629"/>
            </a:xfrm>
            <a:prstGeom prst="rect">
              <a:avLst/>
            </a:prstGeom>
          </p:spPr>
        </p:pic>
        <p:pic>
          <p:nvPicPr>
            <p:cNvPr id="13" name="図 14" descr="M_child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3651" y="5013298"/>
              <a:ext cx="575879" cy="1793908"/>
            </a:xfrm>
            <a:prstGeom prst="rect">
              <a:avLst/>
            </a:prstGeom>
          </p:spPr>
        </p:pic>
        <p:pic>
          <p:nvPicPr>
            <p:cNvPr id="14" name="図 15" descr="M_child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42386" y="5037093"/>
              <a:ext cx="598779" cy="1793909"/>
            </a:xfrm>
            <a:prstGeom prst="rect">
              <a:avLst/>
            </a:prstGeom>
          </p:spPr>
        </p:pic>
        <p:pic>
          <p:nvPicPr>
            <p:cNvPr id="15" name="図 16" descr="M_child03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92627" y="5606878"/>
              <a:ext cx="469694" cy="1200328"/>
            </a:xfrm>
            <a:prstGeom prst="rect">
              <a:avLst/>
            </a:prstGeom>
          </p:spPr>
        </p:pic>
        <p:pic>
          <p:nvPicPr>
            <p:cNvPr id="16" name="図 17" descr="W_child0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9496" y="5325312"/>
              <a:ext cx="628286" cy="1491008"/>
            </a:xfrm>
            <a:prstGeom prst="rect">
              <a:avLst/>
            </a:prstGeom>
          </p:spPr>
        </p:pic>
        <p:pic>
          <p:nvPicPr>
            <p:cNvPr id="17" name="図 18" descr="W_child02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6432" y="5305509"/>
              <a:ext cx="477701" cy="1491007"/>
            </a:xfrm>
            <a:prstGeom prst="rect">
              <a:avLst/>
            </a:prstGeom>
          </p:spPr>
        </p:pic>
        <p:pic>
          <p:nvPicPr>
            <p:cNvPr id="18" name="図 19" descr="W_child03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91472" y="5316198"/>
              <a:ext cx="866713" cy="1491008"/>
            </a:xfrm>
            <a:prstGeom prst="rect">
              <a:avLst/>
            </a:prstGeom>
          </p:spPr>
        </p:pic>
        <p:pic>
          <p:nvPicPr>
            <p:cNvPr id="19" name="図 20" descr="Y_husband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9564" y="4772264"/>
              <a:ext cx="952636" cy="2057174"/>
            </a:xfrm>
            <a:prstGeom prst="rect">
              <a:avLst/>
            </a:prstGeom>
          </p:spPr>
        </p:pic>
        <p:pic>
          <p:nvPicPr>
            <p:cNvPr id="20" name="図 21" descr="Y_wif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7138" y="4767825"/>
              <a:ext cx="682859" cy="2057174"/>
            </a:xfrm>
            <a:prstGeom prst="rect">
              <a:avLst/>
            </a:prstGeom>
          </p:spPr>
        </p:pic>
        <p:pic>
          <p:nvPicPr>
            <p:cNvPr id="21" name="図 22" descr="W_wife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51" y="4846384"/>
              <a:ext cx="929479" cy="1962492"/>
            </a:xfrm>
            <a:prstGeom prst="rect">
              <a:avLst/>
            </a:prstGeom>
          </p:spPr>
        </p:pic>
        <p:pic>
          <p:nvPicPr>
            <p:cNvPr id="22" name="図 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66611" y="4697807"/>
              <a:ext cx="1054699" cy="2109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4317" y="4491097"/>
            <a:ext cx="139065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8342" y="5359696"/>
            <a:ext cx="139065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6940" y="4549061"/>
            <a:ext cx="139065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0690" y="5265319"/>
            <a:ext cx="1390650" cy="1371600"/>
          </a:xfrm>
          <a:prstGeom prst="rect">
            <a:avLst/>
          </a:prstGeom>
        </p:spPr>
      </p:pic>
      <p:sp>
        <p:nvSpPr>
          <p:cNvPr id="10" name="Circular Arrow 9"/>
          <p:cNvSpPr/>
          <p:nvPr/>
        </p:nvSpPr>
        <p:spPr>
          <a:xfrm rot="19481434">
            <a:off x="3086972" y="5200937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1993814">
            <a:off x="5524635" y="5022887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18964920">
            <a:off x="7524743" y="4960972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239713"/>
            <a:ext cx="10906125" cy="1325563"/>
          </a:xfrm>
        </p:spPr>
        <p:txBody>
          <a:bodyPr/>
          <a:lstStyle/>
          <a:p>
            <a:pPr algn="l" rtl="0"/>
            <a:r>
              <a:rPr kumimoji="1" lang="es-MX" b="1" i="0" u="none" baseline="0" dirty="0">
                <a:solidFill>
                  <a:srgbClr val="FF0000"/>
                </a:solidFill>
              </a:rPr>
              <a:t>¿QUÉ?: </a:t>
            </a:r>
            <a:r>
              <a:rPr kumimoji="1" lang="es-MX" b="1" i="0" u="none" baseline="0" dirty="0"/>
              <a:t>resumen del foro entre actores</a:t>
            </a:r>
            <a:endParaRPr kumimoji="1"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313658"/>
            <a:ext cx="11657354" cy="3921203"/>
          </a:xfrm>
        </p:spPr>
        <p:txBody>
          <a:bodyPr>
            <a:normAutofit/>
          </a:bodyPr>
          <a:lstStyle/>
          <a:p>
            <a:pPr algn="l" rtl="0"/>
            <a:r>
              <a:rPr lang="es-MX" sz="3200" b="0" i="0" u="none" baseline="0" dirty="0"/>
              <a:t>El foro entre actores, que dura medio día, invita a los representantes de los agricultores y a otros actores del mercado (proveedores de insumos agrícolas, compradores, empresas procesadoras de alimentos, exportadores de cultivos, transportistas, instituciones financieras, ONG, etc.).</a:t>
            </a:r>
          </a:p>
          <a:p>
            <a:pPr algn="l" rtl="0"/>
            <a:r>
              <a:rPr lang="es-MX" sz="3200" b="0" i="0" u="none" baseline="0" dirty="0"/>
              <a:t>Los agricultores visitan los puestos de los actores del mercado e intercambian información a través de conversaciones de negocios.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5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76683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kumimoji="1" lang="es-MX" sz="4000" b="1" i="0" u="none" baseline="0" dirty="0">
                <a:solidFill>
                  <a:srgbClr val="FF0000"/>
                </a:solidFill>
              </a:rPr>
              <a:t>¿CÓMO?: </a:t>
            </a:r>
            <a:r>
              <a:rPr lang="es-MX" sz="4000" dirty="0"/>
              <a:t>consejos clave para la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1391994"/>
            <a:ext cx="10515600" cy="3211329"/>
          </a:xfrm>
        </p:spPr>
        <p:txBody>
          <a:bodyPr>
            <a:normAutofit/>
          </a:bodyPr>
          <a:lstStyle/>
          <a:p>
            <a:pPr algn="l" rtl="0"/>
            <a:r>
              <a:rPr lang="es-MX" b="0" i="0" u="none" baseline="0" dirty="0"/>
              <a:t>El foro debe </a:t>
            </a:r>
            <a:r>
              <a:rPr lang="es-MX" b="0" i="0" u="none" baseline="0" dirty="0">
                <a:solidFill>
                  <a:srgbClr val="FF0000"/>
                </a:solidFill>
              </a:rPr>
              <a:t>restringir el número de participantes</a:t>
            </a:r>
            <a:r>
              <a:rPr lang="es-MX" b="0" i="0" u="none" baseline="0" dirty="0"/>
              <a:t> para facilitar la comunicación entre los participantes seleccionados. </a:t>
            </a:r>
            <a:endParaRPr lang="es-MX" dirty="0"/>
          </a:p>
          <a:p>
            <a:pPr algn="l" rtl="0"/>
            <a:r>
              <a:rPr lang="es-MX" b="0" i="0" u="none" baseline="0" dirty="0"/>
              <a:t>Debe invitarse solo a los actores del mercado, como los comerciantes locales, </a:t>
            </a:r>
            <a:r>
              <a:rPr lang="es-MX" b="0" i="0" u="none" baseline="0" dirty="0">
                <a:solidFill>
                  <a:srgbClr val="FF0000"/>
                </a:solidFill>
              </a:rPr>
              <a:t>que puedan convertirse en futuros socios comerciales</a:t>
            </a:r>
            <a:r>
              <a:rPr lang="es-MX" b="0" i="0" u="none" baseline="0" dirty="0"/>
              <a:t> de los grupos de agricultores de SHEP.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6</a:t>
            </a:fld>
            <a:endParaRPr kumimoji="1"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708" y="4603323"/>
            <a:ext cx="7327195" cy="14902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01820" y="4596395"/>
            <a:ext cx="2563314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es-MX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es-MX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08542" y="4910968"/>
            <a:ext cx="3890753" cy="923330"/>
          </a:xfrm>
          <a:prstGeom prst="rect">
            <a:avLst/>
          </a:prstGeom>
          <a:solidFill>
            <a:srgbClr val="EFD1CF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No nos sentimos intimidados,</a:t>
            </a:r>
            <a:br>
              <a:rPr lang="es-MX" dirty="0"/>
            </a:br>
            <a:r>
              <a:rPr lang="es-MX" dirty="0"/>
              <a:t>porque hay una cantidad limitada de participantes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30326BE-F8B5-477E-BE00-C2198096F672}"/>
              </a:ext>
            </a:extLst>
          </p:cNvPr>
          <p:cNvSpPr/>
          <p:nvPr/>
        </p:nvSpPr>
        <p:spPr>
          <a:xfrm>
            <a:off x="7799295" y="4843189"/>
            <a:ext cx="1629285" cy="923330"/>
          </a:xfrm>
          <a:prstGeom prst="ellipse">
            <a:avLst/>
          </a:prstGeom>
          <a:solidFill>
            <a:srgbClr val="D8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s-MX" altLang="ja-JP" dirty="0"/>
              <a:t>Apoyo a la</a:t>
            </a:r>
            <a:br>
              <a:rPr kumimoji="1" lang="es-MX" altLang="ja-JP" dirty="0"/>
            </a:br>
            <a:r>
              <a:rPr kumimoji="1" lang="es-MX" altLang="ja-JP" dirty="0"/>
              <a:t>competencia </a:t>
            </a:r>
          </a:p>
        </p:txBody>
      </p:sp>
    </p:spTree>
    <p:extLst>
      <p:ext uri="{BB962C8B-B14F-4D97-AF65-F5344CB8AC3E}">
        <p14:creationId xmlns:p14="http://schemas.microsoft.com/office/powerpoint/2010/main" val="190110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88" y="2139890"/>
            <a:ext cx="7643125" cy="1374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kumimoji="1" lang="es-MX" sz="3600" b="1" i="0" u="none" baseline="0" dirty="0">
                <a:solidFill>
                  <a:srgbClr val="FF0000"/>
                </a:solidFill>
              </a:rPr>
              <a:t>¿CÓMO?: </a:t>
            </a:r>
            <a:r>
              <a:rPr lang="es-MX" sz="4000" dirty="0"/>
              <a:t>consejos clave para la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98" y="1020134"/>
            <a:ext cx="11781802" cy="5194544"/>
          </a:xfrm>
        </p:spPr>
        <p:txBody>
          <a:bodyPr>
            <a:normAutofit/>
          </a:bodyPr>
          <a:lstStyle/>
          <a:p>
            <a:pPr algn="l" rtl="0"/>
            <a:r>
              <a:rPr lang="es-MX" sz="3200" b="0" i="0" u="none" baseline="0" dirty="0"/>
              <a:t>Los extensionistas deben ayudar a los agricultores a mantener animadas conversaciones de negocios con los actores del mercado.</a:t>
            </a:r>
          </a:p>
          <a:p>
            <a:endParaRPr kumimoji="1" lang="es-MX" sz="3200" dirty="0"/>
          </a:p>
          <a:p>
            <a:endParaRPr lang="es-MX" sz="3200" dirty="0"/>
          </a:p>
          <a:p>
            <a:endParaRPr lang="es-MX" sz="1800" dirty="0"/>
          </a:p>
          <a:p>
            <a:pPr algn="l" rtl="0"/>
            <a:r>
              <a:rPr lang="es-MX" sz="3200" b="0" i="0" u="none" baseline="0" dirty="0"/>
              <a:t>Los perfiles de los participantes deben intercambiarse de antemano para que puedan comenzar a hablar de negocios de inmediato y sin perder demasiado tiempo en el foro.</a:t>
            </a:r>
            <a:endParaRPr kumimoji="1" lang="es-MX" sz="3200" dirty="0"/>
          </a:p>
          <a:p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400" smtClean="0"/>
              <a:t>7</a:t>
            </a:fld>
            <a:endParaRPr kumimoji="1" lang="es-MX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710" y="5049693"/>
            <a:ext cx="7968803" cy="18336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44508" y="2012897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es-MX" sz="1600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es-MX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01995" y="4901314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es-MX" sz="1600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es-MX" sz="1600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14557" y="2340864"/>
            <a:ext cx="4140032" cy="1012653"/>
          </a:xfrm>
          <a:prstGeom prst="rect">
            <a:avLst/>
          </a:prstGeom>
          <a:solidFill>
            <a:srgbClr val="EFD1CF"/>
          </a:solidFill>
        </p:spPr>
        <p:txBody>
          <a:bodyPr wrap="square" rtlCol="0">
            <a:noAutofit/>
          </a:bodyPr>
          <a:lstStyle/>
          <a:p>
            <a:r>
              <a:rPr lang="es-MX" sz="2000" dirty="0"/>
              <a:t>Nuestros extensionistas nos</a:t>
            </a:r>
            <a:br>
              <a:rPr lang="es-MX" sz="2000" dirty="0"/>
            </a:br>
            <a:r>
              <a:rPr lang="es-MX" sz="2000" dirty="0"/>
              <a:t>ayudan a tener una conversación</a:t>
            </a:r>
            <a:br>
              <a:rPr lang="es-MX" sz="2000" dirty="0"/>
            </a:br>
            <a:r>
              <a:rPr lang="es-MX" sz="2000" dirty="0"/>
              <a:t>fluida con los participantes.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4143512" y="410886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405520" y="5284643"/>
            <a:ext cx="4291112" cy="1363779"/>
          </a:xfrm>
          <a:prstGeom prst="rect">
            <a:avLst/>
          </a:prstGeom>
          <a:solidFill>
            <a:srgbClr val="EFD1CF"/>
          </a:solidFill>
        </p:spPr>
        <p:txBody>
          <a:bodyPr wrap="square" rtlCol="0">
            <a:noAutofit/>
          </a:bodyPr>
          <a:lstStyle/>
          <a:p>
            <a:r>
              <a:rPr lang="es-MX" sz="2000" dirty="0"/>
              <a:t>Podemos hablar de negocios con cualquiera en el foro porque </a:t>
            </a:r>
          </a:p>
          <a:p>
            <a:r>
              <a:rPr lang="es-MX" sz="2000" dirty="0"/>
              <a:t>preparamos las preguntas de antemano. 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5FB4D5A-846D-47AF-BDAD-567BE85A0E31}"/>
              </a:ext>
            </a:extLst>
          </p:cNvPr>
          <p:cNvSpPr/>
          <p:nvPr/>
        </p:nvSpPr>
        <p:spPr>
          <a:xfrm>
            <a:off x="6476472" y="2289967"/>
            <a:ext cx="1683072" cy="901468"/>
          </a:xfrm>
          <a:prstGeom prst="ellipse">
            <a:avLst/>
          </a:prstGeom>
          <a:solidFill>
            <a:srgbClr val="D8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s-MX" altLang="ja-JP" dirty="0"/>
              <a:t>Apoyo a la conexión 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9F68F23-435C-48EF-91C5-D435CD4FFD92}"/>
              </a:ext>
            </a:extLst>
          </p:cNvPr>
          <p:cNvSpPr/>
          <p:nvPr/>
        </p:nvSpPr>
        <p:spPr>
          <a:xfrm>
            <a:off x="9502588" y="5253318"/>
            <a:ext cx="1790969" cy="967892"/>
          </a:xfrm>
          <a:prstGeom prst="ellipse">
            <a:avLst/>
          </a:prstGeom>
          <a:solidFill>
            <a:srgbClr val="D8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s-MX" altLang="ja-JP" dirty="0"/>
              <a:t>Apoyo a la</a:t>
            </a:r>
            <a:br>
              <a:rPr kumimoji="1" lang="es-MX" altLang="ja-JP" dirty="0"/>
            </a:br>
            <a:r>
              <a:rPr kumimoji="1" lang="es-MX" altLang="ja-JP" dirty="0"/>
              <a:t>competencia </a:t>
            </a:r>
          </a:p>
        </p:txBody>
      </p:sp>
    </p:spTree>
    <p:extLst>
      <p:ext uri="{BB962C8B-B14F-4D97-AF65-F5344CB8AC3E}">
        <p14:creationId xmlns:p14="http://schemas.microsoft.com/office/powerpoint/2010/main" val="418503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1" y="2567317"/>
            <a:ext cx="11731980" cy="39917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400" smtClean="0"/>
              <a:t>8</a:t>
            </a:fld>
            <a:endParaRPr kumimoji="1" lang="es-MX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582" y="58388"/>
            <a:ext cx="10848975" cy="1325563"/>
          </a:xfrm>
        </p:spPr>
        <p:txBody>
          <a:bodyPr/>
          <a:lstStyle/>
          <a:p>
            <a:pPr algn="ctr" rtl="0"/>
            <a:r>
              <a:rPr lang="es-MX" sz="4000" b="1" i="0" u="none" baseline="0" dirty="0">
                <a:solidFill>
                  <a:srgbClr val="FF0000"/>
                </a:solidFill>
              </a:rPr>
              <a:t>Mitigar la asimetría de información</a:t>
            </a:r>
            <a:endParaRPr kumimoji="1" lang="es-MX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3560" y="1404413"/>
            <a:ext cx="10481017" cy="978729"/>
          </a:xfr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kumimoji="1" lang="es-MX" sz="3200" b="0" i="0" u="none" baseline="0" dirty="0"/>
              <a:t>El foro entre actores busca mitigar las brechas de información entre los agricultores y los actores del mercado.</a:t>
            </a:r>
            <a:endParaRPr kumimoji="1" lang="es-MX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28421" y="5822750"/>
            <a:ext cx="1258784" cy="369332"/>
          </a:xfrm>
          <a:prstGeom prst="rect">
            <a:avLst/>
          </a:prstGeom>
          <a:solidFill>
            <a:srgbClr val="FFFD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Agricultor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637519" y="3913631"/>
            <a:ext cx="542545" cy="195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s-MX" sz="1050" dirty="0"/>
              <a:t>Tomates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576559" y="4872772"/>
            <a:ext cx="786385" cy="276999"/>
          </a:xfrm>
          <a:prstGeom prst="rect">
            <a:avLst/>
          </a:prstGeom>
          <a:solidFill>
            <a:srgbClr val="40B8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Mercado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298471" y="5767886"/>
            <a:ext cx="1424137" cy="584775"/>
          </a:xfrm>
          <a:prstGeom prst="rect">
            <a:avLst/>
          </a:prstGeom>
          <a:solidFill>
            <a:srgbClr val="FFFD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Actor del mercado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77D3F2-5BAB-4F7C-8E1E-8EEDF3969C13}"/>
              </a:ext>
            </a:extLst>
          </p:cNvPr>
          <p:cNvSpPr txBox="1"/>
          <p:nvPr/>
        </p:nvSpPr>
        <p:spPr>
          <a:xfrm>
            <a:off x="2141831" y="2762045"/>
            <a:ext cx="3482205" cy="1004738"/>
          </a:xfrm>
          <a:prstGeom prst="rect">
            <a:avLst/>
          </a:prstGeom>
          <a:solidFill>
            <a:srgbClr val="DFEA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s-MX" altLang="ja-JP" sz="1600" dirty="0"/>
              <a:t>No sabíamos que en el mercado local hay disponible una gran variedad de semillas certificadas.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0C5E57-56F3-42F7-873F-850C1EEED800}"/>
              </a:ext>
            </a:extLst>
          </p:cNvPr>
          <p:cNvSpPr txBox="1"/>
          <p:nvPr/>
        </p:nvSpPr>
        <p:spPr>
          <a:xfrm>
            <a:off x="2191316" y="4053383"/>
            <a:ext cx="3336028" cy="1055443"/>
          </a:xfrm>
          <a:prstGeom prst="rect">
            <a:avLst/>
          </a:prstGeom>
          <a:solidFill>
            <a:srgbClr val="DFEA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s-MX" altLang="ja-JP" sz="1600" dirty="0"/>
              <a:t>No sabíamos que las instituciones financieras dan créditos para negocios agrícolas. Nos enseñaron cómo solicitar microcréditos en grupo.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CB72FA-60BB-4358-8062-AAE4FCD009DD}"/>
              </a:ext>
            </a:extLst>
          </p:cNvPr>
          <p:cNvSpPr txBox="1"/>
          <p:nvPr/>
        </p:nvSpPr>
        <p:spPr>
          <a:xfrm>
            <a:off x="2191316" y="5380782"/>
            <a:ext cx="3336028" cy="1055443"/>
          </a:xfrm>
          <a:prstGeom prst="rect">
            <a:avLst/>
          </a:prstGeom>
          <a:solidFill>
            <a:srgbClr val="DFEA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s-MX" altLang="ja-JP" sz="1600" dirty="0"/>
              <a:t>Me enteré que a los compradores</a:t>
            </a:r>
            <a:br>
              <a:rPr kumimoji="1" lang="es-MX" altLang="ja-JP" sz="1600" dirty="0"/>
            </a:br>
            <a:r>
              <a:rPr kumimoji="1" lang="es-MX" altLang="ja-JP" sz="1600" dirty="0"/>
              <a:t>les cuesta conseguir ajos locales. Deberíamos</a:t>
            </a:r>
            <a:r>
              <a:rPr lang="es-MX" altLang="ja-JP" sz="1600" dirty="0"/>
              <a:t> </a:t>
            </a:r>
            <a:r>
              <a:rPr kumimoji="1" lang="es-MX" altLang="ja-JP" sz="1600" dirty="0"/>
              <a:t>intentar cultivar algo de ajo.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0442DECB-C20F-4313-AC23-91646319A2EC}"/>
              </a:ext>
            </a:extLst>
          </p:cNvPr>
          <p:cNvSpPr/>
          <p:nvPr/>
        </p:nvSpPr>
        <p:spPr>
          <a:xfrm>
            <a:off x="6362184" y="2567317"/>
            <a:ext cx="3728929" cy="1346314"/>
          </a:xfrm>
          <a:prstGeom prst="wedgeRoundRectCallout">
            <a:avLst>
              <a:gd name="adj1" fmla="val 58588"/>
              <a:gd name="adj2" fmla="val 24993"/>
              <a:gd name="adj3" fmla="val 16667"/>
            </a:avLst>
          </a:prstGeom>
          <a:solidFill>
            <a:srgbClr val="DF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MX" altLang="ja-JP" sz="1600" b="1" dirty="0">
                <a:solidFill>
                  <a:schemeClr val="tx1"/>
                </a:solidFill>
              </a:rPr>
              <a:t>Tienda de semillas</a:t>
            </a:r>
          </a:p>
          <a:p>
            <a:r>
              <a:rPr kumimoji="1" lang="es-MX" altLang="ja-JP" sz="1600" dirty="0">
                <a:solidFill>
                  <a:schemeClr val="tx1"/>
                </a:solidFill>
              </a:rPr>
              <a:t>Tenemos semillas de buena calidad,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pero no vienen muchos agricultores locales. </a:t>
            </a:r>
          </a:p>
          <a:p>
            <a:r>
              <a:rPr kumimoji="1" lang="es-MX" altLang="ja-JP" sz="1600" dirty="0">
                <a:solidFill>
                  <a:schemeClr val="tx1"/>
                </a:solidFill>
              </a:rPr>
              <a:t>Estamos contentos de haber conocido clientes potenciales en el foro.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D6426CA4-2E34-4DEA-9796-F45514CB0FD4}"/>
              </a:ext>
            </a:extLst>
          </p:cNvPr>
          <p:cNvSpPr/>
          <p:nvPr/>
        </p:nvSpPr>
        <p:spPr>
          <a:xfrm>
            <a:off x="6376008" y="3933152"/>
            <a:ext cx="3728929" cy="1225702"/>
          </a:xfrm>
          <a:prstGeom prst="wedgeRoundRectCallout">
            <a:avLst>
              <a:gd name="adj1" fmla="val 55660"/>
              <a:gd name="adj2" fmla="val 1063"/>
              <a:gd name="adj3" fmla="val 16667"/>
            </a:avLst>
          </a:prstGeom>
          <a:solidFill>
            <a:srgbClr val="DF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MX" altLang="ja-JP" sz="1600" b="1" dirty="0">
                <a:solidFill>
                  <a:schemeClr val="tx1"/>
                </a:solidFill>
              </a:rPr>
              <a:t>Institución microfinanciera</a:t>
            </a:r>
          </a:p>
          <a:p>
            <a:r>
              <a:rPr kumimoji="1" lang="es-MX" altLang="ja-JP" sz="1600" dirty="0">
                <a:solidFill>
                  <a:schemeClr val="tx1"/>
                </a:solidFill>
              </a:rPr>
              <a:t>Nos interesa otorgar créditos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a los negocios agrícolas y tenemos suerte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de haber conocido hoy a estos agricultores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organizados.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D03F6951-3B91-47AB-9E3A-835B915D55A2}"/>
              </a:ext>
            </a:extLst>
          </p:cNvPr>
          <p:cNvSpPr/>
          <p:nvPr/>
        </p:nvSpPr>
        <p:spPr>
          <a:xfrm>
            <a:off x="6362184" y="5244251"/>
            <a:ext cx="3728929" cy="1225702"/>
          </a:xfrm>
          <a:prstGeom prst="wedgeRoundRectCallout">
            <a:avLst>
              <a:gd name="adj1" fmla="val 54196"/>
              <a:gd name="adj2" fmla="val -51"/>
              <a:gd name="adj3" fmla="val 16667"/>
            </a:avLst>
          </a:prstGeom>
          <a:solidFill>
            <a:srgbClr val="DF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MX" altLang="ja-JP" sz="1600" b="1" dirty="0">
                <a:solidFill>
                  <a:schemeClr val="tx1"/>
                </a:solidFill>
              </a:rPr>
              <a:t>Minoristas</a:t>
            </a:r>
          </a:p>
          <a:p>
            <a:r>
              <a:rPr kumimoji="1" lang="es-MX" altLang="ja-JP" sz="1600" dirty="0">
                <a:solidFill>
                  <a:schemeClr val="tx1"/>
                </a:solidFill>
              </a:rPr>
              <a:t>Estamos contentos de saber que los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agricultores locales desean producir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ajos. Necesitamos más ajos para vender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en nuestras tiendas.</a:t>
            </a:r>
          </a:p>
        </p:txBody>
      </p:sp>
    </p:spTree>
    <p:extLst>
      <p:ext uri="{BB962C8B-B14F-4D97-AF65-F5344CB8AC3E}">
        <p14:creationId xmlns:p14="http://schemas.microsoft.com/office/powerpoint/2010/main" val="96042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PARTE 2: </a:t>
            </a:r>
            <a:r>
              <a:rPr lang="x-none" altLang="ja-JP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PRÁCTICA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s-MX" smtClean="0"/>
              <a:t>9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98436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DFEAF8"/>
        </a:solidFill>
      </a:spPr>
      <a:bodyPr wrap="square" lIns="0" tIns="0" rIns="0" bIns="0" rtlCol="0" anchor="ctr" anchorCtr="0">
        <a:noAutofit/>
      </a:bodyPr>
      <a:lstStyle>
        <a:defPPr algn="l">
          <a:defRPr kumimoji="1"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1189</Words>
  <Application>Microsoft Office PowerPoint</Application>
  <PresentationFormat>ワイド画面</PresentationFormat>
  <Paragraphs>109</Paragraphs>
  <Slides>15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ＭＳ Ｐゴシック</vt:lpstr>
      <vt:lpstr>ＭＳ ゴシック</vt:lpstr>
      <vt:lpstr>Arial</vt:lpstr>
      <vt:lpstr>Arial Narrow</vt:lpstr>
      <vt:lpstr>Calibri</vt:lpstr>
      <vt:lpstr>Century Gothic</vt:lpstr>
      <vt:lpstr>Times New Roman</vt:lpstr>
      <vt:lpstr>Wingdings</vt:lpstr>
      <vt:lpstr>Office Theme</vt:lpstr>
      <vt:lpstr>ビットマップ イメージ</vt:lpstr>
      <vt:lpstr>Foro entre actores Métodos de implementación</vt:lpstr>
      <vt:lpstr>¿DÓNDE ESTAMOS?: el foro entre actores en los 4 pasos del SHEP</vt:lpstr>
      <vt:lpstr>PARTE 1: CONCEPTO</vt:lpstr>
      <vt:lpstr>¿POR QUÉ?: objetivos del foro entre actores</vt:lpstr>
      <vt:lpstr>¿QUÉ?: resumen del foro entre actores</vt:lpstr>
      <vt:lpstr>¿CÓMO?: consejos clave para la implementación</vt:lpstr>
      <vt:lpstr>¿CÓMO?: consejos clave para la implementación</vt:lpstr>
      <vt:lpstr>Mitigar la asimetría de información</vt:lpstr>
      <vt:lpstr>PARTE 2: PRÁCTICA</vt:lpstr>
      <vt:lpstr>PASO:  procedimientos de implementación</vt:lpstr>
      <vt:lpstr>PASO:  procedimientos de implementación</vt:lpstr>
      <vt:lpstr>LISTA DE CHEQUEO: puntos que confirmar tras el foro entre actores</vt:lpstr>
      <vt:lpstr>El foro entre actores en acción</vt:lpstr>
      <vt:lpstr>SOLUCIÓN DE PROBLEMAS</vt:lpstr>
      <vt:lpstr>Camino a seguir: Calendario de implementación, reporte; agregue aquí cualquier otra información necesaria.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Baseline Survey</dc:title>
  <dc:creator>Shuto Kumiko</dc:creator>
  <cp:lastModifiedBy>Mitsuya, Sayuri[三津谷 沙友里]</cp:lastModifiedBy>
  <cp:revision>112</cp:revision>
  <dcterms:created xsi:type="dcterms:W3CDTF">2019-05-01T16:27:56Z</dcterms:created>
  <dcterms:modified xsi:type="dcterms:W3CDTF">2022-01-11T02:20:20Z</dcterms:modified>
</cp:coreProperties>
</file>