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2" r:id="rId2"/>
    <p:sldId id="258" r:id="rId3"/>
    <p:sldId id="269" r:id="rId4"/>
    <p:sldId id="257" r:id="rId5"/>
    <p:sldId id="259" r:id="rId6"/>
    <p:sldId id="264" r:id="rId7"/>
    <p:sldId id="287" r:id="rId8"/>
    <p:sldId id="288" r:id="rId9"/>
    <p:sldId id="270" r:id="rId10"/>
    <p:sldId id="262" r:id="rId11"/>
    <p:sldId id="267" r:id="rId12"/>
    <p:sldId id="263" r:id="rId13"/>
    <p:sldId id="284" r:id="rId14"/>
    <p:sldId id="281" r:id="rId15"/>
    <p:sldId id="285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DF"/>
    <a:srgbClr val="40B8E5"/>
    <a:srgbClr val="DFEAF8"/>
    <a:srgbClr val="D85D52"/>
    <a:srgbClr val="EFD1CF"/>
    <a:srgbClr val="5386C6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s-MX" smtClean="0"/>
              <a:t>17/01/2022</a:t>
            </a:fld>
            <a:endParaRPr kumimoji="1" lang="es-MX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s-MX" smtClean="0"/>
              <a:t>4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s-MX" smtClean="0"/>
              <a:t>11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44094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subtitle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1057229"/>
            <a:ext cx="11325982" cy="2600372"/>
          </a:xfrm>
          <a:solidFill>
            <a:srgbClr val="00B0F0"/>
          </a:solidFill>
        </p:spPr>
        <p:txBody>
          <a:bodyPr anchor="ctr" anchorCtr="0">
            <a:noAutofit/>
          </a:bodyPr>
          <a:lstStyle/>
          <a:p>
            <a:pPr rtl="0"/>
            <a:r>
              <a:rPr kumimoji="1" lang="es-MX" sz="7200" b="1" i="0" u="none" baseline="0" dirty="0">
                <a:solidFill>
                  <a:schemeClr val="tx1"/>
                </a:solidFill>
              </a:rPr>
              <a:t>Elaboración del calendario de cultivos</a:t>
            </a:r>
            <a:r>
              <a:rPr kumimoji="1" lang="es-MX" altLang="ja-JP" sz="7200" dirty="0">
                <a:solidFill>
                  <a:schemeClr val="tx1"/>
                </a:solidFill>
              </a:rPr>
              <a:t/>
            </a:r>
            <a:br>
              <a:rPr kumimoji="1" lang="es-MX" altLang="ja-JP" sz="7200" dirty="0">
                <a:solidFill>
                  <a:schemeClr val="tx1"/>
                </a:solidFill>
              </a:rPr>
            </a:br>
            <a:r>
              <a:rPr kumimoji="1" lang="es-MX" sz="4400" b="1" i="0" u="none" baseline="0" dirty="0">
                <a:solidFill>
                  <a:schemeClr val="tx1"/>
                </a:solidFill>
              </a:rPr>
              <a:t>Métodos de implementación</a:t>
            </a:r>
            <a:endParaRPr kumimoji="1" lang="es-MX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089" y="3995737"/>
            <a:ext cx="5914265" cy="2543175"/>
          </a:xfrm>
        </p:spPr>
        <p:txBody>
          <a:bodyPr>
            <a:normAutofit/>
          </a:bodyPr>
          <a:lstStyle/>
          <a:p>
            <a:pPr rtl="0"/>
            <a:r>
              <a:rPr lang="es-MX" sz="3600" b="1" i="0" u="none" baseline="0" dirty="0">
                <a:solidFill>
                  <a:schemeClr val="bg1">
                    <a:lumMod val="65000"/>
                  </a:schemeClr>
                </a:solidFill>
                <a:ea typeface="Century Gothic" panose="020B0502020202020204" pitchFamily="34" charset="0"/>
                <a:cs typeface="Century Gothic" panose="020B0502020202020204" pitchFamily="34" charset="0"/>
              </a:rPr>
              <a:t>Escriba aquí el nombre de su organización.</a:t>
            </a:r>
            <a:endParaRPr lang="es-MX" altLang="en-US" sz="3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200" smtClean="0"/>
              <a:t>1</a:t>
            </a:fld>
            <a:endParaRPr kumimoji="1" lang="es-MX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92846"/>
            <a:ext cx="2234306" cy="87153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215444"/>
              </p:ext>
            </p:extLst>
          </p:nvPr>
        </p:nvGraphicFramePr>
        <p:xfrm>
          <a:off x="122010" y="1"/>
          <a:ext cx="1235303" cy="1057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ビットマップ イメージ" r:id="rId4" imgW="5819048" imgH="4982270" progId="Paint.Picture">
                  <p:embed/>
                </p:oleObj>
              </mc:Choice>
              <mc:Fallback>
                <p:oleObj name="ビットマップ イメージ" r:id="rId4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1"/>
                        <a:ext cx="1235303" cy="1057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6256" y="4569864"/>
            <a:ext cx="3261756" cy="191967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270" y="3995737"/>
            <a:ext cx="2208848" cy="188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-205269"/>
            <a:ext cx="1107757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es-MX" b="1" i="0" u="none" baseline="0" dirty="0"/>
              <a:t> procedimientos de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838200"/>
            <a:ext cx="11982450" cy="6019800"/>
          </a:xfrm>
        </p:spPr>
        <p:txBody>
          <a:bodyPr>
            <a:normAutofit fontScale="92500"/>
          </a:bodyPr>
          <a:lstStyle/>
          <a:p>
            <a:pPr marL="533400" indent="-533400" algn="l" rtl="0">
              <a:buFont typeface="+mj-lt"/>
              <a:buAutoNum type="arabicPeriod"/>
            </a:pPr>
            <a:r>
              <a:rPr lang="es-MX" b="0" i="0" u="none" baseline="0" dirty="0"/>
              <a:t>Organizar una reunión en la comunidad e invitar a los miembros del grupo y a sus cónyuges.</a:t>
            </a:r>
            <a:r>
              <a:rPr lang="es-MX" b="0" i="0" u="none" baseline="0" dirty="0">
                <a:solidFill>
                  <a:srgbClr val="FF0000"/>
                </a:solidFill>
              </a:rPr>
              <a:t>[¡Ojo!] Invitar a los cónyuges facilita una toma de decisiones efectiva.</a:t>
            </a:r>
          </a:p>
          <a:p>
            <a:pPr marL="533400" indent="-533400" algn="l" rtl="0">
              <a:buFont typeface="+mj-lt"/>
              <a:buAutoNum type="arabicPeriod"/>
            </a:pPr>
            <a:r>
              <a:rPr lang="es-MX" b="0" i="0" u="none" baseline="0" dirty="0"/>
              <a:t>Pedir a los grupos de agricultores que </a:t>
            </a:r>
            <a:r>
              <a:rPr lang="es-MX" b="0" i="0" u="none" baseline="0" dirty="0">
                <a:solidFill>
                  <a:srgbClr val="FF0000"/>
                </a:solidFill>
              </a:rPr>
              <a:t>decidan qué cambios quieren hacer</a:t>
            </a:r>
            <a:r>
              <a:rPr lang="es-MX" b="0" i="0" u="none" baseline="0" dirty="0"/>
              <a:t> con respecto a los cultivos objetivo. Ej. Cambio de cultivos o variedades, de calidad, de cantidad, de tiempo de cosecha, de compradores, u otros, como de embalaje.</a:t>
            </a:r>
            <a:endParaRPr lang="es-MX" altLang="ja-JP" dirty="0">
              <a:solidFill>
                <a:srgbClr val="FF0000"/>
              </a:solidFill>
            </a:endParaRPr>
          </a:p>
          <a:p>
            <a:pPr marL="533400" indent="-533400" algn="l" rtl="0">
              <a:buFont typeface="+mj-lt"/>
              <a:buAutoNum type="arabicPeriod"/>
            </a:pPr>
            <a:r>
              <a:rPr lang="es-MX" b="0" i="0" u="none" baseline="0" dirty="0"/>
              <a:t>Los grupos de agricultores preparan un plan anual que especifique las acciones mensuales en cuanto a (1) producción, (2) marketing y gestión comercial, y (3) otras actividades grupales en torno a los cultivos objetivo. </a:t>
            </a:r>
            <a:r>
              <a:rPr lang="es-MX" b="0" i="0" u="none" baseline="0" dirty="0">
                <a:solidFill>
                  <a:srgbClr val="FF0000"/>
                </a:solidFill>
              </a:rPr>
              <a:t>[¡Ojo!] Los extensionistas deben recordar a los agricultores de la diversa información del mercado que hayan recopilado hasta el momento.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10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558" y="716151"/>
            <a:ext cx="10555286" cy="6141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355" y="-30964"/>
            <a:ext cx="5713494" cy="951070"/>
          </a:xfrm>
        </p:spPr>
        <p:txBody>
          <a:bodyPr/>
          <a:lstStyle/>
          <a:p>
            <a:pPr algn="ctr" rtl="0"/>
            <a:r>
              <a:rPr lang="es-MX" b="1" i="0" u="none" baseline="0" dirty="0"/>
              <a:t>Calendario de cultivos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11</a:t>
            </a:fld>
            <a:endParaRPr kumimoji="1" lang="es-MX" dirty="0"/>
          </a:p>
        </p:txBody>
      </p:sp>
      <p:sp>
        <p:nvSpPr>
          <p:cNvPr id="12" name="TextBox 11"/>
          <p:cNvSpPr txBox="1"/>
          <p:nvPr/>
        </p:nvSpPr>
        <p:spPr>
          <a:xfrm>
            <a:off x="6955126" y="716150"/>
            <a:ext cx="5087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¿Qué cambios y mejoras quiere implementar el grupo de agricultores?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40976" y="3227213"/>
            <a:ext cx="4703474" cy="73866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Plan de producción para </a:t>
            </a:r>
          </a:p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los cultivos objetivo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  <p:sp>
        <p:nvSpPr>
          <p:cNvPr id="16" name="Right Brace 15"/>
          <p:cNvSpPr/>
          <p:nvPr/>
        </p:nvSpPr>
        <p:spPr>
          <a:xfrm>
            <a:off x="7364252" y="2413793"/>
            <a:ext cx="369091" cy="2639647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93025" y="6099543"/>
            <a:ext cx="3933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Otras actividades grupales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7180188" y="4979531"/>
            <a:ext cx="422454" cy="990763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964526" y="1066519"/>
            <a:ext cx="990600" cy="17370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Brace 20"/>
          <p:cNvSpPr/>
          <p:nvPr/>
        </p:nvSpPr>
        <p:spPr>
          <a:xfrm>
            <a:off x="6655768" y="5863307"/>
            <a:ext cx="448032" cy="878321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02985" y="4979531"/>
            <a:ext cx="454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Plan de marketing y gestión comercial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7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LISTA DE CHEQUEO: </a:t>
            </a:r>
            <a:r>
              <a:rPr kumimoji="1" lang="es-MX" sz="4000" b="1" i="0" u="none" baseline="0" dirty="0"/>
              <a:t>puntos que confirmar tras confeccionar el calendario de cultivos</a:t>
            </a:r>
            <a:endParaRPr kumimoji="1" lang="es-MX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425644"/>
            <a:ext cx="11920537" cy="5557837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agricultores objetivo </a:t>
            </a:r>
            <a:r>
              <a:rPr lang="es-MX" sz="3200" dirty="0">
                <a:solidFill>
                  <a:srgbClr val="FF0000"/>
                </a:solidFill>
              </a:rPr>
              <a:t>entiendan los métodos </a:t>
            </a:r>
            <a:r>
              <a:rPr lang="es-MX" sz="3200" b="0" i="0" u="none" baseline="0" dirty="0"/>
              <a:t>de la confección del calendario de cultivos.</a:t>
            </a:r>
            <a:endParaRPr lang="es-MX" sz="32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cada uno de los miembros del grupo entienda qué acciones específicas y funciones realizará según el calendario de cultivos del grupo.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grupos objetivo acuerden confeccionar el calendario de cultivos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de forma periódica ellos mismos en el futuro</a:t>
            </a:r>
            <a:r>
              <a:rPr lang="es-MX" sz="3200" b="0" i="0" u="none" baseline="0" dirty="0"/>
              <a:t>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 la proporción masculino-femenina </a:t>
            </a:r>
            <a:r>
              <a:rPr lang="es-MX" sz="3200" b="0" i="0" u="none" baseline="0" dirty="0"/>
              <a:t>de los participantes está equilibrada.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3200" dirty="0"/>
              <a:t>Que</a:t>
            </a:r>
            <a:r>
              <a:rPr lang="es-MX" sz="3200" dirty="0">
                <a:solidFill>
                  <a:srgbClr val="FF0000"/>
                </a:solidFill>
              </a:rPr>
              <a:t> </a:t>
            </a:r>
            <a:r>
              <a:rPr lang="es-MX" sz="3200" dirty="0"/>
              <a:t>se asegure </a:t>
            </a:r>
            <a:r>
              <a:rPr lang="es-MX" sz="3200" dirty="0">
                <a:solidFill>
                  <a:srgbClr val="FF0000"/>
                </a:solidFill>
              </a:rPr>
              <a:t>la calidad de la participación </a:t>
            </a:r>
            <a:r>
              <a:rPr lang="es-MX" sz="3200" dirty="0"/>
              <a:t>masculina y femenina en la toma de decisiones.</a:t>
            </a:r>
            <a:endParaRPr lang="es-MX" sz="3200" b="0" i="0" u="none" baseline="0" dirty="0">
              <a:solidFill>
                <a:srgbClr val="FF0000"/>
              </a:solidFill>
            </a:endParaRP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se involucre 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los cónyuges de los miembros </a:t>
            </a:r>
            <a:r>
              <a:rPr lang="es-MX" sz="3200" b="0" i="0" u="none" baseline="0" dirty="0"/>
              <a:t>(opcional).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12</a:t>
            </a:fld>
            <a:endParaRPr kumimoji="1" lang="es-MX" sz="1400" dirty="0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92" y="1318610"/>
            <a:ext cx="11969725" cy="542301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13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62329" y="0"/>
            <a:ext cx="10991850" cy="1325563"/>
          </a:xfrm>
        </p:spPr>
        <p:txBody>
          <a:bodyPr/>
          <a:lstStyle/>
          <a:p>
            <a:pPr algn="ctr" rtl="0"/>
            <a:r>
              <a:rPr lang="es-MX" b="1" i="0" u="none" baseline="0" dirty="0">
                <a:solidFill>
                  <a:srgbClr val="FF0000"/>
                </a:solidFill>
              </a:rPr>
              <a:t>Elaboración del calendario de cultivos en acción</a:t>
            </a:r>
            <a:endParaRPr kumimoji="1"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45366" y="1256551"/>
            <a:ext cx="3991796" cy="2401049"/>
          </a:xfrm>
          <a:prstGeom prst="wedgeEllipseCallout">
            <a:avLst>
              <a:gd name="adj1" fmla="val 37515"/>
              <a:gd name="adj2" fmla="val 5459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Si queremos cambiar la variedad de tomates, debemos empezar a comprar en grupo, ya que permite reducir los costos de las semillas y los fertilizantes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039819" y="1181827"/>
            <a:ext cx="4019909" cy="2424015"/>
          </a:xfrm>
          <a:prstGeom prst="wedgeEllipseCallout">
            <a:avLst>
              <a:gd name="adj1" fmla="val -37571"/>
              <a:gd name="adj2" fmla="val 5395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Cierto. Debemos empezar a ahorrar en grupo para comprar juntos los insumos agrícolas.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367623" y="4529407"/>
            <a:ext cx="3554083" cy="1905899"/>
          </a:xfrm>
          <a:prstGeom prst="wedgeEllipseCallout">
            <a:avLst>
              <a:gd name="adj1" fmla="val -40250"/>
              <a:gd name="adj2" fmla="val -5880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También podemos disponer de transporte grupal al momento de cosechar.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173309" y="6488668"/>
            <a:ext cx="30266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Foto: Malaui</a:t>
            </a:r>
          </a:p>
        </p:txBody>
      </p:sp>
    </p:spTree>
    <p:extLst>
      <p:ext uri="{BB962C8B-B14F-4D97-AF65-F5344CB8AC3E}">
        <p14:creationId xmlns:p14="http://schemas.microsoft.com/office/powerpoint/2010/main" val="16412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pPr algn="l" rtl="0"/>
            <a:r>
              <a:rPr lang="es-MX" b="1" i="0" u="none" baseline="0" dirty="0"/>
              <a:t>SOLUCIÓN DE PROBLEMAS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652336"/>
            <a:ext cx="11687173" cy="5089291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b="0" i="0" u="none" baseline="0" dirty="0"/>
              <a:t>¿Al confeccionar el calendario de cultivos, todos los agricultores deben plantar los mismos cultivos al mismo tiempo?</a:t>
            </a:r>
            <a:r>
              <a:rPr lang="es-MX" b="0" i="0" u="none" baseline="0" dirty="0">
                <a:sym typeface="Wingdings" panose="05000000000000000000" pitchFamily="2" charset="2"/>
              </a:rPr>
              <a:t>No necesariamente. Por ejemplo, el grupo puede acordar un período de siembra escalonada entre los miembros.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b="0" i="0" u="none" baseline="0" dirty="0"/>
              <a:t>Cuando se organizó la reunión para confeccionar el calendario de cultivos los agricultores ya habían sembrado. </a:t>
            </a:r>
            <a:r>
              <a:rPr lang="es-MX" b="0" i="0" u="none" baseline="0" dirty="0">
                <a:sym typeface="Wingdings" panose="05000000000000000000" pitchFamily="2" charset="2"/>
              </a:rPr>
              <a:t>Idealmente, el calendario de cultivos debe hacerse antes de iniciada la temporada de siembra. Si no es posible, incentive a los agricultores a producir los cultivos la temporada siguiente.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14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650" y="1944892"/>
            <a:ext cx="9829800" cy="4431612"/>
          </a:xfrm>
        </p:spPr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15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00100" y="268491"/>
            <a:ext cx="10401300" cy="1676400"/>
          </a:xfrm>
        </p:spPr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x-none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Camino </a:t>
            </a:r>
            <a:r>
              <a:rPr lang="x-none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a seguir: </a:t>
            </a:r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Calendario de implementación, reporte;</a:t>
            </a:r>
            <a:r>
              <a:rPr lang="x-none" altLang="ja-JP" dirty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 agregue aquí cualquier otra información necesaria</a:t>
            </a:r>
            <a:r>
              <a:rPr lang="x-none" altLang="ja-JP" dirty="0" smtClean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.</a:t>
            </a:r>
            <a:endParaRPr kumimoji="1" lang="es-MX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44350" cy="1325563"/>
          </a:xfrm>
        </p:spPr>
        <p:txBody>
          <a:bodyPr/>
          <a:lstStyle/>
          <a:p>
            <a:pPr algn="ctr" rtl="0"/>
            <a:r>
              <a:rPr kumimoji="1" lang="es-MX" b="1" i="0" u="none" baseline="0" dirty="0">
                <a:solidFill>
                  <a:srgbClr val="FF0000"/>
                </a:solidFill>
              </a:rPr>
              <a:t>¿DÓNDE ESTAMOS?: </a:t>
            </a:r>
            <a:r>
              <a:rPr kumimoji="1" lang="es-MX" b="1" i="0" u="none" baseline="0" dirty="0"/>
              <a:t>elaboración del calendario de cultivos en los 4 pasos del SHEP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2</a:t>
            </a:fld>
            <a:endParaRPr kumimoji="1" lang="es-MX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97751"/>
              </p:ext>
            </p:extLst>
          </p:nvPr>
        </p:nvGraphicFramePr>
        <p:xfrm>
          <a:off x="278605" y="1254070"/>
          <a:ext cx="11387139" cy="49857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89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</a:rPr>
                        <a:t>4 pasos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</a:rPr>
                        <a:t>Actividades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625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lang="es-MX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Taller de sensibilización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2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2.  Aumenta la conciencia de los agricultores.</a:t>
                      </a:r>
                      <a:endParaRPr lang="es-MX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18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616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s-MX" sz="18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2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es-MX" altLang="ja-JP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1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4.  Los agricultores adquieren habilidades.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12">
                <a:tc gridSpan="2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Seguimiento y monitoreo (incluyendo el estudio participativo de línea final)</a:t>
                      </a:r>
                      <a:endParaRPr lang="es-MX" altLang="ja-JP" sz="2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418717" y="4226943"/>
            <a:ext cx="4108804" cy="77243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b="0" i="0" u="none" baseline="0" dirty="0">
                <a:solidFill>
                  <a:schemeClr val="tx1"/>
                </a:solidFill>
              </a:rPr>
              <a:t>La </a:t>
            </a:r>
            <a:r>
              <a:rPr kumimoji="1" lang="es-MX" b="0" i="0" u="none" baseline="0" dirty="0">
                <a:solidFill>
                  <a:schemeClr val="tx1"/>
                </a:solidFill>
              </a:rPr>
              <a:t>confección del calendario de cultivos es la instancia en que los agricultores toman</a:t>
            </a:r>
            <a:r>
              <a:rPr lang="es-MX" b="0" i="0" u="none" baseline="0" dirty="0">
                <a:solidFill>
                  <a:schemeClr val="tx1"/>
                </a:solidFill>
              </a:rPr>
              <a:t> decisiones.</a:t>
            </a:r>
            <a:endParaRPr kumimoji="1"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1: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CONCEPTO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3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7446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318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66682" y="2799556"/>
            <a:ext cx="1400175" cy="1695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2490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¿POR QUÉ?:</a:t>
            </a:r>
            <a:r>
              <a:rPr kumimoji="1" lang="es-MX" b="1" i="0" u="none" baseline="0" dirty="0"/>
              <a:t> objetivos de la confección del calendario de cultivos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9500" y="1670536"/>
            <a:ext cx="8627270" cy="4685814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Confeccionar el calendario de cultivos permite al grupo de agricultores </a:t>
            </a:r>
            <a:r>
              <a:rPr lang="es-MX" b="0" i="0" u="none" baseline="0" dirty="0">
                <a:solidFill>
                  <a:srgbClr val="FF0000"/>
                </a:solidFill>
              </a:rPr>
              <a:t>planificar acciones grupales futuras</a:t>
            </a:r>
            <a:r>
              <a:rPr lang="es-MX" b="0" i="0" u="none" baseline="0" dirty="0"/>
              <a:t> en cuanto a:</a:t>
            </a:r>
          </a:p>
          <a:p>
            <a:endParaRPr lang="es-MX" dirty="0"/>
          </a:p>
          <a:p>
            <a:pPr marL="0" indent="0" algn="l" rtl="0">
              <a:buNone/>
            </a:pPr>
            <a:r>
              <a:rPr lang="es-MX" b="0" i="0" u="none" baseline="0" dirty="0">
                <a:solidFill>
                  <a:srgbClr val="FF0000"/>
                </a:solidFill>
              </a:rPr>
              <a:t>(1) producción </a:t>
            </a:r>
            <a:r>
              <a:rPr lang="es-MX" b="0" i="0" u="none" baseline="0" dirty="0"/>
              <a:t>y,</a:t>
            </a:r>
          </a:p>
          <a:p>
            <a:pPr marL="0" indent="0" algn="l" rtl="0">
              <a:buNone/>
            </a:pPr>
            <a:r>
              <a:rPr lang="es-MX" b="0" i="0" u="none" baseline="0" dirty="0">
                <a:solidFill>
                  <a:srgbClr val="FF0000"/>
                </a:solidFill>
              </a:rPr>
              <a:t>(2) marketing</a:t>
            </a:r>
          </a:p>
          <a:p>
            <a:pPr marL="0" indent="0" algn="l" rtl="0">
              <a:buNone/>
            </a:pPr>
            <a:endParaRPr lang="es-MX" dirty="0"/>
          </a:p>
          <a:p>
            <a:pPr marL="0" indent="0" algn="l" rtl="0">
              <a:buNone/>
            </a:pPr>
            <a:r>
              <a:rPr lang="es-MX" b="0" i="0" u="none" baseline="0" dirty="0"/>
              <a:t>de los cultivos objetivo.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4</a:t>
            </a:fld>
            <a:endParaRPr kumimoji="1" lang="es-MX" dirty="0"/>
          </a:p>
        </p:txBody>
      </p:sp>
      <p:pic>
        <p:nvPicPr>
          <p:cNvPr id="6" name="図 487" descr="Fukyuin_0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41" y="4758689"/>
            <a:ext cx="728665" cy="159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>
            <a:extLst>
              <a:ext uri="{FF2B5EF4-FFF2-40B4-BE49-F238E27FC236}">
                <a16:creationId xmlns:a16="http://schemas.microsoft.com/office/drawing/2014/main" id="{5AB1DBBE-4BA2-4DE1-8053-CF15603815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534536"/>
              </p:ext>
            </p:extLst>
          </p:nvPr>
        </p:nvGraphicFramePr>
        <p:xfrm>
          <a:off x="3199300" y="3861847"/>
          <a:ext cx="5668963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r:id="rId3" imgW="5668560" imgH="2895120" progId="">
                  <p:embed/>
                </p:oleObj>
              </mc:Choice>
              <mc:Fallback>
                <p:oleObj r:id="rId3" imgW="5668560" imgH="28951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9300" y="3861847"/>
                        <a:ext cx="5668963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¿QUÉ?: </a:t>
            </a:r>
            <a:r>
              <a:rPr kumimoji="1" lang="es-MX" b="1" i="0" u="none" baseline="0" dirty="0"/>
              <a:t>resumen de la elaboración del calendario de cultivos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62088"/>
            <a:ext cx="10420350" cy="267694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s-MX" b="0" i="0" u="none" baseline="0" dirty="0"/>
              <a:t>Los grupos de agricultores confeccionan un plan anual de actividades de </a:t>
            </a:r>
            <a:r>
              <a:rPr lang="es-MX" b="0" i="0" u="none" baseline="0" dirty="0">
                <a:solidFill>
                  <a:srgbClr val="FF0000"/>
                </a:solidFill>
              </a:rPr>
              <a:t>producción y marketing</a:t>
            </a:r>
            <a:r>
              <a:rPr lang="es-MX" b="0" i="0" u="none" baseline="0" dirty="0"/>
              <a:t> para los cultivos objetivo.</a:t>
            </a:r>
          </a:p>
          <a:p>
            <a:pPr algn="l" rtl="0"/>
            <a:r>
              <a:rPr lang="es-MX" b="0" i="0" u="none" baseline="0" dirty="0"/>
              <a:t>El plan incluye </a:t>
            </a:r>
            <a:r>
              <a:rPr lang="es-MX" b="0" i="0" u="none" baseline="0" dirty="0">
                <a:solidFill>
                  <a:srgbClr val="FF0000"/>
                </a:solidFill>
              </a:rPr>
              <a:t>acciones colectivas como grupo</a:t>
            </a:r>
            <a:r>
              <a:rPr lang="es-MX" b="0" i="0" u="none" baseline="0" dirty="0"/>
              <a:t> para mejorar la producción y marketing de los cultivos objetivo.</a:t>
            </a:r>
            <a:endParaRPr lang="es-MX" dirty="0"/>
          </a:p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5</a:t>
            </a:fld>
            <a:endParaRPr kumimoji="1"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199300" y="3845780"/>
            <a:ext cx="579339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El calendario de cultivos como eje del trabajo grupal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514101" y="6208684"/>
            <a:ext cx="106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effectLst>
                  <a:glow rad="63500">
                    <a:schemeClr val="bg1"/>
                  </a:glow>
                </a:effectLst>
              </a:rPr>
              <a:t>Avance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421672" y="4306834"/>
            <a:ext cx="1060280" cy="335235"/>
          </a:xfrm>
          <a:prstGeom prst="rect">
            <a:avLst/>
          </a:prstGeom>
          <a:solidFill>
            <a:srgbClr val="A6A6A6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sz="1600" dirty="0"/>
              <a:t>Trabajo en grupo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6602722" y="4628712"/>
            <a:ext cx="461665" cy="11667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s-MX" dirty="0"/>
              <a:t>Producción</a:t>
            </a:r>
          </a:p>
        </p:txBody>
      </p:sp>
      <p:sp>
        <p:nvSpPr>
          <p:cNvPr id="10" name="CuadroTexto 7">
            <a:extLst>
              <a:ext uri="{FF2B5EF4-FFF2-40B4-BE49-F238E27FC236}">
                <a16:creationId xmlns:a16="http://schemas.microsoft.com/office/drawing/2014/main" id="{3004C78B-98E9-4A33-B138-FF778373F2E0}"/>
              </a:ext>
            </a:extLst>
          </p:cNvPr>
          <p:cNvSpPr txBox="1"/>
          <p:nvPr/>
        </p:nvSpPr>
        <p:spPr>
          <a:xfrm rot="5400000">
            <a:off x="4306519" y="5036790"/>
            <a:ext cx="1060280" cy="282418"/>
          </a:xfrm>
          <a:prstGeom prst="rect">
            <a:avLst/>
          </a:prstGeom>
          <a:solidFill>
            <a:srgbClr val="5386C6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altLang="ja-JP" dirty="0"/>
              <a:t>Marketing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90" y="-105753"/>
            <a:ext cx="1051560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FORMULARIO: </a:t>
            </a:r>
            <a:r>
              <a:rPr kumimoji="1" lang="es-MX" sz="4000" b="1" i="0" u="none" baseline="0" dirty="0"/>
              <a:t>calendario de cultivos</a:t>
            </a:r>
            <a:endParaRPr kumimoji="1" lang="es-MX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6</a:t>
            </a:fld>
            <a:endParaRPr kumimoji="1" lang="es-MX" sz="1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69249" y="1219809"/>
            <a:ext cx="11773868" cy="2125661"/>
          </a:xfrm>
        </p:spPr>
        <p:txBody>
          <a:bodyPr>
            <a:normAutofit/>
          </a:bodyPr>
          <a:lstStyle/>
          <a:p>
            <a:pPr algn="l" rtl="0"/>
            <a:r>
              <a:rPr lang="es-MX" sz="3200" b="0" i="0" u="none" baseline="0" dirty="0"/>
              <a:t>Los grupos de agricultores deciden qué quieren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cambiar</a:t>
            </a:r>
            <a:r>
              <a:rPr lang="es-MX" sz="3200" b="0" i="0" u="none" baseline="0" dirty="0"/>
              <a:t> (ej. variedad, cantidad, calidad, oportunidad, compradores, etc.)</a:t>
            </a:r>
          </a:p>
          <a:p>
            <a:pPr algn="l" rtl="0"/>
            <a:r>
              <a:rPr lang="es-MX" sz="3200" b="0" i="0" u="none" baseline="0" dirty="0"/>
              <a:t>Identifican las acciones mensuales para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producción, marketing </a:t>
            </a:r>
            <a:r>
              <a:rPr lang="es-MX" sz="3200" b="0" i="0" u="none" baseline="0" dirty="0"/>
              <a:t>(incluyendo la gestión comercial) y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actividades grupales</a:t>
            </a:r>
            <a:r>
              <a:rPr lang="es-MX" sz="3200" b="0" i="0" u="none" baseline="0" dirty="0"/>
              <a:t>.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416818F-15AF-49A4-A7AC-2461DAC1B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242605"/>
              </p:ext>
            </p:extLst>
          </p:nvPr>
        </p:nvGraphicFramePr>
        <p:xfrm>
          <a:off x="629134" y="3630679"/>
          <a:ext cx="10878504" cy="307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399">
                  <a:extLst>
                    <a:ext uri="{9D8B030D-6E8A-4147-A177-3AD203B41FA5}">
                      <a16:colId xmlns:a16="http://schemas.microsoft.com/office/drawing/2014/main" val="1040245747"/>
                    </a:ext>
                  </a:extLst>
                </a:gridCol>
                <a:gridCol w="1090913">
                  <a:extLst>
                    <a:ext uri="{9D8B030D-6E8A-4147-A177-3AD203B41FA5}">
                      <a16:colId xmlns:a16="http://schemas.microsoft.com/office/drawing/2014/main" val="3485848589"/>
                    </a:ext>
                  </a:extLst>
                </a:gridCol>
                <a:gridCol w="721757">
                  <a:extLst>
                    <a:ext uri="{9D8B030D-6E8A-4147-A177-3AD203B41FA5}">
                      <a16:colId xmlns:a16="http://schemas.microsoft.com/office/drawing/2014/main" val="3640415822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3315570143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4245563609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425390954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3994254180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2216272356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882732447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4173881835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732824049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669260168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341396725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4129153545"/>
                    </a:ext>
                  </a:extLst>
                </a:gridCol>
              </a:tblGrid>
              <a:tr h="230489">
                <a:tc gridSpan="2">
                  <a:txBody>
                    <a:bodyPr/>
                    <a:lstStyle/>
                    <a:p>
                      <a:pPr algn="l"/>
                      <a:r>
                        <a:rPr lang="es-MX" sz="1200" b="0" kern="100" dirty="0">
                          <a:solidFill>
                            <a:schemeClr val="tx1"/>
                          </a:solidFill>
                          <a:effectLst/>
                        </a:rPr>
                        <a:t>Mes</a:t>
                      </a:r>
                      <a:endParaRPr lang="es-MX" altLang="ja-JP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345936"/>
                  </a:ext>
                </a:extLst>
              </a:tr>
              <a:tr h="499926">
                <a:tc rowSpan="3"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Producción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s-MX" sz="12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 cosecha: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(        )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773246"/>
                  </a:ext>
                </a:extLst>
              </a:tr>
              <a:tr h="5986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s-MX" sz="12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 cosecha: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(        )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0494999"/>
                  </a:ext>
                </a:extLst>
              </a:tr>
              <a:tr h="5858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s-MX" sz="12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 cosecha: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(        )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345744"/>
                  </a:ext>
                </a:extLst>
              </a:tr>
              <a:tr h="519667">
                <a:tc gridSpan="2">
                  <a:txBody>
                    <a:bodyPr/>
                    <a:lstStyle/>
                    <a:p>
                      <a:pPr algn="l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Marketing y gestión comercial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427894"/>
                  </a:ext>
                </a:extLst>
              </a:tr>
              <a:tr h="596496">
                <a:tc gridSpan="2"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Actividades grupales / otras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601775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81D2CF-5B53-4E12-B850-BF5ADFED42C4}"/>
              </a:ext>
            </a:extLst>
          </p:cNvPr>
          <p:cNvSpPr txBox="1"/>
          <p:nvPr/>
        </p:nvSpPr>
        <p:spPr>
          <a:xfrm>
            <a:off x="180562" y="3219193"/>
            <a:ext cx="1194817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altLang="ja-JP" sz="1400" dirty="0">
                <a:effectLst/>
                <a:ea typeface="ＭＳ 明朝" panose="02020609040205080304" pitchFamily="17" charset="-128"/>
              </a:rPr>
              <a:t>Estamos mejorando o cambiando cosecha / variedad, calidad, cantidad, </a:t>
            </a:r>
            <a:r>
              <a:rPr lang="es-MX" altLang="ja-JP" sz="14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  <a:sym typeface="Wingdings" panose="05000000000000000000" pitchFamily="2" charset="2"/>
              </a:rPr>
              <a:t>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tiempo de cosecha, </a:t>
            </a:r>
            <a:r>
              <a:rPr lang="es-MX" altLang="ja-JP" sz="14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  <a:sym typeface="Wingdings" panose="05000000000000000000" pitchFamily="2" charset="2"/>
              </a:rPr>
              <a:t>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 compradores </a:t>
            </a:r>
            <a:r>
              <a:rPr lang="es-MX" altLang="ja-JP" sz="14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  <a:sym typeface="Wingdings" panose="05000000000000000000" pitchFamily="2" charset="2"/>
              </a:rPr>
              <a:t>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 Otros</a:t>
            </a:r>
            <a:r>
              <a:rPr lang="ja-JP" altLang="es-MX" sz="1400" dirty="0">
                <a:effectLst/>
                <a:ea typeface="ＭＳ 明朝" panose="02020609040205080304" pitchFamily="17" charset="-128"/>
              </a:rPr>
              <a:t>　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(especifique:</a:t>
            </a:r>
            <a:r>
              <a:rPr lang="es-MX" altLang="ja-JP" sz="1400" u="sng" dirty="0">
                <a:effectLst/>
                <a:ea typeface="ＭＳ 明朝" panose="02020609040205080304" pitchFamily="17" charset="-128"/>
              </a:rPr>
              <a:t>                                                                    ).</a:t>
            </a:r>
            <a:endParaRPr lang="es-MX" altLang="ja-JP" sz="1400" dirty="0"/>
          </a:p>
        </p:txBody>
      </p:sp>
    </p:spTree>
    <p:extLst>
      <p:ext uri="{BB962C8B-B14F-4D97-AF65-F5344CB8AC3E}">
        <p14:creationId xmlns:p14="http://schemas.microsoft.com/office/powerpoint/2010/main" val="36992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¿CÓMO?: </a:t>
            </a:r>
            <a:r>
              <a:rPr lang="es-MX" sz="4000" dirty="0"/>
              <a:t>consejos clave para la implementación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099" y="919644"/>
            <a:ext cx="11604017" cy="3290328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debaten y deciden el mejor plan de producción y marketing anual para generar más ingresos con la horticultura.</a:t>
            </a:r>
          </a:p>
          <a:p>
            <a:pPr algn="l" rtl="0"/>
            <a:r>
              <a:rPr lang="es-MX" b="0" i="0" u="none" baseline="0" dirty="0"/>
              <a:t>Los extensionistas se aseguran de que el plan sea realista y sostenible, considerando la capacidad actual del grupo de agricultores.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7</a:t>
            </a:fld>
            <a:endParaRPr kumimoji="1" lang="es-MX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367" y="3856261"/>
            <a:ext cx="5516633" cy="1934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609328"/>
            <a:ext cx="7239000" cy="1767841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1411636" y="4460949"/>
            <a:ext cx="2531714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07857" y="3735502"/>
            <a:ext cx="2647623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873009" y="4823730"/>
            <a:ext cx="3771900" cy="1370036"/>
          </a:xfrm>
          <a:prstGeom prst="rect">
            <a:avLst/>
          </a:prstGeom>
          <a:solidFill>
            <a:srgbClr val="EFD1CF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Ahora estamos decididos a</a:t>
            </a:r>
            <a:r>
              <a:rPr lang="es-MX" altLang="ja-JP" dirty="0"/>
              <a:t> </a:t>
            </a:r>
            <a:r>
              <a:rPr lang="es-MX" dirty="0"/>
              <a:t>producir los cultivos objetivo con éxito. Podemos planificar en grupo varias actividades de producción y marketing.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7315199" y="4085066"/>
            <a:ext cx="3329797" cy="1642874"/>
          </a:xfrm>
          <a:prstGeom prst="rect">
            <a:avLst/>
          </a:prstGeom>
          <a:solidFill>
            <a:srgbClr val="EFD1CF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 err="1"/>
              <a:t>Nuestr</a:t>
            </a:r>
            <a:r>
              <a:rPr lang="es-CL" dirty="0"/>
              <a:t>a</a:t>
            </a:r>
            <a:r>
              <a:rPr lang="es-MX" dirty="0"/>
              <a:t> extensionista nos da consejos para elaborar un plan realista. Confiamos en ella porque sus consejos van directo al grano. Podemos elaborar un buen plan.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712842" y="4846286"/>
            <a:ext cx="1422641" cy="847148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Apoyo a la autonomía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657114" y="4045018"/>
            <a:ext cx="1545772" cy="1147467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sz="1600" dirty="0">
                <a:solidFill>
                  <a:schemeClr val="bg1"/>
                </a:solidFill>
              </a:rPr>
              <a:t>Apoyo a la competencia y la conexión</a:t>
            </a:r>
          </a:p>
        </p:txBody>
      </p:sp>
    </p:spTree>
    <p:extLst>
      <p:ext uri="{BB962C8B-B14F-4D97-AF65-F5344CB8AC3E}">
        <p14:creationId xmlns:p14="http://schemas.microsoft.com/office/powerpoint/2010/main" val="37070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8</a:t>
            </a:fld>
            <a:endParaRPr kumimoji="1" lang="es-MX" sz="1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39582" y="58388"/>
            <a:ext cx="10848975" cy="1325563"/>
          </a:xfrm>
        </p:spPr>
        <p:txBody>
          <a:bodyPr/>
          <a:lstStyle/>
          <a:p>
            <a:pPr algn="ctr" rtl="0"/>
            <a:r>
              <a:rPr lang="es-MX" sz="4000" b="1" i="0" u="none" baseline="0" dirty="0">
                <a:solidFill>
                  <a:srgbClr val="FF0000"/>
                </a:solidFill>
              </a:rPr>
              <a:t>Mitigar la asimetría de información</a:t>
            </a:r>
            <a:endParaRPr kumimoji="1" lang="es-MX" sz="4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6239" y="1229169"/>
            <a:ext cx="11368440" cy="978729"/>
          </a:xfr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kumimoji="1" lang="es-MX" sz="3200" b="0" i="0" u="none" baseline="0" dirty="0"/>
              <a:t>Una buena planificación con el calendario de cultivos mitiga las brechas de información entre los agricultores y los actores del mercado.</a:t>
            </a:r>
            <a:endParaRPr kumimoji="1" lang="es-MX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3" y="2596296"/>
            <a:ext cx="12106932" cy="361282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82139" y="5814753"/>
            <a:ext cx="1245870" cy="369332"/>
          </a:xfrm>
          <a:prstGeom prst="rect">
            <a:avLst/>
          </a:prstGeom>
          <a:solidFill>
            <a:srgbClr val="FFFDD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Agricultor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0541608" y="4992251"/>
            <a:ext cx="1345591" cy="646331"/>
          </a:xfrm>
          <a:prstGeom prst="rect">
            <a:avLst/>
          </a:prstGeom>
          <a:solidFill>
            <a:srgbClr val="FFFDDF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dirty="0"/>
              <a:t>Actor del mercado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0752793" y="3355451"/>
            <a:ext cx="567531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sz="1400" dirty="0"/>
              <a:t>Tomates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760895" y="4370014"/>
            <a:ext cx="672543" cy="284488"/>
          </a:xfrm>
          <a:prstGeom prst="rect">
            <a:avLst/>
          </a:prstGeom>
          <a:solidFill>
            <a:srgbClr val="40B8E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sz="1400" dirty="0"/>
              <a:t>Mercado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36C141-1D08-468A-9A87-78A09C3124E4}"/>
              </a:ext>
            </a:extLst>
          </p:cNvPr>
          <p:cNvSpPr txBox="1"/>
          <p:nvPr/>
        </p:nvSpPr>
        <p:spPr>
          <a:xfrm>
            <a:off x="2064327" y="2700796"/>
            <a:ext cx="3455324" cy="1077218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Entre los miembros podemos decidir diferentes épocas de siembra, para poder suministrar cebollas constantemente al mercado como grupo.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A18060-774F-4346-A344-DAF0135CB863}"/>
              </a:ext>
            </a:extLst>
          </p:cNvPr>
          <p:cNvSpPr txBox="1"/>
          <p:nvPr/>
        </p:nvSpPr>
        <p:spPr>
          <a:xfrm>
            <a:off x="2064327" y="4067923"/>
            <a:ext cx="3521826" cy="1822476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Antes solo plantábamos la variedad tradicional, pero ahora, como grupo, podemos probar con esta nueva variedad a pequeña escala la próxima temporada. Si resulta, podemos</a:t>
            </a:r>
            <a:br>
              <a:rPr kumimoji="1" lang="es-MX" altLang="ja-JP" sz="1600" dirty="0"/>
            </a:br>
            <a:r>
              <a:rPr kumimoji="1" lang="es-MX" altLang="ja-JP" sz="1600" dirty="0"/>
              <a:t>sembrar más y suministrar más al mercado. 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3BC71C-5E61-479D-9D52-35DA55673750}"/>
              </a:ext>
            </a:extLst>
          </p:cNvPr>
          <p:cNvSpPr txBox="1"/>
          <p:nvPr/>
        </p:nvSpPr>
        <p:spPr>
          <a:xfrm>
            <a:off x="6592636" y="2700796"/>
            <a:ext cx="3455324" cy="1077218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Sería muy bueno que los productores locales pudieran suministrarnos cebollas durante todo el año.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B701B09-C7E3-4443-8B8C-955CF1C65BDC}"/>
              </a:ext>
            </a:extLst>
          </p:cNvPr>
          <p:cNvSpPr txBox="1"/>
          <p:nvPr/>
        </p:nvSpPr>
        <p:spPr>
          <a:xfrm>
            <a:off x="6542760" y="4073162"/>
            <a:ext cx="3550015" cy="1313485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Esta variedad se vende mucho mejor que las tradicionales. Pero no muchos agricultores la producen. Necesitamos un mayor suministro. </a:t>
            </a:r>
          </a:p>
        </p:txBody>
      </p:sp>
    </p:spTree>
    <p:extLst>
      <p:ext uri="{BB962C8B-B14F-4D97-AF65-F5344CB8AC3E}">
        <p14:creationId xmlns:p14="http://schemas.microsoft.com/office/powerpoint/2010/main" val="133620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2: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PRÁCTICA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9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15370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DFEAF8"/>
        </a:solidFill>
      </a:spPr>
      <a:bodyPr wrap="square" rtlCol="0">
        <a:spAutoFit/>
      </a:bodyPr>
      <a:lstStyle>
        <a:defPPr algn="l">
          <a:defRPr kumimoji="1"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1072</Words>
  <Application>Microsoft Office PowerPoint</Application>
  <PresentationFormat>ワイド画面</PresentationFormat>
  <Paragraphs>111</Paragraphs>
  <Slides>15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8" baseType="lpstr">
      <vt:lpstr>HGｺﾞｼｯｸE</vt:lpstr>
      <vt:lpstr>ＭＳ Ｐゴシック</vt:lpstr>
      <vt:lpstr>ＭＳ ゴシック</vt:lpstr>
      <vt:lpstr>ＭＳ 明朝</vt:lpstr>
      <vt:lpstr>Arial</vt:lpstr>
      <vt:lpstr>Arial Narrow</vt:lpstr>
      <vt:lpstr>Calibri</vt:lpstr>
      <vt:lpstr>Century</vt:lpstr>
      <vt:lpstr>Century Gothic</vt:lpstr>
      <vt:lpstr>Times New Roman</vt:lpstr>
      <vt:lpstr>Wingdings</vt:lpstr>
      <vt:lpstr>Office Theme</vt:lpstr>
      <vt:lpstr>ビットマップ イメージ</vt:lpstr>
      <vt:lpstr>Elaboración del calendario de cultivos Métodos de implementación</vt:lpstr>
      <vt:lpstr>¿DÓNDE ESTAMOS?: elaboración del calendario de cultivos en los 4 pasos del SHEP</vt:lpstr>
      <vt:lpstr>PARTE 1: CONCEPTO</vt:lpstr>
      <vt:lpstr>¿POR QUÉ?: objetivos de la confección del calendario de cultivos</vt:lpstr>
      <vt:lpstr>¿QUÉ?: resumen de la elaboración del calendario de cultivos</vt:lpstr>
      <vt:lpstr>FORMULARIO: calendario de cultivos</vt:lpstr>
      <vt:lpstr>¿CÓMO?: consejos clave para la implementación</vt:lpstr>
      <vt:lpstr>Mitigar la asimetría de información</vt:lpstr>
      <vt:lpstr>PARTE 2: PRÁCTICA</vt:lpstr>
      <vt:lpstr>PASO:  procedimientos de implementación</vt:lpstr>
      <vt:lpstr>Calendario de cultivos</vt:lpstr>
      <vt:lpstr>LISTA DE CHEQUEO: puntos que confirmar tras confeccionar el calendario de cultivos</vt:lpstr>
      <vt:lpstr>Elaboración del calendario de cultivos en acción</vt:lpstr>
      <vt:lpstr>SOLUCIÓN DE PROBLEMAS</vt:lpstr>
      <vt:lpstr>Camino a seguir: Calendario de implementación, reporte; agregue aquí cualquier otra información necesaria.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Conducting Baseline Survey</dc:title>
  <dc:creator>Shuto Kumiko</dc:creator>
  <cp:lastModifiedBy>Mitsuya, Sayuri[三津谷 沙友里]</cp:lastModifiedBy>
  <cp:revision>128</cp:revision>
  <dcterms:created xsi:type="dcterms:W3CDTF">2019-05-01T16:27:56Z</dcterms:created>
  <dcterms:modified xsi:type="dcterms:W3CDTF">2022-01-17T07:59:24Z</dcterms:modified>
</cp:coreProperties>
</file>