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2" r:id="rId2"/>
    <p:sldId id="258" r:id="rId3"/>
    <p:sldId id="269" r:id="rId4"/>
    <p:sldId id="257" r:id="rId5"/>
    <p:sldId id="259" r:id="rId6"/>
    <p:sldId id="286" r:id="rId7"/>
    <p:sldId id="290" r:id="rId8"/>
    <p:sldId id="289" r:id="rId9"/>
    <p:sldId id="287" r:id="rId10"/>
    <p:sldId id="270" r:id="rId11"/>
    <p:sldId id="262" r:id="rId12"/>
    <p:sldId id="267" r:id="rId13"/>
    <p:sldId id="288" r:id="rId14"/>
    <p:sldId id="263" r:id="rId15"/>
    <p:sldId id="284" r:id="rId16"/>
    <p:sldId id="281" r:id="rId17"/>
    <p:sldId id="285" r:id="rId1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DF"/>
    <a:srgbClr val="40B8E5"/>
    <a:srgbClr val="FFFFFF"/>
    <a:srgbClr val="DFEAF8"/>
    <a:srgbClr val="EC695C"/>
    <a:srgbClr val="767676"/>
    <a:srgbClr val="D85D52"/>
    <a:srgbClr val="EFD1CF"/>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102" y="93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79A8D2-7DF4-4F1E-B445-B207A48F9AC7}" type="datetimeFigureOut">
              <a:rPr kumimoji="1" lang="es-MX" smtClean="0"/>
              <a:t>17/01/2022</a:t>
            </a:fld>
            <a:endParaRPr kumimoji="1" lang="es-MX"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es-MX" dirty="0" err="1"/>
              <a:t>Click</a:t>
            </a:r>
            <a:r>
              <a:rPr kumimoji="1" lang="es-MX" dirty="0"/>
              <a:t> to </a:t>
            </a:r>
            <a:r>
              <a:rPr kumimoji="1" lang="es-MX" dirty="0" err="1"/>
              <a:t>edit</a:t>
            </a:r>
            <a:r>
              <a:rPr kumimoji="1" lang="es-MX" dirty="0"/>
              <a:t> Master </a:t>
            </a:r>
            <a:r>
              <a:rPr kumimoji="1" lang="es-MX" dirty="0" err="1"/>
              <a:t>text</a:t>
            </a:r>
            <a:r>
              <a:rPr kumimoji="1" lang="es-MX" dirty="0"/>
              <a:t> </a:t>
            </a:r>
            <a:r>
              <a:rPr kumimoji="1" lang="es-MX" dirty="0" err="1"/>
              <a:t>styles</a:t>
            </a:r>
            <a:endParaRPr kumimoji="1" lang="es-MX" dirty="0"/>
          </a:p>
          <a:p>
            <a:pPr lvl="1"/>
            <a:r>
              <a:rPr kumimoji="1" lang="es-MX" dirty="0" err="1"/>
              <a:t>Second</a:t>
            </a:r>
            <a:r>
              <a:rPr kumimoji="1" lang="es-MX" dirty="0"/>
              <a:t> </a:t>
            </a:r>
            <a:r>
              <a:rPr kumimoji="1" lang="es-MX" dirty="0" err="1"/>
              <a:t>level</a:t>
            </a:r>
            <a:endParaRPr kumimoji="1" lang="es-MX" dirty="0"/>
          </a:p>
          <a:p>
            <a:pPr lvl="2"/>
            <a:r>
              <a:rPr kumimoji="1" lang="es-MX" dirty="0" err="1"/>
              <a:t>Third</a:t>
            </a:r>
            <a:r>
              <a:rPr kumimoji="1" lang="es-MX" dirty="0"/>
              <a:t> </a:t>
            </a:r>
            <a:r>
              <a:rPr kumimoji="1" lang="es-MX" dirty="0" err="1"/>
              <a:t>level</a:t>
            </a:r>
            <a:endParaRPr kumimoji="1" lang="es-MX" dirty="0"/>
          </a:p>
          <a:p>
            <a:pPr lvl="3"/>
            <a:r>
              <a:rPr kumimoji="1" lang="es-MX" dirty="0" err="1"/>
              <a:t>Fourth</a:t>
            </a:r>
            <a:r>
              <a:rPr kumimoji="1" lang="es-MX" dirty="0"/>
              <a:t> </a:t>
            </a:r>
            <a:r>
              <a:rPr kumimoji="1" lang="es-MX" dirty="0" err="1"/>
              <a:t>level</a:t>
            </a:r>
            <a:endParaRPr kumimoji="1" lang="es-MX" dirty="0"/>
          </a:p>
          <a:p>
            <a:pPr lvl="4"/>
            <a:r>
              <a:rPr kumimoji="1" lang="es-MX" dirty="0" err="1"/>
              <a:t>Fifth</a:t>
            </a:r>
            <a:r>
              <a:rPr kumimoji="1" lang="es-MX" dirty="0"/>
              <a:t> </a:t>
            </a:r>
            <a:r>
              <a:rPr kumimoji="1" lang="es-MX" dirty="0" err="1"/>
              <a:t>level</a:t>
            </a:r>
            <a:endParaRPr kumimoji="1" lang="es-MX"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6995E-F1F1-4633-A39C-03F77480B3D8}" type="slidenum">
              <a:rPr kumimoji="1" lang="es-MX" smtClean="0"/>
              <a:t>‹#›</a:t>
            </a:fld>
            <a:endParaRPr kumimoji="1" lang="es-MX" dirty="0"/>
          </a:p>
        </p:txBody>
      </p:sp>
    </p:spTree>
    <p:extLst>
      <p:ext uri="{BB962C8B-B14F-4D97-AF65-F5344CB8AC3E}">
        <p14:creationId xmlns:p14="http://schemas.microsoft.com/office/powerpoint/2010/main" val="32984272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dirty="0"/>
          </a:p>
        </p:txBody>
      </p:sp>
      <p:sp>
        <p:nvSpPr>
          <p:cNvPr id="4" name="Slide Number Placeholder 3"/>
          <p:cNvSpPr>
            <a:spLocks noGrp="1"/>
          </p:cNvSpPr>
          <p:nvPr>
            <p:ph type="sldNum" sz="quarter" idx="10"/>
          </p:nvPr>
        </p:nvSpPr>
        <p:spPr/>
        <p:txBody>
          <a:bodyPr/>
          <a:lstStyle/>
          <a:p>
            <a:fld id="{B106995E-F1F1-4633-A39C-03F77480B3D8}" type="slidenum">
              <a:rPr kumimoji="1" lang="es-MX" smtClean="0"/>
              <a:t>4</a:t>
            </a:fld>
            <a:endParaRPr kumimoji="1" lang="es-MX" dirty="0"/>
          </a:p>
        </p:txBody>
      </p:sp>
    </p:spTree>
    <p:extLst>
      <p:ext uri="{BB962C8B-B14F-4D97-AF65-F5344CB8AC3E}">
        <p14:creationId xmlns:p14="http://schemas.microsoft.com/office/powerpoint/2010/main" val="286333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106995E-F1F1-4633-A39C-03F77480B3D8}" type="slidenum">
              <a:rPr kumimoji="1" lang="es-MX" smtClean="0"/>
              <a:t>13</a:t>
            </a:fld>
            <a:endParaRPr kumimoji="1" lang="es-MX" dirty="0"/>
          </a:p>
        </p:txBody>
      </p:sp>
    </p:spTree>
    <p:extLst>
      <p:ext uri="{BB962C8B-B14F-4D97-AF65-F5344CB8AC3E}">
        <p14:creationId xmlns:p14="http://schemas.microsoft.com/office/powerpoint/2010/main" val="325818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kumimoji="1" lang="es-MX" dirty="0" err="1"/>
              <a:t>Click</a:t>
            </a:r>
            <a:r>
              <a:rPr kumimoji="1" lang="es-MX" dirty="0"/>
              <a:t> to </a:t>
            </a:r>
            <a:r>
              <a:rPr kumimoji="1" lang="es-MX" dirty="0" err="1"/>
              <a:t>edit</a:t>
            </a:r>
            <a:r>
              <a:rPr kumimoji="1" lang="es-MX" dirty="0"/>
              <a:t> Master </a:t>
            </a:r>
            <a:r>
              <a:rPr kumimoji="1" lang="es-MX" dirty="0" err="1"/>
              <a:t>title</a:t>
            </a:r>
            <a:r>
              <a:rPr kumimoji="1" lang="es-MX" dirty="0"/>
              <a:t> </a:t>
            </a:r>
            <a:r>
              <a:rPr kumimoji="1" lang="es-MX" dirty="0" err="1"/>
              <a:t>style</a:t>
            </a:r>
            <a:endParaRPr kumimoji="1" lang="es-MX"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s-MX" dirty="0" err="1"/>
              <a:t>Click</a:t>
            </a:r>
            <a:r>
              <a:rPr kumimoji="1" lang="es-MX" dirty="0"/>
              <a:t> to </a:t>
            </a:r>
            <a:r>
              <a:rPr kumimoji="1" lang="es-MX" dirty="0" err="1"/>
              <a:t>edit</a:t>
            </a:r>
            <a:r>
              <a:rPr kumimoji="1" lang="es-MX" dirty="0"/>
              <a:t> Master </a:t>
            </a:r>
            <a:r>
              <a:rPr kumimoji="1" lang="es-MX" dirty="0" err="1"/>
              <a:t>subtitle</a:t>
            </a:r>
            <a:r>
              <a:rPr kumimoji="1" lang="es-MX" dirty="0"/>
              <a:t> </a:t>
            </a:r>
            <a:r>
              <a:rPr kumimoji="1" lang="es-MX" dirty="0" err="1"/>
              <a:t>style</a:t>
            </a:r>
            <a:endParaRPr kumimoji="1" lang="es-MX" dirty="0"/>
          </a:p>
        </p:txBody>
      </p:sp>
      <p:sp>
        <p:nvSpPr>
          <p:cNvPr id="6" name="Slide Number Placeholder 5"/>
          <p:cNvSpPr>
            <a:spLocks noGrp="1"/>
          </p:cNvSpPr>
          <p:nvPr>
            <p:ph type="sldNum" sz="quarter" idx="12"/>
          </p:nvPr>
        </p:nvSpPr>
        <p:spPr/>
        <p:txBody>
          <a:bodyPr/>
          <a:lstStyle/>
          <a:p>
            <a:fld id="{5D3A281A-EDD1-4EE7-A1B5-4028A6F808F1}" type="slidenum">
              <a:rPr kumimoji="1" lang="es-MX" smtClean="0"/>
              <a:t>‹#›</a:t>
            </a:fld>
            <a:endParaRPr kumimoji="1" lang="es-MX" dirty="0"/>
          </a:p>
        </p:txBody>
      </p:sp>
    </p:spTree>
    <p:extLst>
      <p:ext uri="{BB962C8B-B14F-4D97-AF65-F5344CB8AC3E}">
        <p14:creationId xmlns:p14="http://schemas.microsoft.com/office/powerpoint/2010/main" val="406458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1"/>
            <a:ext cx="10515600" cy="1325563"/>
          </a:xfrm>
        </p:spPr>
        <p:txBody>
          <a:bodyPr/>
          <a:lstStyle/>
          <a:p>
            <a:r>
              <a:rPr kumimoji="1" lang="es-MX" dirty="0" err="1"/>
              <a:t>Click</a:t>
            </a:r>
            <a:r>
              <a:rPr kumimoji="1" lang="es-MX" dirty="0"/>
              <a:t> to </a:t>
            </a:r>
            <a:r>
              <a:rPr kumimoji="1" lang="es-MX" dirty="0" err="1"/>
              <a:t>edit</a:t>
            </a:r>
            <a:r>
              <a:rPr kumimoji="1" lang="es-MX" dirty="0"/>
              <a:t> Master </a:t>
            </a:r>
            <a:r>
              <a:rPr kumimoji="1" lang="es-MX" dirty="0" err="1"/>
              <a:t>title</a:t>
            </a:r>
            <a:r>
              <a:rPr kumimoji="1" lang="es-MX" dirty="0"/>
              <a:t> </a:t>
            </a:r>
            <a:r>
              <a:rPr kumimoji="1" lang="es-MX" dirty="0" err="1"/>
              <a:t>style</a:t>
            </a:r>
            <a:endParaRPr kumimoji="1" lang="es-MX" dirty="0"/>
          </a:p>
        </p:txBody>
      </p:sp>
      <p:sp>
        <p:nvSpPr>
          <p:cNvPr id="3" name="Content Placeholder 2"/>
          <p:cNvSpPr>
            <a:spLocks noGrp="1"/>
          </p:cNvSpPr>
          <p:nvPr>
            <p:ph idx="1"/>
          </p:nvPr>
        </p:nvSpPr>
        <p:spPr>
          <a:xfrm>
            <a:off x="838200" y="1628360"/>
            <a:ext cx="10515600" cy="4727990"/>
          </a:xfrm>
        </p:spPr>
        <p:txBody>
          <a:bodyPr>
            <a:normAutofit/>
          </a:bodyPr>
          <a:lstStyle>
            <a:lvl1pPr>
              <a:defRPr sz="3600"/>
            </a:lvl1pPr>
            <a:lvl2pPr>
              <a:defRPr sz="3200"/>
            </a:lvl2pPr>
            <a:lvl3pPr>
              <a:defRPr sz="2800"/>
            </a:lvl3pPr>
            <a:lvl4pPr>
              <a:defRPr sz="2400"/>
            </a:lvl4pPr>
            <a:lvl5pPr>
              <a:defRPr sz="2400"/>
            </a:lvl5pPr>
          </a:lstStyle>
          <a:p>
            <a:pPr lvl="0"/>
            <a:r>
              <a:rPr kumimoji="1" lang="es-MX" dirty="0" err="1"/>
              <a:t>Click</a:t>
            </a:r>
            <a:r>
              <a:rPr kumimoji="1" lang="es-MX" dirty="0"/>
              <a:t> to </a:t>
            </a:r>
            <a:r>
              <a:rPr kumimoji="1" lang="es-MX" dirty="0" err="1"/>
              <a:t>edit</a:t>
            </a:r>
            <a:r>
              <a:rPr kumimoji="1" lang="es-MX" dirty="0"/>
              <a:t> Master </a:t>
            </a:r>
            <a:r>
              <a:rPr kumimoji="1" lang="es-MX" dirty="0" err="1"/>
              <a:t>text</a:t>
            </a:r>
            <a:r>
              <a:rPr kumimoji="1" lang="es-MX" dirty="0"/>
              <a:t> </a:t>
            </a:r>
            <a:r>
              <a:rPr kumimoji="1" lang="es-MX" dirty="0" err="1"/>
              <a:t>styles</a:t>
            </a:r>
            <a:endParaRPr kumimoji="1" lang="es-MX" dirty="0"/>
          </a:p>
          <a:p>
            <a:pPr lvl="1"/>
            <a:r>
              <a:rPr kumimoji="1" lang="es-MX" dirty="0" err="1"/>
              <a:t>Second</a:t>
            </a:r>
            <a:r>
              <a:rPr kumimoji="1" lang="es-MX" dirty="0"/>
              <a:t> </a:t>
            </a:r>
            <a:r>
              <a:rPr kumimoji="1" lang="es-MX" dirty="0" err="1"/>
              <a:t>level</a:t>
            </a:r>
            <a:endParaRPr kumimoji="1" lang="es-MX" dirty="0"/>
          </a:p>
          <a:p>
            <a:pPr lvl="2"/>
            <a:r>
              <a:rPr kumimoji="1" lang="es-MX" dirty="0" err="1"/>
              <a:t>Third</a:t>
            </a:r>
            <a:r>
              <a:rPr kumimoji="1" lang="es-MX" dirty="0"/>
              <a:t> </a:t>
            </a:r>
            <a:r>
              <a:rPr kumimoji="1" lang="es-MX" dirty="0" err="1"/>
              <a:t>level</a:t>
            </a:r>
            <a:endParaRPr kumimoji="1" lang="es-MX" dirty="0"/>
          </a:p>
          <a:p>
            <a:pPr lvl="3"/>
            <a:r>
              <a:rPr kumimoji="1" lang="es-MX" dirty="0" err="1"/>
              <a:t>Fourth</a:t>
            </a:r>
            <a:r>
              <a:rPr kumimoji="1" lang="es-MX" dirty="0"/>
              <a:t> </a:t>
            </a:r>
            <a:r>
              <a:rPr kumimoji="1" lang="es-MX" dirty="0" err="1"/>
              <a:t>level</a:t>
            </a:r>
            <a:endParaRPr kumimoji="1" lang="es-MX" dirty="0"/>
          </a:p>
          <a:p>
            <a:pPr lvl="4"/>
            <a:r>
              <a:rPr kumimoji="1" lang="es-MX" dirty="0" err="1"/>
              <a:t>Fifth</a:t>
            </a:r>
            <a:r>
              <a:rPr kumimoji="1" lang="es-MX" dirty="0"/>
              <a:t> </a:t>
            </a:r>
            <a:r>
              <a:rPr kumimoji="1" lang="es-MX" dirty="0" err="1"/>
              <a:t>level</a:t>
            </a:r>
            <a:endParaRPr kumimoji="1" lang="es-MX" dirty="0"/>
          </a:p>
        </p:txBody>
      </p:sp>
      <p:sp>
        <p:nvSpPr>
          <p:cNvPr id="6" name="Slide Number Placeholder 5"/>
          <p:cNvSpPr>
            <a:spLocks noGrp="1"/>
          </p:cNvSpPr>
          <p:nvPr>
            <p:ph type="sldNum" sz="quarter" idx="12"/>
          </p:nvPr>
        </p:nvSpPr>
        <p:spPr>
          <a:xfrm>
            <a:off x="9299917" y="6376503"/>
            <a:ext cx="2743200" cy="365125"/>
          </a:xfrm>
        </p:spPr>
        <p:txBody>
          <a:bodyPr/>
          <a:lstStyle/>
          <a:p>
            <a:fld id="{5D3A281A-EDD1-4EE7-A1B5-4028A6F808F1}" type="slidenum">
              <a:rPr kumimoji="1" lang="es-MX" smtClean="0"/>
              <a:t>‹#›</a:t>
            </a:fld>
            <a:endParaRPr kumimoji="1" lang="es-MX" dirty="0"/>
          </a:p>
        </p:txBody>
      </p:sp>
    </p:spTree>
    <p:extLst>
      <p:ext uri="{BB962C8B-B14F-4D97-AF65-F5344CB8AC3E}">
        <p14:creationId xmlns:p14="http://schemas.microsoft.com/office/powerpoint/2010/main" val="32718714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es-MX" dirty="0" err="1"/>
              <a:t>Click</a:t>
            </a:r>
            <a:r>
              <a:rPr kumimoji="1" lang="es-MX" dirty="0"/>
              <a:t> to </a:t>
            </a:r>
            <a:r>
              <a:rPr kumimoji="1" lang="es-MX" dirty="0" err="1"/>
              <a:t>edit</a:t>
            </a:r>
            <a:r>
              <a:rPr kumimoji="1" lang="es-MX" dirty="0"/>
              <a:t> Master </a:t>
            </a:r>
            <a:r>
              <a:rPr kumimoji="1" lang="es-MX" dirty="0" err="1"/>
              <a:t>title</a:t>
            </a:r>
            <a:r>
              <a:rPr kumimoji="1" lang="es-MX" dirty="0"/>
              <a:t> </a:t>
            </a:r>
            <a:r>
              <a:rPr kumimoji="1" lang="es-MX" dirty="0" err="1"/>
              <a:t>style</a:t>
            </a:r>
            <a:endParaRPr kumimoji="1" lang="es-MX"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s-MX" dirty="0" err="1"/>
              <a:t>Click</a:t>
            </a:r>
            <a:r>
              <a:rPr kumimoji="1" lang="es-MX" dirty="0"/>
              <a:t> to </a:t>
            </a:r>
            <a:r>
              <a:rPr kumimoji="1" lang="es-MX" dirty="0" err="1"/>
              <a:t>edit</a:t>
            </a:r>
            <a:r>
              <a:rPr kumimoji="1" lang="es-MX" dirty="0"/>
              <a:t> Master </a:t>
            </a:r>
            <a:r>
              <a:rPr kumimoji="1" lang="es-MX" dirty="0" err="1"/>
              <a:t>text</a:t>
            </a:r>
            <a:r>
              <a:rPr kumimoji="1" lang="es-MX" dirty="0"/>
              <a:t> </a:t>
            </a:r>
            <a:r>
              <a:rPr kumimoji="1" lang="es-MX" dirty="0" err="1"/>
              <a:t>styles</a:t>
            </a:r>
            <a:endParaRPr kumimoji="1" lang="es-MX" dirty="0"/>
          </a:p>
          <a:p>
            <a:pPr lvl="1"/>
            <a:r>
              <a:rPr kumimoji="1" lang="es-MX" dirty="0" err="1"/>
              <a:t>Second</a:t>
            </a:r>
            <a:r>
              <a:rPr kumimoji="1" lang="es-MX" dirty="0"/>
              <a:t> </a:t>
            </a:r>
            <a:r>
              <a:rPr kumimoji="1" lang="es-MX" dirty="0" err="1"/>
              <a:t>level</a:t>
            </a:r>
            <a:endParaRPr kumimoji="1" lang="es-MX" dirty="0"/>
          </a:p>
          <a:p>
            <a:pPr lvl="2"/>
            <a:r>
              <a:rPr kumimoji="1" lang="es-MX" dirty="0" err="1"/>
              <a:t>Third</a:t>
            </a:r>
            <a:r>
              <a:rPr kumimoji="1" lang="es-MX" dirty="0"/>
              <a:t> </a:t>
            </a:r>
            <a:r>
              <a:rPr kumimoji="1" lang="es-MX" dirty="0" err="1"/>
              <a:t>level</a:t>
            </a:r>
            <a:endParaRPr kumimoji="1" lang="es-MX" dirty="0"/>
          </a:p>
          <a:p>
            <a:pPr lvl="3"/>
            <a:r>
              <a:rPr kumimoji="1" lang="es-MX" dirty="0" err="1"/>
              <a:t>Fourth</a:t>
            </a:r>
            <a:r>
              <a:rPr kumimoji="1" lang="es-MX" dirty="0"/>
              <a:t> </a:t>
            </a:r>
            <a:r>
              <a:rPr kumimoji="1" lang="es-MX" dirty="0" err="1"/>
              <a:t>level</a:t>
            </a:r>
            <a:endParaRPr kumimoji="1" lang="es-MX" dirty="0"/>
          </a:p>
          <a:p>
            <a:pPr lvl="4"/>
            <a:r>
              <a:rPr kumimoji="1" lang="es-MX" dirty="0" err="1"/>
              <a:t>Fifth</a:t>
            </a:r>
            <a:r>
              <a:rPr kumimoji="1" lang="es-MX" dirty="0"/>
              <a:t> </a:t>
            </a:r>
            <a:r>
              <a:rPr kumimoji="1" lang="es-MX" dirty="0" err="1"/>
              <a:t>level</a:t>
            </a:r>
            <a:endParaRPr kumimoji="1" lang="es-MX"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solidFill>
              </a:defRPr>
            </a:lvl1pPr>
          </a:lstStyle>
          <a:p>
            <a:fld id="{5D3A281A-EDD1-4EE7-A1B5-4028A6F808F1}" type="slidenum">
              <a:rPr lang="es-MX" smtClean="0"/>
              <a:pPr/>
              <a:t>‹#›</a:t>
            </a:fld>
            <a:endParaRPr lang="es-MX" dirty="0"/>
          </a:p>
        </p:txBody>
      </p:sp>
    </p:spTree>
    <p:extLst>
      <p:ext uri="{BB962C8B-B14F-4D97-AF65-F5344CB8AC3E}">
        <p14:creationId xmlns:p14="http://schemas.microsoft.com/office/powerpoint/2010/main" val="1288463927"/>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kumimoji="1" sz="4400" b="1" kern="1200">
          <a:solidFill>
            <a:srgbClr val="002060"/>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575" y="1057229"/>
            <a:ext cx="11325982" cy="2600372"/>
          </a:xfrm>
          <a:solidFill>
            <a:srgbClr val="FF0000"/>
          </a:solidFill>
        </p:spPr>
        <p:txBody>
          <a:bodyPr anchor="ctr" anchorCtr="0">
            <a:noAutofit/>
          </a:bodyPr>
          <a:lstStyle/>
          <a:p>
            <a:pPr rtl="0"/>
            <a:r>
              <a:rPr kumimoji="1" lang="es-MX" sz="8000" b="1" i="0" u="none" baseline="0" dirty="0">
                <a:solidFill>
                  <a:schemeClr val="bg1"/>
                </a:solidFill>
              </a:rPr>
              <a:t>Capacitaciones en campo</a:t>
            </a:r>
            <a:r>
              <a:rPr kumimoji="1" lang="es-MX" altLang="ja-JP" sz="8000" dirty="0">
                <a:solidFill>
                  <a:schemeClr val="bg1"/>
                </a:solidFill>
              </a:rPr>
              <a:t/>
            </a:r>
            <a:br>
              <a:rPr kumimoji="1" lang="es-MX" altLang="ja-JP" sz="8000" dirty="0">
                <a:solidFill>
                  <a:schemeClr val="bg1"/>
                </a:solidFill>
              </a:rPr>
            </a:br>
            <a:r>
              <a:rPr kumimoji="1" lang="es-MX" sz="4800" b="1" i="0" u="none" baseline="0" dirty="0">
                <a:solidFill>
                  <a:schemeClr val="bg1"/>
                </a:solidFill>
              </a:rPr>
              <a:t>Métodos de implementación</a:t>
            </a:r>
            <a:endParaRPr kumimoji="1" lang="es-MX" sz="4800" dirty="0">
              <a:solidFill>
                <a:schemeClr val="bg1"/>
              </a:solidFill>
            </a:endParaRPr>
          </a:p>
        </p:txBody>
      </p:sp>
      <p:sp>
        <p:nvSpPr>
          <p:cNvPr id="3" name="Subtitle 2"/>
          <p:cNvSpPr>
            <a:spLocks noGrp="1"/>
          </p:cNvSpPr>
          <p:nvPr>
            <p:ph type="subTitle" idx="1"/>
          </p:nvPr>
        </p:nvSpPr>
        <p:spPr>
          <a:xfrm>
            <a:off x="700089" y="3995737"/>
            <a:ext cx="5914265" cy="2543175"/>
          </a:xfrm>
        </p:spPr>
        <p:txBody>
          <a:bodyPr>
            <a:normAutofit/>
          </a:bodyPr>
          <a:lstStyle/>
          <a:p>
            <a:pPr rtl="0"/>
            <a:r>
              <a:rPr lang="es-MX" b="1" i="0" u="none" baseline="0" dirty="0">
                <a:solidFill>
                  <a:schemeClr val="bg1">
                    <a:lumMod val="65000"/>
                  </a:schemeClr>
                </a:solidFill>
                <a:latin typeface="+mj-lt"/>
                <a:ea typeface="Century Gothic" panose="020B0502020202020204" pitchFamily="34" charset="0"/>
                <a:cs typeface="Century Gothic" panose="020B0502020202020204" pitchFamily="34" charset="0"/>
              </a:rPr>
              <a:t>Escriba aquí el nombre de su organización.</a:t>
            </a:r>
            <a:endParaRPr lang="es-MX" altLang="en-US" b="1" dirty="0">
              <a:solidFill>
                <a:schemeClr val="bg1">
                  <a:lumMod val="65000"/>
                </a:schemeClr>
              </a:solidFill>
              <a:latin typeface="+mj-lt"/>
            </a:endParaRPr>
          </a:p>
        </p:txBody>
      </p:sp>
      <p:sp>
        <p:nvSpPr>
          <p:cNvPr id="5" name="Slide Number Placeholder 4"/>
          <p:cNvSpPr>
            <a:spLocks noGrp="1"/>
          </p:cNvSpPr>
          <p:nvPr>
            <p:ph type="sldNum" sz="quarter" idx="12"/>
          </p:nvPr>
        </p:nvSpPr>
        <p:spPr/>
        <p:txBody>
          <a:bodyPr/>
          <a:lstStyle/>
          <a:p>
            <a:pPr algn="r" rtl="0"/>
            <a:fld id="{5D3A281A-EDD1-4EE7-A1B5-4028A6F808F1}" type="slidenum">
              <a:rPr kumimoji="1" lang="es-MX" sz="1400" smtClean="0"/>
              <a:t>1</a:t>
            </a:fld>
            <a:endParaRPr kumimoji="1" lang="es-MX" sz="1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7694" y="92846"/>
            <a:ext cx="2234306" cy="871538"/>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350801525"/>
              </p:ext>
            </p:extLst>
          </p:nvPr>
        </p:nvGraphicFramePr>
        <p:xfrm>
          <a:off x="122010" y="1"/>
          <a:ext cx="1235303" cy="1057228"/>
        </p:xfrm>
        <a:graphic>
          <a:graphicData uri="http://schemas.openxmlformats.org/presentationml/2006/ole">
            <mc:AlternateContent xmlns:mc="http://schemas.openxmlformats.org/markup-compatibility/2006">
              <mc:Choice xmlns:v="urn:schemas-microsoft-com:vml" Requires="v">
                <p:oleObj spid="_x0000_s1086" name="ビットマップ イメージ" r:id="rId4" imgW="5819048" imgH="4982270" progId="Paint.Picture">
                  <p:embed/>
                </p:oleObj>
              </mc:Choice>
              <mc:Fallback>
                <p:oleObj name="ビットマップ イメージ" r:id="rId4" imgW="5819048" imgH="498227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10" y="1"/>
                        <a:ext cx="1235303" cy="1057228"/>
                      </a:xfrm>
                      <a:prstGeom prst="rect">
                        <a:avLst/>
                      </a:prstGeom>
                      <a:noFill/>
                      <a:ln>
                        <a:noFill/>
                      </a:ln>
                      <a:effectLst/>
                    </p:spPr>
                  </p:pic>
                </p:oleObj>
              </mc:Fallback>
            </mc:AlternateContent>
          </a:graphicData>
        </a:graphic>
      </p:graphicFrame>
      <p:pic>
        <p:nvPicPr>
          <p:cNvPr id="6" name="Picture 5"/>
          <p:cNvPicPr>
            <a:picLocks noChangeAspect="1"/>
          </p:cNvPicPr>
          <p:nvPr/>
        </p:nvPicPr>
        <p:blipFill>
          <a:blip r:embed="rId6"/>
          <a:stretch>
            <a:fillRect/>
          </a:stretch>
        </p:blipFill>
        <p:spPr>
          <a:xfrm>
            <a:off x="7477769" y="3873953"/>
            <a:ext cx="3602631" cy="2664959"/>
          </a:xfrm>
          <a:prstGeom prst="rect">
            <a:avLst/>
          </a:prstGeom>
          <a:ln>
            <a:noFill/>
          </a:ln>
          <a:effectLst>
            <a:softEdge rad="112500"/>
          </a:effectLst>
        </p:spPr>
      </p:pic>
    </p:spTree>
    <p:extLst>
      <p:ext uri="{BB962C8B-B14F-4D97-AF65-F5344CB8AC3E}">
        <p14:creationId xmlns:p14="http://schemas.microsoft.com/office/powerpoint/2010/main" val="672739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68"/>
            <a:ext cx="10515600" cy="1325563"/>
          </a:xfrm>
          <a:solidFill>
            <a:srgbClr val="FF0000"/>
          </a:solidFill>
        </p:spPr>
        <p:txBody>
          <a:bodyPr/>
          <a:lstStyle/>
          <a:p>
            <a:pPr algn="ctr"/>
            <a:r>
              <a:rPr lang="es-MX" dirty="0">
                <a:solidFill>
                  <a:schemeClr val="bg1"/>
                </a:solidFill>
              </a:rPr>
              <a:t>PARTE 2: </a:t>
            </a:r>
            <a:r>
              <a:rPr lang="es-MX" dirty="0" smtClean="0">
                <a:solidFill>
                  <a:schemeClr val="bg1"/>
                </a:solidFill>
              </a:rPr>
              <a:t>PRÁCTICA</a:t>
            </a:r>
            <a:endParaRPr kumimoji="1" lang="es-MX" dirty="0">
              <a:solidFill>
                <a:schemeClr val="bg1"/>
              </a:solidFill>
            </a:endParaRPr>
          </a:p>
        </p:txBody>
      </p:sp>
      <p:sp>
        <p:nvSpPr>
          <p:cNvPr id="4" name="Slide Number Placeholder 3"/>
          <p:cNvSpPr>
            <a:spLocks noGrp="1"/>
          </p:cNvSpPr>
          <p:nvPr>
            <p:ph type="sldNum" sz="quarter" idx="12"/>
          </p:nvPr>
        </p:nvSpPr>
        <p:spPr/>
        <p:txBody>
          <a:bodyPr/>
          <a:lstStyle/>
          <a:p>
            <a:fld id="{5D3A281A-EDD1-4EE7-A1B5-4028A6F808F1}" type="slidenum">
              <a:rPr kumimoji="1" lang="es-MX" smtClean="0"/>
              <a:t>10</a:t>
            </a:fld>
            <a:endParaRPr kumimoji="1" lang="es-MX" dirty="0"/>
          </a:p>
        </p:txBody>
      </p:sp>
    </p:spTree>
    <p:extLst>
      <p:ext uri="{BB962C8B-B14F-4D97-AF65-F5344CB8AC3E}">
        <p14:creationId xmlns:p14="http://schemas.microsoft.com/office/powerpoint/2010/main" val="1537079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425" y="-205269"/>
            <a:ext cx="11077575" cy="1325563"/>
          </a:xfrm>
        </p:spPr>
        <p:txBody>
          <a:bodyPr/>
          <a:lstStyle/>
          <a:p>
            <a:pPr algn="l" rtl="0"/>
            <a:r>
              <a:rPr kumimoji="1" lang="es-MX" b="1" i="0" u="none" baseline="0" dirty="0">
                <a:solidFill>
                  <a:srgbClr val="FF0000"/>
                </a:solidFill>
              </a:rPr>
              <a:t>PASO: </a:t>
            </a:r>
            <a:r>
              <a:rPr kumimoji="1" lang="es-MX" b="1" i="0" u="none" baseline="0" dirty="0"/>
              <a:t>procedimientos de implementación</a:t>
            </a:r>
            <a:endParaRPr kumimoji="1" lang="es-MX" dirty="0"/>
          </a:p>
        </p:txBody>
      </p:sp>
      <p:sp>
        <p:nvSpPr>
          <p:cNvPr id="3" name="Content Placeholder 2"/>
          <p:cNvSpPr>
            <a:spLocks noGrp="1"/>
          </p:cNvSpPr>
          <p:nvPr>
            <p:ph idx="1"/>
          </p:nvPr>
        </p:nvSpPr>
        <p:spPr>
          <a:xfrm>
            <a:off x="171450" y="1120294"/>
            <a:ext cx="11871667" cy="5737706"/>
          </a:xfrm>
        </p:spPr>
        <p:txBody>
          <a:bodyPr>
            <a:noAutofit/>
          </a:bodyPr>
          <a:lstStyle/>
          <a:p>
            <a:pPr marL="742950" indent="-742950">
              <a:lnSpc>
                <a:spcPct val="100000"/>
              </a:lnSpc>
              <a:spcBef>
                <a:spcPts val="0"/>
              </a:spcBef>
              <a:buFont typeface="+mj-lt"/>
              <a:buAutoNum type="arabicPeriod"/>
            </a:pPr>
            <a:r>
              <a:rPr lang="es-MX" sz="2600" b="0" i="0" u="none" baseline="0" dirty="0"/>
              <a:t>(Preparación) Los extensionistas deben aprender los conocimientos y habilidades necesarias para enseñarles a los agricultores. Si necesitan más capacitación, </a:t>
            </a:r>
            <a:r>
              <a:rPr lang="es-MX" sz="2600" dirty="0"/>
              <a:t>se debe realizar la capacitación de facilitadores (TOT) antes </a:t>
            </a:r>
            <a:r>
              <a:rPr lang="es-MX" sz="2600" b="0" i="0" u="none" baseline="0" dirty="0"/>
              <a:t>de que capaciten a los agricultores.</a:t>
            </a:r>
          </a:p>
          <a:p>
            <a:pPr marL="742950" indent="-742950" algn="l" rtl="0">
              <a:lnSpc>
                <a:spcPct val="100000"/>
              </a:lnSpc>
              <a:spcBef>
                <a:spcPts val="0"/>
              </a:spcBef>
              <a:buFont typeface="+mj-lt"/>
              <a:buAutoNum type="arabicPeriod"/>
            </a:pPr>
            <a:r>
              <a:rPr lang="es-MX" sz="2600" b="0" i="0" u="none" baseline="0" dirty="0"/>
              <a:t>Los extensionistas organizan las sesiones de capacitación, que consisten en charlas, ejercicios y demostraciones para cada tema, con material didáctico efectivo. </a:t>
            </a:r>
            <a:r>
              <a:rPr lang="es-MX" sz="2600" b="0" i="0" u="none" baseline="0" dirty="0">
                <a:solidFill>
                  <a:srgbClr val="FF0000"/>
                </a:solidFill>
              </a:rPr>
              <a:t>[¡Ojo!] Invitar a los cónyuges de los miembros a la capacitación si es que se dedican a la horticultura.</a:t>
            </a:r>
          </a:p>
          <a:p>
            <a:pPr marL="742950" indent="-742950" algn="l" rtl="0">
              <a:lnSpc>
                <a:spcPct val="100000"/>
              </a:lnSpc>
              <a:spcBef>
                <a:spcPts val="0"/>
              </a:spcBef>
              <a:buFont typeface="+mj-lt"/>
              <a:buAutoNum type="arabicPeriod"/>
            </a:pPr>
            <a:r>
              <a:rPr lang="es-MX" sz="2600" b="0" i="0" u="none" baseline="0" dirty="0"/>
              <a:t> Los temas de la capacitación deben coincidir completamente con las necesidades de producción del cultivo objetivo y las necesidades de desarrollo de capacidades de los agricultores. Los temas de la capacitación se pueden categorizar en tres áreas: </a:t>
            </a:r>
            <a:endParaRPr lang="es-MX" altLang="ja-JP" sz="2600" dirty="0"/>
          </a:p>
          <a:p>
            <a:pPr marL="914400" lvl="2" indent="0" algn="l" rtl="0">
              <a:lnSpc>
                <a:spcPct val="100000"/>
              </a:lnSpc>
              <a:spcBef>
                <a:spcPts val="0"/>
              </a:spcBef>
              <a:buNone/>
            </a:pPr>
            <a:r>
              <a:rPr lang="es-MX" sz="2600" b="0" i="0" u="none" baseline="0" dirty="0"/>
              <a:t>(1) Producción hortícola general y técnicas de manipulación poscosecha</a:t>
            </a:r>
            <a:endParaRPr lang="es-MX" altLang="ja-JP" sz="2600" dirty="0"/>
          </a:p>
          <a:p>
            <a:pPr marL="914400" lvl="2" indent="0" algn="l" rtl="0">
              <a:lnSpc>
                <a:spcPct val="100000"/>
              </a:lnSpc>
              <a:spcBef>
                <a:spcPts val="0"/>
              </a:spcBef>
              <a:buNone/>
            </a:pPr>
            <a:r>
              <a:rPr lang="es-MX" sz="2600" b="0" i="0" u="none" baseline="0" dirty="0"/>
              <a:t>(2) Técnicas de producción específicas de un cultivo</a:t>
            </a:r>
          </a:p>
          <a:p>
            <a:pPr marL="914400" lvl="2" indent="0" algn="l" rtl="0">
              <a:lnSpc>
                <a:spcPct val="100000"/>
              </a:lnSpc>
              <a:spcBef>
                <a:spcPts val="0"/>
              </a:spcBef>
              <a:buNone/>
            </a:pPr>
            <a:r>
              <a:rPr lang="es-MX" sz="2600" b="0" i="0" u="none" baseline="0" dirty="0"/>
              <a:t>(3) Habilidades administrativas como teneduría de libros, presupuestar cultivos y llevar registros.</a:t>
            </a:r>
            <a:endParaRPr lang="es-MX" altLang="ja-JP" sz="26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11</a:t>
            </a:fld>
            <a:endParaRPr kumimoji="1" lang="es-MX" dirty="0"/>
          </a:p>
        </p:txBody>
      </p:sp>
    </p:spTree>
    <p:extLst>
      <p:ext uri="{BB962C8B-B14F-4D97-AF65-F5344CB8AC3E}">
        <p14:creationId xmlns:p14="http://schemas.microsoft.com/office/powerpoint/2010/main" val="2957621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580" y="51638"/>
            <a:ext cx="10763250" cy="1325563"/>
          </a:xfrm>
        </p:spPr>
        <p:txBody>
          <a:bodyPr/>
          <a:lstStyle/>
          <a:p>
            <a:pPr algn="ctr" rtl="0"/>
            <a:r>
              <a:rPr lang="es-MX" b="1" i="0" u="none" baseline="0" dirty="0"/>
              <a:t>Módulo de capacitación en campo (ejemplo)</a:t>
            </a:r>
            <a:endParaRPr kumimoji="1" lang="es-MX"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12</a:t>
            </a:fld>
            <a:endParaRPr kumimoji="1" lang="es-MX" dirty="0"/>
          </a:p>
        </p:txBody>
      </p:sp>
      <p:graphicFrame>
        <p:nvGraphicFramePr>
          <p:cNvPr id="5" name="Tabla 4"/>
          <p:cNvGraphicFramePr>
            <a:graphicFrameLocks noGrp="1"/>
          </p:cNvGraphicFramePr>
          <p:nvPr>
            <p:extLst>
              <p:ext uri="{D42A27DB-BD31-4B8C-83A1-F6EECF244321}">
                <p14:modId xmlns:p14="http://schemas.microsoft.com/office/powerpoint/2010/main" val="467560681"/>
              </p:ext>
            </p:extLst>
          </p:nvPr>
        </p:nvGraphicFramePr>
        <p:xfrm>
          <a:off x="125730" y="2228851"/>
          <a:ext cx="10104119" cy="3592391"/>
        </p:xfrm>
        <a:graphic>
          <a:graphicData uri="http://schemas.openxmlformats.org/drawingml/2006/table">
            <a:tbl>
              <a:tblPr>
                <a:tableStyleId>{5C22544A-7EE6-4342-B048-85BDC9FD1C3A}</a:tableStyleId>
              </a:tblPr>
              <a:tblGrid>
                <a:gridCol w="1305261">
                  <a:extLst>
                    <a:ext uri="{9D8B030D-6E8A-4147-A177-3AD203B41FA5}">
                      <a16:colId xmlns:a16="http://schemas.microsoft.com/office/drawing/2014/main" val="20000"/>
                    </a:ext>
                  </a:extLst>
                </a:gridCol>
                <a:gridCol w="8798858">
                  <a:extLst>
                    <a:ext uri="{9D8B030D-6E8A-4147-A177-3AD203B41FA5}">
                      <a16:colId xmlns:a16="http://schemas.microsoft.com/office/drawing/2014/main" val="20001"/>
                    </a:ext>
                  </a:extLst>
                </a:gridCol>
              </a:tblGrid>
              <a:tr h="335115">
                <a:tc>
                  <a:txBody>
                    <a:bodyPr/>
                    <a:lstStyle/>
                    <a:p>
                      <a:pPr>
                        <a:lnSpc>
                          <a:spcPct val="100000"/>
                        </a:lnSpc>
                        <a:spcAft>
                          <a:spcPts val="0"/>
                        </a:spcAft>
                      </a:pPr>
                      <a:r>
                        <a:rPr lang="es-MX" sz="1600" u="none" strike="noStrike" dirty="0">
                          <a:effectLst/>
                        </a:rPr>
                        <a:t>Sesión 1</a:t>
                      </a:r>
                      <a:endParaRPr lang="es-MX" sz="2400" dirty="0">
                        <a:effectLst/>
                        <a:latin typeface="Times New Roman" panose="02020603050405020304" pitchFamily="18" charset="0"/>
                        <a:ea typeface="MS UI Gothic" panose="020B0600070205080204" pitchFamily="34"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es-MX" sz="1600" b="1" u="none" strike="noStrike" dirty="0">
                          <a:effectLst/>
                        </a:rPr>
                        <a:t>Producción del 1.</a:t>
                      </a:r>
                      <a:r>
                        <a:rPr lang="es-MX" sz="1600" b="1" u="none" strike="noStrike" baseline="30000" dirty="0">
                          <a:effectLst/>
                        </a:rPr>
                        <a:t>er</a:t>
                      </a:r>
                      <a:r>
                        <a:rPr lang="es-MX" sz="1600" b="1" u="none" strike="noStrike" dirty="0">
                          <a:effectLst/>
                        </a:rPr>
                        <a:t> cultivo objetivo</a:t>
                      </a:r>
                      <a:r>
                        <a:rPr lang="es-MX" sz="1600" u="none" strike="noStrike" dirty="0">
                          <a:effectLst/>
                        </a:rPr>
                        <a:t>: técnicas específicas para el 1.</a:t>
                      </a:r>
                      <a:r>
                        <a:rPr lang="es-MX" sz="1600" u="none" strike="noStrike" baseline="30000" dirty="0">
                          <a:effectLst/>
                        </a:rPr>
                        <a:t>er</a:t>
                      </a:r>
                      <a:r>
                        <a:rPr lang="es-MX" sz="1600" u="none" strike="noStrike" dirty="0">
                          <a:effectLst/>
                        </a:rPr>
                        <a:t> cultivo</a:t>
                      </a:r>
                      <a:endParaRPr lang="es-MX" sz="2400" dirty="0">
                        <a:effectLst/>
                        <a:latin typeface="Times New Roman" panose="02020603050405020304" pitchFamily="18" charset="0"/>
                        <a:ea typeface="MS UI Gothic" panose="020B0600070205080204" pitchFamily="34"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5115">
                <a:tc>
                  <a:txBody>
                    <a:bodyPr/>
                    <a:lstStyle/>
                    <a:p>
                      <a:pPr>
                        <a:lnSpc>
                          <a:spcPct val="100000"/>
                        </a:lnSpc>
                        <a:spcAft>
                          <a:spcPts val="0"/>
                        </a:spcAft>
                      </a:pPr>
                      <a:r>
                        <a:rPr lang="es-MX" sz="1600" u="none" strike="noStrike" dirty="0">
                          <a:effectLst/>
                        </a:rPr>
                        <a:t>Sesión 2</a:t>
                      </a:r>
                      <a:endParaRPr lang="es-MX" sz="2400" dirty="0">
                        <a:effectLst/>
                        <a:latin typeface="Times New Roman" panose="02020603050405020304" pitchFamily="18" charset="0"/>
                        <a:ea typeface="MS UI Gothic" panose="020B0600070205080204" pitchFamily="34"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es-MX" sz="1600" b="1" u="none" strike="noStrike" dirty="0">
                          <a:effectLst/>
                        </a:rPr>
                        <a:t>Producción del 2.</a:t>
                      </a:r>
                      <a:r>
                        <a:rPr lang="es-MX" sz="1600" b="1" u="none" strike="noStrike" baseline="30000" dirty="0">
                          <a:effectLst/>
                        </a:rPr>
                        <a:t>o</a:t>
                      </a:r>
                      <a:r>
                        <a:rPr lang="es-MX" sz="1600" b="1" u="none" strike="noStrike" dirty="0">
                          <a:effectLst/>
                        </a:rPr>
                        <a:t> cultivo objetivo</a:t>
                      </a:r>
                      <a:r>
                        <a:rPr lang="es-MX" sz="1600" u="none" strike="noStrike" dirty="0">
                          <a:effectLst/>
                        </a:rPr>
                        <a:t>: técnicas específicas para el 2.</a:t>
                      </a:r>
                      <a:r>
                        <a:rPr lang="es-MX" sz="1600" u="none" strike="noStrike" baseline="30000" dirty="0">
                          <a:effectLst/>
                        </a:rPr>
                        <a:t>o</a:t>
                      </a:r>
                      <a:r>
                        <a:rPr lang="es-MX" sz="1600" u="none" strike="noStrike" dirty="0">
                          <a:effectLst/>
                        </a:rPr>
                        <a:t> cultivo</a:t>
                      </a:r>
                      <a:endParaRPr lang="es-MX" sz="2400" dirty="0">
                        <a:effectLst/>
                        <a:latin typeface="Times New Roman" panose="02020603050405020304" pitchFamily="18" charset="0"/>
                        <a:ea typeface="MS UI Gothic" panose="020B0600070205080204" pitchFamily="34"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5115">
                <a:tc>
                  <a:txBody>
                    <a:bodyPr/>
                    <a:lstStyle/>
                    <a:p>
                      <a:pPr>
                        <a:lnSpc>
                          <a:spcPct val="100000"/>
                        </a:lnSpc>
                        <a:spcAft>
                          <a:spcPts val="0"/>
                        </a:spcAft>
                      </a:pPr>
                      <a:r>
                        <a:rPr lang="es-MX" sz="1600" u="none" strike="noStrike" dirty="0">
                          <a:effectLst/>
                        </a:rPr>
                        <a:t>Sesión 3</a:t>
                      </a:r>
                      <a:endParaRPr lang="es-MX" sz="2400" dirty="0">
                        <a:effectLst/>
                        <a:latin typeface="Times New Roman" panose="02020603050405020304" pitchFamily="18" charset="0"/>
                        <a:ea typeface="MS UI Gothic" panose="020B0600070205080204" pitchFamily="34"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es-MX" sz="1600" b="1" u="none" strike="noStrike" dirty="0">
                          <a:effectLst/>
                        </a:rPr>
                        <a:t>Preparación previa al cultivo</a:t>
                      </a:r>
                      <a:r>
                        <a:rPr lang="es-MX" sz="1600" u="none" strike="noStrike" dirty="0">
                          <a:effectLst/>
                        </a:rPr>
                        <a:t>: estudio de suelos, compostaje y materiales de siembra de calidad </a:t>
                      </a:r>
                      <a:endParaRPr lang="es-MX" sz="2400" dirty="0">
                        <a:effectLst/>
                        <a:latin typeface="Times New Roman" panose="02020603050405020304" pitchFamily="18" charset="0"/>
                        <a:ea typeface="MS UI Gothic" panose="020B0600070205080204" pitchFamily="34"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85842">
                <a:tc>
                  <a:txBody>
                    <a:bodyPr/>
                    <a:lstStyle/>
                    <a:p>
                      <a:pPr>
                        <a:lnSpc>
                          <a:spcPct val="100000"/>
                        </a:lnSpc>
                        <a:spcAft>
                          <a:spcPts val="0"/>
                        </a:spcAft>
                      </a:pPr>
                      <a:r>
                        <a:rPr lang="es-MX" sz="1600" u="none" strike="noStrike" dirty="0">
                          <a:effectLst/>
                        </a:rPr>
                        <a:t>Sesión 4</a:t>
                      </a:r>
                      <a:endParaRPr lang="es-MX" sz="2400" dirty="0">
                        <a:effectLst/>
                        <a:latin typeface="Times New Roman" panose="02020603050405020304" pitchFamily="18" charset="0"/>
                        <a:ea typeface="MS UI Gothic" panose="020B0600070205080204" pitchFamily="34"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es-MX" sz="1600" b="1" u="none" strike="noStrike" dirty="0">
                          <a:effectLst/>
                        </a:rPr>
                        <a:t>Preparación de la tierra</a:t>
                      </a:r>
                      <a:r>
                        <a:rPr lang="es-MX" sz="1600" u="none" strike="noStrike" dirty="0">
                          <a:effectLst/>
                        </a:rPr>
                        <a:t>: prácticas de preparación de la tierra (solarización), incorporación de residuos de cosechas y aplicación basal</a:t>
                      </a:r>
                      <a:endParaRPr lang="es-MX" sz="2400" dirty="0">
                        <a:effectLst/>
                        <a:latin typeface="Times New Roman" panose="02020603050405020304" pitchFamily="18" charset="0"/>
                        <a:ea typeface="MS UI Gothic" panose="020B0600070205080204" pitchFamily="34"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4297">
                <a:tc>
                  <a:txBody>
                    <a:bodyPr/>
                    <a:lstStyle/>
                    <a:p>
                      <a:pPr>
                        <a:lnSpc>
                          <a:spcPct val="100000"/>
                        </a:lnSpc>
                        <a:spcAft>
                          <a:spcPts val="0"/>
                        </a:spcAft>
                      </a:pPr>
                      <a:r>
                        <a:rPr lang="es-MX" sz="1600" u="none" strike="noStrike" dirty="0">
                          <a:effectLst/>
                        </a:rPr>
                        <a:t>Sesión 5</a:t>
                      </a:r>
                      <a:endParaRPr lang="es-MX" sz="2400" dirty="0">
                        <a:effectLst/>
                        <a:latin typeface="Times New Roman" panose="02020603050405020304" pitchFamily="18" charset="0"/>
                        <a:ea typeface="MS UI Gothic" panose="020B0600070205080204" pitchFamily="34"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es-MX" sz="1600" b="1" u="none" strike="noStrike" dirty="0">
                          <a:effectLst/>
                        </a:rPr>
                        <a:t>Establecimiento del cultivo</a:t>
                      </a:r>
                      <a:r>
                        <a:rPr lang="es-MX" sz="1600" u="none" strike="noStrike" dirty="0">
                          <a:effectLst/>
                        </a:rPr>
                        <a:t>: cultivo de plantones, espaciado en la siembra y trasplante, tasas de aplicación de fertilizantes</a:t>
                      </a:r>
                      <a:endParaRPr lang="es-MX" sz="2400" dirty="0">
                        <a:effectLst/>
                        <a:latin typeface="Times New Roman" panose="02020603050405020304" pitchFamily="18" charset="0"/>
                        <a:ea typeface="MS UI Gothic" panose="020B0600070205080204" pitchFamily="34"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85842">
                <a:tc>
                  <a:txBody>
                    <a:bodyPr/>
                    <a:lstStyle/>
                    <a:p>
                      <a:pPr>
                        <a:lnSpc>
                          <a:spcPct val="100000"/>
                        </a:lnSpc>
                        <a:spcAft>
                          <a:spcPts val="0"/>
                        </a:spcAft>
                      </a:pPr>
                      <a:r>
                        <a:rPr lang="es-MX" sz="1600" u="none" strike="noStrike" dirty="0">
                          <a:effectLst/>
                        </a:rPr>
                        <a:t>Sesión 6</a:t>
                      </a:r>
                      <a:endParaRPr lang="es-MX" sz="2400" dirty="0">
                        <a:effectLst/>
                        <a:latin typeface="Times New Roman" panose="02020603050405020304" pitchFamily="18" charset="0"/>
                        <a:ea typeface="MS UI Gothic" panose="020B0600070205080204" pitchFamily="34"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es-MX" sz="1600" b="1" u="none" strike="noStrike" dirty="0">
                          <a:effectLst/>
                        </a:rPr>
                        <a:t>Gestión del cultivo</a:t>
                      </a:r>
                      <a:r>
                        <a:rPr lang="es-MX" sz="1600" u="none" strike="noStrike" dirty="0">
                          <a:effectLst/>
                        </a:rPr>
                        <a:t>: control de  maleza, fertilización, prácticas de control integrado de plagas, uso seguro y eficiente de los pesticidas</a:t>
                      </a:r>
                      <a:endParaRPr lang="es-MX" sz="2400" dirty="0">
                        <a:effectLst/>
                        <a:latin typeface="Times New Roman" panose="02020603050405020304" pitchFamily="18" charset="0"/>
                        <a:ea typeface="MS UI Gothic" panose="020B0600070205080204" pitchFamily="34"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72430">
                <a:tc>
                  <a:txBody>
                    <a:bodyPr/>
                    <a:lstStyle/>
                    <a:p>
                      <a:pPr>
                        <a:lnSpc>
                          <a:spcPct val="100000"/>
                        </a:lnSpc>
                        <a:spcAft>
                          <a:spcPts val="0"/>
                        </a:spcAft>
                      </a:pPr>
                      <a:r>
                        <a:rPr lang="es-MX" sz="1600" u="none" strike="noStrike" dirty="0">
                          <a:effectLst/>
                        </a:rPr>
                        <a:t>Sesión 7</a:t>
                      </a:r>
                      <a:endParaRPr lang="es-MX" sz="2400" dirty="0">
                        <a:effectLst/>
                        <a:latin typeface="Times New Roman" panose="02020603050405020304" pitchFamily="18" charset="0"/>
                        <a:ea typeface="MS UI Gothic" panose="020B0600070205080204" pitchFamily="34"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es-MX" sz="1600" b="1" u="none" strike="noStrike" dirty="0">
                          <a:effectLst/>
                        </a:rPr>
                        <a:t>Cosecha y  manejo poscosecha</a:t>
                      </a:r>
                      <a:r>
                        <a:rPr lang="es-MX" sz="1600" u="none" strike="noStrike" dirty="0">
                          <a:effectLst/>
                        </a:rPr>
                        <a:t>: índices de cosecha, contenedores/materiales de embalaje y técnicas para agregar valor</a:t>
                      </a:r>
                      <a:endParaRPr lang="es-MX" sz="2400" dirty="0">
                        <a:effectLst/>
                        <a:latin typeface="Times New Roman" panose="02020603050405020304" pitchFamily="18" charset="0"/>
                        <a:ea typeface="MS UI Gothic" panose="020B0600070205080204" pitchFamily="34"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55252">
                <a:tc>
                  <a:txBody>
                    <a:bodyPr/>
                    <a:lstStyle/>
                    <a:p>
                      <a:pPr>
                        <a:lnSpc>
                          <a:spcPct val="100000"/>
                        </a:lnSpc>
                        <a:spcAft>
                          <a:spcPts val="0"/>
                        </a:spcAft>
                      </a:pPr>
                      <a:r>
                        <a:rPr lang="es-MX" sz="1600" u="none" strike="noStrike" dirty="0">
                          <a:effectLst/>
                        </a:rPr>
                        <a:t>Sesión 8</a:t>
                      </a:r>
                      <a:endParaRPr lang="es-MX" sz="2400" dirty="0">
                        <a:effectLst/>
                        <a:latin typeface="Times New Roman" panose="02020603050405020304" pitchFamily="18" charset="0"/>
                        <a:ea typeface="MS UI Gothic" panose="020B0600070205080204" pitchFamily="34"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es-MX" sz="1600" b="1" u="none" strike="noStrike" dirty="0">
                          <a:effectLst/>
                        </a:rPr>
                        <a:t>Habilidades administrativas</a:t>
                      </a:r>
                      <a:r>
                        <a:rPr lang="es-MX" sz="1600" u="none" strike="noStrike" dirty="0">
                          <a:effectLst/>
                        </a:rPr>
                        <a:t>: teneduría de libros, presupuestar cultivos y llevar registros</a:t>
                      </a:r>
                      <a:endParaRPr lang="es-MX" sz="2400" dirty="0">
                        <a:effectLst/>
                        <a:latin typeface="Times New Roman" panose="02020603050405020304" pitchFamily="18" charset="0"/>
                        <a:ea typeface="MS UI Gothic" panose="020B0600070205080204" pitchFamily="34"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1" name="Right Brace 10"/>
          <p:cNvSpPr/>
          <p:nvPr/>
        </p:nvSpPr>
        <p:spPr>
          <a:xfrm>
            <a:off x="7679181" y="2217947"/>
            <a:ext cx="409410" cy="629049"/>
          </a:xfrm>
          <a:prstGeom prst="rightBrace">
            <a:avLst>
              <a:gd name="adj1" fmla="val 22292"/>
              <a:gd name="adj2" fmla="val 50000"/>
            </a:avLst>
          </a:prstGeom>
          <a:ln w="3175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rtl="0"/>
            <a:endParaRPr kumimoji="1" lang="x-none">
              <a:solidFill>
                <a:srgbClr val="FF0000"/>
              </a:solidFill>
            </a:endParaRPr>
          </a:p>
        </p:txBody>
      </p:sp>
      <p:sp>
        <p:nvSpPr>
          <p:cNvPr id="12" name="TextBox 11"/>
          <p:cNvSpPr txBox="1"/>
          <p:nvPr/>
        </p:nvSpPr>
        <p:spPr>
          <a:xfrm>
            <a:off x="8195648" y="1987115"/>
            <a:ext cx="4141088" cy="830997"/>
          </a:xfrm>
          <a:prstGeom prst="rect">
            <a:avLst/>
          </a:prstGeom>
          <a:noFill/>
        </p:spPr>
        <p:txBody>
          <a:bodyPr wrap="square" rtlCol="0">
            <a:spAutoFit/>
          </a:bodyPr>
          <a:lstStyle/>
          <a:p>
            <a:pPr algn="l" rtl="0"/>
            <a:r>
              <a:rPr kumimoji="1" lang="es-MX" sz="2400" b="1" i="0" u="none" baseline="0" dirty="0">
                <a:solidFill>
                  <a:srgbClr val="FF0000"/>
                </a:solidFill>
              </a:rPr>
              <a:t>Específicas a los cultivos objetivo</a:t>
            </a:r>
            <a:endParaRPr kumimoji="1" lang="es-MX" sz="2400" b="1" dirty="0">
              <a:solidFill>
                <a:srgbClr val="FF0000"/>
              </a:solidFill>
            </a:endParaRPr>
          </a:p>
        </p:txBody>
      </p:sp>
      <p:sp>
        <p:nvSpPr>
          <p:cNvPr id="17" name="TextBox 16"/>
          <p:cNvSpPr txBox="1"/>
          <p:nvPr/>
        </p:nvSpPr>
        <p:spPr>
          <a:xfrm>
            <a:off x="10663920" y="3763590"/>
            <a:ext cx="1528080" cy="1015663"/>
          </a:xfrm>
          <a:prstGeom prst="rect">
            <a:avLst/>
          </a:prstGeom>
          <a:noFill/>
        </p:spPr>
        <p:txBody>
          <a:bodyPr wrap="square" rtlCol="0">
            <a:spAutoFit/>
          </a:bodyPr>
          <a:lstStyle/>
          <a:p>
            <a:pPr algn="l" rtl="0"/>
            <a:r>
              <a:rPr lang="es-MX" sz="2000" b="1" i="0" u="none" baseline="0" dirty="0">
                <a:solidFill>
                  <a:srgbClr val="FF0000"/>
                </a:solidFill>
              </a:rPr>
              <a:t>Habilidades hortícolas en general</a:t>
            </a:r>
            <a:endParaRPr kumimoji="1" lang="es-MX" sz="2000" b="1" dirty="0">
              <a:solidFill>
                <a:srgbClr val="FF0000"/>
              </a:solidFill>
            </a:endParaRPr>
          </a:p>
        </p:txBody>
      </p:sp>
      <p:sp>
        <p:nvSpPr>
          <p:cNvPr id="18" name="Right Brace 17"/>
          <p:cNvSpPr/>
          <p:nvPr/>
        </p:nvSpPr>
        <p:spPr>
          <a:xfrm>
            <a:off x="10254602" y="2846996"/>
            <a:ext cx="409318" cy="2546631"/>
          </a:xfrm>
          <a:prstGeom prst="rightBrace">
            <a:avLst>
              <a:gd name="adj1" fmla="val 35678"/>
              <a:gd name="adj2" fmla="val 47654"/>
            </a:avLst>
          </a:prstGeom>
          <a:ln w="3175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rtl="0"/>
            <a:endParaRPr kumimoji="1" lang="x-none">
              <a:solidFill>
                <a:srgbClr val="FF0000"/>
              </a:solidFill>
            </a:endParaRPr>
          </a:p>
        </p:txBody>
      </p:sp>
      <p:sp>
        <p:nvSpPr>
          <p:cNvPr id="13" name="Right Brace 12"/>
          <p:cNvSpPr/>
          <p:nvPr/>
        </p:nvSpPr>
        <p:spPr>
          <a:xfrm>
            <a:off x="8722667" y="5495713"/>
            <a:ext cx="204705" cy="344499"/>
          </a:xfrm>
          <a:prstGeom prst="rightBrace">
            <a:avLst>
              <a:gd name="adj1" fmla="val 22292"/>
              <a:gd name="adj2" fmla="val 50000"/>
            </a:avLst>
          </a:prstGeom>
          <a:ln w="3175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rtl="0"/>
            <a:endParaRPr kumimoji="1" lang="x-none">
              <a:solidFill>
                <a:srgbClr val="FF0000"/>
              </a:solidFill>
            </a:endParaRPr>
          </a:p>
        </p:txBody>
      </p:sp>
      <p:sp>
        <p:nvSpPr>
          <p:cNvPr id="14" name="TextBox 13"/>
          <p:cNvSpPr txBox="1"/>
          <p:nvPr/>
        </p:nvSpPr>
        <p:spPr>
          <a:xfrm>
            <a:off x="8952125" y="5438500"/>
            <a:ext cx="2666390" cy="830997"/>
          </a:xfrm>
          <a:prstGeom prst="rect">
            <a:avLst/>
          </a:prstGeom>
          <a:noFill/>
        </p:spPr>
        <p:txBody>
          <a:bodyPr wrap="square" rtlCol="0">
            <a:spAutoFit/>
          </a:bodyPr>
          <a:lstStyle/>
          <a:p>
            <a:pPr algn="l" rtl="0"/>
            <a:r>
              <a:rPr kumimoji="1" lang="es-MX" sz="2400" b="1" i="0" u="none" baseline="0" dirty="0">
                <a:solidFill>
                  <a:srgbClr val="FF0000"/>
                </a:solidFill>
              </a:rPr>
              <a:t>Habilidades administrativas</a:t>
            </a:r>
            <a:endParaRPr kumimoji="1" lang="es-MX" sz="2400" b="1" dirty="0">
              <a:solidFill>
                <a:srgbClr val="FF0000"/>
              </a:solidFill>
            </a:endParaRPr>
          </a:p>
        </p:txBody>
      </p:sp>
    </p:spTree>
    <p:extLst>
      <p:ext uri="{BB962C8B-B14F-4D97-AF65-F5344CB8AC3E}">
        <p14:creationId xmlns:p14="http://schemas.microsoft.com/office/powerpoint/2010/main" val="3602472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44956" y="1043659"/>
            <a:ext cx="11598161" cy="4597580"/>
          </a:xfrm>
          <a:prstGeom prst="rect">
            <a:avLst/>
          </a:prstGeom>
        </p:spPr>
      </p:pic>
      <p:sp>
        <p:nvSpPr>
          <p:cNvPr id="2" name="Title 1"/>
          <p:cNvSpPr>
            <a:spLocks noGrp="1"/>
          </p:cNvSpPr>
          <p:nvPr>
            <p:ph type="title"/>
          </p:nvPr>
        </p:nvSpPr>
        <p:spPr>
          <a:xfrm>
            <a:off x="623580" y="51638"/>
            <a:ext cx="10763250" cy="1325563"/>
          </a:xfrm>
        </p:spPr>
        <p:txBody>
          <a:bodyPr>
            <a:normAutofit/>
          </a:bodyPr>
          <a:lstStyle/>
          <a:p>
            <a:pPr algn="ctr" rtl="0"/>
            <a:r>
              <a:rPr lang="es-MX" sz="4000" b="1" i="0" u="none" baseline="0" dirty="0"/>
              <a:t>Materiales para la capacitación en campo (ejemplo)</a:t>
            </a:r>
            <a:endParaRPr kumimoji="1" lang="es-MX" sz="40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13</a:t>
            </a:fld>
            <a:endParaRPr kumimoji="1" lang="es-MX" dirty="0"/>
          </a:p>
        </p:txBody>
      </p:sp>
      <p:sp>
        <p:nvSpPr>
          <p:cNvPr id="12" name="TextBox 11"/>
          <p:cNvSpPr txBox="1"/>
          <p:nvPr/>
        </p:nvSpPr>
        <p:spPr>
          <a:xfrm>
            <a:off x="6538364" y="5910631"/>
            <a:ext cx="5381961" cy="830997"/>
          </a:xfrm>
          <a:prstGeom prst="rect">
            <a:avLst/>
          </a:prstGeom>
          <a:noFill/>
        </p:spPr>
        <p:txBody>
          <a:bodyPr wrap="square" rtlCol="0">
            <a:spAutoFit/>
          </a:bodyPr>
          <a:lstStyle/>
          <a:p>
            <a:pPr algn="l" rtl="0"/>
            <a:r>
              <a:rPr kumimoji="1" lang="es-MX" sz="2400" b="1" i="0" u="none" baseline="0" dirty="0">
                <a:solidFill>
                  <a:srgbClr val="FF0000"/>
                </a:solidFill>
              </a:rPr>
              <a:t>Los extensionistas leen la información al reverso.</a:t>
            </a:r>
            <a:endParaRPr kumimoji="1" lang="es-MX" sz="2400" b="1" dirty="0">
              <a:solidFill>
                <a:srgbClr val="FF0000"/>
              </a:solidFill>
            </a:endParaRPr>
          </a:p>
        </p:txBody>
      </p:sp>
      <p:sp>
        <p:nvSpPr>
          <p:cNvPr id="17" name="TextBox 16"/>
          <p:cNvSpPr txBox="1"/>
          <p:nvPr/>
        </p:nvSpPr>
        <p:spPr>
          <a:xfrm>
            <a:off x="1172145" y="6028281"/>
            <a:ext cx="4071937" cy="461665"/>
          </a:xfrm>
          <a:prstGeom prst="rect">
            <a:avLst/>
          </a:prstGeom>
          <a:noFill/>
        </p:spPr>
        <p:txBody>
          <a:bodyPr wrap="square" rtlCol="0">
            <a:spAutoFit/>
          </a:bodyPr>
          <a:lstStyle/>
          <a:p>
            <a:pPr algn="l" rtl="0"/>
            <a:r>
              <a:rPr lang="es-MX" sz="2400" b="1" i="0" u="none" baseline="0" dirty="0">
                <a:solidFill>
                  <a:srgbClr val="FF0000"/>
                </a:solidFill>
              </a:rPr>
              <a:t>Los agricultores ven la portada</a:t>
            </a:r>
            <a:endParaRPr kumimoji="1" lang="es-MX" sz="2400" b="1" dirty="0">
              <a:solidFill>
                <a:srgbClr val="FF0000"/>
              </a:solidFill>
            </a:endParaRPr>
          </a:p>
        </p:txBody>
      </p:sp>
      <p:sp>
        <p:nvSpPr>
          <p:cNvPr id="3" name="CuadroTexto 2"/>
          <p:cNvSpPr txBox="1"/>
          <p:nvPr/>
        </p:nvSpPr>
        <p:spPr>
          <a:xfrm>
            <a:off x="496960" y="5338481"/>
            <a:ext cx="1902450" cy="369332"/>
          </a:xfrm>
          <a:prstGeom prst="rect">
            <a:avLst/>
          </a:prstGeom>
          <a:solidFill>
            <a:schemeClr val="bg1"/>
          </a:solidFill>
        </p:spPr>
        <p:txBody>
          <a:bodyPr wrap="square" rtlCol="0">
            <a:spAutoFit/>
          </a:bodyPr>
          <a:lstStyle/>
          <a:p>
            <a:r>
              <a:rPr lang="es-MX" dirty="0"/>
              <a:t>Portada</a:t>
            </a:r>
          </a:p>
        </p:txBody>
      </p:sp>
      <p:sp>
        <p:nvSpPr>
          <p:cNvPr id="10" name="CuadroTexto 9"/>
          <p:cNvSpPr txBox="1"/>
          <p:nvPr/>
        </p:nvSpPr>
        <p:spPr>
          <a:xfrm>
            <a:off x="6250306" y="5329545"/>
            <a:ext cx="1902450" cy="369332"/>
          </a:xfrm>
          <a:prstGeom prst="rect">
            <a:avLst/>
          </a:prstGeom>
          <a:solidFill>
            <a:schemeClr val="bg1"/>
          </a:solidFill>
        </p:spPr>
        <p:txBody>
          <a:bodyPr wrap="square" rtlCol="0">
            <a:spAutoFit/>
          </a:bodyPr>
          <a:lstStyle/>
          <a:p>
            <a:r>
              <a:rPr lang="es-MX" dirty="0"/>
              <a:t>Reverso</a:t>
            </a:r>
          </a:p>
        </p:txBody>
      </p:sp>
      <p:sp>
        <p:nvSpPr>
          <p:cNvPr id="11" name="CuadroTexto 10"/>
          <p:cNvSpPr txBox="1"/>
          <p:nvPr/>
        </p:nvSpPr>
        <p:spPr>
          <a:xfrm>
            <a:off x="623579" y="1236080"/>
            <a:ext cx="5444711" cy="775600"/>
          </a:xfrm>
          <a:prstGeom prst="rect">
            <a:avLst/>
          </a:prstGeom>
          <a:solidFill>
            <a:schemeClr val="bg1"/>
          </a:solidFill>
        </p:spPr>
        <p:txBody>
          <a:bodyPr wrap="square" lIns="0" tIns="0" rIns="0" bIns="0" rtlCol="0" anchor="ctr" anchorCtr="0">
            <a:noAutofit/>
          </a:bodyPr>
          <a:lstStyle/>
          <a:p>
            <a:r>
              <a:rPr lang="es-MX" b="1" dirty="0"/>
              <a:t>3.10.4 Principales enfermedades y alteraciones fisiológicas</a:t>
            </a:r>
          </a:p>
        </p:txBody>
      </p:sp>
      <p:sp>
        <p:nvSpPr>
          <p:cNvPr id="14" name="CuadroTexto 13"/>
          <p:cNvSpPr txBox="1"/>
          <p:nvPr/>
        </p:nvSpPr>
        <p:spPr>
          <a:xfrm>
            <a:off x="6333347" y="1265789"/>
            <a:ext cx="5570477" cy="646331"/>
          </a:xfrm>
          <a:prstGeom prst="rect">
            <a:avLst/>
          </a:prstGeom>
          <a:solidFill>
            <a:schemeClr val="bg1"/>
          </a:solidFill>
        </p:spPr>
        <p:txBody>
          <a:bodyPr wrap="square" lIns="0" tIns="0" rIns="0" bIns="0" rtlCol="0" anchor="ctr" anchorCtr="0">
            <a:noAutofit/>
          </a:bodyPr>
          <a:lstStyle/>
          <a:p>
            <a:r>
              <a:rPr lang="es-MX" b="1" dirty="0"/>
              <a:t>3.10.4 Principales enfermedades y alteraciones fisiológicas</a:t>
            </a:r>
          </a:p>
        </p:txBody>
      </p:sp>
      <p:sp>
        <p:nvSpPr>
          <p:cNvPr id="15" name="CuadroTexto 14"/>
          <p:cNvSpPr txBox="1"/>
          <p:nvPr/>
        </p:nvSpPr>
        <p:spPr>
          <a:xfrm>
            <a:off x="9543778" y="2175416"/>
            <a:ext cx="2166637" cy="2012536"/>
          </a:xfrm>
          <a:prstGeom prst="rect">
            <a:avLst/>
          </a:prstGeom>
          <a:solidFill>
            <a:schemeClr val="bg1"/>
          </a:solidFill>
          <a:ln>
            <a:solidFill>
              <a:schemeClr val="bg2"/>
            </a:solidFill>
          </a:ln>
        </p:spPr>
        <p:txBody>
          <a:bodyPr wrap="square" lIns="36000" tIns="0" rIns="36000" bIns="0" rtlCol="0" anchor="ctr" anchorCtr="0">
            <a:noAutofit/>
          </a:bodyPr>
          <a:lstStyle/>
          <a:p>
            <a:r>
              <a:rPr lang="es-MX" sz="900" b="1" dirty="0"/>
              <a:t>3.10.4 Principales enfermedades y alteraciones fisiológicas</a:t>
            </a:r>
          </a:p>
          <a:p>
            <a:pPr marL="92075" indent="-92075">
              <a:buFont typeface="Arial" panose="020B0604020202020204" pitchFamily="34" charset="0"/>
              <a:buChar char="•"/>
            </a:pPr>
            <a:r>
              <a:rPr lang="es-MX" sz="900" dirty="0"/>
              <a:t>La infestación con enfermedades reduce la calidad  y cantidad de los productos</a:t>
            </a:r>
          </a:p>
          <a:p>
            <a:pPr marL="92075" indent="-92075">
              <a:buFont typeface="Arial" panose="020B0604020202020204" pitchFamily="34" charset="0"/>
              <a:buChar char="•"/>
            </a:pPr>
            <a:r>
              <a:rPr lang="es-MX" sz="900" dirty="0"/>
              <a:t>Estos son las principales enfermedades y alteraciones fisiológicas que afectan al tomate en Kenia</a:t>
            </a:r>
          </a:p>
          <a:p>
            <a:r>
              <a:rPr lang="es-MX" sz="900" b="1" dirty="0"/>
              <a:t>a. Caída de almácigo</a:t>
            </a:r>
          </a:p>
          <a:p>
            <a:r>
              <a:rPr lang="es-MX" sz="900" b="1" dirty="0"/>
              <a:t>b. Tizón tardío</a:t>
            </a:r>
          </a:p>
          <a:p>
            <a:r>
              <a:rPr lang="es-MX" sz="900" b="1" dirty="0"/>
              <a:t>c. Tizón temprano</a:t>
            </a:r>
          </a:p>
          <a:p>
            <a:r>
              <a:rPr lang="es-MX" sz="900" b="1" dirty="0"/>
              <a:t>d. Marchitez bacteriana</a:t>
            </a:r>
          </a:p>
          <a:p>
            <a:r>
              <a:rPr lang="es-MX" sz="900" b="1" dirty="0"/>
              <a:t>e. Mosaico del tomate</a:t>
            </a:r>
          </a:p>
          <a:p>
            <a:r>
              <a:rPr lang="es-MX" sz="900" b="1" dirty="0"/>
              <a:t>f. Podredumbre apical </a:t>
            </a:r>
          </a:p>
        </p:txBody>
      </p:sp>
      <p:sp>
        <p:nvSpPr>
          <p:cNvPr id="19" name="Right Brace 18"/>
          <p:cNvSpPr/>
          <p:nvPr/>
        </p:nvSpPr>
        <p:spPr>
          <a:xfrm rot="5400000">
            <a:off x="3058139" y="3071601"/>
            <a:ext cx="299951" cy="5526318"/>
          </a:xfrm>
          <a:prstGeom prst="rightBrace">
            <a:avLst>
              <a:gd name="adj1" fmla="val 35678"/>
              <a:gd name="adj2" fmla="val 48257"/>
            </a:avLst>
          </a:prstGeom>
          <a:ln w="3175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rtl="0"/>
            <a:endParaRPr kumimoji="1" lang="x-none">
              <a:solidFill>
                <a:srgbClr val="FF0000"/>
              </a:solidFill>
            </a:endParaRPr>
          </a:p>
        </p:txBody>
      </p:sp>
      <p:sp>
        <p:nvSpPr>
          <p:cNvPr id="13" name="Right Brace 12"/>
          <p:cNvSpPr/>
          <p:nvPr/>
        </p:nvSpPr>
        <p:spPr>
          <a:xfrm rot="5400000">
            <a:off x="8936061" y="3008371"/>
            <a:ext cx="299951" cy="5526318"/>
          </a:xfrm>
          <a:prstGeom prst="rightBrace">
            <a:avLst>
              <a:gd name="adj1" fmla="val 35678"/>
              <a:gd name="adj2" fmla="val 48257"/>
            </a:avLst>
          </a:prstGeom>
          <a:ln w="3175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rtl="0"/>
            <a:endParaRPr kumimoji="1" lang="x-none">
              <a:solidFill>
                <a:srgbClr val="FF0000"/>
              </a:solidFill>
            </a:endParaRPr>
          </a:p>
        </p:txBody>
      </p:sp>
    </p:spTree>
    <p:extLst>
      <p:ext uri="{BB962C8B-B14F-4D97-AF65-F5344CB8AC3E}">
        <p14:creationId xmlns:p14="http://schemas.microsoft.com/office/powerpoint/2010/main" val="2295647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1"/>
            <a:ext cx="10991850" cy="1325563"/>
          </a:xfrm>
        </p:spPr>
        <p:txBody>
          <a:bodyPr/>
          <a:lstStyle/>
          <a:p>
            <a:pPr algn="l" rtl="0"/>
            <a:r>
              <a:rPr kumimoji="1" lang="es-MX" sz="4000" b="1" i="0" u="none" baseline="0" dirty="0">
                <a:solidFill>
                  <a:srgbClr val="FF0000"/>
                </a:solidFill>
              </a:rPr>
              <a:t>LISTA DE CHEQUEO: </a:t>
            </a:r>
            <a:r>
              <a:rPr kumimoji="1" lang="es-MX" sz="4000" b="1" i="0" u="none" baseline="0" dirty="0"/>
              <a:t>puntos que confirmar tras la capacitación en campo</a:t>
            </a:r>
            <a:endParaRPr kumimoji="1" lang="es-MX" sz="4000" dirty="0"/>
          </a:p>
        </p:txBody>
      </p:sp>
      <p:sp>
        <p:nvSpPr>
          <p:cNvPr id="3" name="Content Placeholder 2"/>
          <p:cNvSpPr>
            <a:spLocks noGrp="1"/>
          </p:cNvSpPr>
          <p:nvPr>
            <p:ph idx="1"/>
          </p:nvPr>
        </p:nvSpPr>
        <p:spPr>
          <a:xfrm>
            <a:off x="271463" y="1425644"/>
            <a:ext cx="11920537" cy="5557837"/>
          </a:xfrm>
        </p:spPr>
        <p:txBody>
          <a:bodyPr>
            <a:noAutofit/>
          </a:bodyPr>
          <a:lstStyle/>
          <a:p>
            <a:pPr algn="l" rtl="0">
              <a:lnSpc>
                <a:spcPct val="80000"/>
              </a:lnSpc>
              <a:buFont typeface="Wingdings" panose="05000000000000000000" pitchFamily="2" charset="2"/>
              <a:buChar char="ü"/>
            </a:pPr>
            <a:r>
              <a:rPr lang="es-MX" sz="2400" b="0" i="0" u="none" baseline="0" dirty="0"/>
              <a:t>Que los agricultores objetivo entiendan y adquieran el conocimiento técnico y las habilidades enseñadas en las capacitaciones.</a:t>
            </a:r>
          </a:p>
          <a:p>
            <a:pPr algn="l" rtl="0">
              <a:lnSpc>
                <a:spcPct val="80000"/>
              </a:lnSpc>
              <a:buFont typeface="Wingdings" panose="05000000000000000000" pitchFamily="2" charset="2"/>
              <a:buChar char="ü"/>
            </a:pPr>
            <a:r>
              <a:rPr lang="es-MX" sz="2400" b="0" i="0" u="none" baseline="0" dirty="0"/>
              <a:t>Que los agricultores objetivo no enfrenten ninguna dificultad técnica, financiera ni social al aplicar las técnicas enseñadas en las capacitaciones. (En caso afirmativo, identificar los problemas, consultarles y orientarlos adecuadamente).</a:t>
            </a:r>
          </a:p>
          <a:p>
            <a:pPr algn="l" rtl="0">
              <a:lnSpc>
                <a:spcPct val="80000"/>
              </a:lnSpc>
              <a:buFont typeface="Wingdings" panose="05000000000000000000" pitchFamily="2" charset="2"/>
              <a:buChar char="ü"/>
            </a:pPr>
            <a:r>
              <a:rPr lang="es-MX" sz="2400" b="0" i="0" u="none" baseline="0" dirty="0"/>
              <a:t>Que la </a:t>
            </a:r>
            <a:r>
              <a:rPr lang="es-MX" sz="2400" b="0" i="0" u="none" baseline="0" dirty="0">
                <a:solidFill>
                  <a:srgbClr val="FF0000"/>
                </a:solidFill>
              </a:rPr>
              <a:t>proporción masculino-femenina </a:t>
            </a:r>
            <a:r>
              <a:rPr lang="es-MX" sz="2400" b="0" i="0" u="none" baseline="0" dirty="0"/>
              <a:t>de los participantes esté equilibrada.</a:t>
            </a:r>
          </a:p>
          <a:p>
            <a:pPr algn="l" rtl="0">
              <a:lnSpc>
                <a:spcPct val="80000"/>
              </a:lnSpc>
              <a:buFont typeface="Wingdings" panose="05000000000000000000" pitchFamily="2" charset="2"/>
              <a:buChar char="ü"/>
            </a:pPr>
            <a:r>
              <a:rPr lang="es-MX" sz="2400" b="0" i="0" u="none" baseline="0" dirty="0"/>
              <a:t>Que se incentive la participación de los </a:t>
            </a:r>
            <a:r>
              <a:rPr lang="es-MX" sz="2400" b="0" i="0" u="none" baseline="0" dirty="0">
                <a:solidFill>
                  <a:srgbClr val="FF0000"/>
                </a:solidFill>
              </a:rPr>
              <a:t>cónyuges de los miembros</a:t>
            </a:r>
            <a:r>
              <a:rPr lang="es-MX" sz="2400" b="0" i="0" u="none" baseline="0" dirty="0"/>
              <a:t>.</a:t>
            </a:r>
          </a:p>
          <a:p>
            <a:pPr algn="l" rtl="0">
              <a:lnSpc>
                <a:spcPct val="80000"/>
              </a:lnSpc>
              <a:buFont typeface="Wingdings" panose="05000000000000000000" pitchFamily="2" charset="2"/>
              <a:buChar char="ü"/>
            </a:pPr>
            <a:r>
              <a:rPr lang="es-MX" sz="2400" b="0" i="0" u="none" baseline="0" dirty="0"/>
              <a:t>Que se </a:t>
            </a:r>
            <a:r>
              <a:rPr lang="es-MX" sz="2400" b="0" i="0" u="none" baseline="0" dirty="0">
                <a:solidFill>
                  <a:srgbClr val="FF0000"/>
                </a:solidFill>
              </a:rPr>
              <a:t>eviten</a:t>
            </a:r>
            <a:r>
              <a:rPr lang="es-MX" sz="2400" b="0" i="0" u="none" baseline="0" dirty="0"/>
              <a:t> los estereotipos de género y los métodos de capacitación sin sensibilidad de género. </a:t>
            </a:r>
          </a:p>
          <a:p>
            <a:pPr algn="l" rtl="0">
              <a:lnSpc>
                <a:spcPct val="80000"/>
              </a:lnSpc>
              <a:buFont typeface="Wingdings" panose="05000000000000000000" pitchFamily="2" charset="2"/>
              <a:buChar char="ü"/>
            </a:pPr>
            <a:r>
              <a:rPr lang="es-MX" sz="2400" b="0" i="0" u="none" baseline="0" dirty="0"/>
              <a:t>Que se </a:t>
            </a:r>
            <a:r>
              <a:rPr lang="es-MX" sz="2400" b="0" i="0" u="none" baseline="0" dirty="0">
                <a:solidFill>
                  <a:srgbClr val="FF0000"/>
                </a:solidFill>
              </a:rPr>
              <a:t>tenga bien</a:t>
            </a:r>
            <a:r>
              <a:rPr lang="es-MX" sz="2400" b="0" i="0" u="none" dirty="0">
                <a:solidFill>
                  <a:srgbClr val="FF0000"/>
                </a:solidFill>
              </a:rPr>
              <a:t> </a:t>
            </a:r>
            <a:r>
              <a:rPr lang="es-MX" sz="2400" b="0" i="0" u="none" baseline="0" dirty="0">
                <a:solidFill>
                  <a:srgbClr val="FF0000"/>
                </a:solidFill>
              </a:rPr>
              <a:t>en cuenta a los agricultores analfabetos</a:t>
            </a:r>
            <a:r>
              <a:rPr lang="es-MX" sz="2400" b="0" i="0" u="none" baseline="0" dirty="0"/>
              <a:t> al diseñar los métodos de capacitación.</a:t>
            </a:r>
          </a:p>
          <a:p>
            <a:pPr algn="l" rtl="0">
              <a:lnSpc>
                <a:spcPct val="80000"/>
              </a:lnSpc>
              <a:buFont typeface="Wingdings" panose="05000000000000000000" pitchFamily="2" charset="2"/>
              <a:buChar char="ü"/>
            </a:pPr>
            <a:r>
              <a:rPr lang="es-MX" sz="2400" b="0" i="0" u="none" baseline="0" dirty="0"/>
              <a:t>Que se presenten técnicas, herramientas o equipos que permitan ahorrar tiempo, en especial para beneficio de las mujeres.</a:t>
            </a:r>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z="1400" smtClean="0"/>
              <a:t>14</a:t>
            </a:fld>
            <a:endParaRPr kumimoji="1" lang="es-MX" sz="1400" dirty="0"/>
          </a:p>
        </p:txBody>
      </p:sp>
    </p:spTree>
    <p:extLst>
      <p:ext uri="{BB962C8B-B14F-4D97-AF65-F5344CB8AC3E}">
        <p14:creationId xmlns:p14="http://schemas.microsoft.com/office/powerpoint/2010/main" val="71684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158266"/>
            <a:ext cx="11896625" cy="5218237"/>
          </a:xfrm>
          <a:prstGeom prst="rect">
            <a:avLst/>
          </a:prstGeom>
        </p:spPr>
      </p:pic>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15</a:t>
            </a:fld>
            <a:endParaRPr kumimoji="1" lang="es-MX" dirty="0"/>
          </a:p>
        </p:txBody>
      </p:sp>
      <p:sp>
        <p:nvSpPr>
          <p:cNvPr id="6" name="Title 1"/>
          <p:cNvSpPr>
            <a:spLocks noGrp="1"/>
          </p:cNvSpPr>
          <p:nvPr>
            <p:ph type="title"/>
          </p:nvPr>
        </p:nvSpPr>
        <p:spPr>
          <a:xfrm>
            <a:off x="695638" y="457270"/>
            <a:ext cx="10991850" cy="667850"/>
          </a:xfrm>
        </p:spPr>
        <p:txBody>
          <a:bodyPr>
            <a:normAutofit fontScale="90000"/>
          </a:bodyPr>
          <a:lstStyle/>
          <a:p>
            <a:pPr algn="ctr" rtl="0"/>
            <a:r>
              <a:rPr lang="es-MX" b="1" i="0" u="none" baseline="0" dirty="0">
                <a:solidFill>
                  <a:srgbClr val="FF0000"/>
                </a:solidFill>
              </a:rPr>
              <a:t>La capacitación en campo en acción</a:t>
            </a:r>
            <a:endParaRPr kumimoji="1" lang="es-MX" dirty="0"/>
          </a:p>
        </p:txBody>
      </p:sp>
      <p:sp>
        <p:nvSpPr>
          <p:cNvPr id="2" name="CuadroTexto 1"/>
          <p:cNvSpPr txBox="1"/>
          <p:nvPr/>
        </p:nvSpPr>
        <p:spPr>
          <a:xfrm>
            <a:off x="89647" y="1183341"/>
            <a:ext cx="3998259" cy="2294965"/>
          </a:xfrm>
          <a:prstGeom prst="wedgeEllipseCallout">
            <a:avLst>
              <a:gd name="adj1" fmla="val 37911"/>
              <a:gd name="adj2" fmla="val 64063"/>
            </a:avLst>
          </a:prstGeom>
          <a:solidFill>
            <a:schemeClr val="bg1"/>
          </a:solidFill>
          <a:ln>
            <a:solidFill>
              <a:schemeClr val="tx1"/>
            </a:solidFill>
          </a:ln>
        </p:spPr>
        <p:txBody>
          <a:bodyPr wrap="square" lIns="0" tIns="0" rIns="0" bIns="0" rtlCol="0" anchor="ctr" anchorCtr="0">
            <a:noAutofit/>
          </a:bodyPr>
          <a:lstStyle/>
          <a:p>
            <a:r>
              <a:rPr lang="es-MX" dirty="0"/>
              <a:t>Estoy muy motivado para aprender y aplicar nuevas técnicas porque sé que ahí está el mercado. </a:t>
            </a:r>
          </a:p>
        </p:txBody>
      </p:sp>
      <p:sp>
        <p:nvSpPr>
          <p:cNvPr id="7" name="CuadroTexto 6"/>
          <p:cNvSpPr txBox="1"/>
          <p:nvPr/>
        </p:nvSpPr>
        <p:spPr>
          <a:xfrm>
            <a:off x="7871013" y="1326775"/>
            <a:ext cx="3890682" cy="2312895"/>
          </a:xfrm>
          <a:prstGeom prst="wedgeEllipseCallout">
            <a:avLst>
              <a:gd name="adj1" fmla="val -36962"/>
              <a:gd name="adj2" fmla="val 59399"/>
            </a:avLst>
          </a:prstGeom>
          <a:solidFill>
            <a:schemeClr val="bg1"/>
          </a:solidFill>
          <a:ln>
            <a:solidFill>
              <a:schemeClr val="tx1"/>
            </a:solidFill>
          </a:ln>
        </p:spPr>
        <p:txBody>
          <a:bodyPr wrap="square" lIns="0" tIns="0" rIns="0" bIns="0" rtlCol="0" anchor="ctr" anchorCtr="0">
            <a:noAutofit/>
          </a:bodyPr>
          <a:lstStyle/>
          <a:p>
            <a:r>
              <a:rPr lang="es-MX" dirty="0"/>
              <a:t>Aunque no sé leer, entiendo fácilmente el contenido de la capacitación porque es práctica e incluye muchas demostraciones. </a:t>
            </a:r>
          </a:p>
        </p:txBody>
      </p:sp>
      <p:sp>
        <p:nvSpPr>
          <p:cNvPr id="8" name="CuadroTexto 7"/>
          <p:cNvSpPr txBox="1"/>
          <p:nvPr/>
        </p:nvSpPr>
        <p:spPr>
          <a:xfrm>
            <a:off x="8104094" y="4260876"/>
            <a:ext cx="3854824" cy="2014417"/>
          </a:xfrm>
          <a:prstGeom prst="wedgeEllipseCallout">
            <a:avLst>
              <a:gd name="adj1" fmla="val -38042"/>
              <a:gd name="adj2" fmla="val -61218"/>
            </a:avLst>
          </a:prstGeom>
          <a:solidFill>
            <a:schemeClr val="bg1"/>
          </a:solidFill>
          <a:ln>
            <a:solidFill>
              <a:schemeClr val="tx1"/>
            </a:solidFill>
          </a:ln>
        </p:spPr>
        <p:txBody>
          <a:bodyPr wrap="square" lIns="0" tIns="0" rIns="0" bIns="0" rtlCol="0" anchor="ctr" anchorCtr="0">
            <a:noAutofit/>
          </a:bodyPr>
          <a:lstStyle/>
          <a:p>
            <a:r>
              <a:rPr lang="es-MX" dirty="0"/>
              <a:t>También invité a mi esposa</a:t>
            </a:r>
            <a:br>
              <a:rPr lang="es-MX" dirty="0"/>
            </a:br>
            <a:r>
              <a:rPr lang="es-MX" dirty="0"/>
              <a:t>a participar en la capacitación porque compartimos los roles de la producción hortícola. </a:t>
            </a:r>
          </a:p>
        </p:txBody>
      </p:sp>
    </p:spTree>
    <p:extLst>
      <p:ext uri="{BB962C8B-B14F-4D97-AF65-F5344CB8AC3E}">
        <p14:creationId xmlns:p14="http://schemas.microsoft.com/office/powerpoint/2010/main" val="1641285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627446" y="-5148"/>
            <a:ext cx="2693825" cy="1319610"/>
          </a:xfrm>
          <a:prstGeom prst="rect">
            <a:avLst/>
          </a:prstGeom>
        </p:spPr>
      </p:pic>
      <p:sp>
        <p:nvSpPr>
          <p:cNvPr id="2" name="Title 1"/>
          <p:cNvSpPr>
            <a:spLocks noGrp="1"/>
          </p:cNvSpPr>
          <p:nvPr>
            <p:ph type="title"/>
          </p:nvPr>
        </p:nvSpPr>
        <p:spPr>
          <a:xfrm>
            <a:off x="838199" y="61515"/>
            <a:ext cx="10991850" cy="1325563"/>
          </a:xfrm>
        </p:spPr>
        <p:txBody>
          <a:bodyPr>
            <a:normAutofit/>
          </a:bodyPr>
          <a:lstStyle/>
          <a:p>
            <a:pPr algn="l" rtl="0"/>
            <a:r>
              <a:rPr lang="es-MX" b="1" i="0" u="none" baseline="0" dirty="0"/>
              <a:t>SOLUCIÓN DE PROBLEMAS</a:t>
            </a:r>
            <a:endParaRPr lang="es-MX" dirty="0"/>
          </a:p>
        </p:txBody>
      </p:sp>
      <p:sp>
        <p:nvSpPr>
          <p:cNvPr id="3" name="Content Placeholder 2"/>
          <p:cNvSpPr>
            <a:spLocks noGrp="1"/>
          </p:cNvSpPr>
          <p:nvPr>
            <p:ph idx="1"/>
          </p:nvPr>
        </p:nvSpPr>
        <p:spPr>
          <a:xfrm>
            <a:off x="142875" y="1453741"/>
            <a:ext cx="11900242" cy="5287887"/>
          </a:xfrm>
        </p:spPr>
        <p:txBody>
          <a:bodyPr>
            <a:normAutofit lnSpcReduction="10000"/>
          </a:bodyPr>
          <a:lstStyle/>
          <a:p>
            <a:pPr algn="l" rtl="0">
              <a:buFont typeface="Wingdings" panose="05000000000000000000" pitchFamily="2" charset="2"/>
              <a:buChar char="ü"/>
            </a:pPr>
            <a:r>
              <a:rPr lang="es-MX" b="0" i="0" u="none" baseline="0" dirty="0"/>
              <a:t>¿Qué pasa si los agricultores tienen dificultades para entender?</a:t>
            </a:r>
            <a:r>
              <a:rPr lang="es-MX" b="0" i="0" u="none" baseline="0" dirty="0">
                <a:sym typeface="Wingdings" panose="05000000000000000000" pitchFamily="2" charset="2"/>
              </a:rPr>
              <a:t>Tratar que la capacitación sea </a:t>
            </a:r>
            <a:r>
              <a:rPr lang="es-MX" b="0" i="0" u="none" baseline="0" dirty="0">
                <a:solidFill>
                  <a:srgbClr val="FF0000"/>
                </a:solidFill>
                <a:sym typeface="Wingdings" panose="05000000000000000000" pitchFamily="2" charset="2"/>
              </a:rPr>
              <a:t>lo más práctica posible</a:t>
            </a:r>
            <a:r>
              <a:rPr lang="es-MX" b="0" i="0" u="none" baseline="0" dirty="0">
                <a:sym typeface="Wingdings" panose="05000000000000000000" pitchFamily="2" charset="2"/>
              </a:rPr>
              <a:t>. Por ejemplo, usar un lenguaje comprensible, elegir materiales didácticos fáciles de usar, y mostrar las técnicas con abundantes demostraciones.</a:t>
            </a:r>
          </a:p>
          <a:p>
            <a:pPr algn="l" rtl="0">
              <a:buFont typeface="Wingdings" panose="05000000000000000000" pitchFamily="2" charset="2"/>
              <a:buChar char="ü"/>
            </a:pPr>
            <a:r>
              <a:rPr lang="es-MX" b="0" i="0" u="none" baseline="0" dirty="0"/>
              <a:t>¿Qué pasa si los agricultores están muy ocupados como para asistir a las capacitaciones? </a:t>
            </a:r>
            <a:r>
              <a:rPr lang="es-MX" b="0" i="0" u="none" baseline="0" dirty="0">
                <a:sym typeface="Wingdings" panose="05000000000000000000" pitchFamily="2" charset="2"/>
              </a:rPr>
              <a:t>Idealmente, las capacitaciones en campo se deben realizar antes de que los agricultores estén ocupados con la siembra. Sin embargo, cuando eso no es posible, tratar de organizar las capacitaciones cuando los agricultores tengan mayor disponibilidad.</a:t>
            </a:r>
            <a:endParaRPr lang="es-MX"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16</a:t>
            </a:fld>
            <a:endParaRPr kumimoji="1" lang="es-MX" dirty="0"/>
          </a:p>
        </p:txBody>
      </p:sp>
    </p:spTree>
    <p:extLst>
      <p:ext uri="{BB962C8B-B14F-4D97-AF65-F5344CB8AC3E}">
        <p14:creationId xmlns:p14="http://schemas.microsoft.com/office/powerpoint/2010/main" val="2883168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514" y="2366615"/>
            <a:ext cx="11308702" cy="4192450"/>
          </a:xfrm>
        </p:spPr>
        <p:txBody>
          <a:bodyPr/>
          <a:lstStyle/>
          <a:p>
            <a:endParaRPr kumimoji="1" lang="en-US" dirty="0"/>
          </a:p>
        </p:txBody>
      </p:sp>
      <p:sp>
        <p:nvSpPr>
          <p:cNvPr id="4" name="Slide Number Placeholder 3"/>
          <p:cNvSpPr>
            <a:spLocks noGrp="1"/>
          </p:cNvSpPr>
          <p:nvPr>
            <p:ph type="sldNum" sz="quarter" idx="12"/>
          </p:nvPr>
        </p:nvSpPr>
        <p:spPr/>
        <p:txBody>
          <a:bodyPr/>
          <a:lstStyle/>
          <a:p>
            <a:fld id="{5D3A281A-EDD1-4EE7-A1B5-4028A6F808F1}" type="slidenum">
              <a:rPr kumimoji="1" lang="es-MX" smtClean="0"/>
              <a:t>17</a:t>
            </a:fld>
            <a:endParaRPr kumimoji="1" lang="es-MX" dirty="0"/>
          </a:p>
        </p:txBody>
      </p:sp>
      <p:sp>
        <p:nvSpPr>
          <p:cNvPr id="6" name="Title 1"/>
          <p:cNvSpPr>
            <a:spLocks noGrp="1"/>
          </p:cNvSpPr>
          <p:nvPr>
            <p:ph type="title"/>
          </p:nvPr>
        </p:nvSpPr>
        <p:spPr>
          <a:xfrm>
            <a:off x="315685" y="100081"/>
            <a:ext cx="11515531" cy="1933992"/>
          </a:xfrm>
        </p:spPr>
        <p:txBody>
          <a:bodyPr>
            <a:normAutofit/>
          </a:bodyPr>
          <a:lstStyle/>
          <a:p>
            <a:pPr algn="just">
              <a:spcAft>
                <a:spcPts val="0"/>
              </a:spcAft>
            </a:pPr>
            <a:r>
              <a:rPr lang="x-none" altLang="ja-JP" dirty="0">
                <a:solidFill>
                  <a:srgbClr val="FF0000"/>
                </a:solidFill>
                <a:effectLst>
                  <a:outerShdw blurRad="38100" dist="38100" dir="2700000" algn="tl">
                    <a:srgbClr val="000000">
                      <a:alpha val="43000"/>
                    </a:srgbClr>
                  </a:outerShdw>
                </a:effectLst>
                <a:latin typeface="Arial Narrow" panose="020B0606020202030204" pitchFamily="34" charset="0"/>
                <a:ea typeface="HGｺﾞｼｯｸE" panose="020B0909000000000000" pitchFamily="49" charset="-128"/>
              </a:rPr>
              <a:t>Camino a seguir: </a:t>
            </a:r>
            <a:r>
              <a:rPr lang="x-none" altLang="ja-JP" dirty="0">
                <a:effectLst>
                  <a:outerShdw blurRad="38100" dist="38100" dir="2700000" algn="tl">
                    <a:srgbClr val="000000">
                      <a:alpha val="43000"/>
                    </a:srgbClr>
                  </a:outerShdw>
                </a:effectLst>
                <a:latin typeface="Arial Narrow" panose="020B0606020202030204" pitchFamily="34" charset="0"/>
                <a:ea typeface="HGｺﾞｼｯｸE" panose="020B0909000000000000" pitchFamily="49" charset="-128"/>
              </a:rPr>
              <a:t>Calendario de implementación, reporte;</a:t>
            </a:r>
            <a:r>
              <a:rPr lang="x-none" altLang="ja-JP" dirty="0">
                <a:solidFill>
                  <a:srgbClr val="BFBFBF"/>
                </a:solidFill>
                <a:effectLst>
                  <a:outerShdw blurRad="38100" dist="38100" dir="2700000" algn="tl">
                    <a:srgbClr val="000000">
                      <a:alpha val="43000"/>
                    </a:srgbClr>
                  </a:outerShdw>
                </a:effectLst>
                <a:latin typeface="Arial Narrow" panose="020B0606020202030204" pitchFamily="34" charset="0"/>
                <a:ea typeface="HGｺﾞｼｯｸE" panose="020B0909000000000000" pitchFamily="49" charset="-128"/>
              </a:rPr>
              <a:t> agregue aquí cualquier otra información necesaria</a:t>
            </a:r>
            <a:r>
              <a:rPr lang="x-none" altLang="ja-JP" dirty="0" smtClean="0">
                <a:solidFill>
                  <a:srgbClr val="BFBFBF"/>
                </a:solidFill>
                <a:effectLst>
                  <a:outerShdw blurRad="38100" dist="38100" dir="2700000" algn="tl">
                    <a:srgbClr val="000000">
                      <a:alpha val="43000"/>
                    </a:srgbClr>
                  </a:outerShdw>
                </a:effectLst>
                <a:latin typeface="Arial Narrow" panose="020B0606020202030204" pitchFamily="34" charset="0"/>
                <a:ea typeface="HGｺﾞｼｯｸE" panose="020B0909000000000000" pitchFamily="49" charset="-128"/>
              </a:rPr>
              <a:t>.</a:t>
            </a:r>
            <a:endParaRPr kumimoji="1" lang="es-MX" dirty="0">
              <a:solidFill>
                <a:schemeClr val="bg1">
                  <a:lumMod val="75000"/>
                </a:schemeClr>
              </a:solidFill>
            </a:endParaRPr>
          </a:p>
        </p:txBody>
      </p:sp>
    </p:spTree>
    <p:extLst>
      <p:ext uri="{BB962C8B-B14F-4D97-AF65-F5344CB8AC3E}">
        <p14:creationId xmlns:p14="http://schemas.microsoft.com/office/powerpoint/2010/main" val="1843377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44350" cy="1325563"/>
          </a:xfrm>
        </p:spPr>
        <p:txBody>
          <a:bodyPr/>
          <a:lstStyle/>
          <a:p>
            <a:pPr algn="ctr" rtl="0"/>
            <a:r>
              <a:rPr kumimoji="1" lang="es-MX" b="1" i="0" u="none" baseline="0" dirty="0">
                <a:solidFill>
                  <a:srgbClr val="FF0000"/>
                </a:solidFill>
              </a:rPr>
              <a:t>¿DÓNDE ESTAMOS?: </a:t>
            </a:r>
            <a:r>
              <a:rPr kumimoji="1" lang="es-MX" b="1" i="0" u="none" baseline="0" dirty="0"/>
              <a:t>la capacitación en campo en los 4 pasos del SHEP</a:t>
            </a:r>
            <a:endParaRPr kumimoji="1" lang="es-MX"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2</a:t>
            </a:fld>
            <a:endParaRPr kumimoji="1" lang="es-MX" dirty="0"/>
          </a:p>
        </p:txBody>
      </p:sp>
      <p:graphicFrame>
        <p:nvGraphicFramePr>
          <p:cNvPr id="5" name="表 4"/>
          <p:cNvGraphicFramePr>
            <a:graphicFrameLocks noGrp="1"/>
          </p:cNvGraphicFramePr>
          <p:nvPr>
            <p:extLst>
              <p:ext uri="{D42A27DB-BD31-4B8C-83A1-F6EECF244321}">
                <p14:modId xmlns:p14="http://schemas.microsoft.com/office/powerpoint/2010/main" val="4221601501"/>
              </p:ext>
            </p:extLst>
          </p:nvPr>
        </p:nvGraphicFramePr>
        <p:xfrm>
          <a:off x="278605" y="1254070"/>
          <a:ext cx="11387139" cy="4977725"/>
        </p:xfrm>
        <a:graphic>
          <a:graphicData uri="http://schemas.openxmlformats.org/drawingml/2006/table">
            <a:tbl>
              <a:tblPr firstRow="1" firstCol="1" bandRow="1">
                <a:tableStyleId>{5940675A-B579-460E-94D1-54222C63F5DA}</a:tableStyleId>
              </a:tblPr>
              <a:tblGrid>
                <a:gridCol w="5886450">
                  <a:extLst>
                    <a:ext uri="{9D8B030D-6E8A-4147-A177-3AD203B41FA5}">
                      <a16:colId xmlns:a16="http://schemas.microsoft.com/office/drawing/2014/main" val="20000"/>
                    </a:ext>
                  </a:extLst>
                </a:gridCol>
                <a:gridCol w="5500689">
                  <a:extLst>
                    <a:ext uri="{9D8B030D-6E8A-4147-A177-3AD203B41FA5}">
                      <a16:colId xmlns:a16="http://schemas.microsoft.com/office/drawing/2014/main" val="20001"/>
                    </a:ext>
                  </a:extLst>
                </a:gridCol>
              </a:tblGrid>
              <a:tr h="321893">
                <a:tc>
                  <a:txBody>
                    <a:bodyPr/>
                    <a:lstStyle/>
                    <a:p>
                      <a:pPr algn="ctr" rtl="0">
                        <a:spcAft>
                          <a:spcPts val="0"/>
                        </a:spcAft>
                      </a:pPr>
                      <a:r>
                        <a:rPr lang="es-MX" sz="2000" b="0" i="0" u="none" baseline="0" dirty="0">
                          <a:effectLst/>
                          <a:latin typeface="+mj-lt"/>
                        </a:rPr>
                        <a:t>4 pasos</a:t>
                      </a:r>
                      <a:endParaRPr lang="es-MX" sz="2000" dirty="0">
                        <a:effectLst/>
                        <a:latin typeface="+mj-lt"/>
                        <a:ea typeface="ＭＳ ゴシック"/>
                        <a:cs typeface="Times New Roman"/>
                      </a:endParaRPr>
                    </a:p>
                  </a:txBody>
                  <a:tcPr marL="58563" marR="58563" marT="0" marB="0"/>
                </a:tc>
                <a:tc>
                  <a:txBody>
                    <a:bodyPr/>
                    <a:lstStyle/>
                    <a:p>
                      <a:pPr algn="ctr" rtl="0">
                        <a:spcAft>
                          <a:spcPts val="0"/>
                        </a:spcAft>
                      </a:pPr>
                      <a:r>
                        <a:rPr lang="es-MX" sz="2000" b="0" i="0" u="none" baseline="0" dirty="0">
                          <a:effectLst/>
                          <a:latin typeface="+mj-lt"/>
                        </a:rPr>
                        <a:t>Actividades</a:t>
                      </a:r>
                      <a:endParaRPr lang="es-MX" sz="2000" dirty="0">
                        <a:effectLst/>
                        <a:latin typeface="+mj-lt"/>
                        <a:ea typeface="ＭＳ ゴシック"/>
                        <a:cs typeface="Times New Roman"/>
                      </a:endParaRPr>
                    </a:p>
                  </a:txBody>
                  <a:tcPr marL="58563" marR="58563" marT="0" marB="0"/>
                </a:tc>
                <a:extLst>
                  <a:ext uri="{0D108BD9-81ED-4DB2-BD59-A6C34878D82A}">
                    <a16:rowId xmlns:a16="http://schemas.microsoft.com/office/drawing/2014/main" val="10000"/>
                  </a:ext>
                </a:extLst>
              </a:tr>
              <a:tr h="838625">
                <a:tc>
                  <a:txBody>
                    <a:bodyPr/>
                    <a:lstStyle/>
                    <a:p>
                      <a:pPr marL="0" lvl="0" indent="0" algn="l" rtl="0">
                        <a:spcAft>
                          <a:spcPts val="0"/>
                        </a:spcAft>
                        <a:buFont typeface="+mj-lt"/>
                        <a:buNone/>
                      </a:pPr>
                      <a:r>
                        <a:rPr lang="es-MX" sz="2800" b="1" i="0" u="none" baseline="0" dirty="0">
                          <a:effectLst/>
                          <a:latin typeface="+mj-lt"/>
                          <a:ea typeface="ＭＳ ゴシック"/>
                          <a:cs typeface="Times New Roman"/>
                        </a:rPr>
                        <a:t>1. Compartir las metas con los agricultores.</a:t>
                      </a:r>
                      <a:endParaRPr lang="es-MX" sz="2800" b="1" dirty="0">
                        <a:effectLst/>
                        <a:latin typeface="+mj-lt"/>
                        <a:ea typeface="ＭＳ ゴシック"/>
                        <a:cs typeface="Times New Roman"/>
                      </a:endParaRPr>
                    </a:p>
                  </a:txBody>
                  <a:tcPr marL="58563" marR="58563" marT="0" marB="0" anchor="ctr">
                    <a:solidFill>
                      <a:srgbClr val="FFFF00"/>
                    </a:solidFill>
                  </a:tcPr>
                </a:tc>
                <a:tc>
                  <a:txBody>
                    <a:bodyPr/>
                    <a:lstStyle/>
                    <a:p>
                      <a:pPr algn="l" rtl="0">
                        <a:spcAft>
                          <a:spcPts val="0"/>
                        </a:spcAft>
                      </a:pPr>
                      <a:r>
                        <a:rPr lang="es-MX" sz="2000" b="0" i="0" u="none" baseline="0" dirty="0">
                          <a:effectLst/>
                          <a:latin typeface="+mj-lt"/>
                          <a:ea typeface="ＭＳ ゴシック"/>
                          <a:cs typeface="Times New Roman"/>
                        </a:rPr>
                        <a:t>Taller de sensibilización</a:t>
                      </a:r>
                      <a:endParaRPr lang="es-MX" sz="2000" dirty="0">
                        <a:effectLst/>
                        <a:latin typeface="+mj-lt"/>
                        <a:ea typeface="ＭＳ ゴシック"/>
                        <a:cs typeface="Times New Roman"/>
                      </a:endParaRPr>
                    </a:p>
                  </a:txBody>
                  <a:tcPr anchor="ctr"/>
                </a:tc>
                <a:extLst>
                  <a:ext uri="{0D108BD9-81ED-4DB2-BD59-A6C34878D82A}">
                    <a16:rowId xmlns:a16="http://schemas.microsoft.com/office/drawing/2014/main" val="10001"/>
                  </a:ext>
                </a:extLst>
              </a:tr>
              <a:tr h="774928">
                <a:tc>
                  <a:txBody>
                    <a:bodyPr/>
                    <a:lstStyle/>
                    <a:p>
                      <a:pPr algn="l" rtl="0">
                        <a:spcAft>
                          <a:spcPts val="0"/>
                        </a:spcAft>
                      </a:pPr>
                      <a:r>
                        <a:rPr lang="es-MX" sz="2800" b="1" i="0" u="none" baseline="0" dirty="0">
                          <a:effectLst/>
                          <a:latin typeface="+mj-lt"/>
                          <a:ea typeface="ＭＳ ゴシック"/>
                          <a:cs typeface="Times New Roman"/>
                        </a:rPr>
                        <a:t>2.  Aumenta la conciencia de los agricultores.</a:t>
                      </a:r>
                      <a:endParaRPr lang="es-MX" sz="2800" b="1" dirty="0">
                        <a:effectLst/>
                        <a:latin typeface="+mj-lt"/>
                        <a:ea typeface="ＭＳ ゴシック"/>
                        <a:cs typeface="Times New Roman"/>
                      </a:endParaRPr>
                    </a:p>
                  </a:txBody>
                  <a:tcPr anchor="ctr">
                    <a:solidFill>
                      <a:srgbClr val="92D050"/>
                    </a:solidFill>
                  </a:tcPr>
                </a:tc>
                <a:tc>
                  <a:txBody>
                    <a:bodyPr/>
                    <a:lstStyle/>
                    <a:p>
                      <a:pPr algn="l" rtl="0">
                        <a:spcAft>
                          <a:spcPts val="0"/>
                        </a:spcAft>
                      </a:pPr>
                      <a:r>
                        <a:rPr kumimoji="1" lang="es-MX" sz="2000" b="0" i="0" u="none" kern="1200" baseline="0" dirty="0">
                          <a:solidFill>
                            <a:schemeClr val="tx1"/>
                          </a:solidFill>
                          <a:effectLst/>
                          <a:latin typeface="+mj-lt"/>
                          <a:ea typeface="ＭＳ ゴシック"/>
                          <a:cs typeface="Times New Roman"/>
                        </a:rPr>
                        <a:t>Estudio de línea base participativo</a:t>
                      </a:r>
                    </a:p>
                    <a:p>
                      <a:pPr algn="l" rtl="0">
                        <a:spcAft>
                          <a:spcPts val="0"/>
                        </a:spcAft>
                      </a:pPr>
                      <a:r>
                        <a:rPr lang="es-MX" sz="2000" b="0" i="0" u="none" baseline="0" dirty="0">
                          <a:effectLst/>
                          <a:latin typeface="+mj-lt"/>
                          <a:ea typeface="ＭＳ ゴシック"/>
                          <a:cs typeface="Times New Roman"/>
                        </a:rPr>
                        <a:t>Foro entre actores (opcional)</a:t>
                      </a:r>
                      <a:endParaRPr lang="es-MX" sz="2000" dirty="0">
                        <a:effectLst/>
                        <a:latin typeface="+mj-lt"/>
                        <a:ea typeface="ＭＳ ゴシック"/>
                        <a:cs typeface="Times New Roman"/>
                      </a:endParaRPr>
                    </a:p>
                    <a:p>
                      <a:pPr algn="l" rtl="0">
                        <a:spcAft>
                          <a:spcPts val="0"/>
                        </a:spcAft>
                      </a:pPr>
                      <a:r>
                        <a:rPr lang="es-MX" sz="2000" b="0" i="0" u="none" baseline="0" dirty="0">
                          <a:effectLst/>
                          <a:latin typeface="+mj-lt"/>
                          <a:ea typeface="ＭＳ ゴシック"/>
                          <a:cs typeface="Times New Roman"/>
                        </a:rPr>
                        <a:t>Estudio del mercado</a:t>
                      </a:r>
                      <a:endParaRPr lang="es-MX" sz="2000" dirty="0">
                        <a:effectLst/>
                        <a:latin typeface="+mj-lt"/>
                        <a:ea typeface="ＭＳ ゴシック"/>
                        <a:cs typeface="Times New Roman"/>
                      </a:endParaRPr>
                    </a:p>
                  </a:txBody>
                  <a:tcPr anchor="ctr"/>
                </a:tc>
                <a:extLst>
                  <a:ext uri="{0D108BD9-81ED-4DB2-BD59-A6C34878D82A}">
                    <a16:rowId xmlns:a16="http://schemas.microsoft.com/office/drawing/2014/main" val="10002"/>
                  </a:ext>
                </a:extLst>
              </a:tr>
              <a:tr h="652616">
                <a:tc>
                  <a:txBody>
                    <a:bodyPr/>
                    <a:lstStyle/>
                    <a:p>
                      <a:pPr algn="l" rtl="0">
                        <a:spcAft>
                          <a:spcPts val="0"/>
                        </a:spcAft>
                      </a:pPr>
                      <a:r>
                        <a:rPr lang="es-MX" sz="2800" b="1" i="0" u="none" baseline="0" dirty="0">
                          <a:solidFill>
                            <a:schemeClr val="bg1"/>
                          </a:solidFill>
                          <a:effectLst/>
                          <a:latin typeface="+mj-lt"/>
                          <a:ea typeface="ＭＳ ゴシック"/>
                          <a:cs typeface="Times New Roman"/>
                        </a:rPr>
                        <a:t>3. Los agricultores toman decisiones.</a:t>
                      </a:r>
                      <a:endParaRPr lang="es-MX" sz="2800" b="1" dirty="0">
                        <a:solidFill>
                          <a:schemeClr val="bg1"/>
                        </a:solidFill>
                        <a:effectLst/>
                        <a:latin typeface="+mj-lt"/>
                        <a:ea typeface="ＭＳ ゴシック"/>
                        <a:cs typeface="Times New Roman"/>
                      </a:endParaRPr>
                    </a:p>
                  </a:txBody>
                  <a:tcPr anchor="ctr">
                    <a:solidFill>
                      <a:srgbClr val="0070C0"/>
                    </a:solidFill>
                  </a:tcPr>
                </a:tc>
                <a:tc>
                  <a:txBody>
                    <a:bodyPr/>
                    <a:lstStyle/>
                    <a:p>
                      <a:pPr marL="0" algn="l" defTabSz="914400" rtl="0" eaLnBrk="1" latinLnBrk="0" hangingPunct="1">
                        <a:spcAft>
                          <a:spcPts val="0"/>
                        </a:spcAft>
                      </a:pPr>
                      <a:r>
                        <a:rPr kumimoji="1" lang="es-MX" sz="2000" b="0" i="0" u="none" kern="1200" baseline="0" dirty="0">
                          <a:solidFill>
                            <a:schemeClr val="tx1"/>
                          </a:solidFill>
                          <a:effectLst/>
                          <a:latin typeface="+mj-lt"/>
                          <a:ea typeface="ＭＳ ゴシック"/>
                          <a:cs typeface="Times New Roman"/>
                        </a:rPr>
                        <a:t>Selección de cultivos objetivo</a:t>
                      </a:r>
                    </a:p>
                    <a:p>
                      <a:pPr algn="l" rtl="0">
                        <a:spcAft>
                          <a:spcPts val="0"/>
                        </a:spcAft>
                      </a:pPr>
                      <a:r>
                        <a:rPr kumimoji="1" lang="es-MX" sz="2000" b="0" i="0" u="none" kern="1200" baseline="0" dirty="0">
                          <a:solidFill>
                            <a:schemeClr val="tx1"/>
                          </a:solidFill>
                          <a:effectLst/>
                          <a:latin typeface="+mj-lt"/>
                          <a:ea typeface="ＭＳ ゴシック"/>
                          <a:cs typeface="Times New Roman"/>
                        </a:rPr>
                        <a:t>Elaboración del calendario de cultivos</a:t>
                      </a:r>
                      <a:endParaRPr kumimoji="1" lang="es-MX" sz="2800" b="1" kern="1200" dirty="0">
                        <a:solidFill>
                          <a:srgbClr val="FF0000"/>
                        </a:solidFill>
                        <a:effectLst/>
                        <a:latin typeface="+mj-lt"/>
                        <a:ea typeface="ＭＳ ゴシック"/>
                        <a:cs typeface="Times New Roman"/>
                      </a:endParaRPr>
                    </a:p>
                  </a:txBody>
                  <a:tcPr anchor="ctr"/>
                </a:tc>
                <a:extLst>
                  <a:ext uri="{0D108BD9-81ED-4DB2-BD59-A6C34878D82A}">
                    <a16:rowId xmlns:a16="http://schemas.microsoft.com/office/drawing/2014/main" val="10003"/>
                  </a:ext>
                </a:extLst>
              </a:tr>
              <a:tr h="723912">
                <a:tc>
                  <a:txBody>
                    <a:bodyPr/>
                    <a:lstStyle/>
                    <a:p>
                      <a:pPr algn="l" rtl="0">
                        <a:spcAft>
                          <a:spcPts val="0"/>
                        </a:spcAft>
                      </a:pPr>
                      <a:r>
                        <a:rPr lang="es-MX" sz="2800" b="1" i="0" u="none" baseline="0" dirty="0">
                          <a:solidFill>
                            <a:schemeClr val="bg1"/>
                          </a:solidFill>
                          <a:effectLst/>
                          <a:latin typeface="+mj-lt"/>
                          <a:ea typeface="ＭＳ ゴシック"/>
                          <a:cs typeface="Times New Roman"/>
                        </a:rPr>
                        <a:t>4.  Los agricultores adquieren habilidades.</a:t>
                      </a:r>
                      <a:endParaRPr lang="es-MX" sz="2800" b="1" dirty="0">
                        <a:solidFill>
                          <a:schemeClr val="bg1"/>
                        </a:solidFill>
                        <a:effectLst/>
                        <a:latin typeface="+mj-lt"/>
                        <a:ea typeface="ＭＳ ゴシック"/>
                        <a:cs typeface="Times New Roman"/>
                      </a:endParaRPr>
                    </a:p>
                  </a:txBody>
                  <a:tcPr anchor="ctr">
                    <a:solidFill>
                      <a:srgbClr val="FF0000"/>
                    </a:solidFill>
                  </a:tcPr>
                </a:tc>
                <a:tc>
                  <a:txBody>
                    <a:bodyPr/>
                    <a:lstStyle/>
                    <a:p>
                      <a:pPr marL="0" algn="l" defTabSz="914400" rtl="0" eaLnBrk="1" latinLnBrk="0" hangingPunct="1">
                        <a:spcAft>
                          <a:spcPts val="0"/>
                        </a:spcAft>
                      </a:pPr>
                      <a:r>
                        <a:rPr kumimoji="1" lang="es-MX" sz="2800" b="1" i="0" u="none" kern="1200" baseline="0" dirty="0">
                          <a:solidFill>
                            <a:srgbClr val="FF0000"/>
                          </a:solidFill>
                          <a:effectLst/>
                          <a:latin typeface="+mj-lt"/>
                          <a:ea typeface="ＭＳ ゴシック"/>
                          <a:cs typeface="Times New Roman"/>
                        </a:rPr>
                        <a:t>Capacitaciones en campo</a:t>
                      </a:r>
                    </a:p>
                    <a:p>
                      <a:pPr marL="0" algn="l" defTabSz="914400" rtl="0" eaLnBrk="1" latinLnBrk="0" hangingPunct="1">
                        <a:spcAft>
                          <a:spcPts val="0"/>
                        </a:spcAft>
                      </a:pPr>
                      <a:endParaRPr kumimoji="1" lang="es-MX" altLang="ja-JP" sz="2800" b="1" kern="1200" dirty="0">
                        <a:solidFill>
                          <a:srgbClr val="FF0000"/>
                        </a:solidFill>
                        <a:effectLst/>
                        <a:latin typeface="+mj-lt"/>
                        <a:ea typeface="ＭＳ ゴシック"/>
                        <a:cs typeface="Times New Roman"/>
                      </a:endParaRPr>
                    </a:p>
                    <a:p>
                      <a:pPr marL="0" algn="l" defTabSz="914400" rtl="0" eaLnBrk="1" latinLnBrk="0" hangingPunct="1">
                        <a:spcAft>
                          <a:spcPts val="0"/>
                        </a:spcAft>
                      </a:pPr>
                      <a:endParaRPr kumimoji="1" lang="x-none" sz="2800" b="1" kern="1200" dirty="0">
                        <a:solidFill>
                          <a:srgbClr val="FF0000"/>
                        </a:solidFill>
                        <a:effectLst/>
                        <a:latin typeface="+mj-lt"/>
                        <a:ea typeface="ＭＳ ゴシック"/>
                        <a:cs typeface="Times New Roman"/>
                      </a:endParaRPr>
                    </a:p>
                  </a:txBody>
                  <a:tcPr anchor="ctr"/>
                </a:tc>
                <a:extLst>
                  <a:ext uri="{0D108BD9-81ED-4DB2-BD59-A6C34878D82A}">
                    <a16:rowId xmlns:a16="http://schemas.microsoft.com/office/drawing/2014/main" val="10004"/>
                  </a:ext>
                </a:extLst>
              </a:tr>
              <a:tr h="723912">
                <a:tc gridSpan="2">
                  <a:txBody>
                    <a:bodyPr/>
                    <a:lstStyle/>
                    <a:p>
                      <a:pPr algn="l" rtl="0">
                        <a:spcAft>
                          <a:spcPts val="0"/>
                        </a:spcAft>
                      </a:pPr>
                      <a:r>
                        <a:rPr lang="es-MX" sz="2800" b="0" i="0" u="none" baseline="0" dirty="0">
                          <a:solidFill>
                            <a:schemeClr val="tx1"/>
                          </a:solidFill>
                          <a:effectLst/>
                          <a:latin typeface="+mj-lt"/>
                          <a:ea typeface="ＭＳ ゴシック"/>
                          <a:cs typeface="Times New Roman"/>
                        </a:rPr>
                        <a:t>Seguimiento y monitoreo (incluyendo el estudio participativo de línea final)</a:t>
                      </a:r>
                      <a:endParaRPr lang="es-MX" altLang="ja-JP" sz="2800" b="0" dirty="0">
                        <a:solidFill>
                          <a:schemeClr val="tx1"/>
                        </a:solidFill>
                        <a:effectLst/>
                        <a:latin typeface="+mj-lt"/>
                        <a:ea typeface="ＭＳ ゴシック"/>
                        <a:cs typeface="Times New Roman"/>
                      </a:endParaRPr>
                    </a:p>
                  </a:txBody>
                  <a:tcPr anchor="ctr">
                    <a:noFill/>
                  </a:tcPr>
                </a:tc>
                <a:tc hMerge="1">
                  <a:txBody>
                    <a:bodyPr/>
                    <a:lstStyle/>
                    <a:p>
                      <a:pPr algn="l" rtl="0">
                        <a:spcAft>
                          <a:spcPts val="0"/>
                        </a:spcAft>
                      </a:pPr>
                      <a:endParaRPr lang="x-none" sz="2000" dirty="0">
                        <a:effectLst/>
                        <a:latin typeface="Arial"/>
                        <a:ea typeface="ＭＳ ゴシック"/>
                        <a:cs typeface="Times New Roman"/>
                      </a:endParaRPr>
                    </a:p>
                  </a:txBody>
                  <a:tcPr anchor="ctr"/>
                </a:tc>
                <a:extLst>
                  <a:ext uri="{0D108BD9-81ED-4DB2-BD59-A6C34878D82A}">
                    <a16:rowId xmlns:a16="http://schemas.microsoft.com/office/drawing/2014/main" val="10005"/>
                  </a:ext>
                </a:extLst>
              </a:tr>
            </a:tbl>
          </a:graphicData>
        </a:graphic>
      </p:graphicFrame>
      <p:sp>
        <p:nvSpPr>
          <p:cNvPr id="6" name="Rounded Rectangular Callout 5"/>
          <p:cNvSpPr/>
          <p:nvPr/>
        </p:nvSpPr>
        <p:spPr>
          <a:xfrm>
            <a:off x="6215914" y="4803594"/>
            <a:ext cx="5314363" cy="632006"/>
          </a:xfrm>
          <a:prstGeom prst="wedgeRoundRectCallout">
            <a:avLst>
              <a:gd name="adj1" fmla="val -30478"/>
              <a:gd name="adj2" fmla="val -63050"/>
              <a:gd name="adj3" fmla="val 166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kumimoji="1" lang="es-MX" b="0" i="0" u="none" baseline="0" dirty="0">
                <a:solidFill>
                  <a:schemeClr val="tx1"/>
                </a:solidFill>
              </a:rPr>
              <a:t>Las capacitaciones en campo son la instancia en que los agricultores adquieren nuevas habilidades y conocimientos.</a:t>
            </a:r>
            <a:endParaRPr kumimoji="1" lang="es-MX" dirty="0">
              <a:solidFill>
                <a:schemeClr val="tx1"/>
              </a:solidFill>
            </a:endParaRPr>
          </a:p>
        </p:txBody>
      </p:sp>
    </p:spTree>
    <p:extLst>
      <p:ext uri="{BB962C8B-B14F-4D97-AF65-F5344CB8AC3E}">
        <p14:creationId xmlns:p14="http://schemas.microsoft.com/office/powerpoint/2010/main" val="3592124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68"/>
            <a:ext cx="10515600" cy="1325563"/>
          </a:xfrm>
          <a:solidFill>
            <a:srgbClr val="FF0000"/>
          </a:solidFill>
        </p:spPr>
        <p:txBody>
          <a:bodyPr/>
          <a:lstStyle/>
          <a:p>
            <a:pPr algn="ctr"/>
            <a:r>
              <a:rPr lang="es-MX" dirty="0">
                <a:solidFill>
                  <a:schemeClr val="bg1"/>
                </a:solidFill>
              </a:rPr>
              <a:t>PARTE 1: </a:t>
            </a:r>
            <a:r>
              <a:rPr lang="es-MX" dirty="0" smtClean="0">
                <a:solidFill>
                  <a:schemeClr val="bg1"/>
                </a:solidFill>
              </a:rPr>
              <a:t>CONCEPTO</a:t>
            </a:r>
            <a:endParaRPr kumimoji="1" lang="es-MX" dirty="0">
              <a:solidFill>
                <a:schemeClr val="bg1"/>
              </a:solidFill>
            </a:endParaRPr>
          </a:p>
        </p:txBody>
      </p:sp>
      <p:sp>
        <p:nvSpPr>
          <p:cNvPr id="4" name="Slide Number Placeholder 3"/>
          <p:cNvSpPr>
            <a:spLocks noGrp="1"/>
          </p:cNvSpPr>
          <p:nvPr>
            <p:ph type="sldNum" sz="quarter" idx="12"/>
          </p:nvPr>
        </p:nvSpPr>
        <p:spPr/>
        <p:txBody>
          <a:bodyPr/>
          <a:lstStyle/>
          <a:p>
            <a:fld id="{5D3A281A-EDD1-4EE7-A1B5-4028A6F808F1}" type="slidenum">
              <a:rPr kumimoji="1" lang="es-MX" smtClean="0"/>
              <a:t>3</a:t>
            </a:fld>
            <a:endParaRPr kumimoji="1" lang="es-MX" dirty="0"/>
          </a:p>
        </p:txBody>
      </p:sp>
    </p:spTree>
    <p:extLst>
      <p:ext uri="{BB962C8B-B14F-4D97-AF65-F5344CB8AC3E}">
        <p14:creationId xmlns:p14="http://schemas.microsoft.com/office/powerpoint/2010/main" val="744647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3" y="174625"/>
            <a:ext cx="11614494" cy="1325563"/>
          </a:xfrm>
        </p:spPr>
        <p:txBody>
          <a:bodyPr/>
          <a:lstStyle/>
          <a:p>
            <a:pPr algn="l" rtl="0"/>
            <a:r>
              <a:rPr kumimoji="1" lang="es-MX" b="1" i="0" u="none" baseline="0" dirty="0">
                <a:solidFill>
                  <a:srgbClr val="FF0000"/>
                </a:solidFill>
              </a:rPr>
              <a:t>¿POR QUÉ?:</a:t>
            </a:r>
            <a:r>
              <a:rPr kumimoji="1" lang="es-MX" b="1" i="0" u="none" baseline="0" dirty="0"/>
              <a:t> objetivos de la capacitación en campo</a:t>
            </a:r>
            <a:endParaRPr kumimoji="1" lang="es-MX" dirty="0"/>
          </a:p>
        </p:txBody>
      </p:sp>
      <p:sp>
        <p:nvSpPr>
          <p:cNvPr id="3" name="Content Placeholder 2"/>
          <p:cNvSpPr>
            <a:spLocks noGrp="1"/>
          </p:cNvSpPr>
          <p:nvPr>
            <p:ph idx="1"/>
          </p:nvPr>
        </p:nvSpPr>
        <p:spPr>
          <a:xfrm>
            <a:off x="1707354" y="2669919"/>
            <a:ext cx="9615488" cy="2350450"/>
          </a:xfrm>
        </p:spPr>
        <p:txBody>
          <a:bodyPr>
            <a:normAutofit fontScale="92500"/>
          </a:bodyPr>
          <a:lstStyle/>
          <a:p>
            <a:pPr algn="l" rtl="0"/>
            <a:r>
              <a:rPr lang="es-MX" b="0" i="0" u="none" baseline="0" dirty="0"/>
              <a:t>Las capacitaciones en campo están diseñadas para enseñar habilidades prácticas y conocimientos para producir los cultivos objetivo elegidos por los agricultores. </a:t>
            </a:r>
            <a:endParaRPr lang="es-MX" dirty="0"/>
          </a:p>
          <a:p>
            <a:pPr algn="l" rtl="0"/>
            <a:r>
              <a:rPr lang="es-MX" b="0" i="0" u="none" baseline="0" dirty="0"/>
              <a:t>Es una </a:t>
            </a:r>
            <a:r>
              <a:rPr lang="es-MX" b="0" i="0" u="none" baseline="0" dirty="0">
                <a:solidFill>
                  <a:srgbClr val="FF0000"/>
                </a:solidFill>
              </a:rPr>
              <a:t>capacitación impulsada por la demanda</a:t>
            </a:r>
            <a:r>
              <a:rPr lang="es-MX" b="0" i="0" u="none" baseline="0" dirty="0"/>
              <a:t>.</a:t>
            </a:r>
            <a:endParaRPr kumimoji="1" lang="es-MX"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4</a:t>
            </a:fld>
            <a:endParaRPr kumimoji="1" lang="es-MX" dirty="0"/>
          </a:p>
        </p:txBody>
      </p:sp>
      <p:pic>
        <p:nvPicPr>
          <p:cNvPr id="6" name="図 487" descr="Fukyuin_02.png"/>
          <p:cNvPicPr/>
          <p:nvPr/>
        </p:nvPicPr>
        <p:blipFill>
          <a:blip r:embed="rId3" cstate="print">
            <a:extLst>
              <a:ext uri="{28A0092B-C50C-407E-A947-70E740481C1C}">
                <a14:useLocalDpi xmlns:a14="http://schemas.microsoft.com/office/drawing/2010/main" val="0"/>
              </a:ext>
            </a:extLst>
          </a:blip>
          <a:stretch>
            <a:fillRect/>
          </a:stretch>
        </p:blipFill>
        <p:spPr>
          <a:xfrm>
            <a:off x="942964" y="1541854"/>
            <a:ext cx="728665" cy="1597661"/>
          </a:xfrm>
          <a:prstGeom prst="rect">
            <a:avLst/>
          </a:prstGeom>
        </p:spPr>
      </p:pic>
      <p:pic>
        <p:nvPicPr>
          <p:cNvPr id="7" name="Picture 6"/>
          <p:cNvPicPr>
            <a:picLocks noChangeAspect="1"/>
          </p:cNvPicPr>
          <p:nvPr/>
        </p:nvPicPr>
        <p:blipFill>
          <a:blip r:embed="rId4"/>
          <a:stretch>
            <a:fillRect/>
          </a:stretch>
        </p:blipFill>
        <p:spPr>
          <a:xfrm>
            <a:off x="10037960" y="3970874"/>
            <a:ext cx="1639688" cy="1639688"/>
          </a:xfrm>
          <a:prstGeom prst="rect">
            <a:avLst/>
          </a:prstGeom>
        </p:spPr>
      </p:pic>
    </p:spTree>
    <p:extLst>
      <p:ext uri="{BB962C8B-B14F-4D97-AF65-F5344CB8AC3E}">
        <p14:creationId xmlns:p14="http://schemas.microsoft.com/office/powerpoint/2010/main" val="3137209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37" y="136525"/>
            <a:ext cx="10906125" cy="1325563"/>
          </a:xfrm>
        </p:spPr>
        <p:txBody>
          <a:bodyPr>
            <a:normAutofit/>
          </a:bodyPr>
          <a:lstStyle/>
          <a:p>
            <a:pPr algn="l" rtl="0"/>
            <a:r>
              <a:rPr kumimoji="1" lang="es-MX" sz="4000" b="1" i="0" u="none" baseline="0" dirty="0">
                <a:solidFill>
                  <a:srgbClr val="FF0000"/>
                </a:solidFill>
              </a:rPr>
              <a:t>¿QUÉ?: </a:t>
            </a:r>
            <a:r>
              <a:rPr kumimoji="1" lang="es-MX" sz="4000" b="1" i="0" u="none" baseline="0" dirty="0"/>
              <a:t>resumen de la capacitación en campo</a:t>
            </a:r>
            <a:endParaRPr kumimoji="1" lang="es-MX" sz="4000" dirty="0"/>
          </a:p>
        </p:txBody>
      </p:sp>
      <p:sp>
        <p:nvSpPr>
          <p:cNvPr id="3" name="Content Placeholder 2"/>
          <p:cNvSpPr>
            <a:spLocks noGrp="1"/>
          </p:cNvSpPr>
          <p:nvPr>
            <p:ph idx="1"/>
          </p:nvPr>
        </p:nvSpPr>
        <p:spPr>
          <a:xfrm>
            <a:off x="642937" y="1628360"/>
            <a:ext cx="10906125" cy="4272378"/>
          </a:xfrm>
        </p:spPr>
        <p:txBody>
          <a:bodyPr>
            <a:normAutofit/>
          </a:bodyPr>
          <a:lstStyle/>
          <a:p>
            <a:pPr algn="l" rtl="0"/>
            <a:r>
              <a:rPr lang="es-MX" b="0" i="0" u="none" baseline="0" dirty="0"/>
              <a:t>Los extensionistas organizan sesiones de entrenamiento donde los agricultores objetivo aprenden habilidades, técnicas y conocimientos necesarios para producir los cultivos objetivo. </a:t>
            </a:r>
            <a:endParaRPr lang="es-MX" altLang="ja-JP" dirty="0"/>
          </a:p>
          <a:p>
            <a:pPr algn="l" rtl="0"/>
            <a:r>
              <a:rPr lang="es-MX" b="0" i="0" u="none" baseline="0" dirty="0"/>
              <a:t>La capacitación debe ser </a:t>
            </a:r>
            <a:r>
              <a:rPr lang="es-MX" b="0" i="0" u="none" baseline="0" dirty="0">
                <a:solidFill>
                  <a:srgbClr val="FF0000"/>
                </a:solidFill>
              </a:rPr>
              <a:t>práctica</a:t>
            </a:r>
            <a:r>
              <a:rPr lang="es-MX" b="0" i="0" u="none" baseline="0" dirty="0"/>
              <a:t> y realizarse en los terrenos de los agricultores o cerca, con una diversidad de </a:t>
            </a:r>
            <a:r>
              <a:rPr lang="es-MX" b="0" i="0" u="none" baseline="0" dirty="0">
                <a:solidFill>
                  <a:srgbClr val="FF0000"/>
                </a:solidFill>
              </a:rPr>
              <a:t>demostraciones y ejercicios</a:t>
            </a:r>
            <a:r>
              <a:rPr lang="es-MX" b="0" i="0" u="none" baseline="0" dirty="0"/>
              <a:t>.</a:t>
            </a:r>
            <a:endParaRPr lang="es-MX"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5</a:t>
            </a:fld>
            <a:endParaRPr kumimoji="1" lang="es-MX" dirty="0"/>
          </a:p>
        </p:txBody>
      </p:sp>
    </p:spTree>
    <p:extLst>
      <p:ext uri="{BB962C8B-B14F-4D97-AF65-F5344CB8AC3E}">
        <p14:creationId xmlns:p14="http://schemas.microsoft.com/office/powerpoint/2010/main" val="3319150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20691" y="4040735"/>
            <a:ext cx="8750617" cy="2078273"/>
          </a:xfrm>
          <a:prstGeom prst="rect">
            <a:avLst/>
          </a:prstGeom>
        </p:spPr>
      </p:pic>
      <p:sp>
        <p:nvSpPr>
          <p:cNvPr id="2" name="Title 1"/>
          <p:cNvSpPr>
            <a:spLocks noGrp="1"/>
          </p:cNvSpPr>
          <p:nvPr>
            <p:ph type="title"/>
          </p:nvPr>
        </p:nvSpPr>
        <p:spPr>
          <a:xfrm>
            <a:off x="838200" y="-112181"/>
            <a:ext cx="10515600" cy="1325563"/>
          </a:xfrm>
        </p:spPr>
        <p:txBody>
          <a:bodyPr>
            <a:normAutofit/>
          </a:bodyPr>
          <a:lstStyle/>
          <a:p>
            <a:pPr algn="l" rtl="0"/>
            <a:r>
              <a:rPr kumimoji="1" lang="es-MX" sz="4000" b="1" i="0" u="none" baseline="0" dirty="0">
                <a:solidFill>
                  <a:srgbClr val="FF0000"/>
                </a:solidFill>
              </a:rPr>
              <a:t>¿CÓMO?: </a:t>
            </a:r>
            <a:r>
              <a:rPr lang="es-MX" sz="4000" dirty="0"/>
              <a:t>consejos clave para la implementación</a:t>
            </a:r>
          </a:p>
        </p:txBody>
      </p:sp>
      <p:sp>
        <p:nvSpPr>
          <p:cNvPr id="3" name="Content Placeholder 2"/>
          <p:cNvSpPr>
            <a:spLocks noGrp="1"/>
          </p:cNvSpPr>
          <p:nvPr>
            <p:ph idx="1"/>
          </p:nvPr>
        </p:nvSpPr>
        <p:spPr>
          <a:xfrm>
            <a:off x="556901" y="1308202"/>
            <a:ext cx="11486216" cy="2240948"/>
          </a:xfrm>
        </p:spPr>
        <p:txBody>
          <a:bodyPr>
            <a:normAutofit/>
          </a:bodyPr>
          <a:lstStyle/>
          <a:p>
            <a:pPr algn="l" rtl="0"/>
            <a:r>
              <a:rPr lang="es-MX" b="0" i="0" u="none" baseline="0" dirty="0"/>
              <a:t>La capacitación debe </a:t>
            </a:r>
            <a:r>
              <a:rPr lang="es-MX" b="0" i="0" u="none" baseline="0" dirty="0">
                <a:solidFill>
                  <a:srgbClr val="FF0000"/>
                </a:solidFill>
              </a:rPr>
              <a:t>abordar las necesidades de los agricultores</a:t>
            </a:r>
            <a:r>
              <a:rPr lang="es-MX" b="0" i="0" u="none" baseline="0" dirty="0"/>
              <a:t>. Ocupemos más tiempo en lo que los agricultores requieran más capacitación y menos si ya están familiarizados con los temas.</a:t>
            </a:r>
            <a:endParaRPr lang="es-MX"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6</a:t>
            </a:fld>
            <a:endParaRPr kumimoji="1" lang="es-MX" dirty="0"/>
          </a:p>
        </p:txBody>
      </p:sp>
      <p:sp>
        <p:nvSpPr>
          <p:cNvPr id="7" name="Rounded Rectangle 6"/>
          <p:cNvSpPr/>
          <p:nvPr/>
        </p:nvSpPr>
        <p:spPr>
          <a:xfrm>
            <a:off x="3605895" y="4040735"/>
            <a:ext cx="2737755" cy="296758"/>
          </a:xfrm>
          <a:prstGeom prst="roundRect">
            <a:avLst/>
          </a:prstGeom>
          <a:solidFill>
            <a:schemeClr val="accent2">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kumimoji="1" lang="es-MX" b="1" i="0" u="none" baseline="0" dirty="0">
                <a:solidFill>
                  <a:schemeClr val="tx1"/>
                </a:solidFill>
              </a:rPr>
              <a:t>Aumentar la motivación</a:t>
            </a:r>
            <a:endParaRPr kumimoji="1" lang="es-MX" b="1" dirty="0">
              <a:solidFill>
                <a:schemeClr val="tx1"/>
              </a:solidFill>
            </a:endParaRPr>
          </a:p>
        </p:txBody>
      </p:sp>
      <p:sp>
        <p:nvSpPr>
          <p:cNvPr id="5" name="CuadroTexto 4"/>
          <p:cNvSpPr txBox="1"/>
          <p:nvPr/>
        </p:nvSpPr>
        <p:spPr>
          <a:xfrm>
            <a:off x="3909060" y="4439090"/>
            <a:ext cx="4583430" cy="1352107"/>
          </a:xfrm>
          <a:prstGeom prst="rect">
            <a:avLst/>
          </a:prstGeom>
          <a:solidFill>
            <a:srgbClr val="EFD1CF"/>
          </a:solidFill>
        </p:spPr>
        <p:txBody>
          <a:bodyPr wrap="square" lIns="0" tIns="0" rIns="0" bIns="0" rtlCol="0" anchor="ctr" anchorCtr="0">
            <a:noAutofit/>
          </a:bodyPr>
          <a:lstStyle/>
          <a:p>
            <a:r>
              <a:rPr lang="es-MX" sz="2400" dirty="0"/>
              <a:t>Al participar en la</a:t>
            </a:r>
            <a:r>
              <a:rPr lang="ja-JP" altLang="en-US" sz="2400" dirty="0"/>
              <a:t> </a:t>
            </a:r>
            <a:r>
              <a:rPr lang="es-MX" sz="2400" dirty="0"/>
              <a:t>capacitación técnica nos sentimos capaces de llenar el vacío de conocimiento y habilidades. </a:t>
            </a:r>
          </a:p>
        </p:txBody>
      </p:sp>
      <p:sp>
        <p:nvSpPr>
          <p:cNvPr id="8" name="CuadroTexto 7"/>
          <p:cNvSpPr txBox="1"/>
          <p:nvPr/>
        </p:nvSpPr>
        <p:spPr>
          <a:xfrm>
            <a:off x="8578426" y="4324795"/>
            <a:ext cx="1817370" cy="1026137"/>
          </a:xfrm>
          <a:prstGeom prst="ellipse">
            <a:avLst/>
          </a:prstGeom>
          <a:solidFill>
            <a:srgbClr val="D85D52"/>
          </a:solidFill>
        </p:spPr>
        <p:txBody>
          <a:bodyPr wrap="square" lIns="0" tIns="0" rIns="0" bIns="0" rtlCol="0" anchor="ctr" anchorCtr="0">
            <a:noAutofit/>
          </a:bodyPr>
          <a:lstStyle/>
          <a:p>
            <a:pPr algn="ctr"/>
            <a:r>
              <a:rPr lang="es-MX" dirty="0">
                <a:solidFill>
                  <a:schemeClr val="bg1"/>
                </a:solidFill>
              </a:rPr>
              <a:t>Apoyo a la competencia</a:t>
            </a:r>
          </a:p>
        </p:txBody>
      </p:sp>
    </p:spTree>
    <p:extLst>
      <p:ext uri="{BB962C8B-B14F-4D97-AF65-F5344CB8AC3E}">
        <p14:creationId xmlns:p14="http://schemas.microsoft.com/office/powerpoint/2010/main" val="4169458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181"/>
            <a:ext cx="10515600" cy="1325563"/>
          </a:xfrm>
        </p:spPr>
        <p:txBody>
          <a:bodyPr/>
          <a:lstStyle/>
          <a:p>
            <a:pPr algn="l" rtl="0"/>
            <a:r>
              <a:rPr kumimoji="1" lang="es-MX" b="1" i="0" u="none" baseline="0" dirty="0">
                <a:solidFill>
                  <a:srgbClr val="FF0000"/>
                </a:solidFill>
              </a:rPr>
              <a:t>¿CÓMO?: </a:t>
            </a:r>
            <a:r>
              <a:rPr lang="es-MX" sz="4000" dirty="0"/>
              <a:t>consejos clave para la implementación</a:t>
            </a:r>
          </a:p>
        </p:txBody>
      </p:sp>
      <p:sp>
        <p:nvSpPr>
          <p:cNvPr id="3" name="Content Placeholder 2"/>
          <p:cNvSpPr>
            <a:spLocks noGrp="1"/>
          </p:cNvSpPr>
          <p:nvPr>
            <p:ph idx="1"/>
          </p:nvPr>
        </p:nvSpPr>
        <p:spPr>
          <a:xfrm>
            <a:off x="562215" y="3732495"/>
            <a:ext cx="11453189" cy="1034948"/>
          </a:xfrm>
        </p:spPr>
        <p:txBody>
          <a:bodyPr>
            <a:normAutofit lnSpcReduction="10000"/>
          </a:bodyPr>
          <a:lstStyle/>
          <a:p>
            <a:pPr algn="l" rtl="0"/>
            <a:r>
              <a:rPr lang="es-MX" b="0" i="0" u="none" baseline="0" dirty="0"/>
              <a:t>La capacitación debe realizarse con un enfoque realmente orientado a la demanda.</a:t>
            </a:r>
            <a:endParaRPr lang="es-MX"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7</a:t>
            </a:fld>
            <a:endParaRPr kumimoji="1" lang="es-MX" dirty="0"/>
          </a:p>
        </p:txBody>
      </p:sp>
      <p:pic>
        <p:nvPicPr>
          <p:cNvPr id="8" name="Picture 7"/>
          <p:cNvPicPr>
            <a:picLocks noChangeAspect="1"/>
          </p:cNvPicPr>
          <p:nvPr/>
        </p:nvPicPr>
        <p:blipFill>
          <a:blip r:embed="rId2"/>
          <a:stretch>
            <a:fillRect/>
          </a:stretch>
        </p:blipFill>
        <p:spPr>
          <a:xfrm>
            <a:off x="4518401" y="2051153"/>
            <a:ext cx="7630113" cy="1732672"/>
          </a:xfrm>
          <a:prstGeom prst="rect">
            <a:avLst/>
          </a:prstGeom>
        </p:spPr>
      </p:pic>
      <p:sp>
        <p:nvSpPr>
          <p:cNvPr id="9" name="Rounded Rectangle 8"/>
          <p:cNvSpPr/>
          <p:nvPr/>
        </p:nvSpPr>
        <p:spPr>
          <a:xfrm>
            <a:off x="6288811" y="1853338"/>
            <a:ext cx="2672309" cy="296758"/>
          </a:xfrm>
          <a:prstGeom prst="roundRect">
            <a:avLst/>
          </a:prstGeom>
          <a:solidFill>
            <a:schemeClr val="accent2">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kumimoji="1" lang="es-MX" b="1" i="0" u="none" baseline="0" dirty="0">
                <a:solidFill>
                  <a:schemeClr val="tx1"/>
                </a:solidFill>
              </a:rPr>
              <a:t>Aumentar la motivación</a:t>
            </a:r>
            <a:endParaRPr kumimoji="1" lang="es-MX" b="1" dirty="0">
              <a:solidFill>
                <a:schemeClr val="tx1"/>
              </a:solidFill>
            </a:endParaRPr>
          </a:p>
        </p:txBody>
      </p:sp>
      <p:sp>
        <p:nvSpPr>
          <p:cNvPr id="10" name="Content Placeholder 2"/>
          <p:cNvSpPr txBox="1">
            <a:spLocks/>
          </p:cNvSpPr>
          <p:nvPr/>
        </p:nvSpPr>
        <p:spPr>
          <a:xfrm>
            <a:off x="562216" y="966769"/>
            <a:ext cx="11453189" cy="103494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l" rtl="0"/>
            <a:r>
              <a:rPr lang="es-MX" b="0" i="0" u="none" baseline="0" dirty="0"/>
              <a:t>La capacitación debe realizarse con materiales didácticos fáciles de entender.</a:t>
            </a:r>
            <a:endParaRPr lang="es-MX" dirty="0"/>
          </a:p>
        </p:txBody>
      </p:sp>
      <p:pic>
        <p:nvPicPr>
          <p:cNvPr id="11" name="Picture 10"/>
          <p:cNvPicPr>
            <a:picLocks noChangeAspect="1"/>
          </p:cNvPicPr>
          <p:nvPr/>
        </p:nvPicPr>
        <p:blipFill>
          <a:blip r:embed="rId3"/>
          <a:stretch>
            <a:fillRect/>
          </a:stretch>
        </p:blipFill>
        <p:spPr>
          <a:xfrm>
            <a:off x="228457" y="4892824"/>
            <a:ext cx="8579887" cy="1848804"/>
          </a:xfrm>
          <a:prstGeom prst="rect">
            <a:avLst/>
          </a:prstGeom>
        </p:spPr>
      </p:pic>
      <p:sp>
        <p:nvSpPr>
          <p:cNvPr id="12" name="Rounded Rectangle 11"/>
          <p:cNvSpPr/>
          <p:nvPr/>
        </p:nvSpPr>
        <p:spPr>
          <a:xfrm>
            <a:off x="2115252" y="4719933"/>
            <a:ext cx="2513898" cy="296758"/>
          </a:xfrm>
          <a:prstGeom prst="roundRect">
            <a:avLst/>
          </a:prstGeom>
          <a:solidFill>
            <a:schemeClr val="accent2">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kumimoji="1" lang="es-MX" b="1" i="0" u="none" baseline="0" dirty="0">
                <a:solidFill>
                  <a:schemeClr val="tx1"/>
                </a:solidFill>
              </a:rPr>
              <a:t>Aumentar la motivación</a:t>
            </a:r>
            <a:endParaRPr kumimoji="1" lang="es-MX" b="1" dirty="0">
              <a:solidFill>
                <a:schemeClr val="tx1"/>
              </a:solidFill>
            </a:endParaRPr>
          </a:p>
        </p:txBody>
      </p:sp>
      <p:sp>
        <p:nvSpPr>
          <p:cNvPr id="17" name="CuadroTexto 4">
            <a:extLst>
              <a:ext uri="{FF2B5EF4-FFF2-40B4-BE49-F238E27FC236}">
                <a16:creationId xmlns:a16="http://schemas.microsoft.com/office/drawing/2014/main" id="{E684816D-F07E-4475-BABE-93A4E81B2C44}"/>
              </a:ext>
            </a:extLst>
          </p:cNvPr>
          <p:cNvSpPr txBox="1"/>
          <p:nvPr/>
        </p:nvSpPr>
        <p:spPr>
          <a:xfrm>
            <a:off x="6356268" y="2254830"/>
            <a:ext cx="3905331" cy="1352107"/>
          </a:xfrm>
          <a:prstGeom prst="rect">
            <a:avLst/>
          </a:prstGeom>
          <a:solidFill>
            <a:srgbClr val="EFD1CF"/>
          </a:solidFill>
        </p:spPr>
        <p:txBody>
          <a:bodyPr wrap="square" lIns="0" tIns="0" rIns="0" bIns="0" rtlCol="0" anchor="ctr" anchorCtr="0">
            <a:noAutofit/>
          </a:bodyPr>
          <a:lstStyle/>
          <a:p>
            <a:r>
              <a:rPr lang="es-ES" sz="2000" dirty="0"/>
              <a:t>Soy analfabeta pero no me cuesta comprender los materiales de la capacitación porque tienen muchas imágenes. </a:t>
            </a:r>
          </a:p>
        </p:txBody>
      </p:sp>
      <p:sp>
        <p:nvSpPr>
          <p:cNvPr id="18" name="CuadroTexto 7">
            <a:extLst>
              <a:ext uri="{FF2B5EF4-FFF2-40B4-BE49-F238E27FC236}">
                <a16:creationId xmlns:a16="http://schemas.microsoft.com/office/drawing/2014/main" id="{1B10A8C8-A1C0-4F20-92CC-3E1A271E33CD}"/>
              </a:ext>
            </a:extLst>
          </p:cNvPr>
          <p:cNvSpPr txBox="1"/>
          <p:nvPr/>
        </p:nvSpPr>
        <p:spPr>
          <a:xfrm>
            <a:off x="10318929" y="2168572"/>
            <a:ext cx="1817370" cy="1026137"/>
          </a:xfrm>
          <a:prstGeom prst="ellipse">
            <a:avLst/>
          </a:prstGeom>
          <a:solidFill>
            <a:srgbClr val="D85D52"/>
          </a:solidFill>
        </p:spPr>
        <p:txBody>
          <a:bodyPr wrap="square" lIns="0" tIns="0" rIns="0" bIns="0" rtlCol="0" anchor="ctr" anchorCtr="0">
            <a:noAutofit/>
          </a:bodyPr>
          <a:lstStyle/>
          <a:p>
            <a:pPr algn="ctr"/>
            <a:r>
              <a:rPr lang="es-MX" dirty="0">
                <a:solidFill>
                  <a:schemeClr val="bg1"/>
                </a:solidFill>
              </a:rPr>
              <a:t>Apoyo a la competencia</a:t>
            </a:r>
          </a:p>
        </p:txBody>
      </p:sp>
      <p:sp>
        <p:nvSpPr>
          <p:cNvPr id="19" name="CuadroTexto 4">
            <a:extLst>
              <a:ext uri="{FF2B5EF4-FFF2-40B4-BE49-F238E27FC236}">
                <a16:creationId xmlns:a16="http://schemas.microsoft.com/office/drawing/2014/main" id="{A3EA0DDC-6695-4FB6-B21F-230712E62544}"/>
              </a:ext>
            </a:extLst>
          </p:cNvPr>
          <p:cNvSpPr txBox="1"/>
          <p:nvPr/>
        </p:nvSpPr>
        <p:spPr>
          <a:xfrm>
            <a:off x="2398151" y="5078827"/>
            <a:ext cx="4459849" cy="1596105"/>
          </a:xfrm>
          <a:prstGeom prst="rect">
            <a:avLst/>
          </a:prstGeom>
          <a:solidFill>
            <a:srgbClr val="EFD1CF"/>
          </a:solidFill>
        </p:spPr>
        <p:txBody>
          <a:bodyPr wrap="square" lIns="0" tIns="0" rIns="0" bIns="0" rtlCol="0" anchor="ctr" anchorCtr="0">
            <a:noAutofit/>
          </a:bodyPr>
          <a:lstStyle/>
          <a:p>
            <a:r>
              <a:rPr lang="es-ES" sz="2000" dirty="0"/>
              <a:t>Nosotros fuimos quienes solicitamos la</a:t>
            </a:r>
            <a:br>
              <a:rPr lang="es-ES" sz="2000" dirty="0"/>
            </a:br>
            <a:r>
              <a:rPr lang="es-ES" sz="2000" dirty="0"/>
              <a:t>capacitación sobre repollos.</a:t>
            </a:r>
          </a:p>
          <a:p>
            <a:r>
              <a:rPr lang="es-ES" sz="2000" dirty="0"/>
              <a:t>Estamos decididos a aplicar las nuevas</a:t>
            </a:r>
            <a:br>
              <a:rPr lang="es-ES" sz="2000" dirty="0"/>
            </a:br>
            <a:r>
              <a:rPr lang="es-ES" sz="2000" dirty="0"/>
              <a:t>habilidades adquiridas en la capacitación. </a:t>
            </a:r>
          </a:p>
        </p:txBody>
      </p:sp>
      <p:sp>
        <p:nvSpPr>
          <p:cNvPr id="20" name="CuadroTexto 7">
            <a:extLst>
              <a:ext uri="{FF2B5EF4-FFF2-40B4-BE49-F238E27FC236}">
                <a16:creationId xmlns:a16="http://schemas.microsoft.com/office/drawing/2014/main" id="{A722B8CD-B99B-4157-92C4-B575A090242C}"/>
              </a:ext>
            </a:extLst>
          </p:cNvPr>
          <p:cNvSpPr txBox="1"/>
          <p:nvPr/>
        </p:nvSpPr>
        <p:spPr>
          <a:xfrm>
            <a:off x="6924487" y="5058904"/>
            <a:ext cx="1817370" cy="1026137"/>
          </a:xfrm>
          <a:prstGeom prst="ellipse">
            <a:avLst/>
          </a:prstGeom>
          <a:solidFill>
            <a:srgbClr val="D85D52"/>
          </a:solidFill>
        </p:spPr>
        <p:txBody>
          <a:bodyPr wrap="square" lIns="0" tIns="0" rIns="0" bIns="0" rtlCol="0" anchor="ctr" anchorCtr="0">
            <a:noAutofit/>
          </a:bodyPr>
          <a:lstStyle/>
          <a:p>
            <a:pPr algn="ctr"/>
            <a:r>
              <a:rPr lang="es-MX" dirty="0">
                <a:solidFill>
                  <a:schemeClr val="bg1"/>
                </a:solidFill>
              </a:rPr>
              <a:t>Apoyo a la autonomía</a:t>
            </a:r>
          </a:p>
        </p:txBody>
      </p:sp>
    </p:spTree>
    <p:extLst>
      <p:ext uri="{BB962C8B-B14F-4D97-AF65-F5344CB8AC3E}">
        <p14:creationId xmlns:p14="http://schemas.microsoft.com/office/powerpoint/2010/main" val="386307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43781" y="1756730"/>
            <a:ext cx="11704438" cy="5101270"/>
          </a:xfrm>
          <a:prstGeom prst="rect">
            <a:avLst/>
          </a:prstGeom>
        </p:spPr>
      </p:pic>
      <p:sp>
        <p:nvSpPr>
          <p:cNvPr id="2" name="Title 1"/>
          <p:cNvSpPr>
            <a:spLocks noGrp="1"/>
          </p:cNvSpPr>
          <p:nvPr>
            <p:ph type="title"/>
          </p:nvPr>
        </p:nvSpPr>
        <p:spPr>
          <a:xfrm>
            <a:off x="838200" y="-203532"/>
            <a:ext cx="10515600" cy="1325563"/>
          </a:xfrm>
        </p:spPr>
        <p:txBody>
          <a:bodyPr>
            <a:normAutofit/>
          </a:bodyPr>
          <a:lstStyle/>
          <a:p>
            <a:pPr algn="ctr" rtl="0"/>
            <a:r>
              <a:rPr lang="es-MX" sz="3600" b="1" i="0" u="none" baseline="0" dirty="0"/>
              <a:t>Ventaja de la capacitación impulsada por la demanda</a:t>
            </a:r>
            <a:endParaRPr kumimoji="1" lang="es-MX" sz="3600" dirty="0"/>
          </a:p>
        </p:txBody>
      </p:sp>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8</a:t>
            </a:fld>
            <a:endParaRPr kumimoji="1" lang="es-MX" dirty="0"/>
          </a:p>
        </p:txBody>
      </p:sp>
      <p:sp>
        <p:nvSpPr>
          <p:cNvPr id="6" name="Content Placeholder 2"/>
          <p:cNvSpPr>
            <a:spLocks noGrp="1"/>
          </p:cNvSpPr>
          <p:nvPr>
            <p:ph idx="1"/>
          </p:nvPr>
        </p:nvSpPr>
        <p:spPr>
          <a:xfrm>
            <a:off x="431629" y="915324"/>
            <a:ext cx="11516590" cy="983058"/>
          </a:xfrm>
        </p:spPr>
        <p:txBody>
          <a:bodyPr>
            <a:normAutofit fontScale="77500" lnSpcReduction="20000"/>
          </a:bodyPr>
          <a:lstStyle/>
          <a:p>
            <a:pPr algn="l" rtl="0"/>
            <a:r>
              <a:rPr lang="es-MX" b="0" i="0" u="none" baseline="0" dirty="0"/>
              <a:t>La tasa de adopción de las nuevas técnicas por parte de los agricultores será significativamente superior que con las capacitaciones impulsadas por la oferta.</a:t>
            </a:r>
            <a:endParaRPr lang="es-MX" dirty="0"/>
          </a:p>
        </p:txBody>
      </p:sp>
      <p:sp>
        <p:nvSpPr>
          <p:cNvPr id="8" name="CuadroTexto 7"/>
          <p:cNvSpPr txBox="1"/>
          <p:nvPr/>
        </p:nvSpPr>
        <p:spPr>
          <a:xfrm>
            <a:off x="857250" y="1898382"/>
            <a:ext cx="3886200" cy="369332"/>
          </a:xfrm>
          <a:prstGeom prst="rect">
            <a:avLst/>
          </a:prstGeom>
          <a:solidFill>
            <a:schemeClr val="bg1"/>
          </a:solidFill>
        </p:spPr>
        <p:txBody>
          <a:bodyPr wrap="square" rtlCol="0">
            <a:spAutoFit/>
          </a:bodyPr>
          <a:lstStyle/>
          <a:p>
            <a:r>
              <a:rPr lang="es-MX" dirty="0">
                <a:solidFill>
                  <a:srgbClr val="FF0000"/>
                </a:solidFill>
              </a:rPr>
              <a:t>[Capacitación  impulsada por la oferta]</a:t>
            </a:r>
          </a:p>
        </p:txBody>
      </p:sp>
      <p:sp>
        <p:nvSpPr>
          <p:cNvPr id="9" name="CuadroTexto 8"/>
          <p:cNvSpPr txBox="1"/>
          <p:nvPr/>
        </p:nvSpPr>
        <p:spPr>
          <a:xfrm>
            <a:off x="6004559" y="1869483"/>
            <a:ext cx="4314137" cy="369332"/>
          </a:xfrm>
          <a:prstGeom prst="rect">
            <a:avLst/>
          </a:prstGeom>
          <a:solidFill>
            <a:schemeClr val="bg1"/>
          </a:solidFill>
        </p:spPr>
        <p:txBody>
          <a:bodyPr wrap="square" rtlCol="0">
            <a:spAutoFit/>
          </a:bodyPr>
          <a:lstStyle/>
          <a:p>
            <a:r>
              <a:rPr lang="es-MX" dirty="0">
                <a:solidFill>
                  <a:srgbClr val="FF0000"/>
                </a:solidFill>
              </a:rPr>
              <a:t>[Capacitación  impulsada por la demanda]</a:t>
            </a:r>
          </a:p>
        </p:txBody>
      </p:sp>
      <p:sp>
        <p:nvSpPr>
          <p:cNvPr id="10" name="CuadroTexto 9"/>
          <p:cNvSpPr txBox="1"/>
          <p:nvPr/>
        </p:nvSpPr>
        <p:spPr>
          <a:xfrm>
            <a:off x="431629" y="4491990"/>
            <a:ext cx="1668780" cy="923330"/>
          </a:xfrm>
          <a:prstGeom prst="rect">
            <a:avLst/>
          </a:prstGeom>
          <a:solidFill>
            <a:schemeClr val="bg1"/>
          </a:solidFill>
        </p:spPr>
        <p:txBody>
          <a:bodyPr wrap="square" rtlCol="0">
            <a:spAutoFit/>
          </a:bodyPr>
          <a:lstStyle/>
          <a:p>
            <a:r>
              <a:rPr lang="es-MX" dirty="0"/>
              <a:t>2 agricultores: quizás plante tomates</a:t>
            </a:r>
          </a:p>
        </p:txBody>
      </p:sp>
      <p:sp>
        <p:nvSpPr>
          <p:cNvPr id="11" name="CuadroTexto 10"/>
          <p:cNvSpPr txBox="1"/>
          <p:nvPr/>
        </p:nvSpPr>
        <p:spPr>
          <a:xfrm>
            <a:off x="3074669" y="4462797"/>
            <a:ext cx="2154556" cy="1200329"/>
          </a:xfrm>
          <a:prstGeom prst="rect">
            <a:avLst/>
          </a:prstGeom>
          <a:solidFill>
            <a:schemeClr val="bg1"/>
          </a:solidFill>
        </p:spPr>
        <p:txBody>
          <a:bodyPr wrap="square" lIns="0" tIns="0" rIns="0" bIns="0" rtlCol="0" anchor="ctr" anchorCtr="0">
            <a:noAutofit/>
          </a:bodyPr>
          <a:lstStyle/>
          <a:p>
            <a:r>
              <a:rPr lang="es-MX" dirty="0"/>
              <a:t>8 agricultores: aunque fui a la capacitación, no tengo intención de plantar tomates</a:t>
            </a:r>
          </a:p>
        </p:txBody>
      </p:sp>
      <p:sp>
        <p:nvSpPr>
          <p:cNvPr id="12" name="CuadroTexto 11"/>
          <p:cNvSpPr txBox="1"/>
          <p:nvPr/>
        </p:nvSpPr>
        <p:spPr>
          <a:xfrm>
            <a:off x="5905557" y="4307364"/>
            <a:ext cx="1663643" cy="1128236"/>
          </a:xfrm>
          <a:prstGeom prst="rect">
            <a:avLst/>
          </a:prstGeom>
          <a:solidFill>
            <a:schemeClr val="bg1"/>
          </a:solidFill>
        </p:spPr>
        <p:txBody>
          <a:bodyPr wrap="square" lIns="0" tIns="0" rIns="0" bIns="0" rtlCol="0" anchor="ctr" anchorCtr="0">
            <a:noAutofit/>
          </a:bodyPr>
          <a:lstStyle/>
          <a:p>
            <a:r>
              <a:rPr lang="es-MX" dirty="0"/>
              <a:t>Los 10 agricultores: ¡Sí! ¡Por fin puedo plantar tomates!</a:t>
            </a:r>
          </a:p>
        </p:txBody>
      </p:sp>
      <p:sp>
        <p:nvSpPr>
          <p:cNvPr id="13" name="CuadroTexto 12"/>
          <p:cNvSpPr txBox="1"/>
          <p:nvPr/>
        </p:nvSpPr>
        <p:spPr>
          <a:xfrm>
            <a:off x="554355" y="2402548"/>
            <a:ext cx="4674870" cy="369332"/>
          </a:xfrm>
          <a:prstGeom prst="rect">
            <a:avLst/>
          </a:prstGeom>
          <a:solidFill>
            <a:srgbClr val="767676"/>
          </a:solidFill>
        </p:spPr>
        <p:txBody>
          <a:bodyPr wrap="square" lIns="0" tIns="0" rIns="0" bIns="0" rtlCol="0" anchor="ctr" anchorCtr="0">
            <a:noAutofit/>
          </a:bodyPr>
          <a:lstStyle/>
          <a:p>
            <a:pPr algn="ctr"/>
            <a:r>
              <a:rPr lang="es-MX" dirty="0">
                <a:solidFill>
                  <a:schemeClr val="bg1"/>
                </a:solidFill>
              </a:rPr>
              <a:t>El tomate ya ha sido elegido para los agricultores</a:t>
            </a:r>
          </a:p>
        </p:txBody>
      </p:sp>
      <p:sp>
        <p:nvSpPr>
          <p:cNvPr id="14" name="CuadroTexto 13"/>
          <p:cNvSpPr txBox="1"/>
          <p:nvPr/>
        </p:nvSpPr>
        <p:spPr>
          <a:xfrm>
            <a:off x="520489" y="3280479"/>
            <a:ext cx="4674870" cy="369332"/>
          </a:xfrm>
          <a:prstGeom prst="rect">
            <a:avLst/>
          </a:prstGeom>
          <a:solidFill>
            <a:srgbClr val="767676"/>
          </a:solidFill>
        </p:spPr>
        <p:txBody>
          <a:bodyPr wrap="square" lIns="0" tIns="0" rIns="0" bIns="0" rtlCol="0" anchor="ctr" anchorCtr="0">
            <a:noAutofit/>
          </a:bodyPr>
          <a:lstStyle/>
          <a:p>
            <a:pPr algn="ctr"/>
            <a:r>
              <a:rPr lang="es-MX" dirty="0">
                <a:solidFill>
                  <a:schemeClr val="bg1"/>
                </a:solidFill>
              </a:rPr>
              <a:t>Capacitación sobre la producción de tomates</a:t>
            </a:r>
          </a:p>
        </p:txBody>
      </p:sp>
      <p:sp>
        <p:nvSpPr>
          <p:cNvPr id="15" name="CuadroTexto 14"/>
          <p:cNvSpPr txBox="1"/>
          <p:nvPr/>
        </p:nvSpPr>
        <p:spPr>
          <a:xfrm>
            <a:off x="5715000" y="3300113"/>
            <a:ext cx="4674870" cy="369332"/>
          </a:xfrm>
          <a:prstGeom prst="rect">
            <a:avLst/>
          </a:prstGeom>
          <a:solidFill>
            <a:srgbClr val="767676"/>
          </a:solidFill>
        </p:spPr>
        <p:txBody>
          <a:bodyPr wrap="square" lIns="0" tIns="0" rIns="0" bIns="0" rtlCol="0" anchor="ctr" anchorCtr="0">
            <a:noAutofit/>
          </a:bodyPr>
          <a:lstStyle/>
          <a:p>
            <a:pPr algn="ctr"/>
            <a:r>
              <a:rPr lang="es-MX" dirty="0">
                <a:solidFill>
                  <a:schemeClr val="bg1"/>
                </a:solidFill>
              </a:rPr>
              <a:t>Capacitación sobre la producción de tomates</a:t>
            </a:r>
          </a:p>
        </p:txBody>
      </p:sp>
      <p:sp>
        <p:nvSpPr>
          <p:cNvPr id="16" name="CuadroTexto 15"/>
          <p:cNvSpPr txBox="1"/>
          <p:nvPr/>
        </p:nvSpPr>
        <p:spPr>
          <a:xfrm>
            <a:off x="5613400" y="2333108"/>
            <a:ext cx="4902200" cy="427026"/>
          </a:xfrm>
          <a:prstGeom prst="rect">
            <a:avLst/>
          </a:prstGeom>
          <a:solidFill>
            <a:srgbClr val="767676"/>
          </a:solidFill>
        </p:spPr>
        <p:txBody>
          <a:bodyPr wrap="square" lIns="0" tIns="0" rIns="0" bIns="0" rtlCol="0" anchor="ctr" anchorCtr="0">
            <a:noAutofit/>
          </a:bodyPr>
          <a:lstStyle/>
          <a:p>
            <a:pPr algn="ctr"/>
            <a:r>
              <a:rPr lang="es-MX" sz="1500" dirty="0">
                <a:solidFill>
                  <a:schemeClr val="bg1"/>
                </a:solidFill>
              </a:rPr>
              <a:t>El tomate es elegido por los agricultores tras el estudio de mercado</a:t>
            </a:r>
          </a:p>
        </p:txBody>
      </p:sp>
      <p:sp>
        <p:nvSpPr>
          <p:cNvPr id="7" name="CuadroTexto 6"/>
          <p:cNvSpPr txBox="1"/>
          <p:nvPr/>
        </p:nvSpPr>
        <p:spPr>
          <a:xfrm>
            <a:off x="10363199" y="2311515"/>
            <a:ext cx="1584667" cy="1583152"/>
          </a:xfrm>
          <a:prstGeom prst="ellipse">
            <a:avLst/>
          </a:prstGeom>
          <a:solidFill>
            <a:srgbClr val="EC695C"/>
          </a:solidFill>
        </p:spPr>
        <p:txBody>
          <a:bodyPr wrap="square" rtlCol="0" anchor="ctr" anchorCtr="0">
            <a:noAutofit/>
          </a:bodyPr>
          <a:lstStyle/>
          <a:p>
            <a:pPr algn="ctr"/>
            <a:r>
              <a:rPr lang="es-MX" dirty="0">
                <a:solidFill>
                  <a:schemeClr val="bg1"/>
                </a:solidFill>
              </a:rPr>
              <a:t>Eficiencia</a:t>
            </a:r>
          </a:p>
        </p:txBody>
      </p:sp>
      <p:sp>
        <p:nvSpPr>
          <p:cNvPr id="3" name="Oval 2"/>
          <p:cNvSpPr/>
          <p:nvPr/>
        </p:nvSpPr>
        <p:spPr>
          <a:xfrm>
            <a:off x="5229225" y="1756730"/>
            <a:ext cx="6906842" cy="498489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x-none"/>
          </a:p>
        </p:txBody>
      </p:sp>
    </p:spTree>
    <p:extLst>
      <p:ext uri="{BB962C8B-B14F-4D97-AF65-F5344CB8AC3E}">
        <p14:creationId xmlns:p14="http://schemas.microsoft.com/office/powerpoint/2010/main" val="3511409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rtl="0"/>
            <a:fld id="{5D3A281A-EDD1-4EE7-A1B5-4028A6F808F1}" type="slidenum">
              <a:rPr kumimoji="1" lang="es-MX" smtClean="0"/>
              <a:t>9</a:t>
            </a:fld>
            <a:endParaRPr kumimoji="1" lang="es-MX" dirty="0"/>
          </a:p>
        </p:txBody>
      </p:sp>
      <p:pic>
        <p:nvPicPr>
          <p:cNvPr id="5" name="Picture 4"/>
          <p:cNvPicPr>
            <a:picLocks noChangeAspect="1"/>
          </p:cNvPicPr>
          <p:nvPr/>
        </p:nvPicPr>
        <p:blipFill>
          <a:blip r:embed="rId2"/>
          <a:stretch>
            <a:fillRect/>
          </a:stretch>
        </p:blipFill>
        <p:spPr>
          <a:xfrm>
            <a:off x="0" y="3120462"/>
            <a:ext cx="12094345" cy="2952875"/>
          </a:xfrm>
          <a:prstGeom prst="rect">
            <a:avLst/>
          </a:prstGeom>
        </p:spPr>
      </p:pic>
      <p:sp>
        <p:nvSpPr>
          <p:cNvPr id="6" name="Title 1"/>
          <p:cNvSpPr>
            <a:spLocks noGrp="1"/>
          </p:cNvSpPr>
          <p:nvPr>
            <p:ph type="title"/>
          </p:nvPr>
        </p:nvSpPr>
        <p:spPr>
          <a:xfrm>
            <a:off x="639582" y="58388"/>
            <a:ext cx="10848975" cy="1325563"/>
          </a:xfrm>
        </p:spPr>
        <p:txBody>
          <a:bodyPr/>
          <a:lstStyle/>
          <a:p>
            <a:pPr algn="ctr" rtl="0"/>
            <a:r>
              <a:rPr lang="es-MX" b="1" i="0" u="none" baseline="0" dirty="0">
                <a:solidFill>
                  <a:srgbClr val="FF0000"/>
                </a:solidFill>
              </a:rPr>
              <a:t>Mitigar la asimetría de información</a:t>
            </a:r>
            <a:endParaRPr kumimoji="1" lang="es-MX" dirty="0"/>
          </a:p>
        </p:txBody>
      </p:sp>
      <p:sp>
        <p:nvSpPr>
          <p:cNvPr id="7" name="Content Placeholder 2"/>
          <p:cNvSpPr>
            <a:spLocks noGrp="1"/>
          </p:cNvSpPr>
          <p:nvPr>
            <p:ph idx="1"/>
          </p:nvPr>
        </p:nvSpPr>
        <p:spPr>
          <a:xfrm>
            <a:off x="386239" y="1229169"/>
            <a:ext cx="11656878" cy="1588127"/>
          </a:xfrm>
        </p:spPr>
        <p:txBody>
          <a:bodyPr wrap="square">
            <a:spAutoFit/>
          </a:bodyPr>
          <a:lstStyle/>
          <a:p>
            <a:pPr marL="0" indent="0" algn="l" rtl="0">
              <a:buNone/>
            </a:pPr>
            <a:r>
              <a:rPr kumimoji="1" lang="es-MX" b="0" i="0" u="none" baseline="0" dirty="0"/>
              <a:t>Brindar la capacitación en campo, que es impulsada por la demanda, mitiga las brechas de información entre los agricultores y los actores del mercado.</a:t>
            </a:r>
            <a:endParaRPr kumimoji="1" lang="es-MX" dirty="0"/>
          </a:p>
        </p:txBody>
      </p:sp>
      <p:sp>
        <p:nvSpPr>
          <p:cNvPr id="9" name="CuadroTexto 8"/>
          <p:cNvSpPr txBox="1"/>
          <p:nvPr/>
        </p:nvSpPr>
        <p:spPr>
          <a:xfrm>
            <a:off x="536999" y="5749466"/>
            <a:ext cx="1003935" cy="369332"/>
          </a:xfrm>
          <a:prstGeom prst="rect">
            <a:avLst/>
          </a:prstGeom>
          <a:solidFill>
            <a:srgbClr val="FFFDDF"/>
          </a:solidFill>
        </p:spPr>
        <p:txBody>
          <a:bodyPr wrap="square" rtlCol="0">
            <a:spAutoFit/>
          </a:bodyPr>
          <a:lstStyle/>
          <a:p>
            <a:r>
              <a:rPr lang="es-MX" dirty="0"/>
              <a:t>Agricultor</a:t>
            </a:r>
          </a:p>
        </p:txBody>
      </p:sp>
      <p:sp>
        <p:nvSpPr>
          <p:cNvPr id="10" name="CuadroTexto 9"/>
          <p:cNvSpPr txBox="1"/>
          <p:nvPr/>
        </p:nvSpPr>
        <p:spPr>
          <a:xfrm>
            <a:off x="10598727" y="5564799"/>
            <a:ext cx="1214602" cy="486865"/>
          </a:xfrm>
          <a:prstGeom prst="rect">
            <a:avLst/>
          </a:prstGeom>
          <a:solidFill>
            <a:srgbClr val="FFFDDF"/>
          </a:solidFill>
        </p:spPr>
        <p:txBody>
          <a:bodyPr wrap="square" lIns="0" tIns="0" rIns="0" bIns="0" rtlCol="0" anchor="ctr" anchorCtr="0">
            <a:noAutofit/>
          </a:bodyPr>
          <a:lstStyle/>
          <a:p>
            <a:pPr algn="ctr"/>
            <a:r>
              <a:rPr lang="es-MX" dirty="0"/>
              <a:t>Actor del mercado</a:t>
            </a:r>
          </a:p>
        </p:txBody>
      </p:sp>
      <p:sp>
        <p:nvSpPr>
          <p:cNvPr id="11" name="CuadroTexto 10"/>
          <p:cNvSpPr txBox="1"/>
          <p:nvPr/>
        </p:nvSpPr>
        <p:spPr>
          <a:xfrm>
            <a:off x="10763096" y="4845086"/>
            <a:ext cx="608715" cy="307777"/>
          </a:xfrm>
          <a:prstGeom prst="rect">
            <a:avLst/>
          </a:prstGeom>
          <a:solidFill>
            <a:srgbClr val="40B8E5"/>
          </a:solidFill>
        </p:spPr>
        <p:txBody>
          <a:bodyPr wrap="square" lIns="0" tIns="0" rIns="0" bIns="0" rtlCol="0" anchor="ctr" anchorCtr="0">
            <a:noAutofit/>
          </a:bodyPr>
          <a:lstStyle/>
          <a:p>
            <a:r>
              <a:rPr lang="es-MX" sz="1400" dirty="0"/>
              <a:t>Mercado</a:t>
            </a:r>
          </a:p>
        </p:txBody>
      </p:sp>
      <p:sp>
        <p:nvSpPr>
          <p:cNvPr id="12" name="CuadroTexto 11"/>
          <p:cNvSpPr txBox="1"/>
          <p:nvPr/>
        </p:nvSpPr>
        <p:spPr>
          <a:xfrm>
            <a:off x="10740044" y="3844543"/>
            <a:ext cx="556952" cy="307777"/>
          </a:xfrm>
          <a:prstGeom prst="rect">
            <a:avLst/>
          </a:prstGeom>
          <a:solidFill>
            <a:srgbClr val="FFFFFF"/>
          </a:solidFill>
        </p:spPr>
        <p:txBody>
          <a:bodyPr wrap="square" lIns="0" tIns="0" rIns="0" bIns="0" rtlCol="0" anchor="ctr" anchorCtr="0">
            <a:noAutofit/>
          </a:bodyPr>
          <a:lstStyle/>
          <a:p>
            <a:pPr algn="ctr"/>
            <a:r>
              <a:rPr lang="es-MX" sz="1400" dirty="0"/>
              <a:t>Tomates</a:t>
            </a:r>
          </a:p>
        </p:txBody>
      </p:sp>
      <p:sp>
        <p:nvSpPr>
          <p:cNvPr id="3" name="テキスト ボックス 2">
            <a:extLst>
              <a:ext uri="{FF2B5EF4-FFF2-40B4-BE49-F238E27FC236}">
                <a16:creationId xmlns:a16="http://schemas.microsoft.com/office/drawing/2014/main" id="{6D195B39-0DD4-4824-B58A-0593B9C22FAD}"/>
              </a:ext>
            </a:extLst>
          </p:cNvPr>
          <p:cNvSpPr txBox="1"/>
          <p:nvPr/>
        </p:nvSpPr>
        <p:spPr>
          <a:xfrm>
            <a:off x="2015067" y="3234266"/>
            <a:ext cx="3437466" cy="1169551"/>
          </a:xfrm>
          <a:prstGeom prst="rect">
            <a:avLst/>
          </a:prstGeom>
          <a:solidFill>
            <a:srgbClr val="DFEAF8"/>
          </a:solidFill>
        </p:spPr>
        <p:txBody>
          <a:bodyPr wrap="square" lIns="0" tIns="0" rIns="0" bIns="0" rtlCol="0" anchor="ctr" anchorCtr="0">
            <a:noAutofit/>
          </a:bodyPr>
          <a:lstStyle/>
          <a:p>
            <a:r>
              <a:rPr kumimoji="1" lang="es-ES" altLang="ja-JP" sz="1600" dirty="0"/>
              <a:t>Nos interesaba producir la nueva variedad de tomates</a:t>
            </a:r>
            <a:r>
              <a:rPr lang="ja-JP" altLang="en-US" sz="1600" dirty="0"/>
              <a:t> </a:t>
            </a:r>
            <a:r>
              <a:rPr kumimoji="1" lang="es-ES" altLang="ja-JP" sz="1600" dirty="0"/>
              <a:t>pero no sabíamos cómo. Ahora que</a:t>
            </a:r>
            <a:br>
              <a:rPr kumimoji="1" lang="es-ES" altLang="ja-JP" sz="1600" dirty="0"/>
            </a:br>
            <a:r>
              <a:rPr kumimoji="1" lang="es-ES" altLang="ja-JP" sz="1600" dirty="0"/>
              <a:t>hemos aprendido, podemos suministrar al mercado.</a:t>
            </a:r>
          </a:p>
        </p:txBody>
      </p:sp>
      <p:sp>
        <p:nvSpPr>
          <p:cNvPr id="13" name="テキスト ボックス 12">
            <a:extLst>
              <a:ext uri="{FF2B5EF4-FFF2-40B4-BE49-F238E27FC236}">
                <a16:creationId xmlns:a16="http://schemas.microsoft.com/office/drawing/2014/main" id="{28C89267-3B56-44CC-9068-5F1434D63515}"/>
              </a:ext>
            </a:extLst>
          </p:cNvPr>
          <p:cNvSpPr txBox="1"/>
          <p:nvPr/>
        </p:nvSpPr>
        <p:spPr>
          <a:xfrm>
            <a:off x="2015067" y="4639734"/>
            <a:ext cx="3437466" cy="1032934"/>
          </a:xfrm>
          <a:prstGeom prst="rect">
            <a:avLst/>
          </a:prstGeom>
          <a:solidFill>
            <a:srgbClr val="DFEAF8"/>
          </a:solidFill>
        </p:spPr>
        <p:txBody>
          <a:bodyPr wrap="square" lIns="0" tIns="0" rIns="0" bIns="0" rtlCol="0" anchor="ctr" anchorCtr="0">
            <a:noAutofit/>
          </a:bodyPr>
          <a:lstStyle/>
          <a:p>
            <a:r>
              <a:rPr kumimoji="1" lang="es-ES" altLang="ja-JP" sz="1600" dirty="0"/>
              <a:t>Hemos adquirido conocimiento y habilidades para manejar mejor los problemas de plagas y enfermedades en la producción del repollo. La calidad de nuestros repollos mejoró. </a:t>
            </a:r>
          </a:p>
        </p:txBody>
      </p:sp>
      <p:sp>
        <p:nvSpPr>
          <p:cNvPr id="14" name="テキスト ボックス 13">
            <a:extLst>
              <a:ext uri="{FF2B5EF4-FFF2-40B4-BE49-F238E27FC236}">
                <a16:creationId xmlns:a16="http://schemas.microsoft.com/office/drawing/2014/main" id="{D02DEA09-E517-43D2-862A-27603A2C4D99}"/>
              </a:ext>
            </a:extLst>
          </p:cNvPr>
          <p:cNvSpPr txBox="1"/>
          <p:nvPr/>
        </p:nvSpPr>
        <p:spPr>
          <a:xfrm>
            <a:off x="6558493" y="3200400"/>
            <a:ext cx="3437466" cy="1169551"/>
          </a:xfrm>
          <a:prstGeom prst="rect">
            <a:avLst/>
          </a:prstGeom>
          <a:solidFill>
            <a:srgbClr val="DFEAF8"/>
          </a:solidFill>
        </p:spPr>
        <p:txBody>
          <a:bodyPr wrap="square" lIns="0" tIns="0" rIns="0" bIns="0" rtlCol="0" anchor="ctr" anchorCtr="0">
            <a:noAutofit/>
          </a:bodyPr>
          <a:lstStyle/>
          <a:p>
            <a:r>
              <a:rPr kumimoji="1" lang="es-ES" altLang="ja-JP" sz="1600" dirty="0"/>
              <a:t>Hay una gran demanda por nuevas variedades de tomates, pero el suministro nunca ha sido suficiente. Ojalá pudiéramos comprarlas a los productores locales.</a:t>
            </a:r>
          </a:p>
        </p:txBody>
      </p:sp>
      <p:sp>
        <p:nvSpPr>
          <p:cNvPr id="15" name="テキスト ボックス 14">
            <a:extLst>
              <a:ext uri="{FF2B5EF4-FFF2-40B4-BE49-F238E27FC236}">
                <a16:creationId xmlns:a16="http://schemas.microsoft.com/office/drawing/2014/main" id="{0CB7C4CF-86E4-4A50-99F7-A92F29DBB129}"/>
              </a:ext>
            </a:extLst>
          </p:cNvPr>
          <p:cNvSpPr txBox="1"/>
          <p:nvPr/>
        </p:nvSpPr>
        <p:spPr>
          <a:xfrm>
            <a:off x="6558493" y="4535540"/>
            <a:ext cx="3437466" cy="1169551"/>
          </a:xfrm>
          <a:prstGeom prst="rect">
            <a:avLst/>
          </a:prstGeom>
          <a:solidFill>
            <a:srgbClr val="DFEAF8"/>
          </a:solidFill>
        </p:spPr>
        <p:txBody>
          <a:bodyPr wrap="square" lIns="0" tIns="0" rIns="0" bIns="0" rtlCol="0" anchor="ctr" anchorCtr="0">
            <a:noAutofit/>
          </a:bodyPr>
          <a:lstStyle/>
          <a:p>
            <a:r>
              <a:rPr kumimoji="1" lang="es-ES" altLang="ja-JP" sz="1600" dirty="0"/>
              <a:t>Nosotros les compramos repollos a los productores locales, pero suelen tener hojas dañadas. No podemos comprarles más caro por la baja calidad. </a:t>
            </a:r>
          </a:p>
        </p:txBody>
      </p:sp>
    </p:spTree>
    <p:extLst>
      <p:ext uri="{BB962C8B-B14F-4D97-AF65-F5344CB8AC3E}">
        <p14:creationId xmlns:p14="http://schemas.microsoft.com/office/powerpoint/2010/main" val="742346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1001</TotalTime>
  <Words>1418</Words>
  <Application>Microsoft Office PowerPoint</Application>
  <PresentationFormat>ワイド画面</PresentationFormat>
  <Paragraphs>141</Paragraphs>
  <Slides>17</Slides>
  <Notes>2</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17</vt:i4>
      </vt:variant>
    </vt:vector>
  </HeadingPairs>
  <TitlesOfParts>
    <vt:vector size="29" baseType="lpstr">
      <vt:lpstr>HGｺﾞｼｯｸE</vt:lpstr>
      <vt:lpstr>ＭＳ Ｐゴシック</vt:lpstr>
      <vt:lpstr>MS UI Gothic</vt:lpstr>
      <vt:lpstr>ＭＳ ゴシック</vt:lpstr>
      <vt:lpstr>Arial</vt:lpstr>
      <vt:lpstr>Arial Narrow</vt:lpstr>
      <vt:lpstr>Calibri</vt:lpstr>
      <vt:lpstr>Century Gothic</vt:lpstr>
      <vt:lpstr>Times New Roman</vt:lpstr>
      <vt:lpstr>Wingdings</vt:lpstr>
      <vt:lpstr>Office Theme</vt:lpstr>
      <vt:lpstr>ビットマップ イメージ</vt:lpstr>
      <vt:lpstr>Capacitaciones en campo Métodos de implementación</vt:lpstr>
      <vt:lpstr>¿DÓNDE ESTAMOS?: la capacitación en campo en los 4 pasos del SHEP</vt:lpstr>
      <vt:lpstr>PARTE 1: CONCEPTO</vt:lpstr>
      <vt:lpstr>¿POR QUÉ?: objetivos de la capacitación en campo</vt:lpstr>
      <vt:lpstr>¿QUÉ?: resumen de la capacitación en campo</vt:lpstr>
      <vt:lpstr>¿CÓMO?: consejos clave para la implementación</vt:lpstr>
      <vt:lpstr>¿CÓMO?: consejos clave para la implementación</vt:lpstr>
      <vt:lpstr>Ventaja de la capacitación impulsada por la demanda</vt:lpstr>
      <vt:lpstr>Mitigar la asimetría de información</vt:lpstr>
      <vt:lpstr>PARTE 2: PRÁCTICA</vt:lpstr>
      <vt:lpstr>PASO: procedimientos de implementación</vt:lpstr>
      <vt:lpstr>Módulo de capacitación en campo (ejemplo)</vt:lpstr>
      <vt:lpstr>Materiales para la capacitación en campo (ejemplo)</vt:lpstr>
      <vt:lpstr>LISTA DE CHEQUEO: puntos que confirmar tras la capacitación en campo</vt:lpstr>
      <vt:lpstr>La capacitación en campo en acción</vt:lpstr>
      <vt:lpstr>SOLUCIÓN DE PROBLEMAS</vt:lpstr>
      <vt:lpstr>Camino a seguir: Calendario de implementación, reporte; agregue aquí cualquier otra información necesaria.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Conducting Baseline Survey</dc:title>
  <dc:creator>Shuto Kumiko</dc:creator>
  <cp:lastModifiedBy>Mitsuya, Sayuri[三津谷 沙友里]</cp:lastModifiedBy>
  <cp:revision>126</cp:revision>
  <dcterms:created xsi:type="dcterms:W3CDTF">2019-05-01T16:27:56Z</dcterms:created>
  <dcterms:modified xsi:type="dcterms:W3CDTF">2022-01-17T08:07:16Z</dcterms:modified>
</cp:coreProperties>
</file>