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61" r:id="rId4"/>
  </p:sldMasterIdLst>
  <p:notesMasterIdLst>
    <p:notesMasterId r:id="rId100"/>
  </p:notesMasterIdLst>
  <p:handoutMasterIdLst>
    <p:handoutMasterId r:id="rId101"/>
  </p:handoutMasterIdLst>
  <p:sldIdLst>
    <p:sldId id="256" r:id="rId5"/>
    <p:sldId id="503" r:id="rId6"/>
    <p:sldId id="504" r:id="rId7"/>
    <p:sldId id="325" r:id="rId8"/>
    <p:sldId id="304" r:id="rId9"/>
    <p:sldId id="505" r:id="rId10"/>
    <p:sldId id="432" r:id="rId11"/>
    <p:sldId id="507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516" r:id="rId21"/>
    <p:sldId id="412" r:id="rId22"/>
    <p:sldId id="499" r:id="rId23"/>
    <p:sldId id="441" r:id="rId24"/>
    <p:sldId id="501" r:id="rId25"/>
    <p:sldId id="442" r:id="rId26"/>
    <p:sldId id="443" r:id="rId27"/>
    <p:sldId id="518" r:id="rId28"/>
    <p:sldId id="444" r:id="rId29"/>
    <p:sldId id="517" r:id="rId30"/>
    <p:sldId id="519" r:id="rId31"/>
    <p:sldId id="520" r:id="rId32"/>
    <p:sldId id="389" r:id="rId33"/>
    <p:sldId id="413" r:id="rId34"/>
    <p:sldId id="357" r:id="rId35"/>
    <p:sldId id="445" r:id="rId36"/>
    <p:sldId id="500" r:id="rId37"/>
    <p:sldId id="446" r:id="rId38"/>
    <p:sldId id="447" r:id="rId39"/>
    <p:sldId id="414" r:id="rId40"/>
    <p:sldId id="521" r:id="rId41"/>
    <p:sldId id="449" r:id="rId42"/>
    <p:sldId id="522" r:id="rId43"/>
    <p:sldId id="448" r:id="rId44"/>
    <p:sldId id="415" r:id="rId45"/>
    <p:sldId id="523" r:id="rId46"/>
    <p:sldId id="450" r:id="rId47"/>
    <p:sldId id="451" r:id="rId48"/>
    <p:sldId id="452" r:id="rId49"/>
    <p:sldId id="453" r:id="rId50"/>
    <p:sldId id="524" r:id="rId51"/>
    <p:sldId id="454" r:id="rId52"/>
    <p:sldId id="455" r:id="rId53"/>
    <p:sldId id="459" r:id="rId54"/>
    <p:sldId id="456" r:id="rId55"/>
    <p:sldId id="525" r:id="rId56"/>
    <p:sldId id="526" r:id="rId57"/>
    <p:sldId id="527" r:id="rId58"/>
    <p:sldId id="528" r:id="rId59"/>
    <p:sldId id="457" r:id="rId60"/>
    <p:sldId id="529" r:id="rId61"/>
    <p:sldId id="458" r:id="rId62"/>
    <p:sldId id="530" r:id="rId63"/>
    <p:sldId id="460" r:id="rId64"/>
    <p:sldId id="502" r:id="rId65"/>
    <p:sldId id="461" r:id="rId66"/>
    <p:sldId id="531" r:id="rId67"/>
    <p:sldId id="463" r:id="rId68"/>
    <p:sldId id="464" r:id="rId69"/>
    <p:sldId id="465" r:id="rId70"/>
    <p:sldId id="467" r:id="rId71"/>
    <p:sldId id="468" r:id="rId72"/>
    <p:sldId id="466" r:id="rId73"/>
    <p:sldId id="469" r:id="rId74"/>
    <p:sldId id="470" r:id="rId75"/>
    <p:sldId id="471" r:id="rId76"/>
    <p:sldId id="472" r:id="rId77"/>
    <p:sldId id="473" r:id="rId78"/>
    <p:sldId id="475" r:id="rId79"/>
    <p:sldId id="474" r:id="rId80"/>
    <p:sldId id="476" r:id="rId81"/>
    <p:sldId id="477" r:id="rId82"/>
    <p:sldId id="478" r:id="rId83"/>
    <p:sldId id="479" r:id="rId84"/>
    <p:sldId id="481" r:id="rId85"/>
    <p:sldId id="483" r:id="rId86"/>
    <p:sldId id="485" r:id="rId87"/>
    <p:sldId id="487" r:id="rId88"/>
    <p:sldId id="488" r:id="rId89"/>
    <p:sldId id="489" r:id="rId90"/>
    <p:sldId id="495" r:id="rId91"/>
    <p:sldId id="496" r:id="rId92"/>
    <p:sldId id="497" r:id="rId93"/>
    <p:sldId id="498" r:id="rId94"/>
    <p:sldId id="532" r:id="rId95"/>
    <p:sldId id="490" r:id="rId96"/>
    <p:sldId id="493" r:id="rId97"/>
    <p:sldId id="491" r:id="rId98"/>
    <p:sldId id="492" r:id="rId99"/>
  </p:sldIdLst>
  <p:sldSz cx="9144000" cy="6858000" type="screen4x3"/>
  <p:notesSz cx="7102475" cy="102330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5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ahiro Sakata" initials="MS" lastIdx="1" clrIdx="0"/>
  <p:cmAuthor id="2" name="藪内礼子" initials="藪内礼子" lastIdx="1" clrIdx="1"/>
  <p:cmAuthor id="3" name="SS" initials="SS" lastIdx="1" clrIdx="2">
    <p:extLst>
      <p:ext uri="{19B8F6BF-5375-455C-9EA6-DF929625EA0E}">
        <p15:presenceInfo xmlns:p15="http://schemas.microsoft.com/office/powerpoint/2012/main" userId="SS" providerId="None"/>
      </p:ext>
    </p:extLst>
  </p:cmAuthor>
  <p:cmAuthor id="4" name="Yuka Nidegawa(二出川　祐香)" initials="YN" lastIdx="1" clrIdx="3">
    <p:extLst>
      <p:ext uri="{19B8F6BF-5375-455C-9EA6-DF929625EA0E}">
        <p15:presenceInfo xmlns:p15="http://schemas.microsoft.com/office/powerpoint/2012/main" userId="S::a8684@n-koei.co.jp::387a2dd8-a2b4-4111-846b-661d0864b3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FFFF"/>
    <a:srgbClr val="DAEBFF"/>
    <a:srgbClr val="FFCCFF"/>
    <a:srgbClr val="CCFF9A"/>
    <a:srgbClr val="FFFFCC"/>
    <a:srgbClr val="FF9900"/>
    <a:srgbClr val="99CCFF"/>
    <a:srgbClr val="FFFF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7611D4-4387-4D22-8264-5435FA011000}" v="2" dt="2022-03-06T08:14:05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01" autoAdjust="0"/>
  </p:normalViewPr>
  <p:slideViewPr>
    <p:cSldViewPr snapToGrid="0">
      <p:cViewPr varScale="1">
        <p:scale>
          <a:sx n="78" d="100"/>
          <a:sy n="78" d="100"/>
        </p:scale>
        <p:origin x="874" y="62"/>
      </p:cViewPr>
      <p:guideLst>
        <p:guide orient="horz" pos="981"/>
        <p:guide pos="5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178" y="86"/>
      </p:cViewPr>
      <p:guideLst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microsoft.com/office/2016/11/relationships/changesInfo" Target="changesInfos/changesInfo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ka Nidegawa(二出川　祐香)" userId="387a2dd8-a2b4-4111-846b-661d0864b33e" providerId="ADAL" clId="{807611D4-4387-4D22-8264-5435FA011000}"/>
    <pc:docChg chg="undo redo custSel modSld">
      <pc:chgData name="Yuka Nidegawa(二出川　祐香)" userId="387a2dd8-a2b4-4111-846b-661d0864b33e" providerId="ADAL" clId="{807611D4-4387-4D22-8264-5435FA011000}" dt="2022-03-06T08:16:42.337" v="114" actId="1076"/>
      <pc:docMkLst>
        <pc:docMk/>
      </pc:docMkLst>
      <pc:sldChg chg="addSp delSp modSp mod">
        <pc:chgData name="Yuka Nidegawa(二出川　祐香)" userId="387a2dd8-a2b4-4111-846b-661d0864b33e" providerId="ADAL" clId="{807611D4-4387-4D22-8264-5435FA011000}" dt="2022-03-06T08:13:07.813" v="58" actId="1076"/>
        <pc:sldMkLst>
          <pc:docMk/>
          <pc:sldMk cId="1475458406" sldId="490"/>
        </pc:sldMkLst>
        <pc:spChg chg="mod">
          <ac:chgData name="Yuka Nidegawa(二出川　祐香)" userId="387a2dd8-a2b4-4111-846b-661d0864b33e" providerId="ADAL" clId="{807611D4-4387-4D22-8264-5435FA011000}" dt="2022-03-06T08:13:07.813" v="58" actId="1076"/>
          <ac:spMkLst>
            <pc:docMk/>
            <pc:sldMk cId="1475458406" sldId="490"/>
            <ac:spMk id="9" creationId="{11C24DF7-0A87-4BF0-BC97-1A91544033CC}"/>
          </ac:spMkLst>
        </pc:spChg>
        <pc:spChg chg="mod">
          <ac:chgData name="Yuka Nidegawa(二出川　祐香)" userId="387a2dd8-a2b4-4111-846b-661d0864b33e" providerId="ADAL" clId="{807611D4-4387-4D22-8264-5435FA011000}" dt="2022-03-06T08:12:47.713" v="57" actId="1076"/>
          <ac:spMkLst>
            <pc:docMk/>
            <pc:sldMk cId="1475458406" sldId="490"/>
            <ac:spMk id="10" creationId="{60BB4777-336A-4B44-9359-87CD0B9610E4}"/>
          </ac:spMkLst>
        </pc:spChg>
        <pc:spChg chg="add mod">
          <ac:chgData name="Yuka Nidegawa(二出川　祐香)" userId="387a2dd8-a2b4-4111-846b-661d0864b33e" providerId="ADAL" clId="{807611D4-4387-4D22-8264-5435FA011000}" dt="2022-03-06T08:10:43.824" v="2" actId="1076"/>
          <ac:spMkLst>
            <pc:docMk/>
            <pc:sldMk cId="1475458406" sldId="490"/>
            <ac:spMk id="12" creationId="{3E3A07B7-AE8D-4E6C-8735-C9E57052E2FE}"/>
          </ac:spMkLst>
        </pc:spChg>
        <pc:spChg chg="add mod">
          <ac:chgData name="Yuka Nidegawa(二出川　祐香)" userId="387a2dd8-a2b4-4111-846b-661d0864b33e" providerId="ADAL" clId="{807611D4-4387-4D22-8264-5435FA011000}" dt="2022-03-06T08:10:43.824" v="2" actId="1076"/>
          <ac:spMkLst>
            <pc:docMk/>
            <pc:sldMk cId="1475458406" sldId="490"/>
            <ac:spMk id="13" creationId="{53B54C11-5C59-4AD2-9EAD-8AE51E2D5781}"/>
          </ac:spMkLst>
        </pc:spChg>
        <pc:spChg chg="add mod">
          <ac:chgData name="Yuka Nidegawa(二出川　祐香)" userId="387a2dd8-a2b4-4111-846b-661d0864b33e" providerId="ADAL" clId="{807611D4-4387-4D22-8264-5435FA011000}" dt="2022-03-06T08:12:14.025" v="43" actId="1076"/>
          <ac:spMkLst>
            <pc:docMk/>
            <pc:sldMk cId="1475458406" sldId="490"/>
            <ac:spMk id="14" creationId="{F03F7BC4-2CBE-4F2E-9097-DD9CF0C39143}"/>
          </ac:spMkLst>
        </pc:spChg>
        <pc:spChg chg="add mod">
          <ac:chgData name="Yuka Nidegawa(二出川　祐香)" userId="387a2dd8-a2b4-4111-846b-661d0864b33e" providerId="ADAL" clId="{807611D4-4387-4D22-8264-5435FA011000}" dt="2022-03-06T08:11:58.285" v="33" actId="1076"/>
          <ac:spMkLst>
            <pc:docMk/>
            <pc:sldMk cId="1475458406" sldId="490"/>
            <ac:spMk id="15" creationId="{585001BF-E863-41B8-97E9-C16DE881D12F}"/>
          </ac:spMkLst>
        </pc:spChg>
        <pc:spChg chg="add mod">
          <ac:chgData name="Yuka Nidegawa(二出川　祐香)" userId="387a2dd8-a2b4-4111-846b-661d0864b33e" providerId="ADAL" clId="{807611D4-4387-4D22-8264-5435FA011000}" dt="2022-03-06T08:12:24.611" v="48" actId="1076"/>
          <ac:spMkLst>
            <pc:docMk/>
            <pc:sldMk cId="1475458406" sldId="490"/>
            <ac:spMk id="16" creationId="{C3DB1E3F-BD90-4D7F-A989-E305BAC27754}"/>
          </ac:spMkLst>
        </pc:spChg>
        <pc:spChg chg="add mod">
          <ac:chgData name="Yuka Nidegawa(二出川　祐香)" userId="387a2dd8-a2b4-4111-846b-661d0864b33e" providerId="ADAL" clId="{807611D4-4387-4D22-8264-5435FA011000}" dt="2022-03-06T08:12:26.402" v="49" actId="1076"/>
          <ac:spMkLst>
            <pc:docMk/>
            <pc:sldMk cId="1475458406" sldId="490"/>
            <ac:spMk id="17" creationId="{67687D62-B03A-4AC8-9502-1212B9840CB7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19" creationId="{1BD08BEE-4F38-4BF3-9787-9624DE845A40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20" creationId="{576C7930-AAC7-4F03-9C2A-9D1DA1171EC2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21" creationId="{DA032561-6805-413E-9D19-A8582892352A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22" creationId="{4B04BB5D-15A3-4D44-B5A1-2E84EFE2A95E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23" creationId="{06EAEBD2-28C4-404F-8269-A7D86F617348}"/>
          </ac:spMkLst>
        </pc:spChg>
        <pc:spChg chg="add mod">
          <ac:chgData name="Yuka Nidegawa(二出川　祐香)" userId="387a2dd8-a2b4-4111-846b-661d0864b33e" providerId="ADAL" clId="{807611D4-4387-4D22-8264-5435FA011000}" dt="2022-03-06T08:12:10.261" v="40" actId="1076"/>
          <ac:spMkLst>
            <pc:docMk/>
            <pc:sldMk cId="1475458406" sldId="490"/>
            <ac:spMk id="24" creationId="{C7CCDBC7-0728-487B-9925-63EB99BEDD5D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26" creationId="{DBF208AC-A557-41AE-99F2-6CEC9B678E16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27" creationId="{55258BF1-C51C-44AC-AA62-9FD74EE93E62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28" creationId="{51315360-618F-4E60-9DA4-F992314688C1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29" creationId="{A86304AA-F49A-4816-B057-EE992A785240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0" creationId="{83873803-3E65-4E2F-9E3A-375E5D2D52DF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1" creationId="{AAF8CE83-312D-4113-998A-3C927C5D98DC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2" creationId="{04222E10-8F51-47E5-9D20-159BD3752C55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3" creationId="{F7D979AE-5DF6-4840-A41F-66524A997557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4" creationId="{C86938DA-E42F-45DB-B440-EF743B4E2C85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5" creationId="{4DBFB13C-C683-43D5-8637-7C06C47FC132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6" creationId="{E529EE21-5B51-40B3-98D7-B570AA76969B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7" creationId="{1A8123A7-2CC6-446F-A1C8-B50A6D562205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8" creationId="{BAF62882-DD4F-43DB-AF1C-B41EC94D1BBB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39" creationId="{FAD4110E-901A-4FE9-8915-D2747A3855CF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40" creationId="{8A4EE26B-2340-405F-AF20-8909D81AEB0C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41" creationId="{4A374026-8DA1-4469-8682-0B948B226482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42" creationId="{61A94485-2363-4121-ABF6-CB8AAACF167F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43" creationId="{DB7BE1BB-00B5-4F18-AA3F-75DA96169785}"/>
          </ac:spMkLst>
        </pc:spChg>
        <pc:spChg chg="mod">
          <ac:chgData name="Yuka Nidegawa(二出川　祐香)" userId="387a2dd8-a2b4-4111-846b-661d0864b33e" providerId="ADAL" clId="{807611D4-4387-4D22-8264-5435FA011000}" dt="2022-03-06T08:10:39.556" v="1"/>
          <ac:spMkLst>
            <pc:docMk/>
            <pc:sldMk cId="1475458406" sldId="490"/>
            <ac:spMk id="44" creationId="{2D67D1C0-4FFE-4941-B5EA-DF92E283357E}"/>
          </ac:spMkLst>
        </pc:spChg>
        <pc:grpChg chg="add mod">
          <ac:chgData name="Yuka Nidegawa(二出川　祐香)" userId="387a2dd8-a2b4-4111-846b-661d0864b33e" providerId="ADAL" clId="{807611D4-4387-4D22-8264-5435FA011000}" dt="2022-03-06T08:10:43.824" v="2" actId="1076"/>
          <ac:grpSpMkLst>
            <pc:docMk/>
            <pc:sldMk cId="1475458406" sldId="490"/>
            <ac:grpSpMk id="18" creationId="{27D58E40-B77F-4997-ABD4-581A55AD5028}"/>
          </ac:grpSpMkLst>
        </pc:grpChg>
        <pc:grpChg chg="add mod">
          <ac:chgData name="Yuka Nidegawa(二出川　祐香)" userId="387a2dd8-a2b4-4111-846b-661d0864b33e" providerId="ADAL" clId="{807611D4-4387-4D22-8264-5435FA011000}" dt="2022-03-06T08:12:23.223" v="47" actId="1076"/>
          <ac:grpSpMkLst>
            <pc:docMk/>
            <pc:sldMk cId="1475458406" sldId="490"/>
            <ac:grpSpMk id="25" creationId="{8B6903CE-AAE1-463D-A5B5-D2567DB25918}"/>
          </ac:grpSpMkLst>
        </pc:grpChg>
        <pc:picChg chg="del">
          <ac:chgData name="Yuka Nidegawa(二出川　祐香)" userId="387a2dd8-a2b4-4111-846b-661d0864b33e" providerId="ADAL" clId="{807611D4-4387-4D22-8264-5435FA011000}" dt="2022-03-06T08:10:39.300" v="0" actId="478"/>
          <ac:picMkLst>
            <pc:docMk/>
            <pc:sldMk cId="1475458406" sldId="490"/>
            <ac:picMk id="8" creationId="{72B2F28C-5034-4F1B-AE05-06AE104C5BEC}"/>
          </ac:picMkLst>
        </pc:picChg>
        <pc:picChg chg="add mod">
          <ac:chgData name="Yuka Nidegawa(二出川　祐香)" userId="387a2dd8-a2b4-4111-846b-661d0864b33e" providerId="ADAL" clId="{807611D4-4387-4D22-8264-5435FA011000}" dt="2022-03-06T08:10:43.824" v="2" actId="1076"/>
          <ac:picMkLst>
            <pc:docMk/>
            <pc:sldMk cId="1475458406" sldId="490"/>
            <ac:picMk id="11" creationId="{214EFC5D-DABF-4FD5-9A51-403846EACBD5}"/>
          </ac:picMkLst>
        </pc:picChg>
      </pc:sldChg>
      <pc:sldChg chg="addSp delSp modSp mod">
        <pc:chgData name="Yuka Nidegawa(二出川　祐香)" userId="387a2dd8-a2b4-4111-846b-661d0864b33e" providerId="ADAL" clId="{807611D4-4387-4D22-8264-5435FA011000}" dt="2022-03-06T08:16:42.337" v="114" actId="1076"/>
        <pc:sldMkLst>
          <pc:docMk/>
          <pc:sldMk cId="3326561483" sldId="493"/>
        </pc:sldMkLst>
        <pc:spChg chg="mod ord">
          <ac:chgData name="Yuka Nidegawa(二出川　祐香)" userId="387a2dd8-a2b4-4111-846b-661d0864b33e" providerId="ADAL" clId="{807611D4-4387-4D22-8264-5435FA011000}" dt="2022-03-06T08:16:42.337" v="114" actId="1076"/>
          <ac:spMkLst>
            <pc:docMk/>
            <pc:sldMk cId="3326561483" sldId="493"/>
            <ac:spMk id="13" creationId="{5F2E1944-A65D-47A0-BEFD-D85AEFE8AA25}"/>
          </ac:spMkLst>
        </pc:spChg>
        <pc:spChg chg="mod">
          <ac:chgData name="Yuka Nidegawa(二出川　祐香)" userId="387a2dd8-a2b4-4111-846b-661d0864b33e" providerId="ADAL" clId="{807611D4-4387-4D22-8264-5435FA011000}" dt="2022-03-06T08:14:33.558" v="76" actId="1076"/>
          <ac:spMkLst>
            <pc:docMk/>
            <pc:sldMk cId="3326561483" sldId="493"/>
            <ac:spMk id="14" creationId="{324E04A6-0E94-453F-9103-714CF7009CAD}"/>
          </ac:spMkLst>
        </pc:spChg>
        <pc:spChg chg="mod">
          <ac:chgData name="Yuka Nidegawa(二出川　祐香)" userId="387a2dd8-a2b4-4111-846b-661d0864b33e" providerId="ADAL" clId="{807611D4-4387-4D22-8264-5435FA011000}" dt="2022-03-06T08:14:37.670" v="78" actId="14100"/>
          <ac:spMkLst>
            <pc:docMk/>
            <pc:sldMk cId="3326561483" sldId="493"/>
            <ac:spMk id="15" creationId="{A574499B-12D2-40CC-90F8-2606CFAAAB84}"/>
          </ac:spMkLst>
        </pc:spChg>
        <pc:spChg chg="mod">
          <ac:chgData name="Yuka Nidegawa(二出川　祐香)" userId="387a2dd8-a2b4-4111-846b-661d0864b33e" providerId="ADAL" clId="{807611D4-4387-4D22-8264-5435FA011000}" dt="2022-03-06T08:16:12.184" v="107" actId="1076"/>
          <ac:spMkLst>
            <pc:docMk/>
            <pc:sldMk cId="3326561483" sldId="493"/>
            <ac:spMk id="17" creationId="{E67E5363-8AE7-4547-B0ED-7C478FFB9F23}"/>
          </ac:spMkLst>
        </pc:spChg>
        <pc:spChg chg="mod">
          <ac:chgData name="Yuka Nidegawa(二出川　祐香)" userId="387a2dd8-a2b4-4111-846b-661d0864b33e" providerId="ADAL" clId="{807611D4-4387-4D22-8264-5435FA011000}" dt="2022-03-06T08:16:14.344" v="108" actId="14100"/>
          <ac:spMkLst>
            <pc:docMk/>
            <pc:sldMk cId="3326561483" sldId="493"/>
            <ac:spMk id="18" creationId="{FD1EB21A-EE94-4C40-BB1B-4487C428D37A}"/>
          </ac:spMkLst>
        </pc:spChg>
        <pc:spChg chg="add mod">
          <ac:chgData name="Yuka Nidegawa(二出川　祐香)" userId="387a2dd8-a2b4-4111-846b-661d0864b33e" providerId="ADAL" clId="{807611D4-4387-4D22-8264-5435FA011000}" dt="2022-03-06T08:16:01.527" v="101" actId="1076"/>
          <ac:spMkLst>
            <pc:docMk/>
            <pc:sldMk cId="3326561483" sldId="493"/>
            <ac:spMk id="19" creationId="{3A6B99B8-001D-4197-A85A-0BD8844304D9}"/>
          </ac:spMkLst>
        </pc:spChg>
        <pc:spChg chg="add mod">
          <ac:chgData name="Yuka Nidegawa(二出川　祐香)" userId="387a2dd8-a2b4-4111-846b-661d0864b33e" providerId="ADAL" clId="{807611D4-4387-4D22-8264-5435FA011000}" dt="2022-03-06T08:16:01.527" v="101" actId="1076"/>
          <ac:spMkLst>
            <pc:docMk/>
            <pc:sldMk cId="3326561483" sldId="493"/>
            <ac:spMk id="21" creationId="{332A80CD-EB2E-4D82-AFEE-B964A7009920}"/>
          </ac:spMkLst>
        </pc:spChg>
        <pc:spChg chg="add mod">
          <ac:chgData name="Yuka Nidegawa(二出川　祐香)" userId="387a2dd8-a2b4-4111-846b-661d0864b33e" providerId="ADAL" clId="{807611D4-4387-4D22-8264-5435FA011000}" dt="2022-03-06T08:16:01.527" v="101" actId="1076"/>
          <ac:spMkLst>
            <pc:docMk/>
            <pc:sldMk cId="3326561483" sldId="493"/>
            <ac:spMk id="23" creationId="{B7E32F4F-B648-4A7E-806B-62838CD0209C}"/>
          </ac:spMkLst>
        </pc:spChg>
        <pc:spChg chg="add mod">
          <ac:chgData name="Yuka Nidegawa(二出川　祐香)" userId="387a2dd8-a2b4-4111-846b-661d0864b33e" providerId="ADAL" clId="{807611D4-4387-4D22-8264-5435FA011000}" dt="2022-03-06T08:16:01.527" v="101" actId="1076"/>
          <ac:spMkLst>
            <pc:docMk/>
            <pc:sldMk cId="3326561483" sldId="493"/>
            <ac:spMk id="25" creationId="{5961D029-46A3-4D07-A3D7-1E5A2689EA3C}"/>
          </ac:spMkLst>
        </pc:spChg>
        <pc:spChg chg="add mod">
          <ac:chgData name="Yuka Nidegawa(二出川　祐香)" userId="387a2dd8-a2b4-4111-846b-661d0864b33e" providerId="ADAL" clId="{807611D4-4387-4D22-8264-5435FA011000}" dt="2022-03-06T08:16:01.527" v="101" actId="1076"/>
          <ac:spMkLst>
            <pc:docMk/>
            <pc:sldMk cId="3326561483" sldId="493"/>
            <ac:spMk id="29" creationId="{F2383CD4-FCA2-4259-8D9F-D65E408BC30C}"/>
          </ac:spMkLst>
        </pc:spChg>
        <pc:spChg chg="add mod">
          <ac:chgData name="Yuka Nidegawa(二出川　祐香)" userId="387a2dd8-a2b4-4111-846b-661d0864b33e" providerId="ADAL" clId="{807611D4-4387-4D22-8264-5435FA011000}" dt="2022-03-06T08:16:35.105" v="113" actId="1076"/>
          <ac:spMkLst>
            <pc:docMk/>
            <pc:sldMk cId="3326561483" sldId="493"/>
            <ac:spMk id="30" creationId="{13AD63E7-AC81-42E5-9D37-A095758B1FE7}"/>
          </ac:spMkLst>
        </pc:spChg>
        <pc:spChg chg="add mod">
          <ac:chgData name="Yuka Nidegawa(二出川　祐香)" userId="387a2dd8-a2b4-4111-846b-661d0864b33e" providerId="ADAL" clId="{807611D4-4387-4D22-8264-5435FA011000}" dt="2022-03-06T08:16:33.784" v="112" actId="1076"/>
          <ac:spMkLst>
            <pc:docMk/>
            <pc:sldMk cId="3326561483" sldId="493"/>
            <ac:spMk id="31" creationId="{79164081-32B8-4EE8-B151-0BDA87B71495}"/>
          </ac:spMkLst>
        </pc:spChg>
        <pc:spChg chg="add mod">
          <ac:chgData name="Yuka Nidegawa(二出川　祐香)" userId="387a2dd8-a2b4-4111-846b-661d0864b33e" providerId="ADAL" clId="{807611D4-4387-4D22-8264-5435FA011000}" dt="2022-03-06T08:16:24.841" v="110" actId="1076"/>
          <ac:spMkLst>
            <pc:docMk/>
            <pc:sldMk cId="3326561483" sldId="493"/>
            <ac:spMk id="33" creationId="{F4A881F5-47F5-4222-B4A4-5F93ABA95C8C}"/>
          </ac:spMkLst>
        </pc:spChg>
        <pc:spChg chg="add mod">
          <ac:chgData name="Yuka Nidegawa(二出川　祐香)" userId="387a2dd8-a2b4-4111-846b-661d0864b33e" providerId="ADAL" clId="{807611D4-4387-4D22-8264-5435FA011000}" dt="2022-03-06T08:16:01.527" v="101" actId="1076"/>
          <ac:spMkLst>
            <pc:docMk/>
            <pc:sldMk cId="3326561483" sldId="493"/>
            <ac:spMk id="35" creationId="{24A3324A-3412-42B1-BB94-361939B6A299}"/>
          </ac:spMkLst>
        </pc:spChg>
        <pc:picChg chg="del">
          <ac:chgData name="Yuka Nidegawa(二出川　祐香)" userId="387a2dd8-a2b4-4111-846b-661d0864b33e" providerId="ADAL" clId="{807611D4-4387-4D22-8264-5435FA011000}" dt="2022-03-06T08:13:35.742" v="59" actId="478"/>
          <ac:picMkLst>
            <pc:docMk/>
            <pc:sldMk cId="3326561483" sldId="493"/>
            <ac:picMk id="5" creationId="{F60FB224-B2DD-45CE-9695-73A59C792FAD}"/>
          </ac:picMkLst>
        </pc:picChg>
        <pc:picChg chg="mod">
          <ac:chgData name="Yuka Nidegawa(二出川　祐香)" userId="387a2dd8-a2b4-4111-846b-661d0864b33e" providerId="ADAL" clId="{807611D4-4387-4D22-8264-5435FA011000}" dt="2022-03-06T08:16:04.199" v="102" actId="1076"/>
          <ac:picMkLst>
            <pc:docMk/>
            <pc:sldMk cId="3326561483" sldId="493"/>
            <ac:picMk id="10" creationId="{6ED6D72F-9D3F-4E73-A3D1-7B151FFE9FD0}"/>
          </ac:picMkLst>
        </pc:picChg>
        <pc:picChg chg="add mod">
          <ac:chgData name="Yuka Nidegawa(二出川　祐香)" userId="387a2dd8-a2b4-4111-846b-661d0864b33e" providerId="ADAL" clId="{807611D4-4387-4D22-8264-5435FA011000}" dt="2022-03-06T08:16:01.527" v="101" actId="1076"/>
          <ac:picMkLst>
            <pc:docMk/>
            <pc:sldMk cId="3326561483" sldId="493"/>
            <ac:picMk id="16" creationId="{68050C46-CF51-486C-B9A5-09C66F239880}"/>
          </ac:picMkLst>
        </pc:picChg>
        <pc:picChg chg="add mod">
          <ac:chgData name="Yuka Nidegawa(二出川　祐香)" userId="387a2dd8-a2b4-4111-846b-661d0864b33e" providerId="ADAL" clId="{807611D4-4387-4D22-8264-5435FA011000}" dt="2022-03-06T08:16:01.527" v="101" actId="1076"/>
          <ac:picMkLst>
            <pc:docMk/>
            <pc:sldMk cId="3326561483" sldId="493"/>
            <ac:picMk id="27" creationId="{4DACE07F-65D6-411D-98AC-9713C861689D}"/>
          </ac:picMkLst>
        </pc:picChg>
        <pc:picChg chg="add mod">
          <ac:chgData name="Yuka Nidegawa(二出川　祐香)" userId="387a2dd8-a2b4-4111-846b-661d0864b33e" providerId="ADAL" clId="{807611D4-4387-4D22-8264-5435FA011000}" dt="2022-03-06T08:16:01.527" v="101" actId="1076"/>
          <ac:picMkLst>
            <pc:docMk/>
            <pc:sldMk cId="3326561483" sldId="493"/>
            <ac:picMk id="28" creationId="{E6C6E137-727E-4DFA-84D1-8336669AA900}"/>
          </ac:picMkLst>
        </pc:picChg>
        <pc:picChg chg="add del mod">
          <ac:chgData name="Yuka Nidegawa(二出川　祐香)" userId="387a2dd8-a2b4-4111-846b-661d0864b33e" providerId="ADAL" clId="{807611D4-4387-4D22-8264-5435FA011000}" dt="2022-03-06T08:15:29.946" v="93" actId="478"/>
          <ac:picMkLst>
            <pc:docMk/>
            <pc:sldMk cId="3326561483" sldId="493"/>
            <ac:picMk id="32" creationId="{C5855B6D-D5F5-42F1-829F-524EBF1B0CD5}"/>
          </ac:picMkLst>
        </pc:picChg>
        <pc:picChg chg="add del mod">
          <ac:chgData name="Yuka Nidegawa(二出川　祐香)" userId="387a2dd8-a2b4-4111-846b-661d0864b33e" providerId="ADAL" clId="{807611D4-4387-4D22-8264-5435FA011000}" dt="2022-03-06T08:15:25.907" v="91" actId="478"/>
          <ac:picMkLst>
            <pc:docMk/>
            <pc:sldMk cId="3326561483" sldId="493"/>
            <ac:picMk id="34" creationId="{DCF8CAAA-50D9-40A8-881B-0B32277E7258}"/>
          </ac:picMkLst>
        </pc:picChg>
        <pc:cxnChg chg="add mod">
          <ac:chgData name="Yuka Nidegawa(二出川　祐香)" userId="387a2dd8-a2b4-4111-846b-661d0864b33e" providerId="ADAL" clId="{807611D4-4387-4D22-8264-5435FA011000}" dt="2022-03-06T08:16:01.527" v="101" actId="1076"/>
          <ac:cxnSpMkLst>
            <pc:docMk/>
            <pc:sldMk cId="3326561483" sldId="493"/>
            <ac:cxnSpMk id="20" creationId="{648B96B7-8CB8-4986-AE47-BD6720013673}"/>
          </ac:cxnSpMkLst>
        </pc:cxnChg>
        <pc:cxnChg chg="add mod">
          <ac:chgData name="Yuka Nidegawa(二出川　祐香)" userId="387a2dd8-a2b4-4111-846b-661d0864b33e" providerId="ADAL" clId="{807611D4-4387-4D22-8264-5435FA011000}" dt="2022-03-06T08:16:01.527" v="101" actId="1076"/>
          <ac:cxnSpMkLst>
            <pc:docMk/>
            <pc:sldMk cId="3326561483" sldId="493"/>
            <ac:cxnSpMk id="22" creationId="{4841F6C1-6FB9-4F4A-A969-CD5943E9C097}"/>
          </ac:cxnSpMkLst>
        </pc:cxnChg>
        <pc:cxnChg chg="add mod">
          <ac:chgData name="Yuka Nidegawa(二出川　祐香)" userId="387a2dd8-a2b4-4111-846b-661d0864b33e" providerId="ADAL" clId="{807611D4-4387-4D22-8264-5435FA011000}" dt="2022-03-06T08:16:01.527" v="101" actId="1076"/>
          <ac:cxnSpMkLst>
            <pc:docMk/>
            <pc:sldMk cId="3326561483" sldId="493"/>
            <ac:cxnSpMk id="24" creationId="{8089B47F-7A8F-4091-9557-63D90027478F}"/>
          </ac:cxnSpMkLst>
        </pc:cxnChg>
        <pc:cxnChg chg="add mod">
          <ac:chgData name="Yuka Nidegawa(二出川　祐香)" userId="387a2dd8-a2b4-4111-846b-661d0864b33e" providerId="ADAL" clId="{807611D4-4387-4D22-8264-5435FA011000}" dt="2022-03-06T08:16:01.527" v="101" actId="1076"/>
          <ac:cxnSpMkLst>
            <pc:docMk/>
            <pc:sldMk cId="3326561483" sldId="493"/>
            <ac:cxnSpMk id="26" creationId="{8DBABB30-20A9-42D9-98C8-998A5B062A09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78236" cy="511570"/>
          </a:xfrm>
          <a:prstGeom prst="rect">
            <a:avLst/>
          </a:prstGeom>
        </p:spPr>
        <p:txBody>
          <a:bodyPr vert="horz" lIns="94644" tIns="47323" rIns="94644" bIns="4732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96DC24-BFBB-4714-8F36-5E4DF3A056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EEC25-3FB9-4C14-ACB2-06DB0985C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0924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7740" cy="511652"/>
          </a:xfrm>
          <a:prstGeom prst="rect">
            <a:avLst/>
          </a:prstGeom>
        </p:spPr>
        <p:txBody>
          <a:bodyPr vert="horz" lIns="94644" tIns="47323" rIns="94644" bIns="4732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5" y="3"/>
            <a:ext cx="3077740" cy="511652"/>
          </a:xfrm>
          <a:prstGeom prst="rect">
            <a:avLst/>
          </a:prstGeom>
        </p:spPr>
        <p:txBody>
          <a:bodyPr vert="horz" lIns="94644" tIns="47323" rIns="94644" bIns="47323" rtlCol="0"/>
          <a:lstStyle>
            <a:lvl1pPr algn="r">
              <a:defRPr sz="1300"/>
            </a:lvl1pPr>
          </a:lstStyle>
          <a:p>
            <a:fld id="{FCD2423D-9EBC-40AE-B4DC-564BAC5C6197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4" tIns="47323" rIns="94644" bIns="4732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2"/>
          </a:xfrm>
          <a:prstGeom prst="rect">
            <a:avLst/>
          </a:prstGeom>
        </p:spPr>
        <p:txBody>
          <a:bodyPr vert="horz" lIns="94644" tIns="47323" rIns="94644" bIns="4732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19599"/>
            <a:ext cx="3077740" cy="511652"/>
          </a:xfrm>
          <a:prstGeom prst="rect">
            <a:avLst/>
          </a:prstGeom>
        </p:spPr>
        <p:txBody>
          <a:bodyPr vert="horz" lIns="94644" tIns="47323" rIns="94644" bIns="4732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5" y="9719599"/>
            <a:ext cx="3077740" cy="511652"/>
          </a:xfrm>
          <a:prstGeom prst="rect">
            <a:avLst/>
          </a:prstGeom>
        </p:spPr>
        <p:txBody>
          <a:bodyPr vert="horz" lIns="94644" tIns="47323" rIns="94644" bIns="47323" rtlCol="0" anchor="b"/>
          <a:lstStyle>
            <a:lvl1pPr algn="r">
              <a:defRPr sz="1300"/>
            </a:lvl1pPr>
          </a:lstStyle>
          <a:p>
            <a:fld id="{8208B556-BF28-49CE-8564-E87885FA5E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6270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89BE6F-2754-41E8-BC59-0988E163C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3A507B-9E56-411E-8B58-6397A759B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39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605B578-71F7-43C1-BE09-AC39ECF6A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145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867351-A82D-46FE-A3CA-0157D8206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783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3DC129-52CD-43A5-B192-6453BFD9E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7516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B32B71-6C1C-4866-98A5-F05390CEB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143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3EB56A-F9DE-4F6D-8332-EDFA383E4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026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07B12D-613E-460E-901C-E34C32ACC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467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1F82C93-735D-4B80-BB12-569CE7D24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548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14B89A-E11B-4022-ACEC-51DCA4316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075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  <a:p>
            <a:endParaRPr kumimoji="1" lang="en-US" altLang="ja-JP"/>
          </a:p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1A51E1A-F63F-4415-913D-FF557186A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97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5FF007-520C-4691-AC03-1AC047C55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180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B39D6EE-751F-4918-B790-CFEB81285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973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E6B009D-FA17-4E06-8201-D95DC31FD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737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  <a:p>
            <a:endParaRPr kumimoji="1" lang="en-US" altLang="ja-JP"/>
          </a:p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9E00D97-7584-467C-A192-DAD815E81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804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  <a:p>
            <a:endParaRPr kumimoji="1" lang="en-US" altLang="ja-JP"/>
          </a:p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187FA37-F512-4C8F-9D3A-92C3F8201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05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  <a:p>
            <a:endParaRPr kumimoji="1" lang="en-US" altLang="ja-JP"/>
          </a:p>
          <a:p>
            <a:pPr marL="178977" indent="-178977">
              <a:buFont typeface="Wingdings" panose="05000000000000000000" pitchFamily="2" charset="2"/>
              <a:buChar char="l"/>
            </a:pPr>
            <a:endParaRPr kumimoji="1"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251E8AF-09AB-47C6-9609-3B3C9A6C9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726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56ED25A-0B34-439C-991F-B2CF59817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0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DB4FFF-A12B-47E8-88C3-3FF27CB19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F640EA-09FB-493E-B5B9-FBAC6B08F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867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87BCC6-2609-46F1-AB08-2B8181512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32D953C-3FEC-477B-9F1D-5EA1BC684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0502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99E3BCB-0D79-415E-9712-923DBB71B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609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B3BCBBD-CB77-4326-9CAB-3A3AE9408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979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2D7297C-5039-4342-9BBE-2046D4E6C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3041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F74DDA2-AEC5-46CE-9A6C-E5C63D428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8248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951A5E-7DF1-4E91-9309-E1AA2FE4B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452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F5C78D-F8E1-4BBF-A291-557476581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2365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95F4C14-A4C7-432C-8D51-9759E8CE2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623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13F114E-96E2-475F-B417-D811F9F3E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968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873FCFC-FD04-4499-B4F1-D289C259D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5748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57F53AE-EC92-4DEB-B3BB-E57796E38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8599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AEA1F6-3EB4-450C-98AB-6C476C850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02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EE1BD13-7AA1-4D23-AFBC-658AC28AE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1267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C9EF6D-E794-4179-AB01-C7D7362D8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7631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65E8CEC-ADE1-4CAF-9C2F-0B6A763A9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4226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DB17E-75C5-41EC-854B-F3D0A5594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2026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C9179AF-698D-4FA7-8176-4E535772E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9213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EF958EE-0DEE-4F33-8C58-2214E91B60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1382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5B9E31A-7CE5-464D-BC31-76A5BCCB2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244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aseline="0"/>
              <a:t>戦後復興時の水資源開発、</a:t>
            </a:r>
            <a:endParaRPr lang="en-US" altLang="ja-JP" baseline="0"/>
          </a:p>
          <a:p>
            <a:endParaRPr lang="en-US" altLang="ja-JP" baseline="0"/>
          </a:p>
          <a:p>
            <a:r>
              <a:rPr lang="ja-JP" altLang="en-US" baseline="0"/>
              <a:t>全国総合開発計画での水資源開発の位置づけ</a:t>
            </a:r>
            <a:endParaRPr lang="en-US" altLang="ja-JP" baseline="0"/>
          </a:p>
          <a:p>
            <a:endParaRPr lang="en-US" altLang="ja-JP" baseline="0"/>
          </a:p>
          <a:p>
            <a:r>
              <a:rPr lang="ja-JP" altLang="en-US" baseline="0"/>
              <a:t>長期の水需給計画に基づく開発等</a:t>
            </a:r>
            <a:endParaRPr lang="en-US" altLang="ja-JP" baseline="0"/>
          </a:p>
          <a:p>
            <a:endParaRPr lang="en-US" altLang="ja-JP" baseline="0"/>
          </a:p>
          <a:p>
            <a:r>
              <a:rPr lang="ja-JP" altLang="en-US" baseline="0"/>
              <a:t>水資源開発を位置づけ開発していった</a:t>
            </a:r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BC462EB-A12E-4BA3-837B-6DC94C7BC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186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E6005F-BAE8-4BFF-8F4C-051050784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5395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B56B53-1311-44BD-9DE0-639B7889D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9601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9CF7C29-B6D2-4472-93C9-8E3FD49A5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12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7C46BE7-E004-4B9E-8D9D-AF0E64F5F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5992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C8385A-3D21-4CD2-ACEE-967BB54A1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8374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E4D3740-AE95-405B-8004-094A705BB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1594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B887A06-2289-4F8A-B487-62A273DD1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4853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8B3351-AD95-47E3-A6CB-CC4EEF965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4783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684606-7CBF-4D58-9F9F-38EE80341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3701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5276A9-3DCD-428A-B012-B955CEF36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3134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97BBE8-B271-443D-A082-03F18E5EB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9565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9B862E3-AD51-4102-BD1C-F46FF5634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5892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D5B4CF4-FAD3-4639-B5D9-82C67E615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456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799DB94-D361-423B-836C-8BAEA1146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842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9F030EB-DD19-49F0-869E-07DD156A1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0424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EB0A4B-CD09-43FA-AE3F-D6120C2B9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2110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06A1773-833C-4B81-B9B3-9D1441C2E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1425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D9CB16C-5A9F-4A8F-8CF0-3B743BE2E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3068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D5C7315-2A43-4E2C-9212-DA735F9B6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32274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aseline="0"/>
              <a:t>公害対策の経緯</a:t>
            </a:r>
            <a:endParaRPr lang="en-US" altLang="ja-JP" baseline="0"/>
          </a:p>
          <a:p>
            <a:endParaRPr lang="en-US" altLang="ja-JP" baseline="0"/>
          </a:p>
          <a:p>
            <a:endParaRPr lang="en-US" altLang="ja-JP" baseline="0"/>
          </a:p>
          <a:p>
            <a:r>
              <a:rPr lang="ja-JP" altLang="en-US" baseline="0"/>
              <a:t>対策としてモニタリング体制の整備</a:t>
            </a:r>
            <a:endParaRPr lang="en-US" altLang="ja-JP" baseline="0"/>
          </a:p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06E97A-75F1-4CEA-BD61-45AD22D50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6893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AA484F3-4FC6-4F6A-ADBD-C752498C5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53066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68D387-D359-47A2-ADDA-FAC4603FB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1107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ABCEA3A-447C-4184-BF60-F24A71D6E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4542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5D30628-7600-492E-A1E0-D5FD44993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7248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B2E8B75-16AA-4A69-A7B2-693396215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449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9A3630-64E5-4784-98F8-FA5D29D18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5729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CEEB1B-BF4A-4745-9CF5-9CA2B42C8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3192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46707B-0218-4726-8A6F-90BDE559E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3498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2CFD5C-7791-4654-8F98-1AABDD234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9450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CCE93B9-9ED7-491F-A9E1-06F142F96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1481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CEBB361-7687-471E-9DCC-7E38E9D9B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2579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032F69B-9702-4737-82AD-8D461C586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8708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4D0506-220D-490E-81B3-A23790052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8650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A89F45-B2FA-4F01-BD92-BC33E6DB0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7549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12C8B2-14A6-456E-B8FB-F809D3291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52764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169FE60-67BF-408C-910A-713F2A111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95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1661B50-FC1E-4011-804A-FFB6DB180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37278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66833E1-2277-4AB6-8A1B-2FBA59DB4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8138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8A4B35-77E3-48E3-A122-5ABD95FB6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7760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E080F6A-C6CA-49D4-9513-B999A1BE9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25830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1ECAFC-1D2D-49C8-84CD-BD7E912F7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35875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E753730-BB28-47A6-A6E0-80C86582C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3386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2C00F95-69C4-4653-BD57-A6797AA8A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92005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461389-05EA-42AC-8620-A45A3BF27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90979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F7940C-1674-4BCB-8CFC-B616CF842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90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4983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65F042-05D6-42A0-A0BF-65885DF7F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561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7EDA26-EAD8-426C-8134-6793F63A2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92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8669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977" indent="-178977">
              <a:buFont typeface="Wingdings" panose="05000000000000000000" pitchFamily="2" charset="2"/>
              <a:buChar char="l"/>
            </a:pPr>
            <a:endParaRPr lang="en-US" altLang="ja-JP" sz="190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3E713D-9B56-45E8-A14C-1B34D7C19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5291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04D81E-5856-4257-844D-56A821EBD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93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54908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0AC7F6-67FD-43DC-9D84-3ABC7BA5F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94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68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aseline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5F021C4-E081-4D1F-A96C-D1E6C9464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B556-BF28-49CE-8564-E87885FA5E32}" type="slidenum">
              <a:rPr kumimoji="1" lang="ja-JP" altLang="en-US" smtClean="0"/>
              <a:t>95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23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60000" y="1152000"/>
            <a:ext cx="8208000" cy="1661993"/>
          </a:xfrm>
        </p:spPr>
        <p:txBody>
          <a:bodyPr anchor="t">
            <a:spAutoFit/>
          </a:bodyPr>
          <a:lstStyle>
            <a:lvl1pPr>
              <a:defRPr sz="5400" baseline="0">
                <a:latin typeface="+mj-lt"/>
              </a:defRPr>
            </a:lvl1pPr>
          </a:lstStyle>
          <a:p>
            <a:r>
              <a:rPr kumimoji="1" lang="en-US" altLang="ja-JP"/>
              <a:t>Title_54pt</a:t>
            </a:r>
            <a:br>
              <a:rPr kumimoji="1" lang="en-US" altLang="ja-JP"/>
            </a:br>
            <a:r>
              <a:rPr kumimoji="1" lang="en-US" altLang="ja-JP" err="1"/>
              <a:t>Title_54pt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3"/>
          </p:nvPr>
        </p:nvSpPr>
        <p:spPr>
          <a:xfrm>
            <a:off x="3851920" y="2996952"/>
            <a:ext cx="4968230" cy="30958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5812223"/>
            <a:ext cx="3492000" cy="307777"/>
          </a:xfrm>
        </p:spPr>
        <p:txBody>
          <a:bodyPr anchor="b" anchorCtr="0">
            <a:spAutoFit/>
          </a:bodyPr>
          <a:lstStyle>
            <a:lvl1pPr marL="5842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842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ja-JP" sz="2000"/>
              <a:t>Ver. X.XX</a:t>
            </a:r>
            <a:r>
              <a:rPr lang="en-US" altLang="ja-JP" sz="2000" baseline="0"/>
              <a:t> </a:t>
            </a:r>
            <a:r>
              <a:rPr lang="en-US" altLang="ja-JP" sz="2000"/>
              <a:t>20pt</a:t>
            </a:r>
            <a:endParaRPr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2887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line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980728"/>
            <a:ext cx="8208000" cy="5184576"/>
          </a:xfrm>
        </p:spPr>
        <p:txBody>
          <a:bodyPr lIns="36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56515" indent="0">
              <a:buClr>
                <a:schemeClr val="accent5">
                  <a:lumMod val="50000"/>
                </a:schemeClr>
              </a:buClr>
              <a:buSzPct val="75000"/>
              <a:buNone/>
              <a:defRPr sz="2400" b="1"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 b="0" baseline="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1"/>
            <a:r>
              <a:rPr kumimoji="1" lang="en-US" altLang="ja-JP"/>
              <a:t>Headline_24pt</a:t>
            </a:r>
            <a:endParaRPr kumimoji="1" lang="ja-JP" altLang="en-US"/>
          </a:p>
          <a:p>
            <a:pPr lvl="3"/>
            <a:r>
              <a:rPr kumimoji="1" lang="en-US" altLang="ja-JP"/>
              <a:t>Body1 _20pt</a:t>
            </a:r>
            <a:endParaRPr kumimoji="1" lang="ja-JP" altLang="en-US"/>
          </a:p>
          <a:p>
            <a:pPr lvl="4"/>
            <a:r>
              <a:rPr kumimoji="1" lang="en-US" altLang="ja-JP"/>
              <a:t>Body2 _20pt</a:t>
            </a:r>
          </a:p>
          <a:p>
            <a:pPr lvl="4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8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st+Headline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2204864"/>
            <a:ext cx="8208000" cy="3960440"/>
          </a:xfrm>
        </p:spPr>
        <p:txBody>
          <a:bodyPr lIns="72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342265">
              <a:buClr>
                <a:schemeClr val="accent5">
                  <a:lumMod val="50000"/>
                </a:schemeClr>
              </a:buClr>
              <a:buSzPct val="75000"/>
              <a:defRPr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3"/>
            <a:r>
              <a:rPr kumimoji="1" lang="en-US" altLang="ja-JP"/>
              <a:t>Body 1 _20pt</a:t>
            </a:r>
            <a:endParaRPr kumimoji="1" lang="ja-JP" altLang="en-US"/>
          </a:p>
          <a:p>
            <a:pPr lvl="4"/>
            <a:r>
              <a:rPr kumimoji="1" lang="en-US" altLang="ja-JP"/>
              <a:t>Body 2 _20pt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900000"/>
            <a:ext cx="8208000" cy="709663"/>
          </a:xfrm>
        </p:spPr>
        <p:txBody>
          <a:bodyPr lIns="396000" tIns="72000" rIns="0" bIns="7200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0" baseline="0"/>
            </a:lvl1pPr>
          </a:lstStyle>
          <a:p>
            <a:pPr lvl="0"/>
            <a:r>
              <a:rPr kumimoji="1" lang="en-US" altLang="ja-JP" err="1"/>
              <a:t>Abstruct</a:t>
            </a:r>
            <a:r>
              <a:rPr kumimoji="1" lang="en-US" altLang="ja-JP"/>
              <a:t> 20pt. </a:t>
            </a:r>
          </a:p>
          <a:p>
            <a:pPr lvl="0"/>
            <a:r>
              <a:rPr kumimoji="1" lang="en-US" altLang="ja-JP"/>
              <a:t>left and right 1.0 cm   upside and downside 0.4cm      line size 1.5pt</a:t>
            </a:r>
            <a:endParaRPr kumimoji="1" lang="ja-JP" altLang="en-US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633313"/>
            <a:ext cx="8424862" cy="478831"/>
          </a:xfrm>
          <a:solidFill>
            <a:schemeClr val="accent5"/>
          </a:solidFill>
          <a:ln w="19050" cap="flat">
            <a:solidFill>
              <a:schemeClr val="accent5">
                <a:lumMod val="50000"/>
              </a:schemeClr>
            </a:solidFill>
          </a:ln>
        </p:spPr>
        <p:txBody>
          <a:bodyPr lIns="396000" tIns="72000" rIns="324000" bIns="72000">
            <a:sp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FontTx/>
              <a:buNone/>
              <a:defRPr sz="2400" b="1" baseline="0"/>
            </a:lvl1pPr>
          </a:lstStyle>
          <a:p>
            <a:pPr lvl="0"/>
            <a:r>
              <a:rPr kumimoji="1" lang="en-US" altLang="ja-JP"/>
              <a:t>Headline 24pt / bold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8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st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2133416"/>
            <a:ext cx="8208000" cy="4031888"/>
          </a:xfrm>
        </p:spPr>
        <p:txBody>
          <a:bodyPr lIns="72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342265">
              <a:buClr>
                <a:schemeClr val="accent5">
                  <a:lumMod val="50000"/>
                </a:schemeClr>
              </a:buClr>
              <a:buSzPct val="75000"/>
              <a:defRPr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3"/>
            <a:r>
              <a:rPr kumimoji="1" lang="en-US" altLang="ja-JP"/>
              <a:t>Body1 _20pt</a:t>
            </a:r>
            <a:endParaRPr kumimoji="1" lang="ja-JP" altLang="en-US"/>
          </a:p>
          <a:p>
            <a:pPr lvl="4"/>
            <a:r>
              <a:rPr kumimoji="1" lang="en-US" altLang="ja-JP"/>
              <a:t>Body2 _20pt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900000"/>
            <a:ext cx="8424862" cy="709663"/>
          </a:xfrm>
          <a:solidFill>
            <a:schemeClr val="accent5"/>
          </a:solidFill>
          <a:ln w="19050" cap="flat">
            <a:solidFill>
              <a:schemeClr val="accent5">
                <a:lumMod val="50000"/>
              </a:schemeClr>
            </a:solidFill>
          </a:ln>
        </p:spPr>
        <p:txBody>
          <a:bodyPr lIns="396000" tIns="72000" rIns="324000" bIns="7200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0" baseline="0"/>
            </a:lvl1pPr>
          </a:lstStyle>
          <a:p>
            <a:pPr lvl="0"/>
            <a:r>
              <a:rPr kumimoji="1" lang="en-US" altLang="ja-JP" err="1"/>
              <a:t>Abstruct</a:t>
            </a:r>
            <a:r>
              <a:rPr kumimoji="1" lang="en-US" altLang="ja-JP"/>
              <a:t> 20pt. </a:t>
            </a:r>
          </a:p>
          <a:p>
            <a:pPr lvl="0"/>
            <a:r>
              <a:rPr kumimoji="1" lang="en-US" altLang="ja-JP"/>
              <a:t>left and right 1.0 cm   upside and downside 0.4cm      line size 1.5pt</a:t>
            </a:r>
          </a:p>
        </p:txBody>
      </p:sp>
    </p:spTree>
    <p:extLst>
      <p:ext uri="{BB962C8B-B14F-4D97-AF65-F5344CB8AC3E}">
        <p14:creationId xmlns:p14="http://schemas.microsoft.com/office/powerpoint/2010/main" val="3103314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60000" y="1152000"/>
            <a:ext cx="8208000" cy="1661993"/>
          </a:xfrm>
        </p:spPr>
        <p:txBody>
          <a:bodyPr anchor="t">
            <a:spAutoFit/>
          </a:bodyPr>
          <a:lstStyle>
            <a:lvl1pPr>
              <a:defRPr sz="5400" baseline="0">
                <a:latin typeface="+mj-lt"/>
              </a:defRPr>
            </a:lvl1pPr>
          </a:lstStyle>
          <a:p>
            <a:r>
              <a:rPr kumimoji="1" lang="en-US" altLang="ja-JP"/>
              <a:t>Title_54pt</a:t>
            </a:r>
            <a:br>
              <a:rPr kumimoji="1" lang="en-US" altLang="ja-JP"/>
            </a:br>
            <a:r>
              <a:rPr kumimoji="1" lang="en-US" altLang="ja-JP" err="1"/>
              <a:t>Title_54pt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3"/>
          </p:nvPr>
        </p:nvSpPr>
        <p:spPr>
          <a:xfrm>
            <a:off x="3851920" y="2996952"/>
            <a:ext cx="4968230" cy="30958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5812223"/>
            <a:ext cx="3492000" cy="307777"/>
          </a:xfrm>
        </p:spPr>
        <p:txBody>
          <a:bodyPr anchor="b" anchorCtr="0">
            <a:spAutoFit/>
          </a:bodyPr>
          <a:lstStyle>
            <a:lvl1pPr marL="5842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842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ja-JP" sz="2000"/>
              <a:t>Ver. X.XX</a:t>
            </a:r>
            <a:r>
              <a:rPr lang="en-US" altLang="ja-JP" sz="2000" baseline="0"/>
              <a:t> </a:t>
            </a:r>
            <a:r>
              <a:rPr lang="en-US" altLang="ja-JP" sz="2000"/>
              <a:t>20pt</a:t>
            </a:r>
            <a:endParaRPr lang="ja-JP" altLang="en-US" sz="20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60000" y="1152000"/>
            <a:ext cx="82080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kumimoji="1" lang="en-US" altLang="ja-JP"/>
              <a:t>Contents_44pt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152000" y="2376000"/>
            <a:ext cx="7416000" cy="410369"/>
          </a:xfrm>
        </p:spPr>
        <p:txBody>
          <a:bodyPr>
            <a:spAutoFit/>
          </a:bodyPr>
          <a:lstStyle>
            <a:lvl2pPr marL="570865" indent="-514350">
              <a:buClr>
                <a:schemeClr val="accent5">
                  <a:lumMod val="50000"/>
                </a:schemeClr>
              </a:buClr>
              <a:buFont typeface="+mj-lt"/>
              <a:buAutoNum type="arabicPeriod"/>
              <a:defRPr sz="2400" b="1">
                <a:solidFill>
                  <a:schemeClr val="bg1">
                    <a:lumMod val="50000"/>
                  </a:schemeClr>
                </a:solidFill>
              </a:defRPr>
            </a:lvl2pPr>
            <a:lvl4pPr marL="514985" indent="-457200">
              <a:lnSpc>
                <a:spcPts val="2600"/>
              </a:lnSpc>
              <a:buClr>
                <a:schemeClr val="accent5">
                  <a:lumMod val="50000"/>
                </a:schemeClr>
              </a:buClr>
              <a:buFont typeface="+mj-lt"/>
              <a:buAutoNum type="arabicPeriod"/>
              <a:defRPr b="1"/>
            </a:lvl4pPr>
          </a:lstStyle>
          <a:p>
            <a:pPr lvl="1"/>
            <a:r>
              <a:rPr kumimoji="1" lang="en-US" altLang="ja-JP"/>
              <a:t>Title_24pt</a:t>
            </a:r>
            <a:endParaRPr kumimoji="1"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line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980728"/>
            <a:ext cx="8208000" cy="5184576"/>
          </a:xfrm>
        </p:spPr>
        <p:txBody>
          <a:bodyPr lIns="36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56515" indent="0">
              <a:buClr>
                <a:schemeClr val="accent5">
                  <a:lumMod val="50000"/>
                </a:schemeClr>
              </a:buClr>
              <a:buSzPct val="75000"/>
              <a:buNone/>
              <a:defRPr sz="2400" b="1"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 b="0" baseline="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1"/>
            <a:r>
              <a:rPr kumimoji="1" lang="en-US" altLang="ja-JP"/>
              <a:t>Headline_24pt</a:t>
            </a:r>
            <a:endParaRPr kumimoji="1" lang="ja-JP" altLang="en-US"/>
          </a:p>
          <a:p>
            <a:pPr lvl="3"/>
            <a:r>
              <a:rPr kumimoji="1" lang="en-US" altLang="ja-JP"/>
              <a:t>Body1 _20pt</a:t>
            </a:r>
            <a:endParaRPr kumimoji="1" lang="ja-JP" altLang="en-US"/>
          </a:p>
          <a:p>
            <a:pPr lvl="4"/>
            <a:r>
              <a:rPr kumimoji="1" lang="en-US" altLang="ja-JP"/>
              <a:t>Body2 _20pt</a:t>
            </a:r>
          </a:p>
          <a:p>
            <a:pPr lvl="4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st+Headline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2204864"/>
            <a:ext cx="8208000" cy="3960440"/>
          </a:xfrm>
        </p:spPr>
        <p:txBody>
          <a:bodyPr lIns="72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342265">
              <a:buClr>
                <a:schemeClr val="accent5">
                  <a:lumMod val="50000"/>
                </a:schemeClr>
              </a:buClr>
              <a:buSzPct val="75000"/>
              <a:defRPr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3"/>
            <a:r>
              <a:rPr kumimoji="1" lang="en-US" altLang="ja-JP"/>
              <a:t>Body 1 _20pt</a:t>
            </a:r>
            <a:endParaRPr kumimoji="1" lang="ja-JP" altLang="en-US"/>
          </a:p>
          <a:p>
            <a:pPr lvl="4"/>
            <a:r>
              <a:rPr kumimoji="1" lang="en-US" altLang="ja-JP"/>
              <a:t>Body 2 _20pt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900000"/>
            <a:ext cx="8208000" cy="709663"/>
          </a:xfrm>
        </p:spPr>
        <p:txBody>
          <a:bodyPr lIns="396000" tIns="72000" rIns="0" bIns="7200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0" baseline="0"/>
            </a:lvl1pPr>
          </a:lstStyle>
          <a:p>
            <a:pPr lvl="0"/>
            <a:r>
              <a:rPr kumimoji="1" lang="en-US" altLang="ja-JP" err="1"/>
              <a:t>Abstruct</a:t>
            </a:r>
            <a:r>
              <a:rPr kumimoji="1" lang="en-US" altLang="ja-JP"/>
              <a:t> 20pt. </a:t>
            </a:r>
          </a:p>
          <a:p>
            <a:pPr lvl="0"/>
            <a:r>
              <a:rPr kumimoji="1" lang="en-US" altLang="ja-JP"/>
              <a:t>left and right 1.0 cm   upside and downside 0.4cm      line size 1.5pt</a:t>
            </a:r>
            <a:endParaRPr kumimoji="1" lang="ja-JP" altLang="en-US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633313"/>
            <a:ext cx="8424862" cy="478831"/>
          </a:xfrm>
          <a:solidFill>
            <a:schemeClr val="accent5"/>
          </a:solidFill>
          <a:ln w="19050" cap="flat">
            <a:solidFill>
              <a:schemeClr val="accent5">
                <a:lumMod val="50000"/>
              </a:schemeClr>
            </a:solidFill>
          </a:ln>
        </p:spPr>
        <p:txBody>
          <a:bodyPr lIns="396000" tIns="72000" rIns="324000" bIns="72000">
            <a:sp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FontTx/>
              <a:buNone/>
              <a:defRPr sz="2400" b="1" baseline="0"/>
            </a:lvl1pPr>
          </a:lstStyle>
          <a:p>
            <a:pPr lvl="0"/>
            <a:r>
              <a:rPr kumimoji="1" lang="en-US" altLang="ja-JP"/>
              <a:t>Headline 24pt / bold</a:t>
            </a:r>
            <a:endParaRPr kumimoji="1"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st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2133416"/>
            <a:ext cx="8208000" cy="4031888"/>
          </a:xfrm>
        </p:spPr>
        <p:txBody>
          <a:bodyPr lIns="72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342265">
              <a:buClr>
                <a:schemeClr val="accent5">
                  <a:lumMod val="50000"/>
                </a:schemeClr>
              </a:buClr>
              <a:buSzPct val="75000"/>
              <a:defRPr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3"/>
            <a:r>
              <a:rPr kumimoji="1" lang="en-US" altLang="ja-JP"/>
              <a:t>Body1 _20pt</a:t>
            </a:r>
            <a:endParaRPr kumimoji="1" lang="ja-JP" altLang="en-US"/>
          </a:p>
          <a:p>
            <a:pPr lvl="4"/>
            <a:r>
              <a:rPr kumimoji="1" lang="en-US" altLang="ja-JP"/>
              <a:t>Body2 _20pt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900000"/>
            <a:ext cx="8424862" cy="709663"/>
          </a:xfrm>
          <a:solidFill>
            <a:schemeClr val="accent5"/>
          </a:solidFill>
          <a:ln w="19050" cap="flat">
            <a:solidFill>
              <a:schemeClr val="accent5">
                <a:lumMod val="50000"/>
              </a:schemeClr>
            </a:solidFill>
          </a:ln>
        </p:spPr>
        <p:txBody>
          <a:bodyPr lIns="396000" tIns="72000" rIns="324000" bIns="7200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0" baseline="0"/>
            </a:lvl1pPr>
          </a:lstStyle>
          <a:p>
            <a:pPr lvl="0"/>
            <a:r>
              <a:rPr kumimoji="1" lang="en-US" altLang="ja-JP" err="1"/>
              <a:t>Abstruct</a:t>
            </a:r>
            <a:r>
              <a:rPr kumimoji="1" lang="en-US" altLang="ja-JP"/>
              <a:t> 20pt. </a:t>
            </a:r>
          </a:p>
          <a:p>
            <a:pPr lvl="0"/>
            <a:r>
              <a:rPr kumimoji="1" lang="en-US" altLang="ja-JP"/>
              <a:t>left and right 1.0 cm   upside and downside 0.4cm      line size 1.5pt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60000" y="1152000"/>
            <a:ext cx="8208000" cy="1661993"/>
          </a:xfrm>
        </p:spPr>
        <p:txBody>
          <a:bodyPr anchor="t">
            <a:spAutoFit/>
          </a:bodyPr>
          <a:lstStyle>
            <a:lvl1pPr>
              <a:defRPr sz="5400" baseline="0">
                <a:latin typeface="+mj-lt"/>
              </a:defRPr>
            </a:lvl1pPr>
          </a:lstStyle>
          <a:p>
            <a:r>
              <a:rPr kumimoji="1" lang="en-US" altLang="ja-JP"/>
              <a:t>Title_54pt</a:t>
            </a:r>
            <a:br>
              <a:rPr kumimoji="1" lang="en-US" altLang="ja-JP"/>
            </a:br>
            <a:r>
              <a:rPr kumimoji="1" lang="en-US" altLang="ja-JP" err="1"/>
              <a:t>Title_54pt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3"/>
          </p:nvPr>
        </p:nvSpPr>
        <p:spPr>
          <a:xfrm>
            <a:off x="3851920" y="2996952"/>
            <a:ext cx="4968230" cy="30958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5812223"/>
            <a:ext cx="3492000" cy="307777"/>
          </a:xfrm>
        </p:spPr>
        <p:txBody>
          <a:bodyPr anchor="b" anchorCtr="0">
            <a:spAutoFit/>
          </a:bodyPr>
          <a:lstStyle>
            <a:lvl1pPr marL="5842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842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ja-JP" sz="2000"/>
              <a:t>Ver. X.XX</a:t>
            </a:r>
            <a:r>
              <a:rPr lang="en-US" altLang="ja-JP" sz="2000" baseline="0"/>
              <a:t> </a:t>
            </a:r>
            <a:r>
              <a:rPr lang="en-US" altLang="ja-JP" sz="2000"/>
              <a:t>20pt</a:t>
            </a:r>
            <a:endParaRPr lang="ja-JP" altLang="en-US" sz="20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60000" y="1152000"/>
            <a:ext cx="82080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kumimoji="1" lang="en-US" altLang="ja-JP"/>
              <a:t>Contents_44pt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152000" y="2376000"/>
            <a:ext cx="7416000" cy="410369"/>
          </a:xfrm>
        </p:spPr>
        <p:txBody>
          <a:bodyPr>
            <a:spAutoFit/>
          </a:bodyPr>
          <a:lstStyle>
            <a:lvl2pPr marL="570865" indent="-514350">
              <a:buClr>
                <a:schemeClr val="accent5">
                  <a:lumMod val="50000"/>
                </a:schemeClr>
              </a:buClr>
              <a:buFont typeface="+mj-lt"/>
              <a:buAutoNum type="arabicPeriod"/>
              <a:defRPr sz="2400" b="1">
                <a:solidFill>
                  <a:schemeClr val="bg1">
                    <a:lumMod val="50000"/>
                  </a:schemeClr>
                </a:solidFill>
              </a:defRPr>
            </a:lvl2pPr>
            <a:lvl4pPr marL="514985" indent="-457200">
              <a:lnSpc>
                <a:spcPts val="2600"/>
              </a:lnSpc>
              <a:buClr>
                <a:schemeClr val="accent5">
                  <a:lumMod val="50000"/>
                </a:schemeClr>
              </a:buClr>
              <a:buFont typeface="+mj-lt"/>
              <a:buAutoNum type="arabicPeriod"/>
              <a:defRPr b="1"/>
            </a:lvl4pPr>
          </a:lstStyle>
          <a:p>
            <a:pPr lvl="1"/>
            <a:r>
              <a:rPr kumimoji="1" lang="en-US" altLang="ja-JP"/>
              <a:t>Title_24pt</a:t>
            </a:r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60000" y="1152000"/>
            <a:ext cx="82080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kumimoji="1" lang="en-US" altLang="ja-JP"/>
              <a:t>Contents_44pt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152000" y="2376000"/>
            <a:ext cx="7416000" cy="410369"/>
          </a:xfrm>
        </p:spPr>
        <p:txBody>
          <a:bodyPr>
            <a:spAutoFit/>
          </a:bodyPr>
          <a:lstStyle>
            <a:lvl2pPr marL="570865" indent="-514350">
              <a:buClr>
                <a:schemeClr val="accent5">
                  <a:lumMod val="50000"/>
                </a:schemeClr>
              </a:buClr>
              <a:buFont typeface="+mj-lt"/>
              <a:buAutoNum type="arabicPeriod"/>
              <a:defRPr sz="2400" b="1">
                <a:solidFill>
                  <a:schemeClr val="bg1">
                    <a:lumMod val="50000"/>
                  </a:schemeClr>
                </a:solidFill>
              </a:defRPr>
            </a:lvl2pPr>
            <a:lvl4pPr marL="514985" indent="-457200">
              <a:lnSpc>
                <a:spcPts val="2600"/>
              </a:lnSpc>
              <a:buClr>
                <a:schemeClr val="accent5">
                  <a:lumMod val="50000"/>
                </a:schemeClr>
              </a:buClr>
              <a:buFont typeface="+mj-lt"/>
              <a:buAutoNum type="arabicPeriod"/>
              <a:defRPr b="1"/>
            </a:lvl4pPr>
          </a:lstStyle>
          <a:p>
            <a:pPr lvl="1"/>
            <a:r>
              <a:rPr kumimoji="1" lang="en-US" altLang="ja-JP"/>
              <a:t>Title_24pt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2175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line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980728"/>
            <a:ext cx="8208000" cy="5184576"/>
          </a:xfrm>
        </p:spPr>
        <p:txBody>
          <a:bodyPr lIns="36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56515" indent="0">
              <a:buClr>
                <a:schemeClr val="accent5">
                  <a:lumMod val="50000"/>
                </a:schemeClr>
              </a:buClr>
              <a:buSzPct val="75000"/>
              <a:buNone/>
              <a:defRPr sz="2400" b="1"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 b="0" baseline="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1"/>
            <a:r>
              <a:rPr kumimoji="1" lang="en-US" altLang="ja-JP"/>
              <a:t>Headline_24pt</a:t>
            </a:r>
            <a:endParaRPr kumimoji="1" lang="ja-JP" altLang="en-US"/>
          </a:p>
          <a:p>
            <a:pPr lvl="3"/>
            <a:r>
              <a:rPr kumimoji="1" lang="en-US" altLang="ja-JP"/>
              <a:t>Body1 _20pt</a:t>
            </a:r>
            <a:endParaRPr kumimoji="1" lang="ja-JP" altLang="en-US"/>
          </a:p>
          <a:p>
            <a:pPr lvl="4"/>
            <a:r>
              <a:rPr kumimoji="1" lang="en-US" altLang="ja-JP"/>
              <a:t>Body2 _20pt</a:t>
            </a:r>
          </a:p>
          <a:p>
            <a:pPr lvl="4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st+Headline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2204864"/>
            <a:ext cx="8208000" cy="3960440"/>
          </a:xfrm>
        </p:spPr>
        <p:txBody>
          <a:bodyPr lIns="72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342265">
              <a:buClr>
                <a:schemeClr val="accent5">
                  <a:lumMod val="50000"/>
                </a:schemeClr>
              </a:buClr>
              <a:buSzPct val="75000"/>
              <a:defRPr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3"/>
            <a:r>
              <a:rPr kumimoji="1" lang="en-US" altLang="ja-JP"/>
              <a:t>Body 1 _20pt</a:t>
            </a:r>
            <a:endParaRPr kumimoji="1" lang="ja-JP" altLang="en-US"/>
          </a:p>
          <a:p>
            <a:pPr lvl="4"/>
            <a:r>
              <a:rPr kumimoji="1" lang="en-US" altLang="ja-JP"/>
              <a:t>Body 2 _20pt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900000"/>
            <a:ext cx="8208000" cy="709663"/>
          </a:xfrm>
        </p:spPr>
        <p:txBody>
          <a:bodyPr lIns="396000" tIns="72000" rIns="0" bIns="7200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0" baseline="0"/>
            </a:lvl1pPr>
          </a:lstStyle>
          <a:p>
            <a:pPr lvl="0"/>
            <a:r>
              <a:rPr kumimoji="1" lang="en-US" altLang="ja-JP" err="1"/>
              <a:t>Abstruct</a:t>
            </a:r>
            <a:r>
              <a:rPr kumimoji="1" lang="en-US" altLang="ja-JP"/>
              <a:t> 20pt. </a:t>
            </a:r>
          </a:p>
          <a:p>
            <a:pPr lvl="0"/>
            <a:r>
              <a:rPr kumimoji="1" lang="en-US" altLang="ja-JP"/>
              <a:t>left and right 1.0 cm   upside and downside 0.4cm      line size 1.5pt</a:t>
            </a:r>
            <a:endParaRPr kumimoji="1" lang="ja-JP" altLang="en-US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633313"/>
            <a:ext cx="8424862" cy="478831"/>
          </a:xfrm>
          <a:solidFill>
            <a:schemeClr val="accent5"/>
          </a:solidFill>
          <a:ln w="19050" cap="flat">
            <a:solidFill>
              <a:schemeClr val="accent5">
                <a:lumMod val="50000"/>
              </a:schemeClr>
            </a:solidFill>
          </a:ln>
        </p:spPr>
        <p:txBody>
          <a:bodyPr lIns="396000" tIns="72000" rIns="324000" bIns="72000">
            <a:sp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FontTx/>
              <a:buNone/>
              <a:defRPr sz="2400" b="1" baseline="0"/>
            </a:lvl1pPr>
          </a:lstStyle>
          <a:p>
            <a:pPr lvl="0"/>
            <a:r>
              <a:rPr kumimoji="1" lang="en-US" altLang="ja-JP"/>
              <a:t>Headline 24pt / bold</a:t>
            </a:r>
            <a:endParaRPr kumimoji="1"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st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2133416"/>
            <a:ext cx="8208000" cy="4031888"/>
          </a:xfrm>
        </p:spPr>
        <p:txBody>
          <a:bodyPr lIns="72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342265">
              <a:buClr>
                <a:schemeClr val="accent5">
                  <a:lumMod val="50000"/>
                </a:schemeClr>
              </a:buClr>
              <a:buSzPct val="75000"/>
              <a:defRPr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3"/>
            <a:r>
              <a:rPr kumimoji="1" lang="en-US" altLang="ja-JP"/>
              <a:t>Body1 _20pt</a:t>
            </a:r>
            <a:endParaRPr kumimoji="1" lang="ja-JP" altLang="en-US"/>
          </a:p>
          <a:p>
            <a:pPr lvl="4"/>
            <a:r>
              <a:rPr kumimoji="1" lang="en-US" altLang="ja-JP"/>
              <a:t>Body2 _20pt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900000"/>
            <a:ext cx="8424862" cy="709663"/>
          </a:xfrm>
          <a:solidFill>
            <a:schemeClr val="accent5"/>
          </a:solidFill>
          <a:ln w="19050" cap="flat">
            <a:solidFill>
              <a:schemeClr val="accent5">
                <a:lumMod val="50000"/>
              </a:schemeClr>
            </a:solidFill>
          </a:ln>
        </p:spPr>
        <p:txBody>
          <a:bodyPr lIns="396000" tIns="72000" rIns="324000" bIns="7200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0" baseline="0"/>
            </a:lvl1pPr>
          </a:lstStyle>
          <a:p>
            <a:pPr lvl="0"/>
            <a:r>
              <a:rPr kumimoji="1" lang="en-US" altLang="ja-JP" err="1"/>
              <a:t>Abstruct</a:t>
            </a:r>
            <a:r>
              <a:rPr kumimoji="1" lang="en-US" altLang="ja-JP"/>
              <a:t> 20pt. </a:t>
            </a:r>
          </a:p>
          <a:p>
            <a:pPr lvl="0"/>
            <a:r>
              <a:rPr kumimoji="1" lang="en-US" altLang="ja-JP"/>
              <a:t>left and right 1.0 cm   upside and downside 0.4cm      line size 1.5pt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Headline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980728"/>
            <a:ext cx="8208000" cy="5184576"/>
          </a:xfrm>
        </p:spPr>
        <p:txBody>
          <a:bodyPr lIns="36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56515" indent="0">
              <a:buClr>
                <a:schemeClr val="accent5">
                  <a:lumMod val="50000"/>
                </a:schemeClr>
              </a:buClr>
              <a:buSzPct val="75000"/>
              <a:buNone/>
              <a:defRPr sz="2400" b="1"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 b="0" baseline="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1"/>
            <a:r>
              <a:rPr kumimoji="1" lang="en-US" altLang="ja-JP"/>
              <a:t>Headline_24pt</a:t>
            </a:r>
            <a:endParaRPr kumimoji="1" lang="ja-JP" altLang="en-US"/>
          </a:p>
          <a:p>
            <a:pPr lvl="3"/>
            <a:r>
              <a:rPr kumimoji="1" lang="en-US" altLang="ja-JP"/>
              <a:t>Body1 _20pt</a:t>
            </a:r>
            <a:endParaRPr kumimoji="1" lang="ja-JP" altLang="en-US"/>
          </a:p>
          <a:p>
            <a:pPr lvl="4"/>
            <a:r>
              <a:rPr kumimoji="1" lang="en-US" altLang="ja-JP"/>
              <a:t>Body2 _20pt</a:t>
            </a:r>
          </a:p>
          <a:p>
            <a:pPr lvl="4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26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bst+Headline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2204864"/>
            <a:ext cx="8208000" cy="3960440"/>
          </a:xfrm>
        </p:spPr>
        <p:txBody>
          <a:bodyPr lIns="72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342265">
              <a:buClr>
                <a:schemeClr val="accent5">
                  <a:lumMod val="50000"/>
                </a:schemeClr>
              </a:buClr>
              <a:buSzPct val="75000"/>
              <a:defRPr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3"/>
            <a:r>
              <a:rPr kumimoji="1" lang="en-US" altLang="ja-JP"/>
              <a:t>Body 1 _20pt</a:t>
            </a:r>
            <a:endParaRPr kumimoji="1" lang="ja-JP" altLang="en-US"/>
          </a:p>
          <a:p>
            <a:pPr lvl="4"/>
            <a:r>
              <a:rPr kumimoji="1" lang="en-US" altLang="ja-JP"/>
              <a:t>Body 2 _20pt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900000"/>
            <a:ext cx="8208000" cy="709663"/>
          </a:xfrm>
        </p:spPr>
        <p:txBody>
          <a:bodyPr lIns="396000" tIns="72000" rIns="0" bIns="7200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0" baseline="0"/>
            </a:lvl1pPr>
          </a:lstStyle>
          <a:p>
            <a:pPr lvl="0"/>
            <a:r>
              <a:rPr kumimoji="1" lang="en-US" altLang="ja-JP" err="1"/>
              <a:t>Abstruct</a:t>
            </a:r>
            <a:r>
              <a:rPr kumimoji="1" lang="en-US" altLang="ja-JP"/>
              <a:t> 20pt. </a:t>
            </a:r>
          </a:p>
          <a:p>
            <a:pPr lvl="0"/>
            <a:r>
              <a:rPr kumimoji="1" lang="en-US" altLang="ja-JP"/>
              <a:t>left and right 1.0 cm   upside and downside 0.4cm      line size 1.5pt</a:t>
            </a:r>
            <a:endParaRPr kumimoji="1" lang="ja-JP" altLang="en-US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633313"/>
            <a:ext cx="8424862" cy="478831"/>
          </a:xfrm>
          <a:solidFill>
            <a:schemeClr val="accent5"/>
          </a:solidFill>
          <a:ln w="19050" cap="flat">
            <a:solidFill>
              <a:schemeClr val="accent5">
                <a:lumMod val="50000"/>
              </a:schemeClr>
            </a:solidFill>
          </a:ln>
        </p:spPr>
        <p:txBody>
          <a:bodyPr lIns="396000" tIns="72000" rIns="324000" bIns="72000">
            <a:sp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FontTx/>
              <a:buNone/>
              <a:defRPr sz="2400" b="1" baseline="0"/>
            </a:lvl1pPr>
          </a:lstStyle>
          <a:p>
            <a:pPr lvl="0"/>
            <a:r>
              <a:rPr kumimoji="1" lang="en-US" altLang="ja-JP"/>
              <a:t>Headline 24pt / bold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10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Abst+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2"/>
          <p:cNvSpPr>
            <a:spLocks noGrp="1"/>
          </p:cNvSpPr>
          <p:nvPr>
            <p:ph idx="14" hasCustomPrompt="1"/>
          </p:nvPr>
        </p:nvSpPr>
        <p:spPr>
          <a:xfrm>
            <a:off x="360000" y="2133416"/>
            <a:ext cx="8208000" cy="4031888"/>
          </a:xfrm>
        </p:spPr>
        <p:txBody>
          <a:bodyPr lIns="72000"/>
          <a:lstStyle>
            <a:lvl1pPr marL="342265" indent="-34290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1pPr>
            <a:lvl2pPr marL="342265">
              <a:buClr>
                <a:schemeClr val="accent5">
                  <a:lumMod val="50000"/>
                </a:schemeClr>
              </a:buClr>
              <a:buSzPct val="75000"/>
              <a:defRPr/>
            </a:lvl2pPr>
            <a:lvl3pPr marL="342265">
              <a:buClr>
                <a:schemeClr val="accent5">
                  <a:lumMod val="50000"/>
                </a:schemeClr>
              </a:buClr>
              <a:buSzPct val="75000"/>
              <a:defRPr/>
            </a:lvl3pPr>
            <a:lvl4pPr marL="57785" indent="0">
              <a:buClr>
                <a:schemeClr val="accent5">
                  <a:lumMod val="50000"/>
                </a:schemeClr>
              </a:buClr>
              <a:buSzPct val="75000"/>
              <a:buNone/>
              <a:defRPr sz="2000"/>
            </a:lvl4pPr>
            <a:lvl5pPr marL="342265" indent="-284480">
              <a:buClr>
                <a:schemeClr val="accent5">
                  <a:lumMod val="50000"/>
                </a:schemeClr>
              </a:buClr>
              <a:buSzPct val="75000"/>
              <a:buFont typeface="Wingdings" panose="05000000000000000000" pitchFamily="2" charset="2"/>
              <a:buChar char="l"/>
              <a:defRPr/>
            </a:lvl5pPr>
          </a:lstStyle>
          <a:p>
            <a:pPr lvl="3"/>
            <a:r>
              <a:rPr kumimoji="1" lang="en-US" altLang="ja-JP"/>
              <a:t>Body1 _20pt</a:t>
            </a:r>
            <a:endParaRPr kumimoji="1" lang="ja-JP" altLang="en-US"/>
          </a:p>
          <a:p>
            <a:pPr lvl="4"/>
            <a:r>
              <a:rPr kumimoji="1" lang="en-US" altLang="ja-JP"/>
              <a:t>Body2 _20pt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60000" y="252000"/>
            <a:ext cx="8208000" cy="72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en-US" altLang="ja-JP"/>
              <a:t>Title _28pt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900000"/>
            <a:ext cx="8424862" cy="709663"/>
          </a:xfrm>
          <a:solidFill>
            <a:schemeClr val="accent5"/>
          </a:solidFill>
          <a:ln w="19050" cap="flat">
            <a:solidFill>
              <a:schemeClr val="accent5">
                <a:lumMod val="50000"/>
              </a:schemeClr>
            </a:solidFill>
          </a:ln>
        </p:spPr>
        <p:txBody>
          <a:bodyPr lIns="396000" tIns="72000" rIns="324000" bIns="7200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0" baseline="0"/>
            </a:lvl1pPr>
          </a:lstStyle>
          <a:p>
            <a:pPr lvl="0"/>
            <a:r>
              <a:rPr kumimoji="1" lang="en-US" altLang="ja-JP" err="1"/>
              <a:t>Abstruct</a:t>
            </a:r>
            <a:r>
              <a:rPr kumimoji="1" lang="en-US" altLang="ja-JP"/>
              <a:t> 20pt. </a:t>
            </a:r>
          </a:p>
          <a:p>
            <a:pPr lvl="0"/>
            <a:r>
              <a:rPr kumimoji="1" lang="en-US" altLang="ja-JP"/>
              <a:t>left and right 1.0 cm   upside and downside 0.4cm      line size 1.5pt</a:t>
            </a:r>
          </a:p>
        </p:txBody>
      </p:sp>
    </p:spTree>
    <p:extLst>
      <p:ext uri="{BB962C8B-B14F-4D97-AF65-F5344CB8AC3E}">
        <p14:creationId xmlns:p14="http://schemas.microsoft.com/office/powerpoint/2010/main" val="261280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297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285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60000" y="1152000"/>
            <a:ext cx="8208000" cy="1661993"/>
          </a:xfrm>
        </p:spPr>
        <p:txBody>
          <a:bodyPr anchor="t">
            <a:spAutoFit/>
          </a:bodyPr>
          <a:lstStyle>
            <a:lvl1pPr>
              <a:defRPr sz="5400" baseline="0">
                <a:latin typeface="+mj-lt"/>
              </a:defRPr>
            </a:lvl1pPr>
          </a:lstStyle>
          <a:p>
            <a:r>
              <a:rPr kumimoji="1" lang="en-US" altLang="ja-JP"/>
              <a:t>Title_54pt</a:t>
            </a:r>
            <a:br>
              <a:rPr kumimoji="1" lang="en-US" altLang="ja-JP"/>
            </a:br>
            <a:r>
              <a:rPr kumimoji="1" lang="en-US" altLang="ja-JP" err="1"/>
              <a:t>Title_54pt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3"/>
          </p:nvPr>
        </p:nvSpPr>
        <p:spPr>
          <a:xfrm>
            <a:off x="3851920" y="2996952"/>
            <a:ext cx="4968230" cy="30958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5812223"/>
            <a:ext cx="3492000" cy="307777"/>
          </a:xfrm>
        </p:spPr>
        <p:txBody>
          <a:bodyPr anchor="b" anchorCtr="0">
            <a:spAutoFit/>
          </a:bodyPr>
          <a:lstStyle>
            <a:lvl1pPr marL="5842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842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ja-JP" sz="2000"/>
              <a:t>Ver. X.XX</a:t>
            </a:r>
            <a:r>
              <a:rPr lang="en-US" altLang="ja-JP" sz="2000" baseline="0"/>
              <a:t> </a:t>
            </a:r>
            <a:r>
              <a:rPr lang="en-US" altLang="ja-JP" sz="2000"/>
              <a:t>20pt</a:t>
            </a:r>
            <a:endParaRPr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04175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60000" y="1152000"/>
            <a:ext cx="8208000" cy="6771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kumimoji="1" lang="en-US" altLang="ja-JP"/>
              <a:t>Contents_44pt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152000" y="2376000"/>
            <a:ext cx="7416000" cy="410369"/>
          </a:xfrm>
        </p:spPr>
        <p:txBody>
          <a:bodyPr>
            <a:spAutoFit/>
          </a:bodyPr>
          <a:lstStyle>
            <a:lvl2pPr marL="570865" indent="-514350">
              <a:buClr>
                <a:schemeClr val="accent5">
                  <a:lumMod val="50000"/>
                </a:schemeClr>
              </a:buClr>
              <a:buFont typeface="+mj-lt"/>
              <a:buAutoNum type="arabicPeriod"/>
              <a:defRPr sz="2400" b="1">
                <a:solidFill>
                  <a:schemeClr val="bg1">
                    <a:lumMod val="50000"/>
                  </a:schemeClr>
                </a:solidFill>
              </a:defRPr>
            </a:lvl2pPr>
            <a:lvl4pPr marL="514985" indent="-457200">
              <a:lnSpc>
                <a:spcPts val="2600"/>
              </a:lnSpc>
              <a:buClr>
                <a:schemeClr val="accent5">
                  <a:lumMod val="50000"/>
                </a:schemeClr>
              </a:buClr>
              <a:buFont typeface="+mj-lt"/>
              <a:buAutoNum type="arabicPeriod"/>
              <a:defRPr b="1"/>
            </a:lvl4pPr>
          </a:lstStyle>
          <a:p>
            <a:pPr lvl="1"/>
            <a:r>
              <a:rPr kumimoji="1" lang="en-US" altLang="ja-JP"/>
              <a:t>Title_24pt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179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8034" b="6125"/>
          <a:stretch>
            <a:fillRect/>
          </a:stretch>
        </p:blipFill>
        <p:spPr>
          <a:xfrm>
            <a:off x="162000" y="6309320"/>
            <a:ext cx="645692" cy="548680"/>
          </a:xfrm>
          <a:prstGeom prst="rect">
            <a:avLst/>
          </a:prstGeom>
        </p:spPr>
      </p:pic>
      <p:sp>
        <p:nvSpPr>
          <p:cNvPr id="10" name="タイトル 1"/>
          <p:cNvSpPr txBox="1"/>
          <p:nvPr userDrawn="1"/>
        </p:nvSpPr>
        <p:spPr>
          <a:xfrm>
            <a:off x="648000" y="6506774"/>
            <a:ext cx="3028615" cy="306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100" b="1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Japan International Cooperation Agency</a:t>
            </a:r>
            <a:endParaRPr lang="ja-JP" altLang="en-US" sz="1100" b="1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60000" y="252000"/>
            <a:ext cx="8208000" cy="104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kumimoji="1" lang="en-US" altLang="ja-JP"/>
              <a:t>Master Title_44pt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60000" y="1269280"/>
            <a:ext cx="82080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kumimoji="1" lang="en-US" altLang="ja-JP" dirty="0"/>
              <a:t>Body text1 _28pt</a:t>
            </a:r>
            <a:endParaRPr kumimoji="1" lang="ja-JP" altLang="en-US" dirty="0"/>
          </a:p>
          <a:p>
            <a:pPr lvl="3"/>
            <a:r>
              <a:rPr kumimoji="1" lang="en-US" altLang="ja-JP" dirty="0"/>
              <a:t>Body text2 _24pt</a:t>
            </a:r>
            <a:endParaRPr kumimoji="1" lang="ja-JP" altLang="en-US" dirty="0"/>
          </a:p>
          <a:p>
            <a:pPr lvl="4"/>
            <a:r>
              <a:rPr kumimoji="1" lang="en-US" altLang="ja-JP" dirty="0"/>
              <a:t>Body text3 _20pt</a:t>
            </a:r>
          </a:p>
          <a:p>
            <a:pPr lvl="4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940152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63888" y="6480000"/>
            <a:ext cx="252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632B3-990E-4D3E-99A6-FBD255F28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テキスト ボックス 27"/>
          <p:cNvSpPr txBox="1"/>
          <p:nvPr userDrawn="1"/>
        </p:nvSpPr>
        <p:spPr>
          <a:xfrm>
            <a:off x="2433958" y="80550"/>
            <a:ext cx="6388927" cy="3429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 hangingPunct="0">
              <a:lnSpc>
                <a:spcPts val="1800"/>
              </a:lnSpc>
              <a:spcAft>
                <a:spcPts val="0"/>
              </a:spcAft>
            </a:pPr>
            <a:r>
              <a:rPr lang="en-US" altLang="ja-JP" sz="1100" b="1" kern="1000" dirty="0">
                <a:solidFill>
                  <a:srgbClr val="548DD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Japan’s Experience on Water Resources Management</a:t>
            </a:r>
            <a:endParaRPr lang="ja-JP" sz="1800" kern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 userDrawn="1"/>
        </p:nvSpPr>
        <p:spPr>
          <a:xfrm>
            <a:off x="7524328" y="6525344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0632B3-990E-4D3E-99A6-FBD255F286FB}" type="slidenum">
              <a:rPr kumimoji="1" lang="ja-JP" altLang="en-US" sz="1100" b="1" smtClean="0">
                <a:latin typeface="+mj-lt"/>
              </a:rPr>
              <a:t>‹#›</a:t>
            </a:fld>
            <a:endParaRPr kumimoji="1" lang="ja-JP" altLang="en-US" sz="11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67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4400" b="1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84480" algn="l" defTabSz="914400" rtl="0" eaLnBrk="1" latinLnBrk="0" hangingPunct="1">
        <a:spcBef>
          <a:spcPts val="1200"/>
        </a:spcBef>
        <a:buFont typeface="Arial" panose="020B0604020202020204" pitchFamily="34" charset="0"/>
        <a:buChar char="•"/>
        <a:defRPr kumimoji="1" sz="32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265" indent="-285750" algn="l" defTabSz="914400" rtl="0" eaLnBrk="1" latinLnBrk="0" hangingPunct="1">
        <a:lnSpc>
          <a:spcPts val="3200"/>
        </a:lnSpc>
        <a:spcBef>
          <a:spcPts val="1000"/>
        </a:spcBef>
        <a:buClr>
          <a:schemeClr val="accent5">
            <a:lumMod val="50000"/>
          </a:schemeClr>
        </a:buClr>
        <a:buFont typeface="Arial" panose="020B0604020202020204" pitchFamily="34" charset="0"/>
        <a:buChar char="–"/>
        <a:defRPr kumimoji="1" sz="2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265" indent="-284480" algn="l" defTabSz="914400" rtl="0" eaLnBrk="1" latinLnBrk="0" hangingPunct="1">
        <a:lnSpc>
          <a:spcPts val="2700"/>
        </a:lnSpc>
        <a:spcBef>
          <a:spcPts val="6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42265" indent="-284480" algn="l" defTabSz="914400" rtl="0" eaLnBrk="1" latinLnBrk="0" hangingPunct="1">
        <a:lnSpc>
          <a:spcPts val="2200"/>
        </a:lnSpc>
        <a:spcBef>
          <a:spcPts val="600"/>
        </a:spcBef>
        <a:buClr>
          <a:schemeClr val="accent5">
            <a:lumMod val="50000"/>
          </a:schemeClr>
        </a:buClr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42265" indent="-284480" algn="l" defTabSz="914400" rtl="0" eaLnBrk="1" latinLnBrk="0" hangingPunct="1">
        <a:lnSpc>
          <a:spcPts val="2200"/>
        </a:lnSpc>
        <a:spcBef>
          <a:spcPts val="600"/>
        </a:spcBef>
        <a:buClr>
          <a:schemeClr val="accent5">
            <a:lumMod val="50000"/>
          </a:schemeClr>
        </a:buClr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12" Type="http://schemas.openxmlformats.org/officeDocument/2006/relationships/image" Target="../media/image81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11" Type="http://schemas.openxmlformats.org/officeDocument/2006/relationships/image" Target="../media/image80.emf"/><Relationship Id="rId5" Type="http://schemas.openxmlformats.org/officeDocument/2006/relationships/image" Target="../media/image74.emf"/><Relationship Id="rId10" Type="http://schemas.openxmlformats.org/officeDocument/2006/relationships/image" Target="../media/image79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511904" cy="677108"/>
          </a:xfrm>
        </p:spPr>
        <p:txBody>
          <a:bodyPr/>
          <a:lstStyle/>
          <a:p>
            <a:r>
              <a:rPr lang="en-US" altLang="ja-JP" sz="4400"/>
              <a:t>Executive Summary</a:t>
            </a:r>
            <a:endParaRPr lang="ja-JP" altLang="en-US" sz="32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50879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 (3)</a:t>
            </a:r>
            <a:endParaRPr kumimoji="1" lang="ja-JP" altLang="en-US" dirty="0"/>
          </a:p>
        </p:txBody>
      </p:sp>
      <p:sp>
        <p:nvSpPr>
          <p:cNvPr id="7" name="テキスト プレースホルダー 7">
            <a:extLst>
              <a:ext uri="{FF2B5EF4-FFF2-40B4-BE49-F238E27FC236}">
                <a16:creationId xmlns:a16="http://schemas.microsoft.com/office/drawing/2014/main" id="{63FDA4D5-92AB-441D-A2CC-34DEADD02DE4}"/>
              </a:ext>
            </a:extLst>
          </p:cNvPr>
          <p:cNvSpPr txBox="1"/>
          <p:nvPr/>
        </p:nvSpPr>
        <p:spPr>
          <a:xfrm>
            <a:off x="404757" y="1004792"/>
            <a:ext cx="8343707" cy="884070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1" dirty="0">
                <a:effectLst/>
                <a:ea typeface="ＭＳ 明朝" panose="02020609040205080304" pitchFamily="17" charset="-128"/>
              </a:rPr>
              <a:t>Japan has developed the current system and practices for water resources management.</a:t>
            </a:r>
            <a:endParaRPr lang="en-US" altLang="ja-JP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17867D-F61A-47A9-B39E-3A17716DDAD4}"/>
              </a:ext>
            </a:extLst>
          </p:cNvPr>
          <p:cNvSpPr txBox="1"/>
          <p:nvPr/>
        </p:nvSpPr>
        <p:spPr>
          <a:xfrm>
            <a:off x="543050" y="2828835"/>
            <a:ext cx="1669008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ea typeface="Cambria" panose="02040503050406030204" pitchFamily="18" charset="0"/>
              </a:rPr>
              <a:t>Water-related Issues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B1E79D1-D380-4D47-8EA8-DF78007798ED}"/>
              </a:ext>
            </a:extLst>
          </p:cNvPr>
          <p:cNvSpPr txBox="1"/>
          <p:nvPr/>
        </p:nvSpPr>
        <p:spPr>
          <a:xfrm>
            <a:off x="2544380" y="3231951"/>
            <a:ext cx="2160000" cy="828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ea typeface="Cambria" panose="02040503050406030204" pitchFamily="18" charset="0"/>
              </a:rPr>
              <a:t>Local Communities</a:t>
            </a:r>
            <a:endParaRPr kumimoji="1" lang="ja-JP" altLang="en-US" sz="24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6123501-9E70-40C1-90FA-5C2EA45E0E5A}"/>
              </a:ext>
            </a:extLst>
          </p:cNvPr>
          <p:cNvSpPr txBox="1"/>
          <p:nvPr/>
        </p:nvSpPr>
        <p:spPr>
          <a:xfrm>
            <a:off x="5678446" y="3242143"/>
            <a:ext cx="2088000" cy="828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ea typeface="Cambria" panose="02040503050406030204" pitchFamily="18" charset="0"/>
              </a:rPr>
              <a:t>National Government</a:t>
            </a:r>
            <a:endParaRPr kumimoji="1" lang="ja-JP" altLang="en-US" sz="240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2EE554CD-06F9-4F97-AB30-33BA33842D2A}"/>
              </a:ext>
            </a:extLst>
          </p:cNvPr>
          <p:cNvSpPr/>
          <p:nvPr/>
        </p:nvSpPr>
        <p:spPr>
          <a:xfrm>
            <a:off x="4846367" y="3580469"/>
            <a:ext cx="720080" cy="28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EB1C800-1257-4DE4-B904-4C5FC4434124}"/>
              </a:ext>
            </a:extLst>
          </p:cNvPr>
          <p:cNvSpPr txBox="1"/>
          <p:nvPr/>
        </p:nvSpPr>
        <p:spPr>
          <a:xfrm>
            <a:off x="3915412" y="2177183"/>
            <a:ext cx="2581989" cy="82800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>
                <a:ea typeface="Cambria" panose="02040503050406030204" pitchFamily="18" charset="0"/>
              </a:rPr>
              <a:t>End of 19th Century</a:t>
            </a:r>
            <a:endParaRPr kumimoji="1" lang="ja-JP" altLang="en-US" sz="24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88F40ED-D586-4903-A60C-969E25314C07}"/>
              </a:ext>
            </a:extLst>
          </p:cNvPr>
          <p:cNvSpPr txBox="1"/>
          <p:nvPr/>
        </p:nvSpPr>
        <p:spPr>
          <a:xfrm>
            <a:off x="543050" y="4690831"/>
            <a:ext cx="1669008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ea typeface="Cambria" panose="02040503050406030204" pitchFamily="18" charset="0"/>
              </a:rPr>
              <a:t>Water </a:t>
            </a:r>
            <a:r>
              <a:rPr lang="en-US" altLang="ja-JP" sz="2400">
                <a:ea typeface="Cambria" panose="02040503050406030204" pitchFamily="18" charset="0"/>
              </a:rPr>
              <a:t>Use</a:t>
            </a:r>
            <a:endParaRPr kumimoji="1" lang="ja-JP" altLang="en-US" sz="24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A67FE12-2CC5-45E7-9FD6-2FB8C1244B22}"/>
              </a:ext>
            </a:extLst>
          </p:cNvPr>
          <p:cNvSpPr txBox="1"/>
          <p:nvPr/>
        </p:nvSpPr>
        <p:spPr>
          <a:xfrm>
            <a:off x="2544380" y="4382524"/>
            <a:ext cx="2160000" cy="828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ea typeface="Cambria" panose="02040503050406030204" pitchFamily="18" charset="0"/>
              </a:rPr>
              <a:t>Traditional Water Use</a:t>
            </a:r>
            <a:endParaRPr kumimoji="1" lang="ja-JP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4D459F2-866F-48AC-B8AF-D432AAF7783F}"/>
              </a:ext>
            </a:extLst>
          </p:cNvPr>
          <p:cNvSpPr txBox="1"/>
          <p:nvPr/>
        </p:nvSpPr>
        <p:spPr>
          <a:xfrm>
            <a:off x="5719517" y="4365103"/>
            <a:ext cx="2088000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ea typeface="Cambria" panose="02040503050406030204" pitchFamily="18" charset="0"/>
              </a:rPr>
              <a:t>Water Rights System</a:t>
            </a:r>
            <a:endParaRPr kumimoji="1" lang="ja-JP" altLang="en-US" sz="24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91A8243D-21CD-496C-AD44-537F7FC253AA}"/>
              </a:ext>
            </a:extLst>
          </p:cNvPr>
          <p:cNvSpPr/>
          <p:nvPr/>
        </p:nvSpPr>
        <p:spPr>
          <a:xfrm>
            <a:off x="4846367" y="4639536"/>
            <a:ext cx="720080" cy="28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51578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50879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 (3)</a:t>
            </a:r>
            <a:endParaRPr kumimoji="1" lang="ja-JP" altLang="en-US" dirty="0"/>
          </a:p>
        </p:txBody>
      </p:sp>
      <p:sp>
        <p:nvSpPr>
          <p:cNvPr id="20" name="テキスト プレースホルダー 7">
            <a:extLst>
              <a:ext uri="{FF2B5EF4-FFF2-40B4-BE49-F238E27FC236}">
                <a16:creationId xmlns:a16="http://schemas.microsoft.com/office/drawing/2014/main" id="{E7C98B8A-2D67-446E-B310-973F39DDA61E}"/>
              </a:ext>
            </a:extLst>
          </p:cNvPr>
          <p:cNvSpPr txBox="1"/>
          <p:nvPr/>
        </p:nvSpPr>
        <p:spPr>
          <a:xfrm>
            <a:off x="0" y="864854"/>
            <a:ext cx="9065307" cy="1253402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1" dirty="0">
                <a:effectLst/>
                <a:ea typeface="ＭＳ 明朝" panose="02020609040205080304" pitchFamily="17" charset="-128"/>
              </a:rPr>
              <a:t>Japan has evolved mechanisms of managing  water resources to meet the emerging water-related issues along with the nation’s growth and socioeconomic changes.</a:t>
            </a:r>
            <a:endParaRPr lang="en-US" altLang="ja-JP" sz="2400" dirty="0">
              <a:ea typeface="Cambria" panose="020405030504060302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313BDD7-DBAD-46F4-A5FA-C84B3CCE6B65}"/>
              </a:ext>
            </a:extLst>
          </p:cNvPr>
          <p:cNvSpPr txBox="1"/>
          <p:nvPr/>
        </p:nvSpPr>
        <p:spPr>
          <a:xfrm>
            <a:off x="344511" y="2204864"/>
            <a:ext cx="8508793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400">
                <a:ea typeface="Cambria" panose="02040503050406030204" pitchFamily="18" charset="0"/>
              </a:rPr>
              <a:t>End of 19th Century: </a:t>
            </a:r>
            <a:r>
              <a:rPr lang="en-GB" altLang="ja-JP" sz="2400">
                <a:ea typeface="Cambria" panose="02040503050406030204" pitchFamily="18" charset="0"/>
              </a:rPr>
              <a:t> Establishment of the modern nation</a:t>
            </a:r>
            <a:endParaRPr kumimoji="1" lang="ja-JP" altLang="en-US" sz="24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EA861EA-2F76-4D35-AF19-FF69856C0867}"/>
              </a:ext>
            </a:extLst>
          </p:cNvPr>
          <p:cNvSpPr txBox="1"/>
          <p:nvPr/>
        </p:nvSpPr>
        <p:spPr>
          <a:xfrm>
            <a:off x="522962" y="4426770"/>
            <a:ext cx="8132765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ea typeface="Cambria" panose="02040503050406030204" pitchFamily="18" charset="0"/>
              </a:rPr>
              <a:t>After 1945: </a:t>
            </a:r>
            <a:r>
              <a:rPr lang="en-US" altLang="ja-JP" sz="2400" dirty="0">
                <a:ea typeface="ＭＳ 明朝" panose="02020609040205080304" pitchFamily="17" charset="-128"/>
              </a:rPr>
              <a:t>R</a:t>
            </a:r>
            <a:r>
              <a:rPr lang="en-US" altLang="ja-JP" sz="2400" dirty="0">
                <a:effectLst/>
                <a:ea typeface="ＭＳ 明朝" panose="02020609040205080304" pitchFamily="17" charset="-128"/>
              </a:rPr>
              <a:t>econstruction of the devastated land</a:t>
            </a:r>
            <a:endParaRPr kumimoji="1" lang="ja-JP" altLang="en-US" sz="2400" dirty="0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7B7BD98A-B389-482E-BC24-B83530DD1966}"/>
              </a:ext>
            </a:extLst>
          </p:cNvPr>
          <p:cNvSpPr/>
          <p:nvPr/>
        </p:nvSpPr>
        <p:spPr>
          <a:xfrm>
            <a:off x="3836676" y="5222618"/>
            <a:ext cx="720080" cy="848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Arial Narrow" panose="020B0606020202030204" pitchFamily="34" charset="0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F3D1C6C4-374A-44EB-B3EB-07A75E1A3037}"/>
              </a:ext>
            </a:extLst>
          </p:cNvPr>
          <p:cNvSpPr/>
          <p:nvPr/>
        </p:nvSpPr>
        <p:spPr>
          <a:xfrm>
            <a:off x="425774" y="5188276"/>
            <a:ext cx="3207811" cy="106270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2"/>
                </a:solidFill>
              </a:rPr>
              <a:t>Food shortage, Power shortage, and sever flood damages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0F80F0CE-82FA-4667-93B1-5C1A4ABEDF03}"/>
              </a:ext>
            </a:extLst>
          </p:cNvPr>
          <p:cNvSpPr/>
          <p:nvPr/>
        </p:nvSpPr>
        <p:spPr>
          <a:xfrm>
            <a:off x="4714839" y="4946222"/>
            <a:ext cx="4242730" cy="1659778"/>
          </a:xfrm>
          <a:prstGeom prst="roundRect">
            <a:avLst/>
          </a:prstGeom>
          <a:solidFill>
            <a:srgbClr val="CCF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chemeClr val="tx2"/>
                </a:solidFill>
              </a:rPr>
              <a:t>Development of irrigation water, hydropower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chemeClr val="tx2"/>
                </a:solidFill>
              </a:rPr>
              <a:t>Flood protection and forest conservation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F37D5CC2-BC49-426F-B240-1D8A466746A3}"/>
              </a:ext>
            </a:extLst>
          </p:cNvPr>
          <p:cNvSpPr/>
          <p:nvPr/>
        </p:nvSpPr>
        <p:spPr>
          <a:xfrm>
            <a:off x="288467" y="2746514"/>
            <a:ext cx="3475665" cy="1506513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chemeClr val="tx2"/>
                </a:solidFill>
                <a:ea typeface="Cambria" panose="02040503050406030204" pitchFamily="18" charset="0"/>
              </a:rPr>
              <a:t>Navigation in Rivers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chemeClr val="tx2"/>
                </a:solidFill>
                <a:ea typeface="Cambria" panose="02040503050406030204" pitchFamily="18" charset="0"/>
              </a:rPr>
              <a:t>Requirement of urban public health improvement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EF7C3DCD-3E47-4C2B-BFE1-A0A40DE55157}"/>
              </a:ext>
            </a:extLst>
          </p:cNvPr>
          <p:cNvSpPr/>
          <p:nvPr/>
        </p:nvSpPr>
        <p:spPr>
          <a:xfrm>
            <a:off x="3931303" y="2998185"/>
            <a:ext cx="720080" cy="848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Arial Narrow" panose="020B0606020202030204" pitchFamily="34" charset="0"/>
            </a:endParaRP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E48970C5-9547-4603-9D0E-94D48F056AC0}"/>
              </a:ext>
            </a:extLst>
          </p:cNvPr>
          <p:cNvSpPr/>
          <p:nvPr/>
        </p:nvSpPr>
        <p:spPr>
          <a:xfrm>
            <a:off x="4714839" y="2650746"/>
            <a:ext cx="4242730" cy="1659778"/>
          </a:xfrm>
          <a:prstGeom prst="roundRect">
            <a:avLst/>
          </a:prstGeom>
          <a:solidFill>
            <a:srgbClr val="CCF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chemeClr val="tx2"/>
                </a:solidFill>
              </a:rPr>
              <a:t>Flood Protection Projects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chemeClr val="tx2"/>
                </a:solidFill>
              </a:rPr>
              <a:t>Water Supply and Sewerage Projects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9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50879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 (4)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4D1FF7A-CEBA-43CC-AE3B-4915A211A86E}"/>
              </a:ext>
            </a:extLst>
          </p:cNvPr>
          <p:cNvSpPr txBox="1"/>
          <p:nvPr/>
        </p:nvSpPr>
        <p:spPr>
          <a:xfrm>
            <a:off x="359998" y="934319"/>
            <a:ext cx="8633081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400">
                <a:ea typeface="Cambria" panose="02040503050406030204" pitchFamily="18" charset="0"/>
              </a:rPr>
              <a:t>Period of High Economic Growth (Years 1955 to 1973, 19 years)</a:t>
            </a:r>
            <a:endParaRPr kumimoji="1" lang="ja-JP" altLang="en-US" sz="24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C8008E-D893-4E91-BC00-E56B4A52E275}"/>
              </a:ext>
            </a:extLst>
          </p:cNvPr>
          <p:cNvSpPr txBox="1"/>
          <p:nvPr/>
        </p:nvSpPr>
        <p:spPr>
          <a:xfrm>
            <a:off x="4611220" y="1513417"/>
            <a:ext cx="4176464" cy="40011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altLang="ja-JP" sz="2000">
                <a:ea typeface="Cambria" panose="02040503050406030204" pitchFamily="18" charset="0"/>
              </a:rPr>
              <a:t>Distortion of High Economic Growth</a:t>
            </a:r>
            <a:endParaRPr kumimoji="1" lang="ja-JP" altLang="en-US" sz="20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32E87E-71E4-47C0-8E98-A02A4FEA3D2D}"/>
              </a:ext>
            </a:extLst>
          </p:cNvPr>
          <p:cNvSpPr txBox="1"/>
          <p:nvPr/>
        </p:nvSpPr>
        <p:spPr>
          <a:xfrm>
            <a:off x="480960" y="3789040"/>
            <a:ext cx="3877707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ja-JP" sz="2000">
                <a:ea typeface="Cambria" panose="02040503050406030204" pitchFamily="18" charset="0"/>
              </a:rPr>
              <a:t>Public Concern</a:t>
            </a:r>
            <a:endParaRPr kumimoji="1" lang="ja-JP" altLang="en-US" sz="200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A58A0B90-A53C-4CA4-9807-0DDFAEC07ED6}"/>
              </a:ext>
            </a:extLst>
          </p:cNvPr>
          <p:cNvSpPr/>
          <p:nvPr/>
        </p:nvSpPr>
        <p:spPr>
          <a:xfrm rot="5400000">
            <a:off x="6424173" y="3696997"/>
            <a:ext cx="40011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80CA62C-298F-4A5B-AF21-8F1CC0363D33}"/>
              </a:ext>
            </a:extLst>
          </p:cNvPr>
          <p:cNvSpPr txBox="1"/>
          <p:nvPr/>
        </p:nvSpPr>
        <p:spPr>
          <a:xfrm>
            <a:off x="708794" y="1417536"/>
            <a:ext cx="3649875" cy="216982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Reduced Flood Damage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Developed Water Resources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GB" altLang="ja-JP" sz="2000">
                <a:ea typeface="Cambria" panose="02040503050406030204" pitchFamily="18" charset="0"/>
              </a:rPr>
              <a:t>Increased </a:t>
            </a:r>
            <a:r>
              <a:rPr lang="en-GB" altLang="ja-JP" sz="2000">
                <a:ea typeface="Cambria" panose="02040503050406030204" pitchFamily="18" charset="0"/>
              </a:rPr>
              <a:t>D</a:t>
            </a:r>
            <a:r>
              <a:rPr kumimoji="1" lang="en-GB" altLang="ja-JP" sz="2000">
                <a:ea typeface="Cambria" panose="02040503050406030204" pitchFamily="18" charset="0"/>
              </a:rPr>
              <a:t>omestic, Industrial, and Irrigation Water supply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>
                <a:ea typeface="Cambria" panose="02040503050406030204" pitchFamily="18" charset="0"/>
              </a:rPr>
              <a:t>Increased Hydropower</a:t>
            </a:r>
            <a:endParaRPr lang="en-GB" altLang="ja-JP" sz="2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321BB4D-2B98-4371-B9D2-10D7879CA0D1}"/>
              </a:ext>
            </a:extLst>
          </p:cNvPr>
          <p:cNvSpPr txBox="1"/>
          <p:nvPr/>
        </p:nvSpPr>
        <p:spPr>
          <a:xfrm>
            <a:off x="4871298" y="2162760"/>
            <a:ext cx="3649875" cy="155427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Pollution related disease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Urban floods</a:t>
            </a:r>
          </a:p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ja-JP" sz="2000">
                <a:ea typeface="Cambria" panose="02040503050406030204" pitchFamily="18" charset="0"/>
              </a:rPr>
              <a:t>Water pollution</a:t>
            </a:r>
            <a:endParaRPr kumimoji="1" lang="ja-JP" altLang="en-US" sz="2000"/>
          </a:p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ja-JP" sz="2000">
                <a:ea typeface="Cambria" panose="02040503050406030204" pitchFamily="18" charset="0"/>
              </a:rPr>
              <a:t>Land subsidence</a:t>
            </a:r>
            <a:endParaRPr kumimoji="1" lang="ja-JP" altLang="en-US" sz="2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5A08B8C-D81D-439D-831A-4C5320B15471}"/>
              </a:ext>
            </a:extLst>
          </p:cNvPr>
          <p:cNvSpPr txBox="1"/>
          <p:nvPr/>
        </p:nvSpPr>
        <p:spPr>
          <a:xfrm>
            <a:off x="736359" y="4308192"/>
            <a:ext cx="3649875" cy="178510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Maturing Society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Diversified People’s Sense of Values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GB" altLang="ja-JP" sz="2000"/>
              <a:t>Increased interest in environmental issues</a:t>
            </a:r>
            <a:endParaRPr kumimoji="1" lang="ja-JP" altLang="en-US" sz="2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0EC3DC-69B4-4BC0-B539-B4A665FD9767}"/>
              </a:ext>
            </a:extLst>
          </p:cNvPr>
          <p:cNvSpPr txBox="1"/>
          <p:nvPr/>
        </p:nvSpPr>
        <p:spPr>
          <a:xfrm>
            <a:off x="4785335" y="4292350"/>
            <a:ext cx="4002349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lang="en-US" altLang="ja-JP" sz="2000">
                <a:ea typeface="Cambria" panose="02040503050406030204" pitchFamily="18" charset="0"/>
              </a:rPr>
              <a:t>After High Economic growth</a:t>
            </a:r>
            <a:endParaRPr kumimoji="1" lang="ja-JP" altLang="en-US" sz="2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B4B07D3-F460-4BF4-B28F-4ECC9E3D911A}"/>
              </a:ext>
            </a:extLst>
          </p:cNvPr>
          <p:cNvSpPr txBox="1"/>
          <p:nvPr/>
        </p:nvSpPr>
        <p:spPr>
          <a:xfrm>
            <a:off x="4871297" y="4881354"/>
            <a:ext cx="3916387" cy="707886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Water Environment Improvement </a:t>
            </a: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5A974868-E8AB-4BD3-82E6-A3DFC1FBA77B}"/>
              </a:ext>
            </a:extLst>
          </p:cNvPr>
          <p:cNvSpPr/>
          <p:nvPr/>
        </p:nvSpPr>
        <p:spPr>
          <a:xfrm>
            <a:off x="4458816" y="4941168"/>
            <a:ext cx="40011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34947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50879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 (5)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F026C7-2EA7-46AD-A2B6-20A9323BAABE}"/>
              </a:ext>
            </a:extLst>
          </p:cNvPr>
          <p:cNvSpPr txBox="1"/>
          <p:nvPr/>
        </p:nvSpPr>
        <p:spPr>
          <a:xfrm>
            <a:off x="4776499" y="3781752"/>
            <a:ext cx="3373215" cy="830997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New River Law</a:t>
            </a:r>
          </a:p>
          <a:p>
            <a:r>
              <a:rPr kumimoji="1" lang="en-US" altLang="ja-JP" sz="2400" dirty="0"/>
              <a:t>(1964)</a:t>
            </a:r>
            <a:endParaRPr kumimoji="1" lang="ja-JP" altLang="en-US" sz="2400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CB9EABF7-A147-483D-9917-A66170955025}"/>
              </a:ext>
            </a:extLst>
          </p:cNvPr>
          <p:cNvSpPr/>
          <p:nvPr/>
        </p:nvSpPr>
        <p:spPr>
          <a:xfrm>
            <a:off x="3577701" y="4108473"/>
            <a:ext cx="539371" cy="830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Arial Narrow" panose="020B0606020202030204" pitchFamily="34" charset="0"/>
            </a:endParaRPr>
          </a:p>
        </p:txBody>
      </p:sp>
      <p:sp>
        <p:nvSpPr>
          <p:cNvPr id="7" name="テキスト プレースホルダー 7">
            <a:extLst>
              <a:ext uri="{FF2B5EF4-FFF2-40B4-BE49-F238E27FC236}">
                <a16:creationId xmlns:a16="http://schemas.microsoft.com/office/drawing/2014/main" id="{09B76C54-8916-444C-8823-257606B16000}"/>
              </a:ext>
            </a:extLst>
          </p:cNvPr>
          <p:cNvSpPr txBox="1"/>
          <p:nvPr/>
        </p:nvSpPr>
        <p:spPr>
          <a:xfrm>
            <a:off x="0" y="1012940"/>
            <a:ext cx="8939813" cy="1253402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River management offices (RMOs) are responsible entities that implemented water resources management in cooperation with relevant agencies. </a:t>
            </a:r>
            <a:endParaRPr lang="en-US" altLang="ja-JP" sz="2400" dirty="0">
              <a:ea typeface="Cambria" panose="020405030504060302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11C087-40CA-432F-BEC4-795EFC0707A1}"/>
              </a:ext>
            </a:extLst>
          </p:cNvPr>
          <p:cNvSpPr txBox="1"/>
          <p:nvPr/>
        </p:nvSpPr>
        <p:spPr>
          <a:xfrm>
            <a:off x="881356" y="3781752"/>
            <a:ext cx="2279094" cy="83099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Old River Law</a:t>
            </a:r>
          </a:p>
          <a:p>
            <a:r>
              <a:rPr kumimoji="1" lang="en-US" altLang="ja-JP" sz="2400" dirty="0"/>
              <a:t>(1986)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A55A748-14AC-4959-9613-22BEA31CBABC}"/>
              </a:ext>
            </a:extLst>
          </p:cNvPr>
          <p:cNvSpPr txBox="1"/>
          <p:nvPr/>
        </p:nvSpPr>
        <p:spPr>
          <a:xfrm>
            <a:off x="881355" y="4612749"/>
            <a:ext cx="2279093" cy="83099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dirty="0"/>
              <a:t>Prefectural Governors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A9BFFF-6336-460A-AC59-8878D1BE0DEE}"/>
              </a:ext>
            </a:extLst>
          </p:cNvPr>
          <p:cNvSpPr txBox="1"/>
          <p:nvPr/>
        </p:nvSpPr>
        <p:spPr>
          <a:xfrm>
            <a:off x="4791970" y="4632237"/>
            <a:ext cx="3384376" cy="1646605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dirty="0"/>
              <a:t>Class A Rivers: Minister of MLIT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dirty="0"/>
              <a:t>Class B Rivers: Prefectural Governors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540D08-9062-45AC-A31C-7B1F2FA7E103}"/>
              </a:ext>
            </a:extLst>
          </p:cNvPr>
          <p:cNvSpPr txBox="1"/>
          <p:nvPr/>
        </p:nvSpPr>
        <p:spPr>
          <a:xfrm>
            <a:off x="359999" y="2381259"/>
            <a:ext cx="3244335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ea typeface="Cambria" panose="02040503050406030204" pitchFamily="18" charset="0"/>
              </a:rPr>
              <a:t>Responsible entities</a:t>
            </a:r>
            <a:endParaRPr kumimoji="1" lang="ja-JP" altLang="en-US" sz="2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5E7221-F119-42ED-B2DB-E019555DBD30}"/>
              </a:ext>
            </a:extLst>
          </p:cNvPr>
          <p:cNvSpPr txBox="1"/>
          <p:nvPr/>
        </p:nvSpPr>
        <p:spPr>
          <a:xfrm>
            <a:off x="359999" y="2842924"/>
            <a:ext cx="3315356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dirty="0"/>
              <a:t>River Administrators</a:t>
            </a:r>
          </a:p>
        </p:txBody>
      </p:sp>
    </p:spTree>
    <p:extLst>
      <p:ext uri="{BB962C8B-B14F-4D97-AF65-F5344CB8AC3E}">
        <p14:creationId xmlns:p14="http://schemas.microsoft.com/office/powerpoint/2010/main" val="766891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50879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 (6)</a:t>
            </a:r>
            <a:endParaRPr kumimoji="1" lang="ja-JP" altLang="en-US" dirty="0"/>
          </a:p>
        </p:txBody>
      </p:sp>
      <p:sp>
        <p:nvSpPr>
          <p:cNvPr id="3" name="テキスト プレースホルダー 7">
            <a:extLst>
              <a:ext uri="{FF2B5EF4-FFF2-40B4-BE49-F238E27FC236}">
                <a16:creationId xmlns:a16="http://schemas.microsoft.com/office/drawing/2014/main" id="{17CB2E57-B4EC-4C48-8A48-5220F2B00FC5}"/>
              </a:ext>
            </a:extLst>
          </p:cNvPr>
          <p:cNvSpPr txBox="1"/>
          <p:nvPr/>
        </p:nvSpPr>
        <p:spPr>
          <a:xfrm>
            <a:off x="124288" y="1172656"/>
            <a:ext cx="8895424" cy="1253402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Water Resources Department coordinates with multiple government organizations at the national level to create policies and plans.</a:t>
            </a:r>
            <a:endParaRPr lang="en-US" altLang="ja-JP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FF0864-8904-4412-AC60-E244CF71BC4B}"/>
              </a:ext>
            </a:extLst>
          </p:cNvPr>
          <p:cNvSpPr txBox="1"/>
          <p:nvPr/>
        </p:nvSpPr>
        <p:spPr>
          <a:xfrm>
            <a:off x="588574" y="2844223"/>
            <a:ext cx="2952000" cy="172354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/>
              <a:t>River Basin Committee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/>
              <a:t> Drought Council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/>
              <a:t>Others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91AE15-7C9B-4739-8386-28630516D6FE}"/>
              </a:ext>
            </a:extLst>
          </p:cNvPr>
          <p:cNvSpPr txBox="1"/>
          <p:nvPr/>
        </p:nvSpPr>
        <p:spPr>
          <a:xfrm>
            <a:off x="4614395" y="2844224"/>
            <a:ext cx="3888432" cy="1723549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/>
              <a:t>Governments/Agencies   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/>
              <a:t>Experts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/>
              <a:t>Water Right holders, Residents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97A2EC43-C9AA-4247-929B-496E14658C17}"/>
              </a:ext>
            </a:extLst>
          </p:cNvPr>
          <p:cNvSpPr/>
          <p:nvPr/>
        </p:nvSpPr>
        <p:spPr>
          <a:xfrm>
            <a:off x="3678291" y="3244332"/>
            <a:ext cx="72008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3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9DAB4C5-AE2D-4F21-B3C1-E60DA3B0BFA0}"/>
              </a:ext>
            </a:extLst>
          </p:cNvPr>
          <p:cNvSpPr txBox="1"/>
          <p:nvPr/>
        </p:nvSpPr>
        <p:spPr>
          <a:xfrm>
            <a:off x="5595232" y="5134124"/>
            <a:ext cx="2803778" cy="1015663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n-US" altLang="ja-JP" sz="2000" dirty="0">
              <a:ea typeface="Cambria" panose="02040503050406030204" pitchFamily="18" charset="0"/>
            </a:endParaRPr>
          </a:p>
          <a:p>
            <a:endParaRPr lang="en-US" altLang="ja-JP" sz="2000" dirty="0">
              <a:ea typeface="Cambria" panose="02040503050406030204" pitchFamily="18" charset="0"/>
            </a:endParaRPr>
          </a:p>
          <a:p>
            <a:endParaRPr lang="en-US" altLang="ja-JP" sz="2000" dirty="0">
              <a:ea typeface="Cambria" panose="020405030504060302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80CBD12-32AF-4549-A499-47838BCD602C}"/>
              </a:ext>
            </a:extLst>
          </p:cNvPr>
          <p:cNvSpPr txBox="1"/>
          <p:nvPr/>
        </p:nvSpPr>
        <p:spPr>
          <a:xfrm>
            <a:off x="5308874" y="4902296"/>
            <a:ext cx="2803778" cy="1015663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endParaRPr lang="en-US" altLang="ja-JP" sz="2000" dirty="0">
              <a:ea typeface="Cambria" panose="02040503050406030204" pitchFamily="18" charset="0"/>
            </a:endParaRPr>
          </a:p>
          <a:p>
            <a:endParaRPr lang="en-US" altLang="ja-JP" sz="2000" dirty="0">
              <a:ea typeface="Cambria" panose="02040503050406030204" pitchFamily="18" charset="0"/>
            </a:endParaRPr>
          </a:p>
          <a:p>
            <a:endParaRPr lang="en-US" altLang="ja-JP" sz="2000" dirty="0">
              <a:ea typeface="Cambria" panose="020405030504060302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029FA46-8CA2-44E5-B216-4BCF7F8FE2D3}"/>
              </a:ext>
            </a:extLst>
          </p:cNvPr>
          <p:cNvSpPr txBox="1"/>
          <p:nvPr/>
        </p:nvSpPr>
        <p:spPr>
          <a:xfrm>
            <a:off x="5022516" y="4682802"/>
            <a:ext cx="2803778" cy="101566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n-US" altLang="ja-JP" sz="2000" dirty="0">
              <a:ea typeface="Cambria" panose="02040503050406030204" pitchFamily="18" charset="0"/>
            </a:endParaRPr>
          </a:p>
          <a:p>
            <a:endParaRPr lang="en-US" altLang="ja-JP" sz="2000" dirty="0">
              <a:ea typeface="Cambria" panose="02040503050406030204" pitchFamily="18" charset="0"/>
            </a:endParaRPr>
          </a:p>
          <a:p>
            <a:endParaRPr lang="en-US" altLang="ja-JP" sz="2000" dirty="0">
              <a:ea typeface="Cambria" panose="02040503050406030204" pitchFamily="18" charset="0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50879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 (7)</a:t>
            </a:r>
            <a:endParaRPr kumimoji="1" lang="ja-JP" altLang="en-US" dirty="0"/>
          </a:p>
        </p:txBody>
      </p:sp>
      <p:sp>
        <p:nvSpPr>
          <p:cNvPr id="3" name="テキスト プレースホルダー 7">
            <a:extLst>
              <a:ext uri="{FF2B5EF4-FFF2-40B4-BE49-F238E27FC236}">
                <a16:creationId xmlns:a16="http://schemas.microsoft.com/office/drawing/2014/main" id="{D499E3F7-EC2C-43DD-BAD2-A6BBF2E55963}"/>
              </a:ext>
            </a:extLst>
          </p:cNvPr>
          <p:cNvSpPr txBox="1"/>
          <p:nvPr/>
        </p:nvSpPr>
        <p:spPr>
          <a:xfrm>
            <a:off x="124288" y="899213"/>
            <a:ext cx="8895424" cy="1622734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1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The government-formulated water resources management plans are entirely government plans with a long-term perspective and are implemented through coordination with relevant sectors and stakeholders. </a:t>
            </a:r>
            <a:endParaRPr lang="en-US" altLang="ja-JP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76BD8A-960D-47DA-AC9A-F3C3B94C1D97}"/>
              </a:ext>
            </a:extLst>
          </p:cNvPr>
          <p:cNvSpPr txBox="1"/>
          <p:nvPr/>
        </p:nvSpPr>
        <p:spPr>
          <a:xfrm>
            <a:off x="454328" y="2921168"/>
            <a:ext cx="2803777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ea typeface="Cambria" panose="02040503050406030204" pitchFamily="18" charset="0"/>
              </a:rPr>
              <a:t>National Comprehensive Development Plan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BE2ACF-76E2-4E83-8605-82659E4F87A8}"/>
              </a:ext>
            </a:extLst>
          </p:cNvPr>
          <p:cNvSpPr txBox="1"/>
          <p:nvPr/>
        </p:nvSpPr>
        <p:spPr>
          <a:xfrm>
            <a:off x="360000" y="4336052"/>
            <a:ext cx="36371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000" dirty="0">
                <a:effectLst/>
                <a:ea typeface="Times New Roman" panose="02020603050405020304" pitchFamily="18" charset="0"/>
              </a:rPr>
              <a:t> </a:t>
            </a:r>
            <a:r>
              <a:rPr lang="en-US" altLang="ja-JP" sz="2000" dirty="0">
                <a:effectLst/>
                <a:ea typeface="Times New Roman" panose="02020603050405020304" pitchFamily="18" charset="0"/>
              </a:rPr>
              <a:t>The government formulated plans for each major river basin to manage the water resources </a:t>
            </a:r>
            <a:r>
              <a:rPr lang="en-US" altLang="ja-JP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based on relevant data, science</a:t>
            </a:r>
            <a:r>
              <a:rPr lang="en-US" altLang="ja-JP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, and engineering evidence</a:t>
            </a:r>
            <a:r>
              <a:rPr lang="en-US" altLang="ja-JP" sz="20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.</a:t>
            </a:r>
            <a:endParaRPr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D159BF-71A2-44DB-9C37-B811A2C4B660}"/>
              </a:ext>
            </a:extLst>
          </p:cNvPr>
          <p:cNvSpPr txBox="1"/>
          <p:nvPr/>
        </p:nvSpPr>
        <p:spPr>
          <a:xfrm>
            <a:off x="4445495" y="2921168"/>
            <a:ext cx="2803778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ea typeface="Cambria" panose="02040503050406030204" pitchFamily="18" charset="0"/>
              </a:rPr>
              <a:t>To develop country’s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ea typeface="Cambria" panose="02040503050406030204" pitchFamily="18" charset="0"/>
              </a:rPr>
              <a:t>Economy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ea typeface="Cambria" panose="02040503050406030204" pitchFamily="18" charset="0"/>
              </a:rPr>
              <a:t>Welfare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B9148274-8207-41D8-B395-9439FF7FAB55}"/>
              </a:ext>
            </a:extLst>
          </p:cNvPr>
          <p:cNvSpPr/>
          <p:nvPr/>
        </p:nvSpPr>
        <p:spPr>
          <a:xfrm>
            <a:off x="3582114" y="3070011"/>
            <a:ext cx="539371" cy="830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Arial Narrow" panose="020B0606020202030204" pitchFamily="34" charset="0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C0521D8E-BD6E-43F3-A1CB-EBD72AAF549A}"/>
              </a:ext>
            </a:extLst>
          </p:cNvPr>
          <p:cNvSpPr/>
          <p:nvPr/>
        </p:nvSpPr>
        <p:spPr>
          <a:xfrm rot="5400000">
            <a:off x="5476648" y="3725136"/>
            <a:ext cx="495449" cy="830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Arial Narrow" panose="020B0606020202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9946A4-AB7A-4D7E-BA66-63D5C5E0D8C3}"/>
              </a:ext>
            </a:extLst>
          </p:cNvPr>
          <p:cNvSpPr txBox="1"/>
          <p:nvPr/>
        </p:nvSpPr>
        <p:spPr>
          <a:xfrm>
            <a:off x="4614395" y="4388359"/>
            <a:ext cx="2803778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ea typeface="Cambria" panose="02040503050406030204" pitchFamily="18" charset="0"/>
              </a:rPr>
              <a:t>To promote water resources development, flood protection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BC5B24-F56A-4344-B81A-1617F9E2450F}"/>
              </a:ext>
            </a:extLst>
          </p:cNvPr>
          <p:cNvSpPr txBox="1"/>
          <p:nvPr/>
        </p:nvSpPr>
        <p:spPr>
          <a:xfrm>
            <a:off x="6998225" y="5435795"/>
            <a:ext cx="1601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mbria" panose="02040503050406030204" pitchFamily="18" charset="0"/>
                <a:ea typeface="Cambria" panose="02040503050406030204" pitchFamily="18" charset="0"/>
              </a:rPr>
              <a:t>Each Sector</a:t>
            </a:r>
            <a:endParaRPr kumimoji="1" lang="ja-JP" altLang="en-US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58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50879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 (8)</a:t>
            </a:r>
            <a:endParaRPr kumimoji="1" lang="ja-JP" altLang="en-US" dirty="0"/>
          </a:p>
        </p:txBody>
      </p:sp>
      <p:sp>
        <p:nvSpPr>
          <p:cNvPr id="3" name="テキスト プレースホルダー 7">
            <a:extLst>
              <a:ext uri="{FF2B5EF4-FFF2-40B4-BE49-F238E27FC236}">
                <a16:creationId xmlns:a16="http://schemas.microsoft.com/office/drawing/2014/main" id="{9A05B4EB-5807-4188-BF47-A1E844E9AA9F}"/>
              </a:ext>
            </a:extLst>
          </p:cNvPr>
          <p:cNvSpPr txBox="1"/>
          <p:nvPr/>
        </p:nvSpPr>
        <p:spPr>
          <a:xfrm>
            <a:off x="0" y="856807"/>
            <a:ext cx="9143999" cy="514738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Roles and responsibilities are defined to secure finance</a:t>
            </a:r>
            <a:r>
              <a:rPr lang="en-GB" altLang="ja-JP" sz="2400" b="1" dirty="0">
                <a:effectLst/>
                <a:ea typeface="ＭＳ 明朝" panose="02020609040205080304" pitchFamily="17" charset="-128"/>
              </a:rPr>
              <a:t>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EE5A93-679D-488D-808A-536E20CFE8CC}"/>
              </a:ext>
            </a:extLst>
          </p:cNvPr>
          <p:cNvSpPr txBox="1"/>
          <p:nvPr/>
        </p:nvSpPr>
        <p:spPr>
          <a:xfrm>
            <a:off x="938988" y="1942786"/>
            <a:ext cx="3240000" cy="144000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/>
              <a:t>Sharing Cost by 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National Government 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Local Government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BF44CF-56E6-4956-A252-63A26300A593}"/>
              </a:ext>
            </a:extLst>
          </p:cNvPr>
          <p:cNvSpPr txBox="1"/>
          <p:nvPr/>
        </p:nvSpPr>
        <p:spPr>
          <a:xfrm>
            <a:off x="938986" y="1556792"/>
            <a:ext cx="3240000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000">
                <a:ea typeface="Cambria" panose="02040503050406030204" pitchFamily="18" charset="0"/>
              </a:rPr>
              <a:t>National Projects</a:t>
            </a:r>
            <a:endParaRPr kumimoji="1" lang="ja-JP" altLang="en-US" sz="20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BE5166-DDFC-4605-B41E-86046BE53156}"/>
              </a:ext>
            </a:extLst>
          </p:cNvPr>
          <p:cNvSpPr txBox="1"/>
          <p:nvPr/>
        </p:nvSpPr>
        <p:spPr>
          <a:xfrm>
            <a:off x="4643077" y="1969248"/>
            <a:ext cx="3240000" cy="144000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/>
              <a:t>Sharing Cost by 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Subsidies from National Government 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Local Government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B8D808-1C0B-4157-B53E-64C23EE3547B}"/>
              </a:ext>
            </a:extLst>
          </p:cNvPr>
          <p:cNvSpPr txBox="1"/>
          <p:nvPr/>
        </p:nvSpPr>
        <p:spPr>
          <a:xfrm>
            <a:off x="4643077" y="1556792"/>
            <a:ext cx="3240000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000">
                <a:ea typeface="Cambria" panose="02040503050406030204" pitchFamily="18" charset="0"/>
              </a:rPr>
              <a:t>Local Government Projects</a:t>
            </a:r>
            <a:endParaRPr kumimoji="1" lang="ja-JP" altLang="en-US" sz="20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A6AAB4-8614-454D-B5E6-F80DE8E95227}"/>
              </a:ext>
            </a:extLst>
          </p:cNvPr>
          <p:cNvSpPr txBox="1"/>
          <p:nvPr/>
        </p:nvSpPr>
        <p:spPr>
          <a:xfrm>
            <a:off x="971602" y="4005224"/>
            <a:ext cx="3240000" cy="216982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dirty="0"/>
              <a:t>Sharing Cost by 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Farmers for irrigation facilities 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Users for water supply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Private companies for hydropower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3CC0BC-9F3F-4001-B815-58E5BA0120D1}"/>
              </a:ext>
            </a:extLst>
          </p:cNvPr>
          <p:cNvSpPr txBox="1"/>
          <p:nvPr/>
        </p:nvSpPr>
        <p:spPr>
          <a:xfrm>
            <a:off x="971600" y="3619230"/>
            <a:ext cx="3240000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000">
                <a:ea typeface="Cambria" panose="02040503050406030204" pitchFamily="18" charset="0"/>
              </a:rPr>
              <a:t>Other Projects</a:t>
            </a:r>
            <a:endParaRPr kumimoji="1" lang="ja-JP" altLang="en-US" sz="20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EFA13F-EBCB-44D1-B0F1-869AD516761C}"/>
              </a:ext>
            </a:extLst>
          </p:cNvPr>
          <p:cNvSpPr txBox="1"/>
          <p:nvPr/>
        </p:nvSpPr>
        <p:spPr>
          <a:xfrm>
            <a:off x="4643078" y="4033121"/>
            <a:ext cx="3240000" cy="209288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/>
              <a:t>Financing with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Due to long period of construction works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>
                <a:solidFill>
                  <a:schemeClr val="accent2">
                    <a:lumMod val="50000"/>
                  </a:schemeClr>
                </a:solidFill>
              </a:rPr>
              <a:t>Special account for Projects (independent from general account)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1A7CBF4-EA7C-46DA-83EA-6B5B8516DBD9}"/>
              </a:ext>
            </a:extLst>
          </p:cNvPr>
          <p:cNvSpPr txBox="1"/>
          <p:nvPr/>
        </p:nvSpPr>
        <p:spPr>
          <a:xfrm>
            <a:off x="4643077" y="3647127"/>
            <a:ext cx="3240000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000">
                <a:ea typeface="Cambria" panose="02040503050406030204" pitchFamily="18" charset="0"/>
              </a:rPr>
              <a:t>Flood Protection Projects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619808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50879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 (9)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BD83D1-83AB-4BA4-A4E7-560D1D00CB95}"/>
              </a:ext>
            </a:extLst>
          </p:cNvPr>
          <p:cNvSpPr txBox="1"/>
          <p:nvPr/>
        </p:nvSpPr>
        <p:spPr>
          <a:xfrm>
            <a:off x="359999" y="5884134"/>
            <a:ext cx="3708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000" b="1" dirty="0"/>
              <a:t>Three Projects Affected on </a:t>
            </a:r>
            <a:r>
              <a:rPr kumimoji="1" lang="en-US" altLang="ja-JP" sz="2000" b="1" dirty="0"/>
              <a:t>Consensus </a:t>
            </a:r>
            <a:r>
              <a:rPr lang="en-US" altLang="ja-JP" sz="2000" b="1" dirty="0"/>
              <a:t>B</a:t>
            </a:r>
            <a:r>
              <a:rPr kumimoji="1" lang="en-US" altLang="ja-JP" sz="2000" b="1" dirty="0"/>
              <a:t>uilding</a:t>
            </a:r>
            <a:endParaRPr kumimoji="1" lang="ja-JP" altLang="en-US" sz="2000" b="1" dirty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D931DD7-65BF-438E-970B-37C0C6FFB7B8}"/>
              </a:ext>
            </a:extLst>
          </p:cNvPr>
          <p:cNvSpPr/>
          <p:nvPr/>
        </p:nvSpPr>
        <p:spPr>
          <a:xfrm>
            <a:off x="4068347" y="2392697"/>
            <a:ext cx="288032" cy="713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696CF425-C291-44A7-B1BF-1AE1B8D0509E}"/>
              </a:ext>
            </a:extLst>
          </p:cNvPr>
          <p:cNvSpPr/>
          <p:nvPr/>
        </p:nvSpPr>
        <p:spPr>
          <a:xfrm>
            <a:off x="4110398" y="3729982"/>
            <a:ext cx="288032" cy="713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CFCB5324-04B4-4AFE-AF99-B6E34402A179}"/>
              </a:ext>
            </a:extLst>
          </p:cNvPr>
          <p:cNvSpPr/>
          <p:nvPr/>
        </p:nvSpPr>
        <p:spPr>
          <a:xfrm>
            <a:off x="4129214" y="4927927"/>
            <a:ext cx="288032" cy="713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7">
            <a:extLst>
              <a:ext uri="{FF2B5EF4-FFF2-40B4-BE49-F238E27FC236}">
                <a16:creationId xmlns:a16="http://schemas.microsoft.com/office/drawing/2014/main" id="{4CFB12AB-1E7E-40E2-9103-D48CD1EB6C04}"/>
              </a:ext>
            </a:extLst>
          </p:cNvPr>
          <p:cNvSpPr txBox="1"/>
          <p:nvPr/>
        </p:nvSpPr>
        <p:spPr>
          <a:xfrm>
            <a:off x="395509" y="984447"/>
            <a:ext cx="8543972" cy="884070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1" dirty="0">
                <a:effectLst/>
                <a:ea typeface="ＭＳ 明朝" panose="02020609040205080304" pitchFamily="17" charset="-128"/>
              </a:rPr>
              <a:t>The approach of consensus building for project implementation has continued to change.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EA3C66DC-DAE1-428E-9EF4-44AB00AE8CDC}"/>
              </a:ext>
            </a:extLst>
          </p:cNvPr>
          <p:cNvSpPr/>
          <p:nvPr/>
        </p:nvSpPr>
        <p:spPr>
          <a:xfrm>
            <a:off x="213065" y="2160280"/>
            <a:ext cx="3753526" cy="11672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effectLst/>
              </a:rPr>
              <a:t>Matsubara-</a:t>
            </a:r>
            <a:r>
              <a:rPr lang="en-GB" sz="2000" b="1" dirty="0" err="1">
                <a:effectLst/>
              </a:rPr>
              <a:t>Shimouke</a:t>
            </a:r>
            <a:r>
              <a:rPr lang="en-GB" sz="2000" b="1" dirty="0">
                <a:effectLst/>
              </a:rPr>
              <a:t> Dams</a:t>
            </a:r>
          </a:p>
          <a:p>
            <a:pPr algn="ctr"/>
            <a:r>
              <a:rPr lang="en-GB" sz="2000" b="1" dirty="0">
                <a:effectLst/>
              </a:rPr>
              <a:t> Affected People</a:t>
            </a:r>
          </a:p>
          <a:p>
            <a:pPr algn="ctr"/>
            <a:r>
              <a:rPr lang="en-GB" sz="2000" b="1" dirty="0">
                <a:effectLst/>
              </a:rPr>
              <a:t>Rebuilding Submerged Communities</a:t>
            </a:r>
            <a:endParaRPr lang="en-GB" sz="2000" b="1" dirty="0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315C70D8-0112-45B0-AE91-58FA3999C290}"/>
              </a:ext>
            </a:extLst>
          </p:cNvPr>
          <p:cNvSpPr/>
          <p:nvPr/>
        </p:nvSpPr>
        <p:spPr>
          <a:xfrm>
            <a:off x="213065" y="3452225"/>
            <a:ext cx="3714935" cy="12126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effectLst/>
              </a:rPr>
              <a:t>Nagaragawa</a:t>
            </a:r>
            <a:r>
              <a:rPr lang="en-GB" sz="2000" b="1" dirty="0">
                <a:effectLst/>
              </a:rPr>
              <a:t> River Mouth Barrage</a:t>
            </a:r>
          </a:p>
          <a:p>
            <a:pPr algn="ctr"/>
            <a:r>
              <a:rPr lang="en-GB" sz="2000" b="1" dirty="0">
                <a:effectLst/>
              </a:rPr>
              <a:t>Civil Society Organization</a:t>
            </a:r>
          </a:p>
          <a:p>
            <a:pPr algn="ctr"/>
            <a:r>
              <a:rPr lang="en-GB" sz="2000" b="1" dirty="0">
                <a:effectLst/>
              </a:rPr>
              <a:t>Environmental Problems</a:t>
            </a:r>
            <a:endParaRPr lang="en-GB" sz="2000" b="1" dirty="0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A866B3A-4E04-4F15-8867-F3593C7E83E2}"/>
              </a:ext>
            </a:extLst>
          </p:cNvPr>
          <p:cNvSpPr/>
          <p:nvPr/>
        </p:nvSpPr>
        <p:spPr>
          <a:xfrm>
            <a:off x="213065" y="4927927"/>
            <a:ext cx="3753526" cy="956207"/>
          </a:xfrm>
          <a:prstGeom prst="round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effectLst/>
              </a:rPr>
              <a:t>Yanba</a:t>
            </a:r>
            <a:r>
              <a:rPr lang="en-GB" sz="2000" b="1" dirty="0">
                <a:effectLst/>
              </a:rPr>
              <a:t> Dam</a:t>
            </a:r>
          </a:p>
          <a:p>
            <a:pPr algn="ctr"/>
            <a:r>
              <a:rPr lang="en-GB" sz="2000" b="1" dirty="0">
                <a:effectLst/>
              </a:rPr>
              <a:t>Dam Policy  and Science Debate</a:t>
            </a:r>
            <a:endParaRPr lang="en-GB" sz="20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2427289-208C-445D-AB44-73169917948C}"/>
              </a:ext>
            </a:extLst>
          </p:cNvPr>
          <p:cNvSpPr txBox="1"/>
          <p:nvPr/>
        </p:nvSpPr>
        <p:spPr>
          <a:xfrm>
            <a:off x="4614395" y="4837694"/>
            <a:ext cx="4079573" cy="1400383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Policy debate on Flood Protection and Environment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Re-evaluation based on Scientific Data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31FEFAD-16F5-4692-9020-B1F6671A3F57}"/>
              </a:ext>
            </a:extLst>
          </p:cNvPr>
          <p:cNvSpPr txBox="1"/>
          <p:nvPr/>
        </p:nvSpPr>
        <p:spPr>
          <a:xfrm>
            <a:off x="4592159" y="2336360"/>
            <a:ext cx="4079573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Act on Special Measures for Water Source Area 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53A920-37FE-47DC-86DA-054B758F02D9}"/>
              </a:ext>
            </a:extLst>
          </p:cNvPr>
          <p:cNvSpPr txBox="1"/>
          <p:nvPr/>
        </p:nvSpPr>
        <p:spPr>
          <a:xfrm>
            <a:off x="4580828" y="3452225"/>
            <a:ext cx="4079573" cy="1092607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Change in Water Governance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Information Disclosure, Transparency, 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657388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7">
            <a:extLst>
              <a:ext uri="{FF2B5EF4-FFF2-40B4-BE49-F238E27FC236}">
                <a16:creationId xmlns:a16="http://schemas.microsoft.com/office/drawing/2014/main" id="{5665DBC3-0DF9-4C93-9C30-26DCC222EF4F}"/>
              </a:ext>
            </a:extLst>
          </p:cNvPr>
          <p:cNvSpPr txBox="1"/>
          <p:nvPr/>
        </p:nvSpPr>
        <p:spPr>
          <a:xfrm>
            <a:off x="851700" y="1841288"/>
            <a:ext cx="7992888" cy="307777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ctr">
              <a:buNone/>
            </a:pPr>
            <a:r>
              <a:rPr lang="en-US" altLang="ja-JP" sz="2000" b="0"/>
              <a:t>Energy Sector: H</a:t>
            </a:r>
            <a:r>
              <a:rPr lang="en-US" altLang="ja-JP" sz="2000" b="0">
                <a:effectLst/>
                <a:ea typeface="ＭＳ 明朝" panose="02020609040205080304" pitchFamily="17" charset="-128"/>
              </a:rPr>
              <a:t>ydropower was the main source of electricity until 1965.</a:t>
            </a:r>
            <a:endParaRPr lang="en-US" altLang="ja-JP" sz="2000" b="0"/>
          </a:p>
        </p:txBody>
      </p:sp>
      <p:sp>
        <p:nvSpPr>
          <p:cNvPr id="8" name="タイトル 4">
            <a:extLst>
              <a:ext uri="{FF2B5EF4-FFF2-40B4-BE49-F238E27FC236}">
                <a16:creationId xmlns:a16="http://schemas.microsoft.com/office/drawing/2014/main" id="{ADAD960B-8DD2-4FDF-8815-399BCDC56464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Japan’s Accomplishment in Water Resources Management (1)</a:t>
            </a:r>
            <a:endParaRPr lang="ja-JP" altLang="en-US" dirty="0"/>
          </a:p>
        </p:txBody>
      </p:sp>
      <p:sp>
        <p:nvSpPr>
          <p:cNvPr id="9" name="テキスト プレースホルダー 7">
            <a:extLst>
              <a:ext uri="{FF2B5EF4-FFF2-40B4-BE49-F238E27FC236}">
                <a16:creationId xmlns:a16="http://schemas.microsoft.com/office/drawing/2014/main" id="{21977376-2AB7-43FA-A3A3-596655FB0D24}"/>
              </a:ext>
            </a:extLst>
          </p:cNvPr>
          <p:cNvSpPr txBox="1"/>
          <p:nvPr/>
        </p:nvSpPr>
        <p:spPr>
          <a:xfrm>
            <a:off x="300616" y="972000"/>
            <a:ext cx="8543972" cy="884070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1" dirty="0">
                <a:effectLst/>
                <a:ea typeface="ＭＳ 明朝" panose="02020609040205080304" pitchFamily="17" charset="-128"/>
              </a:rPr>
              <a:t>Water resources management contributed to the quality improvement. 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233390-7659-4088-8FBB-B489B054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97" y="2155630"/>
            <a:ext cx="7383904" cy="4080577"/>
          </a:xfrm>
          <a:prstGeom prst="rect">
            <a:avLst/>
          </a:prstGeom>
        </p:spPr>
      </p:pic>
      <p:sp>
        <p:nvSpPr>
          <p:cNvPr id="12" name="コンテンツ プレースホルダー 3">
            <a:extLst>
              <a:ext uri="{FF2B5EF4-FFF2-40B4-BE49-F238E27FC236}">
                <a16:creationId xmlns:a16="http://schemas.microsoft.com/office/drawing/2014/main" id="{9E0955E6-AFF0-4B20-AD7F-0BC8945D8D41}"/>
              </a:ext>
            </a:extLst>
          </p:cNvPr>
          <p:cNvSpPr txBox="1"/>
          <p:nvPr/>
        </p:nvSpPr>
        <p:spPr>
          <a:xfrm>
            <a:off x="1607788" y="6323929"/>
            <a:ext cx="7236799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Electricity Generation by Type and Product Shipment Value</a:t>
            </a:r>
            <a:endParaRPr lang="ja-JP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4" name="思考の吹き出し: 雲形 3">
            <a:extLst>
              <a:ext uri="{FF2B5EF4-FFF2-40B4-BE49-F238E27FC236}">
                <a16:creationId xmlns:a16="http://schemas.microsoft.com/office/drawing/2014/main" id="{400E7584-C63A-4334-A137-B6378C981CFA}"/>
              </a:ext>
            </a:extLst>
          </p:cNvPr>
          <p:cNvSpPr/>
          <p:nvPr/>
        </p:nvSpPr>
        <p:spPr>
          <a:xfrm>
            <a:off x="1970842" y="2576070"/>
            <a:ext cx="3266983" cy="1569044"/>
          </a:xfrm>
          <a:prstGeom prst="cloudCallout">
            <a:avLst>
              <a:gd name="adj1" fmla="val 22912"/>
              <a:gd name="adj2" fmla="val 1130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2"/>
                </a:solidFill>
              </a:rPr>
              <a:t>Hydropowe</a:t>
            </a:r>
            <a:r>
              <a:rPr lang="en-US" altLang="ja-JP" sz="2000" dirty="0">
                <a:solidFill>
                  <a:schemeClr val="tx2"/>
                </a:solidFill>
              </a:rPr>
              <a:t>r generation</a:t>
            </a:r>
          </a:p>
          <a:p>
            <a:pPr algn="ctr"/>
            <a:r>
              <a:rPr kumimoji="1" lang="en-US" altLang="ja-JP" sz="2000" dirty="0">
                <a:solidFill>
                  <a:schemeClr val="tx2"/>
                </a:solidFill>
              </a:rPr>
              <a:t>1950: 80%</a:t>
            </a:r>
          </a:p>
          <a:p>
            <a:pPr algn="ctr"/>
            <a:r>
              <a:rPr kumimoji="1" lang="en-US" altLang="ja-JP" sz="2000" dirty="0">
                <a:solidFill>
                  <a:schemeClr val="tx2"/>
                </a:solidFill>
              </a:rPr>
              <a:t>1965: about 50%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4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B11F630-D30E-4898-B548-6ABC1DEBD96E}"/>
              </a:ext>
            </a:extLst>
          </p:cNvPr>
          <p:cNvGrpSpPr/>
          <p:nvPr/>
        </p:nvGrpSpPr>
        <p:grpSpPr>
          <a:xfrm>
            <a:off x="799362" y="1649987"/>
            <a:ext cx="7769082" cy="4296690"/>
            <a:chOff x="1331640" y="2369036"/>
            <a:chExt cx="5762645" cy="324000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10FE7F2-5B13-462D-95AD-D196F8B16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640" y="2369036"/>
              <a:ext cx="5762645" cy="3240000"/>
            </a:xfrm>
            <a:prstGeom prst="rect">
              <a:avLst/>
            </a:prstGeom>
          </p:spPr>
        </p:pic>
        <p:sp>
          <p:nvSpPr>
            <p:cNvPr id="2" name="矢印: 右 1">
              <a:extLst>
                <a:ext uri="{FF2B5EF4-FFF2-40B4-BE49-F238E27FC236}">
                  <a16:creationId xmlns:a16="http://schemas.microsoft.com/office/drawing/2014/main" id="{463B4B9C-9570-464C-8D1E-6BDF94ECC593}"/>
                </a:ext>
              </a:extLst>
            </p:cNvPr>
            <p:cNvSpPr/>
            <p:nvPr/>
          </p:nvSpPr>
          <p:spPr>
            <a:xfrm rot="17094335">
              <a:off x="2980217" y="3500733"/>
              <a:ext cx="57606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60015416-D800-47E7-B4AF-64C6B0D5A874}"/>
                </a:ext>
              </a:extLst>
            </p:cNvPr>
            <p:cNvSpPr txBox="1"/>
            <p:nvPr/>
          </p:nvSpPr>
          <p:spPr>
            <a:xfrm>
              <a:off x="2403928" y="2536279"/>
              <a:ext cx="1093839" cy="7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Arial Narrow" panose="020B0606020202030204" pitchFamily="34" charset="0"/>
                </a:rPr>
                <a:t>Increased Industrial Water Supply</a:t>
              </a:r>
              <a:endParaRPr kumimoji="1" lang="ja-JP" altLang="en-US" sz="2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タイトル 4">
            <a:extLst>
              <a:ext uri="{FF2B5EF4-FFF2-40B4-BE49-F238E27FC236}">
                <a16:creationId xmlns:a16="http://schemas.microsoft.com/office/drawing/2014/main" id="{C5EEE542-AF47-4254-A11E-5DBE4CE5F692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Japan’s Accomplishment in Water Resources Management (2)</a:t>
            </a:r>
            <a:endParaRPr lang="ja-JP" altLang="en-US" dirty="0"/>
          </a:p>
        </p:txBody>
      </p:sp>
      <p:sp>
        <p:nvSpPr>
          <p:cNvPr id="14" name="テキスト プレースホルダー 7">
            <a:extLst>
              <a:ext uri="{FF2B5EF4-FFF2-40B4-BE49-F238E27FC236}">
                <a16:creationId xmlns:a16="http://schemas.microsoft.com/office/drawing/2014/main" id="{8025ACC5-2C75-4C82-96DB-5D1F0365115F}"/>
              </a:ext>
            </a:extLst>
          </p:cNvPr>
          <p:cNvSpPr txBox="1"/>
          <p:nvPr/>
        </p:nvSpPr>
        <p:spPr>
          <a:xfrm>
            <a:off x="575556" y="911323"/>
            <a:ext cx="7992888" cy="738664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0">
              <a:buNone/>
            </a:pPr>
            <a:r>
              <a:rPr lang="en-GB" altLang="ja-JP" sz="2400" b="0" dirty="0"/>
              <a:t>Development industrial water supply system since the 1950s (Countermeasure to Land subsidence)</a:t>
            </a:r>
            <a:endParaRPr lang="en-US" altLang="ja-JP" sz="2400" b="0" dirty="0"/>
          </a:p>
        </p:txBody>
      </p: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C8869540-499D-4723-A6AA-EF77D386B022}"/>
              </a:ext>
            </a:extLst>
          </p:cNvPr>
          <p:cNvSpPr txBox="1"/>
          <p:nvPr/>
        </p:nvSpPr>
        <p:spPr>
          <a:xfrm>
            <a:off x="941404" y="5908674"/>
            <a:ext cx="7992888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Trend of Industrial Water Supply and Shipping Sum of Industrial Products</a:t>
            </a:r>
            <a:endParaRPr lang="ja-JP" altLang="en-US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53468" y="581521"/>
            <a:ext cx="8208000" cy="677108"/>
          </a:xfrm>
        </p:spPr>
        <p:txBody>
          <a:bodyPr/>
          <a:lstStyle/>
          <a:p>
            <a:r>
              <a:rPr lang="en-US" altLang="ja-JP" dirty="0"/>
              <a:t>Contents of This Text (1/2)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>
          <a:xfrm>
            <a:off x="682532" y="2212736"/>
            <a:ext cx="8207999" cy="3616375"/>
          </a:xfrm>
        </p:spPr>
        <p:txBody>
          <a:bodyPr/>
          <a:lstStyle/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Executive Summary</a:t>
            </a:r>
          </a:p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Theme 1 Governance</a:t>
            </a:r>
          </a:p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 1-1 Legislation and Organization</a:t>
            </a:r>
          </a:p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 1-2 Water Rights</a:t>
            </a:r>
          </a:p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Theme 2 Plan-based Management</a:t>
            </a:r>
          </a:p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 2-1 Management Plan</a:t>
            </a:r>
          </a:p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 2-2 Plan for Each River Basin</a:t>
            </a:r>
          </a:p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Theme 3 Finance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46171F-0F38-43BF-80F8-83CA834CAEBD}"/>
              </a:ext>
            </a:extLst>
          </p:cNvPr>
          <p:cNvSpPr txBox="1"/>
          <p:nvPr/>
        </p:nvSpPr>
        <p:spPr>
          <a:xfrm>
            <a:off x="469468" y="1258629"/>
            <a:ext cx="79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This text consists of executive summary and 13 themes.</a:t>
            </a:r>
            <a:endParaRPr kumimoji="1" lang="ja-JP" altLang="en-US" sz="2800" b="1" dirty="0">
              <a:latin typeface="Cambria" panose="020405030504060302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ECB5E93-7CAB-4308-B6AE-F913D304E6A9}"/>
              </a:ext>
            </a:extLst>
          </p:cNvPr>
          <p:cNvSpPr/>
          <p:nvPr/>
        </p:nvSpPr>
        <p:spPr>
          <a:xfrm>
            <a:off x="603682" y="2592280"/>
            <a:ext cx="6027937" cy="32368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思考の吹き出し: 雲形 7">
            <a:extLst>
              <a:ext uri="{FF2B5EF4-FFF2-40B4-BE49-F238E27FC236}">
                <a16:creationId xmlns:a16="http://schemas.microsoft.com/office/drawing/2014/main" id="{67768A43-3DE0-40E5-A53F-F7B3F47B6147}"/>
              </a:ext>
            </a:extLst>
          </p:cNvPr>
          <p:cNvSpPr/>
          <p:nvPr/>
        </p:nvSpPr>
        <p:spPr>
          <a:xfrm>
            <a:off x="6204580" y="2618671"/>
            <a:ext cx="2894121" cy="2086253"/>
          </a:xfrm>
          <a:prstGeom prst="cloudCallout">
            <a:avLst>
              <a:gd name="adj1" fmla="val -50901"/>
              <a:gd name="adj2" fmla="val 79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Explanation of Water Resources Management</a:t>
            </a:r>
            <a:endParaRPr kumimoji="1" lang="ja-JP" altLang="en-US" sz="24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7043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7">
            <a:extLst>
              <a:ext uri="{FF2B5EF4-FFF2-40B4-BE49-F238E27FC236}">
                <a16:creationId xmlns:a16="http://schemas.microsoft.com/office/drawing/2014/main" id="{5665DBC3-0DF9-4C93-9C30-26DCC222EF4F}"/>
              </a:ext>
            </a:extLst>
          </p:cNvPr>
          <p:cNvSpPr txBox="1"/>
          <p:nvPr/>
        </p:nvSpPr>
        <p:spPr>
          <a:xfrm>
            <a:off x="255813" y="1053872"/>
            <a:ext cx="5257219" cy="369332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620" indent="-457200">
              <a:buAutoNum type="arabicParenBoth"/>
            </a:pPr>
            <a:r>
              <a:rPr lang="en-US" altLang="ja-JP" sz="2400" b="0" dirty="0"/>
              <a:t>Social Resilience 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B76B587-DD13-4F74-BDF6-711A4CAEACFC}"/>
              </a:ext>
            </a:extLst>
          </p:cNvPr>
          <p:cNvGrpSpPr>
            <a:grpSpLocks noChangeAspect="1"/>
          </p:cNvGrpSpPr>
          <p:nvPr/>
        </p:nvGrpSpPr>
        <p:grpSpPr>
          <a:xfrm>
            <a:off x="441414" y="2330517"/>
            <a:ext cx="8261171" cy="3776712"/>
            <a:chOff x="634686" y="2132856"/>
            <a:chExt cx="7874628" cy="360000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9FB489B-B234-4289-A778-DCEEC0799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12044" r="5704" b="9309"/>
            <a:stretch>
              <a:fillRect/>
            </a:stretch>
          </p:blipFill>
          <p:spPr bwMode="auto">
            <a:xfrm>
              <a:off x="634686" y="2132856"/>
              <a:ext cx="7874628" cy="36000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9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</p:pic>
        <p:sp>
          <p:nvSpPr>
            <p:cNvPr id="8" name="テキスト プレースホルダー 7">
              <a:extLst>
                <a:ext uri="{FF2B5EF4-FFF2-40B4-BE49-F238E27FC236}">
                  <a16:creationId xmlns:a16="http://schemas.microsoft.com/office/drawing/2014/main" id="{252B02F7-6E8A-4768-8683-30FAF0875D1F}"/>
                </a:ext>
              </a:extLst>
            </p:cNvPr>
            <p:cNvSpPr txBox="1"/>
            <p:nvPr/>
          </p:nvSpPr>
          <p:spPr>
            <a:xfrm>
              <a:off x="5191852" y="4271113"/>
              <a:ext cx="2511149" cy="276999"/>
            </a:xfrm>
            <a:prstGeom prst="rect">
              <a:avLst/>
            </a:prstGeom>
            <a:solidFill>
              <a:srgbClr val="CCFFFF"/>
            </a:solidFill>
            <a:ln w="19050">
              <a:noFill/>
            </a:ln>
          </p:spPr>
          <p:txBody>
            <a:bodyPr wrap="square" lIns="0" tIns="0" rIns="0" bIns="0">
              <a:spAutoFit/>
            </a:bodyPr>
            <a:lstStyle>
              <a:lvl1pPr marL="342900" indent="-28448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Char char="•"/>
                <a:defRPr kumimoji="1" sz="3200" b="1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265" indent="-285750" algn="l" defTabSz="914400" rtl="0" eaLnBrk="1" latinLnBrk="0" hangingPunct="1">
                <a:lnSpc>
                  <a:spcPts val="3200"/>
                </a:lnSpc>
                <a:spcBef>
                  <a:spcPts val="10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–"/>
                <a:defRPr kumimoji="1"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265" indent="-284480" algn="l" defTabSz="914400" rtl="0" eaLnBrk="1" latinLnBrk="0" hangingPunct="1">
                <a:lnSpc>
                  <a:spcPts val="27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42265" indent="-284480" algn="l" defTabSz="914400" rtl="0" eaLnBrk="1" latinLnBrk="0" hangingPunct="1">
                <a:lnSpc>
                  <a:spcPts val="2200"/>
                </a:lnSpc>
                <a:spcBef>
                  <a:spcPts val="6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–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42265" indent="-284480" algn="l" defTabSz="914400" rtl="0" eaLnBrk="1" latinLnBrk="0" hangingPunct="1">
                <a:lnSpc>
                  <a:spcPts val="2200"/>
                </a:lnSpc>
                <a:spcBef>
                  <a:spcPts val="600"/>
                </a:spcBef>
                <a:buClr>
                  <a:schemeClr val="accent5">
                    <a:lumMod val="50000"/>
                  </a:schemeClr>
                </a:buClr>
                <a:buFont typeface="Arial" panose="020B0604020202020204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8420" indent="0">
                <a:buNone/>
              </a:pPr>
              <a:r>
                <a:rPr lang="en-US" altLang="ja-JP" sz="1800" b="0"/>
                <a:t>Reduced Flood Damage</a:t>
              </a: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F9672641-9B99-44CD-B33A-206D9FE82B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20" y="3717032"/>
              <a:ext cx="0" cy="126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A49DAB-75DF-450C-9CA0-618A7E9ECD69}"/>
                </a:ext>
              </a:extLst>
            </p:cNvPr>
            <p:cNvSpPr txBox="1"/>
            <p:nvPr/>
          </p:nvSpPr>
          <p:spPr>
            <a:xfrm>
              <a:off x="3275856" y="3429000"/>
              <a:ext cx="792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/>
                <a:t>1945</a:t>
              </a:r>
              <a:endParaRPr kumimoji="1" lang="ja-JP" altLang="en-US"/>
            </a:p>
          </p:txBody>
        </p:sp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9E54F327-B62E-4C45-A821-D2849581B79B}"/>
                </a:ext>
              </a:extLst>
            </p:cNvPr>
            <p:cNvCxnSpPr/>
            <p:nvPr/>
          </p:nvCxnSpPr>
          <p:spPr>
            <a:xfrm>
              <a:off x="4730159" y="4548112"/>
              <a:ext cx="1872208" cy="288032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タイトル 4">
            <a:extLst>
              <a:ext uri="{FF2B5EF4-FFF2-40B4-BE49-F238E27FC236}">
                <a16:creationId xmlns:a16="http://schemas.microsoft.com/office/drawing/2014/main" id="{7A82B39C-6281-44A9-A9D6-6DF97900AF18}"/>
              </a:ext>
            </a:extLst>
          </p:cNvPr>
          <p:cNvSpPr txBox="1">
            <a:spLocks/>
          </p:cNvSpPr>
          <p:nvPr/>
        </p:nvSpPr>
        <p:spPr>
          <a:xfrm>
            <a:off x="327156" y="306665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Japan’s Accomplishment in Water Resources Management (3)</a:t>
            </a:r>
            <a:endParaRPr lang="ja-JP" altLang="en-US" dirty="0"/>
          </a:p>
        </p:txBody>
      </p:sp>
      <p:sp>
        <p:nvSpPr>
          <p:cNvPr id="18" name="コンテンツ プレースホルダー 3">
            <a:extLst>
              <a:ext uri="{FF2B5EF4-FFF2-40B4-BE49-F238E27FC236}">
                <a16:creationId xmlns:a16="http://schemas.microsoft.com/office/drawing/2014/main" id="{19EED2DB-BBC3-41E3-ACF7-1EE6F132AEE0}"/>
              </a:ext>
            </a:extLst>
          </p:cNvPr>
          <p:cNvSpPr txBox="1"/>
          <p:nvPr/>
        </p:nvSpPr>
        <p:spPr>
          <a:xfrm>
            <a:off x="1916692" y="6134359"/>
            <a:ext cx="5940000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Number of Casualties due to Floods and Flood Damages</a:t>
            </a:r>
            <a:endParaRPr lang="ja-JP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20" name="テキスト プレースホルダー 7">
            <a:extLst>
              <a:ext uri="{FF2B5EF4-FFF2-40B4-BE49-F238E27FC236}">
                <a16:creationId xmlns:a16="http://schemas.microsoft.com/office/drawing/2014/main" id="{A43447CE-8B40-4FE1-8745-CEE5E6C86F1F}"/>
              </a:ext>
            </a:extLst>
          </p:cNvPr>
          <p:cNvSpPr txBox="1"/>
          <p:nvPr/>
        </p:nvSpPr>
        <p:spPr>
          <a:xfrm>
            <a:off x="255813" y="1450339"/>
            <a:ext cx="8543972" cy="738664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0" dirty="0"/>
              <a:t>The investment in the flood protection reduced the flood damages.</a:t>
            </a:r>
            <a:endParaRPr lang="en-US" altLang="ja-JP" sz="2400" b="0" dirty="0"/>
          </a:p>
        </p:txBody>
      </p:sp>
    </p:spTree>
    <p:extLst>
      <p:ext uri="{BB962C8B-B14F-4D97-AF65-F5344CB8AC3E}">
        <p14:creationId xmlns:p14="http://schemas.microsoft.com/office/powerpoint/2010/main" val="2231786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9477BDF-879B-42EF-AFBC-EDF41CD84204}"/>
              </a:ext>
            </a:extLst>
          </p:cNvPr>
          <p:cNvGrpSpPr/>
          <p:nvPr/>
        </p:nvGrpSpPr>
        <p:grpSpPr>
          <a:xfrm>
            <a:off x="1009350" y="1649487"/>
            <a:ext cx="7774649" cy="3925690"/>
            <a:chOff x="775869" y="2052474"/>
            <a:chExt cx="6468350" cy="3272724"/>
          </a:xfrm>
        </p:grpSpPr>
        <p:pic>
          <p:nvPicPr>
            <p:cNvPr id="20" name="図 19" descr="グラフ&#10;&#10;自動的に生成された説明">
              <a:extLst>
                <a:ext uri="{FF2B5EF4-FFF2-40B4-BE49-F238E27FC236}">
                  <a16:creationId xmlns:a16="http://schemas.microsoft.com/office/drawing/2014/main" id="{814DB42B-A5EF-4904-8E55-57F35A9F2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69" y="2052474"/>
              <a:ext cx="6468350" cy="3272724"/>
            </a:xfrm>
            <a:prstGeom prst="rect">
              <a:avLst/>
            </a:prstGeom>
          </p:spPr>
        </p:pic>
        <p:sp>
          <p:nvSpPr>
            <p:cNvPr id="21" name="矢印: 下 20">
              <a:extLst>
                <a:ext uri="{FF2B5EF4-FFF2-40B4-BE49-F238E27FC236}">
                  <a16:creationId xmlns:a16="http://schemas.microsoft.com/office/drawing/2014/main" id="{86D9EC06-3025-4D48-8056-731C7A95E47C}"/>
                </a:ext>
              </a:extLst>
            </p:cNvPr>
            <p:cNvSpPr/>
            <p:nvPr/>
          </p:nvSpPr>
          <p:spPr>
            <a:xfrm>
              <a:off x="6005888" y="2757082"/>
              <a:ext cx="288032" cy="26508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77FFFB7-6448-4144-BE4A-1986000233CC}"/>
                </a:ext>
              </a:extLst>
            </p:cNvPr>
            <p:cNvSpPr txBox="1"/>
            <p:nvPr/>
          </p:nvSpPr>
          <p:spPr>
            <a:xfrm>
              <a:off x="5561895" y="2435408"/>
              <a:ext cx="1660190" cy="34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Water Supply</a:t>
              </a:r>
              <a:endParaRPr kumimoji="1" lang="ja-JP" altLang="en-US" sz="2000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08D5C8D-AD5B-419C-B9B7-09C9EAD7598B}"/>
                </a:ext>
              </a:extLst>
            </p:cNvPr>
            <p:cNvSpPr txBox="1"/>
            <p:nvPr/>
          </p:nvSpPr>
          <p:spPr>
            <a:xfrm>
              <a:off x="5509770" y="4111806"/>
              <a:ext cx="992235" cy="3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Patient</a:t>
              </a:r>
              <a:r>
                <a:rPr lang="ja-JP" altLang="en-US" dirty="0"/>
                <a:t> </a:t>
              </a:r>
              <a:endParaRPr kumimoji="1" lang="ja-JP" altLang="en-US" dirty="0"/>
            </a:p>
          </p:txBody>
        </p:sp>
        <p:sp>
          <p:nvSpPr>
            <p:cNvPr id="24" name="矢印: 下 23">
              <a:extLst>
                <a:ext uri="{FF2B5EF4-FFF2-40B4-BE49-F238E27FC236}">
                  <a16:creationId xmlns:a16="http://schemas.microsoft.com/office/drawing/2014/main" id="{C004335F-1D58-4629-99C2-77654D866584}"/>
                </a:ext>
              </a:extLst>
            </p:cNvPr>
            <p:cNvSpPr/>
            <p:nvPr/>
          </p:nvSpPr>
          <p:spPr>
            <a:xfrm>
              <a:off x="5861872" y="4479547"/>
              <a:ext cx="288032" cy="22311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タイトル 4">
            <a:extLst>
              <a:ext uri="{FF2B5EF4-FFF2-40B4-BE49-F238E27FC236}">
                <a16:creationId xmlns:a16="http://schemas.microsoft.com/office/drawing/2014/main" id="{2443587E-BB8E-4A57-8C59-0C396BB83199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Japan’s Accomplishment in Water Resources Management (4)</a:t>
            </a:r>
            <a:endParaRPr lang="ja-JP" altLang="en-US" dirty="0"/>
          </a:p>
        </p:txBody>
      </p: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53B54479-CAD5-4127-8951-208C3FE6FB96}"/>
              </a:ext>
            </a:extLst>
          </p:cNvPr>
          <p:cNvSpPr txBox="1"/>
          <p:nvPr/>
        </p:nvSpPr>
        <p:spPr>
          <a:xfrm>
            <a:off x="71021" y="5883332"/>
            <a:ext cx="9001957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Number of Patients with Waterborne Oral Infections and Water Supply and Sewerage Coverage</a:t>
            </a:r>
            <a:endParaRPr lang="ja-JP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16" name="テキスト プレースホルダー 7">
            <a:extLst>
              <a:ext uri="{FF2B5EF4-FFF2-40B4-BE49-F238E27FC236}">
                <a16:creationId xmlns:a16="http://schemas.microsoft.com/office/drawing/2014/main" id="{ACA21058-3C5C-42A6-8E04-EE7A64B711A2}"/>
              </a:ext>
            </a:extLst>
          </p:cNvPr>
          <p:cNvSpPr txBox="1"/>
          <p:nvPr/>
        </p:nvSpPr>
        <p:spPr>
          <a:xfrm>
            <a:off x="425109" y="910823"/>
            <a:ext cx="8293782" cy="738664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 anchor="ctr" anchorCtr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0" dirty="0"/>
              <a:t>Infectious diseases were reduced through developing water supply systems.</a:t>
            </a:r>
            <a:endParaRPr lang="en-US" altLang="ja-JP" sz="2400" b="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06A48F1-F13F-49C5-B937-FCA9FEBBAB56}"/>
              </a:ext>
            </a:extLst>
          </p:cNvPr>
          <p:cNvSpPr txBox="1"/>
          <p:nvPr/>
        </p:nvSpPr>
        <p:spPr>
          <a:xfrm>
            <a:off x="837640" y="5665181"/>
            <a:ext cx="9119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2788" indent="-619125"/>
            <a:r>
              <a:rPr lang="en-US" sz="1400" dirty="0">
                <a:effectLst/>
                <a:ea typeface="ＭＳ 明朝" panose="02020609040205080304" pitchFamily="17" charset="-128"/>
              </a:rPr>
              <a:t>Source: </a:t>
            </a:r>
            <a:r>
              <a:rPr lang="en-GB" sz="1400" dirty="0">
                <a:effectLst/>
                <a:ea typeface="ＭＳ 明朝" panose="02020609040205080304" pitchFamily="17" charset="-128"/>
              </a:rPr>
              <a:t> Urban Development and Public Health, </a:t>
            </a:r>
            <a:r>
              <a:rPr lang="en-GB" sz="1400" dirty="0" err="1">
                <a:effectLst/>
                <a:ea typeface="ＭＳ 明朝" panose="02020609040205080304" pitchFamily="17" charset="-128"/>
              </a:rPr>
              <a:t>Nakatsuji</a:t>
            </a:r>
            <a:r>
              <a:rPr lang="en-GB" sz="1400" dirty="0">
                <a:effectLst/>
                <a:ea typeface="ＭＳ 明朝" panose="02020609040205080304" pitchFamily="17" charset="-128"/>
              </a:rPr>
              <a:t> </a:t>
            </a:r>
            <a:r>
              <a:rPr lang="en-GB" sz="1400" dirty="0" err="1">
                <a:effectLst/>
                <a:ea typeface="ＭＳ 明朝" panose="02020609040205080304" pitchFamily="17" charset="-128"/>
              </a:rPr>
              <a:t>Hideji</a:t>
            </a:r>
            <a:r>
              <a:rPr lang="en-GB" sz="1400" dirty="0">
                <a:effectLst/>
                <a:ea typeface="ＭＳ 明朝" panose="02020609040205080304" pitchFamily="17" charset="-128"/>
              </a:rPr>
              <a:t>, WHO in sight No.44(2010)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3008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7">
            <a:extLst>
              <a:ext uri="{FF2B5EF4-FFF2-40B4-BE49-F238E27FC236}">
                <a16:creationId xmlns:a16="http://schemas.microsoft.com/office/drawing/2014/main" id="{5665DBC3-0DF9-4C93-9C30-26DCC222EF4F}"/>
              </a:ext>
            </a:extLst>
          </p:cNvPr>
          <p:cNvSpPr txBox="1"/>
          <p:nvPr/>
        </p:nvSpPr>
        <p:spPr>
          <a:xfrm>
            <a:off x="359671" y="1025124"/>
            <a:ext cx="3739467" cy="369332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0">
                <a:latin typeface="Cambria" panose="02040503050406030204" pitchFamily="18" charset="0"/>
                <a:ea typeface="Cambria" panose="02040503050406030204" pitchFamily="18" charset="0"/>
              </a:rPr>
              <a:t>(2) </a:t>
            </a:r>
            <a:r>
              <a:rPr lang="en-US" altLang="ja-JP" sz="2400" b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Inclusive Services</a:t>
            </a:r>
            <a:endParaRPr lang="en-US" altLang="ja-JP" sz="2400" b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D6B6053-5EAA-40A4-B95A-F42D22DC1666}"/>
              </a:ext>
            </a:extLst>
          </p:cNvPr>
          <p:cNvGrpSpPr>
            <a:grpSpLocks noChangeAspect="1"/>
          </p:cNvGrpSpPr>
          <p:nvPr/>
        </p:nvGrpSpPr>
        <p:grpSpPr>
          <a:xfrm>
            <a:off x="368126" y="2295376"/>
            <a:ext cx="8697545" cy="3954503"/>
            <a:chOff x="1188965" y="2183813"/>
            <a:chExt cx="7126070" cy="3240000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A018C4C-68C3-4D01-9666-1C4D238D0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58" t="2873" r="3436" b="8946"/>
            <a:stretch>
              <a:fillRect/>
            </a:stretch>
          </p:blipFill>
          <p:spPr bwMode="auto">
            <a:xfrm>
              <a:off x="1188965" y="2183813"/>
              <a:ext cx="7126070" cy="32400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9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56F95BD-68FA-433F-819F-549A9B6DA7B0}"/>
                </a:ext>
              </a:extLst>
            </p:cNvPr>
            <p:cNvSpPr txBox="1"/>
            <p:nvPr/>
          </p:nvSpPr>
          <p:spPr>
            <a:xfrm>
              <a:off x="4752000" y="2316311"/>
              <a:ext cx="2916306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/>
                <a:t>Water Supply Volume</a:t>
              </a:r>
              <a:endParaRPr kumimoji="1" lang="ja-JP" altLang="en-US" sz="160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D9D327A-AA30-49EA-B73E-94FAB9118F2B}"/>
                </a:ext>
              </a:extLst>
            </p:cNvPr>
            <p:cNvSpPr txBox="1"/>
            <p:nvPr/>
          </p:nvSpPr>
          <p:spPr>
            <a:xfrm>
              <a:off x="4303081" y="3619437"/>
              <a:ext cx="1826073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/>
                <a:t>Gini Coefficient</a:t>
              </a:r>
              <a:endParaRPr kumimoji="1" lang="ja-JP" altLang="en-US" sz="1600"/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D80BE63E-1C07-40CD-848A-89CA4F274BC5}"/>
                </a:ext>
              </a:extLst>
            </p:cNvPr>
            <p:cNvCxnSpPr>
              <a:cxnSpLocks/>
            </p:cNvCxnSpPr>
            <p:nvPr/>
          </p:nvCxnSpPr>
          <p:spPr>
            <a:xfrm>
              <a:off x="3643967" y="4149080"/>
              <a:ext cx="576064" cy="1655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7">
            <a:extLst>
              <a:ext uri="{FF2B5EF4-FFF2-40B4-BE49-F238E27FC236}">
                <a16:creationId xmlns:a16="http://schemas.microsoft.com/office/drawing/2014/main" id="{5F3FE577-A94E-47F4-95F3-DECA8B78F390}"/>
              </a:ext>
            </a:extLst>
          </p:cNvPr>
          <p:cNvSpPr txBox="1"/>
          <p:nvPr/>
        </p:nvSpPr>
        <p:spPr>
          <a:xfrm>
            <a:off x="359671" y="1425682"/>
            <a:ext cx="8606776" cy="738664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0" dirty="0"/>
              <a:t>The improved water supply and flood protection supported urban development and mitigated regional disparities.</a:t>
            </a:r>
            <a:endParaRPr lang="en-US" altLang="ja-JP" sz="2400" b="0" dirty="0"/>
          </a:p>
        </p:txBody>
      </p:sp>
      <p:sp>
        <p:nvSpPr>
          <p:cNvPr id="18" name="タイトル 4">
            <a:extLst>
              <a:ext uri="{FF2B5EF4-FFF2-40B4-BE49-F238E27FC236}">
                <a16:creationId xmlns:a16="http://schemas.microsoft.com/office/drawing/2014/main" id="{EB5CFFC9-FB47-4561-B40A-064634B13F14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 Japan’s Accomplishment in Water Resources Management (5)</a:t>
            </a:r>
            <a:endParaRPr lang="ja-JP" altLang="en-US" dirty="0"/>
          </a:p>
        </p:txBody>
      </p:sp>
      <p:sp>
        <p:nvSpPr>
          <p:cNvPr id="20" name="コンテンツ プレースホルダー 3">
            <a:extLst>
              <a:ext uri="{FF2B5EF4-FFF2-40B4-BE49-F238E27FC236}">
                <a16:creationId xmlns:a16="http://schemas.microsoft.com/office/drawing/2014/main" id="{B98996D2-4104-418B-898F-6C836854B832}"/>
              </a:ext>
            </a:extLst>
          </p:cNvPr>
          <p:cNvSpPr txBox="1"/>
          <p:nvPr/>
        </p:nvSpPr>
        <p:spPr>
          <a:xfrm>
            <a:off x="2014548" y="6339633"/>
            <a:ext cx="5940000" cy="2238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Annual Water Supply and Gini Coefficient</a:t>
            </a:r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33CBBC24-AF71-4503-91A5-33F8B838068D}"/>
              </a:ext>
            </a:extLst>
          </p:cNvPr>
          <p:cNvSpPr/>
          <p:nvPr/>
        </p:nvSpPr>
        <p:spPr>
          <a:xfrm>
            <a:off x="1420427" y="3637033"/>
            <a:ext cx="1722268" cy="875423"/>
          </a:xfrm>
          <a:prstGeom prst="wedgeRoundRectCallout">
            <a:avLst>
              <a:gd name="adj1" fmla="val 90507"/>
              <a:gd name="adj2" fmla="val 83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00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Income inequality was reduced</a:t>
            </a:r>
            <a:endParaRPr lang="ja-JP" altLang="en-US" sz="200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26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4">
            <a:extLst>
              <a:ext uri="{FF2B5EF4-FFF2-40B4-BE49-F238E27FC236}">
                <a16:creationId xmlns:a16="http://schemas.microsoft.com/office/drawing/2014/main" id="{62882937-1684-42C0-AD70-88E015840088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 Japan’s Accomplishment in Water Resources Management (6)</a:t>
            </a:r>
            <a:endParaRPr lang="ja-JP" altLang="en-US" dirty="0"/>
          </a:p>
        </p:txBody>
      </p:sp>
      <p:sp>
        <p:nvSpPr>
          <p:cNvPr id="21" name="テキスト プレースホルダー 7">
            <a:extLst>
              <a:ext uri="{FF2B5EF4-FFF2-40B4-BE49-F238E27FC236}">
                <a16:creationId xmlns:a16="http://schemas.microsoft.com/office/drawing/2014/main" id="{251BFBA0-A6A7-4258-979E-90E085783B65}"/>
              </a:ext>
            </a:extLst>
          </p:cNvPr>
          <p:cNvSpPr txBox="1"/>
          <p:nvPr/>
        </p:nvSpPr>
        <p:spPr>
          <a:xfrm>
            <a:off x="300014" y="1013678"/>
            <a:ext cx="8543972" cy="369332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0">
              <a:buNone/>
            </a:pPr>
            <a:r>
              <a:rPr lang="en-GB" altLang="ja-JP" sz="2400" b="0" dirty="0"/>
              <a:t>Access to safe drinking water and health was improved. </a:t>
            </a:r>
            <a:endParaRPr lang="en-US" altLang="ja-JP" sz="2400" b="0" dirty="0"/>
          </a:p>
        </p:txBody>
      </p:sp>
      <p:sp>
        <p:nvSpPr>
          <p:cNvPr id="22" name="コンテンツ プレースホルダー 3">
            <a:extLst>
              <a:ext uri="{FF2B5EF4-FFF2-40B4-BE49-F238E27FC236}">
                <a16:creationId xmlns:a16="http://schemas.microsoft.com/office/drawing/2014/main" id="{485ED01C-E50B-4259-849E-8CD1D1E31B32}"/>
              </a:ext>
            </a:extLst>
          </p:cNvPr>
          <p:cNvSpPr txBox="1"/>
          <p:nvPr/>
        </p:nvSpPr>
        <p:spPr>
          <a:xfrm>
            <a:off x="1699570" y="6319162"/>
            <a:ext cx="6528651" cy="2238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Water Supply and Sewerage Coverage Ratio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1423A78-F90F-4A6F-A91C-A7C4A0313800}"/>
              </a:ext>
            </a:extLst>
          </p:cNvPr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L$59:$U$78"/>
              </a:ext>
            </a:extLst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6613" y="1530498"/>
            <a:ext cx="6713220" cy="457962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45B8A2C-E162-488F-9FB2-474BC0352797}"/>
              </a:ext>
            </a:extLst>
          </p:cNvPr>
          <p:cNvCxnSpPr/>
          <p:nvPr/>
        </p:nvCxnSpPr>
        <p:spPr>
          <a:xfrm>
            <a:off x="4403324" y="2068497"/>
            <a:ext cx="0" cy="71909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4ABD12F2-41D5-42B9-83A7-448BB1160AF1}"/>
              </a:ext>
            </a:extLst>
          </p:cNvPr>
          <p:cNvCxnSpPr/>
          <p:nvPr/>
        </p:nvCxnSpPr>
        <p:spPr>
          <a:xfrm>
            <a:off x="4403324" y="2405849"/>
            <a:ext cx="10564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60565BA-9A62-4967-B09C-7B0638095133}"/>
              </a:ext>
            </a:extLst>
          </p:cNvPr>
          <p:cNvSpPr txBox="1"/>
          <p:nvPr/>
        </p:nvSpPr>
        <p:spPr>
          <a:xfrm>
            <a:off x="4403324" y="2006988"/>
            <a:ext cx="1829653" cy="36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&gt;90%(1980)</a:t>
            </a:r>
            <a:endParaRPr kumimoji="1" lang="ja-JP" altLang="en-US" dirty="0"/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94C8B13C-FF0F-4706-88BD-586DCB05994E}"/>
              </a:ext>
            </a:extLst>
          </p:cNvPr>
          <p:cNvSpPr/>
          <p:nvPr/>
        </p:nvSpPr>
        <p:spPr>
          <a:xfrm>
            <a:off x="6232977" y="2911876"/>
            <a:ext cx="2911023" cy="1500326"/>
          </a:xfrm>
          <a:prstGeom prst="wedgeRoundRectCallout">
            <a:avLst>
              <a:gd name="adj1" fmla="val -84571"/>
              <a:gd name="adj2" fmla="val 86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2"/>
                </a:solidFill>
              </a:rPr>
              <a:t>Cover Ratio of Sewerage System increased 10% in 1965 to 80% in 2019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16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4">
            <a:extLst>
              <a:ext uri="{FF2B5EF4-FFF2-40B4-BE49-F238E27FC236}">
                <a16:creationId xmlns:a16="http://schemas.microsoft.com/office/drawing/2014/main" id="{62882937-1684-42C0-AD70-88E015840088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 Japan’s Accomplishment in Water Resources Management (7)</a:t>
            </a:r>
            <a:endParaRPr lang="ja-JP" altLang="en-US" dirty="0"/>
          </a:p>
        </p:txBody>
      </p:sp>
      <p:sp>
        <p:nvSpPr>
          <p:cNvPr id="21" name="テキスト プレースホルダー 7">
            <a:extLst>
              <a:ext uri="{FF2B5EF4-FFF2-40B4-BE49-F238E27FC236}">
                <a16:creationId xmlns:a16="http://schemas.microsoft.com/office/drawing/2014/main" id="{251BFBA0-A6A7-4258-979E-90E085783B65}"/>
              </a:ext>
            </a:extLst>
          </p:cNvPr>
          <p:cNvSpPr txBox="1"/>
          <p:nvPr/>
        </p:nvSpPr>
        <p:spPr>
          <a:xfrm>
            <a:off x="480014" y="1040311"/>
            <a:ext cx="8543972" cy="1107996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conjunction with river improvement, the government implemented projects to support the urban poor living near the river area</a:t>
            </a:r>
            <a:endParaRPr lang="ja-JP" altLang="ja-JP" sz="2400" b="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86842A5-0A20-4562-967C-02D3E7F1DB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4313" y="1870389"/>
            <a:ext cx="3729673" cy="41489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B29D07-2847-49A6-A96A-2E679BD2CE50}"/>
              </a:ext>
            </a:extLst>
          </p:cNvPr>
          <p:cNvSpPr txBox="1"/>
          <p:nvPr/>
        </p:nvSpPr>
        <p:spPr>
          <a:xfrm>
            <a:off x="5294313" y="6019332"/>
            <a:ext cx="3864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Source: The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Hirosima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City Archives</a:t>
            </a:r>
            <a:endParaRPr lang="ja-JP" altLang="en-US" dirty="0"/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D42D938F-0CC8-4DD0-881F-079C52D57B69}"/>
              </a:ext>
            </a:extLst>
          </p:cNvPr>
          <p:cNvSpPr txBox="1"/>
          <p:nvPr/>
        </p:nvSpPr>
        <p:spPr>
          <a:xfrm>
            <a:off x="3164385" y="6494078"/>
            <a:ext cx="6528651" cy="2238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Atomic Bomb Slum in </a:t>
            </a:r>
            <a:r>
              <a:rPr lang="en-GB" altLang="ja-JP" sz="2400" dirty="0" err="1">
                <a:cs typeface="Times New Roman" panose="02020603050405020304" pitchFamily="18" charset="0"/>
              </a:rPr>
              <a:t>Hirosima</a:t>
            </a:r>
            <a:endParaRPr lang="en-GB" altLang="ja-JP" sz="2400" dirty="0"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FBFFBD6-C879-47A0-B454-3F58E260850F}"/>
              </a:ext>
            </a:extLst>
          </p:cNvPr>
          <p:cNvSpPr txBox="1"/>
          <p:nvPr/>
        </p:nvSpPr>
        <p:spPr>
          <a:xfrm>
            <a:off x="480014" y="2623053"/>
            <a:ext cx="4814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government</a:t>
            </a:r>
            <a:r>
              <a:rPr lang="en-US" altLang="ja-JP" sz="2000" strike="sng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constructed public housing for low-income people and provided them with poor resettlement. 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25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矢印: 下 2">
            <a:extLst>
              <a:ext uri="{FF2B5EF4-FFF2-40B4-BE49-F238E27FC236}">
                <a16:creationId xmlns:a16="http://schemas.microsoft.com/office/drawing/2014/main" id="{56FFA4BD-1CDD-4AB3-ABEC-16969CB2C03C}"/>
              </a:ext>
            </a:extLst>
          </p:cNvPr>
          <p:cNvSpPr/>
          <p:nvPr/>
        </p:nvSpPr>
        <p:spPr>
          <a:xfrm rot="16200000">
            <a:off x="4254917" y="3052649"/>
            <a:ext cx="432048" cy="1327762"/>
          </a:xfrm>
          <a:prstGeom prst="downArrow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29000">
                <a:srgbClr val="0070C0"/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Narrow" panose="020B0606020202030204" pitchFamily="34" charset="0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8185B55C-C06E-48E0-B744-FF3B561400CC}"/>
              </a:ext>
            </a:extLst>
          </p:cNvPr>
          <p:cNvSpPr/>
          <p:nvPr/>
        </p:nvSpPr>
        <p:spPr>
          <a:xfrm rot="16200000">
            <a:off x="4144624" y="3859829"/>
            <a:ext cx="541792" cy="687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Narrow" panose="020B0606020202030204" pitchFamily="34" charset="0"/>
            </a:endParaRPr>
          </a:p>
        </p:txBody>
      </p:sp>
      <p:sp>
        <p:nvSpPr>
          <p:cNvPr id="23" name="タイトル 4">
            <a:extLst>
              <a:ext uri="{FF2B5EF4-FFF2-40B4-BE49-F238E27FC236}">
                <a16:creationId xmlns:a16="http://schemas.microsoft.com/office/drawing/2014/main" id="{60CA4D5F-DC24-4A0B-B92F-206CD953D7AF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Japan’s Accomplishment in Water Resources Management (8)</a:t>
            </a:r>
            <a:endParaRPr lang="ja-JP" altLang="en-US" dirty="0"/>
          </a:p>
        </p:txBody>
      </p:sp>
      <p:sp>
        <p:nvSpPr>
          <p:cNvPr id="26" name="テキスト プレースホルダー 7">
            <a:extLst>
              <a:ext uri="{FF2B5EF4-FFF2-40B4-BE49-F238E27FC236}">
                <a16:creationId xmlns:a16="http://schemas.microsoft.com/office/drawing/2014/main" id="{74342F0A-E433-4E03-AFCE-41C144C8C625}"/>
              </a:ext>
            </a:extLst>
          </p:cNvPr>
          <p:cNvSpPr txBox="1"/>
          <p:nvPr/>
        </p:nvSpPr>
        <p:spPr>
          <a:xfrm>
            <a:off x="220717" y="1074944"/>
            <a:ext cx="2520000" cy="369332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0" dirty="0">
                <a:latin typeface="Cambria" panose="02040503050406030204" pitchFamily="18" charset="0"/>
                <a:ea typeface="Cambria" panose="02040503050406030204" pitchFamily="18" charset="0"/>
              </a:rPr>
              <a:t>(3) </a:t>
            </a:r>
            <a:r>
              <a:rPr lang="en-US" altLang="ja-JP" sz="24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Sustainability</a:t>
            </a:r>
            <a:endParaRPr lang="en-US" altLang="ja-JP" sz="24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テキスト プレースホルダー 7">
            <a:extLst>
              <a:ext uri="{FF2B5EF4-FFF2-40B4-BE49-F238E27FC236}">
                <a16:creationId xmlns:a16="http://schemas.microsoft.com/office/drawing/2014/main" id="{92F99178-950C-4B0F-BFED-0265FFA0B4B2}"/>
              </a:ext>
            </a:extLst>
          </p:cNvPr>
          <p:cNvSpPr txBox="1"/>
          <p:nvPr/>
        </p:nvSpPr>
        <p:spPr>
          <a:xfrm>
            <a:off x="150920" y="1435048"/>
            <a:ext cx="8529200" cy="738664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0" dirty="0"/>
              <a:t>Japan improved the quality of river water through establishment of drainage regulations and construction of sewage systems.</a:t>
            </a:r>
            <a:endParaRPr lang="en-US" altLang="ja-JP" sz="2400" b="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C0F50AF-9110-459D-89E0-989AB9CEDD3A}"/>
              </a:ext>
            </a:extLst>
          </p:cNvPr>
          <p:cNvSpPr txBox="1"/>
          <p:nvPr/>
        </p:nvSpPr>
        <p:spPr>
          <a:xfrm>
            <a:off x="171638" y="2847555"/>
            <a:ext cx="3328082" cy="17081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Pollution disease by effluent from factories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Water quality deterioration by wastewater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019E58E-341E-4841-B7C6-6016D7EEE88E}"/>
              </a:ext>
            </a:extLst>
          </p:cNvPr>
          <p:cNvSpPr txBox="1"/>
          <p:nvPr/>
        </p:nvSpPr>
        <p:spPr>
          <a:xfrm>
            <a:off x="3667616" y="4684289"/>
            <a:ext cx="2626651" cy="109260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Effluent control</a:t>
            </a:r>
          </a:p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Promotion of sewerage system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6DE29B4-E19E-4688-8036-0FDBBA953896}"/>
              </a:ext>
            </a:extLst>
          </p:cNvPr>
          <p:cNvSpPr txBox="1"/>
          <p:nvPr/>
        </p:nvSpPr>
        <p:spPr>
          <a:xfrm>
            <a:off x="5530939" y="3284264"/>
            <a:ext cx="3132000" cy="707886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271463" indent="-271463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Improvement of Water Quality</a:t>
            </a:r>
          </a:p>
        </p:txBody>
      </p:sp>
    </p:spTree>
    <p:extLst>
      <p:ext uri="{BB962C8B-B14F-4D97-AF65-F5344CB8AC3E}">
        <p14:creationId xmlns:p14="http://schemas.microsoft.com/office/powerpoint/2010/main" val="418853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, 折れ線グラフ&#10;&#10;自動的に生成された説明">
            <a:extLst>
              <a:ext uri="{FF2B5EF4-FFF2-40B4-BE49-F238E27FC236}">
                <a16:creationId xmlns:a16="http://schemas.microsoft.com/office/drawing/2014/main" id="{36FB0FCF-562B-4957-A2D2-291897B3C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5" y="1565134"/>
            <a:ext cx="7130191" cy="3980289"/>
          </a:xfrm>
          <a:prstGeom prst="rect">
            <a:avLst/>
          </a:prstGeom>
        </p:spPr>
      </p:pic>
      <p:sp>
        <p:nvSpPr>
          <p:cNvPr id="23" name="タイトル 4">
            <a:extLst>
              <a:ext uri="{FF2B5EF4-FFF2-40B4-BE49-F238E27FC236}">
                <a16:creationId xmlns:a16="http://schemas.microsoft.com/office/drawing/2014/main" id="{60CA4D5F-DC24-4A0B-B92F-206CD953D7AF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Japan’s Accomplishment in Water Resources Management (9)</a:t>
            </a:r>
            <a:endParaRPr lang="ja-JP" altLang="en-US" dirty="0"/>
          </a:p>
        </p:txBody>
      </p:sp>
      <p:sp>
        <p:nvSpPr>
          <p:cNvPr id="27" name="テキスト プレースホルダー 7">
            <a:extLst>
              <a:ext uri="{FF2B5EF4-FFF2-40B4-BE49-F238E27FC236}">
                <a16:creationId xmlns:a16="http://schemas.microsoft.com/office/drawing/2014/main" id="{92F99178-950C-4B0F-BFED-0265FFA0B4B2}"/>
              </a:ext>
            </a:extLst>
          </p:cNvPr>
          <p:cNvSpPr txBox="1"/>
          <p:nvPr/>
        </p:nvSpPr>
        <p:spPr>
          <a:xfrm>
            <a:off x="531238" y="1039082"/>
            <a:ext cx="8293782" cy="369332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0" dirty="0"/>
              <a:t>Example: Water Quality of Yanase River</a:t>
            </a:r>
            <a:endParaRPr lang="en-US" altLang="ja-JP" sz="2400" b="0" dirty="0"/>
          </a:p>
        </p:txBody>
      </p:sp>
      <p:sp>
        <p:nvSpPr>
          <p:cNvPr id="28" name="コンテンツ プレースホルダー 3">
            <a:extLst>
              <a:ext uri="{FF2B5EF4-FFF2-40B4-BE49-F238E27FC236}">
                <a16:creationId xmlns:a16="http://schemas.microsoft.com/office/drawing/2014/main" id="{0D287991-7A36-4A75-BCDD-F288E500C4D7}"/>
              </a:ext>
            </a:extLst>
          </p:cNvPr>
          <p:cNvSpPr txBox="1"/>
          <p:nvPr/>
        </p:nvSpPr>
        <p:spPr>
          <a:xfrm>
            <a:off x="360000" y="5699489"/>
            <a:ext cx="8465020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Water Quality of Yanase River and Sewerage Coverage Ratio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9D94F7-A6CF-4113-AFBB-35CC4EBC8225}"/>
              </a:ext>
            </a:extLst>
          </p:cNvPr>
          <p:cNvSpPr txBox="1"/>
          <p:nvPr/>
        </p:nvSpPr>
        <p:spPr>
          <a:xfrm>
            <a:off x="118365" y="6204955"/>
            <a:ext cx="9119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177925"/>
            <a:r>
              <a:rPr lang="en-GB" sz="1400" dirty="0">
                <a:effectLst/>
                <a:ea typeface="ＭＳ 明朝" panose="02020609040205080304" pitchFamily="17" charset="-128"/>
              </a:rPr>
              <a:t>Source: Bureau of Sewerage, Tokyo Metropolitan Government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8479DC6D-B7DB-46D4-BD2D-E594B1DB5D52}"/>
              </a:ext>
            </a:extLst>
          </p:cNvPr>
          <p:cNvSpPr/>
          <p:nvPr/>
        </p:nvSpPr>
        <p:spPr>
          <a:xfrm rot="1480693">
            <a:off x="4309157" y="3832992"/>
            <a:ext cx="1846555" cy="2752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思考の吹き出し: 雲形 4">
            <a:extLst>
              <a:ext uri="{FF2B5EF4-FFF2-40B4-BE49-F238E27FC236}">
                <a16:creationId xmlns:a16="http://schemas.microsoft.com/office/drawing/2014/main" id="{04619445-5273-4F1F-8078-7C308CD9DAED}"/>
              </a:ext>
            </a:extLst>
          </p:cNvPr>
          <p:cNvSpPr/>
          <p:nvPr/>
        </p:nvSpPr>
        <p:spPr>
          <a:xfrm>
            <a:off x="5619565" y="864539"/>
            <a:ext cx="3355760" cy="1401189"/>
          </a:xfrm>
          <a:prstGeom prst="cloudCallout">
            <a:avLst>
              <a:gd name="adj1" fmla="val -59193"/>
              <a:gd name="adj2" fmla="val 156903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2"/>
                </a:solidFill>
              </a:rPr>
              <a:t>Decreasing BOD</a:t>
            </a:r>
          </a:p>
          <a:p>
            <a:pPr algn="ctr"/>
            <a:endParaRPr lang="en-US" altLang="ja-JP" sz="2000" dirty="0">
              <a:solidFill>
                <a:schemeClr val="tx2"/>
              </a:solidFill>
            </a:endParaRPr>
          </a:p>
          <a:p>
            <a:pPr algn="ctr"/>
            <a:r>
              <a:rPr kumimoji="1" lang="en-US" altLang="ja-JP" sz="2000" dirty="0">
                <a:solidFill>
                  <a:schemeClr val="tx2"/>
                </a:solidFill>
              </a:rPr>
              <a:t>Improvement of water quality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81B5FDA0-F26C-4D82-B045-A488377599DE}"/>
              </a:ext>
            </a:extLst>
          </p:cNvPr>
          <p:cNvSpPr/>
          <p:nvPr/>
        </p:nvSpPr>
        <p:spPr>
          <a:xfrm>
            <a:off x="6884633" y="1345129"/>
            <a:ext cx="825623" cy="231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165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タイトル 4">
            <a:extLst>
              <a:ext uri="{FF2B5EF4-FFF2-40B4-BE49-F238E27FC236}">
                <a16:creationId xmlns:a16="http://schemas.microsoft.com/office/drawing/2014/main" id="{60CA4D5F-DC24-4A0B-B92F-206CD953D7AF}"/>
              </a:ext>
            </a:extLst>
          </p:cNvPr>
          <p:cNvSpPr txBox="1">
            <a:spLocks/>
          </p:cNvSpPr>
          <p:nvPr/>
        </p:nvSpPr>
        <p:spPr>
          <a:xfrm>
            <a:off x="360000" y="252000"/>
            <a:ext cx="87840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/>
            <a:r>
              <a:rPr lang="en-GB" altLang="ja-JP" dirty="0"/>
              <a:t>1.2	 Japan’s Accomplishment in Water Resources Management (10)</a:t>
            </a:r>
            <a:endParaRPr lang="ja-JP" altLang="en-US" dirty="0"/>
          </a:p>
        </p:txBody>
      </p:sp>
      <p:sp>
        <p:nvSpPr>
          <p:cNvPr id="27" name="テキスト プレースホルダー 7">
            <a:extLst>
              <a:ext uri="{FF2B5EF4-FFF2-40B4-BE49-F238E27FC236}">
                <a16:creationId xmlns:a16="http://schemas.microsoft.com/office/drawing/2014/main" id="{92F99178-950C-4B0F-BFED-0265FFA0B4B2}"/>
              </a:ext>
            </a:extLst>
          </p:cNvPr>
          <p:cNvSpPr txBox="1"/>
          <p:nvPr/>
        </p:nvSpPr>
        <p:spPr>
          <a:xfrm>
            <a:off x="425109" y="1047959"/>
            <a:ext cx="8293782" cy="615553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0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Industrial water supply systems have contributed to the cessation of land subsidence. </a:t>
            </a:r>
            <a:endParaRPr lang="en-US" altLang="ja-JP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BC1DA0B6-EB4E-45F7-AFAE-106360CFA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6" y="1739471"/>
            <a:ext cx="8471622" cy="4252956"/>
          </a:xfrm>
          <a:prstGeom prst="rect">
            <a:avLst/>
          </a:prstGeom>
        </p:spPr>
      </p:pic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B730C04C-CABB-407E-B0D2-EA1717F4EC33}"/>
              </a:ext>
            </a:extLst>
          </p:cNvPr>
          <p:cNvSpPr txBox="1"/>
          <p:nvPr/>
        </p:nvSpPr>
        <p:spPr>
          <a:xfrm>
            <a:off x="360000" y="5938803"/>
            <a:ext cx="8465020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Groundwater Extraction Volume, Groundwater Level, and Cumulative Land Subsidence (Osaka City)</a:t>
            </a:r>
          </a:p>
        </p:txBody>
      </p:sp>
      <p:sp>
        <p:nvSpPr>
          <p:cNvPr id="9" name="思考の吹き出し: 雲形 8">
            <a:extLst>
              <a:ext uri="{FF2B5EF4-FFF2-40B4-BE49-F238E27FC236}">
                <a16:creationId xmlns:a16="http://schemas.microsoft.com/office/drawing/2014/main" id="{BB0A4533-2EC1-407D-833F-F508F511E65F}"/>
              </a:ext>
            </a:extLst>
          </p:cNvPr>
          <p:cNvSpPr/>
          <p:nvPr/>
        </p:nvSpPr>
        <p:spPr>
          <a:xfrm>
            <a:off x="4572001" y="3868845"/>
            <a:ext cx="3284738" cy="738665"/>
          </a:xfrm>
          <a:prstGeom prst="cloudCallout">
            <a:avLst>
              <a:gd name="adj1" fmla="val -8186"/>
              <a:gd name="adj2" fmla="val 101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Stable</a:t>
            </a:r>
            <a:r>
              <a:rPr kumimoji="1" lang="en-US" altLang="ja-JP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ja-JP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condition of land subsidence</a:t>
            </a:r>
            <a:endParaRPr kumimoji="1" lang="ja-JP" altLang="en-US" dirty="0"/>
          </a:p>
        </p:txBody>
      </p:sp>
      <p:sp>
        <p:nvSpPr>
          <p:cNvPr id="17" name="思考の吹き出し: 雲形 16">
            <a:extLst>
              <a:ext uri="{FF2B5EF4-FFF2-40B4-BE49-F238E27FC236}">
                <a16:creationId xmlns:a16="http://schemas.microsoft.com/office/drawing/2014/main" id="{35D1FC31-60DF-4721-B67A-DCD47874C1B2}"/>
              </a:ext>
            </a:extLst>
          </p:cNvPr>
          <p:cNvSpPr/>
          <p:nvPr/>
        </p:nvSpPr>
        <p:spPr>
          <a:xfrm>
            <a:off x="4981853" y="2312295"/>
            <a:ext cx="3284738" cy="870012"/>
          </a:xfrm>
          <a:prstGeom prst="cloudCallout">
            <a:avLst>
              <a:gd name="adj1" fmla="val -34403"/>
              <a:gd name="adj2" fmla="val -525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Recover of groundwater level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7909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2000"/>
            <a:ext cx="8743912" cy="720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</a:rPr>
              <a:t>1.3 </a:t>
            </a:r>
            <a:r>
              <a:rPr lang="en-US" altLang="ja-JP" sz="2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Issues for Water Resources Management in Japan(1)</a:t>
            </a:r>
            <a:endParaRPr kumimoji="1" lang="ja-JP" altLang="en-US" sz="28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64A0A9F-2AC0-45AF-A493-D73619FB9B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37694" y="811937"/>
            <a:ext cx="7007065" cy="53909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1E77C6-8253-4019-B384-90D1B3D38D33}"/>
              </a:ext>
            </a:extLst>
          </p:cNvPr>
          <p:cNvSpPr txBox="1"/>
          <p:nvPr/>
        </p:nvSpPr>
        <p:spPr>
          <a:xfrm>
            <a:off x="1137694" y="6028677"/>
            <a:ext cx="7371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Issues in Water Resources Management</a:t>
            </a:r>
            <a:endParaRPr lang="ja-JP" alt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142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2000"/>
            <a:ext cx="8743912" cy="720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</a:rPr>
              <a:t>1.3 </a:t>
            </a:r>
            <a:r>
              <a:rPr lang="en-US" altLang="ja-JP" sz="2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Issues for Water Resources Management in Japan(2)</a:t>
            </a:r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488849-A7B8-4EBB-A9E0-6445967BDC70}"/>
              </a:ext>
            </a:extLst>
          </p:cNvPr>
          <p:cNvSpPr txBox="1"/>
          <p:nvPr/>
        </p:nvSpPr>
        <p:spPr>
          <a:xfrm>
            <a:off x="251520" y="2505862"/>
            <a:ext cx="8571054" cy="127727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60363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US" altLang="ja-JP" sz="2400" b="1" dirty="0">
                <a:effectLst/>
                <a:ea typeface="Cambria" panose="02040503050406030204" pitchFamily="18" charset="0"/>
              </a:rPr>
              <a:t>(2)</a:t>
            </a:r>
            <a:r>
              <a:rPr lang="ja-JP" altLang="en-US" sz="2400" b="1" dirty="0">
                <a:effectLst/>
                <a:ea typeface="Cambria" panose="02040503050406030204" pitchFamily="18" charset="0"/>
              </a:rPr>
              <a:t>　</a:t>
            </a:r>
            <a:r>
              <a:rPr lang="en-US" altLang="ja-JP" sz="2400" b="1" dirty="0">
                <a:ea typeface="Cambria" panose="02040503050406030204" pitchFamily="18" charset="0"/>
              </a:rPr>
              <a:t>Establishment of water governance</a:t>
            </a:r>
            <a:endParaRPr lang="en-US" altLang="ja-JP" sz="2400" b="1" dirty="0">
              <a:effectLst/>
              <a:ea typeface="Cambria" panose="02040503050406030204" pitchFamily="18" charset="0"/>
            </a:endParaRPr>
          </a:p>
          <a:p>
            <a:pPr marL="1255713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b="1" dirty="0"/>
              <a:t>To respond quickly to the diversified needs of an ever-changing society.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AE9C87-774B-4559-AD4A-A7FC918808D6}"/>
              </a:ext>
            </a:extLst>
          </p:cNvPr>
          <p:cNvSpPr txBox="1"/>
          <p:nvPr/>
        </p:nvSpPr>
        <p:spPr>
          <a:xfrm>
            <a:off x="238391" y="3984068"/>
            <a:ext cx="8571054" cy="2462213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1163638" indent="-803275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tabLst>
                <a:tab pos="144000" algn="l"/>
                <a:tab pos="180000" algn="l"/>
              </a:tabLst>
            </a:pPr>
            <a:r>
              <a:rPr lang="en-GB" altLang="ja-JP" sz="2400" b="1" dirty="0">
                <a:effectLst/>
                <a:ea typeface="Cambria" panose="02040503050406030204" pitchFamily="18" charset="0"/>
              </a:rPr>
              <a:t>(3)</a:t>
            </a:r>
            <a:r>
              <a:rPr lang="en-US" altLang="ja-JP" sz="2400" b="1" dirty="0">
                <a:ea typeface="Cambria" panose="02040503050406030204" pitchFamily="18" charset="0"/>
              </a:rPr>
              <a:t>	</a:t>
            </a:r>
            <a:r>
              <a:rPr lang="en-GB" altLang="ja-JP" sz="2400" b="1" dirty="0">
                <a:effectLst/>
                <a:ea typeface="Cambria" panose="02040503050406030204" pitchFamily="18" charset="0"/>
              </a:rPr>
              <a:t>Adaptation of climate change  and socioeconomic change</a:t>
            </a:r>
          </a:p>
          <a:p>
            <a:pPr marL="1255713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b="1" dirty="0"/>
              <a:t>To enhance the resilience and sustainability of river basins by all stakeholders.</a:t>
            </a:r>
          </a:p>
          <a:p>
            <a:pPr marL="1255713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b="1" dirty="0"/>
              <a:t>To maintain the vitality of people’s communities and improve productivity and national growth.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92431F-6B72-4F82-8394-4BE899940612}"/>
              </a:ext>
            </a:extLst>
          </p:cNvPr>
          <p:cNvSpPr txBox="1"/>
          <p:nvPr/>
        </p:nvSpPr>
        <p:spPr>
          <a:xfrm>
            <a:off x="251520" y="950712"/>
            <a:ext cx="8571054" cy="135421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60363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400" b="1" dirty="0">
                <a:effectLst/>
                <a:ea typeface="Cambria" panose="02040503050406030204" pitchFamily="18" charset="0"/>
              </a:rPr>
              <a:t>(1)</a:t>
            </a:r>
            <a:r>
              <a:rPr lang="ja-JP" altLang="en-GB" sz="2400" b="1" dirty="0">
                <a:effectLst/>
                <a:ea typeface="Cambria" panose="02040503050406030204" pitchFamily="18" charset="0"/>
              </a:rPr>
              <a:t>　</a:t>
            </a:r>
            <a:r>
              <a:rPr lang="en-GB" altLang="ja-JP" sz="2400" b="1" dirty="0">
                <a:effectLst/>
                <a:ea typeface="Cambria" panose="02040503050406030204" pitchFamily="18" charset="0"/>
              </a:rPr>
              <a:t>Limited quick response and flexibility</a:t>
            </a:r>
          </a:p>
          <a:p>
            <a:pPr marL="1255713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b="1" dirty="0"/>
              <a:t>Pollution diseases</a:t>
            </a:r>
          </a:p>
          <a:p>
            <a:pPr marL="1255713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b="1" dirty="0"/>
              <a:t>Water demand projection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60000" y="581521"/>
            <a:ext cx="8208000" cy="677108"/>
          </a:xfrm>
        </p:spPr>
        <p:txBody>
          <a:bodyPr/>
          <a:lstStyle/>
          <a:p>
            <a:r>
              <a:rPr lang="en-US" altLang="ja-JP" dirty="0"/>
              <a:t>Contents of This Text (2/2)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>
          <a:xfrm>
            <a:off x="548317" y="1353910"/>
            <a:ext cx="8207999" cy="4755148"/>
          </a:xfrm>
        </p:spPr>
        <p:txBody>
          <a:bodyPr/>
          <a:lstStyle/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800" dirty="0"/>
              <a:t>Theme 4 	Water Pollution and Environmental 		Management Measures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800" dirty="0"/>
              <a:t>Theme 5	Urban Water Management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800" dirty="0"/>
              <a:t>Theme 6	River Management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800" dirty="0"/>
              <a:t>Theme 7	Groundwater Management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800" dirty="0"/>
              <a:t>Theme 8	Dam Management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800" dirty="0"/>
              <a:t>Theme 9	Environmental and Social 				Considerations in Large-Scale Projects</a:t>
            </a:r>
          </a:p>
          <a:p>
            <a:pPr marL="57785" lvl="3" indent="0">
              <a:lnSpc>
                <a:spcPts val="3000"/>
              </a:lnSpc>
              <a:buNone/>
            </a:pPr>
            <a:r>
              <a:rPr lang="en-US" altLang="ja-JP" sz="2800" dirty="0"/>
              <a:t>Theme 10	Development of Human Resources and Technology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4D9D7CF-D446-4A93-B57B-EDDF671C908D}"/>
              </a:ext>
            </a:extLst>
          </p:cNvPr>
          <p:cNvSpPr/>
          <p:nvPr/>
        </p:nvSpPr>
        <p:spPr>
          <a:xfrm>
            <a:off x="360000" y="1353910"/>
            <a:ext cx="8396316" cy="38395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思考の吹き出し: 雲形 6">
            <a:extLst>
              <a:ext uri="{FF2B5EF4-FFF2-40B4-BE49-F238E27FC236}">
                <a16:creationId xmlns:a16="http://schemas.microsoft.com/office/drawing/2014/main" id="{6C624BD9-08C8-4399-A1F5-5FCA56BBCCD4}"/>
              </a:ext>
            </a:extLst>
          </p:cNvPr>
          <p:cNvSpPr/>
          <p:nvPr/>
        </p:nvSpPr>
        <p:spPr>
          <a:xfrm>
            <a:off x="6454066" y="2201663"/>
            <a:ext cx="2592280" cy="1349406"/>
          </a:xfrm>
          <a:prstGeom prst="cloudCallout">
            <a:avLst>
              <a:gd name="adj1" fmla="val -12433"/>
              <a:gd name="adj2" fmla="val 1246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Explanation of Each Field</a:t>
            </a:r>
            <a:endParaRPr kumimoji="1" lang="ja-JP" altLang="en-US" sz="20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7E85D63-C88C-47A7-9542-C22F04DB6910}"/>
              </a:ext>
            </a:extLst>
          </p:cNvPr>
          <p:cNvSpPr/>
          <p:nvPr/>
        </p:nvSpPr>
        <p:spPr>
          <a:xfrm>
            <a:off x="373842" y="5273077"/>
            <a:ext cx="8396316" cy="931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思考の吹き出し: 雲形 8">
            <a:extLst>
              <a:ext uri="{FF2B5EF4-FFF2-40B4-BE49-F238E27FC236}">
                <a16:creationId xmlns:a16="http://schemas.microsoft.com/office/drawing/2014/main" id="{674A1BE9-5191-41A6-AC2A-EB7C3D20550B}"/>
              </a:ext>
            </a:extLst>
          </p:cNvPr>
          <p:cNvSpPr/>
          <p:nvPr/>
        </p:nvSpPr>
        <p:spPr>
          <a:xfrm>
            <a:off x="5231045" y="5968013"/>
            <a:ext cx="3122841" cy="707995"/>
          </a:xfrm>
          <a:prstGeom prst="cloudCallout">
            <a:avLst>
              <a:gd name="adj1" fmla="val -29898"/>
              <a:gd name="adj2" fmla="val -65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Capacity Development</a:t>
            </a:r>
            <a:endParaRPr kumimoji="1" lang="ja-JP" altLang="en-US" sz="20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58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2000"/>
            <a:ext cx="8229600" cy="720000"/>
          </a:xfrm>
        </p:spPr>
        <p:txBody>
          <a:bodyPr>
            <a:normAutofit/>
          </a:bodyPr>
          <a:lstStyle/>
          <a:p>
            <a:pPr algn="l"/>
            <a:r>
              <a:rPr lang="en-US" altLang="ja-JP" sz="2800">
                <a:solidFill>
                  <a:schemeClr val="bg1">
                    <a:lumMod val="50000"/>
                  </a:schemeClr>
                </a:solidFill>
              </a:rPr>
              <a:t>2. Outline of Each Theme</a:t>
            </a:r>
            <a:endParaRPr kumimoji="1" lang="ja-JP" altLang="en-US" sz="280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DDEDFAF2-7B59-488A-A3CA-9939F31EA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142745"/>
              </p:ext>
            </p:extLst>
          </p:nvPr>
        </p:nvGraphicFramePr>
        <p:xfrm>
          <a:off x="154649" y="972000"/>
          <a:ext cx="8915459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4642">
                  <a:extLst>
                    <a:ext uri="{9D8B030D-6E8A-4147-A177-3AD203B41FA5}">
                      <a16:colId xmlns:a16="http://schemas.microsoft.com/office/drawing/2014/main" val="58512350"/>
                    </a:ext>
                  </a:extLst>
                </a:gridCol>
                <a:gridCol w="3313088">
                  <a:extLst>
                    <a:ext uri="{9D8B030D-6E8A-4147-A177-3AD203B41FA5}">
                      <a16:colId xmlns:a16="http://schemas.microsoft.com/office/drawing/2014/main" val="4032009296"/>
                    </a:ext>
                  </a:extLst>
                </a:gridCol>
                <a:gridCol w="1324714">
                  <a:extLst>
                    <a:ext uri="{9D8B030D-6E8A-4147-A177-3AD203B41FA5}">
                      <a16:colId xmlns:a16="http://schemas.microsoft.com/office/drawing/2014/main" val="118856700"/>
                    </a:ext>
                  </a:extLst>
                </a:gridCol>
                <a:gridCol w="838756">
                  <a:extLst>
                    <a:ext uri="{9D8B030D-6E8A-4147-A177-3AD203B41FA5}">
                      <a16:colId xmlns:a16="http://schemas.microsoft.com/office/drawing/2014/main" val="3263851449"/>
                    </a:ext>
                  </a:extLst>
                </a:gridCol>
                <a:gridCol w="1174259">
                  <a:extLst>
                    <a:ext uri="{9D8B030D-6E8A-4147-A177-3AD203B41FA5}">
                      <a16:colId xmlns:a16="http://schemas.microsoft.com/office/drawing/2014/main" val="60160576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Theme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Flood </a:t>
                      </a:r>
                      <a:r>
                        <a:rPr lang="en-US" altLang="ja-JP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Protection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Water Use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Environ-</a:t>
                      </a:r>
                    </a:p>
                    <a:p>
                      <a:pPr algn="ctr"/>
                      <a:r>
                        <a:rPr lang="en-US" sz="1800" kern="10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ment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42811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266700" indent="-266700" algn="l">
                        <a:buAutoNum type="arabicPeriod"/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Governance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4500" indent="-444500" algn="l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1-1</a:t>
                      </a:r>
                      <a:r>
                        <a:rPr lang="ja-JP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　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Legislation and Organization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 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68139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1-2</a:t>
                      </a:r>
                      <a:r>
                        <a:rPr lang="ja-JP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　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Water Rights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93457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0" indent="-444500" algn="l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1-3   Public Participation and Decision-Making Process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885577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 Plan-based Management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2-1</a:t>
                      </a:r>
                      <a:r>
                        <a:rPr lang="ja-JP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　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Development Plan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65516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0" indent="-444500" algn="l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2-2</a:t>
                      </a:r>
                      <a:r>
                        <a:rPr lang="ja-JP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　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Plan for Each River Basin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633913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</a:t>
                      </a:r>
                      <a:r>
                        <a:rPr lang="en-GB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Finance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990306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</a:t>
                      </a:r>
                      <a:r>
                        <a:rPr lang="en-GB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Water Pollution and Environmental Management Measures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0011133"/>
                  </a:ext>
                </a:extLst>
              </a:tr>
              <a:tr h="43076">
                <a:tc grid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</a:t>
                      </a:r>
                      <a:r>
                        <a:rPr lang="en-GB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Urban 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Water Management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617427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</a:t>
                      </a:r>
                      <a:r>
                        <a:rPr lang="en-GB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River Management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665547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7.</a:t>
                      </a:r>
                      <a:r>
                        <a:rPr lang="en-GB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Groundwater Management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576291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8.</a:t>
                      </a:r>
                      <a:r>
                        <a:rPr lang="en-GB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Dam Management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319546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9.  Environmental and Social Considerations for Large-Scale Projects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271415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66700" indent="-266700" algn="l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10. Development of Human Resources and Technology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2566195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13E24E-37DC-43B6-8E09-8797B870D559}"/>
              </a:ext>
            </a:extLst>
          </p:cNvPr>
          <p:cNvSpPr txBox="1"/>
          <p:nvPr/>
        </p:nvSpPr>
        <p:spPr>
          <a:xfrm>
            <a:off x="3493484" y="6452111"/>
            <a:ext cx="549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177925"/>
            <a:r>
              <a:rPr lang="en-GB" sz="1400" dirty="0">
                <a:effectLst/>
                <a:ea typeface="ＭＳ 明朝" panose="02020609040205080304" pitchFamily="17" charset="-128"/>
              </a:rPr>
              <a:t>Note: “O” indicates there is description in the Theme. 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579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2.1 Legislation and Organization to Coordinate Sectors and Regions(1)</a:t>
            </a:r>
            <a:endParaRPr kumimoji="1" lang="ja-JP" altLang="en-US" sz="2800" dirty="0"/>
          </a:p>
        </p:txBody>
      </p:sp>
      <p:sp>
        <p:nvSpPr>
          <p:cNvPr id="18" name="テキスト プレースホルダー 7">
            <a:extLst>
              <a:ext uri="{FF2B5EF4-FFF2-40B4-BE49-F238E27FC236}">
                <a16:creationId xmlns:a16="http://schemas.microsoft.com/office/drawing/2014/main" id="{B9CB5B1B-ED22-4EE9-86D2-B029421B8103}"/>
              </a:ext>
            </a:extLst>
          </p:cNvPr>
          <p:cNvSpPr txBox="1"/>
          <p:nvPr/>
        </p:nvSpPr>
        <p:spPr>
          <a:xfrm>
            <a:off x="276722" y="1069488"/>
            <a:ext cx="8590556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Government should establish </a:t>
            </a: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legal systems and to coordinate interests of stakeholders. 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24127B32-6F1F-44F0-8C21-62B50B4668FE}"/>
              </a:ext>
            </a:extLst>
          </p:cNvPr>
          <p:cNvSpPr/>
          <p:nvPr/>
        </p:nvSpPr>
        <p:spPr>
          <a:xfrm>
            <a:off x="431540" y="2007782"/>
            <a:ext cx="2520280" cy="828000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>
                <a:solidFill>
                  <a:schemeClr val="tx1"/>
                </a:solidFill>
              </a:rPr>
              <a:t>Conflict</a:t>
            </a:r>
          </a:p>
          <a:p>
            <a:pPr algn="ctr"/>
            <a:r>
              <a:rPr kumimoji="1" lang="en-US" altLang="ja-JP" sz="1600" b="1">
                <a:solidFill>
                  <a:schemeClr val="tx1"/>
                </a:solidFill>
              </a:rPr>
              <a:t>Stakeholders, Sectors, Regions </a:t>
            </a:r>
            <a:endParaRPr kumimoji="1" lang="ja-JP" altLang="en-US" sz="1600" b="1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B6103BB-4B05-4388-A4F4-0D5AD4669126}"/>
              </a:ext>
            </a:extLst>
          </p:cNvPr>
          <p:cNvSpPr/>
          <p:nvPr/>
        </p:nvSpPr>
        <p:spPr>
          <a:xfrm>
            <a:off x="3198002" y="2014126"/>
            <a:ext cx="2376264" cy="792000"/>
          </a:xfrm>
          <a:prstGeom prst="ellipse">
            <a:avLst/>
          </a:prstGeom>
          <a:solidFill>
            <a:srgbClr val="CCFF9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>
                <a:solidFill>
                  <a:schemeClr val="tx1"/>
                </a:solidFill>
              </a:rPr>
              <a:t>Role-sharing</a:t>
            </a:r>
          </a:p>
          <a:p>
            <a:pPr algn="ctr"/>
            <a:r>
              <a:rPr lang="en-US" altLang="ja-JP" sz="1600" b="1">
                <a:solidFill>
                  <a:schemeClr val="tx1"/>
                </a:solidFill>
              </a:rPr>
              <a:t>Cost-sharing</a:t>
            </a:r>
            <a:endParaRPr kumimoji="1" lang="ja-JP" altLang="en-US" sz="1600" b="1">
              <a:solidFill>
                <a:schemeClr val="tx1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EE4C180-43DB-4164-9289-88C273F8FFC6}"/>
              </a:ext>
            </a:extLst>
          </p:cNvPr>
          <p:cNvSpPr/>
          <p:nvPr/>
        </p:nvSpPr>
        <p:spPr>
          <a:xfrm>
            <a:off x="6052871" y="1970756"/>
            <a:ext cx="2376264" cy="792000"/>
          </a:xfrm>
          <a:prstGeom prst="ellipse">
            <a:avLst/>
          </a:prstGeom>
          <a:solidFill>
            <a:srgbClr val="FFCC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>
                <a:solidFill>
                  <a:schemeClr val="tx1"/>
                </a:solidFill>
              </a:rPr>
              <a:t>Environment</a:t>
            </a:r>
          </a:p>
          <a:p>
            <a:pPr algn="ctr"/>
            <a:r>
              <a:rPr lang="en-US" altLang="ja-JP" sz="1600" b="1">
                <a:solidFill>
                  <a:schemeClr val="tx1"/>
                </a:solidFill>
              </a:rPr>
              <a:t>Ecosystem</a:t>
            </a:r>
            <a:endParaRPr kumimoji="1" lang="ja-JP" altLang="en-US" sz="1600" b="1">
              <a:solidFill>
                <a:schemeClr val="tx1"/>
              </a:solidFill>
            </a:endParaRPr>
          </a:p>
        </p:txBody>
      </p:sp>
      <p:sp>
        <p:nvSpPr>
          <p:cNvPr id="23" name="テキスト プレースホルダー 7">
            <a:extLst>
              <a:ext uri="{FF2B5EF4-FFF2-40B4-BE49-F238E27FC236}">
                <a16:creationId xmlns:a16="http://schemas.microsoft.com/office/drawing/2014/main" id="{36C4C5B8-7BCF-4CCF-9FA1-762637D79097}"/>
              </a:ext>
            </a:extLst>
          </p:cNvPr>
          <p:cNvSpPr txBox="1"/>
          <p:nvPr/>
        </p:nvSpPr>
        <p:spPr>
          <a:xfrm>
            <a:off x="276722" y="3175525"/>
            <a:ext cx="8590556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Over the past 2,000 years, Japan has restored to river management to make use of the water and to reduce flood damage. 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7C121D-ECFD-4697-A3D0-2FD32EC2075E}"/>
              </a:ext>
            </a:extLst>
          </p:cNvPr>
          <p:cNvSpPr txBox="1"/>
          <p:nvPr/>
        </p:nvSpPr>
        <p:spPr>
          <a:xfrm>
            <a:off x="551753" y="4063192"/>
            <a:ext cx="6217968" cy="40011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End of 19</a:t>
            </a:r>
            <a:r>
              <a:rPr kumimoji="1" lang="en-US" altLang="ja-JP" sz="2000" b="1" baseline="30000" dirty="0"/>
              <a:t>th</a:t>
            </a:r>
            <a:r>
              <a:rPr kumimoji="1" lang="en-US" altLang="ja-JP" sz="2000" b="1" dirty="0"/>
              <a:t> Century:  established </a:t>
            </a:r>
            <a:r>
              <a:rPr lang="en-US" altLang="ja-JP" sz="2000" b="1" dirty="0"/>
              <a:t>Modern Nation</a:t>
            </a:r>
            <a:endParaRPr kumimoji="1" lang="ja-JP" altLang="en-US" sz="20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55D9F48-A081-4FE2-84D4-AA4CA29B93E1}"/>
              </a:ext>
            </a:extLst>
          </p:cNvPr>
          <p:cNvSpPr txBox="1"/>
          <p:nvPr/>
        </p:nvSpPr>
        <p:spPr>
          <a:xfrm>
            <a:off x="551753" y="5050285"/>
            <a:ext cx="1777323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Legal and organization system</a:t>
            </a:r>
            <a:endParaRPr kumimoji="1" lang="ja-JP" altLang="en-US" sz="20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4E2D768-7F66-4E92-9C3C-8B48F6213B66}"/>
              </a:ext>
            </a:extLst>
          </p:cNvPr>
          <p:cNvSpPr txBox="1"/>
          <p:nvPr/>
        </p:nvSpPr>
        <p:spPr>
          <a:xfrm>
            <a:off x="2766134" y="5188785"/>
            <a:ext cx="1620000" cy="67710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Old River</a:t>
            </a:r>
            <a:r>
              <a:rPr kumimoji="1" lang="en-US" altLang="ja-JP" sz="2000" b="1" dirty="0"/>
              <a:t> </a:t>
            </a:r>
            <a:r>
              <a:rPr kumimoji="1" lang="en-US" altLang="ja-JP" b="1" dirty="0"/>
              <a:t>Law </a:t>
            </a:r>
            <a:r>
              <a:rPr lang="en-US" altLang="ja-JP" b="1" dirty="0"/>
              <a:t>(1896)</a:t>
            </a:r>
            <a:endParaRPr kumimoji="1" lang="ja-JP" altLang="en-US" b="1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10BF010-E74C-4D28-889B-4D3B34E41CF0}"/>
              </a:ext>
            </a:extLst>
          </p:cNvPr>
          <p:cNvSpPr/>
          <p:nvPr/>
        </p:nvSpPr>
        <p:spPr>
          <a:xfrm>
            <a:off x="2439605" y="5331930"/>
            <a:ext cx="21600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5EEEBAE-D4D0-4A00-820A-CB23FFDF5C10}"/>
              </a:ext>
            </a:extLst>
          </p:cNvPr>
          <p:cNvSpPr txBox="1"/>
          <p:nvPr/>
        </p:nvSpPr>
        <p:spPr>
          <a:xfrm>
            <a:off x="4823192" y="5188785"/>
            <a:ext cx="1620000" cy="70788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/>
              <a:t>New River Law </a:t>
            </a:r>
            <a:r>
              <a:rPr lang="en-US" altLang="ja-JP" sz="2000" b="1"/>
              <a:t>(1964)</a:t>
            </a:r>
            <a:endParaRPr kumimoji="1" lang="ja-JP" altLang="en-US" sz="2000" b="1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CCB38C-3035-4CBD-AB95-E774A658D5AF}"/>
              </a:ext>
            </a:extLst>
          </p:cNvPr>
          <p:cNvSpPr txBox="1"/>
          <p:nvPr/>
        </p:nvSpPr>
        <p:spPr>
          <a:xfrm>
            <a:off x="6880251" y="5188785"/>
            <a:ext cx="1800000" cy="707886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/>
              <a:t>Revised River Law </a:t>
            </a:r>
            <a:r>
              <a:rPr lang="en-US" altLang="ja-JP" sz="2000" b="1"/>
              <a:t>(1997)</a:t>
            </a:r>
            <a:endParaRPr kumimoji="1" lang="ja-JP" altLang="en-US" sz="2000" b="1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AC7F7FF9-70D8-442F-B634-79B9F96C38F9}"/>
              </a:ext>
            </a:extLst>
          </p:cNvPr>
          <p:cNvSpPr/>
          <p:nvPr/>
        </p:nvSpPr>
        <p:spPr>
          <a:xfrm>
            <a:off x="4496663" y="5331930"/>
            <a:ext cx="21600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0D68852E-A64D-416E-9809-C89EE6D4BC4E}"/>
              </a:ext>
            </a:extLst>
          </p:cNvPr>
          <p:cNvSpPr/>
          <p:nvPr/>
        </p:nvSpPr>
        <p:spPr>
          <a:xfrm>
            <a:off x="6553721" y="5331930"/>
            <a:ext cx="21600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A85F1B04-2068-4B79-8467-70A233FE9A03}"/>
              </a:ext>
            </a:extLst>
          </p:cNvPr>
          <p:cNvSpPr/>
          <p:nvPr/>
        </p:nvSpPr>
        <p:spPr>
          <a:xfrm>
            <a:off x="1219200" y="4586189"/>
            <a:ext cx="434109" cy="432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プレースホルダー 7">
            <a:extLst>
              <a:ext uri="{FF2B5EF4-FFF2-40B4-BE49-F238E27FC236}">
                <a16:creationId xmlns:a16="http://schemas.microsoft.com/office/drawing/2014/main" id="{B9CB5B1B-ED22-4EE9-86D2-B029421B8103}"/>
              </a:ext>
            </a:extLst>
          </p:cNvPr>
          <p:cNvSpPr txBox="1"/>
          <p:nvPr/>
        </p:nvSpPr>
        <p:spPr>
          <a:xfrm>
            <a:off x="292476" y="1278175"/>
            <a:ext cx="8590556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Japan transformed institutions to meet the changing needs of the country along with the nation’s growth, socioeconomic changes, and climate change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492566-B972-4363-9A7D-BC66FB3AE152}"/>
              </a:ext>
            </a:extLst>
          </p:cNvPr>
          <p:cNvSpPr txBox="1"/>
          <p:nvPr/>
        </p:nvSpPr>
        <p:spPr>
          <a:xfrm>
            <a:off x="6074611" y="2960796"/>
            <a:ext cx="2555816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Flood Protection</a:t>
            </a:r>
            <a:endParaRPr kumimoji="1" lang="en-US" altLang="ja-JP" sz="2000" dirty="0"/>
          </a:p>
          <a:p>
            <a:r>
              <a:rPr kumimoji="1" lang="en-US" altLang="ja-JP" sz="2000" dirty="0"/>
              <a:t>1896 Old River Law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08DD46E-30BF-4554-B212-78346B537826}"/>
              </a:ext>
            </a:extLst>
          </p:cNvPr>
          <p:cNvSpPr txBox="1"/>
          <p:nvPr/>
        </p:nvSpPr>
        <p:spPr>
          <a:xfrm>
            <a:off x="6074720" y="4003258"/>
            <a:ext cx="2808312" cy="1015663"/>
          </a:xfrm>
          <a:prstGeom prst="rect">
            <a:avLst/>
          </a:prstGeom>
          <a:solidFill>
            <a:srgbClr val="CCFFFF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ja-JP" sz="2000"/>
              <a:t>For Public Health</a:t>
            </a:r>
            <a:endParaRPr kumimoji="1" lang="en-US" altLang="ja-JP" sz="2000"/>
          </a:p>
          <a:p>
            <a:r>
              <a:rPr kumimoji="1" lang="en-US" altLang="ja-JP" sz="2000"/>
              <a:t>1890 Water Supply Act</a:t>
            </a:r>
          </a:p>
          <a:p>
            <a:r>
              <a:rPr kumimoji="1" lang="en-US" altLang="ja-JP" sz="2000"/>
              <a:t>1900 Sewerage Act</a:t>
            </a:r>
          </a:p>
        </p:txBody>
      </p:sp>
      <p:sp>
        <p:nvSpPr>
          <p:cNvPr id="21" name="テキスト プレースホルダー 7">
            <a:extLst>
              <a:ext uri="{FF2B5EF4-FFF2-40B4-BE49-F238E27FC236}">
                <a16:creationId xmlns:a16="http://schemas.microsoft.com/office/drawing/2014/main" id="{71F62A21-4FB9-4D86-BF5F-9454736B72A0}"/>
              </a:ext>
            </a:extLst>
          </p:cNvPr>
          <p:cNvSpPr txBox="1"/>
          <p:nvPr/>
        </p:nvSpPr>
        <p:spPr>
          <a:xfrm>
            <a:off x="845532" y="2497478"/>
            <a:ext cx="7340190" cy="307777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000" b="0" dirty="0">
                <a:latin typeface="Cambria" panose="02040503050406030204" pitchFamily="18" charset="0"/>
                <a:ea typeface="Cambria" panose="02040503050406030204" pitchFamily="18" charset="0"/>
              </a:rPr>
              <a:t>Modernization: End of 19th Century-Mid 20th Century </a:t>
            </a:r>
            <a:endParaRPr lang="en-US" altLang="ja-JP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コンテンツ プレースホルダー 3">
            <a:extLst>
              <a:ext uri="{FF2B5EF4-FFF2-40B4-BE49-F238E27FC236}">
                <a16:creationId xmlns:a16="http://schemas.microsoft.com/office/drawing/2014/main" id="{5BFA7ABB-CEC8-4C0B-B8F4-C82D2E09ACB6}"/>
              </a:ext>
            </a:extLst>
          </p:cNvPr>
          <p:cNvSpPr txBox="1"/>
          <p:nvPr/>
        </p:nvSpPr>
        <p:spPr>
          <a:xfrm>
            <a:off x="736475" y="5698340"/>
            <a:ext cx="4637676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Flood Prevention and Public Health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9F7E345B-6AA3-4EEB-BAAC-18801EF572F0}"/>
              </a:ext>
            </a:extLst>
          </p:cNvPr>
          <p:cNvSpPr txBox="1">
            <a:spLocks/>
          </p:cNvSpPr>
          <p:nvPr/>
        </p:nvSpPr>
        <p:spPr>
          <a:xfrm>
            <a:off x="400827" y="343961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/>
              <a:t>2.1 Legislation and Organization to Coordinate Sectors and Regions(2)</a:t>
            </a:r>
            <a:endParaRPr lang="ja-JP" altLang="en-US" sz="28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04F6A59-5FEE-490D-8FC5-B177402A494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7"/>
          <a:stretch/>
        </p:blipFill>
        <p:spPr bwMode="auto">
          <a:xfrm>
            <a:off x="736475" y="3108549"/>
            <a:ext cx="4979421" cy="2443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4025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E8A4944-C984-4790-89A7-BC0E87A64E7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1"/>
          <a:stretch/>
        </p:blipFill>
        <p:spPr bwMode="auto">
          <a:xfrm>
            <a:off x="266800" y="1756484"/>
            <a:ext cx="5845386" cy="3922827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2.1 Legislation and Organization to Coordinate Sectors and Regions(3)</a:t>
            </a:r>
            <a:endParaRPr lang="ja-JP" altLang="en-US" sz="28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6C99DF-C051-42F9-97BC-6DE7F9A044A4}"/>
              </a:ext>
            </a:extLst>
          </p:cNvPr>
          <p:cNvSpPr txBox="1"/>
          <p:nvPr/>
        </p:nvSpPr>
        <p:spPr>
          <a:xfrm>
            <a:off x="5350653" y="5388181"/>
            <a:ext cx="3702886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Irrigation and Water Supply</a:t>
            </a:r>
          </a:p>
          <a:p>
            <a:pPr marL="533400" indent="-533400"/>
            <a:r>
              <a:rPr kumimoji="1" lang="en-US" altLang="ja-JP" sz="2000" dirty="0"/>
              <a:t>1949 Land Improvement Act</a:t>
            </a:r>
          </a:p>
          <a:p>
            <a:pPr marL="533400" indent="-533400"/>
            <a:r>
              <a:rPr kumimoji="1" lang="en-US" altLang="ja-JP" sz="2000" dirty="0"/>
              <a:t>1956 Industrial Water Act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75077D5-5582-4835-8B03-8B9804FCEF7C}"/>
              </a:ext>
            </a:extLst>
          </p:cNvPr>
          <p:cNvSpPr txBox="1"/>
          <p:nvPr/>
        </p:nvSpPr>
        <p:spPr>
          <a:xfrm>
            <a:off x="5940311" y="4634133"/>
            <a:ext cx="3113227" cy="707886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River Basin Management</a:t>
            </a:r>
          </a:p>
          <a:p>
            <a:r>
              <a:rPr kumimoji="1" lang="en-US" altLang="ja-JP" sz="2000" dirty="0"/>
              <a:t>1964 New River Law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98AF598-0BCA-41C0-AC71-B82D9D9BA07E}"/>
              </a:ext>
            </a:extLst>
          </p:cNvPr>
          <p:cNvSpPr txBox="1"/>
          <p:nvPr/>
        </p:nvSpPr>
        <p:spPr>
          <a:xfrm>
            <a:off x="5940312" y="1465464"/>
            <a:ext cx="3113226" cy="286232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Water  Resources Development</a:t>
            </a:r>
          </a:p>
          <a:p>
            <a:pPr marL="533400" indent="-533400"/>
            <a:r>
              <a:rPr lang="en-GB" altLang="ja-JP" sz="2000" dirty="0"/>
              <a:t>1957 Specific Multipurpose Dam Act</a:t>
            </a:r>
          </a:p>
          <a:p>
            <a:pPr marL="533400" indent="-533400"/>
            <a:r>
              <a:rPr kumimoji="1" lang="en-US" altLang="ja-JP" sz="2000" dirty="0"/>
              <a:t>1958 New </a:t>
            </a:r>
            <a:r>
              <a:rPr lang="en-US" altLang="ja-JP" sz="2000" dirty="0"/>
              <a:t>S</a:t>
            </a:r>
            <a:r>
              <a:rPr kumimoji="1" lang="en-US" altLang="ja-JP" sz="2000" dirty="0"/>
              <a:t>ewerage </a:t>
            </a:r>
            <a:r>
              <a:rPr lang="en-US" altLang="ja-JP" sz="2000" dirty="0"/>
              <a:t>A</a:t>
            </a:r>
            <a:r>
              <a:rPr kumimoji="1" lang="en-US" altLang="ja-JP" sz="2000" dirty="0"/>
              <a:t>ct</a:t>
            </a:r>
          </a:p>
          <a:p>
            <a:pPr marL="533400" indent="-533400"/>
            <a:r>
              <a:rPr lang="en-US" altLang="ja-JP" sz="2000" dirty="0"/>
              <a:t>1963 Water Resources Development Promotion Act </a:t>
            </a:r>
            <a:endParaRPr kumimoji="1" lang="en-US" altLang="ja-JP" sz="2000" dirty="0"/>
          </a:p>
        </p:txBody>
      </p:sp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B4AEC170-946A-42FC-ABCF-33EF699D9C23}"/>
              </a:ext>
            </a:extLst>
          </p:cNvPr>
          <p:cNvSpPr txBox="1"/>
          <p:nvPr/>
        </p:nvSpPr>
        <p:spPr>
          <a:xfrm>
            <a:off x="266800" y="1125886"/>
            <a:ext cx="6596016" cy="307777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000" b="0" dirty="0">
                <a:latin typeface="Cambria" panose="02040503050406030204" pitchFamily="18" charset="0"/>
                <a:ea typeface="Cambria" panose="02040503050406030204" pitchFamily="18" charset="0"/>
              </a:rPr>
              <a:t>High Economic Growth period:  Mid 20th Century  to 1970 </a:t>
            </a:r>
            <a:endParaRPr lang="en-US" altLang="ja-JP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コンテンツ プレースホルダー 3">
            <a:extLst>
              <a:ext uri="{FF2B5EF4-FFF2-40B4-BE49-F238E27FC236}">
                <a16:creationId xmlns:a16="http://schemas.microsoft.com/office/drawing/2014/main" id="{4B13B173-8C13-45F8-804A-18DC180CD987}"/>
              </a:ext>
            </a:extLst>
          </p:cNvPr>
          <p:cNvSpPr txBox="1"/>
          <p:nvPr/>
        </p:nvSpPr>
        <p:spPr>
          <a:xfrm>
            <a:off x="712977" y="5896013"/>
            <a:ext cx="4637676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Water Resources Development</a:t>
            </a:r>
          </a:p>
        </p:txBody>
      </p:sp>
    </p:spTree>
    <p:extLst>
      <p:ext uri="{BB962C8B-B14F-4D97-AF65-F5344CB8AC3E}">
        <p14:creationId xmlns:p14="http://schemas.microsoft.com/office/powerpoint/2010/main" val="3882990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2.1 Legislation and Organization to Coordinate Sectors and Regions(4)</a:t>
            </a:r>
            <a:endParaRPr kumimoji="1" lang="ja-JP" altLang="en-US" sz="28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6C99DF-C051-42F9-97BC-6DE7F9A044A4}"/>
              </a:ext>
            </a:extLst>
          </p:cNvPr>
          <p:cNvSpPr txBox="1"/>
          <p:nvPr/>
        </p:nvSpPr>
        <p:spPr>
          <a:xfrm>
            <a:off x="5652119" y="1574165"/>
            <a:ext cx="3408753" cy="2246769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marL="623888" indent="-623888" algn="ctr"/>
            <a:r>
              <a:rPr kumimoji="1" lang="en-US" altLang="ja-JP" sz="2000" b="1" dirty="0"/>
              <a:t>Environment  Preservation</a:t>
            </a:r>
          </a:p>
          <a:p>
            <a:pPr marL="623888" indent="-623888"/>
            <a:r>
              <a:rPr kumimoji="1" lang="en-US" altLang="ja-JP" sz="2000" dirty="0"/>
              <a:t>1984	Act on Special Measures Concerning Conservation of Lake Water Quality</a:t>
            </a:r>
          </a:p>
          <a:p>
            <a:pPr marL="623888" indent="-623888"/>
            <a:r>
              <a:rPr kumimoji="1" lang="en-US" altLang="ja-JP" sz="2000" dirty="0"/>
              <a:t>1997	Revised River Law </a:t>
            </a:r>
          </a:p>
          <a:p>
            <a:pPr marL="623888" indent="-623888"/>
            <a:r>
              <a:rPr lang="en-US" altLang="ja-JP" sz="2000" dirty="0"/>
              <a:t>2014	Basic Act of Water Cycle</a:t>
            </a:r>
            <a:endParaRPr kumimoji="1" lang="en-US" altLang="ja-JP" sz="2000" dirty="0"/>
          </a:p>
        </p:txBody>
      </p:sp>
      <p:sp>
        <p:nvSpPr>
          <p:cNvPr id="7" name="テキスト プレースホルダー 7">
            <a:extLst>
              <a:ext uri="{FF2B5EF4-FFF2-40B4-BE49-F238E27FC236}">
                <a16:creationId xmlns:a16="http://schemas.microsoft.com/office/drawing/2014/main" id="{15AD5724-9143-4B1B-A78B-3074DDAC47AB}"/>
              </a:ext>
            </a:extLst>
          </p:cNvPr>
          <p:cNvSpPr txBox="1"/>
          <p:nvPr/>
        </p:nvSpPr>
        <p:spPr>
          <a:xfrm>
            <a:off x="276037" y="1075208"/>
            <a:ext cx="6596016" cy="307777"/>
          </a:xfrm>
          <a:prstGeom prst="rect">
            <a:avLst/>
          </a:prstGeom>
          <a:solidFill>
            <a:srgbClr val="FFFF99"/>
          </a:solidFill>
          <a:ln w="19050">
            <a:noFill/>
          </a:ln>
        </p:spPr>
        <p:txBody>
          <a:bodyPr wrap="square" lIns="0" tIns="0" rIns="0" bIns="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000" b="0">
                <a:latin typeface="Cambria" panose="02040503050406030204" pitchFamily="18" charset="0"/>
                <a:ea typeface="Cambria" panose="02040503050406030204" pitchFamily="18" charset="0"/>
              </a:rPr>
              <a:t>Sustainable Growth Period: 1970 - Present </a:t>
            </a:r>
            <a:endParaRPr lang="en-US" altLang="ja-JP" sz="2000" b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60A062E-1209-4FE4-9586-F543E442829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5"/>
          <a:stretch/>
        </p:blipFill>
        <p:spPr bwMode="auto">
          <a:xfrm>
            <a:off x="224592" y="1574165"/>
            <a:ext cx="5427528" cy="3625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8627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2472" y="357054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2.1 Legislation and Organization to Coordinate Sectors and Regions(5)</a:t>
            </a:r>
            <a:endParaRPr kumimoji="1" lang="ja-JP" altLang="en-US" sz="28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9A89F14-D990-4D4C-8B28-6E6B30861C16}"/>
              </a:ext>
            </a:extLst>
          </p:cNvPr>
          <p:cNvSpPr txBox="1"/>
          <p:nvPr/>
        </p:nvSpPr>
        <p:spPr>
          <a:xfrm>
            <a:off x="3450117" y="6423261"/>
            <a:ext cx="5174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996950"/>
            <a:r>
              <a:rPr lang="en-GB" sz="1400" dirty="0">
                <a:effectLst/>
                <a:ea typeface="ＭＳ 明朝" panose="02020609040205080304" pitchFamily="17" charset="-128"/>
              </a:rPr>
              <a:t>Source: Project research team referring to  MLIT website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73ADBB5-5514-4453-AA9C-5D2BA0C64812}"/>
              </a:ext>
            </a:extLst>
          </p:cNvPr>
          <p:cNvGrpSpPr/>
          <p:nvPr/>
        </p:nvGrpSpPr>
        <p:grpSpPr>
          <a:xfrm>
            <a:off x="55715" y="1067116"/>
            <a:ext cx="9204485" cy="5124522"/>
            <a:chOff x="743786" y="1857981"/>
            <a:chExt cx="8241664" cy="4374388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0F22C4A7-7491-4B5C-8ACB-C4DB0DAEE3E6}"/>
                </a:ext>
              </a:extLst>
            </p:cNvPr>
            <p:cNvSpPr/>
            <p:nvPr/>
          </p:nvSpPr>
          <p:spPr>
            <a:xfrm rot="5400000">
              <a:off x="2407234" y="2496829"/>
              <a:ext cx="136112" cy="630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Cambria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F905CD23-0624-4D34-9E53-3F6333CD00C3}"/>
                </a:ext>
              </a:extLst>
            </p:cNvPr>
            <p:cNvSpPr/>
            <p:nvPr/>
          </p:nvSpPr>
          <p:spPr>
            <a:xfrm rot="5400000">
              <a:off x="2338656" y="3033610"/>
              <a:ext cx="136113" cy="445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Cambria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BEFA0CE-8287-49D4-9D71-5F9904695D8F}"/>
                </a:ext>
              </a:extLst>
            </p:cNvPr>
            <p:cNvSpPr/>
            <p:nvPr/>
          </p:nvSpPr>
          <p:spPr>
            <a:xfrm rot="5400000">
              <a:off x="5914453" y="3327598"/>
              <a:ext cx="187157" cy="741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Cambria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02ADC0E7-4455-4844-90C2-15C74CBA1576}"/>
                </a:ext>
              </a:extLst>
            </p:cNvPr>
            <p:cNvSpPr/>
            <p:nvPr/>
          </p:nvSpPr>
          <p:spPr>
            <a:xfrm rot="5400000">
              <a:off x="5895593" y="3816231"/>
              <a:ext cx="187157" cy="741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Cambria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73940A1-42AE-4145-8AFA-47ED121F0B16}"/>
                </a:ext>
              </a:extLst>
            </p:cNvPr>
            <p:cNvSpPr/>
            <p:nvPr/>
          </p:nvSpPr>
          <p:spPr>
            <a:xfrm rot="5400000">
              <a:off x="5895593" y="4322949"/>
              <a:ext cx="187157" cy="741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Cambria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A147D8F-B837-4F3C-B46D-71073316DAC5}"/>
                </a:ext>
              </a:extLst>
            </p:cNvPr>
            <p:cNvSpPr txBox="1"/>
            <p:nvPr/>
          </p:nvSpPr>
          <p:spPr>
            <a:xfrm>
              <a:off x="1724436" y="2846839"/>
              <a:ext cx="1164744" cy="372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Sewerage Department</a:t>
              </a:r>
              <a:endParaRPr lang="ja-JP" altLang="en-US" b="1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AB37D83-24BF-44CD-9852-F278AED4D8CE}"/>
                </a:ext>
              </a:extLst>
            </p:cNvPr>
            <p:cNvSpPr txBox="1"/>
            <p:nvPr/>
          </p:nvSpPr>
          <p:spPr>
            <a:xfrm>
              <a:off x="1753619" y="3696446"/>
              <a:ext cx="1510981" cy="558288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4472C4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Water Resources Departments</a:t>
              </a:r>
              <a:endParaRPr lang="ja-JP" altLang="en-US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5EC482-9BD3-4069-9B39-85944CDF46CC}"/>
                </a:ext>
              </a:extLst>
            </p:cNvPr>
            <p:cNvSpPr txBox="1"/>
            <p:nvPr/>
          </p:nvSpPr>
          <p:spPr>
            <a:xfrm>
              <a:off x="2976190" y="2826096"/>
              <a:ext cx="1465004" cy="372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128588" indent="-128588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Sewerage</a:t>
              </a:r>
            </a:p>
            <a:p>
              <a:pPr>
                <a:lnSpc>
                  <a:spcPts val="1700"/>
                </a:lnSpc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Act</a:t>
              </a:r>
              <a:endParaRPr lang="ja-JP" altLang="en-US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D516A9E-31D5-4558-9F3E-774F86CDD868}"/>
                </a:ext>
              </a:extLst>
            </p:cNvPr>
            <p:cNvSpPr txBox="1"/>
            <p:nvPr/>
          </p:nvSpPr>
          <p:spPr>
            <a:xfrm>
              <a:off x="1730370" y="3260402"/>
              <a:ext cx="1187354" cy="372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Sabo Department</a:t>
              </a:r>
              <a:endParaRPr lang="ja-JP" altLang="en-US" b="1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8B4C5D5-CB87-45BA-AA6B-85FCA0BFBC90}"/>
                </a:ext>
              </a:extLst>
            </p:cNvPr>
            <p:cNvSpPr txBox="1"/>
            <p:nvPr/>
          </p:nvSpPr>
          <p:spPr>
            <a:xfrm>
              <a:off x="4115844" y="2508927"/>
              <a:ext cx="1333744" cy="141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0000FF"/>
                  </a:solidFill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Coordination between River </a:t>
              </a:r>
              <a:r>
                <a:rPr lang="en-US" altLang="ja-JP" b="1" dirty="0" err="1">
                  <a:solidFill>
                    <a:srgbClr val="0000FF"/>
                  </a:solidFill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Adminis-trators</a:t>
              </a:r>
              <a:r>
                <a:rPr lang="en-US" altLang="ja-JP" b="1" dirty="0">
                  <a:solidFill>
                    <a:srgbClr val="0000FF"/>
                  </a:solidFill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 and Dam Owners</a:t>
              </a:r>
              <a:endParaRPr lang="ja-JP" altLang="en-US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034A74B-42BD-4525-B03F-415989462DBA}"/>
                </a:ext>
              </a:extLst>
            </p:cNvPr>
            <p:cNvSpPr txBox="1"/>
            <p:nvPr/>
          </p:nvSpPr>
          <p:spPr>
            <a:xfrm>
              <a:off x="2380904" y="4215869"/>
              <a:ext cx="3127200" cy="709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0000FF"/>
                  </a:solidFill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Coordination between Government Agencies of Water Utilization and Water Users</a:t>
              </a:r>
              <a:endParaRPr lang="ja-JP" altLang="en-US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72ED714-200E-4475-A17E-90BB73644248}"/>
                </a:ext>
              </a:extLst>
            </p:cNvPr>
            <p:cNvSpPr txBox="1"/>
            <p:nvPr/>
          </p:nvSpPr>
          <p:spPr>
            <a:xfrm>
              <a:off x="5585678" y="2522614"/>
              <a:ext cx="2948269" cy="3721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>
              <a:spAutoFit/>
            </a:bodyPr>
            <a:lstStyle/>
            <a:p>
              <a:pPr marL="128588" indent="-128588" algn="just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River Law</a:t>
              </a:r>
            </a:p>
            <a:p>
              <a:pPr marL="128588" indent="-128588" algn="just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Specified Multipurpose Dam Act</a:t>
              </a:r>
              <a:endParaRPr lang="ja-JP" altLang="en-US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1BA32FD-369E-475D-A8A8-2AE3BEC8E97D}"/>
                </a:ext>
              </a:extLst>
            </p:cNvPr>
            <p:cNvSpPr txBox="1"/>
            <p:nvPr/>
          </p:nvSpPr>
          <p:spPr>
            <a:xfrm>
              <a:off x="743786" y="1857981"/>
              <a:ext cx="2248733" cy="7881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MLIT 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(River Administrator)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Water and Disaster Management Bureau</a:t>
              </a:r>
              <a:endParaRPr lang="ja-JP" altLang="en-US" b="1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9719565D-F8B9-471E-9CA8-62BF0A1DC730}"/>
                </a:ext>
              </a:extLst>
            </p:cNvPr>
            <p:cNvSpPr txBox="1"/>
            <p:nvPr/>
          </p:nvSpPr>
          <p:spPr>
            <a:xfrm>
              <a:off x="3735668" y="1981749"/>
              <a:ext cx="4076692" cy="51827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River-Related Departments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(Water Policy, River Planning, Environment, and Flood Control)</a:t>
              </a:r>
              <a:endParaRPr lang="ja-JP" altLang="en-US" b="1" dirty="0">
                <a:effectLst>
                  <a:glow rad="63500">
                    <a:prstClr val="white"/>
                  </a:glow>
                </a:effectLst>
                <a:latin typeface="Cambria"/>
                <a:ea typeface="游ゴシック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5EBF10E-ECB1-4852-A224-68E16CBFC734}"/>
                </a:ext>
              </a:extLst>
            </p:cNvPr>
            <p:cNvSpPr txBox="1"/>
            <p:nvPr/>
          </p:nvSpPr>
          <p:spPr>
            <a:xfrm>
              <a:off x="5470740" y="2923603"/>
              <a:ext cx="2937473" cy="372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Government Agencies Related to Water and Environment</a:t>
              </a:r>
              <a:endParaRPr lang="ja-JP" altLang="en-US" b="1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D2C7134-EF6C-4009-AAA4-902EAFDD8E21}"/>
                </a:ext>
              </a:extLst>
            </p:cNvPr>
            <p:cNvSpPr txBox="1"/>
            <p:nvPr/>
          </p:nvSpPr>
          <p:spPr>
            <a:xfrm>
              <a:off x="5443354" y="3285836"/>
              <a:ext cx="1808195" cy="558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Health, Labor and Welfare Ministry (MHLW)</a:t>
              </a:r>
              <a:endParaRPr lang="ja-JP" altLang="en-US" b="1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711A082-763B-4C7E-AA9E-74FB2D791B36}"/>
                </a:ext>
              </a:extLst>
            </p:cNvPr>
            <p:cNvSpPr txBox="1"/>
            <p:nvPr/>
          </p:nvSpPr>
          <p:spPr>
            <a:xfrm>
              <a:off x="5436045" y="3883350"/>
              <a:ext cx="1805962" cy="930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Ministry of Agriculture, Forestry and Fisheries of Japan (MAFF)</a:t>
              </a:r>
              <a:endParaRPr lang="ja-JP" altLang="en-US" b="1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8C5A862-378F-49F9-8A63-E6DD76A67EC4}"/>
                </a:ext>
              </a:extLst>
            </p:cNvPr>
            <p:cNvSpPr txBox="1"/>
            <p:nvPr/>
          </p:nvSpPr>
          <p:spPr>
            <a:xfrm>
              <a:off x="5425585" y="4899102"/>
              <a:ext cx="1825962" cy="558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Ministry of Economy, Trade and (METI)</a:t>
              </a:r>
              <a:endParaRPr lang="ja-JP" altLang="en-US" b="1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C3ED4CE6-E802-417D-9F53-72B8B01C6EE1}"/>
                </a:ext>
              </a:extLst>
            </p:cNvPr>
            <p:cNvSpPr txBox="1"/>
            <p:nvPr/>
          </p:nvSpPr>
          <p:spPr>
            <a:xfrm>
              <a:off x="7212413" y="3358549"/>
              <a:ext cx="1656000" cy="405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28588" indent="-128588">
                <a:lnSpc>
                  <a:spcPts val="17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Water Supply Act</a:t>
              </a:r>
            </a:p>
            <a:p>
              <a:pPr marL="128588" indent="-128588" algn="just">
                <a:lnSpc>
                  <a:spcPts val="17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Sewerage Act</a:t>
              </a:r>
              <a:endParaRPr lang="ja-JP" altLang="en-US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44B825A-3363-4CFF-90A1-3994CCB77346}"/>
                </a:ext>
              </a:extLst>
            </p:cNvPr>
            <p:cNvSpPr txBox="1"/>
            <p:nvPr/>
          </p:nvSpPr>
          <p:spPr>
            <a:xfrm>
              <a:off x="7236912" y="3965018"/>
              <a:ext cx="1656000" cy="591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28588" indent="-128588">
                <a:lnSpc>
                  <a:spcPts val="17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Land Improvement Act</a:t>
              </a:r>
            </a:p>
            <a:p>
              <a:pPr marL="128588" indent="-128588" algn="just">
                <a:lnSpc>
                  <a:spcPts val="17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Forest Act</a:t>
              </a:r>
              <a:endParaRPr lang="ja-JP" altLang="en-US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3364D91-443C-4F4A-9F05-F1609B28EDAE}"/>
                </a:ext>
              </a:extLst>
            </p:cNvPr>
            <p:cNvSpPr txBox="1"/>
            <p:nvPr/>
          </p:nvSpPr>
          <p:spPr>
            <a:xfrm>
              <a:off x="7268087" y="4775810"/>
              <a:ext cx="1656000" cy="744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28588" indent="-128588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altLang="ja-JP" sz="1600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Industrial Water Act</a:t>
              </a:r>
            </a:p>
            <a:p>
              <a:pPr marL="128588" indent="-128588">
                <a:lnSpc>
                  <a:spcPts val="17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ja-JP" sz="1600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Electricity Business Act</a:t>
              </a:r>
              <a:endParaRPr lang="ja-JP" altLang="en-US" sz="1600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175DB3E-F9B8-44A6-9CE0-FDB46CCB7CCD}"/>
                </a:ext>
              </a:extLst>
            </p:cNvPr>
            <p:cNvSpPr txBox="1"/>
            <p:nvPr/>
          </p:nvSpPr>
          <p:spPr>
            <a:xfrm>
              <a:off x="7329450" y="5487984"/>
              <a:ext cx="1656000" cy="7443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28588" indent="-128588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Water Pollution Prevention Act</a:t>
              </a:r>
            </a:p>
            <a:p>
              <a:pPr marL="128588" indent="-128588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Water Supply and Resource Act</a:t>
              </a:r>
              <a:endParaRPr lang="ja-JP" altLang="en-US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961ABD6-4211-4D7F-B68F-9098224044E8}"/>
                </a:ext>
              </a:extLst>
            </p:cNvPr>
            <p:cNvSpPr txBox="1"/>
            <p:nvPr/>
          </p:nvSpPr>
          <p:spPr>
            <a:xfrm>
              <a:off x="786066" y="4858709"/>
              <a:ext cx="4289991" cy="11822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GB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Water Resources Development Promotion Act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GB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Water Resources Development Corporation Act</a:t>
              </a:r>
              <a:endParaRPr lang="en-US" altLang="ja-JP" dirty="0">
                <a:effectLst>
                  <a:glow rad="63500">
                    <a:schemeClr val="bg1"/>
                  </a:glow>
                </a:effectLst>
                <a:latin typeface="Cambria"/>
                <a:ea typeface="Cambria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GB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Act on Special Measures for Water Source Areas</a:t>
              </a:r>
              <a:endParaRPr lang="en-US" altLang="ja-JP" dirty="0">
                <a:effectLst>
                  <a:glow rad="63500">
                    <a:schemeClr val="bg1"/>
                  </a:glow>
                </a:effectLst>
                <a:latin typeface="Cambria"/>
                <a:ea typeface="Cambria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GB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Act on Promotion of Rainwater Use</a:t>
              </a:r>
              <a:endParaRPr lang="en-US" altLang="ja-JP" dirty="0">
                <a:effectLst>
                  <a:glow rad="63500">
                    <a:schemeClr val="bg1"/>
                  </a:glow>
                </a:effectLst>
                <a:latin typeface="Cambria"/>
                <a:ea typeface="Cambria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GB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Basic Act on the Water Cycle</a:t>
              </a:r>
              <a:endParaRPr lang="en-US" altLang="ja-JP" dirty="0">
                <a:effectLst>
                  <a:glow rad="63500">
                    <a:schemeClr val="bg1"/>
                  </a:glow>
                </a:effectLst>
                <a:latin typeface="Cambria"/>
                <a:ea typeface="Cambria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E3EE6B1-8670-47C6-B7C6-43E31EEC5D38}"/>
                </a:ext>
              </a:extLst>
            </p:cNvPr>
            <p:cNvSpPr txBox="1"/>
            <p:nvPr/>
          </p:nvSpPr>
          <p:spPr>
            <a:xfrm>
              <a:off x="5449588" y="5495931"/>
              <a:ext cx="1792419" cy="558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altLang="ja-JP" b="1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Ministry of the Environment (MOE)</a:t>
              </a:r>
              <a:endParaRPr lang="ja-JP" altLang="en-US" b="1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14A6E190-D562-48E3-946B-115A9A737077}"/>
                </a:ext>
              </a:extLst>
            </p:cNvPr>
            <p:cNvSpPr txBox="1"/>
            <p:nvPr/>
          </p:nvSpPr>
          <p:spPr>
            <a:xfrm>
              <a:off x="3052159" y="3250617"/>
              <a:ext cx="1399515" cy="372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28588" indent="-128588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altLang="ja-JP" dirty="0">
                  <a:effectLst>
                    <a:glow rad="63500">
                      <a:schemeClr val="bg1"/>
                    </a:glow>
                  </a:effectLst>
                  <a:latin typeface="Cambria"/>
                  <a:ea typeface="Cambria"/>
                </a:rPr>
                <a:t>Erosion Control Act</a:t>
              </a:r>
              <a:endParaRPr lang="ja-JP" altLang="en-US" dirty="0">
                <a:effectLst>
                  <a:glow rad="63500">
                    <a:schemeClr val="bg1"/>
                  </a:glow>
                </a:effectLst>
                <a:latin typeface="Cambria"/>
              </a:endParaRPr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1BAFF4F2-F2C8-4436-B76F-163C1BD035C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70440" y="3931538"/>
              <a:ext cx="3924000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F22FBF81-5265-40BA-8306-992B38ED6084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 flipV="1">
              <a:off x="2992519" y="2240888"/>
              <a:ext cx="743149" cy="111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コネクタ: カギ線 40">
              <a:extLst>
                <a:ext uri="{FF2B5EF4-FFF2-40B4-BE49-F238E27FC236}">
                  <a16:creationId xmlns:a16="http://schemas.microsoft.com/office/drawing/2014/main" id="{21676204-7019-4D78-9BD9-B067FE0A6B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421648" y="2229590"/>
              <a:ext cx="1728000" cy="1764000"/>
            </a:xfrm>
            <a:prstGeom prst="bentConnector3">
              <a:avLst>
                <a:gd name="adj1" fmla="val 2883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CA6C0E09-402E-40EE-944A-8AADAB9A965B}"/>
                </a:ext>
              </a:extLst>
            </p:cNvPr>
            <p:cNvCxnSpPr>
              <a:cxnSpLocks/>
            </p:cNvCxnSpPr>
            <p:nvPr/>
          </p:nvCxnSpPr>
          <p:spPr>
            <a:xfrm>
              <a:off x="1403709" y="3032936"/>
              <a:ext cx="32072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991FA643-911C-4D2B-839F-0DEC2D4EE0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3648" y="3477905"/>
              <a:ext cx="320788" cy="19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917E19A7-04A6-42B4-A6CA-55BDAB1C30BB}"/>
                </a:ext>
              </a:extLst>
            </p:cNvPr>
            <p:cNvCxnSpPr>
              <a:cxnSpLocks/>
            </p:cNvCxnSpPr>
            <p:nvPr/>
          </p:nvCxnSpPr>
          <p:spPr>
            <a:xfrm>
              <a:off x="1403709" y="3969080"/>
              <a:ext cx="32072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コネクタ: カギ線 44">
              <a:extLst>
                <a:ext uri="{FF2B5EF4-FFF2-40B4-BE49-F238E27FC236}">
                  <a16:creationId xmlns:a16="http://schemas.microsoft.com/office/drawing/2014/main" id="{E16C3BBA-3512-4595-9E0C-3DF45E7F85E9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3264599" y="2636912"/>
              <a:ext cx="997936" cy="1338679"/>
            </a:xfrm>
            <a:prstGeom prst="bentConnector2">
              <a:avLst/>
            </a:prstGeom>
            <a:ln w="1905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96315D0D-A738-4389-AA99-381F6B86A7BE}"/>
                </a:ext>
              </a:extLst>
            </p:cNvPr>
            <p:cNvCxnSpPr>
              <a:cxnSpLocks/>
            </p:cNvCxnSpPr>
            <p:nvPr/>
          </p:nvCxnSpPr>
          <p:spPr>
            <a:xfrm>
              <a:off x="3264599" y="4055057"/>
              <a:ext cx="2045367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861E6FB7-B402-4115-9EE9-8FAAB45B0216}"/>
                </a:ext>
              </a:extLst>
            </p:cNvPr>
            <p:cNvCxnSpPr>
              <a:cxnSpLocks/>
            </p:cNvCxnSpPr>
            <p:nvPr/>
          </p:nvCxnSpPr>
          <p:spPr>
            <a:xfrm>
              <a:off x="5292081" y="2637891"/>
              <a:ext cx="66361" cy="3403078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A67F3FC5-0DFF-4DEF-AEEF-F7CE831328BE}"/>
                </a:ext>
              </a:extLst>
            </p:cNvPr>
            <p:cNvGrpSpPr/>
            <p:nvPr/>
          </p:nvGrpSpPr>
          <p:grpSpPr>
            <a:xfrm>
              <a:off x="3519151" y="1923590"/>
              <a:ext cx="5036180" cy="4191575"/>
              <a:chOff x="3519151" y="1923590"/>
              <a:chExt cx="5036180" cy="4191575"/>
            </a:xfrm>
          </p:grpSpPr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59421118-B622-4FE5-A77C-A770BE8D3F2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315331" y="6115165"/>
                <a:ext cx="3240000" cy="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003FA60B-BA60-4B8D-9632-A51B92D024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72477" y="2283590"/>
                <a:ext cx="720000" cy="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65473F2A-D8A1-40BC-917F-1C14D2DB689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527784" y="2639023"/>
                <a:ext cx="1764000" cy="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5C880A4C-984A-4C86-AE53-12A5A20EBE3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519151" y="1931649"/>
                <a:ext cx="5004000" cy="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コンテンツ プレースホルダー 3">
            <a:extLst>
              <a:ext uri="{FF2B5EF4-FFF2-40B4-BE49-F238E27FC236}">
                <a16:creationId xmlns:a16="http://schemas.microsoft.com/office/drawing/2014/main" id="{2D7A0A00-E37F-4170-9A06-002C2DD4ECF2}"/>
              </a:ext>
            </a:extLst>
          </p:cNvPr>
          <p:cNvSpPr txBox="1"/>
          <p:nvPr/>
        </p:nvSpPr>
        <p:spPr>
          <a:xfrm>
            <a:off x="116200" y="6232171"/>
            <a:ext cx="9144000" cy="417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/>
              <a:t>Entities Involved in Water Resources Development and Concerned Law and Acts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64559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9999" y="251999"/>
            <a:ext cx="8663927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2.2 Water Use Order with Water Rights System (1)</a:t>
            </a:r>
            <a:endParaRPr kumimoji="1" lang="ja-JP" altLang="en-US" sz="2800" dirty="0"/>
          </a:p>
        </p:txBody>
      </p:sp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78356" y="929424"/>
            <a:ext cx="8305644" cy="1376513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000" b="1" dirty="0">
                <a:effectLst/>
                <a:ea typeface="ＭＳ 明朝" panose="02020609040205080304" pitchFamily="17" charset="-128"/>
              </a:rPr>
              <a:t>The government should establish the water-using order by introducing a water rights system based on past water management and  the background of past development, customs and history. </a:t>
            </a:r>
            <a:r>
              <a:rPr lang="en-US" altLang="ja-JP" sz="2000" b="1" dirty="0">
                <a:effectLst/>
                <a:ea typeface="ＭＳ 明朝" panose="02020609040205080304" pitchFamily="17" charset="-128"/>
              </a:rPr>
              <a:t> </a:t>
            </a:r>
            <a:endParaRPr lang="en-US" altLang="ja-JP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BC8ECB2-0F82-4D65-ABE9-01B2C6364D17}"/>
              </a:ext>
            </a:extLst>
          </p:cNvPr>
          <p:cNvSpPr txBox="1"/>
          <p:nvPr/>
        </p:nvSpPr>
        <p:spPr>
          <a:xfrm>
            <a:off x="478356" y="2658710"/>
            <a:ext cx="4470815" cy="707886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After establishment of modern legal system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27A880-B43F-4AB4-9186-04153128397D}"/>
              </a:ext>
            </a:extLst>
          </p:cNvPr>
          <p:cNvSpPr txBox="1"/>
          <p:nvPr/>
        </p:nvSpPr>
        <p:spPr>
          <a:xfrm>
            <a:off x="5816360" y="2305937"/>
            <a:ext cx="3087603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Customary water right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88D8780-1E09-4E81-97E5-4445A7B2A375}"/>
              </a:ext>
            </a:extLst>
          </p:cNvPr>
          <p:cNvSpPr txBox="1"/>
          <p:nvPr/>
        </p:nvSpPr>
        <p:spPr>
          <a:xfrm>
            <a:off x="5816360" y="2969299"/>
            <a:ext cx="3087603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Licensed water right</a:t>
            </a:r>
          </a:p>
        </p:txBody>
      </p:sp>
      <p:sp>
        <p:nvSpPr>
          <p:cNvPr id="15" name="テキスト プレースホルダー 7">
            <a:extLst>
              <a:ext uri="{FF2B5EF4-FFF2-40B4-BE49-F238E27FC236}">
                <a16:creationId xmlns:a16="http://schemas.microsoft.com/office/drawing/2014/main" id="{8936C41B-4493-420E-9CA4-B09B48638CF3}"/>
              </a:ext>
            </a:extLst>
          </p:cNvPr>
          <p:cNvSpPr txBox="1"/>
          <p:nvPr/>
        </p:nvSpPr>
        <p:spPr>
          <a:xfrm>
            <a:off x="478356" y="3629848"/>
            <a:ext cx="8305644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000" b="1" dirty="0">
                <a:effectLst/>
                <a:ea typeface="ＭＳ 明朝" panose="02020609040205080304" pitchFamily="17" charset="-128"/>
              </a:rPr>
              <a:t>The River </a:t>
            </a:r>
            <a:r>
              <a:rPr lang="en-US" altLang="ja-JP" sz="2000" dirty="0">
                <a:ea typeface="ＭＳ 明朝" panose="02020609040205080304" pitchFamily="17" charset="-128"/>
              </a:rPr>
              <a:t>Management Offices (RMOs)</a:t>
            </a:r>
            <a:r>
              <a:rPr lang="en-US" altLang="ja-JP" sz="2000" b="1" dirty="0">
                <a:effectLst/>
                <a:ea typeface="ＭＳ 明朝" panose="02020609040205080304" pitchFamily="17" charset="-128"/>
              </a:rPr>
              <a:t> </a:t>
            </a:r>
            <a:r>
              <a:rPr lang="en-GB" altLang="ja-JP" sz="2000" b="1" dirty="0">
                <a:effectLst/>
                <a:ea typeface="ＭＳ 明朝" panose="02020609040205080304" pitchFamily="17" charset="-128"/>
              </a:rPr>
              <a:t>manage the water rights and issue licenses.</a:t>
            </a:r>
            <a:endParaRPr lang="en-US" altLang="ja-JP" sz="2000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C1C023B7-D020-410D-A634-BDF8ECE5F644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4949171" y="2505992"/>
            <a:ext cx="867189" cy="50666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C2F6D64-85BC-45FC-A057-61D170C0F890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4949171" y="3012653"/>
            <a:ext cx="867189" cy="15670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プレースホルダー 7">
            <a:extLst>
              <a:ext uri="{FF2B5EF4-FFF2-40B4-BE49-F238E27FC236}">
                <a16:creationId xmlns:a16="http://schemas.microsoft.com/office/drawing/2014/main" id="{2774D478-0EEE-4F70-B1D9-F60071E9AE95}"/>
              </a:ext>
            </a:extLst>
          </p:cNvPr>
          <p:cNvSpPr txBox="1"/>
          <p:nvPr/>
        </p:nvSpPr>
        <p:spPr>
          <a:xfrm>
            <a:off x="478356" y="4651246"/>
            <a:ext cx="8305644" cy="453183"/>
          </a:xfrm>
          <a:prstGeom prst="rect">
            <a:avLst/>
          </a:prstGeom>
          <a:solidFill>
            <a:srgbClr val="FFCCFF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000" b="1" dirty="0">
                <a:effectLst/>
                <a:ea typeface="ＭＳ 明朝" panose="02020609040205080304" pitchFamily="17" charset="-128"/>
              </a:rPr>
              <a:t>The RMOs stipulated by the river administrator in the river law</a:t>
            </a:r>
            <a:r>
              <a:rPr lang="en-GB" altLang="ja-JP" sz="2000" b="1" dirty="0">
                <a:effectLst/>
                <a:ea typeface="ＭＳ 明朝" panose="02020609040205080304" pitchFamily="17" charset="-128"/>
              </a:rPr>
              <a:t>.</a:t>
            </a:r>
            <a:endParaRPr lang="en-US" altLang="ja-JP" sz="20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04CD952-D6C3-4626-AA39-5CE1217DD4A8}"/>
              </a:ext>
            </a:extLst>
          </p:cNvPr>
          <p:cNvSpPr txBox="1"/>
          <p:nvPr/>
        </p:nvSpPr>
        <p:spPr>
          <a:xfrm>
            <a:off x="523982" y="5528466"/>
            <a:ext cx="2846735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River administrator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1594F2-F3C3-4911-9863-5F645C9665B3}"/>
              </a:ext>
            </a:extLst>
          </p:cNvPr>
          <p:cNvSpPr txBox="1"/>
          <p:nvPr/>
        </p:nvSpPr>
        <p:spPr>
          <a:xfrm>
            <a:off x="4624817" y="5104429"/>
            <a:ext cx="3928056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Major Rivers: Minister (MLIT)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061E0DA-ABB9-4260-B845-0312B25538F2}"/>
              </a:ext>
            </a:extLst>
          </p:cNvPr>
          <p:cNvSpPr txBox="1"/>
          <p:nvPr/>
        </p:nvSpPr>
        <p:spPr>
          <a:xfrm>
            <a:off x="4691962" y="5653992"/>
            <a:ext cx="3928056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Other Rivers: Prefectural Governors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A6E335A-31A6-4F02-A90C-A4D901B920F0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3370717" y="5304484"/>
            <a:ext cx="1254100" cy="42403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9BC1F05-BA9E-479A-A803-C1E7B5C3A224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3370717" y="5728521"/>
            <a:ext cx="1321245" cy="279414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736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9999" y="251999"/>
            <a:ext cx="8663927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2.2 Water Use Order with Water Rights System (2)</a:t>
            </a:r>
            <a:endParaRPr kumimoji="1" lang="ja-JP" altLang="en-US" sz="2800" dirty="0"/>
          </a:p>
        </p:txBody>
      </p:sp>
      <p:pic>
        <p:nvPicPr>
          <p:cNvPr id="18" name="図 17" descr="グラフ&#10;&#10;低い精度で自動的に生成された説明">
            <a:extLst>
              <a:ext uri="{FF2B5EF4-FFF2-40B4-BE49-F238E27FC236}">
                <a16:creationId xmlns:a16="http://schemas.microsoft.com/office/drawing/2014/main" id="{787662AD-F793-4DA8-A6A2-9E65C1F8E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5" y="1137452"/>
            <a:ext cx="7992887" cy="4583095"/>
          </a:xfrm>
          <a:prstGeom prst="rect">
            <a:avLst/>
          </a:prstGeom>
        </p:spPr>
      </p:pic>
      <p:sp>
        <p:nvSpPr>
          <p:cNvPr id="19" name="コンテンツ プレースホルダー 3">
            <a:extLst>
              <a:ext uri="{FF2B5EF4-FFF2-40B4-BE49-F238E27FC236}">
                <a16:creationId xmlns:a16="http://schemas.microsoft.com/office/drawing/2014/main" id="{3523222F-4881-4AB4-AD32-0F1AB5A8BD73}"/>
              </a:ext>
            </a:extLst>
          </p:cNvPr>
          <p:cNvSpPr txBox="1"/>
          <p:nvPr/>
        </p:nvSpPr>
        <p:spPr>
          <a:xfrm>
            <a:off x="166143" y="6038207"/>
            <a:ext cx="9144000" cy="21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/>
              <a:t>Available Permit Water </a:t>
            </a:r>
            <a:endParaRPr lang="ja-JP" altLang="en-US" sz="20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03A5F39-9B1E-411F-B80E-FF6DE9B66BCA}"/>
              </a:ext>
            </a:extLst>
          </p:cNvPr>
          <p:cNvSpPr/>
          <p:nvPr/>
        </p:nvSpPr>
        <p:spPr>
          <a:xfrm>
            <a:off x="840509" y="3556437"/>
            <a:ext cx="7596504" cy="720000"/>
          </a:xfrm>
          <a:prstGeom prst="rect">
            <a:avLst/>
          </a:prstGeom>
          <a:noFill/>
          <a:ln w="5715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CDC4D8FB-917F-4991-9E12-65CD47BE01DD}"/>
              </a:ext>
            </a:extLst>
          </p:cNvPr>
          <p:cNvSpPr/>
          <p:nvPr/>
        </p:nvSpPr>
        <p:spPr>
          <a:xfrm>
            <a:off x="1856509" y="1662545"/>
            <a:ext cx="3620655" cy="1071224"/>
          </a:xfrm>
          <a:prstGeom prst="wedgeRoundRectCallout">
            <a:avLst>
              <a:gd name="adj1" fmla="val -60629"/>
              <a:gd name="adj2" fmla="val 169453"/>
              <a:gd name="adj3" fmla="val 16667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accent4"/>
                </a:solidFill>
              </a:rPr>
              <a:t>Allocation to new applicants for water rights</a:t>
            </a:r>
            <a:endParaRPr kumimoji="1" lang="ja-JP" alt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56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2.2 Water Use Order with Water Rights System (3)</a:t>
            </a:r>
            <a:endParaRPr kumimoji="1" lang="ja-JP" altLang="en-US" sz="2800" dirty="0"/>
          </a:p>
        </p:txBody>
      </p:sp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78356" y="930911"/>
            <a:ext cx="8305644" cy="976403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During drought event, water users coordinate their abstraction volumes at drought-coordinating committees in the spirit of co-assistance, which was fostered through the practices and history in each river basin.</a:t>
            </a:r>
            <a:endParaRPr lang="en-US" altLang="ja-JP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A79E670-96E8-40BA-803E-3C352CAF74B2}"/>
              </a:ext>
            </a:extLst>
          </p:cNvPr>
          <p:cNvSpPr txBox="1"/>
          <p:nvPr/>
        </p:nvSpPr>
        <p:spPr>
          <a:xfrm>
            <a:off x="478356" y="1972295"/>
            <a:ext cx="8305643" cy="92333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The drought-coordinating Committee (Member: Water right holders, Observer River </a:t>
            </a:r>
            <a:r>
              <a:rPr lang="en-US" altLang="ja-JP" b="1"/>
              <a:t>A</a:t>
            </a:r>
            <a:r>
              <a:rPr kumimoji="1" lang="en-US" altLang="ja-JP" b="1"/>
              <a:t>dministrator) establishes rule of water saving (priority, water saving ratio, etc.)</a:t>
            </a:r>
          </a:p>
        </p:txBody>
      </p:sp>
      <p:sp>
        <p:nvSpPr>
          <p:cNvPr id="33" name="テキスト プレースホルダー 7">
            <a:extLst>
              <a:ext uri="{FF2B5EF4-FFF2-40B4-BE49-F238E27FC236}">
                <a16:creationId xmlns:a16="http://schemas.microsoft.com/office/drawing/2014/main" id="{82CFC462-12D1-44F7-8BBE-D576BFFBCE56}"/>
              </a:ext>
            </a:extLst>
          </p:cNvPr>
          <p:cNvSpPr txBox="1"/>
          <p:nvPr/>
        </p:nvSpPr>
        <p:spPr>
          <a:xfrm>
            <a:off x="478355" y="3068960"/>
            <a:ext cx="8305644" cy="699404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18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Farmers’ Associations (Agricultural Irrigation Area Improvement and Management Association) manage irrigation </a:t>
            </a:r>
            <a:r>
              <a:rPr lang="en-US" altLang="ja-JP" sz="180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altLang="ja-JP" sz="18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acilities.</a:t>
            </a:r>
            <a:endParaRPr lang="en-US" altLang="ja-JP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B2BE80A-E951-4B87-BC4A-6C363ECE7512}"/>
              </a:ext>
            </a:extLst>
          </p:cNvPr>
          <p:cNvSpPr txBox="1"/>
          <p:nvPr/>
        </p:nvSpPr>
        <p:spPr>
          <a:xfrm>
            <a:off x="478355" y="3879537"/>
            <a:ext cx="8305643" cy="369332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lang="en-US" altLang="ja-JP" sz="1800" b="1">
                <a:effectLst/>
                <a:ea typeface="Cambria" panose="02040503050406030204" pitchFamily="18" charset="0"/>
              </a:rPr>
              <a:t>Farmers’ Associations</a:t>
            </a:r>
            <a:endParaRPr kumimoji="1" lang="en-US" altLang="ja-JP" b="1"/>
          </a:p>
        </p:txBody>
      </p: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AEFB2C16-2D49-4013-8BFD-EA3F653286FB}"/>
              </a:ext>
            </a:extLst>
          </p:cNvPr>
          <p:cNvSpPr txBox="1">
            <a:spLocks/>
          </p:cNvSpPr>
          <p:nvPr/>
        </p:nvSpPr>
        <p:spPr>
          <a:xfrm>
            <a:off x="462758" y="4293096"/>
            <a:ext cx="8305643" cy="2007454"/>
          </a:xfrm>
          <a:prstGeom prst="rect">
            <a:avLst/>
          </a:prstGeom>
        </p:spPr>
        <p:txBody>
          <a:bodyPr vert="horz" wrap="square" lIns="396000" tIns="72000" rIns="0" bIns="72000" rtlCol="0">
            <a:sp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kumimoji="1"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1600"/>
              <a:t>Member: farmers in the irrigation area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1600"/>
              <a:t>Required Cost: Levy from the members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1600"/>
              <a:t>Project : subsidies  from governments and some cost pay by farmers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1600"/>
              <a:t>Tax exempted due to highly public organization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1600"/>
              <a:t>To</a:t>
            </a:r>
            <a:r>
              <a:rPr lang="ja-JP" altLang="en-US" sz="1600"/>
              <a:t> </a:t>
            </a:r>
            <a:r>
              <a:rPr lang="en-US" altLang="ja-JP" sz="1600"/>
              <a:t>manage Irrigation facilities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1600"/>
              <a:t>To perform maintenance and renovation of facilities</a:t>
            </a:r>
          </a:p>
        </p:txBody>
      </p:sp>
    </p:spTree>
    <p:extLst>
      <p:ext uri="{BB962C8B-B14F-4D97-AF65-F5344CB8AC3E}">
        <p14:creationId xmlns:p14="http://schemas.microsoft.com/office/powerpoint/2010/main" val="1681167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2.2 Water Use Order with Water Rights System (3)</a:t>
            </a:r>
            <a:endParaRPr kumimoji="1" lang="ja-JP" altLang="en-US" sz="2800" dirty="0"/>
          </a:p>
        </p:txBody>
      </p:sp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78356" y="930911"/>
            <a:ext cx="8305644" cy="1376513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During drought event, water users coordinate their abstraction volumes at </a:t>
            </a:r>
            <a:r>
              <a:rPr lang="en-GB" altLang="ja-JP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drought-coordinating committees 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the </a:t>
            </a:r>
            <a:r>
              <a:rPr lang="en-GB" altLang="ja-JP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spirit of co-assistance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which was fostered through the practices and history in each river basin.</a:t>
            </a:r>
            <a:endParaRPr lang="en-US" altLang="ja-JP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テキスト プレースホルダー 7">
            <a:extLst>
              <a:ext uri="{FF2B5EF4-FFF2-40B4-BE49-F238E27FC236}">
                <a16:creationId xmlns:a16="http://schemas.microsoft.com/office/drawing/2014/main" id="{A2C100BD-82E5-494A-9581-166F14EFDE93}"/>
              </a:ext>
            </a:extLst>
          </p:cNvPr>
          <p:cNvSpPr txBox="1"/>
          <p:nvPr/>
        </p:nvSpPr>
        <p:spPr>
          <a:xfrm>
            <a:off x="552246" y="2536999"/>
            <a:ext cx="8305644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Farmers’ Associations set rules for water allocation within irrigation area and manage irrigation </a:t>
            </a:r>
            <a:r>
              <a:rPr lang="en-US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acilities.</a:t>
            </a:r>
            <a:endParaRPr lang="en-US" altLang="ja-JP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C102B4-9867-4D62-81D9-CE3AC584D637}"/>
              </a:ext>
            </a:extLst>
          </p:cNvPr>
          <p:cNvSpPr txBox="1"/>
          <p:nvPr/>
        </p:nvSpPr>
        <p:spPr>
          <a:xfrm>
            <a:off x="552247" y="3375377"/>
            <a:ext cx="8305643" cy="369332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lang="en-US" altLang="ja-JP" sz="1800" b="1">
                <a:effectLst/>
                <a:ea typeface="Cambria" panose="02040503050406030204" pitchFamily="18" charset="0"/>
              </a:rPr>
              <a:t>Farmers’ Associations</a:t>
            </a:r>
            <a:endParaRPr kumimoji="1" lang="en-US" altLang="ja-JP" b="1"/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E2CFF844-543E-4A1C-AE59-6BD93E8FDAC9}"/>
              </a:ext>
            </a:extLst>
          </p:cNvPr>
          <p:cNvSpPr txBox="1">
            <a:spLocks/>
          </p:cNvSpPr>
          <p:nvPr/>
        </p:nvSpPr>
        <p:spPr>
          <a:xfrm>
            <a:off x="419178" y="3822128"/>
            <a:ext cx="8305643" cy="1607345"/>
          </a:xfrm>
          <a:prstGeom prst="rect">
            <a:avLst/>
          </a:prstGeom>
        </p:spPr>
        <p:txBody>
          <a:bodyPr vert="horz" wrap="square" lIns="396000" tIns="72000" rIns="0" bIns="72000" rtlCol="0">
            <a:sp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kumimoji="1"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dirty="0"/>
              <a:t>Member: Farmers in the irrigation area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dirty="0"/>
              <a:t>Required Cost: Levy by the members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dirty="0"/>
              <a:t>Project : Subsidies  from governments and some cost pay by farmers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dirty="0"/>
              <a:t>Tax exempted due to highly public organization</a:t>
            </a:r>
          </a:p>
        </p:txBody>
      </p:sp>
    </p:spTree>
    <p:extLst>
      <p:ext uri="{BB962C8B-B14F-4D97-AF65-F5344CB8AC3E}">
        <p14:creationId xmlns:p14="http://schemas.microsoft.com/office/powerpoint/2010/main" val="122607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86431" y="1152000"/>
            <a:ext cx="8957569" cy="846387"/>
          </a:xfrm>
        </p:spPr>
        <p:txBody>
          <a:bodyPr/>
          <a:lstStyle/>
          <a:p>
            <a:r>
              <a:rPr lang="en-US" altLang="ja-JP" dirty="0"/>
              <a:t>Contents of Executive Summary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>
          <a:xfrm>
            <a:off x="1152000" y="2058936"/>
            <a:ext cx="7416000" cy="846386"/>
          </a:xfrm>
        </p:spPr>
        <p:txBody>
          <a:bodyPr/>
          <a:lstStyle/>
          <a:p>
            <a:pPr lvl="3">
              <a:lnSpc>
                <a:spcPts val="3000"/>
              </a:lnSpc>
            </a:pPr>
            <a:r>
              <a:rPr lang="en-US" altLang="ja-JP" sz="2800" dirty="0"/>
              <a:t>Introduction</a:t>
            </a:r>
          </a:p>
          <a:p>
            <a:pPr lvl="3">
              <a:lnSpc>
                <a:spcPts val="3000"/>
              </a:lnSpc>
            </a:pPr>
            <a:r>
              <a:rPr lang="en-US" altLang="ja-JP" sz="2800" dirty="0"/>
              <a:t>Summary of Each Theme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2.2 Water Use Order with Water Rights System (4)</a:t>
            </a:r>
            <a:endParaRPr kumimoji="1" lang="ja-JP" altLang="en-US" sz="2800" dirty="0"/>
          </a:p>
        </p:txBody>
      </p:sp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19178" y="1021998"/>
            <a:ext cx="8305644" cy="884070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4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By establishing systems for the transfer of water rights, water resources can be managed effectively</a:t>
            </a:r>
            <a:endParaRPr lang="ja-JP" altLang="ja-JP" sz="2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CF44F0C-8FCA-479E-8DCE-E50B15918DBC}"/>
              </a:ext>
            </a:extLst>
          </p:cNvPr>
          <p:cNvGrpSpPr/>
          <p:nvPr/>
        </p:nvGrpSpPr>
        <p:grpSpPr>
          <a:xfrm>
            <a:off x="613865" y="2780928"/>
            <a:ext cx="2498229" cy="1717546"/>
            <a:chOff x="426880" y="1792754"/>
            <a:chExt cx="2498229" cy="1717546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9437F8E-C15E-4EE1-89D3-AB0838B9250D}"/>
                </a:ext>
              </a:extLst>
            </p:cNvPr>
            <p:cNvSpPr/>
            <p:nvPr/>
          </p:nvSpPr>
          <p:spPr>
            <a:xfrm>
              <a:off x="1115616" y="2420888"/>
              <a:ext cx="1368152" cy="72008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>
                  <a:solidFill>
                    <a:schemeClr val="tx1"/>
                  </a:solidFill>
                </a:rPr>
                <a:t>Actual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38557ED6-667A-4B6E-A898-A341D7C334C6}"/>
                </a:ext>
              </a:extLst>
            </p:cNvPr>
            <p:cNvSpPr/>
            <p:nvPr/>
          </p:nvSpPr>
          <p:spPr>
            <a:xfrm>
              <a:off x="1115616" y="1977420"/>
              <a:ext cx="1368152" cy="443468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D8B3536-6B9B-4359-B397-3804B4585D23}"/>
                </a:ext>
              </a:extLst>
            </p:cNvPr>
            <p:cNvSpPr txBox="1"/>
            <p:nvPr/>
          </p:nvSpPr>
          <p:spPr>
            <a:xfrm>
              <a:off x="980893" y="3140968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Irrigation Water</a:t>
              </a:r>
              <a:endParaRPr kumimoji="1" lang="ja-JP" altLang="en-US" b="1" dirty="0"/>
            </a:p>
          </p:txBody>
        </p: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D7530B84-A90C-4379-B986-78F1F35AA060}"/>
                </a:ext>
              </a:extLst>
            </p:cNvPr>
            <p:cNvCxnSpPr/>
            <p:nvPr/>
          </p:nvCxnSpPr>
          <p:spPr>
            <a:xfrm flipH="1">
              <a:off x="611560" y="3140968"/>
              <a:ext cx="43204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11E466E7-E34A-42EA-A878-1CC9CE811315}"/>
                </a:ext>
              </a:extLst>
            </p:cNvPr>
            <p:cNvCxnSpPr/>
            <p:nvPr/>
          </p:nvCxnSpPr>
          <p:spPr>
            <a:xfrm flipH="1">
              <a:off x="555224" y="1977420"/>
              <a:ext cx="43204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D1775032-3E87-49F7-B9FE-3CBD95B436A6}"/>
                </a:ext>
              </a:extLst>
            </p:cNvPr>
            <p:cNvCxnSpPr/>
            <p:nvPr/>
          </p:nvCxnSpPr>
          <p:spPr>
            <a:xfrm>
              <a:off x="827584" y="1977420"/>
              <a:ext cx="0" cy="11635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738186A-26EE-4737-A8CF-3E3EFE4E2B68}"/>
                </a:ext>
              </a:extLst>
            </p:cNvPr>
            <p:cNvSpPr txBox="1"/>
            <p:nvPr/>
          </p:nvSpPr>
          <p:spPr>
            <a:xfrm rot="16200000">
              <a:off x="-108534" y="232816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/>
                <a:t>Water Right</a:t>
              </a:r>
              <a:endParaRPr kumimoji="1" lang="ja-JP" altLang="en-US"/>
            </a:p>
          </p:txBody>
        </p:sp>
        <p:sp>
          <p:nvSpPr>
            <p:cNvPr id="15" name="矢印: 下 14">
              <a:extLst>
                <a:ext uri="{FF2B5EF4-FFF2-40B4-BE49-F238E27FC236}">
                  <a16:creationId xmlns:a16="http://schemas.microsoft.com/office/drawing/2014/main" id="{25485EA5-60B3-4B8D-8547-59CA534E63D2}"/>
                </a:ext>
              </a:extLst>
            </p:cNvPr>
            <p:cNvSpPr/>
            <p:nvPr/>
          </p:nvSpPr>
          <p:spPr>
            <a:xfrm>
              <a:off x="2627783" y="1977420"/>
              <a:ext cx="144015" cy="443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662EE93-F181-495F-AAB9-9968BA1A9F10}"/>
              </a:ext>
            </a:extLst>
          </p:cNvPr>
          <p:cNvSpPr txBox="1"/>
          <p:nvPr/>
        </p:nvSpPr>
        <p:spPr>
          <a:xfrm>
            <a:off x="3466800" y="2105747"/>
            <a:ext cx="2016000" cy="400110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/>
              <a:t>Urbanization</a:t>
            </a:r>
            <a:endParaRPr kumimoji="1" lang="ja-JP" altLang="en-US" sz="2000" b="1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4B10976-E9A3-41C8-8B09-8373C7A836CD}"/>
              </a:ext>
            </a:extLst>
          </p:cNvPr>
          <p:cNvGrpSpPr/>
          <p:nvPr/>
        </p:nvGrpSpPr>
        <p:grpSpPr>
          <a:xfrm>
            <a:off x="5881501" y="2876892"/>
            <a:ext cx="2506923" cy="1610692"/>
            <a:chOff x="5053410" y="2070140"/>
            <a:chExt cx="2506923" cy="1610692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2B27BDEF-88AC-4E41-98C0-0E2982F3E7EE}"/>
                </a:ext>
              </a:extLst>
            </p:cNvPr>
            <p:cNvSpPr/>
            <p:nvPr/>
          </p:nvSpPr>
          <p:spPr>
            <a:xfrm>
              <a:off x="5292082" y="2445782"/>
              <a:ext cx="1368152" cy="583601"/>
            </a:xfrm>
            <a:prstGeom prst="rect">
              <a:avLst/>
            </a:prstGeom>
            <a:solidFill>
              <a:srgbClr val="CCFF9A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D9EED86-EA3D-4AE9-99DA-9C2D0894FEB4}"/>
                </a:ext>
              </a:extLst>
            </p:cNvPr>
            <p:cNvSpPr txBox="1"/>
            <p:nvPr/>
          </p:nvSpPr>
          <p:spPr>
            <a:xfrm>
              <a:off x="5053410" y="3034501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/>
                <a:t>Domestic and Industrial Water</a:t>
              </a:r>
              <a:endParaRPr kumimoji="1" lang="ja-JP" altLang="en-US" b="1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B3A3A8B-3CA4-4E7F-B749-AA291B028EF0}"/>
                </a:ext>
              </a:extLst>
            </p:cNvPr>
            <p:cNvSpPr txBox="1"/>
            <p:nvPr/>
          </p:nvSpPr>
          <p:spPr>
            <a:xfrm rot="16200000">
              <a:off x="6655587" y="2605554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/>
                <a:t>Water Right</a:t>
              </a:r>
              <a:endParaRPr kumimoji="1" lang="ja-JP" altLang="en-US"/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6345746-F821-42E9-9A20-7908D328114E}"/>
                </a:ext>
              </a:extLst>
            </p:cNvPr>
            <p:cNvCxnSpPr/>
            <p:nvPr/>
          </p:nvCxnSpPr>
          <p:spPr>
            <a:xfrm flipH="1">
              <a:off x="6660232" y="3022919"/>
              <a:ext cx="43204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6F6FC788-37F2-4919-815A-28F240238084}"/>
                </a:ext>
              </a:extLst>
            </p:cNvPr>
            <p:cNvCxnSpPr/>
            <p:nvPr/>
          </p:nvCxnSpPr>
          <p:spPr>
            <a:xfrm flipH="1">
              <a:off x="6600822" y="2454836"/>
              <a:ext cx="43204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CA164283-21BF-4719-B1FC-65F9E4944FB0}"/>
                </a:ext>
              </a:extLst>
            </p:cNvPr>
            <p:cNvCxnSpPr>
              <a:cxnSpLocks/>
            </p:cNvCxnSpPr>
            <p:nvPr/>
          </p:nvCxnSpPr>
          <p:spPr>
            <a:xfrm>
              <a:off x="6876256" y="2454836"/>
              <a:ext cx="0" cy="57454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矢印: 下 29">
              <a:extLst>
                <a:ext uri="{FF2B5EF4-FFF2-40B4-BE49-F238E27FC236}">
                  <a16:creationId xmlns:a16="http://schemas.microsoft.com/office/drawing/2014/main" id="{37D3A21D-32D7-42AB-9559-80678A82DE5B}"/>
                </a:ext>
              </a:extLst>
            </p:cNvPr>
            <p:cNvSpPr/>
            <p:nvPr/>
          </p:nvSpPr>
          <p:spPr>
            <a:xfrm rot="10800000">
              <a:off x="5053410" y="2233102"/>
              <a:ext cx="144016" cy="331802"/>
            </a:xfrm>
            <a:prstGeom prst="downArrow">
              <a:avLst/>
            </a:prstGeom>
            <a:solidFill>
              <a:srgbClr val="FFCCFF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3D846A8E-FAC1-49E3-A9EF-461E22F82751}"/>
                </a:ext>
              </a:extLst>
            </p:cNvPr>
            <p:cNvSpPr/>
            <p:nvPr/>
          </p:nvSpPr>
          <p:spPr>
            <a:xfrm>
              <a:off x="5292082" y="2204864"/>
              <a:ext cx="1368152" cy="249971"/>
            </a:xfrm>
            <a:prstGeom prst="rect">
              <a:avLst/>
            </a:prstGeom>
            <a:solidFill>
              <a:srgbClr val="CCFF9A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tx1"/>
                </a:solidFill>
              </a:endParaRP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7646492-AC05-49E0-9B24-C8CD6955BF52}"/>
              </a:ext>
            </a:extLst>
          </p:cNvPr>
          <p:cNvSpPr txBox="1"/>
          <p:nvPr/>
        </p:nvSpPr>
        <p:spPr>
          <a:xfrm>
            <a:off x="3174804" y="2959784"/>
            <a:ext cx="2513319" cy="163121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/>
              <a:t>Decreased irrigation water may be allocated to domestic and industry water.</a:t>
            </a:r>
            <a:endParaRPr kumimoji="1" lang="ja-JP" altLang="en-US" sz="2000" b="1"/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68EACC51-79DA-49D3-A84C-FB3C9FA2B118}"/>
              </a:ext>
            </a:extLst>
          </p:cNvPr>
          <p:cNvSpPr/>
          <p:nvPr/>
        </p:nvSpPr>
        <p:spPr>
          <a:xfrm>
            <a:off x="4114760" y="2522930"/>
            <a:ext cx="72008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Arial Narrow" panose="020B0606020202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73FE098-9B64-4B2E-B2AC-47ABB6D1A2CC}"/>
              </a:ext>
            </a:extLst>
          </p:cNvPr>
          <p:cNvSpPr txBox="1"/>
          <p:nvPr/>
        </p:nvSpPr>
        <p:spPr>
          <a:xfrm>
            <a:off x="5832141" y="2206605"/>
            <a:ext cx="2218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Transfer from Irrigation water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5DF9460-8771-409E-9462-476ED5DB5DA9}"/>
              </a:ext>
            </a:extLst>
          </p:cNvPr>
          <p:cNvSpPr txBox="1"/>
          <p:nvPr/>
        </p:nvSpPr>
        <p:spPr>
          <a:xfrm>
            <a:off x="810105" y="2178010"/>
            <a:ext cx="2177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Reduced Irrigation water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19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548760"/>
            <a:ext cx="8229600" cy="720000"/>
          </a:xfrm>
        </p:spPr>
        <p:txBody>
          <a:bodyPr>
            <a:normAutofit fontScale="90000"/>
          </a:bodyPr>
          <a:lstStyle/>
          <a:p>
            <a:pPr marL="536575" indent="-536575"/>
            <a:r>
              <a:rPr lang="en-US" altLang="ja-JP" sz="2800" dirty="0"/>
              <a:t>2.3 	</a:t>
            </a:r>
            <a:r>
              <a:rPr lang="en-GB" altLang="ja-JP" sz="2800" dirty="0"/>
              <a:t>From Government Management to Building Water Governance(1)</a:t>
            </a:r>
            <a:endParaRPr kumimoji="1" lang="ja-JP" altLang="en-US" sz="2800" dirty="0"/>
          </a:p>
        </p:txBody>
      </p:sp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01647" y="1343342"/>
            <a:ext cx="8340705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Water governance should be established according to the actual conditions of each river basin and local community.</a:t>
            </a:r>
            <a:r>
              <a:rPr lang="ja-JP" altLang="ja-JP" sz="2000" dirty="0">
                <a:effectLst/>
                <a:latin typeface="Cambria" panose="02040503050406030204" pitchFamily="18" charset="0"/>
              </a:rPr>
              <a:t>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04C99F-1BF3-49CC-BACE-F43C948C38B3}"/>
              </a:ext>
            </a:extLst>
          </p:cNvPr>
          <p:cNvSpPr txBox="1"/>
          <p:nvPr/>
        </p:nvSpPr>
        <p:spPr>
          <a:xfrm>
            <a:off x="396210" y="4014240"/>
            <a:ext cx="7992432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Building Water </a:t>
            </a:r>
            <a:r>
              <a:rPr lang="en-US" altLang="ja-JP" sz="2000" b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overnance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866795-4489-4174-9008-E4EF9FABC00B}"/>
              </a:ext>
            </a:extLst>
          </p:cNvPr>
          <p:cNvSpPr txBox="1"/>
          <p:nvPr/>
        </p:nvSpPr>
        <p:spPr>
          <a:xfrm>
            <a:off x="147074" y="4906953"/>
            <a:ext cx="3298390" cy="132343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Participation of residents and civil society organizations in the decision-making system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5B6B7C-6830-4E76-9BAD-4FB4F406842C}"/>
              </a:ext>
            </a:extLst>
          </p:cNvPr>
          <p:cNvSpPr txBox="1"/>
          <p:nvPr/>
        </p:nvSpPr>
        <p:spPr>
          <a:xfrm>
            <a:off x="3748509" y="4860786"/>
            <a:ext cx="1646977" cy="70788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/>
              <a:t>Disclosure of information</a:t>
            </a:r>
            <a:endParaRPr kumimoji="1" lang="ja-JP" altLang="en-US" sz="2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8DA1D71-484F-4524-9FE7-D19F61E570E6}"/>
              </a:ext>
            </a:extLst>
          </p:cNvPr>
          <p:cNvSpPr txBox="1"/>
          <p:nvPr/>
        </p:nvSpPr>
        <p:spPr>
          <a:xfrm>
            <a:off x="6284335" y="4906953"/>
            <a:ext cx="2104307" cy="70788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/>
              <a:t>Accountability of the government</a:t>
            </a:r>
            <a:endParaRPr kumimoji="1" lang="ja-JP" altLang="en-US" sz="2000"/>
          </a:p>
        </p:txBody>
      </p:sp>
      <p:sp>
        <p:nvSpPr>
          <p:cNvPr id="6" name="矢印: 上 5">
            <a:extLst>
              <a:ext uri="{FF2B5EF4-FFF2-40B4-BE49-F238E27FC236}">
                <a16:creationId xmlns:a16="http://schemas.microsoft.com/office/drawing/2014/main" id="{3449E549-0E74-4F9F-9FE1-E3A6BE5D46BB}"/>
              </a:ext>
            </a:extLst>
          </p:cNvPr>
          <p:cNvSpPr/>
          <p:nvPr/>
        </p:nvSpPr>
        <p:spPr>
          <a:xfrm>
            <a:off x="6846697" y="4484191"/>
            <a:ext cx="720080" cy="2547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上 17">
            <a:extLst>
              <a:ext uri="{FF2B5EF4-FFF2-40B4-BE49-F238E27FC236}">
                <a16:creationId xmlns:a16="http://schemas.microsoft.com/office/drawing/2014/main" id="{BB713999-85D6-438C-9866-D0D3982E06DC}"/>
              </a:ext>
            </a:extLst>
          </p:cNvPr>
          <p:cNvSpPr/>
          <p:nvPr/>
        </p:nvSpPr>
        <p:spPr>
          <a:xfrm>
            <a:off x="4211958" y="4448030"/>
            <a:ext cx="720080" cy="2547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上 18">
            <a:extLst>
              <a:ext uri="{FF2B5EF4-FFF2-40B4-BE49-F238E27FC236}">
                <a16:creationId xmlns:a16="http://schemas.microsoft.com/office/drawing/2014/main" id="{D4190C34-CF9F-4DD8-A6DC-2AEE9FF86620}"/>
              </a:ext>
            </a:extLst>
          </p:cNvPr>
          <p:cNvSpPr/>
          <p:nvPr/>
        </p:nvSpPr>
        <p:spPr>
          <a:xfrm>
            <a:off x="2045829" y="4469696"/>
            <a:ext cx="720080" cy="2547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66D871C1-887B-4234-8F23-ECF441F688C6}"/>
              </a:ext>
            </a:extLst>
          </p:cNvPr>
          <p:cNvSpPr>
            <a:spLocks noChangeAspect="1"/>
          </p:cNvSpPr>
          <p:nvPr/>
        </p:nvSpPr>
        <p:spPr>
          <a:xfrm>
            <a:off x="3520125" y="3620399"/>
            <a:ext cx="1744603" cy="324000"/>
          </a:xfrm>
          <a:prstGeom prst="downArrow">
            <a:avLst/>
          </a:prstGeom>
          <a:solidFill>
            <a:srgbClr val="CCFF9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2">
            <a:extLst>
              <a:ext uri="{FF2B5EF4-FFF2-40B4-BE49-F238E27FC236}">
                <a16:creationId xmlns:a16="http://schemas.microsoft.com/office/drawing/2014/main" id="{85F96D9F-C656-4592-AD0C-4845029711A7}"/>
              </a:ext>
            </a:extLst>
          </p:cNvPr>
          <p:cNvSpPr txBox="1">
            <a:spLocks/>
          </p:cNvSpPr>
          <p:nvPr/>
        </p:nvSpPr>
        <p:spPr>
          <a:xfrm>
            <a:off x="1492295" y="2262288"/>
            <a:ext cx="5943843" cy="1222624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396000" tIns="72000" rIns="0" bIns="72000" rtlCol="0">
            <a:sp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kumimoji="1"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/>
              <a:t>Consensus building by government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/>
              <a:t>Diverse needs of increased complex society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/>
              <a:t>Vertically segmented administration system</a:t>
            </a:r>
          </a:p>
        </p:txBody>
      </p:sp>
    </p:spTree>
    <p:extLst>
      <p:ext uri="{BB962C8B-B14F-4D97-AF65-F5344CB8AC3E}">
        <p14:creationId xmlns:p14="http://schemas.microsoft.com/office/powerpoint/2010/main" val="3088174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テーブル, ケーキ が含まれている画像&#10;&#10;自動的に生成された説明">
            <a:extLst>
              <a:ext uri="{FF2B5EF4-FFF2-40B4-BE49-F238E27FC236}">
                <a16:creationId xmlns:a16="http://schemas.microsoft.com/office/drawing/2014/main" id="{795D923F-CD92-4D6E-8039-2B97BF80B96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40" y="1268760"/>
            <a:ext cx="4175212" cy="443694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548760"/>
            <a:ext cx="8229600" cy="720000"/>
          </a:xfrm>
        </p:spPr>
        <p:txBody>
          <a:bodyPr>
            <a:normAutofit fontScale="90000"/>
          </a:bodyPr>
          <a:lstStyle/>
          <a:p>
            <a:pPr marL="536575" indent="-536575"/>
            <a:r>
              <a:rPr lang="en-US" altLang="ja-JP" sz="2800" dirty="0"/>
              <a:t>2.3 	</a:t>
            </a:r>
            <a:r>
              <a:rPr lang="en-GB" altLang="ja-JP" sz="2800" dirty="0"/>
              <a:t>From Government Management to Building Water Governance(2)</a:t>
            </a:r>
            <a:endParaRPr kumimoji="1" lang="ja-JP" altLang="en-US" sz="2800" dirty="0"/>
          </a:p>
        </p:txBody>
      </p:sp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01647" y="1343342"/>
            <a:ext cx="8340705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Water governance should be established according to the actual conditions of each river basin and local community.</a:t>
            </a:r>
            <a:r>
              <a:rPr lang="ja-JP" altLang="ja-JP" sz="2000" dirty="0">
                <a:effectLst/>
                <a:latin typeface="Cambria" panose="02040503050406030204" pitchFamily="18" charset="0"/>
              </a:rPr>
              <a:t>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A45B0CA-DF6F-4C88-A25B-9C41A737320F}"/>
              </a:ext>
            </a:extLst>
          </p:cNvPr>
          <p:cNvSpPr txBox="1"/>
          <p:nvPr/>
        </p:nvSpPr>
        <p:spPr>
          <a:xfrm>
            <a:off x="4368746" y="57057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Source: Japan Water Forum,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Takemura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Koutaro</a:t>
            </a:r>
            <a:endParaRPr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EEFA81-6CD9-475B-A1AE-F8075BC70061}"/>
              </a:ext>
            </a:extLst>
          </p:cNvPr>
          <p:cNvSpPr txBox="1"/>
          <p:nvPr/>
        </p:nvSpPr>
        <p:spPr>
          <a:xfrm>
            <a:off x="4368746" y="5922696"/>
            <a:ext cx="4645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Vertically Segmented Administrative Model</a:t>
            </a:r>
            <a:endParaRPr lang="ja-JP" altLang="en-US" sz="2400" b="1" dirty="0">
              <a:latin typeface="Cambria" panose="020405030504060302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C1C9DD-F49C-4636-9A82-425612A5504B}"/>
              </a:ext>
            </a:extLst>
          </p:cNvPr>
          <p:cNvSpPr txBox="1"/>
          <p:nvPr/>
        </p:nvSpPr>
        <p:spPr>
          <a:xfrm>
            <a:off x="1052727" y="3563578"/>
            <a:ext cx="3422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The bottles are governments. Citizens fall through the gap in the bottles.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9682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78800" y="1319862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controversy over the </a:t>
            </a:r>
            <a:r>
              <a:rPr lang="en-GB" altLang="ja-JP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Nagaragawa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River Mouth Barrage provided an opportunity for water governance reform.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7173A7-E1A2-4989-B439-E3E9CA04C131}"/>
              </a:ext>
            </a:extLst>
          </p:cNvPr>
          <p:cNvSpPr txBox="1"/>
          <p:nvPr/>
        </p:nvSpPr>
        <p:spPr>
          <a:xfrm>
            <a:off x="478800" y="2092786"/>
            <a:ext cx="2869064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>
                <a:latin typeface="Cambria" panose="02040503050406030204" pitchFamily="18" charset="0"/>
              </a:rPr>
              <a:t>S</a:t>
            </a:r>
            <a:r>
              <a:rPr kumimoji="1" lang="en-US" altLang="ja-JP" sz="2000">
                <a:latin typeface="Cambria" panose="02040503050406030204" pitchFamily="18" charset="0"/>
              </a:rPr>
              <a:t>ince around the 1980s</a:t>
            </a:r>
            <a:endParaRPr kumimoji="1" lang="ja-JP" altLang="en-US" sz="2000">
              <a:latin typeface="Cambria" panose="020405030504060302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CD29FDA-DBFB-4286-B949-E472158EACEA}"/>
              </a:ext>
            </a:extLst>
          </p:cNvPr>
          <p:cNvSpPr txBox="1"/>
          <p:nvPr/>
        </p:nvSpPr>
        <p:spPr>
          <a:xfrm>
            <a:off x="1424323" y="3780006"/>
            <a:ext cx="6080595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Nagaragawa</a:t>
            </a: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River Mouth  Barrage</a:t>
            </a:r>
            <a:endParaRPr kumimoji="1"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04C99F-1BF3-49CC-BACE-F43C948C38B3}"/>
              </a:ext>
            </a:extLst>
          </p:cNvPr>
          <p:cNvSpPr txBox="1"/>
          <p:nvPr/>
        </p:nvSpPr>
        <p:spPr>
          <a:xfrm>
            <a:off x="248024" y="4196872"/>
            <a:ext cx="3718800" cy="1092607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MLIT: Information disclosure (all relevant data)</a:t>
            </a:r>
          </a:p>
          <a:p>
            <a:pPr marL="261938" indent="-261938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2000"/>
              <a:t>Roundtable meeting</a:t>
            </a:r>
            <a:endParaRPr lang="en-GB" altLang="ja-JP" sz="2000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66D871C1-887B-4234-8F23-ECF441F688C6}"/>
              </a:ext>
            </a:extLst>
          </p:cNvPr>
          <p:cNvSpPr/>
          <p:nvPr/>
        </p:nvSpPr>
        <p:spPr>
          <a:xfrm>
            <a:off x="4078800" y="3528006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3ACA1EA-FB6F-412E-8427-00A4435C3609}"/>
              </a:ext>
            </a:extLst>
          </p:cNvPr>
          <p:cNvSpPr txBox="1"/>
          <p:nvPr/>
        </p:nvSpPr>
        <p:spPr>
          <a:xfrm>
            <a:off x="456356" y="2476527"/>
            <a:ext cx="8016531" cy="101566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There has been an increase in the number of cases in which the environmental impacts of public works, such as dams and barrages, became major social issues.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4A6F82BB-41B7-48A0-88B3-9C89A98A1230}"/>
              </a:ext>
            </a:extLst>
          </p:cNvPr>
          <p:cNvSpPr/>
          <p:nvPr/>
        </p:nvSpPr>
        <p:spPr>
          <a:xfrm>
            <a:off x="4212622" y="4473176"/>
            <a:ext cx="252000" cy="540000"/>
          </a:xfrm>
          <a:prstGeom prst="rightArrow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8FAAFE24-172E-4F87-AC5A-BD19C089E48C}"/>
              </a:ext>
            </a:extLst>
          </p:cNvPr>
          <p:cNvSpPr/>
          <p:nvPr/>
        </p:nvSpPr>
        <p:spPr>
          <a:xfrm>
            <a:off x="6703608" y="5389968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2A02276-B43F-4669-A81C-C421AA8416F0}"/>
              </a:ext>
            </a:extLst>
          </p:cNvPr>
          <p:cNvSpPr txBox="1"/>
          <p:nvPr/>
        </p:nvSpPr>
        <p:spPr>
          <a:xfrm>
            <a:off x="4860031" y="5721602"/>
            <a:ext cx="3874831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/>
              <a:t>River Basin </a:t>
            </a:r>
            <a:r>
              <a:rPr lang="en-US" altLang="ja-JP" sz="2000" b="1"/>
              <a:t>C</a:t>
            </a:r>
            <a:r>
              <a:rPr kumimoji="1" lang="en-US" altLang="ja-JP" sz="2000" b="1"/>
              <a:t>ommittee</a:t>
            </a:r>
            <a:endParaRPr kumimoji="1" lang="ja-JP" altLang="en-US" sz="2000" b="1"/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63EC5540-2474-4262-B0B1-EEAE1043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8760"/>
            <a:ext cx="8229600" cy="720000"/>
          </a:xfrm>
        </p:spPr>
        <p:txBody>
          <a:bodyPr>
            <a:normAutofit fontScale="90000"/>
          </a:bodyPr>
          <a:lstStyle/>
          <a:p>
            <a:pPr marL="536575" indent="-536575"/>
            <a:r>
              <a:rPr lang="en-US" altLang="ja-JP" sz="2800" dirty="0"/>
              <a:t>2.3 	</a:t>
            </a:r>
            <a:r>
              <a:rPr lang="en-GB" altLang="ja-JP" sz="2800" dirty="0"/>
              <a:t>From Government Management to Building Water Governance (3)</a:t>
            </a:r>
            <a:endParaRPr kumimoji="1" lang="ja-JP" altLang="en-US" sz="28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4997443-E9D7-4A2E-96F4-AA0C2E2B3FD7}"/>
              </a:ext>
            </a:extLst>
          </p:cNvPr>
          <p:cNvSpPr txBox="1"/>
          <p:nvPr/>
        </p:nvSpPr>
        <p:spPr>
          <a:xfrm>
            <a:off x="4817616" y="4235037"/>
            <a:ext cx="3771984" cy="1092607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Enhancement of transparency</a:t>
            </a:r>
          </a:p>
          <a:p>
            <a:pPr marL="261938" indent="-261938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Accountability in the decision-making process</a:t>
            </a:r>
          </a:p>
        </p:txBody>
      </p:sp>
    </p:spTree>
    <p:extLst>
      <p:ext uri="{BB962C8B-B14F-4D97-AF65-F5344CB8AC3E}">
        <p14:creationId xmlns:p14="http://schemas.microsoft.com/office/powerpoint/2010/main" val="1520581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78800" y="1338552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River basin </a:t>
            </a:r>
            <a:r>
              <a:rPr lang="en-GB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ommittee is established in each river basin to formulate</a:t>
            </a:r>
            <a:r>
              <a:rPr lang="ja-JP" alt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River Improvement </a:t>
            </a:r>
            <a:r>
              <a:rPr lang="en-GB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lans” for flood protection, water utilization, and environment conservation.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66D871C1-887B-4234-8F23-ECF441F688C6}"/>
              </a:ext>
            </a:extLst>
          </p:cNvPr>
          <p:cNvSpPr/>
          <p:nvPr/>
        </p:nvSpPr>
        <p:spPr>
          <a:xfrm>
            <a:off x="2230586" y="3567915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2AD762C-1E9D-45F3-8C52-0C4C88C5094B}"/>
              </a:ext>
            </a:extLst>
          </p:cNvPr>
          <p:cNvSpPr txBox="1"/>
          <p:nvPr/>
        </p:nvSpPr>
        <p:spPr>
          <a:xfrm>
            <a:off x="452729" y="3830511"/>
            <a:ext cx="4119271" cy="70788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Establishment of River Basin </a:t>
            </a:r>
            <a:r>
              <a:rPr lang="en-US" altLang="ja-JP" sz="200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ommittee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CDEAC59-D696-4AEC-B254-2DC30173AAE5}"/>
              </a:ext>
            </a:extLst>
          </p:cNvPr>
          <p:cNvSpPr/>
          <p:nvPr/>
        </p:nvSpPr>
        <p:spPr>
          <a:xfrm>
            <a:off x="555415" y="4801468"/>
            <a:ext cx="1260000" cy="5400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>
                <a:solidFill>
                  <a:schemeClr val="tx1"/>
                </a:solidFill>
              </a:rPr>
              <a:t>Govern-</a:t>
            </a:r>
            <a:r>
              <a:rPr kumimoji="1" lang="en-US" altLang="ja-JP" sz="2000" err="1">
                <a:solidFill>
                  <a:schemeClr val="tx1"/>
                </a:solidFill>
              </a:rPr>
              <a:t>ments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467778E5-B15D-4596-93EF-50D0135FAC90}"/>
              </a:ext>
            </a:extLst>
          </p:cNvPr>
          <p:cNvSpPr/>
          <p:nvPr/>
        </p:nvSpPr>
        <p:spPr>
          <a:xfrm>
            <a:off x="1896657" y="4801468"/>
            <a:ext cx="1260000" cy="5400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>
                <a:solidFill>
                  <a:schemeClr val="tx1"/>
                </a:solidFill>
              </a:rPr>
              <a:t>Experts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6B122767-4AB3-4D02-8AE7-96A5F49B3314}"/>
              </a:ext>
            </a:extLst>
          </p:cNvPr>
          <p:cNvSpPr/>
          <p:nvPr/>
        </p:nvSpPr>
        <p:spPr>
          <a:xfrm>
            <a:off x="3252412" y="4801468"/>
            <a:ext cx="1319587" cy="5400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>
                <a:solidFill>
                  <a:schemeClr val="tx1"/>
                </a:solidFill>
              </a:rPr>
              <a:t>Residents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976EA75-59B3-45E6-9F69-7A5F27045657}"/>
              </a:ext>
            </a:extLst>
          </p:cNvPr>
          <p:cNvSpPr txBox="1"/>
          <p:nvPr/>
        </p:nvSpPr>
        <p:spPr>
          <a:xfrm>
            <a:off x="452729" y="5835322"/>
            <a:ext cx="4119271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Public Hearing from Residents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2B4C60-5E31-4522-84F5-3F922B7CE8F1}"/>
              </a:ext>
            </a:extLst>
          </p:cNvPr>
          <p:cNvSpPr/>
          <p:nvPr/>
        </p:nvSpPr>
        <p:spPr>
          <a:xfrm>
            <a:off x="478800" y="4682089"/>
            <a:ext cx="4287164" cy="776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6C7B63F-173A-4500-8EE0-F586DD4BE7FD}"/>
              </a:ext>
            </a:extLst>
          </p:cNvPr>
          <p:cNvSpPr txBox="1"/>
          <p:nvPr/>
        </p:nvSpPr>
        <p:spPr>
          <a:xfrm>
            <a:off x="4765964" y="5835322"/>
            <a:ext cx="4119271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Committee was suspended in 2007.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A9A5B8E0-4301-4A87-A416-E7567AF9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8760"/>
            <a:ext cx="8229600" cy="720000"/>
          </a:xfrm>
        </p:spPr>
        <p:txBody>
          <a:bodyPr>
            <a:normAutofit fontScale="90000"/>
          </a:bodyPr>
          <a:lstStyle/>
          <a:p>
            <a:pPr marL="536575" indent="-536575"/>
            <a:r>
              <a:rPr lang="en-US" altLang="ja-JP" sz="2800" dirty="0"/>
              <a:t>2.3 	</a:t>
            </a:r>
            <a:r>
              <a:rPr lang="en-GB" altLang="ja-JP" sz="2800" dirty="0"/>
              <a:t>From Government Management to Building Water Governance (4)</a:t>
            </a:r>
            <a:endParaRPr kumimoji="1" lang="ja-JP" altLang="en-US" sz="2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3067902-89A0-4665-B960-88D10693ABA1}"/>
              </a:ext>
            </a:extLst>
          </p:cNvPr>
          <p:cNvSpPr txBox="1"/>
          <p:nvPr/>
        </p:nvSpPr>
        <p:spPr>
          <a:xfrm>
            <a:off x="489888" y="2438464"/>
            <a:ext cx="3564876" cy="10926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 dirty="0"/>
              <a:t>1997: Revised River Law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Preparation of River Improvement Plan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97F72E6-CA74-48E6-B467-9332A597C125}"/>
              </a:ext>
            </a:extLst>
          </p:cNvPr>
          <p:cNvSpPr txBox="1"/>
          <p:nvPr/>
        </p:nvSpPr>
        <p:spPr>
          <a:xfrm>
            <a:off x="5041997" y="2560932"/>
            <a:ext cx="3742834" cy="278537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 err="1"/>
              <a:t>Yodo</a:t>
            </a:r>
            <a:r>
              <a:rPr lang="en-GB" altLang="ja-JP" sz="2000" b="1"/>
              <a:t> River Basin Committee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Committee members were selected by third party(Secretariat): 2001</a:t>
            </a:r>
          </a:p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Wide range of issues were discussed</a:t>
            </a:r>
            <a:endParaRPr kumimoji="1" lang="ja-JP" altLang="en-US" sz="2000" b="1">
              <a:latin typeface="Cambria" panose="020405030504060302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Conflict occurred on dam construction</a:t>
            </a:r>
            <a:endParaRPr lang="en-GB" altLang="ja-JP" sz="2000"/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644B035F-BB60-4EE0-B020-B15343F53577}"/>
              </a:ext>
            </a:extLst>
          </p:cNvPr>
          <p:cNvSpPr/>
          <p:nvPr/>
        </p:nvSpPr>
        <p:spPr>
          <a:xfrm flipV="1">
            <a:off x="2272326" y="5543840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8F56DFDC-4096-4254-A270-89F4983CC676}"/>
              </a:ext>
            </a:extLst>
          </p:cNvPr>
          <p:cNvSpPr/>
          <p:nvPr/>
        </p:nvSpPr>
        <p:spPr>
          <a:xfrm>
            <a:off x="6709746" y="5420216"/>
            <a:ext cx="540000" cy="40011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577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98C3B69B-E385-4E55-B6F7-E25716EA7678}"/>
              </a:ext>
            </a:extLst>
          </p:cNvPr>
          <p:cNvSpPr txBox="1"/>
          <p:nvPr/>
        </p:nvSpPr>
        <p:spPr>
          <a:xfrm>
            <a:off x="478800" y="133200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Information disclosure is essential to establish water governance through citizens and stakeholder participation.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テキスト プレースホルダー 7">
            <a:extLst>
              <a:ext uri="{FF2B5EF4-FFF2-40B4-BE49-F238E27FC236}">
                <a16:creationId xmlns:a16="http://schemas.microsoft.com/office/drawing/2014/main" id="{01DB697F-FEF6-4D0C-9E56-A34FB6F9B6D7}"/>
              </a:ext>
            </a:extLst>
          </p:cNvPr>
          <p:cNvSpPr txBox="1"/>
          <p:nvPr/>
        </p:nvSpPr>
        <p:spPr>
          <a:xfrm>
            <a:off x="470348" y="3064655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There may be more than one correct answer to resolve issues by coordinating stakeholders’ opinions, and the attitude to keep looking at the most preferable answer is most required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ja-JP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25105F0-6AA8-4028-AE49-6B7B958A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8760"/>
            <a:ext cx="8229600" cy="720000"/>
          </a:xfrm>
        </p:spPr>
        <p:txBody>
          <a:bodyPr>
            <a:normAutofit fontScale="90000"/>
          </a:bodyPr>
          <a:lstStyle/>
          <a:p>
            <a:pPr marL="536575" indent="-536575"/>
            <a:r>
              <a:rPr lang="en-US" altLang="ja-JP" sz="2800" dirty="0"/>
              <a:t>2.3 	</a:t>
            </a:r>
            <a:r>
              <a:rPr lang="en-GB" altLang="ja-JP" sz="2800" dirty="0"/>
              <a:t>From Government Management to Building Water Governance (5)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E74F40-C8CB-4796-AEAE-C5EF52765DCD}"/>
              </a:ext>
            </a:extLst>
          </p:cNvPr>
          <p:cNvSpPr txBox="1"/>
          <p:nvPr/>
        </p:nvSpPr>
        <p:spPr>
          <a:xfrm>
            <a:off x="470348" y="2186392"/>
            <a:ext cx="8288451" cy="78483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2001: Information Disclosure Act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2003: Guideline for procedure of resident participation (MLIT)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6F9920D-E5D3-4822-9968-9324CA806AC4}"/>
              </a:ext>
            </a:extLst>
          </p:cNvPr>
          <p:cNvSpPr txBox="1"/>
          <p:nvPr/>
        </p:nvSpPr>
        <p:spPr>
          <a:xfrm>
            <a:off x="479792" y="4437112"/>
            <a:ext cx="8280000" cy="1354217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dirty="0"/>
              <a:t>Quite difficult to reach a unanimous agreement in consensus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dirty="0"/>
              <a:t>Efforts to find the most preferable solutions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dirty="0">
                <a:ea typeface="ＭＳ 明朝" panose="02020609040205080304" pitchFamily="17" charset="-128"/>
              </a:rPr>
              <a:t>E</a:t>
            </a:r>
            <a:r>
              <a:rPr lang="en-US" sz="1800" dirty="0">
                <a:effectLst/>
                <a:ea typeface="ＭＳ 明朝" panose="02020609040205080304" pitchFamily="17" charset="-128"/>
              </a:rPr>
              <a:t>xpect that the project will contribute to the region’s interest and for which all residents and stakeholders accept.</a:t>
            </a:r>
            <a:endParaRPr lang="en-GB" altLang="ja-JP" dirty="0"/>
          </a:p>
        </p:txBody>
      </p:sp>
    </p:spTree>
    <p:extLst>
      <p:ext uri="{BB962C8B-B14F-4D97-AF65-F5344CB8AC3E}">
        <p14:creationId xmlns:p14="http://schemas.microsoft.com/office/powerpoint/2010/main" val="2780202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976EA75-59B3-45E6-9F69-7A5F27045657}"/>
              </a:ext>
            </a:extLst>
          </p:cNvPr>
          <p:cNvSpPr txBox="1"/>
          <p:nvPr/>
        </p:nvSpPr>
        <p:spPr>
          <a:xfrm>
            <a:off x="120074" y="2491858"/>
            <a:ext cx="1570182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Project Evaluation</a:t>
            </a:r>
            <a:endParaRPr kumimoji="1"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BAD8A6-3990-4251-BDBD-73A6BAFE78DF}"/>
              </a:ext>
            </a:extLst>
          </p:cNvPr>
          <p:cNvSpPr txBox="1"/>
          <p:nvPr/>
        </p:nvSpPr>
        <p:spPr>
          <a:xfrm>
            <a:off x="2318988" y="2040313"/>
            <a:ext cx="3675412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Application for a new project</a:t>
            </a:r>
            <a:endParaRPr kumimoji="1"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71D1D1-0504-47E0-BD83-685FFB3CEAE5}"/>
              </a:ext>
            </a:extLst>
          </p:cNvPr>
          <p:cNvSpPr txBox="1"/>
          <p:nvPr/>
        </p:nvSpPr>
        <p:spPr>
          <a:xfrm>
            <a:off x="2318988" y="2567566"/>
            <a:ext cx="3240360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Re-evaluation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15634A2-2EC4-448E-9227-CE462E1BB527}"/>
              </a:ext>
            </a:extLst>
          </p:cNvPr>
          <p:cNvSpPr txBox="1"/>
          <p:nvPr/>
        </p:nvSpPr>
        <p:spPr>
          <a:xfrm>
            <a:off x="2318988" y="3123873"/>
            <a:ext cx="3240360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Post evaluation</a:t>
            </a:r>
            <a:endParaRPr kumimoji="1"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610E185-029D-4BFB-B308-0DACCECE0F38}"/>
              </a:ext>
            </a:extLst>
          </p:cNvPr>
          <p:cNvSpPr txBox="1"/>
          <p:nvPr/>
        </p:nvSpPr>
        <p:spPr>
          <a:xfrm>
            <a:off x="6542896" y="2088016"/>
            <a:ext cx="2046704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Continue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AF3796-1D5F-4F2D-90B1-8FE1819D714E}"/>
              </a:ext>
            </a:extLst>
          </p:cNvPr>
          <p:cNvSpPr txBox="1"/>
          <p:nvPr/>
        </p:nvSpPr>
        <p:spPr>
          <a:xfrm>
            <a:off x="6542896" y="3166725"/>
            <a:ext cx="2046704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discontinue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E9C97EAE-5199-41F6-A2B3-EAE2A7A43096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5559348" y="2767621"/>
            <a:ext cx="983548" cy="5991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35B3FA2-0DA6-4470-B383-18F5EB3BEC46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5559348" y="2288071"/>
            <a:ext cx="983548" cy="4795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プレースホルダー 7">
            <a:extLst>
              <a:ext uri="{FF2B5EF4-FFF2-40B4-BE49-F238E27FC236}">
                <a16:creationId xmlns:a16="http://schemas.microsoft.com/office/drawing/2014/main" id="{D3FF20A2-7C72-44C1-BC65-91C907BD3CE5}"/>
              </a:ext>
            </a:extLst>
          </p:cNvPr>
          <p:cNvSpPr txBox="1"/>
          <p:nvPr/>
        </p:nvSpPr>
        <p:spPr>
          <a:xfrm>
            <a:off x="432000" y="3723032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is important to strengthen the cooperation between the public and private sectors and local communities for environmental conservation and disaster prevention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1" name="テキスト プレースホルダー 7">
            <a:extLst>
              <a:ext uri="{FF2B5EF4-FFF2-40B4-BE49-F238E27FC236}">
                <a16:creationId xmlns:a16="http://schemas.microsoft.com/office/drawing/2014/main" id="{63978E44-9AB7-4A61-A76A-8CED211E3552}"/>
              </a:ext>
            </a:extLst>
          </p:cNvPr>
          <p:cNvSpPr txBox="1"/>
          <p:nvPr/>
        </p:nvSpPr>
        <p:spPr>
          <a:xfrm>
            <a:off x="120073" y="1267416"/>
            <a:ext cx="8903854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sz="20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A review of the projects is necessary for keeping with socioeconomic changes.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EE4F438C-8FFA-4D00-91D5-86F74E62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8760"/>
            <a:ext cx="8229600" cy="720000"/>
          </a:xfrm>
        </p:spPr>
        <p:txBody>
          <a:bodyPr>
            <a:normAutofit fontScale="90000"/>
          </a:bodyPr>
          <a:lstStyle/>
          <a:p>
            <a:pPr marL="536575" indent="-536575"/>
            <a:r>
              <a:rPr lang="en-US" altLang="ja-JP" sz="2800" dirty="0"/>
              <a:t>2.3 	</a:t>
            </a:r>
            <a:r>
              <a:rPr lang="en-GB" altLang="ja-JP" sz="2800" dirty="0"/>
              <a:t>From Government Management to Building Water Governance (6)</a:t>
            </a:r>
            <a:endParaRPr kumimoji="1" lang="ja-JP" altLang="en-US" sz="2800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C649BCD-AC15-4251-9898-768AB346EB68}"/>
              </a:ext>
            </a:extLst>
          </p:cNvPr>
          <p:cNvCxnSpPr>
            <a:cxnSpLocks/>
            <a:stCxn id="32" idx="3"/>
            <a:endCxn id="8" idx="1"/>
          </p:cNvCxnSpPr>
          <p:nvPr/>
        </p:nvCxnSpPr>
        <p:spPr>
          <a:xfrm flipV="1">
            <a:off x="1690256" y="2240368"/>
            <a:ext cx="628732" cy="6054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5915CAA4-4ED3-429E-A5B2-E1F73883544B}"/>
              </a:ext>
            </a:extLst>
          </p:cNvPr>
          <p:cNvCxnSpPr>
            <a:cxnSpLocks/>
            <a:stCxn id="32" idx="3"/>
            <a:endCxn id="9" idx="1"/>
          </p:cNvCxnSpPr>
          <p:nvPr/>
        </p:nvCxnSpPr>
        <p:spPr>
          <a:xfrm flipV="1">
            <a:off x="1690256" y="2767621"/>
            <a:ext cx="628732" cy="781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57AF437-FB7C-4A0A-9A2D-963BC80E98E8}"/>
              </a:ext>
            </a:extLst>
          </p:cNvPr>
          <p:cNvCxnSpPr>
            <a:cxnSpLocks/>
            <a:stCxn id="32" idx="3"/>
            <a:endCxn id="10" idx="1"/>
          </p:cNvCxnSpPr>
          <p:nvPr/>
        </p:nvCxnSpPr>
        <p:spPr>
          <a:xfrm>
            <a:off x="1690256" y="2845801"/>
            <a:ext cx="628732" cy="4781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13BA701-2D2D-4D0A-8632-3C5A3EB375FD}"/>
              </a:ext>
            </a:extLst>
          </p:cNvPr>
          <p:cNvSpPr txBox="1"/>
          <p:nvPr/>
        </p:nvSpPr>
        <p:spPr>
          <a:xfrm>
            <a:off x="761451" y="5018585"/>
            <a:ext cx="3713349" cy="1169551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 dirty="0"/>
              <a:t>Public Sector (Governments)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Institutional support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Financial supports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E31076F-608B-497C-AE21-8E59C9BF4D9C}"/>
              </a:ext>
            </a:extLst>
          </p:cNvPr>
          <p:cNvSpPr txBox="1"/>
          <p:nvPr/>
        </p:nvSpPr>
        <p:spPr>
          <a:xfrm>
            <a:off x="5363628" y="4990817"/>
            <a:ext cx="3348372" cy="1169551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 dirty="0"/>
              <a:t>Private Sector (Residents)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Voluntary actions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 Daily efforts in the field</a:t>
            </a:r>
          </a:p>
        </p:txBody>
      </p:sp>
    </p:spTree>
    <p:extLst>
      <p:ext uri="{BB962C8B-B14F-4D97-AF65-F5344CB8AC3E}">
        <p14:creationId xmlns:p14="http://schemas.microsoft.com/office/powerpoint/2010/main" val="3673848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EE4F438C-8FFA-4D00-91D5-86F74E62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8760"/>
            <a:ext cx="8229600" cy="720000"/>
          </a:xfrm>
        </p:spPr>
        <p:txBody>
          <a:bodyPr>
            <a:normAutofit fontScale="90000"/>
          </a:bodyPr>
          <a:lstStyle/>
          <a:p>
            <a:pPr marL="536575" indent="-536575"/>
            <a:r>
              <a:rPr lang="en-US" altLang="ja-JP" sz="2800" dirty="0"/>
              <a:t>2.3 	</a:t>
            </a:r>
            <a:r>
              <a:rPr lang="en-GB" altLang="ja-JP" sz="2800" dirty="0"/>
              <a:t>From Government Management to Building Water Governance (6)</a:t>
            </a:r>
            <a:endParaRPr kumimoji="1" lang="ja-JP" altLang="en-US" sz="2800" dirty="0"/>
          </a:p>
        </p:txBody>
      </p:sp>
      <p:pic>
        <p:nvPicPr>
          <p:cNvPr id="19" name="図 18" descr="民衆, グループ, 立つ, 空港 が含まれている画像&#10;&#10;自動的に生成された説明">
            <a:extLst>
              <a:ext uri="{FF2B5EF4-FFF2-40B4-BE49-F238E27FC236}">
                <a16:creationId xmlns:a16="http://schemas.microsoft.com/office/drawing/2014/main" id="{E5EB2CD0-BB98-4650-8DFE-E7AFAE0682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809519"/>
            <a:ext cx="4489091" cy="334437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D76B98D-DF54-4341-8D3C-94B79D0BA820}"/>
              </a:ext>
            </a:extLst>
          </p:cNvPr>
          <p:cNvSpPr txBox="1"/>
          <p:nvPr/>
        </p:nvSpPr>
        <p:spPr>
          <a:xfrm>
            <a:off x="277091" y="515894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Source: Outline of Typhoon No.18 in September 2013, Kinki regional development bureau, March 2014</a:t>
            </a:r>
            <a:endParaRPr lang="ja-JP" altLang="en-US" sz="1200" dirty="0">
              <a:latin typeface="Cambria" panose="020405030504060302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13A366E-F69F-4B68-8915-20D081FF3313}"/>
              </a:ext>
            </a:extLst>
          </p:cNvPr>
          <p:cNvSpPr txBox="1"/>
          <p:nvPr/>
        </p:nvSpPr>
        <p:spPr>
          <a:xfrm>
            <a:off x="240118" y="5620606"/>
            <a:ext cx="4645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Flood Fighting Activities</a:t>
            </a:r>
            <a:endParaRPr lang="ja-JP" altLang="en-US" sz="2400" b="1" dirty="0">
              <a:latin typeface="Cambria" panose="02040503050406030204" pitchFamily="18" charset="0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BFABDC21-D184-41FF-B929-3A4927C8698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018" y="1809519"/>
            <a:ext cx="4202982" cy="334437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BF8D099-C26A-4151-974F-9FBCC3C04CCB}"/>
              </a:ext>
            </a:extLst>
          </p:cNvPr>
          <p:cNvSpPr txBox="1"/>
          <p:nvPr/>
        </p:nvSpPr>
        <p:spPr>
          <a:xfrm>
            <a:off x="4849091" y="5158940"/>
            <a:ext cx="4294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ＭＳ 明朝" panose="02020609040205080304" pitchFamily="17" charset="-128"/>
              </a:rPr>
              <a:t>Source: Tree Planting for Fish Breeding Campaign Regain the 100-year-ago natural beach</a:t>
            </a:r>
            <a:endParaRPr lang="ja-JP" altLang="en-US" sz="1200" dirty="0">
              <a:latin typeface="Cambria" panose="020405030504060302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21BA7B1-EB38-4B81-970E-422C928E93EA}"/>
              </a:ext>
            </a:extLst>
          </p:cNvPr>
          <p:cNvSpPr txBox="1"/>
          <p:nvPr/>
        </p:nvSpPr>
        <p:spPr>
          <a:xfrm>
            <a:off x="4572000" y="5598070"/>
            <a:ext cx="4645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Tree Plantation</a:t>
            </a:r>
            <a:endParaRPr lang="ja-JP" altLang="en-US" sz="2400" b="1" dirty="0">
              <a:latin typeface="Cambria" panose="020405030504060302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67F90C1-D41E-4A4F-9948-AEFCC9BC5C0B}"/>
              </a:ext>
            </a:extLst>
          </p:cNvPr>
          <p:cNvSpPr txBox="1"/>
          <p:nvPr/>
        </p:nvSpPr>
        <p:spPr>
          <a:xfrm>
            <a:off x="0" y="1308307"/>
            <a:ext cx="4645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Disaster Prevention</a:t>
            </a:r>
            <a:endParaRPr lang="ja-JP" altLang="en-US" sz="2400" b="1" dirty="0">
              <a:latin typeface="Cambria" panose="020405030504060302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5B64F14-0DE3-4C30-968C-7F92C481715A}"/>
              </a:ext>
            </a:extLst>
          </p:cNvPr>
          <p:cNvSpPr txBox="1"/>
          <p:nvPr/>
        </p:nvSpPr>
        <p:spPr>
          <a:xfrm>
            <a:off x="4784874" y="1308306"/>
            <a:ext cx="4294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Environmental Conservation </a:t>
            </a:r>
            <a:endParaRPr lang="ja-JP" altLang="en-US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41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976EA75-59B3-45E6-9F69-7A5F27045657}"/>
              </a:ext>
            </a:extLst>
          </p:cNvPr>
          <p:cNvSpPr txBox="1"/>
          <p:nvPr/>
        </p:nvSpPr>
        <p:spPr>
          <a:xfrm>
            <a:off x="4840150" y="4776737"/>
            <a:ext cx="1730306" cy="1015663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Proper Water Resources </a:t>
            </a:r>
            <a:r>
              <a:rPr lang="en-US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evelopment</a:t>
            </a:r>
            <a:endParaRPr kumimoji="1"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71D1D1-0504-47E0-BD83-685FFB3CEAE5}"/>
              </a:ext>
            </a:extLst>
          </p:cNvPr>
          <p:cNvSpPr txBox="1"/>
          <p:nvPr/>
        </p:nvSpPr>
        <p:spPr>
          <a:xfrm>
            <a:off x="6942076" y="4422750"/>
            <a:ext cx="1816723" cy="1631216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Achievement of resilient, sustainability, inclusive and quality growth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14" name="テキスト プレースホルダー 7">
            <a:extLst>
              <a:ext uri="{FF2B5EF4-FFF2-40B4-BE49-F238E27FC236}">
                <a16:creationId xmlns:a16="http://schemas.microsoft.com/office/drawing/2014/main" id="{E03F2BDE-AC93-429E-A0C5-555F1373842A}"/>
              </a:ext>
            </a:extLst>
          </p:cNvPr>
          <p:cNvSpPr txBox="1"/>
          <p:nvPr/>
        </p:nvSpPr>
        <p:spPr>
          <a:xfrm>
            <a:off x="478800" y="1332000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Water resources development plan should be a consistent framework of higher-level plans, such as the National Comprehensive Development Plan (NCDP).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A40A47FB-3F9D-484D-BFE5-74E3CB23BB24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US" altLang="ja-JP" sz="2800" dirty="0"/>
              <a:t>2.4 	</a:t>
            </a:r>
            <a:r>
              <a:rPr lang="en-GB" altLang="ja-JP" sz="2800" dirty="0"/>
              <a:t>Long-term Plan of Water Resources Management in a National Development Framework (1)</a:t>
            </a:r>
            <a:endParaRPr lang="ja-JP" altLang="en-US" sz="2800" dirty="0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FBBBD8C3-A70B-45F7-B35A-9654F628FE66}"/>
              </a:ext>
            </a:extLst>
          </p:cNvPr>
          <p:cNvSpPr/>
          <p:nvPr/>
        </p:nvSpPr>
        <p:spPr>
          <a:xfrm rot="16200000">
            <a:off x="6486266" y="5112358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Cambria" panose="02040503050406030204" pitchFamily="18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E7DDAEC-27F9-4FA1-8A32-FFF5BA12802E}"/>
              </a:ext>
            </a:extLst>
          </p:cNvPr>
          <p:cNvGrpSpPr/>
          <p:nvPr/>
        </p:nvGrpSpPr>
        <p:grpSpPr>
          <a:xfrm>
            <a:off x="522477" y="2771753"/>
            <a:ext cx="8039600" cy="1706477"/>
            <a:chOff x="647300" y="4181725"/>
            <a:chExt cx="8039600" cy="1706477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B85C65C-5EC7-4F86-801F-B9DAF5D2D5B3}"/>
                </a:ext>
              </a:extLst>
            </p:cNvPr>
            <p:cNvSpPr txBox="1"/>
            <p:nvPr/>
          </p:nvSpPr>
          <p:spPr>
            <a:xfrm>
              <a:off x="647300" y="4256986"/>
              <a:ext cx="1620000" cy="163121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Water resources Management is not  done properly.</a:t>
              </a:r>
              <a:endParaRPr kumimoji="1" lang="ja-JP" altLang="en-US" sz="2000" b="1" dirty="0">
                <a:latin typeface="Cambria" panose="020405030504060302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50CA1B8-0E36-4000-9D8F-E3D851BB573E}"/>
                </a:ext>
              </a:extLst>
            </p:cNvPr>
            <p:cNvSpPr txBox="1"/>
            <p:nvPr/>
          </p:nvSpPr>
          <p:spPr>
            <a:xfrm>
              <a:off x="2831256" y="4294252"/>
              <a:ext cx="1728620" cy="1323439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Floods, Droughts, </a:t>
              </a:r>
              <a:r>
                <a:rPr lang="en-US" altLang="ja-JP" sz="2000">
                  <a:latin typeface="Cambria" panose="02040503050406030204" pitchFamily="18" charset="0"/>
                  <a:ea typeface="Cambria" panose="02040503050406030204" pitchFamily="18" charset="0"/>
                </a:rPr>
                <a:t>Water quality </a:t>
              </a:r>
              <a:r>
                <a:rPr lang="en-US" altLang="ja-JP" sz="200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deterioration</a:t>
              </a:r>
              <a:endParaRPr kumimoji="1" lang="ja-JP" altLang="en-US" sz="2000" b="1">
                <a:latin typeface="Cambria" panose="02040503050406030204" pitchFamily="18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CC2565C-C158-48DD-9A4C-B14C09F02737}"/>
                </a:ext>
              </a:extLst>
            </p:cNvPr>
            <p:cNvSpPr txBox="1"/>
            <p:nvPr/>
          </p:nvSpPr>
          <p:spPr>
            <a:xfrm>
              <a:off x="5003388" y="4181725"/>
              <a:ext cx="1620000" cy="1631216"/>
            </a:xfrm>
            <a:prstGeom prst="rect">
              <a:avLst/>
            </a:prstGeom>
            <a:solidFill>
              <a:srgbClr val="CCFF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Water resources are not be used properly.</a:t>
              </a:r>
              <a:endParaRPr kumimoji="1" lang="ja-JP" altLang="en-US" sz="2000" b="1" dirty="0">
                <a:latin typeface="Cambria" panose="02040503050406030204" pitchFamily="18" charset="0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A0C739A-6CFA-462B-AAC7-A14B90DCBFA3}"/>
                </a:ext>
              </a:extLst>
            </p:cNvPr>
            <p:cNvSpPr txBox="1"/>
            <p:nvPr/>
          </p:nvSpPr>
          <p:spPr>
            <a:xfrm>
              <a:off x="7066900" y="4241184"/>
              <a:ext cx="1620000" cy="1323439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It affects to the growth of the country.</a:t>
              </a:r>
              <a:endParaRPr kumimoji="1" lang="ja-JP" altLang="en-US" sz="2000" b="1">
                <a:latin typeface="Cambria" panose="02040503050406030204" pitchFamily="18" charset="0"/>
              </a:endParaRPr>
            </a:p>
          </p:txBody>
        </p:sp>
        <p:sp>
          <p:nvSpPr>
            <p:cNvPr id="17" name="矢印: 下 16">
              <a:extLst>
                <a:ext uri="{FF2B5EF4-FFF2-40B4-BE49-F238E27FC236}">
                  <a16:creationId xmlns:a16="http://schemas.microsoft.com/office/drawing/2014/main" id="{D3FAA9EC-ED7A-455E-826C-6F56F6625C39}"/>
                </a:ext>
              </a:extLst>
            </p:cNvPr>
            <p:cNvSpPr/>
            <p:nvPr/>
          </p:nvSpPr>
          <p:spPr>
            <a:xfrm rot="16200000">
              <a:off x="2324060" y="4829971"/>
              <a:ext cx="540000" cy="252000"/>
            </a:xfrm>
            <a:prstGeom prst="downArrow">
              <a:avLst/>
            </a:prstGeom>
            <a:solidFill>
              <a:srgbClr val="99CCFF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mbria" panose="02040503050406030204" pitchFamily="18" charset="0"/>
              </a:endParaRPr>
            </a:p>
          </p:txBody>
        </p:sp>
        <p:sp>
          <p:nvSpPr>
            <p:cNvPr id="18" name="矢印: 下 17">
              <a:extLst>
                <a:ext uri="{FF2B5EF4-FFF2-40B4-BE49-F238E27FC236}">
                  <a16:creationId xmlns:a16="http://schemas.microsoft.com/office/drawing/2014/main" id="{45B5A56A-4ABD-4689-B637-93FC371F5366}"/>
                </a:ext>
              </a:extLst>
            </p:cNvPr>
            <p:cNvSpPr/>
            <p:nvPr/>
          </p:nvSpPr>
          <p:spPr>
            <a:xfrm rot="16200000">
              <a:off x="4517109" y="4776904"/>
              <a:ext cx="540000" cy="252000"/>
            </a:xfrm>
            <a:prstGeom prst="downArrow">
              <a:avLst/>
            </a:prstGeom>
            <a:solidFill>
              <a:srgbClr val="99CCFF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mbria" panose="02040503050406030204" pitchFamily="18" charset="0"/>
              </a:endParaRPr>
            </a:p>
          </p:txBody>
        </p:sp>
        <p:sp>
          <p:nvSpPr>
            <p:cNvPr id="19" name="矢印: 下 18">
              <a:extLst>
                <a:ext uri="{FF2B5EF4-FFF2-40B4-BE49-F238E27FC236}">
                  <a16:creationId xmlns:a16="http://schemas.microsoft.com/office/drawing/2014/main" id="{03E9F51C-151C-4463-AC59-033B60D8519D}"/>
                </a:ext>
              </a:extLst>
            </p:cNvPr>
            <p:cNvSpPr/>
            <p:nvPr/>
          </p:nvSpPr>
          <p:spPr>
            <a:xfrm rot="16200000">
              <a:off x="6539574" y="4636254"/>
              <a:ext cx="540000" cy="252000"/>
            </a:xfrm>
            <a:prstGeom prst="downArrow">
              <a:avLst/>
            </a:prstGeom>
            <a:solidFill>
              <a:srgbClr val="99CCFF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6438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プレースホルダー 7">
            <a:extLst>
              <a:ext uri="{FF2B5EF4-FFF2-40B4-BE49-F238E27FC236}">
                <a16:creationId xmlns:a16="http://schemas.microsoft.com/office/drawing/2014/main" id="{301EE0CA-0472-48B7-980C-246BA1957A08}"/>
              </a:ext>
            </a:extLst>
          </p:cNvPr>
          <p:cNvSpPr txBox="1"/>
          <p:nvPr/>
        </p:nvSpPr>
        <p:spPr>
          <a:xfrm>
            <a:off x="334800" y="1314985"/>
            <a:ext cx="8280000" cy="3377060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Water Resources </a:t>
            </a:r>
            <a:r>
              <a:rPr lang="en-GB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evelopment</a:t>
            </a:r>
          </a:p>
          <a:p>
            <a:pPr marL="58420" indent="0" algn="just">
              <a:buNone/>
            </a:pPr>
            <a:r>
              <a:rPr lang="en-GB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After 1945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  </a:t>
            </a:r>
            <a:r>
              <a:rPr lang="en-GB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romoted as the core issue of the comprehensive regional development for the reconstruction after World War II</a:t>
            </a:r>
          </a:p>
          <a:p>
            <a:pPr marL="58420" indent="0" algn="just">
              <a:buNone/>
            </a:pPr>
            <a:r>
              <a:rPr lang="en-US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In </a:t>
            </a: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1960s : </a:t>
            </a:r>
            <a:r>
              <a:rPr lang="en-GB" altLang="ja-JP" sz="2000" kern="100" dirty="0"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B</a:t>
            </a: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ecame the important sector in the national development to resolve the issues accompanied to the high economic growth. </a:t>
            </a:r>
            <a:r>
              <a:rPr lang="en-US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   </a:t>
            </a:r>
          </a:p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After 1962: Formulated the National Comprehensive Water Resources Plan (the Water Plan) to match the framework of the NCDP.</a:t>
            </a:r>
            <a:r>
              <a:rPr lang="en-US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C2ADF43E-0539-4100-BC48-44AE3AE2D61B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US" altLang="ja-JP" sz="2800" dirty="0"/>
              <a:t>2.4 	</a:t>
            </a:r>
            <a:r>
              <a:rPr lang="en-GB" altLang="ja-JP" sz="2800" dirty="0"/>
              <a:t>Long-term Plan of Water Resources Management in a National Development Framework (2)</a:t>
            </a:r>
            <a:endParaRPr lang="ja-JP" altLang="en-US" sz="2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5E1FF1-8CE2-4BCE-AC37-581B5BE1ECA1}"/>
              </a:ext>
            </a:extLst>
          </p:cNvPr>
          <p:cNvSpPr txBox="1"/>
          <p:nvPr/>
        </p:nvSpPr>
        <p:spPr>
          <a:xfrm>
            <a:off x="360000" y="4692045"/>
            <a:ext cx="2411231" cy="163800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b="1"/>
              <a:t>After 1945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/>
              <a:t>Increased Food supply and Energy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/>
              <a:t>Increased Flood Damages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E4C8D54-FF98-41CB-8F75-6B36B719A358}"/>
              </a:ext>
            </a:extLst>
          </p:cNvPr>
          <p:cNvSpPr txBox="1"/>
          <p:nvPr/>
        </p:nvSpPr>
        <p:spPr>
          <a:xfrm>
            <a:off x="3285465" y="4724015"/>
            <a:ext cx="2411231" cy="163800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b="1"/>
              <a:t>1960s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/>
              <a:t>Issues accompanied to the high economic growth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DBAF551-B216-4A35-8904-0C72B4E0AEBA}"/>
              </a:ext>
            </a:extLst>
          </p:cNvPr>
          <p:cNvSpPr txBox="1"/>
          <p:nvPr/>
        </p:nvSpPr>
        <p:spPr>
          <a:xfrm>
            <a:off x="6110263" y="4760173"/>
            <a:ext cx="2411231" cy="1638000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b="1" dirty="0"/>
              <a:t>After 1962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dirty="0"/>
              <a:t>Formulation of NCDP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dirty="0"/>
              <a:t>Formulation of the Water Plan</a:t>
            </a:r>
          </a:p>
        </p:txBody>
      </p:sp>
    </p:spTree>
    <p:extLst>
      <p:ext uri="{BB962C8B-B14F-4D97-AF65-F5344CB8AC3E}">
        <p14:creationId xmlns:p14="http://schemas.microsoft.com/office/powerpoint/2010/main" val="2355892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0336AC51-5E3B-4BB1-A12C-C86D183E4388}"/>
              </a:ext>
            </a:extLst>
          </p:cNvPr>
          <p:cNvSpPr txBox="1"/>
          <p:nvPr/>
        </p:nvSpPr>
        <p:spPr>
          <a:xfrm>
            <a:off x="159237" y="972000"/>
            <a:ext cx="8652357" cy="1007181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US" altLang="ja-JP" sz="28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Resolving water-related issues is crucial to achieving sustainable development.</a:t>
            </a:r>
            <a:endParaRPr lang="en-US" altLang="ja-JP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6493561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 Introduction (1)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132126-CD11-4794-BE96-2A7FC795C003}"/>
              </a:ext>
            </a:extLst>
          </p:cNvPr>
          <p:cNvSpPr txBox="1"/>
          <p:nvPr/>
        </p:nvSpPr>
        <p:spPr>
          <a:xfrm>
            <a:off x="365535" y="2155849"/>
            <a:ext cx="8652356" cy="83099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US" altLang="ja-JP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Water-related issues are becoming more severe around the world.</a:t>
            </a:r>
            <a:endParaRPr lang="ja-JP" altLang="en-US" sz="2400" b="1" dirty="0">
              <a:latin typeface="Cambria" panose="020405030504060302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41E4B5-0B9E-48F1-ACC6-320D1AA4129A}"/>
              </a:ext>
            </a:extLst>
          </p:cNvPr>
          <p:cNvSpPr txBox="1"/>
          <p:nvPr/>
        </p:nvSpPr>
        <p:spPr>
          <a:xfrm>
            <a:off x="298975" y="3162714"/>
            <a:ext cx="3961227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ja-JP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Water-related  issues</a:t>
            </a:r>
            <a:endParaRPr lang="ja-JP" altLang="en-US" sz="2800" b="1" dirty="0">
              <a:latin typeface="Cambria" panose="020405030504060302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F62EDA-32BB-4A73-A3D0-4503D5B4BAA1}"/>
              </a:ext>
            </a:extLst>
          </p:cNvPr>
          <p:cNvSpPr txBox="1"/>
          <p:nvPr/>
        </p:nvSpPr>
        <p:spPr>
          <a:xfrm>
            <a:off x="5311741" y="3200934"/>
            <a:ext cx="1204469" cy="523220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r>
              <a:rPr lang="en-US" altLang="ja-JP" sz="28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SDGs</a:t>
            </a:r>
            <a:endParaRPr lang="ja-JP" altLang="en-US" sz="2800" b="1">
              <a:latin typeface="Cambria" panose="02040503050406030204" pitchFamily="18" charset="0"/>
            </a:endParaRPr>
          </a:p>
        </p:txBody>
      </p:sp>
      <p:sp>
        <p:nvSpPr>
          <p:cNvPr id="7" name="矢印: 左右 6">
            <a:extLst>
              <a:ext uri="{FF2B5EF4-FFF2-40B4-BE49-F238E27FC236}">
                <a16:creationId xmlns:a16="http://schemas.microsoft.com/office/drawing/2014/main" id="{C86383F5-BF3A-4EA6-B6F6-A12303E3E4B9}"/>
              </a:ext>
            </a:extLst>
          </p:cNvPr>
          <p:cNvSpPr/>
          <p:nvPr/>
        </p:nvSpPr>
        <p:spPr>
          <a:xfrm>
            <a:off x="4403713" y="3259016"/>
            <a:ext cx="576000" cy="330616"/>
          </a:xfrm>
          <a:prstGeom prst="leftRight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5B31DA4F-9AEC-4D66-BF01-EB524B359260}"/>
              </a:ext>
            </a:extLst>
          </p:cNvPr>
          <p:cNvSpPr/>
          <p:nvPr/>
        </p:nvSpPr>
        <p:spPr>
          <a:xfrm>
            <a:off x="928277" y="3900022"/>
            <a:ext cx="7526872" cy="1584000"/>
          </a:xfrm>
          <a:prstGeom prst="roundRect">
            <a:avLst>
              <a:gd name="adj" fmla="val 41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tx1"/>
                </a:solidFill>
              </a:rPr>
              <a:t>Wate</a:t>
            </a:r>
            <a:r>
              <a:rPr lang="en-US" altLang="ja-JP" sz="2400" b="1" dirty="0">
                <a:solidFill>
                  <a:schemeClr val="tx1"/>
                </a:solidFill>
              </a:rPr>
              <a:t>r resources management is closely related to Sustainable Development Goals (SDGs)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C73538B9-89D7-40F5-BFFB-5F9BDAF247E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7" r="9490" b="-1"/>
          <a:stretch/>
        </p:blipFill>
        <p:spPr bwMode="auto">
          <a:xfrm>
            <a:off x="4540363" y="3782539"/>
            <a:ext cx="4318856" cy="236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1BF46A-4832-445A-B6D6-35875666D384}"/>
              </a:ext>
            </a:extLst>
          </p:cNvPr>
          <p:cNvSpPr txBox="1"/>
          <p:nvPr/>
        </p:nvSpPr>
        <p:spPr>
          <a:xfrm>
            <a:off x="4371395" y="2279628"/>
            <a:ext cx="2276587" cy="132343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Water Resources Development Promotion Act (1961)</a:t>
            </a:r>
            <a:endParaRPr lang="ja-JP" altLang="en-US" sz="2000">
              <a:latin typeface="Cambria" panose="020405030504060302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22F2F7-860E-4311-B8E8-22F0EFC2DC87}"/>
              </a:ext>
            </a:extLst>
          </p:cNvPr>
          <p:cNvSpPr txBox="1"/>
          <p:nvPr/>
        </p:nvSpPr>
        <p:spPr>
          <a:xfrm>
            <a:off x="167923" y="3597175"/>
            <a:ext cx="4851946" cy="101566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US" altLang="ja-JP" sz="2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Full Plan: To </a:t>
            </a:r>
            <a:r>
              <a:rPr lang="en-US" altLang="ja-JP" sz="200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provide for comprehensive development and rationalization of use of water resources</a:t>
            </a:r>
            <a:endParaRPr lang="ja-JP" altLang="en-US" sz="2000">
              <a:latin typeface="Cambria" panose="02040503050406030204" pitchFamily="18" charset="0"/>
            </a:endParaRPr>
          </a:p>
        </p:txBody>
      </p:sp>
      <p:sp>
        <p:nvSpPr>
          <p:cNvPr id="18" name="テキスト プレースホルダー 7">
            <a:extLst>
              <a:ext uri="{FF2B5EF4-FFF2-40B4-BE49-F238E27FC236}">
                <a16:creationId xmlns:a16="http://schemas.microsoft.com/office/drawing/2014/main" id="{91535A62-870B-4B64-B4AB-DBB8DC4CA537}"/>
              </a:ext>
            </a:extLst>
          </p:cNvPr>
          <p:cNvSpPr txBox="1"/>
          <p:nvPr/>
        </p:nvSpPr>
        <p:spPr>
          <a:xfrm>
            <a:off x="478800" y="1268760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Japanese government formulated a basic plan for water resources management in the important river systems from the perspective of socioeconomic activities.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2CA7C04C-EC29-4441-AFD2-16EE16985FE9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US" altLang="ja-JP" sz="2800" dirty="0"/>
              <a:t>2.4 	</a:t>
            </a:r>
            <a:r>
              <a:rPr lang="en-GB" altLang="ja-JP" sz="2800" dirty="0"/>
              <a:t>Long-term Plan of Water Resources Management in a National Development Framework (3)</a:t>
            </a:r>
            <a:endParaRPr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48C5E71-464B-4E25-9AD2-94C2720F69E8}"/>
              </a:ext>
            </a:extLst>
          </p:cNvPr>
          <p:cNvSpPr txBox="1"/>
          <p:nvPr/>
        </p:nvSpPr>
        <p:spPr>
          <a:xfrm>
            <a:off x="140428" y="2480183"/>
            <a:ext cx="3753449" cy="10926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Increase of Water Demand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Difficult Coordination among Sectors and Stakeholders</a:t>
            </a: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FA61333D-A663-43F4-8C18-5E6616F4ADF6}"/>
              </a:ext>
            </a:extLst>
          </p:cNvPr>
          <p:cNvSpPr/>
          <p:nvPr/>
        </p:nvSpPr>
        <p:spPr>
          <a:xfrm rot="16200000">
            <a:off x="3933033" y="2931496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4625133-C5E1-4CDE-8B09-B8E7186A161B}"/>
              </a:ext>
            </a:extLst>
          </p:cNvPr>
          <p:cNvSpPr txBox="1"/>
          <p:nvPr/>
        </p:nvSpPr>
        <p:spPr>
          <a:xfrm>
            <a:off x="6885539" y="2345534"/>
            <a:ext cx="2142647" cy="132343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altLang="ja-JP" sz="2000" dirty="0">
                <a:latin typeface="Cambria" panose="02040503050406030204" pitchFamily="18" charset="0"/>
              </a:rPr>
              <a:t>Water Resources Development River Systems (Full Plan)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22945951-82A8-4F24-9134-CC05E2A77938}"/>
              </a:ext>
            </a:extLst>
          </p:cNvPr>
          <p:cNvSpPr/>
          <p:nvPr/>
        </p:nvSpPr>
        <p:spPr>
          <a:xfrm rot="16200000">
            <a:off x="6429791" y="2820605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BA5E537-8C5C-498E-BF50-1E39AE221E58}"/>
              </a:ext>
            </a:extLst>
          </p:cNvPr>
          <p:cNvSpPr txBox="1"/>
          <p:nvPr/>
        </p:nvSpPr>
        <p:spPr>
          <a:xfrm>
            <a:off x="122460" y="4637223"/>
            <a:ext cx="4570838" cy="140038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Demand projection of water use and target of water supply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Necessary facilities to achieve the supply targets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203E784-2BED-4CC7-B1C1-0C2B03FC424D}"/>
              </a:ext>
            </a:extLst>
          </p:cNvPr>
          <p:cNvSpPr txBox="1"/>
          <p:nvPr/>
        </p:nvSpPr>
        <p:spPr>
          <a:xfrm>
            <a:off x="5475791" y="6543478"/>
            <a:ext cx="27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406525"/>
            <a:r>
              <a:rPr lang="en-GB" sz="1400" dirty="0">
                <a:effectLst/>
                <a:ea typeface="ＭＳ 明朝" panose="02020609040205080304" pitchFamily="17" charset="-128"/>
              </a:rPr>
              <a:t>Source: PRT based on MLIT data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26" name="コンテンツ プレースホルダー 3">
            <a:extLst>
              <a:ext uri="{FF2B5EF4-FFF2-40B4-BE49-F238E27FC236}">
                <a16:creationId xmlns:a16="http://schemas.microsoft.com/office/drawing/2014/main" id="{660B55C6-5427-4958-9874-260296E1B6B0}"/>
              </a:ext>
            </a:extLst>
          </p:cNvPr>
          <p:cNvSpPr txBox="1"/>
          <p:nvPr/>
        </p:nvSpPr>
        <p:spPr>
          <a:xfrm>
            <a:off x="3893877" y="6184423"/>
            <a:ext cx="4822029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Location Map of Full Plan of River System</a:t>
            </a:r>
          </a:p>
        </p:txBody>
      </p:sp>
    </p:spTree>
    <p:extLst>
      <p:ext uri="{BB962C8B-B14F-4D97-AF65-F5344CB8AC3E}">
        <p14:creationId xmlns:p14="http://schemas.microsoft.com/office/powerpoint/2010/main" val="2748751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">
            <a:extLst>
              <a:ext uri="{FF2B5EF4-FFF2-40B4-BE49-F238E27FC236}">
                <a16:creationId xmlns:a16="http://schemas.microsoft.com/office/drawing/2014/main" id="{52BB46ED-6F0C-4A16-9399-F6D17191CD93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US" altLang="ja-JP" sz="2800" dirty="0"/>
              <a:t>2.4 	</a:t>
            </a:r>
            <a:r>
              <a:rPr lang="en-GB" altLang="ja-JP" sz="2800" dirty="0"/>
              <a:t>Long-term Plan of Water Resources Management in a National Development Framework (4)</a:t>
            </a:r>
            <a:endParaRPr lang="ja-JP" altLang="en-US" sz="2800" dirty="0"/>
          </a:p>
        </p:txBody>
      </p:sp>
      <p:sp>
        <p:nvSpPr>
          <p:cNvPr id="30" name="テキスト プレースホルダー 7">
            <a:extLst>
              <a:ext uri="{FF2B5EF4-FFF2-40B4-BE49-F238E27FC236}">
                <a16:creationId xmlns:a16="http://schemas.microsoft.com/office/drawing/2014/main" id="{31E9F51B-57A7-4691-A03C-BB8E6E6E6A25}"/>
              </a:ext>
            </a:extLst>
          </p:cNvPr>
          <p:cNvSpPr txBox="1"/>
          <p:nvPr/>
        </p:nvSpPr>
        <p:spPr>
          <a:xfrm>
            <a:off x="479972" y="1442220"/>
            <a:ext cx="8280000" cy="453183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All plans require a review mechanism.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C7314E5-770B-4FB3-B184-91566AC31B5C}"/>
              </a:ext>
            </a:extLst>
          </p:cNvPr>
          <p:cNvSpPr txBox="1"/>
          <p:nvPr/>
        </p:nvSpPr>
        <p:spPr>
          <a:xfrm>
            <a:off x="756748" y="2058985"/>
            <a:ext cx="2591634" cy="163121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Deviation between actual water demand and long-term plan water demand 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E5D14EF-FACE-4A32-BFC0-9CF4986F0CBD}"/>
              </a:ext>
            </a:extLst>
          </p:cNvPr>
          <p:cNvSpPr txBox="1"/>
          <p:nvPr/>
        </p:nvSpPr>
        <p:spPr>
          <a:xfrm>
            <a:off x="3993187" y="4936202"/>
            <a:ext cx="2172220" cy="923330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b="1"/>
              <a:t>Establishment of Plan Review Mechanism</a:t>
            </a:r>
          </a:p>
        </p:txBody>
      </p:sp>
      <p:sp>
        <p:nvSpPr>
          <p:cNvPr id="34" name="矢印: 下 33">
            <a:extLst>
              <a:ext uri="{FF2B5EF4-FFF2-40B4-BE49-F238E27FC236}">
                <a16:creationId xmlns:a16="http://schemas.microsoft.com/office/drawing/2014/main" id="{039B527D-839A-4E9A-932F-BB49780E769C}"/>
              </a:ext>
            </a:extLst>
          </p:cNvPr>
          <p:cNvSpPr/>
          <p:nvPr/>
        </p:nvSpPr>
        <p:spPr>
          <a:xfrm rot="16200000">
            <a:off x="3505432" y="5271868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9E11827F-0CAE-44A4-943F-CC30F7EC66B4}"/>
              </a:ext>
            </a:extLst>
          </p:cNvPr>
          <p:cNvSpPr/>
          <p:nvPr/>
        </p:nvSpPr>
        <p:spPr>
          <a:xfrm>
            <a:off x="1782565" y="3727783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9D49C60-7083-48BA-B9D4-AA3421AF1296}"/>
              </a:ext>
            </a:extLst>
          </p:cNvPr>
          <p:cNvSpPr txBox="1"/>
          <p:nvPr/>
        </p:nvSpPr>
        <p:spPr>
          <a:xfrm>
            <a:off x="786339" y="4119900"/>
            <a:ext cx="2591634" cy="201593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Resources allocation tends to be almost fixed.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Planned projects were required to be  changed.</a:t>
            </a:r>
          </a:p>
        </p:txBody>
      </p:sp>
      <p:pic>
        <p:nvPicPr>
          <p:cNvPr id="15" name="図 14" descr="グラフ&#10;&#10;自動的に生成された説明">
            <a:extLst>
              <a:ext uri="{FF2B5EF4-FFF2-40B4-BE49-F238E27FC236}">
                <a16:creationId xmlns:a16="http://schemas.microsoft.com/office/drawing/2014/main" id="{7F8E340C-B905-45C8-AB97-7EB580BBE7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2" y="1970066"/>
            <a:ext cx="4813433" cy="2992531"/>
          </a:xfrm>
          <a:prstGeom prst="rect">
            <a:avLst/>
          </a:prstGeom>
        </p:spPr>
      </p:pic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E0504F7F-6726-4B3C-A748-4917844D62BE}"/>
              </a:ext>
            </a:extLst>
          </p:cNvPr>
          <p:cNvSpPr/>
          <p:nvPr/>
        </p:nvSpPr>
        <p:spPr>
          <a:xfrm>
            <a:off x="3784882" y="2437971"/>
            <a:ext cx="1670179" cy="728140"/>
          </a:xfrm>
          <a:prstGeom prst="wedgeRoundRectCallout">
            <a:avLst>
              <a:gd name="adj1" fmla="val 47882"/>
              <a:gd name="adj2" fmla="val 6890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Actual Demand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94A38731-E4A9-42E0-9C08-A17945BA4B1F}"/>
              </a:ext>
            </a:extLst>
          </p:cNvPr>
          <p:cNvSpPr/>
          <p:nvPr/>
        </p:nvSpPr>
        <p:spPr>
          <a:xfrm rot="19270161">
            <a:off x="5656352" y="2442075"/>
            <a:ext cx="1860791" cy="373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2B1CF2E1-3482-450B-B845-F19675706622}"/>
              </a:ext>
            </a:extLst>
          </p:cNvPr>
          <p:cNvSpPr/>
          <p:nvPr/>
        </p:nvSpPr>
        <p:spPr>
          <a:xfrm>
            <a:off x="6826114" y="3727783"/>
            <a:ext cx="1772816" cy="805915"/>
          </a:xfrm>
          <a:prstGeom prst="wedgeRoundRectCallout">
            <a:avLst>
              <a:gd name="adj1" fmla="val -63465"/>
              <a:gd name="adj2" fmla="val -159807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Projected Demand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CC63EF-89F6-49B1-B62B-464EDB183898}"/>
              </a:ext>
            </a:extLst>
          </p:cNvPr>
          <p:cNvSpPr txBox="1"/>
          <p:nvPr/>
        </p:nvSpPr>
        <p:spPr>
          <a:xfrm>
            <a:off x="6303600" y="4936202"/>
            <a:ext cx="2430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Comparison of Projected and Actual Water Demand in Japan</a:t>
            </a:r>
            <a:endParaRPr lang="ja-JP" altLang="en-US" sz="20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ED86158-B64B-4EFE-A272-BA97C1DBFCC9}"/>
              </a:ext>
            </a:extLst>
          </p:cNvPr>
          <p:cNvSpPr txBox="1"/>
          <p:nvPr/>
        </p:nvSpPr>
        <p:spPr>
          <a:xfrm>
            <a:off x="3784882" y="613524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Source: Analysis and Evaluation of Japan's Water Demand Forecasting System, </a:t>
            </a:r>
            <a:r>
              <a:rPr lang="en-US" altLang="ja-JP" sz="1200" dirty="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Nishioka</a:t>
            </a:r>
            <a:r>
              <a:rPr lang="en-US" altLang="ja-JP" sz="12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Takashi, </a:t>
            </a:r>
            <a:r>
              <a:rPr lang="en-US" altLang="ja-JP" sz="1200" dirty="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Nasu</a:t>
            </a:r>
            <a:r>
              <a:rPr lang="en-US" altLang="ja-JP" sz="12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Shingo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34886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7">
            <a:extLst>
              <a:ext uri="{FF2B5EF4-FFF2-40B4-BE49-F238E27FC236}">
                <a16:creationId xmlns:a16="http://schemas.microsoft.com/office/drawing/2014/main" id="{4E55C546-811F-4580-B072-122C5F31F56B}"/>
              </a:ext>
            </a:extLst>
          </p:cNvPr>
          <p:cNvSpPr txBox="1"/>
          <p:nvPr/>
        </p:nvSpPr>
        <p:spPr>
          <a:xfrm>
            <a:off x="432000" y="1492508"/>
            <a:ext cx="8280000" cy="699404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Formulating a long-term plan contributes to securing a budget for long-term project implementation.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2BB46ED-6F0C-4A16-9399-F6D17191CD93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US" altLang="ja-JP" sz="2800" dirty="0"/>
              <a:t>2.4 	</a:t>
            </a:r>
            <a:r>
              <a:rPr lang="en-GB" altLang="ja-JP" sz="2800" dirty="0"/>
              <a:t>Long-term Plan of Water Resources Management in a National Development Framework (5)</a:t>
            </a:r>
            <a:endParaRPr lang="ja-JP" altLang="en-US" sz="28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FD41DA-03E1-4C55-9275-C5F0597DD357}"/>
              </a:ext>
            </a:extLst>
          </p:cNvPr>
          <p:cNvSpPr txBox="1"/>
          <p:nvPr/>
        </p:nvSpPr>
        <p:spPr>
          <a:xfrm>
            <a:off x="709431" y="2365372"/>
            <a:ext cx="2591634" cy="17081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Water resources development project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Flood protection project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026BAF3-2640-42A3-9157-C3F404078D86}"/>
              </a:ext>
            </a:extLst>
          </p:cNvPr>
          <p:cNvSpPr txBox="1"/>
          <p:nvPr/>
        </p:nvSpPr>
        <p:spPr>
          <a:xfrm>
            <a:off x="3834313" y="2680843"/>
            <a:ext cx="2172220" cy="70788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/>
              <a:t>Long period until completion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A72CDFF-C634-4B0B-86B2-86D930ADDEA7}"/>
              </a:ext>
            </a:extLst>
          </p:cNvPr>
          <p:cNvSpPr txBox="1"/>
          <p:nvPr/>
        </p:nvSpPr>
        <p:spPr>
          <a:xfrm>
            <a:off x="6539780" y="2542343"/>
            <a:ext cx="2172220" cy="1015663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/>
              <a:t>Special account to secure long-term budget </a:t>
            </a: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289102AF-A90E-4FD8-BA63-AB479E1BB275}"/>
              </a:ext>
            </a:extLst>
          </p:cNvPr>
          <p:cNvSpPr/>
          <p:nvPr/>
        </p:nvSpPr>
        <p:spPr>
          <a:xfrm rot="16200000">
            <a:off x="6003157" y="2878009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854B54CB-F6DA-4F50-92E8-7E00A5B94187}"/>
              </a:ext>
            </a:extLst>
          </p:cNvPr>
          <p:cNvSpPr/>
          <p:nvPr/>
        </p:nvSpPr>
        <p:spPr>
          <a:xfrm rot="16200000">
            <a:off x="3297689" y="2878009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30742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7">
            <a:extLst>
              <a:ext uri="{FF2B5EF4-FFF2-40B4-BE49-F238E27FC236}">
                <a16:creationId xmlns:a16="http://schemas.microsoft.com/office/drawing/2014/main" id="{4E55C546-811F-4580-B072-122C5F31F56B}"/>
              </a:ext>
            </a:extLst>
          </p:cNvPr>
          <p:cNvSpPr txBox="1"/>
          <p:nvPr/>
        </p:nvSpPr>
        <p:spPr>
          <a:xfrm>
            <a:off x="432000" y="1492508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Under climate change, the flood management with a comprehensive and multi-layered approach by various stakeholders throughout the river basin, and the “risk management” for droughts are required.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2BB46ED-6F0C-4A16-9399-F6D17191CD93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US" altLang="ja-JP" sz="2800" dirty="0"/>
              <a:t>2.4 	</a:t>
            </a:r>
            <a:r>
              <a:rPr lang="en-GB" altLang="ja-JP" sz="2800" dirty="0"/>
              <a:t>Long-term Plan of Water Resources Management in a National Development Framework (6)</a:t>
            </a:r>
            <a:endParaRPr lang="ja-JP" altLang="en-US" sz="2800" dirty="0"/>
          </a:p>
        </p:txBody>
      </p:sp>
      <p:sp>
        <p:nvSpPr>
          <p:cNvPr id="9" name="テキスト プレースホルダー 7">
            <a:extLst>
              <a:ext uri="{FF2B5EF4-FFF2-40B4-BE49-F238E27FC236}">
                <a16:creationId xmlns:a16="http://schemas.microsoft.com/office/drawing/2014/main" id="{DD0ACAFE-0746-4211-BF84-70E1BD2DBAA1}"/>
              </a:ext>
            </a:extLst>
          </p:cNvPr>
          <p:cNvSpPr txBox="1"/>
          <p:nvPr/>
        </p:nvSpPr>
        <p:spPr>
          <a:xfrm>
            <a:off x="432000" y="2784992"/>
            <a:ext cx="8280000" cy="422405"/>
          </a:xfrm>
          <a:prstGeom prst="rect">
            <a:avLst/>
          </a:prstGeom>
          <a:solidFill>
            <a:srgbClr val="CCFF9A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ctr">
              <a:buNone/>
            </a:pPr>
            <a:r>
              <a:rPr lang="en-US" altLang="ja-JP" sz="18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River basin disaster resilience and sustainability through all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C6940A-F7D9-4E0B-B091-664D62731D94}"/>
              </a:ext>
            </a:extLst>
          </p:cNvPr>
          <p:cNvSpPr txBox="1"/>
          <p:nvPr/>
        </p:nvSpPr>
        <p:spPr>
          <a:xfrm>
            <a:off x="432001" y="3429000"/>
            <a:ext cx="8366766" cy="1938992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lvl="0" indent="-342900" algn="just">
              <a:buSzPts val="1100"/>
              <a:buFont typeface="Times New Roman" panose="02020603050405020304" pitchFamily="18" charset="0"/>
              <a:buAutoNum type="arabicParenBoth"/>
            </a:pPr>
            <a:r>
              <a:rPr lang="en-US" altLang="ja-JP" sz="20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Flood protection: irrigation ponds, rainwater infiltration, and flood storage in urban areas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342900" lvl="0" indent="-342900" algn="just">
              <a:buSzPts val="1100"/>
              <a:buFont typeface="Times New Roman" panose="02020603050405020304" pitchFamily="18" charset="0"/>
              <a:buAutoNum type="arabicParenBoth"/>
            </a:pPr>
            <a:r>
              <a:rPr lang="en-US" altLang="ja-JP" sz="20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Exposure reduction: regulate urban development in hazardous areas, and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SzPts val="1100"/>
              <a:buFont typeface="Times New Roman" panose="02020603050405020304" pitchFamily="18" charset="0"/>
              <a:buAutoNum type="arabicParenBoth"/>
            </a:pPr>
            <a:r>
              <a:rPr lang="en-US" altLang="ja-JP" sz="20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Disaster resilience: cooperation with the stakeholders for disaster response and reconstruction.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62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">
            <a:extLst>
              <a:ext uri="{FF2B5EF4-FFF2-40B4-BE49-F238E27FC236}">
                <a16:creationId xmlns:a16="http://schemas.microsoft.com/office/drawing/2014/main" id="{52BB46ED-6F0C-4A16-9399-F6D17191CD93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US" altLang="ja-JP" sz="2800" dirty="0"/>
              <a:t>2.4 	</a:t>
            </a:r>
            <a:r>
              <a:rPr lang="en-GB" altLang="ja-JP" sz="2800" dirty="0"/>
              <a:t>Long-term Plan of Water Resources Management in a National Development Framework (7)</a:t>
            </a:r>
            <a:endParaRPr lang="ja-JP" altLang="en-US" sz="2800" dirty="0"/>
          </a:p>
        </p:txBody>
      </p:sp>
      <p:sp>
        <p:nvSpPr>
          <p:cNvPr id="9" name="テキスト プレースホルダー 7">
            <a:extLst>
              <a:ext uri="{FF2B5EF4-FFF2-40B4-BE49-F238E27FC236}">
                <a16:creationId xmlns:a16="http://schemas.microsoft.com/office/drawing/2014/main" id="{DD0ACAFE-0746-4211-BF84-70E1BD2DBAA1}"/>
              </a:ext>
            </a:extLst>
          </p:cNvPr>
          <p:cNvSpPr txBox="1"/>
          <p:nvPr/>
        </p:nvSpPr>
        <p:spPr>
          <a:xfrm>
            <a:off x="170742" y="1357408"/>
            <a:ext cx="8280000" cy="422405"/>
          </a:xfrm>
          <a:prstGeom prst="rect">
            <a:avLst/>
          </a:prstGeom>
          <a:solidFill>
            <a:srgbClr val="CCFF9A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ctr">
              <a:buNone/>
            </a:pPr>
            <a:r>
              <a:rPr lang="en-US" altLang="ja-JP" sz="18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River basin disaster resilience and sustainability through all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C9044A55-B999-489C-9FE7-BC57360947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/>
          <a:stretch/>
        </p:blipFill>
        <p:spPr>
          <a:xfrm>
            <a:off x="1508300" y="1649035"/>
            <a:ext cx="5604883" cy="474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3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">
            <a:extLst>
              <a:ext uri="{FF2B5EF4-FFF2-40B4-BE49-F238E27FC236}">
                <a16:creationId xmlns:a16="http://schemas.microsoft.com/office/drawing/2014/main" id="{52BB46ED-6F0C-4A16-9399-F6D17191CD93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US" altLang="ja-JP" sz="2800" dirty="0"/>
              <a:t>2.4 	</a:t>
            </a:r>
            <a:r>
              <a:rPr lang="en-GB" altLang="ja-JP" sz="2800" dirty="0"/>
              <a:t>Long-term Plan of Water Resources Management in a National Development Framework (8)</a:t>
            </a:r>
            <a:endParaRPr lang="ja-JP" altLang="en-US" sz="2800" dirty="0"/>
          </a:p>
        </p:txBody>
      </p:sp>
      <p:sp>
        <p:nvSpPr>
          <p:cNvPr id="9" name="テキスト プレースホルダー 7">
            <a:extLst>
              <a:ext uri="{FF2B5EF4-FFF2-40B4-BE49-F238E27FC236}">
                <a16:creationId xmlns:a16="http://schemas.microsoft.com/office/drawing/2014/main" id="{DD0ACAFE-0746-4211-BF84-70E1BD2DBAA1}"/>
              </a:ext>
            </a:extLst>
          </p:cNvPr>
          <p:cNvSpPr txBox="1"/>
          <p:nvPr/>
        </p:nvSpPr>
        <p:spPr>
          <a:xfrm>
            <a:off x="170742" y="1357408"/>
            <a:ext cx="8280000" cy="422405"/>
          </a:xfrm>
          <a:prstGeom prst="rect">
            <a:avLst/>
          </a:prstGeom>
          <a:solidFill>
            <a:srgbClr val="CCFF9A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ctr">
              <a:buNone/>
            </a:pPr>
            <a:r>
              <a:rPr lang="en-US" altLang="ja-JP" sz="18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Climate Change Impact: MLIT expected climate change impact 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C29D71F4-1A1B-46E0-A342-4F4C592E9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451229"/>
              </p:ext>
            </p:extLst>
          </p:nvPr>
        </p:nvGraphicFramePr>
        <p:xfrm>
          <a:off x="120195" y="2682747"/>
          <a:ext cx="8469405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242">
                  <a:extLst>
                    <a:ext uri="{9D8B030D-6E8A-4147-A177-3AD203B41FA5}">
                      <a16:colId xmlns:a16="http://schemas.microsoft.com/office/drawing/2014/main" val="3644618273"/>
                    </a:ext>
                  </a:extLst>
                </a:gridCol>
                <a:gridCol w="1865443">
                  <a:extLst>
                    <a:ext uri="{9D8B030D-6E8A-4147-A177-3AD203B41FA5}">
                      <a16:colId xmlns:a16="http://schemas.microsoft.com/office/drawing/2014/main" val="3149848337"/>
                    </a:ext>
                  </a:extLst>
                </a:gridCol>
                <a:gridCol w="1988343">
                  <a:extLst>
                    <a:ext uri="{9D8B030D-6E8A-4147-A177-3AD203B41FA5}">
                      <a16:colId xmlns:a16="http://schemas.microsoft.com/office/drawing/2014/main" val="3293850353"/>
                    </a:ext>
                  </a:extLst>
                </a:gridCol>
                <a:gridCol w="2504377">
                  <a:extLst>
                    <a:ext uri="{9D8B030D-6E8A-4147-A177-3AD203B41FA5}">
                      <a16:colId xmlns:a16="http://schemas.microsoft.com/office/drawing/2014/main" val="3188623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Climate Change Scenario</a:t>
                      </a:r>
                      <a:endParaRPr lang="ja-JP" sz="2000" b="1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Rainfall</a:t>
                      </a:r>
                      <a:endParaRPr lang="ja-JP" sz="2000" b="1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Flow Rate</a:t>
                      </a:r>
                      <a:endParaRPr lang="ja-JP" sz="2000" b="1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Flood Frequency</a:t>
                      </a:r>
                      <a:endParaRPr lang="ja-JP" sz="2000" b="1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342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2°C increase</a:t>
                      </a:r>
                      <a:endParaRPr lang="ja-JP" sz="2000" b="1" kern="10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Approx. 1.1 times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Approx. 1.2 times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Approx. 2 times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3780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4°C increase</a:t>
                      </a:r>
                      <a:endParaRPr lang="ja-JP" sz="2000" b="1" kern="10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>
                          <a:solidFill>
                            <a:schemeClr val="tx1"/>
                          </a:solidFill>
                          <a:effectLst/>
                        </a:rPr>
                        <a:t>Approx. 1.3 times</a:t>
                      </a:r>
                      <a:endParaRPr lang="ja-JP" sz="2000" b="0" kern="10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Approx. 1.4 times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Approx. 4 times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4340139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2DEC28AE-E1A0-488C-B040-C45AE3839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28" y="4593090"/>
            <a:ext cx="83256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Source: Proposal for Flood Control Planning in Light of Climate Change, Revised Edition, MLIT, April 2021</a:t>
            </a:r>
            <a:endParaRPr kumimoji="0" lang="en-US" altLang="ja-JP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C34B00-E214-41FF-9D1F-50FE7ACE084C}"/>
              </a:ext>
            </a:extLst>
          </p:cNvPr>
          <p:cNvSpPr txBox="1"/>
          <p:nvPr/>
        </p:nvSpPr>
        <p:spPr>
          <a:xfrm>
            <a:off x="555819" y="1974861"/>
            <a:ext cx="8032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Rate of Change in Rainfall, Flow Rate, and Flood Frequency due to Climate Change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2009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プレースホルダー 7">
            <a:extLst>
              <a:ext uri="{FF2B5EF4-FFF2-40B4-BE49-F238E27FC236}">
                <a16:creationId xmlns:a16="http://schemas.microsoft.com/office/drawing/2014/main" id="{7EF7E72F-EF33-4CD0-8723-4647C0C52038}"/>
              </a:ext>
            </a:extLst>
          </p:cNvPr>
          <p:cNvSpPr txBox="1"/>
          <p:nvPr/>
        </p:nvSpPr>
        <p:spPr>
          <a:xfrm>
            <a:off x="334800" y="126876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governments formulate water resources management plans according to basin characteristics and regional customs.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22905E1D-36E8-477D-96E3-9946866AF64D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2.5	River Basin as a Unit of Water Resources Management (1)</a:t>
            </a:r>
            <a:endParaRPr lang="ja-JP" altLang="en-US" sz="2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AB30CDD-1200-4A20-96E7-C85DAF5FB6F6}"/>
              </a:ext>
            </a:extLst>
          </p:cNvPr>
          <p:cNvSpPr txBox="1"/>
          <p:nvPr/>
        </p:nvSpPr>
        <p:spPr>
          <a:xfrm>
            <a:off x="359999" y="2027243"/>
            <a:ext cx="8229599" cy="10926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Coordination of related sectors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Setting flood protection level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Optimization of improvement of facilities and water management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4CE5800-3E6A-4287-8550-222F4022B6E7}"/>
              </a:ext>
            </a:extLst>
          </p:cNvPr>
          <p:cNvSpPr txBox="1"/>
          <p:nvPr/>
        </p:nvSpPr>
        <p:spPr>
          <a:xfrm>
            <a:off x="359998" y="3738151"/>
            <a:ext cx="8018891" cy="105413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ja-JP" sz="20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The hydrological data are essential for developing management plans.</a:t>
            </a:r>
            <a:r>
              <a:rPr lang="en-US" altLang="ja-JP" sz="2000" dirty="0">
                <a:effectLst/>
                <a:latin typeface="游明朝" panose="02020400000000000000" pitchFamily="18" charset="-128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If the observation data are insufficient, satellite observation, past marks, hearsay should be recorded.</a:t>
            </a:r>
          </a:p>
        </p:txBody>
      </p:sp>
      <p:sp>
        <p:nvSpPr>
          <p:cNvPr id="3" name="矢印: 上 2">
            <a:extLst>
              <a:ext uri="{FF2B5EF4-FFF2-40B4-BE49-F238E27FC236}">
                <a16:creationId xmlns:a16="http://schemas.microsoft.com/office/drawing/2014/main" id="{D1FBB3AC-FCBB-4802-BA8F-2BE89ED94B54}"/>
              </a:ext>
            </a:extLst>
          </p:cNvPr>
          <p:cNvSpPr/>
          <p:nvPr/>
        </p:nvSpPr>
        <p:spPr>
          <a:xfrm>
            <a:off x="3629609" y="3230104"/>
            <a:ext cx="1259632" cy="3977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7831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98CBF224-4A57-43A5-BFD4-4CB1A798F37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r="1262" b="5883"/>
          <a:stretch>
            <a:fillRect/>
          </a:stretch>
        </p:blipFill>
        <p:spPr bwMode="auto">
          <a:xfrm>
            <a:off x="3200203" y="2197607"/>
            <a:ext cx="5738523" cy="3484659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</p:pic>
      <p:sp>
        <p:nvSpPr>
          <p:cNvPr id="22" name="タイトル 1">
            <a:extLst>
              <a:ext uri="{FF2B5EF4-FFF2-40B4-BE49-F238E27FC236}">
                <a16:creationId xmlns:a16="http://schemas.microsoft.com/office/drawing/2014/main" id="{22905E1D-36E8-477D-96E3-9946866AF64D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2.5	River Basin as a Unit of Water Resources Management (2)</a:t>
            </a:r>
            <a:endParaRPr lang="ja-JP" altLang="en-US" sz="2800" dirty="0"/>
          </a:p>
        </p:txBody>
      </p:sp>
      <p:sp>
        <p:nvSpPr>
          <p:cNvPr id="23" name="テキスト プレースホルダー 7">
            <a:extLst>
              <a:ext uri="{FF2B5EF4-FFF2-40B4-BE49-F238E27FC236}">
                <a16:creationId xmlns:a16="http://schemas.microsoft.com/office/drawing/2014/main" id="{EE90D887-C9D3-42A9-8731-89FE676469D6}"/>
              </a:ext>
            </a:extLst>
          </p:cNvPr>
          <p:cNvSpPr txBox="1"/>
          <p:nvPr/>
        </p:nvSpPr>
        <p:spPr>
          <a:xfrm>
            <a:off x="359999" y="1352704"/>
            <a:ext cx="8683927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safety level of flood protection should be set according to the importance of the protected areas.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7E72D24-3E38-4503-A80F-E5C618761206}"/>
              </a:ext>
            </a:extLst>
          </p:cNvPr>
          <p:cNvSpPr txBox="1"/>
          <p:nvPr/>
        </p:nvSpPr>
        <p:spPr>
          <a:xfrm>
            <a:off x="359999" y="2097422"/>
            <a:ext cx="2728434" cy="19774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Flood Prevention Level : Probability of Occurrence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Important river: Tokyo, Osaka      1/200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C780BD6-8DA4-4A2D-9EE4-228717B58FEC}"/>
              </a:ext>
            </a:extLst>
          </p:cNvPr>
          <p:cNvSpPr txBox="1"/>
          <p:nvPr/>
        </p:nvSpPr>
        <p:spPr>
          <a:xfrm>
            <a:off x="4801474" y="6001463"/>
            <a:ext cx="4260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406525"/>
            <a:r>
              <a:rPr lang="en-GB" sz="1400" dirty="0">
                <a:effectLst/>
                <a:ea typeface="ＭＳ 明朝" panose="02020609040205080304" pitchFamily="17" charset="-128"/>
              </a:rPr>
              <a:t>Source: Arakawa Upstream Basin Office, MLIT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28" name="コンテンツ プレースホルダー 3">
            <a:extLst>
              <a:ext uri="{FF2B5EF4-FFF2-40B4-BE49-F238E27FC236}">
                <a16:creationId xmlns:a16="http://schemas.microsoft.com/office/drawing/2014/main" id="{63E41625-080F-477C-91EE-EA0DCEDEEBE5}"/>
              </a:ext>
            </a:extLst>
          </p:cNvPr>
          <p:cNvSpPr txBox="1"/>
          <p:nvPr/>
        </p:nvSpPr>
        <p:spPr>
          <a:xfrm>
            <a:off x="3202708" y="5788142"/>
            <a:ext cx="5386892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Planned Flood Discharge of the Arakawa River</a:t>
            </a:r>
          </a:p>
        </p:txBody>
      </p:sp>
    </p:spTree>
    <p:extLst>
      <p:ext uri="{BB962C8B-B14F-4D97-AF65-F5344CB8AC3E}">
        <p14:creationId xmlns:p14="http://schemas.microsoft.com/office/powerpoint/2010/main" val="2055413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0AB1761-77AE-4377-9517-4E5500DAB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00" y="2109563"/>
            <a:ext cx="8398800" cy="364297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C1C059-3499-45B0-8E54-1B22A3E40BC6}"/>
              </a:ext>
            </a:extLst>
          </p:cNvPr>
          <p:cNvSpPr txBox="1"/>
          <p:nvPr/>
        </p:nvSpPr>
        <p:spPr>
          <a:xfrm>
            <a:off x="360000" y="2278640"/>
            <a:ext cx="2160240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Safety level : 1/10</a:t>
            </a:r>
            <a:endParaRPr kumimoji="1" lang="ja-JP" altLang="en-US" sz="2000" dirty="0"/>
          </a:p>
        </p:txBody>
      </p:sp>
      <p:sp>
        <p:nvSpPr>
          <p:cNvPr id="11" name="テキスト プレースホルダー 7">
            <a:extLst>
              <a:ext uri="{FF2B5EF4-FFF2-40B4-BE49-F238E27FC236}">
                <a16:creationId xmlns:a16="http://schemas.microsoft.com/office/drawing/2014/main" id="{768E57FA-00B1-48AA-B64B-1CD7EDB517B6}"/>
              </a:ext>
            </a:extLst>
          </p:cNvPr>
          <p:cNvSpPr txBox="1"/>
          <p:nvPr/>
        </p:nvSpPr>
        <p:spPr>
          <a:xfrm>
            <a:off x="478800" y="126876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safety level (probable year of drought frequency)  should be set as a target for the water use plan.</a:t>
            </a:r>
            <a:endParaRPr lang="ja-JP" altLang="ja-JP" sz="2000" kern="10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D7E4A36B-F48A-40C6-95DE-57735945D1EB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2.5	River Basin as a Unit of Water Resources Management (3)</a:t>
            </a:r>
            <a:endParaRPr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FACBFA-2AF7-490D-89AA-2C2422335E4B}"/>
              </a:ext>
            </a:extLst>
          </p:cNvPr>
          <p:cNvSpPr txBox="1"/>
          <p:nvPr/>
        </p:nvSpPr>
        <p:spPr>
          <a:xfrm>
            <a:off x="4474800" y="6363344"/>
            <a:ext cx="426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406525"/>
            <a:r>
              <a:rPr lang="en-GB" sz="1400" dirty="0">
                <a:effectLst/>
                <a:ea typeface="ＭＳ 明朝" panose="02020609040205080304" pitchFamily="17" charset="-128"/>
              </a:rPr>
              <a:t>Source: Project Research Team based on website of </a:t>
            </a:r>
            <a:r>
              <a:rPr lang="en-GB" sz="1400" dirty="0" err="1">
                <a:effectLst/>
                <a:ea typeface="ＭＳ 明朝" panose="02020609040205080304" pitchFamily="17" charset="-128"/>
              </a:rPr>
              <a:t>Hyougo</a:t>
            </a:r>
            <a:r>
              <a:rPr lang="en-GB" sz="1400" dirty="0">
                <a:effectLst/>
                <a:ea typeface="ＭＳ 明朝" panose="02020609040205080304" pitchFamily="17" charset="-128"/>
              </a:rPr>
              <a:t> Prefecture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563FF441-6830-4301-94F6-583B06170AE3}"/>
              </a:ext>
            </a:extLst>
          </p:cNvPr>
          <p:cNvSpPr txBox="1"/>
          <p:nvPr/>
        </p:nvSpPr>
        <p:spPr>
          <a:xfrm>
            <a:off x="2035833" y="6001463"/>
            <a:ext cx="4569127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Normal Function Flow</a:t>
            </a:r>
          </a:p>
        </p:txBody>
      </p:sp>
    </p:spTree>
    <p:extLst>
      <p:ext uri="{BB962C8B-B14F-4D97-AF65-F5344CB8AC3E}">
        <p14:creationId xmlns:p14="http://schemas.microsoft.com/office/powerpoint/2010/main" val="37681627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1BFFFBA-089E-4490-BC06-72B4218F271C}"/>
              </a:ext>
            </a:extLst>
          </p:cNvPr>
          <p:cNvSpPr txBox="1"/>
          <p:nvPr/>
        </p:nvSpPr>
        <p:spPr>
          <a:xfrm>
            <a:off x="1157436" y="1694939"/>
            <a:ext cx="7100155" cy="378565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Factors for Environmental Flow</a:t>
            </a:r>
          </a:p>
          <a:p>
            <a:pPr marL="342900" indent="-342900">
              <a:buAutoNum type="arabicPeriod"/>
            </a:pPr>
            <a:r>
              <a:rPr kumimoji="1" lang="en-US" altLang="ja-JP" sz="2000" dirty="0"/>
              <a:t>Navigation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Fishery</a:t>
            </a:r>
          </a:p>
          <a:p>
            <a:pPr marL="342900" indent="-342900">
              <a:buAutoNum type="arabicPeriod"/>
            </a:pPr>
            <a:r>
              <a:rPr kumimoji="1" lang="en-US" altLang="ja-JP" sz="2000" dirty="0"/>
              <a:t>Tourism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Maintenance of clean water flow</a:t>
            </a:r>
          </a:p>
          <a:p>
            <a:pPr marL="342900" indent="-342900">
              <a:buAutoNum type="arabicPeriod"/>
            </a:pPr>
            <a:r>
              <a:rPr kumimoji="1" lang="en-US" altLang="ja-JP" sz="2000" dirty="0"/>
              <a:t>Prevention of salt damage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Prevention of blockage of estuaries</a:t>
            </a:r>
          </a:p>
          <a:p>
            <a:pPr marL="342900" indent="-342900">
              <a:buAutoNum type="arabicPeriod"/>
            </a:pPr>
            <a:r>
              <a:rPr kumimoji="1" lang="en-US" altLang="ja-JP" sz="2000" dirty="0"/>
              <a:t>Protection of river </a:t>
            </a:r>
            <a:r>
              <a:rPr lang="en-US" altLang="ja-JP" sz="2000" dirty="0"/>
              <a:t>management facilities</a:t>
            </a:r>
          </a:p>
          <a:p>
            <a:pPr marL="342900" indent="-342900">
              <a:buAutoNum type="arabicPeriod"/>
            </a:pPr>
            <a:r>
              <a:rPr kumimoji="1" lang="en-US" altLang="ja-JP" sz="2000" dirty="0"/>
              <a:t>Maintenance of the groundwater level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Landscape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Habitat of animals and plants</a:t>
            </a:r>
          </a:p>
          <a:p>
            <a:pPr marL="342900" indent="-342900">
              <a:buAutoNum type="arabicPeriod"/>
            </a:pPr>
            <a:r>
              <a:rPr kumimoji="1" lang="en-US" altLang="ja-JP" sz="2000" dirty="0"/>
              <a:t>Securing rich contact between people and rivers</a:t>
            </a:r>
            <a:endParaRPr kumimoji="1" lang="ja-JP" altLang="en-US" sz="2000" dirty="0"/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D7E4A36B-F48A-40C6-95DE-57735945D1EB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2.5	River Basin as a Unit of Water Resources Management (4)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5606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4549351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 Introduction (2)</a:t>
            </a:r>
            <a:endParaRPr kumimoji="1" lang="ja-JP" altLang="en-US" dirty="0"/>
          </a:p>
        </p:txBody>
      </p:sp>
      <p:sp>
        <p:nvSpPr>
          <p:cNvPr id="38" name="コンテンツ プレースホルダー 3">
            <a:extLst>
              <a:ext uri="{FF2B5EF4-FFF2-40B4-BE49-F238E27FC236}">
                <a16:creationId xmlns:a16="http://schemas.microsoft.com/office/drawing/2014/main" id="{1628047B-B684-4225-A745-7DCBFF175E44}"/>
              </a:ext>
            </a:extLst>
          </p:cNvPr>
          <p:cNvSpPr txBox="1"/>
          <p:nvPr/>
        </p:nvSpPr>
        <p:spPr>
          <a:xfrm>
            <a:off x="67730" y="6091464"/>
            <a:ext cx="9072979" cy="223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US" altLang="ja-JP" sz="2400" dirty="0"/>
              <a:t>Relation between the Management of Water Resources and SDGs</a:t>
            </a:r>
            <a:endParaRPr lang="ja-JP" altLang="en-US" sz="24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3D48273-E101-4240-AEC1-603264D55AC3}"/>
              </a:ext>
            </a:extLst>
          </p:cNvPr>
          <p:cNvSpPr txBox="1"/>
          <p:nvPr/>
        </p:nvSpPr>
        <p:spPr>
          <a:xfrm>
            <a:off x="6354239" y="6300971"/>
            <a:ext cx="2795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ＭＳ 明朝" panose="02020609040205080304" pitchFamily="17" charset="-128"/>
              </a:rPr>
              <a:t>Source: Project Research Team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7AC2E8-BC67-46D9-B2E6-F171EF3125EF}"/>
              </a:ext>
            </a:extLst>
          </p:cNvPr>
          <p:cNvGrpSpPr/>
          <p:nvPr/>
        </p:nvGrpSpPr>
        <p:grpSpPr>
          <a:xfrm>
            <a:off x="947058" y="921284"/>
            <a:ext cx="5798457" cy="5198399"/>
            <a:chOff x="1719943" y="883920"/>
            <a:chExt cx="5798457" cy="5198399"/>
          </a:xfrm>
        </p:grpSpPr>
        <p:pic>
          <p:nvPicPr>
            <p:cNvPr id="2069" name="図 5388783">
              <a:extLst>
                <a:ext uri="{FF2B5EF4-FFF2-40B4-BE49-F238E27FC236}">
                  <a16:creationId xmlns:a16="http://schemas.microsoft.com/office/drawing/2014/main" id="{6D349ECD-BD6B-4420-944F-2DA015274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213" y="1047639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図 5388789">
              <a:extLst>
                <a:ext uri="{FF2B5EF4-FFF2-40B4-BE49-F238E27FC236}">
                  <a16:creationId xmlns:a16="http://schemas.microsoft.com/office/drawing/2014/main" id="{BFCFDD29-D690-4C18-A9B8-89109206E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818" y="2277784"/>
              <a:ext cx="97472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" name="図 5388792">
              <a:extLst>
                <a:ext uri="{FF2B5EF4-FFF2-40B4-BE49-F238E27FC236}">
                  <a16:creationId xmlns:a16="http://schemas.microsoft.com/office/drawing/2014/main" id="{FA7489FA-BFCF-4826-B198-5438B1310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676" y="1047622"/>
              <a:ext cx="96837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図 5388796">
              <a:extLst>
                <a:ext uri="{FF2B5EF4-FFF2-40B4-BE49-F238E27FC236}">
                  <a16:creationId xmlns:a16="http://schemas.microsoft.com/office/drawing/2014/main" id="{1D63A6AE-87BE-4933-9188-83A98851E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410" y="1045679"/>
              <a:ext cx="97472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図 945057155">
              <a:extLst>
                <a:ext uri="{FF2B5EF4-FFF2-40B4-BE49-F238E27FC236}">
                  <a16:creationId xmlns:a16="http://schemas.microsoft.com/office/drawing/2014/main" id="{BFC4BA5F-E6FB-4457-897D-0C08BEBF4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277" y="3543430"/>
              <a:ext cx="952500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図 5388784">
              <a:extLst>
                <a:ext uri="{FF2B5EF4-FFF2-40B4-BE49-F238E27FC236}">
                  <a16:creationId xmlns:a16="http://schemas.microsoft.com/office/drawing/2014/main" id="{475E8B20-5CC2-48D2-87A2-99D32E6A3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593" y="2313993"/>
              <a:ext cx="952500" cy="93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図 5388790">
              <a:extLst>
                <a:ext uri="{FF2B5EF4-FFF2-40B4-BE49-F238E27FC236}">
                  <a16:creationId xmlns:a16="http://schemas.microsoft.com/office/drawing/2014/main" id="{D932D584-2BD9-4D2E-9706-477C0AD79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321" y="3512273"/>
              <a:ext cx="1006086" cy="999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図 5388793">
              <a:extLst>
                <a:ext uri="{FF2B5EF4-FFF2-40B4-BE49-F238E27FC236}">
                  <a16:creationId xmlns:a16="http://schemas.microsoft.com/office/drawing/2014/main" id="{F2889A4E-ECEC-4591-A921-55E049462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0022" y="2277785"/>
              <a:ext cx="96837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図 5388797">
              <a:extLst>
                <a:ext uri="{FF2B5EF4-FFF2-40B4-BE49-F238E27FC236}">
                  <a16:creationId xmlns:a16="http://schemas.microsoft.com/office/drawing/2014/main" id="{34B1988B-6B2B-4D7E-B098-DA251E321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934" y="3533270"/>
              <a:ext cx="97472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図 945057156">
              <a:extLst>
                <a:ext uri="{FF2B5EF4-FFF2-40B4-BE49-F238E27FC236}">
                  <a16:creationId xmlns:a16="http://schemas.microsoft.com/office/drawing/2014/main" id="{F7F9978B-8A47-406F-8375-3A960CE1C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188" y="1039560"/>
              <a:ext cx="96837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図 5388786">
              <a:extLst>
                <a:ext uri="{FF2B5EF4-FFF2-40B4-BE49-F238E27FC236}">
                  <a16:creationId xmlns:a16="http://schemas.microsoft.com/office/drawing/2014/main" id="{82DE3E81-4191-4639-9B7F-96E1395CF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005" y="3537024"/>
              <a:ext cx="968375" cy="960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図 11">
              <a:extLst>
                <a:ext uri="{FF2B5EF4-FFF2-40B4-BE49-F238E27FC236}">
                  <a16:creationId xmlns:a16="http://schemas.microsoft.com/office/drawing/2014/main" id="{BAA24360-5B8D-423E-9C19-E843B5FE1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213" y="4788932"/>
              <a:ext cx="97472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図 5388794">
              <a:extLst>
                <a:ext uri="{FF2B5EF4-FFF2-40B4-BE49-F238E27FC236}">
                  <a16:creationId xmlns:a16="http://schemas.microsoft.com/office/drawing/2014/main" id="{96479130-DE97-4B49-9C88-07D121125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003" y="4790154"/>
              <a:ext cx="97472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図 945057157">
              <a:extLst>
                <a:ext uri="{FF2B5EF4-FFF2-40B4-BE49-F238E27FC236}">
                  <a16:creationId xmlns:a16="http://schemas.microsoft.com/office/drawing/2014/main" id="{E20493B7-B9C9-4202-8598-EA94B4FA5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047" y="4497462"/>
              <a:ext cx="1584857" cy="158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図 5388788">
              <a:extLst>
                <a:ext uri="{FF2B5EF4-FFF2-40B4-BE49-F238E27FC236}">
                  <a16:creationId xmlns:a16="http://schemas.microsoft.com/office/drawing/2014/main" id="{B774A57F-C463-4FE7-A1A7-29B5B271E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119" y="4792491"/>
              <a:ext cx="96837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図 5388791">
              <a:extLst>
                <a:ext uri="{FF2B5EF4-FFF2-40B4-BE49-F238E27FC236}">
                  <a16:creationId xmlns:a16="http://schemas.microsoft.com/office/drawing/2014/main" id="{87B3AC2D-EE4C-4288-8161-4B017EE8A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410" y="2282243"/>
              <a:ext cx="974725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図 5388795">
              <a:extLst>
                <a:ext uri="{FF2B5EF4-FFF2-40B4-BE49-F238E27FC236}">
                  <a16:creationId xmlns:a16="http://schemas.microsoft.com/office/drawing/2014/main" id="{7ECEAC2A-68E2-41FE-BD25-9FA56CD18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064" y="2289758"/>
              <a:ext cx="960438" cy="9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74DA56-8570-41D2-A2A5-81477CC10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b="8882"/>
            <a:stretch/>
          </p:blipFill>
          <p:spPr>
            <a:xfrm>
              <a:off x="3053915" y="1010100"/>
              <a:ext cx="1006087" cy="99953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774A87-92D7-4ED2-9058-766E0A1F25DC}"/>
                </a:ext>
              </a:extLst>
            </p:cNvPr>
            <p:cNvSpPr/>
            <p:nvPr/>
          </p:nvSpPr>
          <p:spPr>
            <a:xfrm>
              <a:off x="1719943" y="906530"/>
              <a:ext cx="1086526" cy="4992821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607363E-25A4-490C-BECC-5B069CF0CD23}"/>
                </a:ext>
              </a:extLst>
            </p:cNvPr>
            <p:cNvSpPr/>
            <p:nvPr/>
          </p:nvSpPr>
          <p:spPr>
            <a:xfrm>
              <a:off x="2966720" y="883920"/>
              <a:ext cx="2235200" cy="5003800"/>
            </a:xfrm>
            <a:custGeom>
              <a:avLst/>
              <a:gdLst>
                <a:gd name="connsiteX0" fmla="*/ 10160 w 2235200"/>
                <a:gd name="connsiteY0" fmla="*/ 0 h 4998720"/>
                <a:gd name="connsiteX1" fmla="*/ 2235200 w 2235200"/>
                <a:gd name="connsiteY1" fmla="*/ 0 h 4998720"/>
                <a:gd name="connsiteX2" fmla="*/ 2235200 w 2235200"/>
                <a:gd name="connsiteY2" fmla="*/ 2540000 h 4998720"/>
                <a:gd name="connsiteX3" fmla="*/ 1056640 w 2235200"/>
                <a:gd name="connsiteY3" fmla="*/ 2540000 h 4998720"/>
                <a:gd name="connsiteX4" fmla="*/ 1056640 w 2235200"/>
                <a:gd name="connsiteY4" fmla="*/ 4998720 h 4998720"/>
                <a:gd name="connsiteX5" fmla="*/ 0 w 2235200"/>
                <a:gd name="connsiteY5" fmla="*/ 4998720 h 4998720"/>
                <a:gd name="connsiteX6" fmla="*/ 10160 w 2235200"/>
                <a:gd name="connsiteY6" fmla="*/ 0 h 4998720"/>
                <a:gd name="connsiteX0" fmla="*/ 10160 w 2235200"/>
                <a:gd name="connsiteY0" fmla="*/ 0 h 4998720"/>
                <a:gd name="connsiteX1" fmla="*/ 2235200 w 2235200"/>
                <a:gd name="connsiteY1" fmla="*/ 0 h 4998720"/>
                <a:gd name="connsiteX2" fmla="*/ 2235200 w 2235200"/>
                <a:gd name="connsiteY2" fmla="*/ 2540000 h 4998720"/>
                <a:gd name="connsiteX3" fmla="*/ 1137920 w 2235200"/>
                <a:gd name="connsiteY3" fmla="*/ 2540000 h 4998720"/>
                <a:gd name="connsiteX4" fmla="*/ 1056640 w 2235200"/>
                <a:gd name="connsiteY4" fmla="*/ 4998720 h 4998720"/>
                <a:gd name="connsiteX5" fmla="*/ 0 w 2235200"/>
                <a:gd name="connsiteY5" fmla="*/ 4998720 h 4998720"/>
                <a:gd name="connsiteX6" fmla="*/ 10160 w 2235200"/>
                <a:gd name="connsiteY6" fmla="*/ 0 h 4998720"/>
                <a:gd name="connsiteX0" fmla="*/ 10160 w 2235200"/>
                <a:gd name="connsiteY0" fmla="*/ 0 h 5003800"/>
                <a:gd name="connsiteX1" fmla="*/ 2235200 w 2235200"/>
                <a:gd name="connsiteY1" fmla="*/ 0 h 5003800"/>
                <a:gd name="connsiteX2" fmla="*/ 2235200 w 2235200"/>
                <a:gd name="connsiteY2" fmla="*/ 2540000 h 5003800"/>
                <a:gd name="connsiteX3" fmla="*/ 1137920 w 2235200"/>
                <a:gd name="connsiteY3" fmla="*/ 2540000 h 5003800"/>
                <a:gd name="connsiteX4" fmla="*/ 1122680 w 2235200"/>
                <a:gd name="connsiteY4" fmla="*/ 5003800 h 5003800"/>
                <a:gd name="connsiteX5" fmla="*/ 0 w 2235200"/>
                <a:gd name="connsiteY5" fmla="*/ 4998720 h 5003800"/>
                <a:gd name="connsiteX6" fmla="*/ 10160 w 2235200"/>
                <a:gd name="connsiteY6" fmla="*/ 0 h 500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5200" h="5003800">
                  <a:moveTo>
                    <a:pt x="10160" y="0"/>
                  </a:moveTo>
                  <a:lnTo>
                    <a:pt x="2235200" y="0"/>
                  </a:lnTo>
                  <a:lnTo>
                    <a:pt x="2235200" y="2540000"/>
                  </a:lnTo>
                  <a:lnTo>
                    <a:pt x="1137920" y="2540000"/>
                  </a:lnTo>
                  <a:lnTo>
                    <a:pt x="1122680" y="5003800"/>
                  </a:lnTo>
                  <a:lnTo>
                    <a:pt x="0" y="4998720"/>
                  </a:lnTo>
                  <a:cubicBezTo>
                    <a:pt x="3387" y="3332480"/>
                    <a:pt x="6773" y="1666240"/>
                    <a:pt x="10160" y="0"/>
                  </a:cubicBezTo>
                  <a:close/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C58E156-1F9F-49B8-9830-C38350AE5309}"/>
                </a:ext>
              </a:extLst>
            </p:cNvPr>
            <p:cNvSpPr/>
            <p:nvPr/>
          </p:nvSpPr>
          <p:spPr>
            <a:xfrm>
              <a:off x="5344160" y="883920"/>
              <a:ext cx="2174240" cy="5008880"/>
            </a:xfrm>
            <a:custGeom>
              <a:avLst/>
              <a:gdLst>
                <a:gd name="connsiteX0" fmla="*/ 0 w 2174240"/>
                <a:gd name="connsiteY0" fmla="*/ 0 h 5008880"/>
                <a:gd name="connsiteX1" fmla="*/ 2174240 w 2174240"/>
                <a:gd name="connsiteY1" fmla="*/ 0 h 5008880"/>
                <a:gd name="connsiteX2" fmla="*/ 2174240 w 2174240"/>
                <a:gd name="connsiteY2" fmla="*/ 3769360 h 5008880"/>
                <a:gd name="connsiteX3" fmla="*/ 1026160 w 2174240"/>
                <a:gd name="connsiteY3" fmla="*/ 3769360 h 5008880"/>
                <a:gd name="connsiteX4" fmla="*/ 1026160 w 2174240"/>
                <a:gd name="connsiteY4" fmla="*/ 5008880 h 5008880"/>
                <a:gd name="connsiteX5" fmla="*/ 40640 w 2174240"/>
                <a:gd name="connsiteY5" fmla="*/ 5008880 h 5008880"/>
                <a:gd name="connsiteX6" fmla="*/ 0 w 2174240"/>
                <a:gd name="connsiteY6" fmla="*/ 0 h 5008880"/>
                <a:gd name="connsiteX0" fmla="*/ 0 w 2174240"/>
                <a:gd name="connsiteY0" fmla="*/ 0 h 5008880"/>
                <a:gd name="connsiteX1" fmla="*/ 2174240 w 2174240"/>
                <a:gd name="connsiteY1" fmla="*/ 0 h 5008880"/>
                <a:gd name="connsiteX2" fmla="*/ 2174240 w 2174240"/>
                <a:gd name="connsiteY2" fmla="*/ 3769360 h 5008880"/>
                <a:gd name="connsiteX3" fmla="*/ 1129792 w 2174240"/>
                <a:gd name="connsiteY3" fmla="*/ 3769360 h 5008880"/>
                <a:gd name="connsiteX4" fmla="*/ 1026160 w 2174240"/>
                <a:gd name="connsiteY4" fmla="*/ 5008880 h 5008880"/>
                <a:gd name="connsiteX5" fmla="*/ 40640 w 2174240"/>
                <a:gd name="connsiteY5" fmla="*/ 5008880 h 5008880"/>
                <a:gd name="connsiteX6" fmla="*/ 0 w 2174240"/>
                <a:gd name="connsiteY6" fmla="*/ 0 h 5008880"/>
                <a:gd name="connsiteX0" fmla="*/ 0 w 2174240"/>
                <a:gd name="connsiteY0" fmla="*/ 0 h 5008880"/>
                <a:gd name="connsiteX1" fmla="*/ 2174240 w 2174240"/>
                <a:gd name="connsiteY1" fmla="*/ 0 h 5008880"/>
                <a:gd name="connsiteX2" fmla="*/ 2174240 w 2174240"/>
                <a:gd name="connsiteY2" fmla="*/ 3769360 h 5008880"/>
                <a:gd name="connsiteX3" fmla="*/ 1129792 w 2174240"/>
                <a:gd name="connsiteY3" fmla="*/ 3769360 h 5008880"/>
                <a:gd name="connsiteX4" fmla="*/ 1129792 w 2174240"/>
                <a:gd name="connsiteY4" fmla="*/ 5008880 h 5008880"/>
                <a:gd name="connsiteX5" fmla="*/ 40640 w 2174240"/>
                <a:gd name="connsiteY5" fmla="*/ 5008880 h 5008880"/>
                <a:gd name="connsiteX6" fmla="*/ 0 w 2174240"/>
                <a:gd name="connsiteY6" fmla="*/ 0 h 500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4240" h="5008880">
                  <a:moveTo>
                    <a:pt x="0" y="0"/>
                  </a:moveTo>
                  <a:lnTo>
                    <a:pt x="2174240" y="0"/>
                  </a:lnTo>
                  <a:lnTo>
                    <a:pt x="2174240" y="3769360"/>
                  </a:lnTo>
                  <a:lnTo>
                    <a:pt x="1129792" y="3769360"/>
                  </a:lnTo>
                  <a:lnTo>
                    <a:pt x="1129792" y="5008880"/>
                  </a:lnTo>
                  <a:lnTo>
                    <a:pt x="40640" y="50088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30EC40-1DE7-46DD-BBAF-C73AD79AD5D0}"/>
              </a:ext>
            </a:extLst>
          </p:cNvPr>
          <p:cNvGrpSpPr/>
          <p:nvPr/>
        </p:nvGrpSpPr>
        <p:grpSpPr>
          <a:xfrm>
            <a:off x="5957597" y="4814146"/>
            <a:ext cx="3047155" cy="1021883"/>
            <a:chOff x="6950165" y="1652351"/>
            <a:chExt cx="3047155" cy="102188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15D3FB-BF71-40B7-8F55-00BF11867B25}"/>
                </a:ext>
              </a:extLst>
            </p:cNvPr>
            <p:cNvSpPr/>
            <p:nvPr/>
          </p:nvSpPr>
          <p:spPr>
            <a:xfrm>
              <a:off x="6950165" y="1783335"/>
              <a:ext cx="216000" cy="216000"/>
            </a:xfrm>
            <a:prstGeom prst="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8D14F9-D675-4462-BB4E-EA249C7411E6}"/>
                </a:ext>
              </a:extLst>
            </p:cNvPr>
            <p:cNvSpPr/>
            <p:nvPr/>
          </p:nvSpPr>
          <p:spPr>
            <a:xfrm>
              <a:off x="6950165" y="2079985"/>
              <a:ext cx="216000" cy="216000"/>
            </a:xfrm>
            <a:prstGeom prst="rect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D95BB7-603E-4598-B671-7B71CB8D6A40}"/>
                </a:ext>
              </a:extLst>
            </p:cNvPr>
            <p:cNvSpPr/>
            <p:nvPr/>
          </p:nvSpPr>
          <p:spPr>
            <a:xfrm>
              <a:off x="6950165" y="2401770"/>
              <a:ext cx="216000" cy="216000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テキスト ボックス 38">
              <a:extLst>
                <a:ext uri="{FF2B5EF4-FFF2-40B4-BE49-F238E27FC236}">
                  <a16:creationId xmlns:a16="http://schemas.microsoft.com/office/drawing/2014/main" id="{DEE25FF3-4B8E-45CD-8359-AEFA05BE5DAD}"/>
                </a:ext>
              </a:extLst>
            </p:cNvPr>
            <p:cNvSpPr txBox="1"/>
            <p:nvPr/>
          </p:nvSpPr>
          <p:spPr>
            <a:xfrm>
              <a:off x="7202165" y="1652351"/>
              <a:ext cx="2795155" cy="102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effectLst/>
                  <a:ea typeface="ＭＳ 明朝" panose="02020609040205080304" pitchFamily="17" charset="-128"/>
                </a:rPr>
                <a:t>High Relation with this Report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ea typeface="ＭＳ 明朝" panose="02020609040205080304" pitchFamily="17" charset="-128"/>
                </a:rPr>
                <a:t>Medium Relation with this Report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effectLst/>
                  <a:ea typeface="ＭＳ 明朝" panose="02020609040205080304" pitchFamily="17" charset="-128"/>
                </a:rPr>
                <a:t>Low Relation with this </a:t>
              </a:r>
              <a:r>
                <a:rPr lang="en-US" sz="1400" dirty="0">
                  <a:ea typeface="ＭＳ 明朝" panose="02020609040205080304" pitchFamily="17" charset="-128"/>
                </a:rPr>
                <a:t>Report</a:t>
              </a:r>
              <a:endParaRPr lang="en-US" sz="1400" dirty="0">
                <a:effectLst/>
                <a:ea typeface="ＭＳ 明朝" panose="02020609040205080304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914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7">
            <a:extLst>
              <a:ext uri="{FF2B5EF4-FFF2-40B4-BE49-F238E27FC236}">
                <a16:creationId xmlns:a16="http://schemas.microsoft.com/office/drawing/2014/main" id="{E8634B9D-1D0E-4156-B151-34C95AE4324F}"/>
              </a:ext>
            </a:extLst>
          </p:cNvPr>
          <p:cNvSpPr txBox="1"/>
          <p:nvPr/>
        </p:nvSpPr>
        <p:spPr>
          <a:xfrm>
            <a:off x="478800" y="1268760"/>
            <a:ext cx="8280000" cy="453183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A master plan and action plan should be </a:t>
            </a: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prepared</a:t>
            </a:r>
            <a:r>
              <a:rPr lang="en-GB" altLang="ja-JP" sz="18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GB" altLang="ja-JP" sz="1800" kern="100" dirty="0"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to</a:t>
            </a:r>
            <a:r>
              <a:rPr lang="en-GB" altLang="ja-JP" sz="18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 improve the river.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1AC9EA85-8562-4D85-B02E-36BC8CC1DD20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2.5	River Basin as a Unit of Water Resources Management (5)</a:t>
            </a:r>
            <a:endParaRPr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B91DB7C-5F6D-4287-B645-5CB67826222D}"/>
              </a:ext>
            </a:extLst>
          </p:cNvPr>
          <p:cNvSpPr txBox="1"/>
          <p:nvPr/>
        </p:nvSpPr>
        <p:spPr>
          <a:xfrm>
            <a:off x="899592" y="1878328"/>
            <a:ext cx="7416824" cy="116955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/>
              <a:t>Revision of River Law (1997)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Preparation of Basic Policy for River Development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River Improvement Plan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F0CD190-627F-4899-B96C-2568A9F007DE}"/>
              </a:ext>
            </a:extLst>
          </p:cNvPr>
          <p:cNvSpPr txBox="1"/>
          <p:nvPr/>
        </p:nvSpPr>
        <p:spPr>
          <a:xfrm>
            <a:off x="899592" y="3141224"/>
            <a:ext cx="3780000" cy="278537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 dirty="0"/>
              <a:t>Basic Policy for River Development (Master Plan)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Flood protection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Maintenance of water use and functions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Improvement and conservation of the river environment 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C39098E-588D-4242-868A-87386712CE46}"/>
              </a:ext>
            </a:extLst>
          </p:cNvPr>
          <p:cNvSpPr txBox="1"/>
          <p:nvPr/>
        </p:nvSpPr>
        <p:spPr>
          <a:xfrm>
            <a:off x="4978800" y="3141224"/>
            <a:ext cx="3780000" cy="2477601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/>
              <a:t>River Improvement Plan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/>
              <a:t> (Action Plan)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Specific goals of river improvement for the period of  20 to 30 years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Specific individual project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River Basin Committee</a:t>
            </a:r>
          </a:p>
        </p:txBody>
      </p:sp>
    </p:spTree>
    <p:extLst>
      <p:ext uri="{BB962C8B-B14F-4D97-AF65-F5344CB8AC3E}">
        <p14:creationId xmlns:p14="http://schemas.microsoft.com/office/powerpoint/2010/main" val="2153275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7">
            <a:extLst>
              <a:ext uri="{FF2B5EF4-FFF2-40B4-BE49-F238E27FC236}">
                <a16:creationId xmlns:a16="http://schemas.microsoft.com/office/drawing/2014/main" id="{E8634B9D-1D0E-4156-B151-34C95AE4324F}"/>
              </a:ext>
            </a:extLst>
          </p:cNvPr>
          <p:cNvSpPr txBox="1"/>
          <p:nvPr/>
        </p:nvSpPr>
        <p:spPr>
          <a:xfrm>
            <a:off x="478800" y="126876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River Management Offices (RMOs) understand the issues and needs of the field.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1AC9EA85-8562-4D85-B02E-36BC8CC1DD20}"/>
              </a:ext>
            </a:extLst>
          </p:cNvPr>
          <p:cNvSpPr txBox="1">
            <a:spLocks/>
          </p:cNvSpPr>
          <p:nvPr/>
        </p:nvSpPr>
        <p:spPr>
          <a:xfrm>
            <a:off x="360000" y="54876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2.5	River Basin as a Unit of Water Resources Management (6)</a:t>
            </a:r>
            <a:endParaRPr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B91DB7C-5F6D-4287-B645-5CB67826222D}"/>
              </a:ext>
            </a:extLst>
          </p:cNvPr>
          <p:cNvSpPr txBox="1"/>
          <p:nvPr/>
        </p:nvSpPr>
        <p:spPr>
          <a:xfrm>
            <a:off x="452695" y="2075002"/>
            <a:ext cx="8306103" cy="7848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The </a:t>
            </a: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RMOs are responsible for Water Resources Management.</a:t>
            </a:r>
            <a:endParaRPr lang="en-GB" altLang="ja-JP"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The MLIT has a RMO for each river.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C39098E-588D-4242-868A-87386712CE46}"/>
              </a:ext>
            </a:extLst>
          </p:cNvPr>
          <p:cNvSpPr txBox="1"/>
          <p:nvPr/>
        </p:nvSpPr>
        <p:spPr>
          <a:xfrm>
            <a:off x="360001" y="3546002"/>
            <a:ext cx="8398798" cy="2169825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b="1" dirty="0"/>
              <a:t>RMOs under MLIT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To understand the issues and needs of local communities in the field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To prepare measures together with the communities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To collaborate with various stakeholders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To build trust relationships with relevant persons, organizations and communities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B57E4B9-9CE6-45F0-8F2D-0A84859EFB38}"/>
              </a:ext>
            </a:extLst>
          </p:cNvPr>
          <p:cNvSpPr/>
          <p:nvPr/>
        </p:nvSpPr>
        <p:spPr>
          <a:xfrm>
            <a:off x="3961617" y="2998538"/>
            <a:ext cx="1328840" cy="430462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8904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2.6 </a:t>
            </a:r>
            <a:r>
              <a:rPr lang="en-GB" altLang="ja-JP" sz="2800" dirty="0"/>
              <a:t>Cost Sharing according to Responsibility and Role (1)</a:t>
            </a:r>
            <a:endParaRPr kumimoji="1" lang="ja-JP" altLang="en-US" sz="2800" dirty="0"/>
          </a:p>
        </p:txBody>
      </p:sp>
      <p:pic>
        <p:nvPicPr>
          <p:cNvPr id="4" name="図 3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4E84DEC3-BD5D-4E1F-80D1-07D3A74ED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45" y="2109878"/>
            <a:ext cx="6745647" cy="3375613"/>
          </a:xfrm>
          <a:prstGeom prst="rect">
            <a:avLst/>
          </a:prstGeom>
        </p:spPr>
      </p:pic>
      <p:sp>
        <p:nvSpPr>
          <p:cNvPr id="5" name="テキスト プレースホルダー 7">
            <a:extLst>
              <a:ext uri="{FF2B5EF4-FFF2-40B4-BE49-F238E27FC236}">
                <a16:creationId xmlns:a16="http://schemas.microsoft.com/office/drawing/2014/main" id="{E2C62717-F533-4DBD-8556-9FCF67D6AA65}"/>
              </a:ext>
            </a:extLst>
          </p:cNvPr>
          <p:cNvSpPr txBox="1"/>
          <p:nvPr/>
        </p:nvSpPr>
        <p:spPr>
          <a:xfrm>
            <a:off x="600098" y="1225249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Governments should provide financing investments and involve the private sector in water resources management.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9AED51-A0C6-4F45-8DDC-0590903E65C3}"/>
              </a:ext>
            </a:extLst>
          </p:cNvPr>
          <p:cNvSpPr txBox="1"/>
          <p:nvPr/>
        </p:nvSpPr>
        <p:spPr>
          <a:xfrm>
            <a:off x="0" y="5881277"/>
            <a:ext cx="9032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406525"/>
            <a:r>
              <a:rPr lang="en-GB" sz="1400" dirty="0">
                <a:effectLst/>
                <a:ea typeface="ＭＳ 明朝" panose="02020609040205080304" pitchFamily="17" charset="-128"/>
              </a:rPr>
              <a:t>Source: </a:t>
            </a:r>
            <a:r>
              <a:rPr lang="en-US" altLang="ja-JP" sz="1400" dirty="0" err="1">
                <a:effectLst/>
                <a:latin typeface="Times New Roman" panose="02020603050405020304" pitchFamily="18" charset="0"/>
                <a:ea typeface="游明朝" panose="02020400000000000000" pitchFamily="18" charset="-128"/>
              </a:rPr>
              <a:t>Ishiwatari</a:t>
            </a:r>
            <a:r>
              <a:rPr lang="en-US" altLang="ja-JP" sz="1400" dirty="0">
                <a:effectLst/>
                <a:latin typeface="Times New Roman" panose="02020603050405020304" pitchFamily="18" charset="0"/>
                <a:ea typeface="游明朝" panose="02020400000000000000" pitchFamily="18" charset="-128"/>
              </a:rPr>
              <a:t>, M. and Akhilesh S. "Good enough today is not enough tomorrow: Challenges of increasing investments in disaster risk reduction and climate change adaptation." Progress in Disaster Science 1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34C90651-1DDA-4EB7-97D4-A348AF095D65}"/>
              </a:ext>
            </a:extLst>
          </p:cNvPr>
          <p:cNvSpPr txBox="1"/>
          <p:nvPr/>
        </p:nvSpPr>
        <p:spPr>
          <a:xfrm>
            <a:off x="659324" y="5659708"/>
            <a:ext cx="7825351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Finance for Water Resources Development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3307439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2.6 </a:t>
            </a:r>
            <a:r>
              <a:rPr lang="en-GB" altLang="ja-JP" sz="2800" dirty="0"/>
              <a:t>Cost Sharing according to Responsibility and Role (2)</a:t>
            </a:r>
            <a:endParaRPr kumimoji="1" lang="ja-JP" altLang="en-US" sz="2800" dirty="0"/>
          </a:p>
        </p:txBody>
      </p:sp>
      <p:pic>
        <p:nvPicPr>
          <p:cNvPr id="8" name="図 7" descr="タイムライン&#10;&#10;自動的に生成された説明">
            <a:extLst>
              <a:ext uri="{FF2B5EF4-FFF2-40B4-BE49-F238E27FC236}">
                <a16:creationId xmlns:a16="http://schemas.microsoft.com/office/drawing/2014/main" id="{4BD4B304-6563-4C77-A033-0F23453C6A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3" y="1293203"/>
            <a:ext cx="7079135" cy="262565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D91743-DB88-41CC-8236-D18FAC3AA07C}"/>
              </a:ext>
            </a:extLst>
          </p:cNvPr>
          <p:cNvSpPr txBox="1"/>
          <p:nvPr/>
        </p:nvSpPr>
        <p:spPr>
          <a:xfrm>
            <a:off x="360000" y="4141533"/>
            <a:ext cx="8510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Cost Sharing in Projects under the Jurisdiction and Subsidiary Projects</a:t>
            </a:r>
            <a:endParaRPr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789E867-5274-4C94-B0DA-0F214F0C4012}"/>
              </a:ext>
            </a:extLst>
          </p:cNvPr>
          <p:cNvSpPr txBox="1"/>
          <p:nvPr/>
        </p:nvSpPr>
        <p:spPr>
          <a:xfrm>
            <a:off x="471967" y="4646512"/>
            <a:ext cx="4260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406525"/>
            <a:r>
              <a:rPr lang="en-GB" sz="1400" dirty="0">
                <a:effectLst/>
                <a:ea typeface="ＭＳ 明朝" panose="02020609040205080304" pitchFamily="17" charset="-128"/>
              </a:rPr>
              <a:t>Source: Project Research Team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0899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>
            <a:extLst>
              <a:ext uri="{FF2B5EF4-FFF2-40B4-BE49-F238E27FC236}">
                <a16:creationId xmlns:a16="http://schemas.microsoft.com/office/drawing/2014/main" id="{0D189387-0686-4686-8D9E-66E652155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2.6 </a:t>
            </a:r>
            <a:r>
              <a:rPr lang="en-GB" altLang="ja-JP" sz="2800" dirty="0"/>
              <a:t>Cost Sharing according to Responsibility and Role (3)</a:t>
            </a:r>
            <a:endParaRPr kumimoji="1" lang="ja-JP" altLang="en-US" sz="2800" dirty="0"/>
          </a:p>
        </p:txBody>
      </p:sp>
      <p:sp>
        <p:nvSpPr>
          <p:cNvPr id="12" name="テキスト プレースホルダー 7">
            <a:extLst>
              <a:ext uri="{FF2B5EF4-FFF2-40B4-BE49-F238E27FC236}">
                <a16:creationId xmlns:a16="http://schemas.microsoft.com/office/drawing/2014/main" id="{41B71D57-7CFC-421B-B7C0-AEF9F47B9B49}"/>
              </a:ext>
            </a:extLst>
          </p:cNvPr>
          <p:cNvSpPr txBox="1"/>
          <p:nvPr/>
        </p:nvSpPr>
        <p:spPr>
          <a:xfrm>
            <a:off x="478800" y="1253241"/>
            <a:ext cx="8280000" cy="453183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Investments are arranged by mobilizing various sources.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526FFF-0C85-4E29-8AB3-585D1C563DB7}"/>
              </a:ext>
            </a:extLst>
          </p:cNvPr>
          <p:cNvSpPr txBox="1"/>
          <p:nvPr/>
        </p:nvSpPr>
        <p:spPr>
          <a:xfrm>
            <a:off x="899592" y="1820896"/>
            <a:ext cx="7554402" cy="140038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Each partner shares the costs in the construction and maintenance of multipurpose facilities.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The share of the cost is determined based on the benefit obtained for each purpose.</a:t>
            </a:r>
          </a:p>
        </p:txBody>
      </p:sp>
      <p:sp>
        <p:nvSpPr>
          <p:cNvPr id="15" name="テキスト プレースホルダー 7">
            <a:extLst>
              <a:ext uri="{FF2B5EF4-FFF2-40B4-BE49-F238E27FC236}">
                <a16:creationId xmlns:a16="http://schemas.microsoft.com/office/drawing/2014/main" id="{33FC472A-36FF-4A77-AE4D-05985896A8D2}"/>
              </a:ext>
            </a:extLst>
          </p:cNvPr>
          <p:cNvSpPr txBox="1"/>
          <p:nvPr/>
        </p:nvSpPr>
        <p:spPr>
          <a:xfrm>
            <a:off x="467544" y="3386201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government should also consider public-private partnership (PPP) methods for managing facilities.</a:t>
            </a:r>
            <a:endParaRPr lang="ja-JP" altLang="ja-JP" sz="2000" kern="10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372476-264A-41C3-99C2-B3EA8920A34A}"/>
              </a:ext>
            </a:extLst>
          </p:cNvPr>
          <p:cNvSpPr txBox="1"/>
          <p:nvPr/>
        </p:nvSpPr>
        <p:spPr>
          <a:xfrm>
            <a:off x="888336" y="4214301"/>
            <a:ext cx="3539648" cy="155427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Outsourcing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Design Build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PFI (Conventional method)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PFI (Concession method)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237BEB3-0EE6-4FE9-A96D-0D4351AD4688}"/>
              </a:ext>
            </a:extLst>
          </p:cNvPr>
          <p:cNvSpPr txBox="1"/>
          <p:nvPr/>
        </p:nvSpPr>
        <p:spPr>
          <a:xfrm>
            <a:off x="5049952" y="4508641"/>
            <a:ext cx="3539648" cy="7848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Water supply  systems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Sewerage systems 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5C710C0C-696A-4CAE-A631-CB17D8D329C3}"/>
              </a:ext>
            </a:extLst>
          </p:cNvPr>
          <p:cNvSpPr/>
          <p:nvPr/>
        </p:nvSpPr>
        <p:spPr>
          <a:xfrm rot="16200000">
            <a:off x="4440835" y="4803882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850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01F525-B156-4FCA-BE26-C1C24CF2F868}"/>
              </a:ext>
            </a:extLst>
          </p:cNvPr>
          <p:cNvSpPr txBox="1"/>
          <p:nvPr/>
        </p:nvSpPr>
        <p:spPr>
          <a:xfrm>
            <a:off x="855702" y="2395921"/>
            <a:ext cx="4175730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In High Economic Growth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C1BD4E-9E8A-4749-B012-27BE55256028}"/>
              </a:ext>
            </a:extLst>
          </p:cNvPr>
          <p:cNvSpPr txBox="1"/>
          <p:nvPr/>
        </p:nvSpPr>
        <p:spPr>
          <a:xfrm>
            <a:off x="208498" y="4043314"/>
            <a:ext cx="3384783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latin typeface="Cambria" panose="02040503050406030204" pitchFamily="18" charset="0"/>
                <a:ea typeface="Cambria" panose="02040503050406030204" pitchFamily="18" charset="0"/>
              </a:rPr>
              <a:t>Pollution Diet (1970 )</a:t>
            </a:r>
          </a:p>
          <a:p>
            <a:r>
              <a:rPr lang="en-GB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to discuss environmental pollution issues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A6519BC4-2AD6-4989-8C42-580B465B10BE}"/>
              </a:ext>
            </a:extLst>
          </p:cNvPr>
          <p:cNvSpPr txBox="1">
            <a:spLocks/>
          </p:cNvSpPr>
          <p:nvPr/>
        </p:nvSpPr>
        <p:spPr>
          <a:xfrm>
            <a:off x="359999" y="540000"/>
            <a:ext cx="8644041" cy="1008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2.7	Effective Water Pollution Control and Environmental Conservation (1)</a:t>
            </a:r>
            <a:endParaRPr lang="ja-JP" altLang="en-US" sz="2800" dirty="0"/>
          </a:p>
        </p:txBody>
      </p:sp>
      <p:sp>
        <p:nvSpPr>
          <p:cNvPr id="21" name="テキスト プレースホルダー 7">
            <a:extLst>
              <a:ext uri="{FF2B5EF4-FFF2-40B4-BE49-F238E27FC236}">
                <a16:creationId xmlns:a16="http://schemas.microsoft.com/office/drawing/2014/main" id="{D608CC3F-3AF7-4532-8D00-70CE4F32EB92}"/>
              </a:ext>
            </a:extLst>
          </p:cNvPr>
          <p:cNvSpPr txBox="1"/>
          <p:nvPr/>
        </p:nvSpPr>
        <p:spPr>
          <a:xfrm>
            <a:off x="432000" y="154800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It is necessary to establish a legal system to prevent environmental degradation.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CACBEDC-73D6-436A-A5B7-45C9EA932465}"/>
              </a:ext>
            </a:extLst>
          </p:cNvPr>
          <p:cNvSpPr txBox="1"/>
          <p:nvPr/>
        </p:nvSpPr>
        <p:spPr>
          <a:xfrm>
            <a:off x="205274" y="2873369"/>
            <a:ext cx="3384782" cy="10926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Pollution diseases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Minamata disease, </a:t>
            </a:r>
            <a:r>
              <a:rPr lang="en-GB" altLang="ja-JP" sz="2000" dirty="0" err="1"/>
              <a:t>Itai-itai</a:t>
            </a:r>
            <a:r>
              <a:rPr lang="en-GB" altLang="ja-JP" sz="2000" dirty="0"/>
              <a:t> disease 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1B452FC-00CC-461A-8C08-1ED59A456D7D}"/>
              </a:ext>
            </a:extLst>
          </p:cNvPr>
          <p:cNvSpPr txBox="1"/>
          <p:nvPr/>
        </p:nvSpPr>
        <p:spPr>
          <a:xfrm>
            <a:off x="4245168" y="2893749"/>
            <a:ext cx="4581592" cy="7848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Water Quality Protection Act (1958)</a:t>
            </a:r>
          </a:p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Industrial Wastewater Act (1958)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E762541-A699-4705-ABC3-EB5ADAC34D1F}"/>
              </a:ext>
            </a:extLst>
          </p:cNvPr>
          <p:cNvSpPr txBox="1"/>
          <p:nvPr/>
        </p:nvSpPr>
        <p:spPr>
          <a:xfrm>
            <a:off x="4245166" y="3861716"/>
            <a:ext cx="4534939" cy="784830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Water Pollution Control Act (1970)</a:t>
            </a:r>
          </a:p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Revised Sewerage Act (1970)</a:t>
            </a: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B0437C89-0AC4-43F5-9D95-96176B094FB4}"/>
              </a:ext>
            </a:extLst>
          </p:cNvPr>
          <p:cNvSpPr/>
          <p:nvPr/>
        </p:nvSpPr>
        <p:spPr>
          <a:xfrm rot="16200000">
            <a:off x="3591219" y="4339934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30" name="矢印: 下 29">
            <a:extLst>
              <a:ext uri="{FF2B5EF4-FFF2-40B4-BE49-F238E27FC236}">
                <a16:creationId xmlns:a16="http://schemas.microsoft.com/office/drawing/2014/main" id="{0A89CD90-0C36-46F4-B04F-C43F787491AE}"/>
              </a:ext>
            </a:extLst>
          </p:cNvPr>
          <p:cNvSpPr/>
          <p:nvPr/>
        </p:nvSpPr>
        <p:spPr>
          <a:xfrm rot="16200000">
            <a:off x="3521612" y="3303000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024A504-35E7-446D-9781-9AD800B451FD}"/>
              </a:ext>
            </a:extLst>
          </p:cNvPr>
          <p:cNvSpPr txBox="1"/>
          <p:nvPr/>
        </p:nvSpPr>
        <p:spPr>
          <a:xfrm>
            <a:off x="205274" y="5213259"/>
            <a:ext cx="3384782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latin typeface="Cambria" panose="02040503050406030204" pitchFamily="18" charset="0"/>
                <a:ea typeface="Cambria" panose="02040503050406030204" pitchFamily="18" charset="0"/>
              </a:rPr>
              <a:t>Local Governments</a:t>
            </a:r>
          </a:p>
          <a:p>
            <a:r>
              <a:rPr lang="en-GB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Enacted  stricter Standards by </a:t>
            </a:r>
            <a:r>
              <a:rPr lang="en-GB" altLang="ja-JP" sz="2000" b="1" dirty="0">
                <a:latin typeface="Cambria" panose="02040503050406030204" pitchFamily="18" charset="0"/>
                <a:ea typeface="Cambria" panose="02040503050406030204" pitchFamily="18" charset="0"/>
              </a:rPr>
              <a:t>Ordinances</a:t>
            </a:r>
            <a:endParaRPr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A1E6D64-0F4F-4B94-A712-FFAB24CAA098}"/>
              </a:ext>
            </a:extLst>
          </p:cNvPr>
          <p:cNvSpPr txBox="1"/>
          <p:nvPr/>
        </p:nvSpPr>
        <p:spPr>
          <a:xfrm>
            <a:off x="4290550" y="4921932"/>
            <a:ext cx="4489555" cy="1400383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To conduct on-site inspections on factories</a:t>
            </a:r>
          </a:p>
          <a:p>
            <a:pPr marL="342900" indent="-342900"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To advise remedial measures to the private companies</a:t>
            </a:r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823EF827-9F2F-440D-A6DA-084DBDF098BF}"/>
              </a:ext>
            </a:extLst>
          </p:cNvPr>
          <p:cNvSpPr/>
          <p:nvPr/>
        </p:nvSpPr>
        <p:spPr>
          <a:xfrm rot="16200000">
            <a:off x="3670303" y="5595090"/>
            <a:ext cx="540000" cy="252000"/>
          </a:xfrm>
          <a:prstGeom prst="down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5587443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>
            <a:extLst>
              <a:ext uri="{FF2B5EF4-FFF2-40B4-BE49-F238E27FC236}">
                <a16:creationId xmlns:a16="http://schemas.microsoft.com/office/drawing/2014/main" id="{654A009A-4A04-4B6C-9813-D622AB1C9EC8}"/>
              </a:ext>
            </a:extLst>
          </p:cNvPr>
          <p:cNvSpPr txBox="1">
            <a:spLocks/>
          </p:cNvSpPr>
          <p:nvPr/>
        </p:nvSpPr>
        <p:spPr>
          <a:xfrm>
            <a:off x="360000" y="540000"/>
            <a:ext cx="8229600" cy="1008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2.7	Effective Water Pollution Control and Environmental Conservation (2)</a:t>
            </a:r>
            <a:endParaRPr lang="ja-JP" altLang="en-US" sz="2800" dirty="0"/>
          </a:p>
        </p:txBody>
      </p:sp>
      <p:sp>
        <p:nvSpPr>
          <p:cNvPr id="17" name="テキスト プレースホルダー 7">
            <a:extLst>
              <a:ext uri="{FF2B5EF4-FFF2-40B4-BE49-F238E27FC236}">
                <a16:creationId xmlns:a16="http://schemas.microsoft.com/office/drawing/2014/main" id="{BC679D18-F099-4AF1-BF49-9215386300DB}"/>
              </a:ext>
            </a:extLst>
          </p:cNvPr>
          <p:cNvSpPr txBox="1"/>
          <p:nvPr/>
        </p:nvSpPr>
        <p:spPr>
          <a:xfrm>
            <a:off x="432000" y="154800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Treatment facilities are combined and developed according to population density and topographical conditions.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BC3F700-2490-4067-B50D-09A543D2E8B0}"/>
              </a:ext>
            </a:extLst>
          </p:cNvPr>
          <p:cNvSpPr txBox="1"/>
          <p:nvPr/>
        </p:nvSpPr>
        <p:spPr>
          <a:xfrm>
            <a:off x="6331371" y="6027942"/>
            <a:ext cx="27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406525"/>
            <a:r>
              <a:rPr lang="en-GB" sz="1400">
                <a:effectLst/>
                <a:ea typeface="ＭＳ 明朝" panose="02020609040205080304" pitchFamily="17" charset="-128"/>
              </a:rPr>
              <a:t>Source: Ministry of Environment</a:t>
            </a:r>
            <a:endParaRPr lang="en-US" sz="1400">
              <a:effectLst/>
              <a:ea typeface="ＭＳ 明朝" panose="02020609040205080304" pitchFamily="17" charset="-128"/>
            </a:endParaRPr>
          </a:p>
        </p:txBody>
      </p:sp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BF63A436-E5B7-4912-9A47-224886551B44}"/>
              </a:ext>
            </a:extLst>
          </p:cNvPr>
          <p:cNvSpPr txBox="1"/>
          <p:nvPr/>
        </p:nvSpPr>
        <p:spPr>
          <a:xfrm>
            <a:off x="6163079" y="5217303"/>
            <a:ext cx="2490143" cy="87588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Improvement of Water Quality in Rivers, Lakes, Sea and total</a:t>
            </a:r>
          </a:p>
        </p:txBody>
      </p:sp>
      <p:pic>
        <p:nvPicPr>
          <p:cNvPr id="29" name="Picture 32">
            <a:extLst>
              <a:ext uri="{FF2B5EF4-FFF2-40B4-BE49-F238E27FC236}">
                <a16:creationId xmlns:a16="http://schemas.microsoft.com/office/drawing/2014/main" id="{E41428E5-83CC-4839-B160-4C43350E0D4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1417" r="1895" b="4091"/>
          <a:stretch/>
        </p:blipFill>
        <p:spPr bwMode="auto">
          <a:xfrm>
            <a:off x="490778" y="2424113"/>
            <a:ext cx="5678864" cy="4017327"/>
          </a:xfrm>
          <a:prstGeom prst="rect">
            <a:avLst/>
          </a:prstGeom>
          <a:noFill/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AE4227A8-D5DC-42B7-8C2F-C160401A8C41}"/>
              </a:ext>
            </a:extLst>
          </p:cNvPr>
          <p:cNvSpPr/>
          <p:nvPr/>
        </p:nvSpPr>
        <p:spPr>
          <a:xfrm>
            <a:off x="5739319" y="2630350"/>
            <a:ext cx="243192" cy="29767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54FBBB9C-1955-43A1-839F-A5038172554F}"/>
              </a:ext>
            </a:extLst>
          </p:cNvPr>
          <p:cNvSpPr/>
          <p:nvPr/>
        </p:nvSpPr>
        <p:spPr>
          <a:xfrm>
            <a:off x="6036543" y="2568942"/>
            <a:ext cx="520037" cy="4204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80EEE8-98E8-46AB-AB49-6238A8C6DF2E}"/>
              </a:ext>
            </a:extLst>
          </p:cNvPr>
          <p:cNvSpPr txBox="1"/>
          <p:nvPr/>
        </p:nvSpPr>
        <p:spPr>
          <a:xfrm>
            <a:off x="6664831" y="2424114"/>
            <a:ext cx="2033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94.1% (2019)</a:t>
            </a:r>
          </a:p>
          <a:p>
            <a:r>
              <a:rPr lang="en-US" altLang="ja-JP" sz="2000" dirty="0"/>
              <a:t>River</a:t>
            </a:r>
            <a:endParaRPr kumimoji="1" lang="ja-JP" altLang="en-US" sz="2000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8E809958-61C8-4467-AAFA-EC0D8EDB49FB}"/>
              </a:ext>
            </a:extLst>
          </p:cNvPr>
          <p:cNvSpPr/>
          <p:nvPr/>
        </p:nvSpPr>
        <p:spPr>
          <a:xfrm>
            <a:off x="5731396" y="4086256"/>
            <a:ext cx="243192" cy="297676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矢印: 左 32">
            <a:extLst>
              <a:ext uri="{FF2B5EF4-FFF2-40B4-BE49-F238E27FC236}">
                <a16:creationId xmlns:a16="http://schemas.microsoft.com/office/drawing/2014/main" id="{017364A1-30AD-4E67-A6A8-94920A4FC8E9}"/>
              </a:ext>
            </a:extLst>
          </p:cNvPr>
          <p:cNvSpPr/>
          <p:nvPr/>
        </p:nvSpPr>
        <p:spPr>
          <a:xfrm>
            <a:off x="6041014" y="4024848"/>
            <a:ext cx="520037" cy="420492"/>
          </a:xfrm>
          <a:prstGeom prst="lef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E083676-33F7-43DD-B690-0571AA4D1DFC}"/>
              </a:ext>
            </a:extLst>
          </p:cNvPr>
          <p:cNvSpPr txBox="1"/>
          <p:nvPr/>
        </p:nvSpPr>
        <p:spPr>
          <a:xfrm>
            <a:off x="6722780" y="3911944"/>
            <a:ext cx="2033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50.0% (2019)</a:t>
            </a:r>
          </a:p>
          <a:p>
            <a:r>
              <a:rPr lang="en-US" altLang="ja-JP" sz="2000" dirty="0"/>
              <a:t>Lake and Marsh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18939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01F525-B156-4FCA-BE26-C1C24CF2F868}"/>
              </a:ext>
            </a:extLst>
          </p:cNvPr>
          <p:cNvSpPr txBox="1"/>
          <p:nvPr/>
        </p:nvSpPr>
        <p:spPr>
          <a:xfrm>
            <a:off x="360000" y="2648411"/>
            <a:ext cx="2252571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Non-point source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A7A8EC-0523-4F55-AF2B-F241FC317F15}"/>
              </a:ext>
            </a:extLst>
          </p:cNvPr>
          <p:cNvSpPr txBox="1"/>
          <p:nvPr/>
        </p:nvSpPr>
        <p:spPr>
          <a:xfrm>
            <a:off x="1024388" y="3136078"/>
            <a:ext cx="7527273" cy="1323439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source areas of loads such as urban areas, farmland, and forests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 water channels and rivers</a:t>
            </a:r>
            <a:endParaRPr lang="en-US" altLang="ja-JP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closed water bodies where the load reaches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9135A7D8-84CF-4135-B8F8-54606067F12B}"/>
              </a:ext>
            </a:extLst>
          </p:cNvPr>
          <p:cNvSpPr txBox="1">
            <a:spLocks/>
          </p:cNvSpPr>
          <p:nvPr/>
        </p:nvSpPr>
        <p:spPr>
          <a:xfrm>
            <a:off x="360000" y="540000"/>
            <a:ext cx="8229600" cy="1008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2.7	Effective Water Pollution Control and Environmental Conservation (3)</a:t>
            </a:r>
            <a:endParaRPr lang="ja-JP" altLang="en-US" sz="2800" dirty="0"/>
          </a:p>
        </p:txBody>
      </p:sp>
      <p:sp>
        <p:nvSpPr>
          <p:cNvPr id="14" name="テキスト プレースホルダー 7">
            <a:extLst>
              <a:ext uri="{FF2B5EF4-FFF2-40B4-BE49-F238E27FC236}">
                <a16:creationId xmlns:a16="http://schemas.microsoft.com/office/drawing/2014/main" id="{F0187213-650A-4C13-B18D-117404B78D93}"/>
              </a:ext>
            </a:extLst>
          </p:cNvPr>
          <p:cNvSpPr txBox="1"/>
          <p:nvPr/>
        </p:nvSpPr>
        <p:spPr>
          <a:xfrm>
            <a:off x="385150" y="1515445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degradation of water quality in closed water bodies requires measures against non-point source loads, where pollution discharge sources cannot be specifically identified.</a:t>
            </a: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EF69F5-7B8B-4E96-B949-95E80A9BE495}"/>
              </a:ext>
            </a:extLst>
          </p:cNvPr>
          <p:cNvSpPr txBox="1"/>
          <p:nvPr/>
        </p:nvSpPr>
        <p:spPr>
          <a:xfrm>
            <a:off x="1062327" y="4762714"/>
            <a:ext cx="7527273" cy="132343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Sewerage systems, cleaning roads, underground infiltration facilities, and rainwater storage (Urban area)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mbria" panose="02040503050406030204" pitchFamily="18" charset="0"/>
                <a:ea typeface="Cambria" panose="02040503050406030204" pitchFamily="18" charset="0"/>
              </a:rPr>
              <a:t>Improvements in irrigation management, implementation of proper fertilization</a:t>
            </a: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D2781746-CB67-4DB2-AE55-63E757505E7A}"/>
              </a:ext>
            </a:extLst>
          </p:cNvPr>
          <p:cNvSpPr/>
          <p:nvPr/>
        </p:nvSpPr>
        <p:spPr>
          <a:xfrm>
            <a:off x="3825552" y="4509752"/>
            <a:ext cx="1754155" cy="190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6857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3504A294-152C-4D9F-8D84-CBEFF04A625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rcRect b="13333"/>
          <a:stretch/>
        </p:blipFill>
        <p:spPr>
          <a:xfrm>
            <a:off x="107504" y="2636913"/>
            <a:ext cx="8892988" cy="28083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20D7AA-736A-4D2D-B273-2CA4E5B50901}"/>
              </a:ext>
            </a:extLst>
          </p:cNvPr>
          <p:cNvSpPr txBox="1"/>
          <p:nvPr/>
        </p:nvSpPr>
        <p:spPr>
          <a:xfrm>
            <a:off x="264195" y="2708920"/>
            <a:ext cx="2651621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>
                <a:latin typeface="Cambria" panose="02040503050406030204" pitchFamily="18" charset="0"/>
                <a:ea typeface="Cambria" panose="02040503050406030204" pitchFamily="18" charset="0"/>
              </a:rPr>
              <a:t>Before Construction</a:t>
            </a:r>
            <a:endParaRPr kumimoji="1" lang="ja-JP" altLang="en-US" sz="2000">
              <a:latin typeface="Cambria" panose="020405030504060302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C33E5A-7B96-4024-AA00-AF694CC768D2}"/>
              </a:ext>
            </a:extLst>
          </p:cNvPr>
          <p:cNvSpPr txBox="1"/>
          <p:nvPr/>
        </p:nvSpPr>
        <p:spPr>
          <a:xfrm>
            <a:off x="4927573" y="2711970"/>
            <a:ext cx="2524747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>
                <a:latin typeface="Cambria" panose="02040503050406030204" pitchFamily="18" charset="0"/>
                <a:ea typeface="Cambria" panose="02040503050406030204" pitchFamily="18" charset="0"/>
              </a:rPr>
              <a:t>After Construction</a:t>
            </a:r>
            <a:endParaRPr kumimoji="1" lang="ja-JP" altLang="en-US" sz="2000">
              <a:latin typeface="Cambria" panose="020405030504060302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D45B19-5B02-4C77-B0E6-114E66BFFA5B}"/>
              </a:ext>
            </a:extLst>
          </p:cNvPr>
          <p:cNvSpPr txBox="1"/>
          <p:nvPr/>
        </p:nvSpPr>
        <p:spPr>
          <a:xfrm>
            <a:off x="1711269" y="5445224"/>
            <a:ext cx="142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>
                <a:latin typeface="Cambria" panose="02040503050406030204" pitchFamily="18" charset="0"/>
                <a:ea typeface="Cambria" panose="02040503050406030204" pitchFamily="18" charset="0"/>
              </a:rPr>
              <a:t>Artificial 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F8C3EE2-2680-4FC1-B455-F1A82020AE49}"/>
              </a:ext>
            </a:extLst>
          </p:cNvPr>
          <p:cNvSpPr txBox="1"/>
          <p:nvPr/>
        </p:nvSpPr>
        <p:spPr>
          <a:xfrm>
            <a:off x="6511749" y="5445224"/>
            <a:ext cx="1279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>
                <a:latin typeface="Cambria" panose="02040503050406030204" pitchFamily="18" charset="0"/>
                <a:ea typeface="Cambria" panose="02040503050406030204" pitchFamily="18" charset="0"/>
              </a:rPr>
              <a:t>Natural</a:t>
            </a:r>
            <a:endParaRPr kumimoji="1"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A88BBB3D-427A-4FDA-8B64-D8DC6CB1A40F}"/>
              </a:ext>
            </a:extLst>
          </p:cNvPr>
          <p:cNvSpPr txBox="1">
            <a:spLocks/>
          </p:cNvSpPr>
          <p:nvPr/>
        </p:nvSpPr>
        <p:spPr>
          <a:xfrm>
            <a:off x="360000" y="540000"/>
            <a:ext cx="8229600" cy="1008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2.7	Effective Water Pollution Control and Environmental Conservation(4)</a:t>
            </a:r>
            <a:endParaRPr lang="ja-JP" altLang="en-US" sz="2800" dirty="0"/>
          </a:p>
        </p:txBody>
      </p:sp>
      <p:sp>
        <p:nvSpPr>
          <p:cNvPr id="10" name="テキスト プレースホルダー 7">
            <a:extLst>
              <a:ext uri="{FF2B5EF4-FFF2-40B4-BE49-F238E27FC236}">
                <a16:creationId xmlns:a16="http://schemas.microsoft.com/office/drawing/2014/main" id="{9852C90A-990D-435E-82A6-C138B9DB5476}"/>
              </a:ext>
            </a:extLst>
          </p:cNvPr>
          <p:cNvSpPr txBox="1"/>
          <p:nvPr/>
        </p:nvSpPr>
        <p:spPr>
          <a:xfrm>
            <a:off x="432000" y="1548000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national government has promoted "Nature-friendly river programs" since the 1990s to conserve and restore the natural environment in rivers.</a:t>
            </a: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37B9B0-206E-4BE4-8862-47806BB93871}"/>
              </a:ext>
            </a:extLst>
          </p:cNvPr>
          <p:cNvSpPr txBox="1"/>
          <p:nvPr/>
        </p:nvSpPr>
        <p:spPr>
          <a:xfrm>
            <a:off x="369411" y="6008956"/>
            <a:ext cx="27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0" indent="-1406525"/>
            <a:r>
              <a:rPr lang="en-GB" sz="1400" dirty="0">
                <a:effectLst/>
                <a:ea typeface="ＭＳ 明朝" panose="02020609040205080304" pitchFamily="17" charset="-128"/>
              </a:rPr>
              <a:t>Source: MLIT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14" name="コンテンツ プレースホルダー 3">
            <a:extLst>
              <a:ext uri="{FF2B5EF4-FFF2-40B4-BE49-F238E27FC236}">
                <a16:creationId xmlns:a16="http://schemas.microsoft.com/office/drawing/2014/main" id="{198819FD-93D1-4DF4-A454-219CE0039E04}"/>
              </a:ext>
            </a:extLst>
          </p:cNvPr>
          <p:cNvSpPr txBox="1"/>
          <p:nvPr/>
        </p:nvSpPr>
        <p:spPr>
          <a:xfrm>
            <a:off x="3109573" y="5796718"/>
            <a:ext cx="3636000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>
                <a:cs typeface="Times New Roman" panose="02020603050405020304" pitchFamily="18" charset="0"/>
              </a:rPr>
              <a:t>Nature-Friendly River Program</a:t>
            </a:r>
          </a:p>
        </p:txBody>
      </p:sp>
    </p:spTree>
    <p:extLst>
      <p:ext uri="{BB962C8B-B14F-4D97-AF65-F5344CB8AC3E}">
        <p14:creationId xmlns:p14="http://schemas.microsoft.com/office/powerpoint/2010/main" val="7170276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71BF28B-1BA8-41B6-BA7D-DBB4ED3768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36" y="2132856"/>
            <a:ext cx="391203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 descr="粗朶沈床施工状況">
            <a:extLst>
              <a:ext uri="{FF2B5EF4-FFF2-40B4-BE49-F238E27FC236}">
                <a16:creationId xmlns:a16="http://schemas.microsoft.com/office/drawing/2014/main" id="{DCE83B09-3D80-4F66-8301-4B08916C872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4384"/>
            <a:ext cx="4017600" cy="25187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6C812F-A825-4781-BBFA-3950B2A1A678}"/>
              </a:ext>
            </a:extLst>
          </p:cNvPr>
          <p:cNvSpPr txBox="1"/>
          <p:nvPr/>
        </p:nvSpPr>
        <p:spPr>
          <a:xfrm>
            <a:off x="611560" y="4699963"/>
            <a:ext cx="3312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Water Control Work: Sacred Cows (</a:t>
            </a:r>
            <a:r>
              <a:rPr lang="en-US" altLang="ja-JP" sz="2000" b="1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Groyne</a:t>
            </a:r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DFE8852-2588-4683-9B9A-9FF2656A0662}"/>
              </a:ext>
            </a:extLst>
          </p:cNvPr>
          <p:cNvSpPr txBox="1"/>
          <p:nvPr/>
        </p:nvSpPr>
        <p:spPr>
          <a:xfrm>
            <a:off x="4711506" y="4699963"/>
            <a:ext cx="36872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Riverbed and Riverbank Protection</a:t>
            </a:r>
          </a:p>
          <a:p>
            <a:pPr algn="ctr"/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(Fascine Mattress)</a:t>
            </a:r>
            <a:endParaRPr lang="ja-JP" altLang="en-US" sz="2000" b="1">
              <a:latin typeface="Cambria" panose="02040503050406030204" pitchFamily="18" charset="0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86B73E56-E440-44EE-9B3F-F4A65945E1C1}"/>
              </a:ext>
            </a:extLst>
          </p:cNvPr>
          <p:cNvSpPr txBox="1">
            <a:spLocks/>
          </p:cNvSpPr>
          <p:nvPr/>
        </p:nvSpPr>
        <p:spPr>
          <a:xfrm>
            <a:off x="360000" y="540000"/>
            <a:ext cx="8229600" cy="1008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2.7	Effective Water Pollution Control and Environmental Conservation (5)</a:t>
            </a:r>
            <a:endParaRPr lang="ja-JP" altLang="en-US" sz="2800" dirty="0"/>
          </a:p>
        </p:txBody>
      </p:sp>
      <p:sp>
        <p:nvSpPr>
          <p:cNvPr id="15" name="テキスト プレースホルダー 7">
            <a:extLst>
              <a:ext uri="{FF2B5EF4-FFF2-40B4-BE49-F238E27FC236}">
                <a16:creationId xmlns:a16="http://schemas.microsoft.com/office/drawing/2014/main" id="{CFC2AB3B-5048-4C7D-BBD2-02614856C9DB}"/>
              </a:ext>
            </a:extLst>
          </p:cNvPr>
          <p:cNvSpPr txBox="1"/>
          <p:nvPr/>
        </p:nvSpPr>
        <p:spPr>
          <a:xfrm>
            <a:off x="432000" y="1548000"/>
            <a:ext cx="8280000" cy="453183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Utilize traditional technique.</a:t>
            </a:r>
            <a:endParaRPr lang="ja-JP" altLang="ja-JP" sz="2000" kern="10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F047C3-E2B2-4531-B8D8-A79E7E041215}"/>
              </a:ext>
            </a:extLst>
          </p:cNvPr>
          <p:cNvSpPr txBox="1"/>
          <p:nvPr/>
        </p:nvSpPr>
        <p:spPr>
          <a:xfrm>
            <a:off x="204610" y="5286276"/>
            <a:ext cx="23538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effectLst/>
                <a:ea typeface="ＭＳ 明朝" panose="02020609040205080304" pitchFamily="17" charset="-128"/>
              </a:rPr>
              <a:t>Source: Websites of </a:t>
            </a:r>
            <a:r>
              <a:rPr lang="en-GB" sz="1400" err="1">
                <a:effectLst/>
                <a:ea typeface="ＭＳ 明朝" panose="02020609040205080304" pitchFamily="17" charset="-128"/>
              </a:rPr>
              <a:t>Kouhu</a:t>
            </a:r>
            <a:r>
              <a:rPr lang="en-GB" sz="1400">
                <a:effectLst/>
                <a:ea typeface="ＭＳ 明朝" panose="02020609040205080304" pitchFamily="17" charset="-128"/>
              </a:rPr>
              <a:t> River and Road Office Left), and </a:t>
            </a:r>
            <a:r>
              <a:rPr lang="en-GB" sz="1400" err="1">
                <a:effectLst/>
                <a:ea typeface="ＭＳ 明朝" panose="02020609040205080304" pitchFamily="17" charset="-128"/>
              </a:rPr>
              <a:t>Shinanogawa</a:t>
            </a:r>
            <a:r>
              <a:rPr lang="en-GB" sz="1400">
                <a:effectLst/>
                <a:ea typeface="ＭＳ 明朝" panose="02020609040205080304" pitchFamily="17" charset="-128"/>
              </a:rPr>
              <a:t> Downstream Office (Right)</a:t>
            </a:r>
            <a:endParaRPr lang="en-US" sz="1400">
              <a:effectLst/>
              <a:ea typeface="ＭＳ 明朝" panose="02020609040205080304" pitchFamily="17" charset="-128"/>
            </a:endParaRPr>
          </a:p>
        </p:txBody>
      </p:sp>
      <p:sp>
        <p:nvSpPr>
          <p:cNvPr id="17" name="コンテンツ プレースホルダー 3">
            <a:extLst>
              <a:ext uri="{FF2B5EF4-FFF2-40B4-BE49-F238E27FC236}">
                <a16:creationId xmlns:a16="http://schemas.microsoft.com/office/drawing/2014/main" id="{8678F296-4190-49C4-A440-EA991F849938}"/>
              </a:ext>
            </a:extLst>
          </p:cNvPr>
          <p:cNvSpPr txBox="1"/>
          <p:nvPr/>
        </p:nvSpPr>
        <p:spPr>
          <a:xfrm>
            <a:off x="2112594" y="5934870"/>
            <a:ext cx="4918811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Traditional Construction Method</a:t>
            </a:r>
          </a:p>
        </p:txBody>
      </p:sp>
    </p:spTree>
    <p:extLst>
      <p:ext uri="{BB962C8B-B14F-4D97-AF65-F5344CB8AC3E}">
        <p14:creationId xmlns:p14="http://schemas.microsoft.com/office/powerpoint/2010/main" val="200307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7">
            <a:extLst>
              <a:ext uri="{FF2B5EF4-FFF2-40B4-BE49-F238E27FC236}">
                <a16:creationId xmlns:a16="http://schemas.microsoft.com/office/drawing/2014/main" id="{0336AC51-5E3B-4BB1-A12C-C86D183E4388}"/>
              </a:ext>
            </a:extLst>
          </p:cNvPr>
          <p:cNvSpPr txBox="1"/>
          <p:nvPr/>
        </p:nvSpPr>
        <p:spPr>
          <a:xfrm>
            <a:off x="393760" y="1016437"/>
            <a:ext cx="8426711" cy="884070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ja-JP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Case examples and lessons learned from Japan's experience in water resources management</a:t>
            </a:r>
            <a:endParaRPr lang="en-US" altLang="ja-JP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5570283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 Introduction (3)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132126-CD11-4794-BE96-2A7FC795C003}"/>
              </a:ext>
            </a:extLst>
          </p:cNvPr>
          <p:cNvSpPr txBox="1"/>
          <p:nvPr/>
        </p:nvSpPr>
        <p:spPr>
          <a:xfrm>
            <a:off x="272995" y="2649526"/>
            <a:ext cx="3649875" cy="238526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dirty="0"/>
              <a:t>Water-related issues vary by regions and basins.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400" dirty="0"/>
              <a:t>There is no one-solution-fits-all model for water management. 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0400109-6BD1-4929-A6F8-ADCD5D0BA498}"/>
              </a:ext>
            </a:extLst>
          </p:cNvPr>
          <p:cNvSpPr txBox="1"/>
          <p:nvPr/>
        </p:nvSpPr>
        <p:spPr>
          <a:xfrm>
            <a:off x="4916621" y="2649526"/>
            <a:ext cx="3710971" cy="230832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ja-JP" sz="2400" dirty="0">
                <a:effectLst/>
                <a:ea typeface="Cambria" panose="02040503050406030204" pitchFamily="18" charset="0"/>
              </a:rPr>
              <a:t>Each country or region </a:t>
            </a:r>
            <a:r>
              <a:rPr lang="en-GB" altLang="ja-JP" sz="2400" dirty="0">
                <a:effectLst/>
                <a:ea typeface="Cambria" panose="02040503050406030204" pitchFamily="18" charset="0"/>
              </a:rPr>
              <a:t>may develop its strategies and refer to appropriate experiences from the Japanese residents to meet their requirements.</a:t>
            </a:r>
            <a:endParaRPr lang="ja-JP" altLang="en-US" sz="2400" dirty="0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D60ECAFE-F61A-4B68-98EC-D624D72221EE}"/>
              </a:ext>
            </a:extLst>
          </p:cNvPr>
          <p:cNvSpPr/>
          <p:nvPr/>
        </p:nvSpPr>
        <p:spPr>
          <a:xfrm>
            <a:off x="4087051" y="3321077"/>
            <a:ext cx="520064" cy="811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044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6C812F-A825-4781-BBFA-3950B2A1A678}"/>
              </a:ext>
            </a:extLst>
          </p:cNvPr>
          <p:cNvSpPr txBox="1"/>
          <p:nvPr/>
        </p:nvSpPr>
        <p:spPr>
          <a:xfrm>
            <a:off x="360000" y="4101522"/>
            <a:ext cx="405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Yamada Weir (Japan, Material: Stone)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DFE8852-2588-4683-9B9A-9FF2656A0662}"/>
              </a:ext>
            </a:extLst>
          </p:cNvPr>
          <p:cNvSpPr txBox="1"/>
          <p:nvPr/>
        </p:nvSpPr>
        <p:spPr>
          <a:xfrm>
            <a:off x="5180482" y="4079379"/>
            <a:ext cx="2905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Kama II Weir (Afghanistan)</a:t>
            </a:r>
            <a:endParaRPr lang="ja-JP" altLang="en-US" sz="2000" b="1">
              <a:latin typeface="Cambria" panose="02040503050406030204" pitchFamily="18" charset="0"/>
            </a:endParaRPr>
          </a:p>
        </p:txBody>
      </p:sp>
      <p:pic>
        <p:nvPicPr>
          <p:cNvPr id="14" name="図 13" descr="山田堰の俯瞰">
            <a:extLst>
              <a:ext uri="{FF2B5EF4-FFF2-40B4-BE49-F238E27FC236}">
                <a16:creationId xmlns:a16="http://schemas.microsoft.com/office/drawing/2014/main" id="{E3159D5E-E72C-4FF2-9588-D284C7A00E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56" y="1548000"/>
            <a:ext cx="3888940" cy="244497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9A5B8C-91C7-4F1A-BF24-84A6820A6364}"/>
              </a:ext>
            </a:extLst>
          </p:cNvPr>
          <p:cNvSpPr txBox="1"/>
          <p:nvPr/>
        </p:nvSpPr>
        <p:spPr>
          <a:xfrm>
            <a:off x="2386423" y="7840308"/>
            <a:ext cx="3888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Yamada Weir was operated from Edo Period (</a:t>
            </a:r>
            <a:r>
              <a:rPr kumimoji="1" lang="en-US" altLang="ja-JP" sz="1600" b="1">
                <a:latin typeface="Cambria" panose="02040503050406030204" pitchFamily="18" charset="0"/>
              </a:rPr>
              <a:t>Material: Stone)</a:t>
            </a:r>
            <a:endParaRPr lang="en-US" altLang="ja-JP" sz="1600" b="1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AEB40CA0-48CE-4AE6-9D60-A81E66EE785D}"/>
              </a:ext>
            </a:extLst>
          </p:cNvPr>
          <p:cNvSpPr txBox="1">
            <a:spLocks/>
          </p:cNvSpPr>
          <p:nvPr/>
        </p:nvSpPr>
        <p:spPr>
          <a:xfrm>
            <a:off x="360000" y="540000"/>
            <a:ext cx="8229600" cy="1008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2.7	Effective Water Pollution Control and Environmental Conservation (6)</a:t>
            </a:r>
            <a:endParaRPr lang="ja-JP" altLang="en-US" sz="2800" dirty="0"/>
          </a:p>
        </p:txBody>
      </p:sp>
      <p:sp>
        <p:nvSpPr>
          <p:cNvPr id="20" name="コンテンツ プレースホルダー 3">
            <a:extLst>
              <a:ext uri="{FF2B5EF4-FFF2-40B4-BE49-F238E27FC236}">
                <a16:creationId xmlns:a16="http://schemas.microsoft.com/office/drawing/2014/main" id="{3CA8A2BC-FF89-4D85-903F-E5E3DECACFFB}"/>
              </a:ext>
            </a:extLst>
          </p:cNvPr>
          <p:cNvSpPr txBox="1"/>
          <p:nvPr/>
        </p:nvSpPr>
        <p:spPr>
          <a:xfrm>
            <a:off x="1593690" y="5104542"/>
            <a:ext cx="4918811" cy="2238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400">
                <a:cs typeface="Times New Roman" panose="02020603050405020304" pitchFamily="18" charset="0"/>
              </a:rPr>
              <a:t>Traditional Construction Method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70EE4E0-A5EE-49C1-90E7-16A6571B70E8}"/>
              </a:ext>
            </a:extLst>
          </p:cNvPr>
          <p:cNvSpPr txBox="1"/>
          <p:nvPr/>
        </p:nvSpPr>
        <p:spPr>
          <a:xfrm>
            <a:off x="5924940" y="5520674"/>
            <a:ext cx="3065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 dirty="0">
                <a:effectLst/>
                <a:ea typeface="ＭＳ 明朝" panose="02020609040205080304" pitchFamily="17" charset="-128"/>
              </a:rPr>
              <a:t>Source: (Left) </a:t>
            </a:r>
            <a:r>
              <a:rPr lang="en-GB" sz="1400" dirty="0" err="1">
                <a:effectLst/>
                <a:ea typeface="ＭＳ 明朝" panose="02020609040205080304" pitchFamily="17" charset="-128"/>
              </a:rPr>
              <a:t>Asakura</a:t>
            </a:r>
            <a:r>
              <a:rPr lang="en-GB" sz="1400" dirty="0">
                <a:effectLst/>
                <a:ea typeface="ＭＳ 明朝" panose="02020609040205080304" pitchFamily="17" charset="-128"/>
              </a:rPr>
              <a:t> City, (Right) Website of Peshawar-kai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52FB3FB-9271-4214-BB62-9A8C2110083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16" y="1614943"/>
            <a:ext cx="3642295" cy="2444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5938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>
            <a:extLst>
              <a:ext uri="{FF2B5EF4-FFF2-40B4-BE49-F238E27FC236}">
                <a16:creationId xmlns:a16="http://schemas.microsoft.com/office/drawing/2014/main" id="{EF2086BF-CD2C-47D7-8AB6-F0EBCD2CAAA9}"/>
              </a:ext>
            </a:extLst>
          </p:cNvPr>
          <p:cNvSpPr txBox="1">
            <a:spLocks/>
          </p:cNvSpPr>
          <p:nvPr/>
        </p:nvSpPr>
        <p:spPr>
          <a:xfrm>
            <a:off x="360000" y="540000"/>
            <a:ext cx="8229600" cy="1008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/>
            <a:r>
              <a:rPr lang="en-GB" altLang="ja-JP" sz="2800" dirty="0"/>
              <a:t>2.7	Effective Water Pollution Control and Environmental Conservation (7)</a:t>
            </a:r>
            <a:endParaRPr lang="ja-JP" altLang="en-US" sz="2800" dirty="0"/>
          </a:p>
        </p:txBody>
      </p:sp>
      <p:sp>
        <p:nvSpPr>
          <p:cNvPr id="9" name="テキスト プレースホルダー 7">
            <a:extLst>
              <a:ext uri="{FF2B5EF4-FFF2-40B4-BE49-F238E27FC236}">
                <a16:creationId xmlns:a16="http://schemas.microsoft.com/office/drawing/2014/main" id="{8973A369-E509-4A79-B93E-48860E0B9B83}"/>
              </a:ext>
            </a:extLst>
          </p:cNvPr>
          <p:cNvSpPr txBox="1"/>
          <p:nvPr/>
        </p:nvSpPr>
        <p:spPr>
          <a:xfrm>
            <a:off x="432000" y="1548000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Green infrastructure has diverse effects on disaster mitigation, the environment, and regional development, leading to the achievement of the SDGs.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2FB9D0-7FBC-45F9-B823-69F52B158742}"/>
              </a:ext>
            </a:extLst>
          </p:cNvPr>
          <p:cNvSpPr txBox="1"/>
          <p:nvPr/>
        </p:nvSpPr>
        <p:spPr>
          <a:xfrm>
            <a:off x="6114881" y="6402974"/>
            <a:ext cx="2474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fr-FR" sz="1400" dirty="0">
                <a:effectLst/>
                <a:ea typeface="ＭＳ 明朝" panose="02020609040205080304" pitchFamily="17" charset="-128"/>
              </a:rPr>
              <a:t>Source: Green infrastructure portal site, MLIT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12" name="コンテンツ プレースホルダー 3">
            <a:extLst>
              <a:ext uri="{FF2B5EF4-FFF2-40B4-BE49-F238E27FC236}">
                <a16:creationId xmlns:a16="http://schemas.microsoft.com/office/drawing/2014/main" id="{494DB3BF-B7A0-4385-9551-DD4A4B3264B8}"/>
              </a:ext>
            </a:extLst>
          </p:cNvPr>
          <p:cNvSpPr txBox="1"/>
          <p:nvPr/>
        </p:nvSpPr>
        <p:spPr>
          <a:xfrm>
            <a:off x="1847461" y="6354543"/>
            <a:ext cx="4795935" cy="2238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400" dirty="0">
                <a:cs typeface="Times New Roman" panose="02020603050405020304" pitchFamily="18" charset="0"/>
              </a:rPr>
              <a:t>Scope of Green Infrastructure</a:t>
            </a:r>
          </a:p>
        </p:txBody>
      </p:sp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06D73D5B-81A3-4B55-BA82-F7942ECDD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2705878"/>
            <a:ext cx="8649478" cy="35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23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(1)</a:t>
            </a:r>
            <a:endParaRPr kumimoji="1" lang="ja-JP" altLang="en-US" sz="2800" dirty="0"/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E03577C9-34DC-44A6-92B3-7F8E0A558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832901"/>
              </p:ext>
            </p:extLst>
          </p:nvPr>
        </p:nvGraphicFramePr>
        <p:xfrm>
          <a:off x="248657" y="2032514"/>
          <a:ext cx="864668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1180">
                  <a:extLst>
                    <a:ext uri="{9D8B030D-6E8A-4147-A177-3AD203B41FA5}">
                      <a16:colId xmlns:a16="http://schemas.microsoft.com/office/drawing/2014/main" val="3409065316"/>
                    </a:ext>
                  </a:extLst>
                </a:gridCol>
                <a:gridCol w="803448">
                  <a:extLst>
                    <a:ext uri="{9D8B030D-6E8A-4147-A177-3AD203B41FA5}">
                      <a16:colId xmlns:a16="http://schemas.microsoft.com/office/drawing/2014/main" val="509820925"/>
                    </a:ext>
                  </a:extLst>
                </a:gridCol>
                <a:gridCol w="624904">
                  <a:extLst>
                    <a:ext uri="{9D8B030D-6E8A-4147-A177-3AD203B41FA5}">
                      <a16:colId xmlns:a16="http://schemas.microsoft.com/office/drawing/2014/main" val="280078694"/>
                    </a:ext>
                  </a:extLst>
                </a:gridCol>
                <a:gridCol w="637154">
                  <a:extLst>
                    <a:ext uri="{9D8B030D-6E8A-4147-A177-3AD203B41FA5}">
                      <a16:colId xmlns:a16="http://schemas.microsoft.com/office/drawing/2014/main" val="1519612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Measures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+mn-lt"/>
                        </a:rPr>
                        <a:t>WU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+mn-lt"/>
                        </a:rPr>
                        <a:t>FP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34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1. Water Utilization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137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1.1 Water fee system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61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1.2 Water-saving tap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236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1.3 Reduction of non-revenue water rate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064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1.4 Rainwater harvesting (water use)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629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1.5 Recycled water use 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36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1.6 Sewerage high-treatment water use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76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1.7 Use of recovered water for industrial use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571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1.8 Seawater desalination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+mn-lt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924482"/>
                  </a:ext>
                </a:extLst>
              </a:tr>
            </a:tbl>
          </a:graphicData>
        </a:graphic>
      </p:graphicFrame>
      <p:sp>
        <p:nvSpPr>
          <p:cNvPr id="5" name="テキスト プレースホルダー 7">
            <a:extLst>
              <a:ext uri="{FF2B5EF4-FFF2-40B4-BE49-F238E27FC236}">
                <a16:creationId xmlns:a16="http://schemas.microsoft.com/office/drawing/2014/main" id="{25022864-2A2F-4DE2-A7E4-673466E6124D}"/>
              </a:ext>
            </a:extLst>
          </p:cNvPr>
          <p:cNvSpPr txBox="1"/>
          <p:nvPr/>
        </p:nvSpPr>
        <p:spPr>
          <a:xfrm>
            <a:off x="248657" y="971999"/>
            <a:ext cx="8646686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spcBef>
                <a:spcPts val="0"/>
              </a:spcBef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water cycle should be restored to coexistent with the environment to ensure water utilization, flood protection, and environmental conservation.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3">
            <a:extLst>
              <a:ext uri="{FF2B5EF4-FFF2-40B4-BE49-F238E27FC236}">
                <a16:creationId xmlns:a16="http://schemas.microsoft.com/office/drawing/2014/main" id="{06655CFB-7AB9-4F5F-8CFE-A413E8117014}"/>
              </a:ext>
            </a:extLst>
          </p:cNvPr>
          <p:cNvSpPr txBox="1"/>
          <p:nvPr/>
        </p:nvSpPr>
        <p:spPr>
          <a:xfrm>
            <a:off x="497846" y="6154531"/>
            <a:ext cx="8569460" cy="45147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Measures Related to Water Utilization, Flood Protection and Environment in Urban Areas (1/2)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A38D84-575D-4692-B401-4A4A63D475F3}"/>
              </a:ext>
            </a:extLst>
          </p:cNvPr>
          <p:cNvSpPr txBox="1"/>
          <p:nvPr/>
        </p:nvSpPr>
        <p:spPr>
          <a:xfrm>
            <a:off x="974769" y="5609168"/>
            <a:ext cx="7920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Note: WU: Water Utilization, FP: Flood Protection, EN: Environment Conservation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6F3B27-4E42-4CBC-BCE4-15CC7107C28B}"/>
              </a:ext>
            </a:extLst>
          </p:cNvPr>
          <p:cNvSpPr txBox="1"/>
          <p:nvPr/>
        </p:nvSpPr>
        <p:spPr>
          <a:xfrm>
            <a:off x="1536363" y="5815977"/>
            <a:ext cx="7877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indent="-539750"/>
            <a:r>
              <a:rPr kumimoji="1" lang="en-GB" altLang="ja-JP" sz="1600" dirty="0">
                <a:solidFill>
                  <a:schemeClr val="tx1"/>
                </a:solidFill>
                <a:ea typeface="ＭＳ ゴシック" panose="020B0609070205080204" pitchFamily="49" charset="-128"/>
              </a:rPr>
              <a:t>◎Extremely effective, </a:t>
            </a:r>
            <a:r>
              <a:rPr kumimoji="1" lang="ja-JP" altLang="en-GB" sz="1600" dirty="0">
                <a:solidFill>
                  <a:schemeClr val="tx1"/>
                </a:solidFill>
                <a:ea typeface="ＭＳ ゴシック" panose="020B0609070205080204" pitchFamily="49" charset="-128"/>
              </a:rPr>
              <a:t>〇</a:t>
            </a:r>
            <a:r>
              <a:rPr kumimoji="1" lang="en-GB" altLang="ja-JP" sz="1600" dirty="0">
                <a:solidFill>
                  <a:schemeClr val="tx1"/>
                </a:solidFill>
                <a:ea typeface="ＭＳ ゴシック" panose="020B0609070205080204" pitchFamily="49" charset="-128"/>
              </a:rPr>
              <a:t>Highly effective, △Low effectiveness as a countermeasure</a:t>
            </a:r>
            <a:r>
              <a:rPr lang="en-GB" altLang="ja-JP" sz="1600" dirty="0">
                <a:effectLst/>
                <a:ea typeface="Cambria" panose="02040503050406030204" pitchFamily="18" charset="0"/>
              </a:rPr>
              <a:t>  </a:t>
            </a:r>
            <a:endParaRPr lang="en-US" altLang="ja-JP" sz="1600" dirty="0">
              <a:effectLst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827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(2)</a:t>
            </a:r>
            <a:endParaRPr kumimoji="1" lang="ja-JP" altLang="en-US" sz="2800" dirty="0"/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E03577C9-34DC-44A6-92B3-7F8E0A558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255136"/>
              </p:ext>
            </p:extLst>
          </p:nvPr>
        </p:nvGraphicFramePr>
        <p:xfrm>
          <a:off x="204186" y="749184"/>
          <a:ext cx="8679074" cy="4573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720">
                  <a:extLst>
                    <a:ext uri="{9D8B030D-6E8A-4147-A177-3AD203B41FA5}">
                      <a16:colId xmlns:a16="http://schemas.microsoft.com/office/drawing/2014/main" val="3409065316"/>
                    </a:ext>
                  </a:extLst>
                </a:gridCol>
                <a:gridCol w="706286">
                  <a:extLst>
                    <a:ext uri="{9D8B030D-6E8A-4147-A177-3AD203B41FA5}">
                      <a16:colId xmlns:a16="http://schemas.microsoft.com/office/drawing/2014/main" val="509820925"/>
                    </a:ext>
                  </a:extLst>
                </a:gridCol>
                <a:gridCol w="630034">
                  <a:extLst>
                    <a:ext uri="{9D8B030D-6E8A-4147-A177-3AD203B41FA5}">
                      <a16:colId xmlns:a16="http://schemas.microsoft.com/office/drawing/2014/main" val="280078694"/>
                    </a:ext>
                  </a:extLst>
                </a:gridCol>
                <a:gridCol w="630034">
                  <a:extLst>
                    <a:ext uri="{9D8B030D-6E8A-4147-A177-3AD203B41FA5}">
                      <a16:colId xmlns:a16="http://schemas.microsoft.com/office/drawing/2014/main" val="1519612669"/>
                    </a:ext>
                  </a:extLst>
                </a:gridCol>
              </a:tblGrid>
              <a:tr h="3668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+mn-lt"/>
                        </a:rPr>
                        <a:t>Measures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+mn-lt"/>
                        </a:rPr>
                        <a:t>WU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+mn-lt"/>
                        </a:rPr>
                        <a:t>FP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34866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+mn-lt"/>
                        </a:rPr>
                        <a:t>2. Flood Protection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137712"/>
                  </a:ext>
                </a:extLst>
              </a:tr>
              <a:tr h="325805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2.1 River improvement (Construction of levee, dredging of riverbed)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◎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〇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61100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2.2 Retarding basin, multiple retarding basin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236952"/>
                  </a:ext>
                </a:extLst>
              </a:tr>
              <a:tr h="292306">
                <a:tc>
                  <a:txBody>
                    <a:bodyPr/>
                    <a:lstStyle/>
                    <a:p>
                      <a:pPr marL="444500" indent="-444500"/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2.3 Permeable pavement and permeable groundwater infiltration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◎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064689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2.4 Underground storage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629599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2.5 Underground River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◎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36589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3. Water environment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>
                        <a:solidFill>
                          <a:schemeClr val="tx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76637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3.1 </a:t>
                      </a:r>
                      <a:r>
                        <a:rPr kumimoji="1" lang="en-US" altLang="ja-JP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Nature-friendly</a:t>
                      </a:r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River program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>
                        <a:solidFill>
                          <a:schemeClr val="tx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〇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◎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651721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3.2 Sewerage system maintenance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>
                        <a:solidFill>
                          <a:schemeClr val="tx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◎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◎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924482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4. Public awareness campaign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〇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〇</a:t>
                      </a:r>
                      <a:endParaRPr kumimoji="1" lang="ja-JP" altLang="en-US" sz="2000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solidFill>
                            <a:schemeClr val="tx1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〇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167507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9A6299-B763-44D5-9F00-7AAB0D44E7B2}"/>
              </a:ext>
            </a:extLst>
          </p:cNvPr>
          <p:cNvSpPr txBox="1"/>
          <p:nvPr/>
        </p:nvSpPr>
        <p:spPr>
          <a:xfrm>
            <a:off x="1351449" y="5752236"/>
            <a:ext cx="7877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indent="-539750"/>
            <a:r>
              <a:rPr kumimoji="1" lang="en-GB" altLang="ja-JP" sz="1600" dirty="0">
                <a:solidFill>
                  <a:schemeClr val="tx1"/>
                </a:solidFill>
                <a:ea typeface="ＭＳ ゴシック" panose="020B0609070205080204" pitchFamily="49" charset="-128"/>
              </a:rPr>
              <a:t>◎Extremely effective, </a:t>
            </a:r>
            <a:r>
              <a:rPr kumimoji="1" lang="ja-JP" altLang="en-GB" sz="1600" dirty="0">
                <a:solidFill>
                  <a:schemeClr val="tx1"/>
                </a:solidFill>
                <a:ea typeface="ＭＳ ゴシック" panose="020B0609070205080204" pitchFamily="49" charset="-128"/>
              </a:rPr>
              <a:t>〇</a:t>
            </a:r>
            <a:r>
              <a:rPr kumimoji="1" lang="en-GB" altLang="ja-JP" sz="1600" dirty="0">
                <a:solidFill>
                  <a:schemeClr val="tx1"/>
                </a:solidFill>
                <a:ea typeface="ＭＳ ゴシック" panose="020B0609070205080204" pitchFamily="49" charset="-128"/>
              </a:rPr>
              <a:t>Highly effective, △Low effectiveness as a countermeasure</a:t>
            </a:r>
            <a:r>
              <a:rPr lang="en-GB" altLang="ja-JP" sz="1600" dirty="0">
                <a:effectLst/>
                <a:ea typeface="Cambria" panose="02040503050406030204" pitchFamily="18" charset="0"/>
              </a:rPr>
              <a:t>  </a:t>
            </a:r>
            <a:endParaRPr lang="en-US" altLang="ja-JP" sz="1600" dirty="0">
              <a:effectLst/>
              <a:ea typeface="Cambria" panose="02040503050406030204" pitchFamily="18" charset="0"/>
            </a:endParaRPr>
          </a:p>
        </p:txBody>
      </p:sp>
      <p:sp>
        <p:nvSpPr>
          <p:cNvPr id="5" name="コンテンツ プレースホルダー 3">
            <a:extLst>
              <a:ext uri="{FF2B5EF4-FFF2-40B4-BE49-F238E27FC236}">
                <a16:creationId xmlns:a16="http://schemas.microsoft.com/office/drawing/2014/main" id="{69A71449-C715-4DC2-B6FF-0357941678B5}"/>
              </a:ext>
            </a:extLst>
          </p:cNvPr>
          <p:cNvSpPr txBox="1"/>
          <p:nvPr/>
        </p:nvSpPr>
        <p:spPr>
          <a:xfrm>
            <a:off x="497846" y="6154531"/>
            <a:ext cx="8569460" cy="45147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Measures Related to Water Utilization, Flood Protection and Environment in Urban Areas (2/2)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3537DB-75AC-4E1C-BBEE-7F407986B154}"/>
              </a:ext>
            </a:extLst>
          </p:cNvPr>
          <p:cNvSpPr txBox="1"/>
          <p:nvPr/>
        </p:nvSpPr>
        <p:spPr>
          <a:xfrm>
            <a:off x="822289" y="5493531"/>
            <a:ext cx="7920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Note: WU: Water Utilization, FP: Flood Protection, EN: Environment Conservation</a:t>
            </a:r>
          </a:p>
        </p:txBody>
      </p:sp>
    </p:spTree>
    <p:extLst>
      <p:ext uri="{BB962C8B-B14F-4D97-AF65-F5344CB8AC3E}">
        <p14:creationId xmlns:p14="http://schemas.microsoft.com/office/powerpoint/2010/main" val="32581742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(3)</a:t>
            </a:r>
            <a:endParaRPr kumimoji="1" lang="ja-JP" altLang="en-US" sz="2800" dirty="0"/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5CD52664-7C75-4939-A783-BD93D5FD11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/>
          <a:stretch/>
        </p:blipFill>
        <p:spPr>
          <a:xfrm>
            <a:off x="899592" y="879473"/>
            <a:ext cx="7690008" cy="5024296"/>
          </a:xfrm>
          <a:prstGeom prst="rect">
            <a:avLst/>
          </a:prstGeom>
        </p:spPr>
      </p:pic>
      <p:sp>
        <p:nvSpPr>
          <p:cNvPr id="5" name="コンテンツ プレースホルダー 3">
            <a:extLst>
              <a:ext uri="{FF2B5EF4-FFF2-40B4-BE49-F238E27FC236}">
                <a16:creationId xmlns:a16="http://schemas.microsoft.com/office/drawing/2014/main" id="{29D078D0-2820-48DC-B3FE-7F91FAD72F35}"/>
              </a:ext>
            </a:extLst>
          </p:cNvPr>
          <p:cNvSpPr txBox="1"/>
          <p:nvPr/>
        </p:nvSpPr>
        <p:spPr>
          <a:xfrm>
            <a:off x="1814400" y="5979335"/>
            <a:ext cx="4918811" cy="20518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1600">
                <a:cs typeface="Times New Roman" panose="02020603050405020304" pitchFamily="18" charset="0"/>
              </a:rPr>
              <a:t>Image of Measures for Urban River Basin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A7210E-B5CD-4BD5-AADE-28F8973BB335}"/>
              </a:ext>
            </a:extLst>
          </p:cNvPr>
          <p:cNvSpPr txBox="1"/>
          <p:nvPr/>
        </p:nvSpPr>
        <p:spPr>
          <a:xfrm>
            <a:off x="554400" y="5875934"/>
            <a:ext cx="126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>
                <a:effectLst/>
                <a:ea typeface="ＭＳ 明朝" panose="02020609040205080304" pitchFamily="17" charset="-128"/>
              </a:rPr>
              <a:t>Source: MLIT</a:t>
            </a:r>
            <a:endParaRPr lang="en-US" sz="1400">
              <a:effectLst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9441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(4)</a:t>
            </a:r>
            <a:endParaRPr kumimoji="1" lang="ja-JP" altLang="en-US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64FDD8-1E01-4D09-8E6A-9BEC36D75496}"/>
              </a:ext>
            </a:extLst>
          </p:cNvPr>
          <p:cNvSpPr txBox="1"/>
          <p:nvPr/>
        </p:nvSpPr>
        <p:spPr>
          <a:xfrm>
            <a:off x="683568" y="1556712"/>
            <a:ext cx="8028432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altLang="ja-JP" sz="2000"/>
              <a:t>A</a:t>
            </a:r>
            <a:r>
              <a:rPr kumimoji="1" lang="en-GB" altLang="ja-JP" sz="2000"/>
              <a:t>verage leakage ratio of the water distribution system: </a:t>
            </a:r>
            <a:r>
              <a:rPr kumimoji="1" lang="en-US" altLang="ja-JP" sz="2000"/>
              <a:t>&lt;5%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673D7C-873C-4343-A0A6-D33D149F0936}"/>
              </a:ext>
            </a:extLst>
          </p:cNvPr>
          <p:cNvSpPr txBox="1"/>
          <p:nvPr/>
        </p:nvSpPr>
        <p:spPr>
          <a:xfrm>
            <a:off x="683568" y="2216684"/>
            <a:ext cx="8064896" cy="1015663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3671888" indent="-3671888"/>
            <a:r>
              <a:rPr kumimoji="1" lang="en-US" altLang="ja-JP" sz="2000" dirty="0"/>
              <a:t>Industrial Water Use: 	R</a:t>
            </a:r>
            <a:r>
              <a:rPr lang="en-US" altLang="ja-JP" sz="2000" dirty="0"/>
              <a:t>ecycle ratio (77.9%: 2015)</a:t>
            </a:r>
          </a:p>
          <a:p>
            <a:pPr marL="3671888" indent="-3671888"/>
            <a:r>
              <a:rPr lang="en-US" altLang="ja-JP" sz="2000" dirty="0"/>
              <a:t>Miscellaneous Water Use: 	Rainwater, Recycled water, Treated sewerage water</a:t>
            </a:r>
            <a:endParaRPr kumimoji="1" lang="en-US" altLang="ja-JP" sz="2000" dirty="0"/>
          </a:p>
        </p:txBody>
      </p:sp>
      <p:sp>
        <p:nvSpPr>
          <p:cNvPr id="7" name="テキスト プレースホルダー 7">
            <a:extLst>
              <a:ext uri="{FF2B5EF4-FFF2-40B4-BE49-F238E27FC236}">
                <a16:creationId xmlns:a16="http://schemas.microsoft.com/office/drawing/2014/main" id="{AABC4876-9616-4F22-A8BB-63A17B910299}"/>
              </a:ext>
            </a:extLst>
          </p:cNvPr>
          <p:cNvSpPr txBox="1"/>
          <p:nvPr/>
        </p:nvSpPr>
        <p:spPr>
          <a:xfrm>
            <a:off x="432000" y="936000"/>
            <a:ext cx="8280000" cy="453183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Demand management can save water and benefit multiple areas.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13B44F1-52C5-4601-B960-26AF9E0F2A13}"/>
              </a:ext>
            </a:extLst>
          </p:cNvPr>
          <p:cNvSpPr txBox="1"/>
          <p:nvPr/>
        </p:nvSpPr>
        <p:spPr>
          <a:xfrm>
            <a:off x="683568" y="3495774"/>
            <a:ext cx="8064896" cy="40011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pPr marL="3671888" indent="-3671888"/>
            <a:r>
              <a:rPr kumimoji="1" lang="en-US" altLang="ja-JP" sz="2000" dirty="0"/>
              <a:t>Annual Rainwater Utilization: 	11.2 million m</a:t>
            </a:r>
            <a:r>
              <a:rPr kumimoji="1" lang="en-US" altLang="ja-JP" sz="2000" baseline="30000" dirty="0"/>
              <a:t>3</a:t>
            </a:r>
            <a:endParaRPr lang="en-US" altLang="ja-JP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7319211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(5)</a:t>
            </a:r>
            <a:endParaRPr kumimoji="1" lang="ja-JP" altLang="en-US" sz="2800" dirty="0"/>
          </a:p>
        </p:txBody>
      </p:sp>
      <p:sp>
        <p:nvSpPr>
          <p:cNvPr id="6" name="テキスト プレースホルダー 7">
            <a:extLst>
              <a:ext uri="{FF2B5EF4-FFF2-40B4-BE49-F238E27FC236}">
                <a16:creationId xmlns:a16="http://schemas.microsoft.com/office/drawing/2014/main" id="{8AE860DA-C621-45EE-8C36-59E52A4E310E}"/>
              </a:ext>
            </a:extLst>
          </p:cNvPr>
          <p:cNvSpPr txBox="1"/>
          <p:nvPr/>
        </p:nvSpPr>
        <p:spPr>
          <a:xfrm>
            <a:off x="432000" y="936000"/>
            <a:ext cx="8280000" cy="422405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kern="10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Water demand management may save water and benefit multiple areas.</a:t>
            </a:r>
            <a:endParaRPr lang="ja-JP" altLang="ja-JP" sz="1800" kern="10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71ADD1FC-BFCB-478C-82DC-33E09F66F46F}"/>
              </a:ext>
            </a:extLst>
          </p:cNvPr>
          <p:cNvSpPr txBox="1"/>
          <p:nvPr/>
        </p:nvSpPr>
        <p:spPr>
          <a:xfrm>
            <a:off x="2015394" y="6026211"/>
            <a:ext cx="4918811" cy="21223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Rainwater Utilization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3530CF-34B2-4B7B-B70C-170E8E5E6C58}"/>
              </a:ext>
            </a:extLst>
          </p:cNvPr>
          <p:cNvSpPr txBox="1"/>
          <p:nvPr/>
        </p:nvSpPr>
        <p:spPr>
          <a:xfrm>
            <a:off x="3300435" y="6234964"/>
            <a:ext cx="3415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 dirty="0">
                <a:effectLst/>
                <a:ea typeface="ＭＳ 明朝" panose="02020609040205080304" pitchFamily="17" charset="-128"/>
              </a:rPr>
              <a:t>Source: Website of Sumida-ward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3EDEC73A-AF39-4466-96E7-EEC340D932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" b="4929"/>
          <a:stretch/>
        </p:blipFill>
        <p:spPr>
          <a:xfrm>
            <a:off x="138058" y="1425639"/>
            <a:ext cx="6796147" cy="45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90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(6)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FDB477-04F9-4237-B417-03B23D3B5930}"/>
              </a:ext>
            </a:extLst>
          </p:cNvPr>
          <p:cNvSpPr txBox="1"/>
          <p:nvPr/>
        </p:nvSpPr>
        <p:spPr>
          <a:xfrm>
            <a:off x="838676" y="5466710"/>
            <a:ext cx="305405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en-US" altLang="ja-JP" sz="1600" b="1"/>
              <a:t>Conservation Area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C1F9EB-1D99-4C88-92B6-C7DDEAC98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54" r="13013"/>
          <a:stretch/>
        </p:blipFill>
        <p:spPr>
          <a:xfrm>
            <a:off x="745523" y="1556792"/>
            <a:ext cx="3273778" cy="187395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172281E-1C2B-44ED-BC99-ACC149D6B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23" y="3430748"/>
            <a:ext cx="3273778" cy="189653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E2FEE8F-D797-4D08-9C97-912D278A37D1}"/>
              </a:ext>
            </a:extLst>
          </p:cNvPr>
          <p:cNvSpPr txBox="1"/>
          <p:nvPr/>
        </p:nvSpPr>
        <p:spPr>
          <a:xfrm>
            <a:off x="4345923" y="5147281"/>
            <a:ext cx="3778767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en-US" altLang="ja-JP" sz="1600" b="1"/>
              <a:t>Disaster Prevention Pond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92858F9-3077-4903-8DEF-B129871C01A2}"/>
              </a:ext>
            </a:extLst>
          </p:cNvPr>
          <p:cNvSpPr txBox="1"/>
          <p:nvPr/>
        </p:nvSpPr>
        <p:spPr>
          <a:xfrm>
            <a:off x="745523" y="3128505"/>
            <a:ext cx="3273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/>
              <a:t>Green Space Preservation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956AE2-6253-4899-B5F7-453947E82BEE}"/>
              </a:ext>
            </a:extLst>
          </p:cNvPr>
          <p:cNvSpPr txBox="1"/>
          <p:nvPr/>
        </p:nvSpPr>
        <p:spPr>
          <a:xfrm>
            <a:off x="611560" y="4938360"/>
            <a:ext cx="3600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/>
              <a:t>Control Embankment on Agricultural Land along the River</a:t>
            </a:r>
            <a:endParaRPr kumimoji="1" lang="ja-JP" altLang="en-US" sz="160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968C9F2-3D75-47F2-9150-D2D9AA71DE60}"/>
              </a:ext>
            </a:extLst>
          </p:cNvPr>
          <p:cNvGrpSpPr>
            <a:grpSpLocks noChangeAspect="1"/>
          </p:cNvGrpSpPr>
          <p:nvPr/>
        </p:nvGrpSpPr>
        <p:grpSpPr>
          <a:xfrm>
            <a:off x="4543395" y="1498113"/>
            <a:ext cx="3289468" cy="3456000"/>
            <a:chOff x="4993422" y="2018377"/>
            <a:chExt cx="3889656" cy="4086578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6CEE0A6-8F9C-4D08-8BBB-E7582972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3422" y="2018377"/>
              <a:ext cx="3778767" cy="2274719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3A70D30B-D7CD-4F71-BAD2-E071C26D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0989" y="4084244"/>
              <a:ext cx="3872089" cy="2020711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70B36DD-EF9B-4C33-8F16-81DA937E975F}"/>
                </a:ext>
              </a:extLst>
            </p:cNvPr>
            <p:cNvSpPr txBox="1"/>
            <p:nvPr/>
          </p:nvSpPr>
          <p:spPr>
            <a:xfrm>
              <a:off x="5010989" y="2054114"/>
              <a:ext cx="1188000" cy="400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r>
                <a:rPr lang="en-US" altLang="ja-JP" sz="1600"/>
                <a:t>Normal</a:t>
              </a:r>
              <a:endParaRPr kumimoji="1" lang="ja-JP" altLang="en-US" sz="160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52A7027-4487-4DAE-9605-3984EF06E3F2}"/>
                </a:ext>
              </a:extLst>
            </p:cNvPr>
            <p:cNvSpPr txBox="1"/>
            <p:nvPr/>
          </p:nvSpPr>
          <p:spPr>
            <a:xfrm>
              <a:off x="7872001" y="4122309"/>
              <a:ext cx="1008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/>
                <a:t>Flood</a:t>
              </a:r>
              <a:endParaRPr kumimoji="1" lang="ja-JP" altLang="en-US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F43AD66-1969-4501-B401-9E3F1319AADA}"/>
              </a:ext>
            </a:extLst>
          </p:cNvPr>
          <p:cNvSpPr txBox="1"/>
          <p:nvPr/>
        </p:nvSpPr>
        <p:spPr>
          <a:xfrm>
            <a:off x="2365703" y="5970766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/>
              <a:t>Measures in River Basin</a:t>
            </a:r>
          </a:p>
        </p:txBody>
      </p:sp>
      <p:sp>
        <p:nvSpPr>
          <p:cNvPr id="17" name="テキスト プレースホルダー 7">
            <a:extLst>
              <a:ext uri="{FF2B5EF4-FFF2-40B4-BE49-F238E27FC236}">
                <a16:creationId xmlns:a16="http://schemas.microsoft.com/office/drawing/2014/main" id="{A118F790-CCC1-45FE-AD1B-D7EB3BA121E2}"/>
              </a:ext>
            </a:extLst>
          </p:cNvPr>
          <p:cNvSpPr txBox="1"/>
          <p:nvPr/>
        </p:nvSpPr>
        <p:spPr>
          <a:xfrm>
            <a:off x="432000" y="936000"/>
            <a:ext cx="8280000" cy="422405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kern="10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Comprehensive measures are required for managing urban floods.</a:t>
            </a:r>
            <a:endParaRPr lang="ja-JP" altLang="ja-JP" sz="1800" kern="10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23F17AA-EDA7-4892-81FF-290C7DEA631B}"/>
              </a:ext>
            </a:extLst>
          </p:cNvPr>
          <p:cNvSpPr txBox="1"/>
          <p:nvPr/>
        </p:nvSpPr>
        <p:spPr>
          <a:xfrm>
            <a:off x="611560" y="5713511"/>
            <a:ext cx="828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>
                <a:effectLst/>
                <a:ea typeface="ＭＳ 明朝" panose="02020609040205080304" pitchFamily="17" charset="-128"/>
              </a:rPr>
              <a:t>Source: Key points for river development in Tsurumi River, Tsurumi River Management Office MLIT</a:t>
            </a:r>
            <a:endParaRPr lang="en-US" sz="1400">
              <a:effectLst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31793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(7)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FDB477-04F9-4237-B417-03B23D3B5930}"/>
              </a:ext>
            </a:extLst>
          </p:cNvPr>
          <p:cNvSpPr txBox="1"/>
          <p:nvPr/>
        </p:nvSpPr>
        <p:spPr>
          <a:xfrm>
            <a:off x="497851" y="5391602"/>
            <a:ext cx="397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Multipurpose Retarding Pond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F43AD66-1969-4501-B401-9E3F1319AADA}"/>
              </a:ext>
            </a:extLst>
          </p:cNvPr>
          <p:cNvSpPr txBox="1"/>
          <p:nvPr/>
        </p:nvSpPr>
        <p:spPr>
          <a:xfrm>
            <a:off x="3688125" y="6210796"/>
            <a:ext cx="24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Measures in River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BF1330-B747-4363-82C5-1E347BC18493}"/>
              </a:ext>
            </a:extLst>
          </p:cNvPr>
          <p:cNvGrpSpPr/>
          <p:nvPr/>
        </p:nvGrpSpPr>
        <p:grpSpPr>
          <a:xfrm>
            <a:off x="497850" y="1429708"/>
            <a:ext cx="4095503" cy="3952658"/>
            <a:chOff x="260922" y="2284654"/>
            <a:chExt cx="4095503" cy="3952658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538919BF-19AD-41FB-B3C4-294530B288C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22" y="3724512"/>
              <a:ext cx="3778767" cy="251280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BB0F8334-288F-408F-AC5B-76872771E3E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937" y="2284654"/>
              <a:ext cx="2400300" cy="1799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CEBD28BF-9566-423A-86E4-E207469B9DBE}"/>
                </a:ext>
              </a:extLst>
            </p:cNvPr>
            <p:cNvSpPr/>
            <p:nvPr/>
          </p:nvSpPr>
          <p:spPr>
            <a:xfrm rot="10289236">
              <a:off x="2888054" y="3496925"/>
              <a:ext cx="126930" cy="1578107"/>
            </a:xfrm>
            <a:prstGeom prst="triangl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510C731-990D-4E64-AFED-EF7C5342FE7A}"/>
                </a:ext>
              </a:extLst>
            </p:cNvPr>
            <p:cNvSpPr txBox="1"/>
            <p:nvPr/>
          </p:nvSpPr>
          <p:spPr>
            <a:xfrm>
              <a:off x="3466649" y="2405106"/>
              <a:ext cx="8897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Flood</a:t>
              </a:r>
              <a:endParaRPr kumimoji="1" lang="ja-JP" altLang="en-US" sz="2000" dirty="0"/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8FF1D90B-D80D-46D8-912C-F1EDD07A62A9}"/>
                </a:ext>
              </a:extLst>
            </p:cNvPr>
            <p:cNvCxnSpPr/>
            <p:nvPr/>
          </p:nvCxnSpPr>
          <p:spPr>
            <a:xfrm>
              <a:off x="1274502" y="4083278"/>
              <a:ext cx="364887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3332CE56-5EC5-4725-A0F7-988F593155A0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4084245"/>
              <a:ext cx="719621" cy="43904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93E96C47-E7F1-4095-8EC6-BD6CF00DC552}"/>
                </a:ext>
              </a:extLst>
            </p:cNvPr>
            <p:cNvCxnSpPr/>
            <p:nvPr/>
          </p:nvCxnSpPr>
          <p:spPr>
            <a:xfrm>
              <a:off x="2301574" y="4523291"/>
              <a:ext cx="359487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22721499-0B7D-4D5D-BF17-08E563C33805}"/>
                </a:ext>
              </a:extLst>
            </p:cNvPr>
            <p:cNvCxnSpPr/>
            <p:nvPr/>
          </p:nvCxnSpPr>
          <p:spPr>
            <a:xfrm flipV="1">
              <a:off x="2699792" y="4293096"/>
              <a:ext cx="144016" cy="23019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39F01852-082D-4F15-BEB9-71F968B52C0E}"/>
                </a:ext>
              </a:extLst>
            </p:cNvPr>
            <p:cNvCxnSpPr/>
            <p:nvPr/>
          </p:nvCxnSpPr>
          <p:spPr>
            <a:xfrm>
              <a:off x="2867359" y="4285978"/>
              <a:ext cx="925914" cy="2655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765A4B89-A410-421E-99D9-A0D7DE06523D}"/>
                </a:ext>
              </a:extLst>
            </p:cNvPr>
            <p:cNvCxnSpPr/>
            <p:nvPr/>
          </p:nvCxnSpPr>
          <p:spPr>
            <a:xfrm flipH="1">
              <a:off x="3607367" y="4353141"/>
              <a:ext cx="207741" cy="44401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1A62B10C-F5AE-4BE2-9117-235EC085957C}"/>
                </a:ext>
              </a:extLst>
            </p:cNvPr>
            <p:cNvCxnSpPr/>
            <p:nvPr/>
          </p:nvCxnSpPr>
          <p:spPr>
            <a:xfrm flipH="1">
              <a:off x="2612635" y="4824628"/>
              <a:ext cx="1014657" cy="8338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1C23E254-FD13-4B08-B259-7FB3BF895EC5}"/>
                </a:ext>
              </a:extLst>
            </p:cNvPr>
            <p:cNvCxnSpPr/>
            <p:nvPr/>
          </p:nvCxnSpPr>
          <p:spPr>
            <a:xfrm flipH="1">
              <a:off x="1187624" y="5658527"/>
              <a:ext cx="1473437" cy="4469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073EC1A5-4475-4E97-B189-549B1854434E}"/>
                </a:ext>
              </a:extLst>
            </p:cNvPr>
            <p:cNvSpPr txBox="1"/>
            <p:nvPr/>
          </p:nvSpPr>
          <p:spPr>
            <a:xfrm>
              <a:off x="1444440" y="4480886"/>
              <a:ext cx="19247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>
                  <a:solidFill>
                    <a:srgbClr val="FFFF00"/>
                  </a:solidFill>
                  <a:latin typeface="Arial Narrow" panose="020B0606020202030204" pitchFamily="34" charset="0"/>
                </a:rPr>
                <a:t>Flood water will be stored during flood events.</a:t>
              </a:r>
              <a:endParaRPr kumimoji="1" lang="ja-JP" altLang="en-US">
                <a:solidFill>
                  <a:srgbClr val="FFFF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08EC59D-3DB0-4103-A656-A387E7DDF401}"/>
              </a:ext>
            </a:extLst>
          </p:cNvPr>
          <p:cNvSpPr txBox="1"/>
          <p:nvPr/>
        </p:nvSpPr>
        <p:spPr>
          <a:xfrm>
            <a:off x="5044215" y="914891"/>
            <a:ext cx="3960440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kumimoji="1" lang="en-US" altLang="ja-JP" sz="1600" dirty="0"/>
              <a:t>Increased Flow Capacity: About 2 times</a:t>
            </a:r>
            <a:endParaRPr kumimoji="1" lang="ja-JP" altLang="en-US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E2FEE8F-D797-4D08-9C97-912D278A37D1}"/>
              </a:ext>
            </a:extLst>
          </p:cNvPr>
          <p:cNvSpPr txBox="1"/>
          <p:nvPr/>
        </p:nvSpPr>
        <p:spPr>
          <a:xfrm>
            <a:off x="5258835" y="5290643"/>
            <a:ext cx="2731067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en-US" altLang="ja-JP" sz="2000" b="1" dirty="0"/>
              <a:t>River Improvement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A47802D-1555-4C0D-A05F-2BA953FD40FB}"/>
              </a:ext>
            </a:extLst>
          </p:cNvPr>
          <p:cNvGrpSpPr>
            <a:grpSpLocks noChangeAspect="1"/>
          </p:cNvGrpSpPr>
          <p:nvPr/>
        </p:nvGrpSpPr>
        <p:grpSpPr>
          <a:xfrm>
            <a:off x="5035471" y="1314575"/>
            <a:ext cx="2384003" cy="3996000"/>
            <a:chOff x="5035467" y="1314575"/>
            <a:chExt cx="3216086" cy="5390693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D904B7D1-DD36-4B76-B03F-CED19946E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885"/>
            <a:stretch/>
          </p:blipFill>
          <p:spPr>
            <a:xfrm>
              <a:off x="5581761" y="1314575"/>
              <a:ext cx="2374616" cy="2704277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D098BEFF-52CA-42A3-9FAF-6D96A1E41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517"/>
            <a:stretch/>
          </p:blipFill>
          <p:spPr>
            <a:xfrm>
              <a:off x="5581761" y="3912235"/>
              <a:ext cx="2472529" cy="2793033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52A7027-4487-4DAE-9605-3984EF06E3F2}"/>
                </a:ext>
              </a:extLst>
            </p:cNvPr>
            <p:cNvSpPr txBox="1"/>
            <p:nvPr/>
          </p:nvSpPr>
          <p:spPr>
            <a:xfrm>
              <a:off x="5618753" y="4004176"/>
              <a:ext cx="874170" cy="2913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ja-JP" sz="1600"/>
                <a:t>A</a:t>
              </a:r>
              <a:r>
                <a:rPr kumimoji="1" lang="en-US" altLang="ja-JP" sz="1600"/>
                <a:t>fter</a:t>
              </a:r>
              <a:endParaRPr kumimoji="1" lang="ja-JP" altLang="en-US" sz="160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70B36DD-EF9B-4C33-8F16-81DA937E975F}"/>
                </a:ext>
              </a:extLst>
            </p:cNvPr>
            <p:cNvSpPr txBox="1"/>
            <p:nvPr/>
          </p:nvSpPr>
          <p:spPr>
            <a:xfrm>
              <a:off x="5658858" y="1398518"/>
              <a:ext cx="1019865" cy="2428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r>
                <a:rPr lang="en-US" altLang="ja-JP" sz="1600"/>
                <a:t>Before</a:t>
              </a:r>
              <a:endParaRPr kumimoji="1" lang="ja-JP" altLang="en-US" sz="1600"/>
            </a:p>
          </p:txBody>
        </p: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AC8B9BD1-3BE8-4AB0-AF43-9AC279A6A5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0449" y="1668992"/>
              <a:ext cx="129010" cy="394357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E5662B53-BBA3-415F-B332-F8AF745A65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69069" y="4181669"/>
              <a:ext cx="49221" cy="36841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D8040CD-6501-47EB-8501-27257C245D31}"/>
                </a:ext>
              </a:extLst>
            </p:cNvPr>
            <p:cNvSpPr txBox="1"/>
            <p:nvPr/>
          </p:nvSpPr>
          <p:spPr>
            <a:xfrm>
              <a:off x="6900440" y="2917161"/>
              <a:ext cx="13511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ja-JP" altLang="en-US">
                <a:latin typeface="Arial Narrow" panose="020B0606020202030204" pitchFamily="34" charset="0"/>
              </a:endParaRPr>
            </a:p>
          </p:txBody>
        </p:sp>
        <p:sp>
          <p:nvSpPr>
            <p:cNvPr id="56" name="矢印: U ターン 55">
              <a:extLst>
                <a:ext uri="{FF2B5EF4-FFF2-40B4-BE49-F238E27FC236}">
                  <a16:creationId xmlns:a16="http://schemas.microsoft.com/office/drawing/2014/main" id="{64656E74-0E60-4D6F-967A-3AC138C6231A}"/>
                </a:ext>
              </a:extLst>
            </p:cNvPr>
            <p:cNvSpPr/>
            <p:nvPr/>
          </p:nvSpPr>
          <p:spPr>
            <a:xfrm rot="5400000" flipV="1">
              <a:off x="3989105" y="4916543"/>
              <a:ext cx="2594959" cy="502236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B5180A3-0D0C-4861-96C1-ECCED002DD66}"/>
              </a:ext>
            </a:extLst>
          </p:cNvPr>
          <p:cNvSpPr txBox="1"/>
          <p:nvPr/>
        </p:nvSpPr>
        <p:spPr>
          <a:xfrm>
            <a:off x="580652" y="5732797"/>
            <a:ext cx="38845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>
                <a:effectLst/>
                <a:ea typeface="ＭＳ 明朝" panose="02020609040205080304" pitchFamily="17" charset="-128"/>
              </a:rPr>
              <a:t>Source: PRT </a:t>
            </a:r>
            <a:r>
              <a:rPr lang="en-GB" sz="1400">
                <a:ea typeface="ＭＳ 明朝" panose="02020609040205080304" pitchFamily="17" charset="-128"/>
              </a:rPr>
              <a:t>and </a:t>
            </a:r>
            <a:r>
              <a:rPr lang="en-GB" sz="1400">
                <a:effectLst/>
                <a:ea typeface="ＭＳ 明朝" panose="02020609040205080304" pitchFamily="17" charset="-128"/>
              </a:rPr>
              <a:t>Tsurumi River Multipurpose Retarding Basin Pamphlet</a:t>
            </a:r>
            <a:endParaRPr lang="en-US" sz="1400">
              <a:effectLst/>
              <a:ea typeface="ＭＳ 明朝" panose="02020609040205080304" pitchFamily="17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12E5FD9-6643-423E-82CA-6813637FF81B}"/>
              </a:ext>
            </a:extLst>
          </p:cNvPr>
          <p:cNvSpPr txBox="1"/>
          <p:nvPr/>
        </p:nvSpPr>
        <p:spPr>
          <a:xfrm>
            <a:off x="5440425" y="4545144"/>
            <a:ext cx="648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endParaRPr kumimoji="1" lang="ja-JP" altLang="en-US" sz="160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13BA35C-3C38-4504-81F9-AC28384CA4B5}"/>
              </a:ext>
            </a:extLst>
          </p:cNvPr>
          <p:cNvSpPr txBox="1"/>
          <p:nvPr/>
        </p:nvSpPr>
        <p:spPr>
          <a:xfrm>
            <a:off x="6228184" y="5744161"/>
            <a:ext cx="2799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 dirty="0">
                <a:effectLst/>
                <a:ea typeface="ＭＳ 明朝" panose="02020609040205080304" pitchFamily="17" charset="-128"/>
              </a:rPr>
              <a:t>Source: PRT </a:t>
            </a:r>
            <a:r>
              <a:rPr lang="en-GB" sz="1400" dirty="0">
                <a:ea typeface="ＭＳ 明朝" panose="02020609040205080304" pitchFamily="17" charset="-128"/>
              </a:rPr>
              <a:t>and </a:t>
            </a:r>
            <a:r>
              <a:rPr lang="en-GB" sz="1400" dirty="0">
                <a:effectLst/>
                <a:ea typeface="ＭＳ 明朝" panose="02020609040205080304" pitchFamily="17" charset="-128"/>
              </a:rPr>
              <a:t>Tsurumi River Management Office MLIT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74489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65B1AE-1C8B-445C-8B24-342DE290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754" y="3568904"/>
            <a:ext cx="4246493" cy="19927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(8)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FDB477-04F9-4237-B417-03B23D3B5930}"/>
              </a:ext>
            </a:extLst>
          </p:cNvPr>
          <p:cNvSpPr txBox="1"/>
          <p:nvPr/>
        </p:nvSpPr>
        <p:spPr>
          <a:xfrm>
            <a:off x="633867" y="3898908"/>
            <a:ext cx="312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Internal Drainage Facility</a:t>
            </a:r>
          </a:p>
          <a:p>
            <a:pPr algn="ctr"/>
            <a:r>
              <a:rPr lang="en-US" altLang="ja-JP" sz="2000" dirty="0"/>
              <a:t>(Pumping Station)</a:t>
            </a:r>
            <a:endParaRPr kumimoji="1" lang="en-US" altLang="ja-JP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F43AD66-1969-4501-B401-9E3F1319AADA}"/>
              </a:ext>
            </a:extLst>
          </p:cNvPr>
          <p:cNvSpPr txBox="1"/>
          <p:nvPr/>
        </p:nvSpPr>
        <p:spPr>
          <a:xfrm>
            <a:off x="2797715" y="5899459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Measures by Sewerage System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D8040CD-6501-47EB-8501-27257C245D31}"/>
              </a:ext>
            </a:extLst>
          </p:cNvPr>
          <p:cNvSpPr txBox="1"/>
          <p:nvPr/>
        </p:nvSpPr>
        <p:spPr>
          <a:xfrm>
            <a:off x="6900440" y="3111123"/>
            <a:ext cx="13511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>
              <a:latin typeface="Arial Narrow" panose="020B060602020203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494E8C0-325E-4C44-BDB9-B3DF74DF0312}"/>
              </a:ext>
            </a:extLst>
          </p:cNvPr>
          <p:cNvSpPr txBox="1"/>
          <p:nvPr/>
        </p:nvSpPr>
        <p:spPr>
          <a:xfrm>
            <a:off x="5125492" y="3141024"/>
            <a:ext cx="31260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en-US" altLang="ja-JP" sz="2000" dirty="0"/>
              <a:t>Rainwater Storage Tunnel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DCC14B7-D728-43F6-9119-209305592266}"/>
              </a:ext>
            </a:extLst>
          </p:cNvPr>
          <p:cNvSpPr txBox="1"/>
          <p:nvPr/>
        </p:nvSpPr>
        <p:spPr>
          <a:xfrm>
            <a:off x="4435097" y="5506477"/>
            <a:ext cx="44618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en-US" altLang="ja-JP" sz="2000" dirty="0"/>
              <a:t>Rainwater Infiltration Well &amp; Trench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9330007-88B6-4DF4-9808-BA0867F91CA6}"/>
              </a:ext>
            </a:extLst>
          </p:cNvPr>
          <p:cNvSpPr txBox="1"/>
          <p:nvPr/>
        </p:nvSpPr>
        <p:spPr>
          <a:xfrm>
            <a:off x="4777935" y="6267992"/>
            <a:ext cx="3752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 dirty="0">
                <a:ea typeface="ＭＳ 明朝" panose="02020609040205080304" pitchFamily="17" charset="-128"/>
              </a:rPr>
              <a:t>Source: MP for Tsurumi River Basin,  MLIT</a:t>
            </a:r>
            <a:endParaRPr lang="en-US" sz="1400" dirty="0">
              <a:ea typeface="ＭＳ 明朝" panose="02020609040205080304" pitchFamily="17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722187-882C-423C-AE75-547596B33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439" y="1137624"/>
            <a:ext cx="3043038" cy="1978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AEA17B-DBC0-414E-96E3-78BB2A398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23" y="1420903"/>
            <a:ext cx="3752123" cy="24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21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E85D7-FAFE-45E5-A597-9158D42B3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"/>
          <a:stretch/>
        </p:blipFill>
        <p:spPr>
          <a:xfrm>
            <a:off x="21860" y="913896"/>
            <a:ext cx="9072979" cy="5011365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650836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Resources(1)</a:t>
            </a:r>
            <a:endParaRPr kumimoji="1" lang="ja-JP" altLang="en-US" dirty="0"/>
          </a:p>
        </p:txBody>
      </p:sp>
      <p:sp>
        <p:nvSpPr>
          <p:cNvPr id="11" name="コンテンツ プレースホルダー 3">
            <a:extLst>
              <a:ext uri="{FF2B5EF4-FFF2-40B4-BE49-F238E27FC236}">
                <a16:creationId xmlns:a16="http://schemas.microsoft.com/office/drawing/2014/main" id="{4895CC39-AD22-4CD3-A343-F02EC8B81D66}"/>
              </a:ext>
            </a:extLst>
          </p:cNvPr>
          <p:cNvSpPr txBox="1"/>
          <p:nvPr/>
        </p:nvSpPr>
        <p:spPr>
          <a:xfrm>
            <a:off x="538871" y="6065117"/>
            <a:ext cx="8066258" cy="223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US" altLang="ja-JP" sz="2400" dirty="0"/>
              <a:t>Efforts for Water Resources Management in Japan</a:t>
            </a:r>
            <a:endParaRPr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14F4430-93F7-41AA-85CE-E66F401BDD96}"/>
              </a:ext>
            </a:extLst>
          </p:cNvPr>
          <p:cNvSpPr txBox="1"/>
          <p:nvPr/>
        </p:nvSpPr>
        <p:spPr>
          <a:xfrm>
            <a:off x="7437878" y="5402041"/>
            <a:ext cx="1381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ＭＳ 明朝" panose="02020609040205080304" pitchFamily="17" charset="-128"/>
              </a:rPr>
              <a:t>Source: Project Research Team </a:t>
            </a:r>
          </a:p>
        </p:txBody>
      </p:sp>
    </p:spTree>
    <p:extLst>
      <p:ext uri="{BB962C8B-B14F-4D97-AF65-F5344CB8AC3E}">
        <p14:creationId xmlns:p14="http://schemas.microsoft.com/office/powerpoint/2010/main" val="39590789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2.8 Improvement of the Urban Water Cycle (9)</a:t>
            </a:r>
            <a:endParaRPr kumimoji="1" lang="ja-JP" altLang="en-US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FA1F7A-AEAA-4949-8D45-E63E8FBA35CB}"/>
              </a:ext>
            </a:extLst>
          </p:cNvPr>
          <p:cNvSpPr txBox="1"/>
          <p:nvPr/>
        </p:nvSpPr>
        <p:spPr>
          <a:xfrm>
            <a:off x="4759814" y="4311159"/>
            <a:ext cx="40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Urban Development Integrated with the River Space, </a:t>
            </a:r>
            <a:r>
              <a:rPr kumimoji="1" lang="en-US" altLang="ja-JP" sz="1600" b="1" dirty="0" err="1"/>
              <a:t>Doutonbori</a:t>
            </a:r>
            <a:r>
              <a:rPr kumimoji="1" lang="en-US" altLang="ja-JP" sz="1600" b="1" dirty="0"/>
              <a:t> River in Osaka City </a:t>
            </a:r>
            <a:endParaRPr kumimoji="1" lang="ja-JP" altLang="en-US" sz="16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B40FAE1-EFF5-4A57-A196-A9A9B9F08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05" y="1650029"/>
            <a:ext cx="4139554" cy="2732106"/>
          </a:xfrm>
          <a:prstGeom prst="rect">
            <a:avLst/>
          </a:prstGeom>
        </p:spPr>
      </p:pic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4E851157-F4EF-4FD7-838D-63CBE5D8D34D}"/>
              </a:ext>
            </a:extLst>
          </p:cNvPr>
          <p:cNvSpPr txBox="1"/>
          <p:nvPr/>
        </p:nvSpPr>
        <p:spPr>
          <a:xfrm>
            <a:off x="432000" y="936000"/>
            <a:ext cx="8280000" cy="422405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kern="10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Green infrastructure demonstrate a variety of functions in urban areas.</a:t>
            </a:r>
            <a:endParaRPr lang="ja-JP" altLang="ja-JP" sz="1800" kern="10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1CEDCF-FC6C-4D39-B3AB-037435C8CCAC}"/>
              </a:ext>
            </a:extLst>
          </p:cNvPr>
          <p:cNvSpPr txBox="1"/>
          <p:nvPr/>
        </p:nvSpPr>
        <p:spPr>
          <a:xfrm>
            <a:off x="5288085" y="5113832"/>
            <a:ext cx="3554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US" sz="1400" dirty="0">
                <a:effectLst/>
                <a:ea typeface="ＭＳ 明朝" panose="02020609040205080304" pitchFamily="17" charset="-128"/>
              </a:rPr>
              <a:t>Source: Japan Riverfront Research Center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01B92DC-CBA7-49C1-B285-660AA66399B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844" y="1674952"/>
            <a:ext cx="3648214" cy="26656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AFCFD1-EC6B-489C-B4E1-4E5B9CDEDD21}"/>
              </a:ext>
            </a:extLst>
          </p:cNvPr>
          <p:cNvSpPr txBox="1"/>
          <p:nvPr/>
        </p:nvSpPr>
        <p:spPr>
          <a:xfrm>
            <a:off x="546864" y="4404032"/>
            <a:ext cx="4025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Green Infrastructure, </a:t>
            </a:r>
            <a:r>
              <a:rPr kumimoji="1" lang="en-US" altLang="ja-JP" sz="1600" b="1" dirty="0" err="1"/>
              <a:t>Kamisaigo</a:t>
            </a:r>
            <a:r>
              <a:rPr kumimoji="1" lang="en-US" altLang="ja-JP" sz="1600" b="1" dirty="0"/>
              <a:t> River</a:t>
            </a:r>
            <a:endParaRPr kumimoji="1" lang="ja-JP" altLang="en-US" sz="1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883C01F-4979-403C-A9FD-875C408F6565}"/>
              </a:ext>
            </a:extLst>
          </p:cNvPr>
          <p:cNvSpPr txBox="1"/>
          <p:nvPr/>
        </p:nvSpPr>
        <p:spPr>
          <a:xfrm>
            <a:off x="701844" y="4673759"/>
            <a:ext cx="34706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US" sz="1400" dirty="0">
                <a:effectLst/>
                <a:ea typeface="ＭＳ 明朝" panose="02020609040205080304" pitchFamily="17" charset="-128"/>
              </a:rPr>
              <a:t>Source: </a:t>
            </a:r>
            <a:r>
              <a:rPr lang="en-US" sz="1400" dirty="0" err="1">
                <a:effectLst/>
                <a:ea typeface="ＭＳ 明朝" panose="02020609040205080304" pitchFamily="17" charset="-128"/>
              </a:rPr>
              <a:t>Fukutsu</a:t>
            </a:r>
            <a:r>
              <a:rPr lang="en-US" sz="1400" dirty="0">
                <a:effectLst/>
                <a:ea typeface="ＭＳ 明朝" panose="02020609040205080304" pitchFamily="17" charset="-128"/>
              </a:rPr>
              <a:t> City</a:t>
            </a:r>
          </a:p>
        </p:txBody>
      </p:sp>
    </p:spTree>
    <p:extLst>
      <p:ext uri="{BB962C8B-B14F-4D97-AF65-F5344CB8AC3E}">
        <p14:creationId xmlns:p14="http://schemas.microsoft.com/office/powerpoint/2010/main" val="3164370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2.9 Management of River Water and Land (1)</a:t>
            </a:r>
            <a:endParaRPr kumimoji="1" lang="ja-JP" altLang="en-US" sz="2800" dirty="0"/>
          </a:p>
        </p:txBody>
      </p:sp>
      <p:sp>
        <p:nvSpPr>
          <p:cNvPr id="5" name="テキスト プレースホルダー 7">
            <a:extLst>
              <a:ext uri="{FF2B5EF4-FFF2-40B4-BE49-F238E27FC236}">
                <a16:creationId xmlns:a16="http://schemas.microsoft.com/office/drawing/2014/main" id="{79DA612D-5F08-4F94-A662-D56A805ED75E}"/>
              </a:ext>
            </a:extLst>
          </p:cNvPr>
          <p:cNvSpPr txBox="1"/>
          <p:nvPr/>
        </p:nvSpPr>
        <p:spPr>
          <a:xfrm>
            <a:off x="432000" y="936000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national government has establishes a legal system and organization to properly maintain and manage river water and land.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B691E6-B1E3-484B-A1CB-3C8710A2DB4B}"/>
              </a:ext>
            </a:extLst>
          </p:cNvPr>
          <p:cNvSpPr txBox="1"/>
          <p:nvPr/>
        </p:nvSpPr>
        <p:spPr>
          <a:xfrm>
            <a:off x="432000" y="2166651"/>
            <a:ext cx="7358613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altLang="ja-JP" sz="2000" dirty="0"/>
              <a:t>Permissions by River Management Offices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1F593F-6357-4287-A27B-577F72CAC483}"/>
              </a:ext>
            </a:extLst>
          </p:cNvPr>
          <p:cNvSpPr txBox="1"/>
          <p:nvPr/>
        </p:nvSpPr>
        <p:spPr>
          <a:xfrm>
            <a:off x="431999" y="2688737"/>
            <a:ext cx="7358614" cy="2477601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Occupation of flowing water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Occupation of land in river area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Collection of river products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New construction and renovation of structures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Excavation of land in river area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River flow transportation of timbers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Navigation through locks</a:t>
            </a:r>
          </a:p>
        </p:txBody>
      </p:sp>
    </p:spTree>
    <p:extLst>
      <p:ext uri="{BB962C8B-B14F-4D97-AF65-F5344CB8AC3E}">
        <p14:creationId xmlns:p14="http://schemas.microsoft.com/office/powerpoint/2010/main" val="4698149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2.9 Management of River Water and Land (2)</a:t>
            </a:r>
            <a:endParaRPr kumimoji="1" lang="ja-JP" altLang="en-US" sz="2800" dirty="0"/>
          </a:p>
        </p:txBody>
      </p:sp>
      <p:sp>
        <p:nvSpPr>
          <p:cNvPr id="5" name="テキスト プレースホルダー 7">
            <a:extLst>
              <a:ext uri="{FF2B5EF4-FFF2-40B4-BE49-F238E27FC236}">
                <a16:creationId xmlns:a16="http://schemas.microsoft.com/office/drawing/2014/main" id="{66EB37BE-5728-49B3-AAD9-C1E65BBCE054}"/>
              </a:ext>
            </a:extLst>
          </p:cNvPr>
          <p:cNvSpPr txBox="1"/>
          <p:nvPr/>
        </p:nvSpPr>
        <p:spPr>
          <a:xfrm>
            <a:off x="432000" y="93600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national government has establishes a management system for rivers and river structures.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A6C319-5EE7-4A80-8AA7-2F7E4A900E1F}"/>
              </a:ext>
            </a:extLst>
          </p:cNvPr>
          <p:cNvSpPr txBox="1"/>
          <p:nvPr/>
        </p:nvSpPr>
        <p:spPr>
          <a:xfrm>
            <a:off x="521774" y="1701890"/>
            <a:ext cx="3953026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altLang="ja-JP" sz="2000" dirty="0"/>
              <a:t>During Flood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2C7CD2-E3F0-4FE6-A3BA-2D0D432EBB49}"/>
              </a:ext>
            </a:extLst>
          </p:cNvPr>
          <p:cNvSpPr txBox="1"/>
          <p:nvPr/>
        </p:nvSpPr>
        <p:spPr>
          <a:xfrm>
            <a:off x="618974" y="3988022"/>
            <a:ext cx="3953026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altLang="ja-JP" sz="2000"/>
              <a:t>Maintenance and Management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FD8A579-B6C5-45E0-8F27-10055C6CD80E}"/>
              </a:ext>
            </a:extLst>
          </p:cNvPr>
          <p:cNvSpPr txBox="1"/>
          <p:nvPr/>
        </p:nvSpPr>
        <p:spPr>
          <a:xfrm>
            <a:off x="697379" y="2276724"/>
            <a:ext cx="6982792" cy="1554272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Patrol of river facilities, and operation of dams and gates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Announcement of flood forecasts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Notice of flood information to relevant organizations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Support to flood protection activities of local community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9CD93B-0491-4A29-849A-2BF4BE7BC0E5}"/>
              </a:ext>
            </a:extLst>
          </p:cNvPr>
          <p:cNvSpPr txBox="1"/>
          <p:nvPr/>
        </p:nvSpPr>
        <p:spPr>
          <a:xfrm>
            <a:off x="857177" y="4545158"/>
            <a:ext cx="6982792" cy="1938992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Patrol of river facilities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Weeding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Removal of obstacles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Visual inspection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Operation checks of gates</a:t>
            </a:r>
          </a:p>
        </p:txBody>
      </p:sp>
    </p:spTree>
    <p:extLst>
      <p:ext uri="{BB962C8B-B14F-4D97-AF65-F5344CB8AC3E}">
        <p14:creationId xmlns:p14="http://schemas.microsoft.com/office/powerpoint/2010/main" val="15931559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2.10 Management of Groundwater (1) </a:t>
            </a:r>
            <a:endParaRPr kumimoji="1" lang="ja-JP" altLang="en-US" sz="2800" dirty="0"/>
          </a:p>
        </p:txBody>
      </p:sp>
      <p:sp>
        <p:nvSpPr>
          <p:cNvPr id="16" name="テキスト プレースホルダー 7">
            <a:extLst>
              <a:ext uri="{FF2B5EF4-FFF2-40B4-BE49-F238E27FC236}">
                <a16:creationId xmlns:a16="http://schemas.microsoft.com/office/drawing/2014/main" id="{CC3896B0-2E81-4157-ACD7-4F0DA736356A}"/>
              </a:ext>
            </a:extLst>
          </p:cNvPr>
          <p:cNvSpPr txBox="1"/>
          <p:nvPr/>
        </p:nvSpPr>
        <p:spPr>
          <a:xfrm>
            <a:off x="432000" y="936000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Excessive extraction of groundwater lowers the groundwater level, resulting in land subsidence, structural damage, flood damage, and saltwater contamination of the groundwater.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EDB853-5848-49C9-8C4F-2F26E5C06F78}"/>
              </a:ext>
            </a:extLst>
          </p:cNvPr>
          <p:cNvSpPr txBox="1"/>
          <p:nvPr/>
        </p:nvSpPr>
        <p:spPr>
          <a:xfrm>
            <a:off x="1223412" y="6132067"/>
            <a:ext cx="7488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400" b="1" dirty="0"/>
              <a:t>Changes in Land Subsidence at Representative Sites</a:t>
            </a:r>
            <a:endParaRPr kumimoji="1" lang="en-US" altLang="ja-JP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4A701CE-DEDA-4990-8FBF-B6C73C64EABB}"/>
              </a:ext>
            </a:extLst>
          </p:cNvPr>
          <p:cNvSpPr txBox="1"/>
          <p:nvPr/>
        </p:nvSpPr>
        <p:spPr>
          <a:xfrm>
            <a:off x="3467241" y="6452112"/>
            <a:ext cx="67087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US" sz="1000" dirty="0">
                <a:effectLst/>
                <a:ea typeface="ＭＳ 明朝" panose="02020609040205080304" pitchFamily="17" charset="-128"/>
              </a:rPr>
              <a:t>Source: S</a:t>
            </a:r>
            <a:r>
              <a:rPr lang="en-GB" sz="1000" dirty="0" err="1">
                <a:effectLst/>
                <a:ea typeface="ＭＳ 明朝" panose="02020609040205080304" pitchFamily="17" charset="-128"/>
              </a:rPr>
              <a:t>ubsidence</a:t>
            </a:r>
            <a:r>
              <a:rPr lang="en-GB" sz="1000" dirty="0">
                <a:effectLst/>
                <a:ea typeface="ＭＳ 明朝" panose="02020609040205080304" pitchFamily="17" charset="-128"/>
              </a:rPr>
              <a:t> areas in FY 2008, Ministry of the Environment</a:t>
            </a:r>
            <a:endParaRPr lang="en-US" sz="1000" dirty="0">
              <a:effectLst/>
              <a:ea typeface="ＭＳ 明朝" panose="02020609040205080304" pitchFamily="17" charset="-128"/>
            </a:endParaRPr>
          </a:p>
        </p:txBody>
      </p:sp>
      <p:pic>
        <p:nvPicPr>
          <p:cNvPr id="9" name="図 8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796EAC65-A8C1-4DC9-BB64-6583E6B7B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1" y="2004736"/>
            <a:ext cx="7231224" cy="41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080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2.10 Groundwater Management (2)</a:t>
            </a:r>
            <a:endParaRPr kumimoji="1" lang="ja-JP" altLang="en-US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8FC7BB-A8D9-4E21-B688-9E91003BF62C}"/>
              </a:ext>
            </a:extLst>
          </p:cNvPr>
          <p:cNvSpPr txBox="1"/>
          <p:nvPr/>
        </p:nvSpPr>
        <p:spPr>
          <a:xfrm>
            <a:off x="941026" y="6013977"/>
            <a:ext cx="643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000" b="1" dirty="0"/>
              <a:t>Activities of the Kumamoto Groundwater Foundation</a:t>
            </a:r>
            <a:endParaRPr kumimoji="1" lang="ja-JP" altLang="en-US" sz="2000" b="1" dirty="0"/>
          </a:p>
        </p:txBody>
      </p:sp>
      <p:sp>
        <p:nvSpPr>
          <p:cNvPr id="10" name="テキスト プレースホルダー 7">
            <a:extLst>
              <a:ext uri="{FF2B5EF4-FFF2-40B4-BE49-F238E27FC236}">
                <a16:creationId xmlns:a16="http://schemas.microsoft.com/office/drawing/2014/main" id="{6427A4B7-E7BE-4D24-B14D-057B233DAFCC}"/>
              </a:ext>
            </a:extLst>
          </p:cNvPr>
          <p:cNvSpPr txBox="1"/>
          <p:nvPr/>
        </p:nvSpPr>
        <p:spPr>
          <a:xfrm>
            <a:off x="334799" y="841109"/>
            <a:ext cx="8280000" cy="699404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conservation and management of groundwater are realized by considering regional characteristics.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97145E8-77BE-4C99-BADA-7AD7B5723BD8}"/>
              </a:ext>
            </a:extLst>
          </p:cNvPr>
          <p:cNvSpPr txBox="1"/>
          <p:nvPr/>
        </p:nvSpPr>
        <p:spPr>
          <a:xfrm>
            <a:off x="4572000" y="6488668"/>
            <a:ext cx="3300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000" dirty="0">
                <a:effectLst/>
                <a:ea typeface="ＭＳ 明朝" panose="02020609040205080304" pitchFamily="17" charset="-128"/>
              </a:rPr>
              <a:t>Source: Case Studies of Watershed Management, Water Cycle Production Headquarters Cabinet Secretary</a:t>
            </a:r>
            <a:endParaRPr lang="en-US" sz="1000" dirty="0">
              <a:effectLst/>
              <a:ea typeface="ＭＳ 明朝" panose="02020609040205080304" pitchFamily="17" charset="-128"/>
            </a:endParaRPr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1EDF0C2-42F2-44D6-B97C-55C9A5899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7" y="1568166"/>
            <a:ext cx="7712438" cy="45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17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00" y="251999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2.10 Groundwater Management (3)</a:t>
            </a:r>
            <a:endParaRPr kumimoji="1" lang="ja-JP" altLang="en-US" sz="2800" dirty="0"/>
          </a:p>
        </p:txBody>
      </p:sp>
      <p:sp>
        <p:nvSpPr>
          <p:cNvPr id="5" name="テキスト プレースホルダー 7">
            <a:extLst>
              <a:ext uri="{FF2B5EF4-FFF2-40B4-BE49-F238E27FC236}">
                <a16:creationId xmlns:a16="http://schemas.microsoft.com/office/drawing/2014/main" id="{8D2D6A4E-6237-4ACD-A2FF-9EEBA5CF152E}"/>
              </a:ext>
            </a:extLst>
          </p:cNvPr>
          <p:cNvSpPr txBox="1"/>
          <p:nvPr/>
        </p:nvSpPr>
        <p:spPr>
          <a:xfrm>
            <a:off x="432000" y="936000"/>
            <a:ext cx="8280000" cy="699404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Groundwater quality management prevents harmful substances from infiltrate into the ground.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F010E9-93B1-460A-BC1D-8F878364D9EE}"/>
              </a:ext>
            </a:extLst>
          </p:cNvPr>
          <p:cNvSpPr txBox="1"/>
          <p:nvPr/>
        </p:nvSpPr>
        <p:spPr>
          <a:xfrm>
            <a:off x="507925" y="1740083"/>
            <a:ext cx="7131125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altLang="ja-JP" sz="2000" dirty="0"/>
              <a:t>To prevent seepage of harmful substances into the ground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03675D-93CF-48E3-B9CA-554F3A0A560F}"/>
              </a:ext>
            </a:extLst>
          </p:cNvPr>
          <p:cNvSpPr txBox="1"/>
          <p:nvPr/>
        </p:nvSpPr>
        <p:spPr>
          <a:xfrm>
            <a:off x="595933" y="2433229"/>
            <a:ext cx="5680464" cy="1169551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Standard and guideline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Regular monitoring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Action plan against abnormal situation </a:t>
            </a:r>
          </a:p>
        </p:txBody>
      </p:sp>
    </p:spTree>
    <p:extLst>
      <p:ext uri="{BB962C8B-B14F-4D97-AF65-F5344CB8AC3E}">
        <p14:creationId xmlns:p14="http://schemas.microsoft.com/office/powerpoint/2010/main" val="12089860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8FA338-CADA-40F4-B442-DF85C5406708}"/>
              </a:ext>
            </a:extLst>
          </p:cNvPr>
          <p:cNvSpPr txBox="1"/>
          <p:nvPr/>
        </p:nvSpPr>
        <p:spPr>
          <a:xfrm>
            <a:off x="2944800" y="2001616"/>
            <a:ext cx="3060000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en-US" altLang="ja-JP" sz="1600" b="1" dirty="0"/>
              <a:t>Dam Breaks in Japan</a:t>
            </a:r>
            <a:endParaRPr kumimoji="1" lang="ja-JP" altLang="en-US" sz="1600" b="1" dirty="0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4D0D9DD6-FCFE-4B49-8FAC-7A246ADDA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266966"/>
              </p:ext>
            </p:extLst>
          </p:nvPr>
        </p:nvGraphicFramePr>
        <p:xfrm>
          <a:off x="346935" y="2375299"/>
          <a:ext cx="8450129" cy="35832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4062">
                  <a:extLst>
                    <a:ext uri="{9D8B030D-6E8A-4147-A177-3AD203B41FA5}">
                      <a16:colId xmlns:a16="http://schemas.microsoft.com/office/drawing/2014/main" val="2737591811"/>
                    </a:ext>
                  </a:extLst>
                </a:gridCol>
                <a:gridCol w="1209483">
                  <a:extLst>
                    <a:ext uri="{9D8B030D-6E8A-4147-A177-3AD203B41FA5}">
                      <a16:colId xmlns:a16="http://schemas.microsoft.com/office/drawing/2014/main" val="226079612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74559665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92518275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121281850"/>
                    </a:ext>
                  </a:extLst>
                </a:gridCol>
              </a:tblGrid>
              <a:tr h="398258"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Name of Dam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Year of Completion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Year of Accident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Type of Dam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Damages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0424293"/>
                  </a:ext>
                </a:extLst>
              </a:tr>
              <a:tr h="215203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Iruka-</a:t>
                      </a:r>
                      <a:r>
                        <a:rPr lang="en-US" sz="1600" b="0" kern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ike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1633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1868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Earth fill dam for irrigation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941 dead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7160234"/>
                  </a:ext>
                </a:extLst>
              </a:tr>
              <a:tr h="475419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Komoro Power Station</a:t>
                      </a:r>
                      <a:endParaRPr lang="ja-JP" sz="1600" b="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1927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1928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Buttress type concrete dam for hydropower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dead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6247683"/>
                  </a:ext>
                </a:extLst>
              </a:tr>
              <a:tr h="425761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Horonai Dam</a:t>
                      </a:r>
                      <a:endParaRPr lang="ja-JP" sz="1600" b="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1939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1941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Gravity type concrete dam for hydropower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 dead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1618827"/>
                  </a:ext>
                </a:extLst>
              </a:tr>
              <a:tr h="292147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Heiwa-ike</a:t>
                      </a:r>
                      <a:endParaRPr lang="ja-JP" sz="1600" b="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1949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1951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Earth fill dam for irrigation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 dead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834871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Yoake Dam</a:t>
                      </a:r>
                      <a:endParaRPr lang="ja-JP" sz="1600" b="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1952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1953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algn="l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Gravity type concrete dam for hydropower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 damage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070299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Taisyo-ike</a:t>
                      </a:r>
                      <a:endParaRPr lang="ja-JP" sz="1600" b="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1949?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1953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Earthfill dam for irrigation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 dead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9015547"/>
                  </a:ext>
                </a:extLst>
              </a:tr>
              <a:tr h="516210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Wachi Dam</a:t>
                      </a:r>
                      <a:endParaRPr lang="ja-JP" sz="1600" b="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1968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1967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Gravity type concrete dam for hydropower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dead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7195627"/>
                  </a:ext>
                </a:extLst>
              </a:tr>
              <a:tr h="275878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Fujinuma Dam</a:t>
                      </a:r>
                      <a:endParaRPr lang="ja-JP" sz="1600" b="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1949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2011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Earthfill</a:t>
                      </a: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dam for irrigation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dead/missing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9556571"/>
                  </a:ext>
                </a:extLst>
              </a:tr>
            </a:tbl>
          </a:graphicData>
        </a:graphic>
      </p:graphicFrame>
      <p:sp>
        <p:nvSpPr>
          <p:cNvPr id="6" name="タイトル 1">
            <a:extLst>
              <a:ext uri="{FF2B5EF4-FFF2-40B4-BE49-F238E27FC236}">
                <a16:creationId xmlns:a16="http://schemas.microsoft.com/office/drawing/2014/main" id="{E9EA8245-E1CF-493B-A926-D27201DB34E8}"/>
              </a:ext>
            </a:extLst>
          </p:cNvPr>
          <p:cNvSpPr txBox="1">
            <a:spLocks/>
          </p:cNvSpPr>
          <p:nvPr/>
        </p:nvSpPr>
        <p:spPr>
          <a:xfrm>
            <a:off x="360000" y="251999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2800" dirty="0"/>
              <a:t>2.11	Dam-Safety Management and Operation (1)</a:t>
            </a:r>
            <a:endParaRPr lang="ja-JP" altLang="en-US" sz="2800" dirty="0"/>
          </a:p>
        </p:txBody>
      </p:sp>
      <p:sp>
        <p:nvSpPr>
          <p:cNvPr id="7" name="テキスト プレースホルダー 7">
            <a:extLst>
              <a:ext uri="{FF2B5EF4-FFF2-40B4-BE49-F238E27FC236}">
                <a16:creationId xmlns:a16="http://schemas.microsoft.com/office/drawing/2014/main" id="{87E063F8-BDA3-45D7-AF96-13B968CBE223}"/>
              </a:ext>
            </a:extLst>
          </p:cNvPr>
          <p:cNvSpPr txBox="1"/>
          <p:nvPr/>
        </p:nvSpPr>
        <p:spPr>
          <a:xfrm>
            <a:off x="432000" y="936000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Because dam failure would cause damage to the downstream areas, strict dam construction and safety management processes are essential.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9FB9EB-DAFC-4888-9B3D-20CFD79A03F6}"/>
              </a:ext>
            </a:extLst>
          </p:cNvPr>
          <p:cNvSpPr txBox="1"/>
          <p:nvPr/>
        </p:nvSpPr>
        <p:spPr>
          <a:xfrm>
            <a:off x="243567" y="6009074"/>
            <a:ext cx="882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>
                <a:effectLst/>
                <a:ea typeface="ＭＳ 明朝" panose="02020609040205080304" pitchFamily="17" charset="-128"/>
              </a:rPr>
              <a:t>Source: PRT based on the documents of No. 21 Expert meeting on future policy and concept of flood management</a:t>
            </a:r>
            <a:endParaRPr lang="en-US" sz="1400">
              <a:effectLst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85671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>
            <a:extLst>
              <a:ext uri="{FF2B5EF4-FFF2-40B4-BE49-F238E27FC236}">
                <a16:creationId xmlns:a16="http://schemas.microsoft.com/office/drawing/2014/main" id="{24816C7B-2C94-4190-A06A-16CEE0B7B8FC}"/>
              </a:ext>
            </a:extLst>
          </p:cNvPr>
          <p:cNvSpPr txBox="1">
            <a:spLocks/>
          </p:cNvSpPr>
          <p:nvPr/>
        </p:nvSpPr>
        <p:spPr>
          <a:xfrm>
            <a:off x="360000" y="251999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2800" dirty="0"/>
              <a:t>2.11	Dam-Safety Management and Operation(2)</a:t>
            </a:r>
            <a:endParaRPr lang="ja-JP" altLang="en-US" sz="2800" dirty="0"/>
          </a:p>
        </p:txBody>
      </p:sp>
      <p:sp>
        <p:nvSpPr>
          <p:cNvPr id="12" name="テキスト プレースホルダー 7">
            <a:extLst>
              <a:ext uri="{FF2B5EF4-FFF2-40B4-BE49-F238E27FC236}">
                <a16:creationId xmlns:a16="http://schemas.microsoft.com/office/drawing/2014/main" id="{E41EDE88-2E37-4C23-8D78-244866C1B501}"/>
              </a:ext>
            </a:extLst>
          </p:cNvPr>
          <p:cNvSpPr txBox="1"/>
          <p:nvPr/>
        </p:nvSpPr>
        <p:spPr>
          <a:xfrm>
            <a:off x="432000" y="93600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Dam discharge during flooding should be determined by considering the safety of downstream areas.</a:t>
            </a: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355488-6DEC-4E56-A35B-AFDF2B37EE7D}"/>
              </a:ext>
            </a:extLst>
          </p:cNvPr>
          <p:cNvSpPr txBox="1"/>
          <p:nvPr/>
        </p:nvSpPr>
        <p:spPr>
          <a:xfrm>
            <a:off x="581024" y="2027017"/>
            <a:ext cx="5276851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Dam discharges should not cause a sudden rise in the water level on the downstream reaches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378E7E-638F-4BE1-BD30-74541424B3FB}"/>
              </a:ext>
            </a:extLst>
          </p:cNvPr>
          <p:cNvSpPr txBox="1"/>
          <p:nvPr/>
        </p:nvSpPr>
        <p:spPr>
          <a:xfrm>
            <a:off x="771524" y="3339012"/>
            <a:ext cx="5086351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D/S water level &lt;30cm in 30minutes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900AA3EA-A72D-4A33-A605-D2C05795C690}"/>
              </a:ext>
            </a:extLst>
          </p:cNvPr>
          <p:cNvSpPr/>
          <p:nvPr/>
        </p:nvSpPr>
        <p:spPr>
          <a:xfrm>
            <a:off x="2752725" y="2857500"/>
            <a:ext cx="876300" cy="371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CBC8C1-1641-4ADE-B764-6D7B8B35CFBF}"/>
              </a:ext>
            </a:extLst>
          </p:cNvPr>
          <p:cNvSpPr txBox="1"/>
          <p:nvPr/>
        </p:nvSpPr>
        <p:spPr>
          <a:xfrm>
            <a:off x="933448" y="4490309"/>
            <a:ext cx="7778551" cy="707886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dam office should notify residents and recreational users of safety issues in the river area via speakers and patrols.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045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D0E8ACC-C67C-4F97-A335-57A9F30D30BA}"/>
              </a:ext>
            </a:extLst>
          </p:cNvPr>
          <p:cNvGrpSpPr>
            <a:grpSpLocks noChangeAspect="1"/>
          </p:cNvGrpSpPr>
          <p:nvPr/>
        </p:nvGrpSpPr>
        <p:grpSpPr>
          <a:xfrm>
            <a:off x="1187624" y="1772816"/>
            <a:ext cx="6153396" cy="3672000"/>
            <a:chOff x="827585" y="1507142"/>
            <a:chExt cx="7601244" cy="453600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6F4E003F-2A34-45E5-A032-97FDD2278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5" y="1507142"/>
              <a:ext cx="7601244" cy="4536000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1414F60-F41F-4E3C-9589-16B576D7EBFC}"/>
                </a:ext>
              </a:extLst>
            </p:cNvPr>
            <p:cNvSpPr txBox="1"/>
            <p:nvPr/>
          </p:nvSpPr>
          <p:spPr>
            <a:xfrm>
              <a:off x="1043608" y="4509120"/>
              <a:ext cx="23402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>
                  <a:solidFill>
                    <a:srgbClr val="FF0000"/>
                  </a:solidFill>
                </a:rPr>
                <a:t>Pre-release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827CBC16-748A-45C7-937C-914AAF0F0ADF}"/>
                </a:ext>
              </a:extLst>
            </p:cNvPr>
            <p:cNvSpPr/>
            <p:nvPr/>
          </p:nvSpPr>
          <p:spPr>
            <a:xfrm>
              <a:off x="2339752" y="4509120"/>
              <a:ext cx="2430504" cy="11521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タイトル 1">
            <a:extLst>
              <a:ext uri="{FF2B5EF4-FFF2-40B4-BE49-F238E27FC236}">
                <a16:creationId xmlns:a16="http://schemas.microsoft.com/office/drawing/2014/main" id="{27394EAC-4535-4AB4-9C27-8DD68E7DCB07}"/>
              </a:ext>
            </a:extLst>
          </p:cNvPr>
          <p:cNvSpPr txBox="1">
            <a:spLocks/>
          </p:cNvSpPr>
          <p:nvPr/>
        </p:nvSpPr>
        <p:spPr>
          <a:xfrm>
            <a:off x="360000" y="230933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2800" dirty="0"/>
              <a:t>2.11	Dam-Safety Management and Operation (3)</a:t>
            </a:r>
            <a:endParaRPr lang="ja-JP" altLang="en-US" sz="2800" dirty="0"/>
          </a:p>
        </p:txBody>
      </p:sp>
      <p:sp>
        <p:nvSpPr>
          <p:cNvPr id="14" name="テキスト プレースホルダー 7">
            <a:extLst>
              <a:ext uri="{FF2B5EF4-FFF2-40B4-BE49-F238E27FC236}">
                <a16:creationId xmlns:a16="http://schemas.microsoft.com/office/drawing/2014/main" id="{75704802-E6F7-43D2-89A0-8DD586748BDB}"/>
              </a:ext>
            </a:extLst>
          </p:cNvPr>
          <p:cNvSpPr txBox="1"/>
          <p:nvPr/>
        </p:nvSpPr>
        <p:spPr>
          <a:xfrm>
            <a:off x="432000" y="914934"/>
            <a:ext cx="8280000" cy="699404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Dams for water supply may also be used for flood protection by improving the dam operation rule.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846207-59B9-4F0F-BE44-945506E30CEA}"/>
              </a:ext>
            </a:extLst>
          </p:cNvPr>
          <p:cNvSpPr txBox="1"/>
          <p:nvPr/>
        </p:nvSpPr>
        <p:spPr>
          <a:xfrm>
            <a:off x="1797661" y="5629612"/>
            <a:ext cx="4933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1600" b="1"/>
              <a:t>Pre-release Operation of </a:t>
            </a:r>
            <a:r>
              <a:rPr kumimoji="1" lang="en-GB" altLang="ja-JP" sz="1600" b="1" err="1"/>
              <a:t>Kusaki</a:t>
            </a:r>
            <a:r>
              <a:rPr kumimoji="1" lang="en-GB" altLang="ja-JP" sz="1600" b="1"/>
              <a:t> Dam at Typhoon No. 18 in 2019 and its Effect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ABF492D-BB16-4BA8-AE76-577326EBCEFF}"/>
              </a:ext>
            </a:extLst>
          </p:cNvPr>
          <p:cNvSpPr txBox="1"/>
          <p:nvPr/>
        </p:nvSpPr>
        <p:spPr>
          <a:xfrm>
            <a:off x="669296" y="5444816"/>
            <a:ext cx="1386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>
                <a:effectLst/>
                <a:ea typeface="ＭＳ 明朝" panose="02020609040205080304" pitchFamily="17" charset="-128"/>
              </a:rPr>
              <a:t>Source: MLIT</a:t>
            </a:r>
            <a:endParaRPr lang="en-US" sz="1400">
              <a:effectLst/>
              <a:ea typeface="ＭＳ 明朝" panose="02020609040205080304" pitchFamily="17" charset="-128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D712523D-81FF-40AC-B7C1-80DE6DD12A07}"/>
              </a:ext>
            </a:extLst>
          </p:cNvPr>
          <p:cNvSpPr/>
          <p:nvPr/>
        </p:nvSpPr>
        <p:spPr>
          <a:xfrm rot="18650169">
            <a:off x="2217316" y="3224049"/>
            <a:ext cx="533400" cy="1279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581F64-2D1D-4F48-8CCC-BB87DA9D8904}"/>
              </a:ext>
            </a:extLst>
          </p:cNvPr>
          <p:cNvSpPr txBox="1"/>
          <p:nvPr/>
        </p:nvSpPr>
        <p:spPr>
          <a:xfrm>
            <a:off x="432000" y="2711097"/>
            <a:ext cx="2311200" cy="923330"/>
          </a:xfrm>
          <a:prstGeom prst="rect">
            <a:avLst/>
          </a:prstGeom>
          <a:solidFill>
            <a:srgbClr val="CCFF9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Rainfall is predicted by using advanced technology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4713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4A46CA5-6FFE-4866-A7B4-A8038B55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1809000"/>
            <a:ext cx="4677278" cy="324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4D91D65-57EA-425A-B3B8-95FB6D65A6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21" y="2268611"/>
            <a:ext cx="3062289" cy="244800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FCD4DC35-832F-4280-BE9F-11F19AAB6650}"/>
              </a:ext>
            </a:extLst>
          </p:cNvPr>
          <p:cNvSpPr txBox="1">
            <a:spLocks/>
          </p:cNvSpPr>
          <p:nvPr/>
        </p:nvSpPr>
        <p:spPr>
          <a:xfrm>
            <a:off x="360000" y="230933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2800" dirty="0"/>
              <a:t>2.11	Dam-Safety Management and Operation (4)</a:t>
            </a:r>
            <a:endParaRPr lang="ja-JP" altLang="en-US" sz="2800" dirty="0"/>
          </a:p>
        </p:txBody>
      </p:sp>
      <p:sp>
        <p:nvSpPr>
          <p:cNvPr id="17" name="テキスト プレースホルダー 7">
            <a:extLst>
              <a:ext uri="{FF2B5EF4-FFF2-40B4-BE49-F238E27FC236}">
                <a16:creationId xmlns:a16="http://schemas.microsoft.com/office/drawing/2014/main" id="{D072AC65-76F9-4AE9-AFB8-35A6876A68C4}"/>
              </a:ext>
            </a:extLst>
          </p:cNvPr>
          <p:cNvSpPr txBox="1"/>
          <p:nvPr/>
        </p:nvSpPr>
        <p:spPr>
          <a:xfrm>
            <a:off x="432000" y="914934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farmers’ association should inspect and reinforce the aged irrigation ponds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66D2307-4F9A-4972-811D-3E1931D59DBE}"/>
              </a:ext>
            </a:extLst>
          </p:cNvPr>
          <p:cNvSpPr txBox="1"/>
          <p:nvPr/>
        </p:nvSpPr>
        <p:spPr>
          <a:xfrm>
            <a:off x="5239429" y="5109379"/>
            <a:ext cx="390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b="1" dirty="0"/>
              <a:t>Seismic Resistance Reinforcing Works for </a:t>
            </a:r>
            <a:r>
              <a:rPr kumimoji="1" lang="en-GB" altLang="ja-JP" sz="2000" b="1" dirty="0" err="1"/>
              <a:t>Sannako</a:t>
            </a:r>
            <a:r>
              <a:rPr kumimoji="1" lang="en-GB" altLang="ja-JP" sz="2000" b="1" dirty="0"/>
              <a:t> Dam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E702C1-DB6C-4A96-9AAE-78E7BBA519CA}"/>
              </a:ext>
            </a:extLst>
          </p:cNvPr>
          <p:cNvSpPr txBox="1"/>
          <p:nvPr/>
        </p:nvSpPr>
        <p:spPr>
          <a:xfrm>
            <a:off x="459454" y="5109379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b="1" dirty="0"/>
              <a:t>Example of Information Disseminated for the Failure of Ponds and Small Reservoirs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18A3C97-8E92-469E-A648-7C0834F34F59}"/>
              </a:ext>
            </a:extLst>
          </p:cNvPr>
          <p:cNvSpPr txBox="1"/>
          <p:nvPr/>
        </p:nvSpPr>
        <p:spPr>
          <a:xfrm>
            <a:off x="360000" y="6035213"/>
            <a:ext cx="2860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000" dirty="0">
                <a:effectLst/>
                <a:ea typeface="ＭＳ 明朝" panose="02020609040205080304" pitchFamily="17" charset="-128"/>
              </a:rPr>
              <a:t>Source: Natori City Office</a:t>
            </a:r>
            <a:endParaRPr lang="en-US" sz="10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8DB9664-FD3F-41BA-91F0-4FA94B67D148}"/>
              </a:ext>
            </a:extLst>
          </p:cNvPr>
          <p:cNvSpPr txBox="1"/>
          <p:nvPr/>
        </p:nvSpPr>
        <p:spPr>
          <a:xfrm>
            <a:off x="3220948" y="6865297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Source:</a:t>
            </a:r>
            <a:r>
              <a:rPr lang="en-US" sz="180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Agriculture and Rural Area Improvement Plan in Gunma Prefecture, 2020</a:t>
            </a:r>
            <a:endParaRPr lang="en-GB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A3F7BCA-94C0-45E7-A643-C81F1150223A}"/>
              </a:ext>
            </a:extLst>
          </p:cNvPr>
          <p:cNvSpPr txBox="1"/>
          <p:nvPr/>
        </p:nvSpPr>
        <p:spPr>
          <a:xfrm>
            <a:off x="5379721" y="6046138"/>
            <a:ext cx="3816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ea typeface="ＭＳ 明朝" panose="02020609040205080304" pitchFamily="17" charset="-128"/>
              </a:rPr>
              <a:t>Source: Agriculture and Rural Area Improvement Plan in Gunma Prefecture, 2020</a:t>
            </a:r>
            <a:endParaRPr lang="en-US" sz="1000" dirty="0">
              <a:effectLst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5912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59999" y="252000"/>
            <a:ext cx="8387517" cy="720000"/>
          </a:xfrm>
        </p:spPr>
        <p:txBody>
          <a:bodyPr>
            <a:normAutofit/>
          </a:bodyPr>
          <a:lstStyle/>
          <a:p>
            <a:r>
              <a:rPr lang="en-US" altLang="ja-JP" dirty="0"/>
              <a:t>1.1 Evolving Management of Water Resources(2)</a:t>
            </a:r>
            <a:endParaRPr kumimoji="1" lang="ja-JP" altLang="en-US" dirty="0"/>
          </a:p>
        </p:txBody>
      </p:sp>
      <p:sp>
        <p:nvSpPr>
          <p:cNvPr id="6" name="テキスト プレースホルダー 7">
            <a:extLst>
              <a:ext uri="{FF2B5EF4-FFF2-40B4-BE49-F238E27FC236}">
                <a16:creationId xmlns:a16="http://schemas.microsoft.com/office/drawing/2014/main" id="{F36BA737-3F32-41CE-963D-9B4A2A394A82}"/>
              </a:ext>
            </a:extLst>
          </p:cNvPr>
          <p:cNvSpPr txBox="1"/>
          <p:nvPr/>
        </p:nvSpPr>
        <p:spPr>
          <a:xfrm>
            <a:off x="360947" y="996753"/>
            <a:ext cx="8387517" cy="1253402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>
              <a:buNone/>
            </a:pPr>
            <a:r>
              <a:rPr lang="en-GB" altLang="ja-JP" sz="2400" b="1" dirty="0">
                <a:effectLst/>
                <a:ea typeface="ＭＳ 明朝" panose="02020609040205080304" pitchFamily="17" charset="-128"/>
              </a:rPr>
              <a:t>Japan fought against disasters such as floods and droughts and managed water resources over nearly 2,000 years. </a:t>
            </a:r>
            <a:endParaRPr lang="en-US" altLang="ja-JP" sz="2400" b="1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67FFB1F7-FFF6-4367-8D93-5036E85F38C2}"/>
              </a:ext>
            </a:extLst>
          </p:cNvPr>
          <p:cNvSpPr txBox="1"/>
          <p:nvPr/>
        </p:nvSpPr>
        <p:spPr>
          <a:xfrm>
            <a:off x="1979721" y="6351359"/>
            <a:ext cx="5449694" cy="21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GB" altLang="ja-JP" sz="2000" dirty="0">
                <a:cs typeface="Times New Roman" panose="02020603050405020304" pitchFamily="18" charset="0"/>
              </a:rPr>
              <a:t>Changes in Population and Cultivated Area</a:t>
            </a:r>
            <a:endParaRPr lang="ja-JP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0AD850-C866-40E5-A8BE-3DD054878813}"/>
              </a:ext>
            </a:extLst>
          </p:cNvPr>
          <p:cNvSpPr txBox="1"/>
          <p:nvPr/>
        </p:nvSpPr>
        <p:spPr>
          <a:xfrm>
            <a:off x="724407" y="6043582"/>
            <a:ext cx="8173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ea typeface="ＭＳ 明朝" panose="02020609040205080304" pitchFamily="17" charset="-128"/>
              </a:rPr>
              <a:t>Source: PRT based on Farmland and Water in Japan, Ministry of Agriculture, Forestry and Fishery 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2" name="図 11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F5B6B3A4-984C-47A4-A6C4-D1331C8DFF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>
            <a:off x="141190" y="2434821"/>
            <a:ext cx="8861620" cy="35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921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AAE6BE8-0097-4100-962A-17AA457A7843}"/>
              </a:ext>
            </a:extLst>
          </p:cNvPr>
          <p:cNvGrpSpPr>
            <a:grpSpLocks noChangeAspect="1"/>
          </p:cNvGrpSpPr>
          <p:nvPr/>
        </p:nvGrpSpPr>
        <p:grpSpPr>
          <a:xfrm>
            <a:off x="241858" y="1634934"/>
            <a:ext cx="8598690" cy="3816000"/>
            <a:chOff x="-811100" y="0"/>
            <a:chExt cx="8698975" cy="4483125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9E14999-7BB6-45AB-BC8F-4DCBA8E15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257" y="746150"/>
              <a:ext cx="4037965" cy="3736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58BBC51-3F04-43FB-BF2B-736F1AA2AF80}"/>
                </a:ext>
              </a:extLst>
            </p:cNvPr>
            <p:cNvGrpSpPr/>
            <p:nvPr/>
          </p:nvGrpSpPr>
          <p:grpSpPr>
            <a:xfrm>
              <a:off x="-811100" y="0"/>
              <a:ext cx="8698975" cy="4373807"/>
              <a:chOff x="-811100" y="0"/>
              <a:chExt cx="8698975" cy="4373807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886128E0-8F3A-4A6A-A07C-101EEA081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2550" y="266700"/>
                <a:ext cx="1605280" cy="9372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3C2BAF6E-F198-465F-897C-EE8CB7508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6200" y="1219200"/>
                <a:ext cx="1626870" cy="9626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C20657D2-9B42-48E1-887B-CC254F98C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" y="2133600"/>
                <a:ext cx="1447800" cy="852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528BB2A4-7816-4026-809A-B546C53C7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0" y="1092200"/>
                <a:ext cx="1480820" cy="101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68D1CB8E-6D55-43D7-85F6-E5A29A3B1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550" y="222250"/>
                <a:ext cx="1435100" cy="958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B8BE8C16-3D7F-4927-B63A-6DE21E590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2850" y="0"/>
                <a:ext cx="1485900" cy="996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D008C58B-79FD-4F5C-81CF-116654F72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09900"/>
                <a:ext cx="1468755" cy="889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36DA82CC-BB90-40D8-8212-E49112FF6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6200" y="2203450"/>
                <a:ext cx="1596390" cy="971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E09423E8-B039-4E00-9D09-2EAFC7462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2100" y="3016250"/>
                <a:ext cx="1574800" cy="98552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2CE48757-A3AA-462A-A44C-915676AB1757}"/>
                  </a:ext>
                </a:extLst>
              </p:cNvPr>
              <p:cNvCxnSpPr/>
              <p:nvPr/>
            </p:nvCxnSpPr>
            <p:spPr>
              <a:xfrm>
                <a:off x="2254250" y="450850"/>
                <a:ext cx="450850" cy="3365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EF1AEADD-F3C8-4664-921B-688ECE42169C}"/>
                  </a:ext>
                </a:extLst>
              </p:cNvPr>
              <p:cNvCxnSpPr/>
              <p:nvPr/>
            </p:nvCxnSpPr>
            <p:spPr>
              <a:xfrm flipH="1">
                <a:off x="2813050" y="673100"/>
                <a:ext cx="990600" cy="2095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E0EE203A-8B93-4FB3-835B-E6146BD72FFE}"/>
                  </a:ext>
                </a:extLst>
              </p:cNvPr>
              <p:cNvCxnSpPr/>
              <p:nvPr/>
            </p:nvCxnSpPr>
            <p:spPr>
              <a:xfrm>
                <a:off x="1466850" y="1409700"/>
                <a:ext cx="1014095" cy="635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3CE85BBF-F77D-4310-8784-262CEE4E769B}"/>
                  </a:ext>
                </a:extLst>
              </p:cNvPr>
              <p:cNvCxnSpPr/>
              <p:nvPr/>
            </p:nvCxnSpPr>
            <p:spPr>
              <a:xfrm flipH="1">
                <a:off x="2800350" y="1047750"/>
                <a:ext cx="2362200" cy="889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B3BA1AB1-1DEE-4700-9E47-0AED36CF7E02}"/>
                  </a:ext>
                </a:extLst>
              </p:cNvPr>
              <p:cNvCxnSpPr/>
              <p:nvPr/>
            </p:nvCxnSpPr>
            <p:spPr>
              <a:xfrm flipH="1" flipV="1">
                <a:off x="3257550" y="1543050"/>
                <a:ext cx="1885950" cy="2730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C8409B63-8F11-4F37-9B80-81D97A19CD53}"/>
                  </a:ext>
                </a:extLst>
              </p:cNvPr>
              <p:cNvCxnSpPr/>
              <p:nvPr/>
            </p:nvCxnSpPr>
            <p:spPr>
              <a:xfrm flipH="1" flipV="1">
                <a:off x="3822700" y="1727200"/>
                <a:ext cx="1346200" cy="7747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3288165A-0709-4700-9779-ED9F0E145229}"/>
                  </a:ext>
                </a:extLst>
              </p:cNvPr>
              <p:cNvCxnSpPr/>
              <p:nvPr/>
            </p:nvCxnSpPr>
            <p:spPr>
              <a:xfrm flipV="1">
                <a:off x="4743450" y="2559050"/>
                <a:ext cx="139700" cy="4445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75C6E02A-F4FE-42FF-9231-F9CDE3764061}"/>
                  </a:ext>
                </a:extLst>
              </p:cNvPr>
              <p:cNvCxnSpPr/>
              <p:nvPr/>
            </p:nvCxnSpPr>
            <p:spPr>
              <a:xfrm flipV="1">
                <a:off x="1454150" y="3219450"/>
                <a:ext cx="182245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9502D8C7-3861-4CFA-8776-A9A469B341F3}"/>
                  </a:ext>
                </a:extLst>
              </p:cNvPr>
              <p:cNvCxnSpPr/>
              <p:nvPr/>
            </p:nvCxnSpPr>
            <p:spPr>
              <a:xfrm flipV="1">
                <a:off x="1460500" y="2133600"/>
                <a:ext cx="679450" cy="4254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97">
                <a:extLst>
                  <a:ext uri="{FF2B5EF4-FFF2-40B4-BE49-F238E27FC236}">
                    <a16:creationId xmlns:a16="http://schemas.microsoft.com/office/drawing/2014/main" id="{63E5BA2A-9FB4-4EFB-B402-6ABC696BC03A}"/>
                  </a:ext>
                </a:extLst>
              </p:cNvPr>
              <p:cNvSpPr txBox="1"/>
              <p:nvPr/>
            </p:nvSpPr>
            <p:spPr>
              <a:xfrm>
                <a:off x="348841" y="140074"/>
                <a:ext cx="1583103" cy="18154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>
                  <a:lnSpc>
                    <a:spcPts val="1000"/>
                  </a:lnSpc>
                </a:pPr>
                <a:r>
                  <a:rPr lang="en-US" sz="2000" kern="1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Yagisawa</a:t>
                </a:r>
                <a:r>
                  <a:rPr lang="en-US" sz="2000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Dam</a:t>
                </a:r>
                <a:endParaRPr lang="ja-JP" sz="2000" kern="100" dirty="0">
                  <a:effectLst/>
                  <a:latin typeface="Cambria" panose="020405030504060302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テキスト ボックス 98">
                <a:extLst>
                  <a:ext uri="{FF2B5EF4-FFF2-40B4-BE49-F238E27FC236}">
                    <a16:creationId xmlns:a16="http://schemas.microsoft.com/office/drawing/2014/main" id="{E4D64C3D-DFE1-446B-A991-16ECA9CCEFC1}"/>
                  </a:ext>
                </a:extLst>
              </p:cNvPr>
              <p:cNvSpPr txBox="1"/>
              <p:nvPr/>
            </p:nvSpPr>
            <p:spPr>
              <a:xfrm>
                <a:off x="-550317" y="747293"/>
                <a:ext cx="1360606" cy="36158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en-US" sz="2000" kern="1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Aimata</a:t>
                </a:r>
                <a:r>
                  <a:rPr lang="en-US" sz="2000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Dam</a:t>
                </a:r>
                <a:endParaRPr lang="ja-JP" sz="2000" kern="100" dirty="0">
                  <a:effectLst/>
                  <a:latin typeface="Cambria" panose="020405030504060302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テキスト ボックス 99">
                <a:extLst>
                  <a:ext uri="{FF2B5EF4-FFF2-40B4-BE49-F238E27FC236}">
                    <a16:creationId xmlns:a16="http://schemas.microsoft.com/office/drawing/2014/main" id="{A9953517-45D0-4497-8F8A-98CE60840EBF}"/>
                  </a:ext>
                </a:extLst>
              </p:cNvPr>
              <p:cNvSpPr txBox="1"/>
              <p:nvPr/>
            </p:nvSpPr>
            <p:spPr>
              <a:xfrm>
                <a:off x="-811100" y="2687831"/>
                <a:ext cx="1239433" cy="36158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en-US" sz="2000" kern="1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Yanba</a:t>
                </a:r>
                <a:r>
                  <a:rPr lang="en-US" sz="2000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Dam</a:t>
                </a:r>
                <a:endParaRPr lang="ja-JP" sz="2000" kern="100" dirty="0">
                  <a:effectLst/>
                  <a:latin typeface="Cambria" panose="020405030504060302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テキスト ボックス 100">
                <a:extLst>
                  <a:ext uri="{FF2B5EF4-FFF2-40B4-BE49-F238E27FC236}">
                    <a16:creationId xmlns:a16="http://schemas.microsoft.com/office/drawing/2014/main" id="{B0AA773D-6A18-4B01-83F4-74ED07A5755F}"/>
                  </a:ext>
                </a:extLst>
              </p:cNvPr>
              <p:cNvSpPr txBox="1"/>
              <p:nvPr/>
            </p:nvSpPr>
            <p:spPr>
              <a:xfrm>
                <a:off x="-22631" y="3875281"/>
                <a:ext cx="1822855" cy="36158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en-US" sz="2000" kern="1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Shimokubo</a:t>
                </a:r>
                <a:r>
                  <a:rPr lang="en-US" sz="2000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Dam</a:t>
                </a:r>
                <a:endParaRPr lang="ja-JP" sz="2000" kern="100" dirty="0">
                  <a:effectLst/>
                  <a:latin typeface="Cambria" panose="020405030504060302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テキスト ボックス 101">
                <a:extLst>
                  <a:ext uri="{FF2B5EF4-FFF2-40B4-BE49-F238E27FC236}">
                    <a16:creationId xmlns:a16="http://schemas.microsoft.com/office/drawing/2014/main" id="{57BEAF62-86AE-416E-9616-A4E5D5FE435E}"/>
                  </a:ext>
                </a:extLst>
              </p:cNvPr>
              <p:cNvSpPr txBox="1"/>
              <p:nvPr/>
            </p:nvSpPr>
            <p:spPr>
              <a:xfrm>
                <a:off x="2641484" y="29359"/>
                <a:ext cx="1659452" cy="36158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en-US" sz="2000" kern="1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Naramata Dam</a:t>
                </a:r>
                <a:endParaRPr lang="ja-JP" sz="2000" kern="100">
                  <a:effectLst/>
                  <a:latin typeface="Cambria" panose="020405030504060302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テキスト ボックス 102">
                <a:extLst>
                  <a:ext uri="{FF2B5EF4-FFF2-40B4-BE49-F238E27FC236}">
                    <a16:creationId xmlns:a16="http://schemas.microsoft.com/office/drawing/2014/main" id="{05551F2B-2ECD-4EF1-82F1-FADB845F6795}"/>
                  </a:ext>
                </a:extLst>
              </p:cNvPr>
              <p:cNvSpPr txBox="1"/>
              <p:nvPr/>
            </p:nvSpPr>
            <p:spPr>
              <a:xfrm>
                <a:off x="6350116" y="83410"/>
                <a:ext cx="1537759" cy="36158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en-US" sz="2000" kern="1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Fujiwara Dam</a:t>
                </a:r>
                <a:endParaRPr lang="ja-JP" sz="2000" kern="100">
                  <a:effectLst/>
                  <a:latin typeface="Cambria" panose="020405030504060302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テキスト ボックス 104">
                <a:extLst>
                  <a:ext uri="{FF2B5EF4-FFF2-40B4-BE49-F238E27FC236}">
                    <a16:creationId xmlns:a16="http://schemas.microsoft.com/office/drawing/2014/main" id="{FE72BA68-3E15-4B32-A0B0-17261268F306}"/>
                  </a:ext>
                </a:extLst>
              </p:cNvPr>
              <p:cNvSpPr txBox="1"/>
              <p:nvPr/>
            </p:nvSpPr>
            <p:spPr>
              <a:xfrm>
                <a:off x="6572158" y="2165533"/>
                <a:ext cx="1315717" cy="36158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en-US" sz="2000" kern="1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Kusaki Dam</a:t>
                </a:r>
                <a:endParaRPr lang="ja-JP" sz="2000" kern="100">
                  <a:effectLst/>
                  <a:latin typeface="Cambria" panose="020405030504060302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テキスト ボックス 105">
                <a:extLst>
                  <a:ext uri="{FF2B5EF4-FFF2-40B4-BE49-F238E27FC236}">
                    <a16:creationId xmlns:a16="http://schemas.microsoft.com/office/drawing/2014/main" id="{7CB743F0-9708-4E37-B671-18C9F6E0E611}"/>
                  </a:ext>
                </a:extLst>
              </p:cNvPr>
              <p:cNvSpPr txBox="1"/>
              <p:nvPr/>
            </p:nvSpPr>
            <p:spPr>
              <a:xfrm>
                <a:off x="4140301" y="4012223"/>
                <a:ext cx="3274015" cy="36158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en-US" sz="2000" kern="1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Watarase</a:t>
                </a:r>
                <a:r>
                  <a:rPr lang="en-US" sz="2000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Flood Control Basin</a:t>
                </a:r>
                <a:endParaRPr lang="ja-JP" sz="2000" kern="100" dirty="0">
                  <a:effectLst/>
                  <a:latin typeface="Cambria" panose="020405030504060302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2" name="タイトル 1">
            <a:extLst>
              <a:ext uri="{FF2B5EF4-FFF2-40B4-BE49-F238E27FC236}">
                <a16:creationId xmlns:a16="http://schemas.microsoft.com/office/drawing/2014/main" id="{759FEE20-1643-4BE9-8A52-E1B0C25ADE00}"/>
              </a:ext>
            </a:extLst>
          </p:cNvPr>
          <p:cNvSpPr txBox="1">
            <a:spLocks/>
          </p:cNvSpPr>
          <p:nvPr/>
        </p:nvSpPr>
        <p:spPr>
          <a:xfrm>
            <a:off x="360000" y="230933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2800" dirty="0"/>
              <a:t>2.11	Dam-Safety Management and Operation (5)</a:t>
            </a:r>
            <a:endParaRPr lang="ja-JP" altLang="en-US" sz="2800" dirty="0"/>
          </a:p>
        </p:txBody>
      </p:sp>
      <p:sp>
        <p:nvSpPr>
          <p:cNvPr id="43" name="テキスト プレースホルダー 7">
            <a:extLst>
              <a:ext uri="{FF2B5EF4-FFF2-40B4-BE49-F238E27FC236}">
                <a16:creationId xmlns:a16="http://schemas.microsoft.com/office/drawing/2014/main" id="{5A3976F0-A874-4991-B12A-83C623DA7457}"/>
              </a:ext>
            </a:extLst>
          </p:cNvPr>
          <p:cNvSpPr txBox="1"/>
          <p:nvPr/>
        </p:nvSpPr>
        <p:spPr>
          <a:xfrm>
            <a:off x="432000" y="914934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Integrated operation of multiple dams within the same river basin may achieve efficient water resources management.</a:t>
            </a:r>
            <a:endParaRPr lang="ja-JP" altLang="ja-JP" sz="2000" kern="10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080A983-6CAE-42F9-9075-42DF174B1CE9}"/>
              </a:ext>
            </a:extLst>
          </p:cNvPr>
          <p:cNvSpPr txBox="1"/>
          <p:nvPr/>
        </p:nvSpPr>
        <p:spPr>
          <a:xfrm>
            <a:off x="360000" y="5536884"/>
            <a:ext cx="8480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b="1" dirty="0"/>
              <a:t>Dams Operated by the Tone River Dams Integrated Management Office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4518302-E4BD-433C-9734-E5E2C4C26582}"/>
              </a:ext>
            </a:extLst>
          </p:cNvPr>
          <p:cNvSpPr txBox="1"/>
          <p:nvPr/>
        </p:nvSpPr>
        <p:spPr>
          <a:xfrm>
            <a:off x="6394424" y="5989092"/>
            <a:ext cx="2832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000" dirty="0">
                <a:effectLst/>
                <a:ea typeface="ＭＳ 明朝" panose="02020609040205080304" pitchFamily="17" charset="-128"/>
              </a:rPr>
              <a:t>Source: Tone River Dams Integrated Management Office</a:t>
            </a:r>
            <a:endParaRPr lang="en-US" sz="1000" dirty="0">
              <a:effectLst/>
              <a:ea typeface="ＭＳ 明朝" panose="02020609040205080304" pitchFamily="17" charset="-128"/>
            </a:endParaRPr>
          </a:p>
        </p:txBody>
      </p:sp>
      <p:sp>
        <p:nvSpPr>
          <p:cNvPr id="46" name="テキスト ボックス 104">
            <a:extLst>
              <a:ext uri="{FF2B5EF4-FFF2-40B4-BE49-F238E27FC236}">
                <a16:creationId xmlns:a16="http://schemas.microsoft.com/office/drawing/2014/main" id="{B4DC96D4-D9D2-4B06-8E00-FD9735E04254}"/>
              </a:ext>
            </a:extLst>
          </p:cNvPr>
          <p:cNvSpPr txBox="1"/>
          <p:nvPr/>
        </p:nvSpPr>
        <p:spPr>
          <a:xfrm>
            <a:off x="7448104" y="2680970"/>
            <a:ext cx="1598643" cy="3077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Sonohara</a:t>
            </a:r>
            <a:r>
              <a:rPr lang="en-US" sz="20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Dam</a:t>
            </a:r>
            <a:endParaRPr lang="ja-JP" sz="2000" kern="100" dirty="0">
              <a:effectLst/>
              <a:latin typeface="Cambria" panose="020405030504060302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0F069EE4-0FCC-4A1A-9CC5-FEC43CD46ECC}"/>
              </a:ext>
            </a:extLst>
          </p:cNvPr>
          <p:cNvCxnSpPr>
            <a:cxnSpLocks/>
          </p:cNvCxnSpPr>
          <p:nvPr/>
        </p:nvCxnSpPr>
        <p:spPr>
          <a:xfrm flipV="1">
            <a:off x="5555480" y="4156303"/>
            <a:ext cx="307283" cy="41865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0E1AB41E-63F8-4B0B-BE02-286EF4F5C944}"/>
              </a:ext>
            </a:extLst>
          </p:cNvPr>
          <p:cNvCxnSpPr>
            <a:cxnSpLocks/>
          </p:cNvCxnSpPr>
          <p:nvPr/>
        </p:nvCxnSpPr>
        <p:spPr>
          <a:xfrm>
            <a:off x="2472108" y="4227057"/>
            <a:ext cx="1841709" cy="58915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DFE69014-A1F7-46F1-A98F-B81B5CD61A17}"/>
              </a:ext>
            </a:extLst>
          </p:cNvPr>
          <p:cNvCxnSpPr>
            <a:cxnSpLocks/>
          </p:cNvCxnSpPr>
          <p:nvPr/>
        </p:nvCxnSpPr>
        <p:spPr>
          <a:xfrm>
            <a:off x="2480993" y="3480077"/>
            <a:ext cx="727443" cy="4427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62D33573-E855-4207-8857-78D62EF5B369}"/>
              </a:ext>
            </a:extLst>
          </p:cNvPr>
          <p:cNvCxnSpPr>
            <a:cxnSpLocks/>
          </p:cNvCxnSpPr>
          <p:nvPr/>
        </p:nvCxnSpPr>
        <p:spPr>
          <a:xfrm>
            <a:off x="2472108" y="2708630"/>
            <a:ext cx="1054380" cy="68937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76FF894D-541C-4255-87BA-E2197D2F6243}"/>
              </a:ext>
            </a:extLst>
          </p:cNvPr>
          <p:cNvCxnSpPr>
            <a:cxnSpLocks/>
          </p:cNvCxnSpPr>
          <p:nvPr/>
        </p:nvCxnSpPr>
        <p:spPr>
          <a:xfrm>
            <a:off x="3270642" y="1891963"/>
            <a:ext cx="503344" cy="85710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42A9E33-4BA0-472F-B20A-FADFECC2741A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859429" y="2058962"/>
            <a:ext cx="893764" cy="7483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2CAC7622-4ED0-49D2-B4A0-7663399DB1EC}"/>
              </a:ext>
            </a:extLst>
          </p:cNvPr>
          <p:cNvCxnSpPr>
            <a:cxnSpLocks/>
          </p:cNvCxnSpPr>
          <p:nvPr/>
        </p:nvCxnSpPr>
        <p:spPr>
          <a:xfrm flipH="1">
            <a:off x="3790574" y="2564605"/>
            <a:ext cx="2353533" cy="47739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AADB94E0-BECA-435E-9A26-5B452B4B899F}"/>
              </a:ext>
            </a:extLst>
          </p:cNvPr>
          <p:cNvCxnSpPr>
            <a:cxnSpLocks/>
          </p:cNvCxnSpPr>
          <p:nvPr/>
        </p:nvCxnSpPr>
        <p:spPr>
          <a:xfrm flipH="1">
            <a:off x="4270014" y="2869502"/>
            <a:ext cx="1870351" cy="53981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088528B7-9349-4027-8DA0-80F9051A0092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4803407" y="3589547"/>
            <a:ext cx="1336958" cy="3344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5143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タイトル 1">
            <a:extLst>
              <a:ext uri="{FF2B5EF4-FFF2-40B4-BE49-F238E27FC236}">
                <a16:creationId xmlns:a16="http://schemas.microsoft.com/office/drawing/2014/main" id="{759FEE20-1643-4BE9-8A52-E1B0C25ADE00}"/>
              </a:ext>
            </a:extLst>
          </p:cNvPr>
          <p:cNvSpPr txBox="1">
            <a:spLocks/>
          </p:cNvSpPr>
          <p:nvPr/>
        </p:nvSpPr>
        <p:spPr>
          <a:xfrm>
            <a:off x="360000" y="230933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2800" dirty="0"/>
              <a:t>2.11	Dam-Safety Management and Operation (6)</a:t>
            </a:r>
            <a:endParaRPr lang="ja-JP" altLang="en-US" sz="2800" dirty="0"/>
          </a:p>
        </p:txBody>
      </p:sp>
      <p:sp>
        <p:nvSpPr>
          <p:cNvPr id="43" name="テキスト プレースホルダー 7">
            <a:extLst>
              <a:ext uri="{FF2B5EF4-FFF2-40B4-BE49-F238E27FC236}">
                <a16:creationId xmlns:a16="http://schemas.microsoft.com/office/drawing/2014/main" id="{5A3976F0-A874-4991-B12A-83C623DA7457}"/>
              </a:ext>
            </a:extLst>
          </p:cNvPr>
          <p:cNvSpPr txBox="1"/>
          <p:nvPr/>
        </p:nvSpPr>
        <p:spPr>
          <a:xfrm>
            <a:off x="432000" y="914934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Advanced technologies can be effectively utilized in existing dam facilities</a:t>
            </a:r>
            <a:r>
              <a:rPr lang="en-US" altLang="ja-JP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3299D8EA-971F-41AC-9E59-2FEE717C24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7680" y="2037747"/>
            <a:ext cx="4484243" cy="278250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6BDC212-E38C-4597-9E7B-C4183D8E9047}"/>
              </a:ext>
            </a:extLst>
          </p:cNvPr>
          <p:cNvSpPr txBox="1"/>
          <p:nvPr/>
        </p:nvSpPr>
        <p:spPr>
          <a:xfrm>
            <a:off x="4474800" y="500118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Shin-</a:t>
            </a:r>
            <a:r>
              <a:rPr lang="en-US" altLang="ja-JP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Katsurazawa</a:t>
            </a: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Dam for Dam Upgrading</a:t>
            </a:r>
            <a:endParaRPr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61400F8-1B7D-4152-8E23-0902334FCAFE}"/>
              </a:ext>
            </a:extLst>
          </p:cNvPr>
          <p:cNvSpPr txBox="1"/>
          <p:nvPr/>
        </p:nvSpPr>
        <p:spPr>
          <a:xfrm>
            <a:off x="4474800" y="588999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ja-JP" sz="10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ＭＳ 明朝" panose="02020609040205080304" pitchFamily="17" charset="-128"/>
              </a:rPr>
              <a:t>Source: </a:t>
            </a:r>
            <a:r>
              <a:rPr lang="en-US" altLang="ja-JP" sz="10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Sapporo Development and Construction Office, Hokkaido Regional Development Bureau</a:t>
            </a:r>
            <a:endParaRPr lang="ja-JP" altLang="ja-JP" sz="1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35272F5-A9B7-4986-9C0C-ACECD469BF58}"/>
              </a:ext>
            </a:extLst>
          </p:cNvPr>
          <p:cNvSpPr txBox="1"/>
          <p:nvPr/>
        </p:nvSpPr>
        <p:spPr>
          <a:xfrm>
            <a:off x="360000" y="2037747"/>
            <a:ext cx="3865680" cy="255454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Dams are enhanced by increasing the reservoir capacity with dam crest raising increasing the dam discharge capacity with additional facilities, installing hydropower equipment, and adding sediment discharge facilities.</a:t>
            </a:r>
            <a:endParaRPr lang="ja-JP" alt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747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4C1C9B87-CD48-43DB-B18A-4BC0D80D5A67}"/>
              </a:ext>
            </a:extLst>
          </p:cNvPr>
          <p:cNvSpPr txBox="1">
            <a:spLocks/>
          </p:cNvSpPr>
          <p:nvPr/>
        </p:nvSpPr>
        <p:spPr>
          <a:xfrm>
            <a:off x="483566" y="54720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720725"/>
            <a:r>
              <a:rPr lang="en-GB" altLang="ja-JP" sz="2800" dirty="0"/>
              <a:t>2.12 Environmental and Social Considerations of Large-Scale Projects (1)</a:t>
            </a:r>
            <a:endParaRPr lang="ja-JP" altLang="en-US" sz="2800" dirty="0"/>
          </a:p>
        </p:txBody>
      </p:sp>
      <p:sp>
        <p:nvSpPr>
          <p:cNvPr id="7" name="テキスト プレースホルダー 7">
            <a:extLst>
              <a:ext uri="{FF2B5EF4-FFF2-40B4-BE49-F238E27FC236}">
                <a16:creationId xmlns:a16="http://schemas.microsoft.com/office/drawing/2014/main" id="{421F7CDA-2A30-49E4-B479-1D210627174C}"/>
              </a:ext>
            </a:extLst>
          </p:cNvPr>
          <p:cNvSpPr txBox="1"/>
          <p:nvPr/>
        </p:nvSpPr>
        <p:spPr>
          <a:xfrm>
            <a:off x="490432" y="1332000"/>
            <a:ext cx="8280000" cy="106873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20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government should support rebuilding of local communities submerged by large-scale project to avoid fracturing or disappearing. 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C24DF7-0A87-4BF0-BC97-1A91544033CC}"/>
              </a:ext>
            </a:extLst>
          </p:cNvPr>
          <p:cNvSpPr txBox="1"/>
          <p:nvPr/>
        </p:nvSpPr>
        <p:spPr>
          <a:xfrm>
            <a:off x="373782" y="5937757"/>
            <a:ext cx="875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b="1" dirty="0"/>
              <a:t>Overall Picture of Measures for Water Source Areas in Dam Construction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0BB4777-336A-4B44-9359-87CD0B9610E4}"/>
              </a:ext>
            </a:extLst>
          </p:cNvPr>
          <p:cNvSpPr txBox="1"/>
          <p:nvPr/>
        </p:nvSpPr>
        <p:spPr>
          <a:xfrm>
            <a:off x="4062910" y="6943188"/>
            <a:ext cx="4399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44463"/>
            <a:r>
              <a:rPr lang="en-GB" sz="1400" dirty="0">
                <a:effectLst/>
                <a:ea typeface="ＭＳ 明朝" panose="02020609040205080304" pitchFamily="17" charset="-128"/>
              </a:rPr>
              <a:t>Source: Water Resources in Japan (FY 2014 Edition)</a:t>
            </a:r>
            <a:endParaRPr lang="en-US" sz="1400" dirty="0">
              <a:effectLst/>
              <a:ea typeface="ＭＳ 明朝" panose="02020609040205080304" pitchFamily="17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4EFC5D-DABF-4FD5-9A51-403846EAC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666" y="3189729"/>
            <a:ext cx="2780987" cy="1953158"/>
          </a:xfrm>
          <a:prstGeom prst="rect">
            <a:avLst/>
          </a:prstGeom>
        </p:spPr>
      </p:pic>
      <p:sp>
        <p:nvSpPr>
          <p:cNvPr id="12" name="楕円 152">
            <a:extLst>
              <a:ext uri="{FF2B5EF4-FFF2-40B4-BE49-F238E27FC236}">
                <a16:creationId xmlns:a16="http://schemas.microsoft.com/office/drawing/2014/main" id="{3E3A07B7-AE8D-4E6C-8735-C9E57052E2FE}"/>
              </a:ext>
            </a:extLst>
          </p:cNvPr>
          <p:cNvSpPr/>
          <p:nvPr/>
        </p:nvSpPr>
        <p:spPr>
          <a:xfrm>
            <a:off x="2599956" y="3498512"/>
            <a:ext cx="3590150" cy="1481472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53">
            <a:extLst>
              <a:ext uri="{FF2B5EF4-FFF2-40B4-BE49-F238E27FC236}">
                <a16:creationId xmlns:a16="http://schemas.microsoft.com/office/drawing/2014/main" id="{53B54C11-5C59-4AD2-9EAD-8AE51E2D5781}"/>
              </a:ext>
            </a:extLst>
          </p:cNvPr>
          <p:cNvSpPr txBox="1"/>
          <p:nvPr/>
        </p:nvSpPr>
        <p:spPr>
          <a:xfrm>
            <a:off x="2834195" y="3671638"/>
            <a:ext cx="3012299" cy="10698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Support </a:t>
            </a:r>
            <a:r>
              <a:rPr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Water Source Area in Whole River Basin</a:t>
            </a:r>
          </a:p>
        </p:txBody>
      </p:sp>
      <p:sp>
        <p:nvSpPr>
          <p:cNvPr id="14" name="テキスト ボックス 154">
            <a:extLst>
              <a:ext uri="{FF2B5EF4-FFF2-40B4-BE49-F238E27FC236}">
                <a16:creationId xmlns:a16="http://schemas.microsoft.com/office/drawing/2014/main" id="{F03F7BC4-2CBE-4F2E-9097-DD9CF0C39143}"/>
              </a:ext>
            </a:extLst>
          </p:cNvPr>
          <p:cNvSpPr txBox="1"/>
          <p:nvPr/>
        </p:nvSpPr>
        <p:spPr>
          <a:xfrm>
            <a:off x="3505324" y="5306116"/>
            <a:ext cx="2430638" cy="571301"/>
          </a:xfrm>
          <a:prstGeom prst="rect">
            <a:avLst/>
          </a:prstGeom>
          <a:solidFill>
            <a:srgbClr val="FFCCFF"/>
          </a:solidFill>
          <a:effectLst>
            <a:glow rad="127000">
              <a:srgbClr val="FFCCFF"/>
            </a:glow>
          </a:effectLst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Water Source Area Development Fund</a:t>
            </a:r>
            <a:endParaRPr kumimoji="1" lang="ja-JP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55">
            <a:extLst>
              <a:ext uri="{FF2B5EF4-FFF2-40B4-BE49-F238E27FC236}">
                <a16:creationId xmlns:a16="http://schemas.microsoft.com/office/drawing/2014/main" id="{585001BF-E863-41B8-97E9-C16DE881D12F}"/>
              </a:ext>
            </a:extLst>
          </p:cNvPr>
          <p:cNvSpPr txBox="1"/>
          <p:nvPr/>
        </p:nvSpPr>
        <p:spPr>
          <a:xfrm>
            <a:off x="397402" y="5306117"/>
            <a:ext cx="2595817" cy="571301"/>
          </a:xfrm>
          <a:prstGeom prst="rect">
            <a:avLst/>
          </a:prstGeom>
          <a:solidFill>
            <a:srgbClr val="FFCC99"/>
          </a:solidFill>
          <a:effectLst>
            <a:glow rad="127000">
              <a:srgbClr val="FFCC99"/>
            </a:glow>
          </a:effectLst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Three Acts for Power Development</a:t>
            </a:r>
            <a:endParaRPr kumimoji="1" lang="ja-JP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8">
            <a:extLst>
              <a:ext uri="{FF2B5EF4-FFF2-40B4-BE49-F238E27FC236}">
                <a16:creationId xmlns:a16="http://schemas.microsoft.com/office/drawing/2014/main" id="{C3DB1E3F-BD90-4D7F-A989-E305BAC27754}"/>
              </a:ext>
            </a:extLst>
          </p:cNvPr>
          <p:cNvSpPr txBox="1"/>
          <p:nvPr/>
        </p:nvSpPr>
        <p:spPr>
          <a:xfrm>
            <a:off x="879437" y="2552672"/>
            <a:ext cx="3874321" cy="571301"/>
          </a:xfrm>
          <a:prstGeom prst="rect">
            <a:avLst/>
          </a:prstGeom>
          <a:solidFill>
            <a:srgbClr val="CCFFFF"/>
          </a:solidFill>
          <a:effectLst>
            <a:glow rad="127000">
              <a:srgbClr val="CCFFFF"/>
            </a:glow>
          </a:effectLst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Act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on Special Measures for Water Source Areas</a:t>
            </a:r>
            <a:endParaRPr kumimoji="1" lang="ja-JP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4">
            <a:extLst>
              <a:ext uri="{FF2B5EF4-FFF2-40B4-BE49-F238E27FC236}">
                <a16:creationId xmlns:a16="http://schemas.microsoft.com/office/drawing/2014/main" id="{67687D62-B03A-4AC8-9502-1212B9840CB7}"/>
              </a:ext>
            </a:extLst>
          </p:cNvPr>
          <p:cNvSpPr txBox="1"/>
          <p:nvPr/>
        </p:nvSpPr>
        <p:spPr>
          <a:xfrm>
            <a:off x="5124794" y="2726732"/>
            <a:ext cx="3195482" cy="322002"/>
          </a:xfrm>
          <a:prstGeom prst="rect">
            <a:avLst/>
          </a:prstGeom>
          <a:solidFill>
            <a:srgbClr val="CCFF99"/>
          </a:solidFill>
          <a:effectLst>
            <a:glow rad="127000">
              <a:srgbClr val="CCFF99"/>
            </a:glow>
          </a:effectLst>
        </p:spPr>
        <p:txBody>
          <a:bodyPr wrap="none" lIns="36000" tIns="36000" rIns="36000" bIns="36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Forest Environmental Tax</a:t>
            </a:r>
            <a:endParaRPr kumimoji="1" lang="ja-JP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8" name="グループ化 200">
            <a:extLst>
              <a:ext uri="{FF2B5EF4-FFF2-40B4-BE49-F238E27FC236}">
                <a16:creationId xmlns:a16="http://schemas.microsoft.com/office/drawing/2014/main" id="{27D58E40-B77F-4997-ABD4-581A55AD5028}"/>
              </a:ext>
            </a:extLst>
          </p:cNvPr>
          <p:cNvGrpSpPr/>
          <p:nvPr/>
        </p:nvGrpSpPr>
        <p:grpSpPr>
          <a:xfrm>
            <a:off x="320144" y="4214958"/>
            <a:ext cx="2315689" cy="833726"/>
            <a:chOff x="8020872" y="2871599"/>
            <a:chExt cx="1184419" cy="426431"/>
          </a:xfrm>
        </p:grpSpPr>
        <p:sp>
          <p:nvSpPr>
            <p:cNvPr id="19" name="フリーフォーム: 図形 201">
              <a:extLst>
                <a:ext uri="{FF2B5EF4-FFF2-40B4-BE49-F238E27FC236}">
                  <a16:creationId xmlns:a16="http://schemas.microsoft.com/office/drawing/2014/main" id="{1BD08BEE-4F38-4BF3-9787-9624DE845A40}"/>
                </a:ext>
              </a:extLst>
            </p:cNvPr>
            <p:cNvSpPr/>
            <p:nvPr/>
          </p:nvSpPr>
          <p:spPr>
            <a:xfrm>
              <a:off x="8205584" y="3004105"/>
              <a:ext cx="763678" cy="283966"/>
            </a:xfrm>
            <a:custGeom>
              <a:avLst/>
              <a:gdLst>
                <a:gd name="connsiteX0" fmla="*/ 0 w 1085850"/>
                <a:gd name="connsiteY0" fmla="*/ 110490 h 156210"/>
                <a:gd name="connsiteX1" fmla="*/ 72390 w 1085850"/>
                <a:gd name="connsiteY1" fmla="*/ 53340 h 156210"/>
                <a:gd name="connsiteX2" fmla="*/ 403860 w 1085850"/>
                <a:gd name="connsiteY2" fmla="*/ 34290 h 156210"/>
                <a:gd name="connsiteX3" fmla="*/ 415290 w 1085850"/>
                <a:gd name="connsiteY3" fmla="*/ 11430 h 156210"/>
                <a:gd name="connsiteX4" fmla="*/ 560070 w 1085850"/>
                <a:gd name="connsiteY4" fmla="*/ 0 h 156210"/>
                <a:gd name="connsiteX5" fmla="*/ 739140 w 1085850"/>
                <a:gd name="connsiteY5" fmla="*/ 26670 h 156210"/>
                <a:gd name="connsiteX6" fmla="*/ 944880 w 1085850"/>
                <a:gd name="connsiteY6" fmla="*/ 7620 h 156210"/>
                <a:gd name="connsiteX7" fmla="*/ 1085850 w 1085850"/>
                <a:gd name="connsiteY7" fmla="*/ 7620 h 156210"/>
                <a:gd name="connsiteX8" fmla="*/ 868680 w 1085850"/>
                <a:gd name="connsiteY8" fmla="*/ 60960 h 156210"/>
                <a:gd name="connsiteX9" fmla="*/ 784860 w 1085850"/>
                <a:gd name="connsiteY9" fmla="*/ 110490 h 156210"/>
                <a:gd name="connsiteX10" fmla="*/ 506730 w 1085850"/>
                <a:gd name="connsiteY10" fmla="*/ 114300 h 156210"/>
                <a:gd name="connsiteX11" fmla="*/ 152400 w 1085850"/>
                <a:gd name="connsiteY11" fmla="*/ 118110 h 156210"/>
                <a:gd name="connsiteX12" fmla="*/ 83820 w 1085850"/>
                <a:gd name="connsiteY12" fmla="*/ 156210 h 156210"/>
                <a:gd name="connsiteX13" fmla="*/ 0 w 1085850"/>
                <a:gd name="connsiteY13" fmla="*/ 110490 h 156210"/>
                <a:gd name="connsiteX0" fmla="*/ 0 w 1085850"/>
                <a:gd name="connsiteY0" fmla="*/ 110490 h 156210"/>
                <a:gd name="connsiteX1" fmla="*/ 72390 w 1085850"/>
                <a:gd name="connsiteY1" fmla="*/ 53340 h 156210"/>
                <a:gd name="connsiteX2" fmla="*/ 403860 w 1085850"/>
                <a:gd name="connsiteY2" fmla="*/ 34290 h 156210"/>
                <a:gd name="connsiteX3" fmla="*/ 415290 w 1085850"/>
                <a:gd name="connsiteY3" fmla="*/ 11430 h 156210"/>
                <a:gd name="connsiteX4" fmla="*/ 560070 w 1085850"/>
                <a:gd name="connsiteY4" fmla="*/ 0 h 156210"/>
                <a:gd name="connsiteX5" fmla="*/ 739140 w 1085850"/>
                <a:gd name="connsiteY5" fmla="*/ 26670 h 156210"/>
                <a:gd name="connsiteX6" fmla="*/ 944880 w 1085850"/>
                <a:gd name="connsiteY6" fmla="*/ 7620 h 156210"/>
                <a:gd name="connsiteX7" fmla="*/ 1085850 w 1085850"/>
                <a:gd name="connsiteY7" fmla="*/ 7620 h 156210"/>
                <a:gd name="connsiteX8" fmla="*/ 868680 w 1085850"/>
                <a:gd name="connsiteY8" fmla="*/ 60960 h 156210"/>
                <a:gd name="connsiteX9" fmla="*/ 830580 w 1085850"/>
                <a:gd name="connsiteY9" fmla="*/ 152412 h 156210"/>
                <a:gd name="connsiteX10" fmla="*/ 506730 w 1085850"/>
                <a:gd name="connsiteY10" fmla="*/ 114300 h 156210"/>
                <a:gd name="connsiteX11" fmla="*/ 152400 w 1085850"/>
                <a:gd name="connsiteY11" fmla="*/ 118110 h 156210"/>
                <a:gd name="connsiteX12" fmla="*/ 83820 w 1085850"/>
                <a:gd name="connsiteY12" fmla="*/ 156210 h 156210"/>
                <a:gd name="connsiteX13" fmla="*/ 0 w 1085850"/>
                <a:gd name="connsiteY13" fmla="*/ 110490 h 156210"/>
                <a:gd name="connsiteX0" fmla="*/ 0 w 1085850"/>
                <a:gd name="connsiteY0" fmla="*/ 110490 h 156210"/>
                <a:gd name="connsiteX1" fmla="*/ 72390 w 1085850"/>
                <a:gd name="connsiteY1" fmla="*/ 53340 h 156210"/>
                <a:gd name="connsiteX2" fmla="*/ 403860 w 1085850"/>
                <a:gd name="connsiteY2" fmla="*/ 34290 h 156210"/>
                <a:gd name="connsiteX3" fmla="*/ 415290 w 1085850"/>
                <a:gd name="connsiteY3" fmla="*/ 11430 h 156210"/>
                <a:gd name="connsiteX4" fmla="*/ 560070 w 1085850"/>
                <a:gd name="connsiteY4" fmla="*/ 0 h 156210"/>
                <a:gd name="connsiteX5" fmla="*/ 739140 w 1085850"/>
                <a:gd name="connsiteY5" fmla="*/ 26670 h 156210"/>
                <a:gd name="connsiteX6" fmla="*/ 944880 w 1085850"/>
                <a:gd name="connsiteY6" fmla="*/ 7620 h 156210"/>
                <a:gd name="connsiteX7" fmla="*/ 1085850 w 1085850"/>
                <a:gd name="connsiteY7" fmla="*/ 7620 h 156210"/>
                <a:gd name="connsiteX8" fmla="*/ 942340 w 1085850"/>
                <a:gd name="connsiteY8" fmla="*/ 108871 h 156210"/>
                <a:gd name="connsiteX9" fmla="*/ 830580 w 1085850"/>
                <a:gd name="connsiteY9" fmla="*/ 152412 h 156210"/>
                <a:gd name="connsiteX10" fmla="*/ 506730 w 1085850"/>
                <a:gd name="connsiteY10" fmla="*/ 114300 h 156210"/>
                <a:gd name="connsiteX11" fmla="*/ 152400 w 1085850"/>
                <a:gd name="connsiteY11" fmla="*/ 118110 h 156210"/>
                <a:gd name="connsiteX12" fmla="*/ 83820 w 1085850"/>
                <a:gd name="connsiteY12" fmla="*/ 156210 h 156210"/>
                <a:gd name="connsiteX13" fmla="*/ 0 w 1085850"/>
                <a:gd name="connsiteY13" fmla="*/ 110490 h 156210"/>
                <a:gd name="connsiteX0" fmla="*/ 0 w 1113790"/>
                <a:gd name="connsiteY0" fmla="*/ 110490 h 156210"/>
                <a:gd name="connsiteX1" fmla="*/ 72390 w 1113790"/>
                <a:gd name="connsiteY1" fmla="*/ 53340 h 156210"/>
                <a:gd name="connsiteX2" fmla="*/ 403860 w 1113790"/>
                <a:gd name="connsiteY2" fmla="*/ 34290 h 156210"/>
                <a:gd name="connsiteX3" fmla="*/ 415290 w 1113790"/>
                <a:gd name="connsiteY3" fmla="*/ 11430 h 156210"/>
                <a:gd name="connsiteX4" fmla="*/ 560070 w 1113790"/>
                <a:gd name="connsiteY4" fmla="*/ 0 h 156210"/>
                <a:gd name="connsiteX5" fmla="*/ 739140 w 1113790"/>
                <a:gd name="connsiteY5" fmla="*/ 26670 h 156210"/>
                <a:gd name="connsiteX6" fmla="*/ 944880 w 1113790"/>
                <a:gd name="connsiteY6" fmla="*/ 7620 h 156210"/>
                <a:gd name="connsiteX7" fmla="*/ 1113790 w 1113790"/>
                <a:gd name="connsiteY7" fmla="*/ 43553 h 156210"/>
                <a:gd name="connsiteX8" fmla="*/ 942340 w 1113790"/>
                <a:gd name="connsiteY8" fmla="*/ 108871 h 156210"/>
                <a:gd name="connsiteX9" fmla="*/ 830580 w 1113790"/>
                <a:gd name="connsiteY9" fmla="*/ 152412 h 156210"/>
                <a:gd name="connsiteX10" fmla="*/ 506730 w 1113790"/>
                <a:gd name="connsiteY10" fmla="*/ 114300 h 156210"/>
                <a:gd name="connsiteX11" fmla="*/ 152400 w 1113790"/>
                <a:gd name="connsiteY11" fmla="*/ 118110 h 156210"/>
                <a:gd name="connsiteX12" fmla="*/ 83820 w 1113790"/>
                <a:gd name="connsiteY12" fmla="*/ 156210 h 156210"/>
                <a:gd name="connsiteX13" fmla="*/ 0 w 1113790"/>
                <a:gd name="connsiteY13" fmla="*/ 110490 h 156210"/>
                <a:gd name="connsiteX0" fmla="*/ 0 w 1113790"/>
                <a:gd name="connsiteY0" fmla="*/ 110490 h 152412"/>
                <a:gd name="connsiteX1" fmla="*/ 72390 w 1113790"/>
                <a:gd name="connsiteY1" fmla="*/ 53340 h 152412"/>
                <a:gd name="connsiteX2" fmla="*/ 403860 w 1113790"/>
                <a:gd name="connsiteY2" fmla="*/ 34290 h 152412"/>
                <a:gd name="connsiteX3" fmla="*/ 415290 w 1113790"/>
                <a:gd name="connsiteY3" fmla="*/ 11430 h 152412"/>
                <a:gd name="connsiteX4" fmla="*/ 560070 w 1113790"/>
                <a:gd name="connsiteY4" fmla="*/ 0 h 152412"/>
                <a:gd name="connsiteX5" fmla="*/ 739140 w 1113790"/>
                <a:gd name="connsiteY5" fmla="*/ 26670 h 152412"/>
                <a:gd name="connsiteX6" fmla="*/ 944880 w 1113790"/>
                <a:gd name="connsiteY6" fmla="*/ 7620 h 152412"/>
                <a:gd name="connsiteX7" fmla="*/ 1113790 w 1113790"/>
                <a:gd name="connsiteY7" fmla="*/ 43553 h 152412"/>
                <a:gd name="connsiteX8" fmla="*/ 942340 w 1113790"/>
                <a:gd name="connsiteY8" fmla="*/ 108871 h 152412"/>
                <a:gd name="connsiteX9" fmla="*/ 830580 w 1113790"/>
                <a:gd name="connsiteY9" fmla="*/ 152412 h 152412"/>
                <a:gd name="connsiteX10" fmla="*/ 506730 w 1113790"/>
                <a:gd name="connsiteY10" fmla="*/ 114300 h 152412"/>
                <a:gd name="connsiteX11" fmla="*/ 152400 w 1113790"/>
                <a:gd name="connsiteY11" fmla="*/ 118110 h 152412"/>
                <a:gd name="connsiteX12" fmla="*/ 83820 w 1113790"/>
                <a:gd name="connsiteY12" fmla="*/ 125536 h 152412"/>
                <a:gd name="connsiteX13" fmla="*/ 0 w 1113790"/>
                <a:gd name="connsiteY13" fmla="*/ 110490 h 15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3790" h="152412">
                  <a:moveTo>
                    <a:pt x="0" y="110490"/>
                  </a:moveTo>
                  <a:lnTo>
                    <a:pt x="72390" y="53340"/>
                  </a:lnTo>
                  <a:lnTo>
                    <a:pt x="403860" y="34290"/>
                  </a:lnTo>
                  <a:lnTo>
                    <a:pt x="415290" y="11430"/>
                  </a:lnTo>
                  <a:lnTo>
                    <a:pt x="560070" y="0"/>
                  </a:lnTo>
                  <a:lnTo>
                    <a:pt x="739140" y="26670"/>
                  </a:lnTo>
                  <a:lnTo>
                    <a:pt x="944880" y="7620"/>
                  </a:lnTo>
                  <a:lnTo>
                    <a:pt x="1113790" y="43553"/>
                  </a:lnTo>
                  <a:lnTo>
                    <a:pt x="942340" y="108871"/>
                  </a:lnTo>
                  <a:lnTo>
                    <a:pt x="830580" y="152412"/>
                  </a:lnTo>
                  <a:lnTo>
                    <a:pt x="506730" y="114300"/>
                  </a:lnTo>
                  <a:lnTo>
                    <a:pt x="152400" y="118110"/>
                  </a:lnTo>
                  <a:lnTo>
                    <a:pt x="83820" y="125536"/>
                  </a:lnTo>
                  <a:lnTo>
                    <a:pt x="0" y="11049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27DC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: 図形 202">
              <a:extLst>
                <a:ext uri="{FF2B5EF4-FFF2-40B4-BE49-F238E27FC236}">
                  <a16:creationId xmlns:a16="http://schemas.microsoft.com/office/drawing/2014/main" id="{576C7930-AAC7-4F03-9C2A-9D1DA1171EC2}"/>
                </a:ext>
              </a:extLst>
            </p:cNvPr>
            <p:cNvSpPr/>
            <p:nvPr/>
          </p:nvSpPr>
          <p:spPr>
            <a:xfrm>
              <a:off x="8020872" y="2871599"/>
              <a:ext cx="1088204" cy="372851"/>
            </a:xfrm>
            <a:custGeom>
              <a:avLst/>
              <a:gdLst>
                <a:gd name="connsiteX0" fmla="*/ 0 w 1908810"/>
                <a:gd name="connsiteY0" fmla="*/ 217170 h 220980"/>
                <a:gd name="connsiteX1" fmla="*/ 144780 w 1908810"/>
                <a:gd name="connsiteY1" fmla="*/ 179070 h 220980"/>
                <a:gd name="connsiteX2" fmla="*/ 312420 w 1908810"/>
                <a:gd name="connsiteY2" fmla="*/ 137160 h 220980"/>
                <a:gd name="connsiteX3" fmla="*/ 407670 w 1908810"/>
                <a:gd name="connsiteY3" fmla="*/ 137160 h 220980"/>
                <a:gd name="connsiteX4" fmla="*/ 480060 w 1908810"/>
                <a:gd name="connsiteY4" fmla="*/ 99060 h 220980"/>
                <a:gd name="connsiteX5" fmla="*/ 560070 w 1908810"/>
                <a:gd name="connsiteY5" fmla="*/ 95250 h 220980"/>
                <a:gd name="connsiteX6" fmla="*/ 628650 w 1908810"/>
                <a:gd name="connsiteY6" fmla="*/ 68580 h 220980"/>
                <a:gd name="connsiteX7" fmla="*/ 803910 w 1908810"/>
                <a:gd name="connsiteY7" fmla="*/ 95250 h 220980"/>
                <a:gd name="connsiteX8" fmla="*/ 910590 w 1908810"/>
                <a:gd name="connsiteY8" fmla="*/ 53340 h 220980"/>
                <a:gd name="connsiteX9" fmla="*/ 1070610 w 1908810"/>
                <a:gd name="connsiteY9" fmla="*/ 0 h 220980"/>
                <a:gd name="connsiteX10" fmla="*/ 1177290 w 1908810"/>
                <a:gd name="connsiteY10" fmla="*/ 11430 h 220980"/>
                <a:gd name="connsiteX11" fmla="*/ 1276350 w 1908810"/>
                <a:gd name="connsiteY11" fmla="*/ 68580 h 220980"/>
                <a:gd name="connsiteX12" fmla="*/ 1398270 w 1908810"/>
                <a:gd name="connsiteY12" fmla="*/ 45720 h 220980"/>
                <a:gd name="connsiteX13" fmla="*/ 1489710 w 1908810"/>
                <a:gd name="connsiteY13" fmla="*/ 87630 h 220980"/>
                <a:gd name="connsiteX14" fmla="*/ 1543050 w 1908810"/>
                <a:gd name="connsiteY14" fmla="*/ 91440 h 220980"/>
                <a:gd name="connsiteX15" fmla="*/ 1718310 w 1908810"/>
                <a:gd name="connsiteY15" fmla="*/ 87630 h 220980"/>
                <a:gd name="connsiteX16" fmla="*/ 1908810 w 1908810"/>
                <a:gd name="connsiteY16" fmla="*/ 171450 h 220980"/>
                <a:gd name="connsiteX17" fmla="*/ 1733550 w 1908810"/>
                <a:gd name="connsiteY17" fmla="*/ 156210 h 220980"/>
                <a:gd name="connsiteX18" fmla="*/ 1581150 w 1908810"/>
                <a:gd name="connsiteY18" fmla="*/ 144780 h 220980"/>
                <a:gd name="connsiteX19" fmla="*/ 1329690 w 1908810"/>
                <a:gd name="connsiteY19" fmla="*/ 137160 h 220980"/>
                <a:gd name="connsiteX20" fmla="*/ 1169670 w 1908810"/>
                <a:gd name="connsiteY20" fmla="*/ 140970 h 220980"/>
                <a:gd name="connsiteX21" fmla="*/ 1036320 w 1908810"/>
                <a:gd name="connsiteY21" fmla="*/ 118110 h 220980"/>
                <a:gd name="connsiteX22" fmla="*/ 880110 w 1908810"/>
                <a:gd name="connsiteY22" fmla="*/ 125730 h 220980"/>
                <a:gd name="connsiteX23" fmla="*/ 914400 w 1908810"/>
                <a:gd name="connsiteY23" fmla="*/ 148590 h 220980"/>
                <a:gd name="connsiteX24" fmla="*/ 708660 w 1908810"/>
                <a:gd name="connsiteY24" fmla="*/ 160020 h 220980"/>
                <a:gd name="connsiteX25" fmla="*/ 552450 w 1908810"/>
                <a:gd name="connsiteY25" fmla="*/ 175260 h 220980"/>
                <a:gd name="connsiteX26" fmla="*/ 472440 w 1908810"/>
                <a:gd name="connsiteY26" fmla="*/ 220980 h 220980"/>
                <a:gd name="connsiteX27" fmla="*/ 0 w 1908810"/>
                <a:gd name="connsiteY27" fmla="*/ 217170 h 220980"/>
                <a:gd name="connsiteX0" fmla="*/ 0 w 1908810"/>
                <a:gd name="connsiteY0" fmla="*/ 217170 h 231497"/>
                <a:gd name="connsiteX1" fmla="*/ 144780 w 1908810"/>
                <a:gd name="connsiteY1" fmla="*/ 179070 h 231497"/>
                <a:gd name="connsiteX2" fmla="*/ 312420 w 1908810"/>
                <a:gd name="connsiteY2" fmla="*/ 137160 h 231497"/>
                <a:gd name="connsiteX3" fmla="*/ 407670 w 1908810"/>
                <a:gd name="connsiteY3" fmla="*/ 137160 h 231497"/>
                <a:gd name="connsiteX4" fmla="*/ 480060 w 1908810"/>
                <a:gd name="connsiteY4" fmla="*/ 99060 h 231497"/>
                <a:gd name="connsiteX5" fmla="*/ 560070 w 1908810"/>
                <a:gd name="connsiteY5" fmla="*/ 95250 h 231497"/>
                <a:gd name="connsiteX6" fmla="*/ 628650 w 1908810"/>
                <a:gd name="connsiteY6" fmla="*/ 68580 h 231497"/>
                <a:gd name="connsiteX7" fmla="*/ 803910 w 1908810"/>
                <a:gd name="connsiteY7" fmla="*/ 95250 h 231497"/>
                <a:gd name="connsiteX8" fmla="*/ 910590 w 1908810"/>
                <a:gd name="connsiteY8" fmla="*/ 53340 h 231497"/>
                <a:gd name="connsiteX9" fmla="*/ 1070610 w 1908810"/>
                <a:gd name="connsiteY9" fmla="*/ 0 h 231497"/>
                <a:gd name="connsiteX10" fmla="*/ 1177290 w 1908810"/>
                <a:gd name="connsiteY10" fmla="*/ 11430 h 231497"/>
                <a:gd name="connsiteX11" fmla="*/ 1276350 w 1908810"/>
                <a:gd name="connsiteY11" fmla="*/ 68580 h 231497"/>
                <a:gd name="connsiteX12" fmla="*/ 1398270 w 1908810"/>
                <a:gd name="connsiteY12" fmla="*/ 45720 h 231497"/>
                <a:gd name="connsiteX13" fmla="*/ 1489710 w 1908810"/>
                <a:gd name="connsiteY13" fmla="*/ 87630 h 231497"/>
                <a:gd name="connsiteX14" fmla="*/ 1543050 w 1908810"/>
                <a:gd name="connsiteY14" fmla="*/ 91440 h 231497"/>
                <a:gd name="connsiteX15" fmla="*/ 1718310 w 1908810"/>
                <a:gd name="connsiteY15" fmla="*/ 87630 h 231497"/>
                <a:gd name="connsiteX16" fmla="*/ 1908810 w 1908810"/>
                <a:gd name="connsiteY16" fmla="*/ 171450 h 231497"/>
                <a:gd name="connsiteX17" fmla="*/ 1733550 w 1908810"/>
                <a:gd name="connsiteY17" fmla="*/ 156210 h 231497"/>
                <a:gd name="connsiteX18" fmla="*/ 1581150 w 1908810"/>
                <a:gd name="connsiteY18" fmla="*/ 144780 h 231497"/>
                <a:gd name="connsiteX19" fmla="*/ 1329690 w 1908810"/>
                <a:gd name="connsiteY19" fmla="*/ 137160 h 231497"/>
                <a:gd name="connsiteX20" fmla="*/ 1169670 w 1908810"/>
                <a:gd name="connsiteY20" fmla="*/ 140970 h 231497"/>
                <a:gd name="connsiteX21" fmla="*/ 1036320 w 1908810"/>
                <a:gd name="connsiteY21" fmla="*/ 118110 h 231497"/>
                <a:gd name="connsiteX22" fmla="*/ 880110 w 1908810"/>
                <a:gd name="connsiteY22" fmla="*/ 125730 h 231497"/>
                <a:gd name="connsiteX23" fmla="*/ 914400 w 1908810"/>
                <a:gd name="connsiteY23" fmla="*/ 148590 h 231497"/>
                <a:gd name="connsiteX24" fmla="*/ 708660 w 1908810"/>
                <a:gd name="connsiteY24" fmla="*/ 160020 h 231497"/>
                <a:gd name="connsiteX25" fmla="*/ 552450 w 1908810"/>
                <a:gd name="connsiteY25" fmla="*/ 175260 h 231497"/>
                <a:gd name="connsiteX26" fmla="*/ 510540 w 1908810"/>
                <a:gd name="connsiteY26" fmla="*/ 231497 h 231497"/>
                <a:gd name="connsiteX27" fmla="*/ 0 w 1908810"/>
                <a:gd name="connsiteY27" fmla="*/ 217170 h 231497"/>
                <a:gd name="connsiteX0" fmla="*/ 0 w 1908810"/>
                <a:gd name="connsiteY0" fmla="*/ 217170 h 231497"/>
                <a:gd name="connsiteX1" fmla="*/ 81915 w 1908810"/>
                <a:gd name="connsiteY1" fmla="*/ 184328 h 231497"/>
                <a:gd name="connsiteX2" fmla="*/ 312420 w 1908810"/>
                <a:gd name="connsiteY2" fmla="*/ 137160 h 231497"/>
                <a:gd name="connsiteX3" fmla="*/ 407670 w 1908810"/>
                <a:gd name="connsiteY3" fmla="*/ 137160 h 231497"/>
                <a:gd name="connsiteX4" fmla="*/ 480060 w 1908810"/>
                <a:gd name="connsiteY4" fmla="*/ 99060 h 231497"/>
                <a:gd name="connsiteX5" fmla="*/ 560070 w 1908810"/>
                <a:gd name="connsiteY5" fmla="*/ 95250 h 231497"/>
                <a:gd name="connsiteX6" fmla="*/ 628650 w 1908810"/>
                <a:gd name="connsiteY6" fmla="*/ 68580 h 231497"/>
                <a:gd name="connsiteX7" fmla="*/ 803910 w 1908810"/>
                <a:gd name="connsiteY7" fmla="*/ 95250 h 231497"/>
                <a:gd name="connsiteX8" fmla="*/ 910590 w 1908810"/>
                <a:gd name="connsiteY8" fmla="*/ 53340 h 231497"/>
                <a:gd name="connsiteX9" fmla="*/ 1070610 w 1908810"/>
                <a:gd name="connsiteY9" fmla="*/ 0 h 231497"/>
                <a:gd name="connsiteX10" fmla="*/ 1177290 w 1908810"/>
                <a:gd name="connsiteY10" fmla="*/ 11430 h 231497"/>
                <a:gd name="connsiteX11" fmla="*/ 1276350 w 1908810"/>
                <a:gd name="connsiteY11" fmla="*/ 68580 h 231497"/>
                <a:gd name="connsiteX12" fmla="*/ 1398270 w 1908810"/>
                <a:gd name="connsiteY12" fmla="*/ 45720 h 231497"/>
                <a:gd name="connsiteX13" fmla="*/ 1489710 w 1908810"/>
                <a:gd name="connsiteY13" fmla="*/ 87630 h 231497"/>
                <a:gd name="connsiteX14" fmla="*/ 1543050 w 1908810"/>
                <a:gd name="connsiteY14" fmla="*/ 91440 h 231497"/>
                <a:gd name="connsiteX15" fmla="*/ 1718310 w 1908810"/>
                <a:gd name="connsiteY15" fmla="*/ 87630 h 231497"/>
                <a:gd name="connsiteX16" fmla="*/ 1908810 w 1908810"/>
                <a:gd name="connsiteY16" fmla="*/ 171450 h 231497"/>
                <a:gd name="connsiteX17" fmla="*/ 1733550 w 1908810"/>
                <a:gd name="connsiteY17" fmla="*/ 156210 h 231497"/>
                <a:gd name="connsiteX18" fmla="*/ 1581150 w 1908810"/>
                <a:gd name="connsiteY18" fmla="*/ 144780 h 231497"/>
                <a:gd name="connsiteX19" fmla="*/ 1329690 w 1908810"/>
                <a:gd name="connsiteY19" fmla="*/ 137160 h 231497"/>
                <a:gd name="connsiteX20" fmla="*/ 1169670 w 1908810"/>
                <a:gd name="connsiteY20" fmla="*/ 140970 h 231497"/>
                <a:gd name="connsiteX21" fmla="*/ 1036320 w 1908810"/>
                <a:gd name="connsiteY21" fmla="*/ 118110 h 231497"/>
                <a:gd name="connsiteX22" fmla="*/ 880110 w 1908810"/>
                <a:gd name="connsiteY22" fmla="*/ 125730 h 231497"/>
                <a:gd name="connsiteX23" fmla="*/ 914400 w 1908810"/>
                <a:gd name="connsiteY23" fmla="*/ 148590 h 231497"/>
                <a:gd name="connsiteX24" fmla="*/ 708660 w 1908810"/>
                <a:gd name="connsiteY24" fmla="*/ 160020 h 231497"/>
                <a:gd name="connsiteX25" fmla="*/ 552450 w 1908810"/>
                <a:gd name="connsiteY25" fmla="*/ 175260 h 231497"/>
                <a:gd name="connsiteX26" fmla="*/ 510540 w 1908810"/>
                <a:gd name="connsiteY26" fmla="*/ 231497 h 231497"/>
                <a:gd name="connsiteX27" fmla="*/ 0 w 1908810"/>
                <a:gd name="connsiteY27" fmla="*/ 217170 h 231497"/>
                <a:gd name="connsiteX0" fmla="*/ 0 w 1920240"/>
                <a:gd name="connsiteY0" fmla="*/ 227687 h 231497"/>
                <a:gd name="connsiteX1" fmla="*/ 93345 w 1920240"/>
                <a:gd name="connsiteY1" fmla="*/ 184328 h 231497"/>
                <a:gd name="connsiteX2" fmla="*/ 323850 w 1920240"/>
                <a:gd name="connsiteY2" fmla="*/ 137160 h 231497"/>
                <a:gd name="connsiteX3" fmla="*/ 419100 w 1920240"/>
                <a:gd name="connsiteY3" fmla="*/ 137160 h 231497"/>
                <a:gd name="connsiteX4" fmla="*/ 491490 w 1920240"/>
                <a:gd name="connsiteY4" fmla="*/ 99060 h 231497"/>
                <a:gd name="connsiteX5" fmla="*/ 571500 w 1920240"/>
                <a:gd name="connsiteY5" fmla="*/ 95250 h 231497"/>
                <a:gd name="connsiteX6" fmla="*/ 640080 w 1920240"/>
                <a:gd name="connsiteY6" fmla="*/ 68580 h 231497"/>
                <a:gd name="connsiteX7" fmla="*/ 815340 w 1920240"/>
                <a:gd name="connsiteY7" fmla="*/ 95250 h 231497"/>
                <a:gd name="connsiteX8" fmla="*/ 922020 w 1920240"/>
                <a:gd name="connsiteY8" fmla="*/ 53340 h 231497"/>
                <a:gd name="connsiteX9" fmla="*/ 1082040 w 1920240"/>
                <a:gd name="connsiteY9" fmla="*/ 0 h 231497"/>
                <a:gd name="connsiteX10" fmla="*/ 1188720 w 1920240"/>
                <a:gd name="connsiteY10" fmla="*/ 11430 h 231497"/>
                <a:gd name="connsiteX11" fmla="*/ 1287780 w 1920240"/>
                <a:gd name="connsiteY11" fmla="*/ 68580 h 231497"/>
                <a:gd name="connsiteX12" fmla="*/ 1409700 w 1920240"/>
                <a:gd name="connsiteY12" fmla="*/ 45720 h 231497"/>
                <a:gd name="connsiteX13" fmla="*/ 1501140 w 1920240"/>
                <a:gd name="connsiteY13" fmla="*/ 87630 h 231497"/>
                <a:gd name="connsiteX14" fmla="*/ 1554480 w 1920240"/>
                <a:gd name="connsiteY14" fmla="*/ 91440 h 231497"/>
                <a:gd name="connsiteX15" fmla="*/ 1729740 w 1920240"/>
                <a:gd name="connsiteY15" fmla="*/ 87630 h 231497"/>
                <a:gd name="connsiteX16" fmla="*/ 1920240 w 1920240"/>
                <a:gd name="connsiteY16" fmla="*/ 171450 h 231497"/>
                <a:gd name="connsiteX17" fmla="*/ 1744980 w 1920240"/>
                <a:gd name="connsiteY17" fmla="*/ 156210 h 231497"/>
                <a:gd name="connsiteX18" fmla="*/ 1592580 w 1920240"/>
                <a:gd name="connsiteY18" fmla="*/ 144780 h 231497"/>
                <a:gd name="connsiteX19" fmla="*/ 1341120 w 1920240"/>
                <a:gd name="connsiteY19" fmla="*/ 137160 h 231497"/>
                <a:gd name="connsiteX20" fmla="*/ 1181100 w 1920240"/>
                <a:gd name="connsiteY20" fmla="*/ 140970 h 231497"/>
                <a:gd name="connsiteX21" fmla="*/ 1047750 w 1920240"/>
                <a:gd name="connsiteY21" fmla="*/ 118110 h 231497"/>
                <a:gd name="connsiteX22" fmla="*/ 891540 w 1920240"/>
                <a:gd name="connsiteY22" fmla="*/ 125730 h 231497"/>
                <a:gd name="connsiteX23" fmla="*/ 925830 w 1920240"/>
                <a:gd name="connsiteY23" fmla="*/ 148590 h 231497"/>
                <a:gd name="connsiteX24" fmla="*/ 720090 w 1920240"/>
                <a:gd name="connsiteY24" fmla="*/ 160020 h 231497"/>
                <a:gd name="connsiteX25" fmla="*/ 563880 w 1920240"/>
                <a:gd name="connsiteY25" fmla="*/ 175260 h 231497"/>
                <a:gd name="connsiteX26" fmla="*/ 521970 w 1920240"/>
                <a:gd name="connsiteY26" fmla="*/ 231497 h 231497"/>
                <a:gd name="connsiteX27" fmla="*/ 0 w 1920240"/>
                <a:gd name="connsiteY27" fmla="*/ 227687 h 231497"/>
                <a:gd name="connsiteX0" fmla="*/ 0 w 1818640"/>
                <a:gd name="connsiteY0" fmla="*/ 227687 h 231497"/>
                <a:gd name="connsiteX1" fmla="*/ 93345 w 1818640"/>
                <a:gd name="connsiteY1" fmla="*/ 184328 h 231497"/>
                <a:gd name="connsiteX2" fmla="*/ 323850 w 1818640"/>
                <a:gd name="connsiteY2" fmla="*/ 137160 h 231497"/>
                <a:gd name="connsiteX3" fmla="*/ 419100 w 1818640"/>
                <a:gd name="connsiteY3" fmla="*/ 137160 h 231497"/>
                <a:gd name="connsiteX4" fmla="*/ 491490 w 1818640"/>
                <a:gd name="connsiteY4" fmla="*/ 99060 h 231497"/>
                <a:gd name="connsiteX5" fmla="*/ 571500 w 1818640"/>
                <a:gd name="connsiteY5" fmla="*/ 95250 h 231497"/>
                <a:gd name="connsiteX6" fmla="*/ 640080 w 1818640"/>
                <a:gd name="connsiteY6" fmla="*/ 68580 h 231497"/>
                <a:gd name="connsiteX7" fmla="*/ 815340 w 1818640"/>
                <a:gd name="connsiteY7" fmla="*/ 95250 h 231497"/>
                <a:gd name="connsiteX8" fmla="*/ 922020 w 1818640"/>
                <a:gd name="connsiteY8" fmla="*/ 53340 h 231497"/>
                <a:gd name="connsiteX9" fmla="*/ 1082040 w 1818640"/>
                <a:gd name="connsiteY9" fmla="*/ 0 h 231497"/>
                <a:gd name="connsiteX10" fmla="*/ 1188720 w 1818640"/>
                <a:gd name="connsiteY10" fmla="*/ 11430 h 231497"/>
                <a:gd name="connsiteX11" fmla="*/ 1287780 w 1818640"/>
                <a:gd name="connsiteY11" fmla="*/ 68580 h 231497"/>
                <a:gd name="connsiteX12" fmla="*/ 1409700 w 1818640"/>
                <a:gd name="connsiteY12" fmla="*/ 45720 h 231497"/>
                <a:gd name="connsiteX13" fmla="*/ 1501140 w 1818640"/>
                <a:gd name="connsiteY13" fmla="*/ 87630 h 231497"/>
                <a:gd name="connsiteX14" fmla="*/ 1554480 w 1818640"/>
                <a:gd name="connsiteY14" fmla="*/ 91440 h 231497"/>
                <a:gd name="connsiteX15" fmla="*/ 1729740 w 1818640"/>
                <a:gd name="connsiteY15" fmla="*/ 87630 h 231497"/>
                <a:gd name="connsiteX16" fmla="*/ 1818640 w 1818640"/>
                <a:gd name="connsiteY16" fmla="*/ 198583 h 231497"/>
                <a:gd name="connsiteX17" fmla="*/ 1744980 w 1818640"/>
                <a:gd name="connsiteY17" fmla="*/ 156210 h 231497"/>
                <a:gd name="connsiteX18" fmla="*/ 1592580 w 1818640"/>
                <a:gd name="connsiteY18" fmla="*/ 144780 h 231497"/>
                <a:gd name="connsiteX19" fmla="*/ 1341120 w 1818640"/>
                <a:gd name="connsiteY19" fmla="*/ 137160 h 231497"/>
                <a:gd name="connsiteX20" fmla="*/ 1181100 w 1818640"/>
                <a:gd name="connsiteY20" fmla="*/ 140970 h 231497"/>
                <a:gd name="connsiteX21" fmla="*/ 1047750 w 1818640"/>
                <a:gd name="connsiteY21" fmla="*/ 118110 h 231497"/>
                <a:gd name="connsiteX22" fmla="*/ 891540 w 1818640"/>
                <a:gd name="connsiteY22" fmla="*/ 125730 h 231497"/>
                <a:gd name="connsiteX23" fmla="*/ 925830 w 1818640"/>
                <a:gd name="connsiteY23" fmla="*/ 148590 h 231497"/>
                <a:gd name="connsiteX24" fmla="*/ 720090 w 1818640"/>
                <a:gd name="connsiteY24" fmla="*/ 160020 h 231497"/>
                <a:gd name="connsiteX25" fmla="*/ 563880 w 1818640"/>
                <a:gd name="connsiteY25" fmla="*/ 175260 h 231497"/>
                <a:gd name="connsiteX26" fmla="*/ 521970 w 1818640"/>
                <a:gd name="connsiteY26" fmla="*/ 231497 h 231497"/>
                <a:gd name="connsiteX27" fmla="*/ 0 w 1818640"/>
                <a:gd name="connsiteY27" fmla="*/ 227687 h 231497"/>
                <a:gd name="connsiteX0" fmla="*/ 0 w 1818640"/>
                <a:gd name="connsiteY0" fmla="*/ 227687 h 231497"/>
                <a:gd name="connsiteX1" fmla="*/ 93345 w 1818640"/>
                <a:gd name="connsiteY1" fmla="*/ 184328 h 231497"/>
                <a:gd name="connsiteX2" fmla="*/ 323850 w 1818640"/>
                <a:gd name="connsiteY2" fmla="*/ 137160 h 231497"/>
                <a:gd name="connsiteX3" fmla="*/ 419100 w 1818640"/>
                <a:gd name="connsiteY3" fmla="*/ 137160 h 231497"/>
                <a:gd name="connsiteX4" fmla="*/ 491490 w 1818640"/>
                <a:gd name="connsiteY4" fmla="*/ 99060 h 231497"/>
                <a:gd name="connsiteX5" fmla="*/ 571500 w 1818640"/>
                <a:gd name="connsiteY5" fmla="*/ 95250 h 231497"/>
                <a:gd name="connsiteX6" fmla="*/ 640080 w 1818640"/>
                <a:gd name="connsiteY6" fmla="*/ 68580 h 231497"/>
                <a:gd name="connsiteX7" fmla="*/ 815340 w 1818640"/>
                <a:gd name="connsiteY7" fmla="*/ 95250 h 231497"/>
                <a:gd name="connsiteX8" fmla="*/ 922020 w 1818640"/>
                <a:gd name="connsiteY8" fmla="*/ 53340 h 231497"/>
                <a:gd name="connsiteX9" fmla="*/ 1082040 w 1818640"/>
                <a:gd name="connsiteY9" fmla="*/ 0 h 231497"/>
                <a:gd name="connsiteX10" fmla="*/ 1188720 w 1818640"/>
                <a:gd name="connsiteY10" fmla="*/ 11430 h 231497"/>
                <a:gd name="connsiteX11" fmla="*/ 1287780 w 1818640"/>
                <a:gd name="connsiteY11" fmla="*/ 68580 h 231497"/>
                <a:gd name="connsiteX12" fmla="*/ 1409700 w 1818640"/>
                <a:gd name="connsiteY12" fmla="*/ 45720 h 231497"/>
                <a:gd name="connsiteX13" fmla="*/ 1501140 w 1818640"/>
                <a:gd name="connsiteY13" fmla="*/ 87630 h 231497"/>
                <a:gd name="connsiteX14" fmla="*/ 1554480 w 1818640"/>
                <a:gd name="connsiteY14" fmla="*/ 91440 h 231497"/>
                <a:gd name="connsiteX15" fmla="*/ 1729740 w 1818640"/>
                <a:gd name="connsiteY15" fmla="*/ 87630 h 231497"/>
                <a:gd name="connsiteX16" fmla="*/ 1818640 w 1818640"/>
                <a:gd name="connsiteY16" fmla="*/ 198583 h 231497"/>
                <a:gd name="connsiteX17" fmla="*/ 1717040 w 1818640"/>
                <a:gd name="connsiteY17" fmla="*/ 184939 h 231497"/>
                <a:gd name="connsiteX18" fmla="*/ 1592580 w 1818640"/>
                <a:gd name="connsiteY18" fmla="*/ 144780 h 231497"/>
                <a:gd name="connsiteX19" fmla="*/ 1341120 w 1818640"/>
                <a:gd name="connsiteY19" fmla="*/ 137160 h 231497"/>
                <a:gd name="connsiteX20" fmla="*/ 1181100 w 1818640"/>
                <a:gd name="connsiteY20" fmla="*/ 140970 h 231497"/>
                <a:gd name="connsiteX21" fmla="*/ 1047750 w 1818640"/>
                <a:gd name="connsiteY21" fmla="*/ 118110 h 231497"/>
                <a:gd name="connsiteX22" fmla="*/ 891540 w 1818640"/>
                <a:gd name="connsiteY22" fmla="*/ 125730 h 231497"/>
                <a:gd name="connsiteX23" fmla="*/ 925830 w 1818640"/>
                <a:gd name="connsiteY23" fmla="*/ 148590 h 231497"/>
                <a:gd name="connsiteX24" fmla="*/ 720090 w 1818640"/>
                <a:gd name="connsiteY24" fmla="*/ 160020 h 231497"/>
                <a:gd name="connsiteX25" fmla="*/ 563880 w 1818640"/>
                <a:gd name="connsiteY25" fmla="*/ 175260 h 231497"/>
                <a:gd name="connsiteX26" fmla="*/ 521970 w 1818640"/>
                <a:gd name="connsiteY26" fmla="*/ 231497 h 231497"/>
                <a:gd name="connsiteX27" fmla="*/ 0 w 1818640"/>
                <a:gd name="connsiteY27" fmla="*/ 227687 h 231497"/>
                <a:gd name="connsiteX0" fmla="*/ 0 w 1818708"/>
                <a:gd name="connsiteY0" fmla="*/ 227687 h 231497"/>
                <a:gd name="connsiteX1" fmla="*/ 93345 w 1818708"/>
                <a:gd name="connsiteY1" fmla="*/ 184328 h 231497"/>
                <a:gd name="connsiteX2" fmla="*/ 323850 w 1818708"/>
                <a:gd name="connsiteY2" fmla="*/ 137160 h 231497"/>
                <a:gd name="connsiteX3" fmla="*/ 419100 w 1818708"/>
                <a:gd name="connsiteY3" fmla="*/ 137160 h 231497"/>
                <a:gd name="connsiteX4" fmla="*/ 491490 w 1818708"/>
                <a:gd name="connsiteY4" fmla="*/ 99060 h 231497"/>
                <a:gd name="connsiteX5" fmla="*/ 571500 w 1818708"/>
                <a:gd name="connsiteY5" fmla="*/ 95250 h 231497"/>
                <a:gd name="connsiteX6" fmla="*/ 640080 w 1818708"/>
                <a:gd name="connsiteY6" fmla="*/ 68580 h 231497"/>
                <a:gd name="connsiteX7" fmla="*/ 815340 w 1818708"/>
                <a:gd name="connsiteY7" fmla="*/ 95250 h 231497"/>
                <a:gd name="connsiteX8" fmla="*/ 922020 w 1818708"/>
                <a:gd name="connsiteY8" fmla="*/ 53340 h 231497"/>
                <a:gd name="connsiteX9" fmla="*/ 1082040 w 1818708"/>
                <a:gd name="connsiteY9" fmla="*/ 0 h 231497"/>
                <a:gd name="connsiteX10" fmla="*/ 1188720 w 1818708"/>
                <a:gd name="connsiteY10" fmla="*/ 11430 h 231497"/>
                <a:gd name="connsiteX11" fmla="*/ 1287780 w 1818708"/>
                <a:gd name="connsiteY11" fmla="*/ 68580 h 231497"/>
                <a:gd name="connsiteX12" fmla="*/ 1409700 w 1818708"/>
                <a:gd name="connsiteY12" fmla="*/ 45720 h 231497"/>
                <a:gd name="connsiteX13" fmla="*/ 1501140 w 1818708"/>
                <a:gd name="connsiteY13" fmla="*/ 87630 h 231497"/>
                <a:gd name="connsiteX14" fmla="*/ 1554480 w 1818708"/>
                <a:gd name="connsiteY14" fmla="*/ 91440 h 231497"/>
                <a:gd name="connsiteX15" fmla="*/ 1729740 w 1818708"/>
                <a:gd name="connsiteY15" fmla="*/ 87630 h 231497"/>
                <a:gd name="connsiteX16" fmla="*/ 1818640 w 1818708"/>
                <a:gd name="connsiteY16" fmla="*/ 198583 h 231497"/>
                <a:gd name="connsiteX17" fmla="*/ 1717040 w 1818708"/>
                <a:gd name="connsiteY17" fmla="*/ 184939 h 231497"/>
                <a:gd name="connsiteX18" fmla="*/ 1592580 w 1818708"/>
                <a:gd name="connsiteY18" fmla="*/ 144780 h 231497"/>
                <a:gd name="connsiteX19" fmla="*/ 1341120 w 1818708"/>
                <a:gd name="connsiteY19" fmla="*/ 137160 h 231497"/>
                <a:gd name="connsiteX20" fmla="*/ 1181100 w 1818708"/>
                <a:gd name="connsiteY20" fmla="*/ 140970 h 231497"/>
                <a:gd name="connsiteX21" fmla="*/ 1047750 w 1818708"/>
                <a:gd name="connsiteY21" fmla="*/ 118110 h 231497"/>
                <a:gd name="connsiteX22" fmla="*/ 891540 w 1818708"/>
                <a:gd name="connsiteY22" fmla="*/ 125730 h 231497"/>
                <a:gd name="connsiteX23" fmla="*/ 925830 w 1818708"/>
                <a:gd name="connsiteY23" fmla="*/ 148590 h 231497"/>
                <a:gd name="connsiteX24" fmla="*/ 720090 w 1818708"/>
                <a:gd name="connsiteY24" fmla="*/ 160020 h 231497"/>
                <a:gd name="connsiteX25" fmla="*/ 563880 w 1818708"/>
                <a:gd name="connsiteY25" fmla="*/ 175260 h 231497"/>
                <a:gd name="connsiteX26" fmla="*/ 521970 w 1818708"/>
                <a:gd name="connsiteY26" fmla="*/ 231497 h 231497"/>
                <a:gd name="connsiteX27" fmla="*/ 0 w 1818708"/>
                <a:gd name="connsiteY27" fmla="*/ 227687 h 231497"/>
                <a:gd name="connsiteX0" fmla="*/ 0 w 1818708"/>
                <a:gd name="connsiteY0" fmla="*/ 227687 h 231497"/>
                <a:gd name="connsiteX1" fmla="*/ 93345 w 1818708"/>
                <a:gd name="connsiteY1" fmla="*/ 184328 h 231497"/>
                <a:gd name="connsiteX2" fmla="*/ 323850 w 1818708"/>
                <a:gd name="connsiteY2" fmla="*/ 137160 h 231497"/>
                <a:gd name="connsiteX3" fmla="*/ 419100 w 1818708"/>
                <a:gd name="connsiteY3" fmla="*/ 137160 h 231497"/>
                <a:gd name="connsiteX4" fmla="*/ 491490 w 1818708"/>
                <a:gd name="connsiteY4" fmla="*/ 99060 h 231497"/>
                <a:gd name="connsiteX5" fmla="*/ 571500 w 1818708"/>
                <a:gd name="connsiteY5" fmla="*/ 95250 h 231497"/>
                <a:gd name="connsiteX6" fmla="*/ 640080 w 1818708"/>
                <a:gd name="connsiteY6" fmla="*/ 68580 h 231497"/>
                <a:gd name="connsiteX7" fmla="*/ 815340 w 1818708"/>
                <a:gd name="connsiteY7" fmla="*/ 95250 h 231497"/>
                <a:gd name="connsiteX8" fmla="*/ 922020 w 1818708"/>
                <a:gd name="connsiteY8" fmla="*/ 53340 h 231497"/>
                <a:gd name="connsiteX9" fmla="*/ 1082040 w 1818708"/>
                <a:gd name="connsiteY9" fmla="*/ 0 h 231497"/>
                <a:gd name="connsiteX10" fmla="*/ 1188720 w 1818708"/>
                <a:gd name="connsiteY10" fmla="*/ 11430 h 231497"/>
                <a:gd name="connsiteX11" fmla="*/ 1287780 w 1818708"/>
                <a:gd name="connsiteY11" fmla="*/ 68580 h 231497"/>
                <a:gd name="connsiteX12" fmla="*/ 1409700 w 1818708"/>
                <a:gd name="connsiteY12" fmla="*/ 45720 h 231497"/>
                <a:gd name="connsiteX13" fmla="*/ 1501140 w 1818708"/>
                <a:gd name="connsiteY13" fmla="*/ 87630 h 231497"/>
                <a:gd name="connsiteX14" fmla="*/ 1554480 w 1818708"/>
                <a:gd name="connsiteY14" fmla="*/ 91440 h 231497"/>
                <a:gd name="connsiteX15" fmla="*/ 1729740 w 1818708"/>
                <a:gd name="connsiteY15" fmla="*/ 87630 h 231497"/>
                <a:gd name="connsiteX16" fmla="*/ 1818640 w 1818708"/>
                <a:gd name="connsiteY16" fmla="*/ 198583 h 231497"/>
                <a:gd name="connsiteX17" fmla="*/ 1717040 w 1818708"/>
                <a:gd name="connsiteY17" fmla="*/ 184939 h 231497"/>
                <a:gd name="connsiteX18" fmla="*/ 1592580 w 1818708"/>
                <a:gd name="connsiteY18" fmla="*/ 144780 h 231497"/>
                <a:gd name="connsiteX19" fmla="*/ 1341120 w 1818708"/>
                <a:gd name="connsiteY19" fmla="*/ 137160 h 231497"/>
                <a:gd name="connsiteX20" fmla="*/ 1181100 w 1818708"/>
                <a:gd name="connsiteY20" fmla="*/ 140970 h 231497"/>
                <a:gd name="connsiteX21" fmla="*/ 1047750 w 1818708"/>
                <a:gd name="connsiteY21" fmla="*/ 118110 h 231497"/>
                <a:gd name="connsiteX22" fmla="*/ 891540 w 1818708"/>
                <a:gd name="connsiteY22" fmla="*/ 125730 h 231497"/>
                <a:gd name="connsiteX23" fmla="*/ 925830 w 1818708"/>
                <a:gd name="connsiteY23" fmla="*/ 148590 h 231497"/>
                <a:gd name="connsiteX24" fmla="*/ 720090 w 1818708"/>
                <a:gd name="connsiteY24" fmla="*/ 160020 h 231497"/>
                <a:gd name="connsiteX25" fmla="*/ 563880 w 1818708"/>
                <a:gd name="connsiteY25" fmla="*/ 175260 h 231497"/>
                <a:gd name="connsiteX26" fmla="*/ 521970 w 1818708"/>
                <a:gd name="connsiteY26" fmla="*/ 231497 h 231497"/>
                <a:gd name="connsiteX27" fmla="*/ 0 w 1818708"/>
                <a:gd name="connsiteY27" fmla="*/ 227687 h 231497"/>
                <a:gd name="connsiteX0" fmla="*/ 0 w 1818708"/>
                <a:gd name="connsiteY0" fmla="*/ 230478 h 234288"/>
                <a:gd name="connsiteX1" fmla="*/ 93345 w 1818708"/>
                <a:gd name="connsiteY1" fmla="*/ 187119 h 234288"/>
                <a:gd name="connsiteX2" fmla="*/ 323850 w 1818708"/>
                <a:gd name="connsiteY2" fmla="*/ 139951 h 234288"/>
                <a:gd name="connsiteX3" fmla="*/ 419100 w 1818708"/>
                <a:gd name="connsiteY3" fmla="*/ 139951 h 234288"/>
                <a:gd name="connsiteX4" fmla="*/ 491490 w 1818708"/>
                <a:gd name="connsiteY4" fmla="*/ 101851 h 234288"/>
                <a:gd name="connsiteX5" fmla="*/ 571500 w 1818708"/>
                <a:gd name="connsiteY5" fmla="*/ 98041 h 234288"/>
                <a:gd name="connsiteX6" fmla="*/ 640080 w 1818708"/>
                <a:gd name="connsiteY6" fmla="*/ 71371 h 234288"/>
                <a:gd name="connsiteX7" fmla="*/ 815340 w 1818708"/>
                <a:gd name="connsiteY7" fmla="*/ 98041 h 234288"/>
                <a:gd name="connsiteX8" fmla="*/ 922020 w 1818708"/>
                <a:gd name="connsiteY8" fmla="*/ 56131 h 234288"/>
                <a:gd name="connsiteX9" fmla="*/ 1082040 w 1818708"/>
                <a:gd name="connsiteY9" fmla="*/ 2791 h 234288"/>
                <a:gd name="connsiteX10" fmla="*/ 1188720 w 1818708"/>
                <a:gd name="connsiteY10" fmla="*/ 14221 h 234288"/>
                <a:gd name="connsiteX11" fmla="*/ 1287780 w 1818708"/>
                <a:gd name="connsiteY11" fmla="*/ 71371 h 234288"/>
                <a:gd name="connsiteX12" fmla="*/ 1409700 w 1818708"/>
                <a:gd name="connsiteY12" fmla="*/ 48511 h 234288"/>
                <a:gd name="connsiteX13" fmla="*/ 1501140 w 1818708"/>
                <a:gd name="connsiteY13" fmla="*/ 90421 h 234288"/>
                <a:gd name="connsiteX14" fmla="*/ 1554480 w 1818708"/>
                <a:gd name="connsiteY14" fmla="*/ 94231 h 234288"/>
                <a:gd name="connsiteX15" fmla="*/ 1729740 w 1818708"/>
                <a:gd name="connsiteY15" fmla="*/ 90421 h 234288"/>
                <a:gd name="connsiteX16" fmla="*/ 1818640 w 1818708"/>
                <a:gd name="connsiteY16" fmla="*/ 201374 h 234288"/>
                <a:gd name="connsiteX17" fmla="*/ 1717040 w 1818708"/>
                <a:gd name="connsiteY17" fmla="*/ 187730 h 234288"/>
                <a:gd name="connsiteX18" fmla="*/ 1592580 w 1818708"/>
                <a:gd name="connsiteY18" fmla="*/ 147571 h 234288"/>
                <a:gd name="connsiteX19" fmla="*/ 1341120 w 1818708"/>
                <a:gd name="connsiteY19" fmla="*/ 139951 h 234288"/>
                <a:gd name="connsiteX20" fmla="*/ 1181100 w 1818708"/>
                <a:gd name="connsiteY20" fmla="*/ 143761 h 234288"/>
                <a:gd name="connsiteX21" fmla="*/ 1047750 w 1818708"/>
                <a:gd name="connsiteY21" fmla="*/ 120901 h 234288"/>
                <a:gd name="connsiteX22" fmla="*/ 891540 w 1818708"/>
                <a:gd name="connsiteY22" fmla="*/ 128521 h 234288"/>
                <a:gd name="connsiteX23" fmla="*/ 925830 w 1818708"/>
                <a:gd name="connsiteY23" fmla="*/ 151381 h 234288"/>
                <a:gd name="connsiteX24" fmla="*/ 720090 w 1818708"/>
                <a:gd name="connsiteY24" fmla="*/ 162811 h 234288"/>
                <a:gd name="connsiteX25" fmla="*/ 563880 w 1818708"/>
                <a:gd name="connsiteY25" fmla="*/ 178051 h 234288"/>
                <a:gd name="connsiteX26" fmla="*/ 521970 w 1818708"/>
                <a:gd name="connsiteY26" fmla="*/ 234288 h 234288"/>
                <a:gd name="connsiteX27" fmla="*/ 0 w 1818708"/>
                <a:gd name="connsiteY27" fmla="*/ 230478 h 234288"/>
                <a:gd name="connsiteX0" fmla="*/ 0 w 1818708"/>
                <a:gd name="connsiteY0" fmla="*/ 230478 h 234288"/>
                <a:gd name="connsiteX1" fmla="*/ 93345 w 1818708"/>
                <a:gd name="connsiteY1" fmla="*/ 187119 h 234288"/>
                <a:gd name="connsiteX2" fmla="*/ 323850 w 1818708"/>
                <a:gd name="connsiteY2" fmla="*/ 139951 h 234288"/>
                <a:gd name="connsiteX3" fmla="*/ 419100 w 1818708"/>
                <a:gd name="connsiteY3" fmla="*/ 139951 h 234288"/>
                <a:gd name="connsiteX4" fmla="*/ 491490 w 1818708"/>
                <a:gd name="connsiteY4" fmla="*/ 101851 h 234288"/>
                <a:gd name="connsiteX5" fmla="*/ 571500 w 1818708"/>
                <a:gd name="connsiteY5" fmla="*/ 98041 h 234288"/>
                <a:gd name="connsiteX6" fmla="*/ 640080 w 1818708"/>
                <a:gd name="connsiteY6" fmla="*/ 71371 h 234288"/>
                <a:gd name="connsiteX7" fmla="*/ 815340 w 1818708"/>
                <a:gd name="connsiteY7" fmla="*/ 98041 h 234288"/>
                <a:gd name="connsiteX8" fmla="*/ 922020 w 1818708"/>
                <a:gd name="connsiteY8" fmla="*/ 56131 h 234288"/>
                <a:gd name="connsiteX9" fmla="*/ 1082040 w 1818708"/>
                <a:gd name="connsiteY9" fmla="*/ 2791 h 234288"/>
                <a:gd name="connsiteX10" fmla="*/ 1188720 w 1818708"/>
                <a:gd name="connsiteY10" fmla="*/ 14221 h 234288"/>
                <a:gd name="connsiteX11" fmla="*/ 1287780 w 1818708"/>
                <a:gd name="connsiteY11" fmla="*/ 71371 h 234288"/>
                <a:gd name="connsiteX12" fmla="*/ 1409700 w 1818708"/>
                <a:gd name="connsiteY12" fmla="*/ 48511 h 234288"/>
                <a:gd name="connsiteX13" fmla="*/ 1501140 w 1818708"/>
                <a:gd name="connsiteY13" fmla="*/ 90421 h 234288"/>
                <a:gd name="connsiteX14" fmla="*/ 1554480 w 1818708"/>
                <a:gd name="connsiteY14" fmla="*/ 94231 h 234288"/>
                <a:gd name="connsiteX15" fmla="*/ 1729740 w 1818708"/>
                <a:gd name="connsiteY15" fmla="*/ 90421 h 234288"/>
                <a:gd name="connsiteX16" fmla="*/ 1818640 w 1818708"/>
                <a:gd name="connsiteY16" fmla="*/ 201374 h 234288"/>
                <a:gd name="connsiteX17" fmla="*/ 1717040 w 1818708"/>
                <a:gd name="connsiteY17" fmla="*/ 187730 h 234288"/>
                <a:gd name="connsiteX18" fmla="*/ 1592580 w 1818708"/>
                <a:gd name="connsiteY18" fmla="*/ 147571 h 234288"/>
                <a:gd name="connsiteX19" fmla="*/ 1341120 w 1818708"/>
                <a:gd name="connsiteY19" fmla="*/ 139951 h 234288"/>
                <a:gd name="connsiteX20" fmla="*/ 1181100 w 1818708"/>
                <a:gd name="connsiteY20" fmla="*/ 143761 h 234288"/>
                <a:gd name="connsiteX21" fmla="*/ 1047750 w 1818708"/>
                <a:gd name="connsiteY21" fmla="*/ 120901 h 234288"/>
                <a:gd name="connsiteX22" fmla="*/ 891540 w 1818708"/>
                <a:gd name="connsiteY22" fmla="*/ 128521 h 234288"/>
                <a:gd name="connsiteX23" fmla="*/ 925830 w 1818708"/>
                <a:gd name="connsiteY23" fmla="*/ 151381 h 234288"/>
                <a:gd name="connsiteX24" fmla="*/ 720090 w 1818708"/>
                <a:gd name="connsiteY24" fmla="*/ 162811 h 234288"/>
                <a:gd name="connsiteX25" fmla="*/ 563880 w 1818708"/>
                <a:gd name="connsiteY25" fmla="*/ 178051 h 234288"/>
                <a:gd name="connsiteX26" fmla="*/ 521970 w 1818708"/>
                <a:gd name="connsiteY26" fmla="*/ 234288 h 234288"/>
                <a:gd name="connsiteX27" fmla="*/ 0 w 1818708"/>
                <a:gd name="connsiteY27" fmla="*/ 230478 h 234288"/>
                <a:gd name="connsiteX0" fmla="*/ 0 w 1818708"/>
                <a:gd name="connsiteY0" fmla="*/ 230478 h 234288"/>
                <a:gd name="connsiteX1" fmla="*/ 93345 w 1818708"/>
                <a:gd name="connsiteY1" fmla="*/ 187119 h 234288"/>
                <a:gd name="connsiteX2" fmla="*/ 323850 w 1818708"/>
                <a:gd name="connsiteY2" fmla="*/ 139951 h 234288"/>
                <a:gd name="connsiteX3" fmla="*/ 419100 w 1818708"/>
                <a:gd name="connsiteY3" fmla="*/ 139951 h 234288"/>
                <a:gd name="connsiteX4" fmla="*/ 491490 w 1818708"/>
                <a:gd name="connsiteY4" fmla="*/ 101851 h 234288"/>
                <a:gd name="connsiteX5" fmla="*/ 571500 w 1818708"/>
                <a:gd name="connsiteY5" fmla="*/ 98041 h 234288"/>
                <a:gd name="connsiteX6" fmla="*/ 640080 w 1818708"/>
                <a:gd name="connsiteY6" fmla="*/ 71371 h 234288"/>
                <a:gd name="connsiteX7" fmla="*/ 815340 w 1818708"/>
                <a:gd name="connsiteY7" fmla="*/ 98041 h 234288"/>
                <a:gd name="connsiteX8" fmla="*/ 922020 w 1818708"/>
                <a:gd name="connsiteY8" fmla="*/ 56131 h 234288"/>
                <a:gd name="connsiteX9" fmla="*/ 1082040 w 1818708"/>
                <a:gd name="connsiteY9" fmla="*/ 2791 h 234288"/>
                <a:gd name="connsiteX10" fmla="*/ 1188720 w 1818708"/>
                <a:gd name="connsiteY10" fmla="*/ 14221 h 234288"/>
                <a:gd name="connsiteX11" fmla="*/ 1287780 w 1818708"/>
                <a:gd name="connsiteY11" fmla="*/ 71371 h 234288"/>
                <a:gd name="connsiteX12" fmla="*/ 1409700 w 1818708"/>
                <a:gd name="connsiteY12" fmla="*/ 48511 h 234288"/>
                <a:gd name="connsiteX13" fmla="*/ 1501140 w 1818708"/>
                <a:gd name="connsiteY13" fmla="*/ 90421 h 234288"/>
                <a:gd name="connsiteX14" fmla="*/ 1554480 w 1818708"/>
                <a:gd name="connsiteY14" fmla="*/ 94231 h 234288"/>
                <a:gd name="connsiteX15" fmla="*/ 1729740 w 1818708"/>
                <a:gd name="connsiteY15" fmla="*/ 90421 h 234288"/>
                <a:gd name="connsiteX16" fmla="*/ 1818640 w 1818708"/>
                <a:gd name="connsiteY16" fmla="*/ 201374 h 234288"/>
                <a:gd name="connsiteX17" fmla="*/ 1717040 w 1818708"/>
                <a:gd name="connsiteY17" fmla="*/ 187730 h 234288"/>
                <a:gd name="connsiteX18" fmla="*/ 1592580 w 1818708"/>
                <a:gd name="connsiteY18" fmla="*/ 147571 h 234288"/>
                <a:gd name="connsiteX19" fmla="*/ 1341120 w 1818708"/>
                <a:gd name="connsiteY19" fmla="*/ 139951 h 234288"/>
                <a:gd name="connsiteX20" fmla="*/ 1181100 w 1818708"/>
                <a:gd name="connsiteY20" fmla="*/ 143761 h 234288"/>
                <a:gd name="connsiteX21" fmla="*/ 1047750 w 1818708"/>
                <a:gd name="connsiteY21" fmla="*/ 120901 h 234288"/>
                <a:gd name="connsiteX22" fmla="*/ 891540 w 1818708"/>
                <a:gd name="connsiteY22" fmla="*/ 128521 h 234288"/>
                <a:gd name="connsiteX23" fmla="*/ 925830 w 1818708"/>
                <a:gd name="connsiteY23" fmla="*/ 151381 h 234288"/>
                <a:gd name="connsiteX24" fmla="*/ 720090 w 1818708"/>
                <a:gd name="connsiteY24" fmla="*/ 162811 h 234288"/>
                <a:gd name="connsiteX25" fmla="*/ 563880 w 1818708"/>
                <a:gd name="connsiteY25" fmla="*/ 178051 h 234288"/>
                <a:gd name="connsiteX26" fmla="*/ 521970 w 1818708"/>
                <a:gd name="connsiteY26" fmla="*/ 234288 h 234288"/>
                <a:gd name="connsiteX27" fmla="*/ 0 w 1818708"/>
                <a:gd name="connsiteY27" fmla="*/ 230478 h 234288"/>
                <a:gd name="connsiteX0" fmla="*/ 0 w 1818708"/>
                <a:gd name="connsiteY0" fmla="*/ 230478 h 234288"/>
                <a:gd name="connsiteX1" fmla="*/ 93345 w 1818708"/>
                <a:gd name="connsiteY1" fmla="*/ 187119 h 234288"/>
                <a:gd name="connsiteX2" fmla="*/ 323850 w 1818708"/>
                <a:gd name="connsiteY2" fmla="*/ 139951 h 234288"/>
                <a:gd name="connsiteX3" fmla="*/ 419100 w 1818708"/>
                <a:gd name="connsiteY3" fmla="*/ 139951 h 234288"/>
                <a:gd name="connsiteX4" fmla="*/ 491490 w 1818708"/>
                <a:gd name="connsiteY4" fmla="*/ 101851 h 234288"/>
                <a:gd name="connsiteX5" fmla="*/ 571500 w 1818708"/>
                <a:gd name="connsiteY5" fmla="*/ 98041 h 234288"/>
                <a:gd name="connsiteX6" fmla="*/ 640080 w 1818708"/>
                <a:gd name="connsiteY6" fmla="*/ 71371 h 234288"/>
                <a:gd name="connsiteX7" fmla="*/ 815340 w 1818708"/>
                <a:gd name="connsiteY7" fmla="*/ 98041 h 234288"/>
                <a:gd name="connsiteX8" fmla="*/ 922020 w 1818708"/>
                <a:gd name="connsiteY8" fmla="*/ 56131 h 234288"/>
                <a:gd name="connsiteX9" fmla="*/ 1082040 w 1818708"/>
                <a:gd name="connsiteY9" fmla="*/ 2791 h 234288"/>
                <a:gd name="connsiteX10" fmla="*/ 1188720 w 1818708"/>
                <a:gd name="connsiteY10" fmla="*/ 14221 h 234288"/>
                <a:gd name="connsiteX11" fmla="*/ 1287780 w 1818708"/>
                <a:gd name="connsiteY11" fmla="*/ 71371 h 234288"/>
                <a:gd name="connsiteX12" fmla="*/ 1409700 w 1818708"/>
                <a:gd name="connsiteY12" fmla="*/ 48511 h 234288"/>
                <a:gd name="connsiteX13" fmla="*/ 1501140 w 1818708"/>
                <a:gd name="connsiteY13" fmla="*/ 90421 h 234288"/>
                <a:gd name="connsiteX14" fmla="*/ 1554480 w 1818708"/>
                <a:gd name="connsiteY14" fmla="*/ 94231 h 234288"/>
                <a:gd name="connsiteX15" fmla="*/ 1729740 w 1818708"/>
                <a:gd name="connsiteY15" fmla="*/ 90421 h 234288"/>
                <a:gd name="connsiteX16" fmla="*/ 1818640 w 1818708"/>
                <a:gd name="connsiteY16" fmla="*/ 201374 h 234288"/>
                <a:gd name="connsiteX17" fmla="*/ 1717040 w 1818708"/>
                <a:gd name="connsiteY17" fmla="*/ 187730 h 234288"/>
                <a:gd name="connsiteX18" fmla="*/ 1592580 w 1818708"/>
                <a:gd name="connsiteY18" fmla="*/ 147571 h 234288"/>
                <a:gd name="connsiteX19" fmla="*/ 1341120 w 1818708"/>
                <a:gd name="connsiteY19" fmla="*/ 139951 h 234288"/>
                <a:gd name="connsiteX20" fmla="*/ 1181100 w 1818708"/>
                <a:gd name="connsiteY20" fmla="*/ 143761 h 234288"/>
                <a:gd name="connsiteX21" fmla="*/ 1047750 w 1818708"/>
                <a:gd name="connsiteY21" fmla="*/ 120901 h 234288"/>
                <a:gd name="connsiteX22" fmla="*/ 891540 w 1818708"/>
                <a:gd name="connsiteY22" fmla="*/ 128521 h 234288"/>
                <a:gd name="connsiteX23" fmla="*/ 925830 w 1818708"/>
                <a:gd name="connsiteY23" fmla="*/ 151381 h 234288"/>
                <a:gd name="connsiteX24" fmla="*/ 720090 w 1818708"/>
                <a:gd name="connsiteY24" fmla="*/ 162811 h 234288"/>
                <a:gd name="connsiteX25" fmla="*/ 563880 w 1818708"/>
                <a:gd name="connsiteY25" fmla="*/ 178051 h 234288"/>
                <a:gd name="connsiteX26" fmla="*/ 521970 w 1818708"/>
                <a:gd name="connsiteY26" fmla="*/ 234288 h 234288"/>
                <a:gd name="connsiteX27" fmla="*/ 0 w 1818708"/>
                <a:gd name="connsiteY27" fmla="*/ 230478 h 234288"/>
                <a:gd name="connsiteX0" fmla="*/ 0 w 1818708"/>
                <a:gd name="connsiteY0" fmla="*/ 230478 h 234288"/>
                <a:gd name="connsiteX1" fmla="*/ 93345 w 1818708"/>
                <a:gd name="connsiteY1" fmla="*/ 187119 h 234288"/>
                <a:gd name="connsiteX2" fmla="*/ 323850 w 1818708"/>
                <a:gd name="connsiteY2" fmla="*/ 139951 h 234288"/>
                <a:gd name="connsiteX3" fmla="*/ 419100 w 1818708"/>
                <a:gd name="connsiteY3" fmla="*/ 139951 h 234288"/>
                <a:gd name="connsiteX4" fmla="*/ 491490 w 1818708"/>
                <a:gd name="connsiteY4" fmla="*/ 101851 h 234288"/>
                <a:gd name="connsiteX5" fmla="*/ 571500 w 1818708"/>
                <a:gd name="connsiteY5" fmla="*/ 98041 h 234288"/>
                <a:gd name="connsiteX6" fmla="*/ 640080 w 1818708"/>
                <a:gd name="connsiteY6" fmla="*/ 71371 h 234288"/>
                <a:gd name="connsiteX7" fmla="*/ 815340 w 1818708"/>
                <a:gd name="connsiteY7" fmla="*/ 98041 h 234288"/>
                <a:gd name="connsiteX8" fmla="*/ 922020 w 1818708"/>
                <a:gd name="connsiteY8" fmla="*/ 56131 h 234288"/>
                <a:gd name="connsiteX9" fmla="*/ 1082040 w 1818708"/>
                <a:gd name="connsiteY9" fmla="*/ 2791 h 234288"/>
                <a:gd name="connsiteX10" fmla="*/ 1188720 w 1818708"/>
                <a:gd name="connsiteY10" fmla="*/ 14221 h 234288"/>
                <a:gd name="connsiteX11" fmla="*/ 1287780 w 1818708"/>
                <a:gd name="connsiteY11" fmla="*/ 71371 h 234288"/>
                <a:gd name="connsiteX12" fmla="*/ 1409700 w 1818708"/>
                <a:gd name="connsiteY12" fmla="*/ 48511 h 234288"/>
                <a:gd name="connsiteX13" fmla="*/ 1501140 w 1818708"/>
                <a:gd name="connsiteY13" fmla="*/ 90421 h 234288"/>
                <a:gd name="connsiteX14" fmla="*/ 1554480 w 1818708"/>
                <a:gd name="connsiteY14" fmla="*/ 94231 h 234288"/>
                <a:gd name="connsiteX15" fmla="*/ 1729740 w 1818708"/>
                <a:gd name="connsiteY15" fmla="*/ 90421 h 234288"/>
                <a:gd name="connsiteX16" fmla="*/ 1818640 w 1818708"/>
                <a:gd name="connsiteY16" fmla="*/ 201374 h 234288"/>
                <a:gd name="connsiteX17" fmla="*/ 1717040 w 1818708"/>
                <a:gd name="connsiteY17" fmla="*/ 187730 h 234288"/>
                <a:gd name="connsiteX18" fmla="*/ 1592580 w 1818708"/>
                <a:gd name="connsiteY18" fmla="*/ 147571 h 234288"/>
                <a:gd name="connsiteX19" fmla="*/ 1341120 w 1818708"/>
                <a:gd name="connsiteY19" fmla="*/ 139951 h 234288"/>
                <a:gd name="connsiteX20" fmla="*/ 1181100 w 1818708"/>
                <a:gd name="connsiteY20" fmla="*/ 143761 h 234288"/>
                <a:gd name="connsiteX21" fmla="*/ 1047750 w 1818708"/>
                <a:gd name="connsiteY21" fmla="*/ 120901 h 234288"/>
                <a:gd name="connsiteX22" fmla="*/ 891540 w 1818708"/>
                <a:gd name="connsiteY22" fmla="*/ 128521 h 234288"/>
                <a:gd name="connsiteX23" fmla="*/ 925830 w 1818708"/>
                <a:gd name="connsiteY23" fmla="*/ 151381 h 234288"/>
                <a:gd name="connsiteX24" fmla="*/ 720090 w 1818708"/>
                <a:gd name="connsiteY24" fmla="*/ 162811 h 234288"/>
                <a:gd name="connsiteX25" fmla="*/ 563880 w 1818708"/>
                <a:gd name="connsiteY25" fmla="*/ 178051 h 234288"/>
                <a:gd name="connsiteX26" fmla="*/ 521970 w 1818708"/>
                <a:gd name="connsiteY26" fmla="*/ 234288 h 234288"/>
                <a:gd name="connsiteX27" fmla="*/ 0 w 1818708"/>
                <a:gd name="connsiteY27" fmla="*/ 230478 h 234288"/>
                <a:gd name="connsiteX0" fmla="*/ 0 w 1818708"/>
                <a:gd name="connsiteY0" fmla="*/ 230478 h 234288"/>
                <a:gd name="connsiteX1" fmla="*/ 93345 w 1818708"/>
                <a:gd name="connsiteY1" fmla="*/ 187119 h 234288"/>
                <a:gd name="connsiteX2" fmla="*/ 323850 w 1818708"/>
                <a:gd name="connsiteY2" fmla="*/ 139951 h 234288"/>
                <a:gd name="connsiteX3" fmla="*/ 419100 w 1818708"/>
                <a:gd name="connsiteY3" fmla="*/ 139951 h 234288"/>
                <a:gd name="connsiteX4" fmla="*/ 491490 w 1818708"/>
                <a:gd name="connsiteY4" fmla="*/ 101851 h 234288"/>
                <a:gd name="connsiteX5" fmla="*/ 571500 w 1818708"/>
                <a:gd name="connsiteY5" fmla="*/ 98041 h 234288"/>
                <a:gd name="connsiteX6" fmla="*/ 640080 w 1818708"/>
                <a:gd name="connsiteY6" fmla="*/ 71371 h 234288"/>
                <a:gd name="connsiteX7" fmla="*/ 815340 w 1818708"/>
                <a:gd name="connsiteY7" fmla="*/ 98041 h 234288"/>
                <a:gd name="connsiteX8" fmla="*/ 922020 w 1818708"/>
                <a:gd name="connsiteY8" fmla="*/ 56131 h 234288"/>
                <a:gd name="connsiteX9" fmla="*/ 1082040 w 1818708"/>
                <a:gd name="connsiteY9" fmla="*/ 2791 h 234288"/>
                <a:gd name="connsiteX10" fmla="*/ 1188720 w 1818708"/>
                <a:gd name="connsiteY10" fmla="*/ 14221 h 234288"/>
                <a:gd name="connsiteX11" fmla="*/ 1287780 w 1818708"/>
                <a:gd name="connsiteY11" fmla="*/ 71371 h 234288"/>
                <a:gd name="connsiteX12" fmla="*/ 1409700 w 1818708"/>
                <a:gd name="connsiteY12" fmla="*/ 48511 h 234288"/>
                <a:gd name="connsiteX13" fmla="*/ 1501140 w 1818708"/>
                <a:gd name="connsiteY13" fmla="*/ 90421 h 234288"/>
                <a:gd name="connsiteX14" fmla="*/ 1554480 w 1818708"/>
                <a:gd name="connsiteY14" fmla="*/ 94231 h 234288"/>
                <a:gd name="connsiteX15" fmla="*/ 1729740 w 1818708"/>
                <a:gd name="connsiteY15" fmla="*/ 90421 h 234288"/>
                <a:gd name="connsiteX16" fmla="*/ 1818640 w 1818708"/>
                <a:gd name="connsiteY16" fmla="*/ 201374 h 234288"/>
                <a:gd name="connsiteX17" fmla="*/ 1717040 w 1818708"/>
                <a:gd name="connsiteY17" fmla="*/ 187730 h 234288"/>
                <a:gd name="connsiteX18" fmla="*/ 1592580 w 1818708"/>
                <a:gd name="connsiteY18" fmla="*/ 147571 h 234288"/>
                <a:gd name="connsiteX19" fmla="*/ 1341120 w 1818708"/>
                <a:gd name="connsiteY19" fmla="*/ 139951 h 234288"/>
                <a:gd name="connsiteX20" fmla="*/ 1181100 w 1818708"/>
                <a:gd name="connsiteY20" fmla="*/ 143761 h 234288"/>
                <a:gd name="connsiteX21" fmla="*/ 1047750 w 1818708"/>
                <a:gd name="connsiteY21" fmla="*/ 120901 h 234288"/>
                <a:gd name="connsiteX22" fmla="*/ 891540 w 1818708"/>
                <a:gd name="connsiteY22" fmla="*/ 128521 h 234288"/>
                <a:gd name="connsiteX23" fmla="*/ 925830 w 1818708"/>
                <a:gd name="connsiteY23" fmla="*/ 151381 h 234288"/>
                <a:gd name="connsiteX24" fmla="*/ 720090 w 1818708"/>
                <a:gd name="connsiteY24" fmla="*/ 162811 h 234288"/>
                <a:gd name="connsiteX25" fmla="*/ 563880 w 1818708"/>
                <a:gd name="connsiteY25" fmla="*/ 178051 h 234288"/>
                <a:gd name="connsiteX26" fmla="*/ 521970 w 1818708"/>
                <a:gd name="connsiteY26" fmla="*/ 234288 h 234288"/>
                <a:gd name="connsiteX27" fmla="*/ 0 w 1818708"/>
                <a:gd name="connsiteY27" fmla="*/ 230478 h 234288"/>
                <a:gd name="connsiteX0" fmla="*/ 0 w 1818708"/>
                <a:gd name="connsiteY0" fmla="*/ 230478 h 234288"/>
                <a:gd name="connsiteX1" fmla="*/ 93345 w 1818708"/>
                <a:gd name="connsiteY1" fmla="*/ 187119 h 234288"/>
                <a:gd name="connsiteX2" fmla="*/ 323850 w 1818708"/>
                <a:gd name="connsiteY2" fmla="*/ 139951 h 234288"/>
                <a:gd name="connsiteX3" fmla="*/ 419100 w 1818708"/>
                <a:gd name="connsiteY3" fmla="*/ 139951 h 234288"/>
                <a:gd name="connsiteX4" fmla="*/ 491490 w 1818708"/>
                <a:gd name="connsiteY4" fmla="*/ 101851 h 234288"/>
                <a:gd name="connsiteX5" fmla="*/ 571500 w 1818708"/>
                <a:gd name="connsiteY5" fmla="*/ 98041 h 234288"/>
                <a:gd name="connsiteX6" fmla="*/ 640080 w 1818708"/>
                <a:gd name="connsiteY6" fmla="*/ 71371 h 234288"/>
                <a:gd name="connsiteX7" fmla="*/ 815340 w 1818708"/>
                <a:gd name="connsiteY7" fmla="*/ 98041 h 234288"/>
                <a:gd name="connsiteX8" fmla="*/ 922020 w 1818708"/>
                <a:gd name="connsiteY8" fmla="*/ 56131 h 234288"/>
                <a:gd name="connsiteX9" fmla="*/ 1082040 w 1818708"/>
                <a:gd name="connsiteY9" fmla="*/ 2791 h 234288"/>
                <a:gd name="connsiteX10" fmla="*/ 1188720 w 1818708"/>
                <a:gd name="connsiteY10" fmla="*/ 14221 h 234288"/>
                <a:gd name="connsiteX11" fmla="*/ 1287780 w 1818708"/>
                <a:gd name="connsiteY11" fmla="*/ 71371 h 234288"/>
                <a:gd name="connsiteX12" fmla="*/ 1409700 w 1818708"/>
                <a:gd name="connsiteY12" fmla="*/ 48511 h 234288"/>
                <a:gd name="connsiteX13" fmla="*/ 1501140 w 1818708"/>
                <a:gd name="connsiteY13" fmla="*/ 90421 h 234288"/>
                <a:gd name="connsiteX14" fmla="*/ 1554480 w 1818708"/>
                <a:gd name="connsiteY14" fmla="*/ 94231 h 234288"/>
                <a:gd name="connsiteX15" fmla="*/ 1729740 w 1818708"/>
                <a:gd name="connsiteY15" fmla="*/ 90421 h 234288"/>
                <a:gd name="connsiteX16" fmla="*/ 1818640 w 1818708"/>
                <a:gd name="connsiteY16" fmla="*/ 201374 h 234288"/>
                <a:gd name="connsiteX17" fmla="*/ 1717040 w 1818708"/>
                <a:gd name="connsiteY17" fmla="*/ 187730 h 234288"/>
                <a:gd name="connsiteX18" fmla="*/ 1592580 w 1818708"/>
                <a:gd name="connsiteY18" fmla="*/ 147571 h 234288"/>
                <a:gd name="connsiteX19" fmla="*/ 1341120 w 1818708"/>
                <a:gd name="connsiteY19" fmla="*/ 139951 h 234288"/>
                <a:gd name="connsiteX20" fmla="*/ 1181100 w 1818708"/>
                <a:gd name="connsiteY20" fmla="*/ 143761 h 234288"/>
                <a:gd name="connsiteX21" fmla="*/ 1047750 w 1818708"/>
                <a:gd name="connsiteY21" fmla="*/ 120901 h 234288"/>
                <a:gd name="connsiteX22" fmla="*/ 891540 w 1818708"/>
                <a:gd name="connsiteY22" fmla="*/ 128521 h 234288"/>
                <a:gd name="connsiteX23" fmla="*/ 925830 w 1818708"/>
                <a:gd name="connsiteY23" fmla="*/ 151381 h 234288"/>
                <a:gd name="connsiteX24" fmla="*/ 720090 w 1818708"/>
                <a:gd name="connsiteY24" fmla="*/ 162811 h 234288"/>
                <a:gd name="connsiteX25" fmla="*/ 563880 w 1818708"/>
                <a:gd name="connsiteY25" fmla="*/ 178051 h 234288"/>
                <a:gd name="connsiteX26" fmla="*/ 521970 w 1818708"/>
                <a:gd name="connsiteY26" fmla="*/ 234288 h 234288"/>
                <a:gd name="connsiteX27" fmla="*/ 0 w 1818708"/>
                <a:gd name="connsiteY27" fmla="*/ 230478 h 234288"/>
                <a:gd name="connsiteX0" fmla="*/ 23279 w 1841987"/>
                <a:gd name="connsiteY0" fmla="*/ 230478 h 234288"/>
                <a:gd name="connsiteX1" fmla="*/ 116624 w 1841987"/>
                <a:gd name="connsiteY1" fmla="*/ 187119 h 234288"/>
                <a:gd name="connsiteX2" fmla="*/ 347129 w 1841987"/>
                <a:gd name="connsiteY2" fmla="*/ 139951 h 234288"/>
                <a:gd name="connsiteX3" fmla="*/ 442379 w 1841987"/>
                <a:gd name="connsiteY3" fmla="*/ 139951 h 234288"/>
                <a:gd name="connsiteX4" fmla="*/ 514769 w 1841987"/>
                <a:gd name="connsiteY4" fmla="*/ 101851 h 234288"/>
                <a:gd name="connsiteX5" fmla="*/ 594779 w 1841987"/>
                <a:gd name="connsiteY5" fmla="*/ 98041 h 234288"/>
                <a:gd name="connsiteX6" fmla="*/ 663359 w 1841987"/>
                <a:gd name="connsiteY6" fmla="*/ 71371 h 234288"/>
                <a:gd name="connsiteX7" fmla="*/ 838619 w 1841987"/>
                <a:gd name="connsiteY7" fmla="*/ 98041 h 234288"/>
                <a:gd name="connsiteX8" fmla="*/ 945299 w 1841987"/>
                <a:gd name="connsiteY8" fmla="*/ 56131 h 234288"/>
                <a:gd name="connsiteX9" fmla="*/ 1105319 w 1841987"/>
                <a:gd name="connsiteY9" fmla="*/ 2791 h 234288"/>
                <a:gd name="connsiteX10" fmla="*/ 1211999 w 1841987"/>
                <a:gd name="connsiteY10" fmla="*/ 14221 h 234288"/>
                <a:gd name="connsiteX11" fmla="*/ 1311059 w 1841987"/>
                <a:gd name="connsiteY11" fmla="*/ 71371 h 234288"/>
                <a:gd name="connsiteX12" fmla="*/ 1432979 w 1841987"/>
                <a:gd name="connsiteY12" fmla="*/ 48511 h 234288"/>
                <a:gd name="connsiteX13" fmla="*/ 1524419 w 1841987"/>
                <a:gd name="connsiteY13" fmla="*/ 90421 h 234288"/>
                <a:gd name="connsiteX14" fmla="*/ 1577759 w 1841987"/>
                <a:gd name="connsiteY14" fmla="*/ 94231 h 234288"/>
                <a:gd name="connsiteX15" fmla="*/ 1753019 w 1841987"/>
                <a:gd name="connsiteY15" fmla="*/ 90421 h 234288"/>
                <a:gd name="connsiteX16" fmla="*/ 1841919 w 1841987"/>
                <a:gd name="connsiteY16" fmla="*/ 201374 h 234288"/>
                <a:gd name="connsiteX17" fmla="*/ 1740319 w 1841987"/>
                <a:gd name="connsiteY17" fmla="*/ 187730 h 234288"/>
                <a:gd name="connsiteX18" fmla="*/ 1615859 w 1841987"/>
                <a:gd name="connsiteY18" fmla="*/ 147571 h 234288"/>
                <a:gd name="connsiteX19" fmla="*/ 1364399 w 1841987"/>
                <a:gd name="connsiteY19" fmla="*/ 139951 h 234288"/>
                <a:gd name="connsiteX20" fmla="*/ 1204379 w 1841987"/>
                <a:gd name="connsiteY20" fmla="*/ 143761 h 234288"/>
                <a:gd name="connsiteX21" fmla="*/ 1071029 w 1841987"/>
                <a:gd name="connsiteY21" fmla="*/ 120901 h 234288"/>
                <a:gd name="connsiteX22" fmla="*/ 914819 w 1841987"/>
                <a:gd name="connsiteY22" fmla="*/ 128521 h 234288"/>
                <a:gd name="connsiteX23" fmla="*/ 949109 w 1841987"/>
                <a:gd name="connsiteY23" fmla="*/ 151381 h 234288"/>
                <a:gd name="connsiteX24" fmla="*/ 743369 w 1841987"/>
                <a:gd name="connsiteY24" fmla="*/ 162811 h 234288"/>
                <a:gd name="connsiteX25" fmla="*/ 587159 w 1841987"/>
                <a:gd name="connsiteY25" fmla="*/ 178051 h 234288"/>
                <a:gd name="connsiteX26" fmla="*/ 545249 w 1841987"/>
                <a:gd name="connsiteY26" fmla="*/ 234288 h 234288"/>
                <a:gd name="connsiteX27" fmla="*/ 23279 w 1841987"/>
                <a:gd name="connsiteY27" fmla="*/ 230478 h 234288"/>
                <a:gd name="connsiteX0" fmla="*/ 23279 w 1841987"/>
                <a:gd name="connsiteY0" fmla="*/ 230478 h 234288"/>
                <a:gd name="connsiteX1" fmla="*/ 116624 w 1841987"/>
                <a:gd name="connsiteY1" fmla="*/ 187119 h 234288"/>
                <a:gd name="connsiteX2" fmla="*/ 347129 w 1841987"/>
                <a:gd name="connsiteY2" fmla="*/ 139951 h 234288"/>
                <a:gd name="connsiteX3" fmla="*/ 442379 w 1841987"/>
                <a:gd name="connsiteY3" fmla="*/ 139951 h 234288"/>
                <a:gd name="connsiteX4" fmla="*/ 514769 w 1841987"/>
                <a:gd name="connsiteY4" fmla="*/ 101851 h 234288"/>
                <a:gd name="connsiteX5" fmla="*/ 594779 w 1841987"/>
                <a:gd name="connsiteY5" fmla="*/ 98041 h 234288"/>
                <a:gd name="connsiteX6" fmla="*/ 663359 w 1841987"/>
                <a:gd name="connsiteY6" fmla="*/ 71371 h 234288"/>
                <a:gd name="connsiteX7" fmla="*/ 838619 w 1841987"/>
                <a:gd name="connsiteY7" fmla="*/ 98041 h 234288"/>
                <a:gd name="connsiteX8" fmla="*/ 945299 w 1841987"/>
                <a:gd name="connsiteY8" fmla="*/ 56131 h 234288"/>
                <a:gd name="connsiteX9" fmla="*/ 1105319 w 1841987"/>
                <a:gd name="connsiteY9" fmla="*/ 2791 h 234288"/>
                <a:gd name="connsiteX10" fmla="*/ 1211999 w 1841987"/>
                <a:gd name="connsiteY10" fmla="*/ 14221 h 234288"/>
                <a:gd name="connsiteX11" fmla="*/ 1311059 w 1841987"/>
                <a:gd name="connsiteY11" fmla="*/ 71371 h 234288"/>
                <a:gd name="connsiteX12" fmla="*/ 1432979 w 1841987"/>
                <a:gd name="connsiteY12" fmla="*/ 48511 h 234288"/>
                <a:gd name="connsiteX13" fmla="*/ 1524419 w 1841987"/>
                <a:gd name="connsiteY13" fmla="*/ 90421 h 234288"/>
                <a:gd name="connsiteX14" fmla="*/ 1577759 w 1841987"/>
                <a:gd name="connsiteY14" fmla="*/ 94231 h 234288"/>
                <a:gd name="connsiteX15" fmla="*/ 1753019 w 1841987"/>
                <a:gd name="connsiteY15" fmla="*/ 90421 h 234288"/>
                <a:gd name="connsiteX16" fmla="*/ 1841919 w 1841987"/>
                <a:gd name="connsiteY16" fmla="*/ 201374 h 234288"/>
                <a:gd name="connsiteX17" fmla="*/ 1740319 w 1841987"/>
                <a:gd name="connsiteY17" fmla="*/ 187730 h 234288"/>
                <a:gd name="connsiteX18" fmla="*/ 1615859 w 1841987"/>
                <a:gd name="connsiteY18" fmla="*/ 147571 h 234288"/>
                <a:gd name="connsiteX19" fmla="*/ 1364399 w 1841987"/>
                <a:gd name="connsiteY19" fmla="*/ 139951 h 234288"/>
                <a:gd name="connsiteX20" fmla="*/ 1204379 w 1841987"/>
                <a:gd name="connsiteY20" fmla="*/ 143761 h 234288"/>
                <a:gd name="connsiteX21" fmla="*/ 1071029 w 1841987"/>
                <a:gd name="connsiteY21" fmla="*/ 120901 h 234288"/>
                <a:gd name="connsiteX22" fmla="*/ 914819 w 1841987"/>
                <a:gd name="connsiteY22" fmla="*/ 128521 h 234288"/>
                <a:gd name="connsiteX23" fmla="*/ 949109 w 1841987"/>
                <a:gd name="connsiteY23" fmla="*/ 151381 h 234288"/>
                <a:gd name="connsiteX24" fmla="*/ 743369 w 1841987"/>
                <a:gd name="connsiteY24" fmla="*/ 162811 h 234288"/>
                <a:gd name="connsiteX25" fmla="*/ 587159 w 1841987"/>
                <a:gd name="connsiteY25" fmla="*/ 178051 h 234288"/>
                <a:gd name="connsiteX26" fmla="*/ 545249 w 1841987"/>
                <a:gd name="connsiteY26" fmla="*/ 234288 h 234288"/>
                <a:gd name="connsiteX27" fmla="*/ 23279 w 1841987"/>
                <a:gd name="connsiteY27" fmla="*/ 230478 h 234288"/>
                <a:gd name="connsiteX0" fmla="*/ 23279 w 1841987"/>
                <a:gd name="connsiteY0" fmla="*/ 230478 h 234288"/>
                <a:gd name="connsiteX1" fmla="*/ 116624 w 1841987"/>
                <a:gd name="connsiteY1" fmla="*/ 187119 h 234288"/>
                <a:gd name="connsiteX2" fmla="*/ 347129 w 1841987"/>
                <a:gd name="connsiteY2" fmla="*/ 139951 h 234288"/>
                <a:gd name="connsiteX3" fmla="*/ 442379 w 1841987"/>
                <a:gd name="connsiteY3" fmla="*/ 139951 h 234288"/>
                <a:gd name="connsiteX4" fmla="*/ 514769 w 1841987"/>
                <a:gd name="connsiteY4" fmla="*/ 101851 h 234288"/>
                <a:gd name="connsiteX5" fmla="*/ 594779 w 1841987"/>
                <a:gd name="connsiteY5" fmla="*/ 98041 h 234288"/>
                <a:gd name="connsiteX6" fmla="*/ 663359 w 1841987"/>
                <a:gd name="connsiteY6" fmla="*/ 71371 h 234288"/>
                <a:gd name="connsiteX7" fmla="*/ 838619 w 1841987"/>
                <a:gd name="connsiteY7" fmla="*/ 98041 h 234288"/>
                <a:gd name="connsiteX8" fmla="*/ 945299 w 1841987"/>
                <a:gd name="connsiteY8" fmla="*/ 56131 h 234288"/>
                <a:gd name="connsiteX9" fmla="*/ 1105319 w 1841987"/>
                <a:gd name="connsiteY9" fmla="*/ 2791 h 234288"/>
                <a:gd name="connsiteX10" fmla="*/ 1211999 w 1841987"/>
                <a:gd name="connsiteY10" fmla="*/ 14221 h 234288"/>
                <a:gd name="connsiteX11" fmla="*/ 1311059 w 1841987"/>
                <a:gd name="connsiteY11" fmla="*/ 71371 h 234288"/>
                <a:gd name="connsiteX12" fmla="*/ 1432979 w 1841987"/>
                <a:gd name="connsiteY12" fmla="*/ 48511 h 234288"/>
                <a:gd name="connsiteX13" fmla="*/ 1524419 w 1841987"/>
                <a:gd name="connsiteY13" fmla="*/ 90421 h 234288"/>
                <a:gd name="connsiteX14" fmla="*/ 1577759 w 1841987"/>
                <a:gd name="connsiteY14" fmla="*/ 94231 h 234288"/>
                <a:gd name="connsiteX15" fmla="*/ 1753019 w 1841987"/>
                <a:gd name="connsiteY15" fmla="*/ 90421 h 234288"/>
                <a:gd name="connsiteX16" fmla="*/ 1841919 w 1841987"/>
                <a:gd name="connsiteY16" fmla="*/ 201374 h 234288"/>
                <a:gd name="connsiteX17" fmla="*/ 1740319 w 1841987"/>
                <a:gd name="connsiteY17" fmla="*/ 187730 h 234288"/>
                <a:gd name="connsiteX18" fmla="*/ 1615859 w 1841987"/>
                <a:gd name="connsiteY18" fmla="*/ 147571 h 234288"/>
                <a:gd name="connsiteX19" fmla="*/ 1364399 w 1841987"/>
                <a:gd name="connsiteY19" fmla="*/ 139951 h 234288"/>
                <a:gd name="connsiteX20" fmla="*/ 1204379 w 1841987"/>
                <a:gd name="connsiteY20" fmla="*/ 143761 h 234288"/>
                <a:gd name="connsiteX21" fmla="*/ 1071029 w 1841987"/>
                <a:gd name="connsiteY21" fmla="*/ 120901 h 234288"/>
                <a:gd name="connsiteX22" fmla="*/ 914819 w 1841987"/>
                <a:gd name="connsiteY22" fmla="*/ 128521 h 234288"/>
                <a:gd name="connsiteX23" fmla="*/ 949109 w 1841987"/>
                <a:gd name="connsiteY23" fmla="*/ 151381 h 234288"/>
                <a:gd name="connsiteX24" fmla="*/ 743369 w 1841987"/>
                <a:gd name="connsiteY24" fmla="*/ 162811 h 234288"/>
                <a:gd name="connsiteX25" fmla="*/ 587159 w 1841987"/>
                <a:gd name="connsiteY25" fmla="*/ 178051 h 234288"/>
                <a:gd name="connsiteX26" fmla="*/ 545249 w 1841987"/>
                <a:gd name="connsiteY26" fmla="*/ 234288 h 234288"/>
                <a:gd name="connsiteX27" fmla="*/ 23279 w 1841987"/>
                <a:gd name="connsiteY27" fmla="*/ 230478 h 234288"/>
                <a:gd name="connsiteX0" fmla="*/ 23279 w 1841987"/>
                <a:gd name="connsiteY0" fmla="*/ 230478 h 234288"/>
                <a:gd name="connsiteX1" fmla="*/ 116624 w 1841987"/>
                <a:gd name="connsiteY1" fmla="*/ 187119 h 234288"/>
                <a:gd name="connsiteX2" fmla="*/ 347129 w 1841987"/>
                <a:gd name="connsiteY2" fmla="*/ 139951 h 234288"/>
                <a:gd name="connsiteX3" fmla="*/ 442379 w 1841987"/>
                <a:gd name="connsiteY3" fmla="*/ 139951 h 234288"/>
                <a:gd name="connsiteX4" fmla="*/ 514769 w 1841987"/>
                <a:gd name="connsiteY4" fmla="*/ 101851 h 234288"/>
                <a:gd name="connsiteX5" fmla="*/ 594779 w 1841987"/>
                <a:gd name="connsiteY5" fmla="*/ 98041 h 234288"/>
                <a:gd name="connsiteX6" fmla="*/ 663359 w 1841987"/>
                <a:gd name="connsiteY6" fmla="*/ 71371 h 234288"/>
                <a:gd name="connsiteX7" fmla="*/ 838619 w 1841987"/>
                <a:gd name="connsiteY7" fmla="*/ 98041 h 234288"/>
                <a:gd name="connsiteX8" fmla="*/ 945299 w 1841987"/>
                <a:gd name="connsiteY8" fmla="*/ 56131 h 234288"/>
                <a:gd name="connsiteX9" fmla="*/ 1105319 w 1841987"/>
                <a:gd name="connsiteY9" fmla="*/ 2791 h 234288"/>
                <a:gd name="connsiteX10" fmla="*/ 1211999 w 1841987"/>
                <a:gd name="connsiteY10" fmla="*/ 14221 h 234288"/>
                <a:gd name="connsiteX11" fmla="*/ 1311059 w 1841987"/>
                <a:gd name="connsiteY11" fmla="*/ 71371 h 234288"/>
                <a:gd name="connsiteX12" fmla="*/ 1432979 w 1841987"/>
                <a:gd name="connsiteY12" fmla="*/ 48511 h 234288"/>
                <a:gd name="connsiteX13" fmla="*/ 1524419 w 1841987"/>
                <a:gd name="connsiteY13" fmla="*/ 90421 h 234288"/>
                <a:gd name="connsiteX14" fmla="*/ 1577759 w 1841987"/>
                <a:gd name="connsiteY14" fmla="*/ 94231 h 234288"/>
                <a:gd name="connsiteX15" fmla="*/ 1753019 w 1841987"/>
                <a:gd name="connsiteY15" fmla="*/ 90421 h 234288"/>
                <a:gd name="connsiteX16" fmla="*/ 1841919 w 1841987"/>
                <a:gd name="connsiteY16" fmla="*/ 201374 h 234288"/>
                <a:gd name="connsiteX17" fmla="*/ 1740319 w 1841987"/>
                <a:gd name="connsiteY17" fmla="*/ 187730 h 234288"/>
                <a:gd name="connsiteX18" fmla="*/ 1615859 w 1841987"/>
                <a:gd name="connsiteY18" fmla="*/ 147571 h 234288"/>
                <a:gd name="connsiteX19" fmla="*/ 1364399 w 1841987"/>
                <a:gd name="connsiteY19" fmla="*/ 139951 h 234288"/>
                <a:gd name="connsiteX20" fmla="*/ 1204379 w 1841987"/>
                <a:gd name="connsiteY20" fmla="*/ 143761 h 234288"/>
                <a:gd name="connsiteX21" fmla="*/ 1071029 w 1841987"/>
                <a:gd name="connsiteY21" fmla="*/ 120901 h 234288"/>
                <a:gd name="connsiteX22" fmla="*/ 914819 w 1841987"/>
                <a:gd name="connsiteY22" fmla="*/ 128521 h 234288"/>
                <a:gd name="connsiteX23" fmla="*/ 949109 w 1841987"/>
                <a:gd name="connsiteY23" fmla="*/ 151381 h 234288"/>
                <a:gd name="connsiteX24" fmla="*/ 743369 w 1841987"/>
                <a:gd name="connsiteY24" fmla="*/ 162811 h 234288"/>
                <a:gd name="connsiteX25" fmla="*/ 587159 w 1841987"/>
                <a:gd name="connsiteY25" fmla="*/ 178051 h 234288"/>
                <a:gd name="connsiteX26" fmla="*/ 545249 w 1841987"/>
                <a:gd name="connsiteY26" fmla="*/ 234288 h 234288"/>
                <a:gd name="connsiteX27" fmla="*/ 23279 w 1841987"/>
                <a:gd name="connsiteY27" fmla="*/ 230478 h 234288"/>
                <a:gd name="connsiteX0" fmla="*/ 23279 w 1841987"/>
                <a:gd name="connsiteY0" fmla="*/ 230478 h 234288"/>
                <a:gd name="connsiteX1" fmla="*/ 116624 w 1841987"/>
                <a:gd name="connsiteY1" fmla="*/ 187119 h 234288"/>
                <a:gd name="connsiteX2" fmla="*/ 347129 w 1841987"/>
                <a:gd name="connsiteY2" fmla="*/ 139951 h 234288"/>
                <a:gd name="connsiteX3" fmla="*/ 442379 w 1841987"/>
                <a:gd name="connsiteY3" fmla="*/ 139951 h 234288"/>
                <a:gd name="connsiteX4" fmla="*/ 514769 w 1841987"/>
                <a:gd name="connsiteY4" fmla="*/ 101851 h 234288"/>
                <a:gd name="connsiteX5" fmla="*/ 594779 w 1841987"/>
                <a:gd name="connsiteY5" fmla="*/ 98041 h 234288"/>
                <a:gd name="connsiteX6" fmla="*/ 663359 w 1841987"/>
                <a:gd name="connsiteY6" fmla="*/ 71371 h 234288"/>
                <a:gd name="connsiteX7" fmla="*/ 838619 w 1841987"/>
                <a:gd name="connsiteY7" fmla="*/ 98041 h 234288"/>
                <a:gd name="connsiteX8" fmla="*/ 945299 w 1841987"/>
                <a:gd name="connsiteY8" fmla="*/ 56131 h 234288"/>
                <a:gd name="connsiteX9" fmla="*/ 1105319 w 1841987"/>
                <a:gd name="connsiteY9" fmla="*/ 2791 h 234288"/>
                <a:gd name="connsiteX10" fmla="*/ 1211999 w 1841987"/>
                <a:gd name="connsiteY10" fmla="*/ 14221 h 234288"/>
                <a:gd name="connsiteX11" fmla="*/ 1311059 w 1841987"/>
                <a:gd name="connsiteY11" fmla="*/ 71371 h 234288"/>
                <a:gd name="connsiteX12" fmla="*/ 1432979 w 1841987"/>
                <a:gd name="connsiteY12" fmla="*/ 48511 h 234288"/>
                <a:gd name="connsiteX13" fmla="*/ 1524419 w 1841987"/>
                <a:gd name="connsiteY13" fmla="*/ 90421 h 234288"/>
                <a:gd name="connsiteX14" fmla="*/ 1577759 w 1841987"/>
                <a:gd name="connsiteY14" fmla="*/ 94231 h 234288"/>
                <a:gd name="connsiteX15" fmla="*/ 1753019 w 1841987"/>
                <a:gd name="connsiteY15" fmla="*/ 90421 h 234288"/>
                <a:gd name="connsiteX16" fmla="*/ 1841919 w 1841987"/>
                <a:gd name="connsiteY16" fmla="*/ 201374 h 234288"/>
                <a:gd name="connsiteX17" fmla="*/ 1740319 w 1841987"/>
                <a:gd name="connsiteY17" fmla="*/ 187730 h 234288"/>
                <a:gd name="connsiteX18" fmla="*/ 1615859 w 1841987"/>
                <a:gd name="connsiteY18" fmla="*/ 147571 h 234288"/>
                <a:gd name="connsiteX19" fmla="*/ 1364399 w 1841987"/>
                <a:gd name="connsiteY19" fmla="*/ 139951 h 234288"/>
                <a:gd name="connsiteX20" fmla="*/ 1204379 w 1841987"/>
                <a:gd name="connsiteY20" fmla="*/ 143761 h 234288"/>
                <a:gd name="connsiteX21" fmla="*/ 1071029 w 1841987"/>
                <a:gd name="connsiteY21" fmla="*/ 120901 h 234288"/>
                <a:gd name="connsiteX22" fmla="*/ 914819 w 1841987"/>
                <a:gd name="connsiteY22" fmla="*/ 128521 h 234288"/>
                <a:gd name="connsiteX23" fmla="*/ 949109 w 1841987"/>
                <a:gd name="connsiteY23" fmla="*/ 151381 h 234288"/>
                <a:gd name="connsiteX24" fmla="*/ 743369 w 1841987"/>
                <a:gd name="connsiteY24" fmla="*/ 162811 h 234288"/>
                <a:gd name="connsiteX25" fmla="*/ 587159 w 1841987"/>
                <a:gd name="connsiteY25" fmla="*/ 178051 h 234288"/>
                <a:gd name="connsiteX26" fmla="*/ 545249 w 1841987"/>
                <a:gd name="connsiteY26" fmla="*/ 234288 h 234288"/>
                <a:gd name="connsiteX27" fmla="*/ 23279 w 1841987"/>
                <a:gd name="connsiteY27" fmla="*/ 230478 h 234288"/>
                <a:gd name="connsiteX0" fmla="*/ 212322 w 1725411"/>
                <a:gd name="connsiteY0" fmla="*/ 232872 h 234288"/>
                <a:gd name="connsiteX1" fmla="*/ 48 w 1725411"/>
                <a:gd name="connsiteY1" fmla="*/ 187119 h 234288"/>
                <a:gd name="connsiteX2" fmla="*/ 230553 w 1725411"/>
                <a:gd name="connsiteY2" fmla="*/ 139951 h 234288"/>
                <a:gd name="connsiteX3" fmla="*/ 325803 w 1725411"/>
                <a:gd name="connsiteY3" fmla="*/ 139951 h 234288"/>
                <a:gd name="connsiteX4" fmla="*/ 398193 w 1725411"/>
                <a:gd name="connsiteY4" fmla="*/ 101851 h 234288"/>
                <a:gd name="connsiteX5" fmla="*/ 478203 w 1725411"/>
                <a:gd name="connsiteY5" fmla="*/ 98041 h 234288"/>
                <a:gd name="connsiteX6" fmla="*/ 546783 w 1725411"/>
                <a:gd name="connsiteY6" fmla="*/ 71371 h 234288"/>
                <a:gd name="connsiteX7" fmla="*/ 722043 w 1725411"/>
                <a:gd name="connsiteY7" fmla="*/ 98041 h 234288"/>
                <a:gd name="connsiteX8" fmla="*/ 828723 w 1725411"/>
                <a:gd name="connsiteY8" fmla="*/ 56131 h 234288"/>
                <a:gd name="connsiteX9" fmla="*/ 988743 w 1725411"/>
                <a:gd name="connsiteY9" fmla="*/ 2791 h 234288"/>
                <a:gd name="connsiteX10" fmla="*/ 1095423 w 1725411"/>
                <a:gd name="connsiteY10" fmla="*/ 14221 h 234288"/>
                <a:gd name="connsiteX11" fmla="*/ 1194483 w 1725411"/>
                <a:gd name="connsiteY11" fmla="*/ 71371 h 234288"/>
                <a:gd name="connsiteX12" fmla="*/ 1316403 w 1725411"/>
                <a:gd name="connsiteY12" fmla="*/ 48511 h 234288"/>
                <a:gd name="connsiteX13" fmla="*/ 1407843 w 1725411"/>
                <a:gd name="connsiteY13" fmla="*/ 90421 h 234288"/>
                <a:gd name="connsiteX14" fmla="*/ 1461183 w 1725411"/>
                <a:gd name="connsiteY14" fmla="*/ 94231 h 234288"/>
                <a:gd name="connsiteX15" fmla="*/ 1636443 w 1725411"/>
                <a:gd name="connsiteY15" fmla="*/ 90421 h 234288"/>
                <a:gd name="connsiteX16" fmla="*/ 1725343 w 1725411"/>
                <a:gd name="connsiteY16" fmla="*/ 201374 h 234288"/>
                <a:gd name="connsiteX17" fmla="*/ 1623743 w 1725411"/>
                <a:gd name="connsiteY17" fmla="*/ 187730 h 234288"/>
                <a:gd name="connsiteX18" fmla="*/ 1499283 w 1725411"/>
                <a:gd name="connsiteY18" fmla="*/ 147571 h 234288"/>
                <a:gd name="connsiteX19" fmla="*/ 1247823 w 1725411"/>
                <a:gd name="connsiteY19" fmla="*/ 139951 h 234288"/>
                <a:gd name="connsiteX20" fmla="*/ 1087803 w 1725411"/>
                <a:gd name="connsiteY20" fmla="*/ 143761 h 234288"/>
                <a:gd name="connsiteX21" fmla="*/ 954453 w 1725411"/>
                <a:gd name="connsiteY21" fmla="*/ 120901 h 234288"/>
                <a:gd name="connsiteX22" fmla="*/ 798243 w 1725411"/>
                <a:gd name="connsiteY22" fmla="*/ 128521 h 234288"/>
                <a:gd name="connsiteX23" fmla="*/ 832533 w 1725411"/>
                <a:gd name="connsiteY23" fmla="*/ 151381 h 234288"/>
                <a:gd name="connsiteX24" fmla="*/ 626793 w 1725411"/>
                <a:gd name="connsiteY24" fmla="*/ 162811 h 234288"/>
                <a:gd name="connsiteX25" fmla="*/ 470583 w 1725411"/>
                <a:gd name="connsiteY25" fmla="*/ 178051 h 234288"/>
                <a:gd name="connsiteX26" fmla="*/ 428673 w 1725411"/>
                <a:gd name="connsiteY26" fmla="*/ 234288 h 234288"/>
                <a:gd name="connsiteX27" fmla="*/ 212322 w 1725411"/>
                <a:gd name="connsiteY27" fmla="*/ 232872 h 234288"/>
                <a:gd name="connsiteX0" fmla="*/ 74008 w 1587097"/>
                <a:gd name="connsiteY0" fmla="*/ 232872 h 234288"/>
                <a:gd name="connsiteX1" fmla="*/ 652 w 1587097"/>
                <a:gd name="connsiteY1" fmla="*/ 172754 h 234288"/>
                <a:gd name="connsiteX2" fmla="*/ 92239 w 1587097"/>
                <a:gd name="connsiteY2" fmla="*/ 139951 h 234288"/>
                <a:gd name="connsiteX3" fmla="*/ 187489 w 1587097"/>
                <a:gd name="connsiteY3" fmla="*/ 139951 h 234288"/>
                <a:gd name="connsiteX4" fmla="*/ 259879 w 1587097"/>
                <a:gd name="connsiteY4" fmla="*/ 101851 h 234288"/>
                <a:gd name="connsiteX5" fmla="*/ 339889 w 1587097"/>
                <a:gd name="connsiteY5" fmla="*/ 98041 h 234288"/>
                <a:gd name="connsiteX6" fmla="*/ 408469 w 1587097"/>
                <a:gd name="connsiteY6" fmla="*/ 71371 h 234288"/>
                <a:gd name="connsiteX7" fmla="*/ 583729 w 1587097"/>
                <a:gd name="connsiteY7" fmla="*/ 98041 h 234288"/>
                <a:gd name="connsiteX8" fmla="*/ 690409 w 1587097"/>
                <a:gd name="connsiteY8" fmla="*/ 56131 h 234288"/>
                <a:gd name="connsiteX9" fmla="*/ 850429 w 1587097"/>
                <a:gd name="connsiteY9" fmla="*/ 2791 h 234288"/>
                <a:gd name="connsiteX10" fmla="*/ 957109 w 1587097"/>
                <a:gd name="connsiteY10" fmla="*/ 14221 h 234288"/>
                <a:gd name="connsiteX11" fmla="*/ 1056169 w 1587097"/>
                <a:gd name="connsiteY11" fmla="*/ 71371 h 234288"/>
                <a:gd name="connsiteX12" fmla="*/ 1178089 w 1587097"/>
                <a:gd name="connsiteY12" fmla="*/ 48511 h 234288"/>
                <a:gd name="connsiteX13" fmla="*/ 1269529 w 1587097"/>
                <a:gd name="connsiteY13" fmla="*/ 90421 h 234288"/>
                <a:gd name="connsiteX14" fmla="*/ 1322869 w 1587097"/>
                <a:gd name="connsiteY14" fmla="*/ 94231 h 234288"/>
                <a:gd name="connsiteX15" fmla="*/ 1498129 w 1587097"/>
                <a:gd name="connsiteY15" fmla="*/ 90421 h 234288"/>
                <a:gd name="connsiteX16" fmla="*/ 1587029 w 1587097"/>
                <a:gd name="connsiteY16" fmla="*/ 201374 h 234288"/>
                <a:gd name="connsiteX17" fmla="*/ 1485429 w 1587097"/>
                <a:gd name="connsiteY17" fmla="*/ 187730 h 234288"/>
                <a:gd name="connsiteX18" fmla="*/ 1360969 w 1587097"/>
                <a:gd name="connsiteY18" fmla="*/ 147571 h 234288"/>
                <a:gd name="connsiteX19" fmla="*/ 1109509 w 1587097"/>
                <a:gd name="connsiteY19" fmla="*/ 139951 h 234288"/>
                <a:gd name="connsiteX20" fmla="*/ 949489 w 1587097"/>
                <a:gd name="connsiteY20" fmla="*/ 143761 h 234288"/>
                <a:gd name="connsiteX21" fmla="*/ 816139 w 1587097"/>
                <a:gd name="connsiteY21" fmla="*/ 120901 h 234288"/>
                <a:gd name="connsiteX22" fmla="*/ 659929 w 1587097"/>
                <a:gd name="connsiteY22" fmla="*/ 128521 h 234288"/>
                <a:gd name="connsiteX23" fmla="*/ 694219 w 1587097"/>
                <a:gd name="connsiteY23" fmla="*/ 151381 h 234288"/>
                <a:gd name="connsiteX24" fmla="*/ 488479 w 1587097"/>
                <a:gd name="connsiteY24" fmla="*/ 162811 h 234288"/>
                <a:gd name="connsiteX25" fmla="*/ 332269 w 1587097"/>
                <a:gd name="connsiteY25" fmla="*/ 178051 h 234288"/>
                <a:gd name="connsiteX26" fmla="*/ 290359 w 1587097"/>
                <a:gd name="connsiteY26" fmla="*/ 234288 h 234288"/>
                <a:gd name="connsiteX27" fmla="*/ 74008 w 1587097"/>
                <a:gd name="connsiteY27" fmla="*/ 232872 h 23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7097" h="234288">
                  <a:moveTo>
                    <a:pt x="74008" y="232872"/>
                  </a:moveTo>
                  <a:cubicBezTo>
                    <a:pt x="2570" y="225011"/>
                    <a:pt x="-2386" y="188241"/>
                    <a:pt x="652" y="172754"/>
                  </a:cubicBezTo>
                  <a:cubicBezTo>
                    <a:pt x="3691" y="157267"/>
                    <a:pt x="61100" y="145418"/>
                    <a:pt x="92239" y="139951"/>
                  </a:cubicBezTo>
                  <a:cubicBezTo>
                    <a:pt x="123378" y="134484"/>
                    <a:pt x="159549" y="146301"/>
                    <a:pt x="187489" y="139951"/>
                  </a:cubicBezTo>
                  <a:cubicBezTo>
                    <a:pt x="215429" y="133601"/>
                    <a:pt x="234479" y="108836"/>
                    <a:pt x="259879" y="101851"/>
                  </a:cubicBezTo>
                  <a:cubicBezTo>
                    <a:pt x="285279" y="94866"/>
                    <a:pt x="315124" y="103121"/>
                    <a:pt x="339889" y="98041"/>
                  </a:cubicBezTo>
                  <a:cubicBezTo>
                    <a:pt x="364654" y="92961"/>
                    <a:pt x="367829" y="71371"/>
                    <a:pt x="408469" y="71371"/>
                  </a:cubicBezTo>
                  <a:cubicBezTo>
                    <a:pt x="449109" y="71371"/>
                    <a:pt x="536739" y="100581"/>
                    <a:pt x="583729" y="98041"/>
                  </a:cubicBezTo>
                  <a:cubicBezTo>
                    <a:pt x="630719" y="95501"/>
                    <a:pt x="645959" y="72006"/>
                    <a:pt x="690409" y="56131"/>
                  </a:cubicBezTo>
                  <a:cubicBezTo>
                    <a:pt x="734859" y="40256"/>
                    <a:pt x="805979" y="9776"/>
                    <a:pt x="850429" y="2791"/>
                  </a:cubicBezTo>
                  <a:cubicBezTo>
                    <a:pt x="894879" y="-4194"/>
                    <a:pt x="922819" y="2791"/>
                    <a:pt x="957109" y="14221"/>
                  </a:cubicBezTo>
                  <a:cubicBezTo>
                    <a:pt x="991399" y="25651"/>
                    <a:pt x="1019339" y="65656"/>
                    <a:pt x="1056169" y="71371"/>
                  </a:cubicBezTo>
                  <a:cubicBezTo>
                    <a:pt x="1092999" y="77086"/>
                    <a:pt x="1142529" y="45336"/>
                    <a:pt x="1178089" y="48511"/>
                  </a:cubicBezTo>
                  <a:cubicBezTo>
                    <a:pt x="1213649" y="51686"/>
                    <a:pt x="1245399" y="82801"/>
                    <a:pt x="1269529" y="90421"/>
                  </a:cubicBezTo>
                  <a:lnTo>
                    <a:pt x="1322869" y="94231"/>
                  </a:lnTo>
                  <a:cubicBezTo>
                    <a:pt x="1360969" y="94231"/>
                    <a:pt x="1454102" y="72564"/>
                    <a:pt x="1498129" y="90421"/>
                  </a:cubicBezTo>
                  <a:cubicBezTo>
                    <a:pt x="1542156" y="108278"/>
                    <a:pt x="1589146" y="185156"/>
                    <a:pt x="1587029" y="201374"/>
                  </a:cubicBezTo>
                  <a:lnTo>
                    <a:pt x="1485429" y="187730"/>
                  </a:lnTo>
                  <a:lnTo>
                    <a:pt x="1360969" y="147571"/>
                  </a:lnTo>
                  <a:cubicBezTo>
                    <a:pt x="1298316" y="139608"/>
                    <a:pt x="1178089" y="140586"/>
                    <a:pt x="1109509" y="139951"/>
                  </a:cubicBezTo>
                  <a:cubicBezTo>
                    <a:pt x="1040929" y="139316"/>
                    <a:pt x="998384" y="146936"/>
                    <a:pt x="949489" y="143761"/>
                  </a:cubicBezTo>
                  <a:cubicBezTo>
                    <a:pt x="900594" y="140586"/>
                    <a:pt x="864399" y="123441"/>
                    <a:pt x="816139" y="120901"/>
                  </a:cubicBezTo>
                  <a:cubicBezTo>
                    <a:pt x="767879" y="118361"/>
                    <a:pt x="648499" y="120901"/>
                    <a:pt x="659929" y="128521"/>
                  </a:cubicBezTo>
                  <a:lnTo>
                    <a:pt x="694219" y="151381"/>
                  </a:lnTo>
                  <a:lnTo>
                    <a:pt x="488479" y="162811"/>
                  </a:lnTo>
                  <a:lnTo>
                    <a:pt x="332269" y="178051"/>
                  </a:lnTo>
                  <a:lnTo>
                    <a:pt x="290359" y="234288"/>
                  </a:lnTo>
                  <a:lnTo>
                    <a:pt x="74008" y="23287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: 図形 203">
              <a:extLst>
                <a:ext uri="{FF2B5EF4-FFF2-40B4-BE49-F238E27FC236}">
                  <a16:creationId xmlns:a16="http://schemas.microsoft.com/office/drawing/2014/main" id="{DA032561-6805-413E-9D19-A8582892352A}"/>
                </a:ext>
              </a:extLst>
            </p:cNvPr>
            <p:cNvSpPr/>
            <p:nvPr/>
          </p:nvSpPr>
          <p:spPr>
            <a:xfrm>
              <a:off x="8696324" y="3039515"/>
              <a:ext cx="508967" cy="257000"/>
            </a:xfrm>
            <a:custGeom>
              <a:avLst/>
              <a:gdLst>
                <a:gd name="connsiteX0" fmla="*/ 0 w 853440"/>
                <a:gd name="connsiteY0" fmla="*/ 175260 h 175260"/>
                <a:gd name="connsiteX1" fmla="*/ 72390 w 853440"/>
                <a:gd name="connsiteY1" fmla="*/ 102870 h 175260"/>
                <a:gd name="connsiteX2" fmla="*/ 129540 w 853440"/>
                <a:gd name="connsiteY2" fmla="*/ 102870 h 175260"/>
                <a:gd name="connsiteX3" fmla="*/ 262890 w 853440"/>
                <a:gd name="connsiteY3" fmla="*/ 19050 h 175260"/>
                <a:gd name="connsiteX4" fmla="*/ 422910 w 853440"/>
                <a:gd name="connsiteY4" fmla="*/ 0 h 175260"/>
                <a:gd name="connsiteX5" fmla="*/ 491490 w 853440"/>
                <a:gd name="connsiteY5" fmla="*/ 26670 h 175260"/>
                <a:gd name="connsiteX6" fmla="*/ 579120 w 853440"/>
                <a:gd name="connsiteY6" fmla="*/ 26670 h 175260"/>
                <a:gd name="connsiteX7" fmla="*/ 693420 w 853440"/>
                <a:gd name="connsiteY7" fmla="*/ 118110 h 175260"/>
                <a:gd name="connsiteX8" fmla="*/ 853440 w 853440"/>
                <a:gd name="connsiteY8" fmla="*/ 156210 h 175260"/>
                <a:gd name="connsiteX9" fmla="*/ 0 w 853440"/>
                <a:gd name="connsiteY9" fmla="*/ 175260 h 175260"/>
                <a:gd name="connsiteX0" fmla="*/ 0 w 853440"/>
                <a:gd name="connsiteY0" fmla="*/ 175509 h 175509"/>
                <a:gd name="connsiteX1" fmla="*/ 72390 w 853440"/>
                <a:gd name="connsiteY1" fmla="*/ 103119 h 175509"/>
                <a:gd name="connsiteX2" fmla="*/ 129540 w 853440"/>
                <a:gd name="connsiteY2" fmla="*/ 103119 h 175509"/>
                <a:gd name="connsiteX3" fmla="*/ 262890 w 853440"/>
                <a:gd name="connsiteY3" fmla="*/ 19299 h 175509"/>
                <a:gd name="connsiteX4" fmla="*/ 422910 w 853440"/>
                <a:gd name="connsiteY4" fmla="*/ 249 h 175509"/>
                <a:gd name="connsiteX5" fmla="*/ 491490 w 853440"/>
                <a:gd name="connsiteY5" fmla="*/ 26919 h 175509"/>
                <a:gd name="connsiteX6" fmla="*/ 579120 w 853440"/>
                <a:gd name="connsiteY6" fmla="*/ 26919 h 175509"/>
                <a:gd name="connsiteX7" fmla="*/ 693420 w 853440"/>
                <a:gd name="connsiteY7" fmla="*/ 118359 h 175509"/>
                <a:gd name="connsiteX8" fmla="*/ 853440 w 853440"/>
                <a:gd name="connsiteY8" fmla="*/ 156459 h 175509"/>
                <a:gd name="connsiteX9" fmla="*/ 0 w 853440"/>
                <a:gd name="connsiteY9" fmla="*/ 175509 h 175509"/>
                <a:gd name="connsiteX0" fmla="*/ 0 w 853440"/>
                <a:gd name="connsiteY0" fmla="*/ 175509 h 175509"/>
                <a:gd name="connsiteX1" fmla="*/ 72390 w 853440"/>
                <a:gd name="connsiteY1" fmla="*/ 103119 h 175509"/>
                <a:gd name="connsiteX2" fmla="*/ 129540 w 853440"/>
                <a:gd name="connsiteY2" fmla="*/ 103119 h 175509"/>
                <a:gd name="connsiteX3" fmla="*/ 262890 w 853440"/>
                <a:gd name="connsiteY3" fmla="*/ 19299 h 175509"/>
                <a:gd name="connsiteX4" fmla="*/ 422910 w 853440"/>
                <a:gd name="connsiteY4" fmla="*/ 249 h 175509"/>
                <a:gd name="connsiteX5" fmla="*/ 491490 w 853440"/>
                <a:gd name="connsiteY5" fmla="*/ 26919 h 175509"/>
                <a:gd name="connsiteX6" fmla="*/ 579120 w 853440"/>
                <a:gd name="connsiteY6" fmla="*/ 26919 h 175509"/>
                <a:gd name="connsiteX7" fmla="*/ 693420 w 853440"/>
                <a:gd name="connsiteY7" fmla="*/ 118359 h 175509"/>
                <a:gd name="connsiteX8" fmla="*/ 853440 w 853440"/>
                <a:gd name="connsiteY8" fmla="*/ 156459 h 175509"/>
                <a:gd name="connsiteX9" fmla="*/ 0 w 853440"/>
                <a:gd name="connsiteY9" fmla="*/ 175509 h 175509"/>
                <a:gd name="connsiteX0" fmla="*/ 0 w 853440"/>
                <a:gd name="connsiteY0" fmla="*/ 175509 h 175509"/>
                <a:gd name="connsiteX1" fmla="*/ 72390 w 853440"/>
                <a:gd name="connsiteY1" fmla="*/ 103119 h 175509"/>
                <a:gd name="connsiteX2" fmla="*/ 129540 w 853440"/>
                <a:gd name="connsiteY2" fmla="*/ 103119 h 175509"/>
                <a:gd name="connsiteX3" fmla="*/ 262890 w 853440"/>
                <a:gd name="connsiteY3" fmla="*/ 19299 h 175509"/>
                <a:gd name="connsiteX4" fmla="*/ 422910 w 853440"/>
                <a:gd name="connsiteY4" fmla="*/ 249 h 175509"/>
                <a:gd name="connsiteX5" fmla="*/ 491490 w 853440"/>
                <a:gd name="connsiteY5" fmla="*/ 26919 h 175509"/>
                <a:gd name="connsiteX6" fmla="*/ 579120 w 853440"/>
                <a:gd name="connsiteY6" fmla="*/ 26919 h 175509"/>
                <a:gd name="connsiteX7" fmla="*/ 693420 w 853440"/>
                <a:gd name="connsiteY7" fmla="*/ 118359 h 175509"/>
                <a:gd name="connsiteX8" fmla="*/ 853440 w 853440"/>
                <a:gd name="connsiteY8" fmla="*/ 156459 h 175509"/>
                <a:gd name="connsiteX9" fmla="*/ 0 w 853440"/>
                <a:gd name="connsiteY9" fmla="*/ 175509 h 175509"/>
                <a:gd name="connsiteX0" fmla="*/ 0 w 742306"/>
                <a:gd name="connsiteY0" fmla="*/ 175509 h 175509"/>
                <a:gd name="connsiteX1" fmla="*/ 72390 w 742306"/>
                <a:gd name="connsiteY1" fmla="*/ 103119 h 175509"/>
                <a:gd name="connsiteX2" fmla="*/ 129540 w 742306"/>
                <a:gd name="connsiteY2" fmla="*/ 103119 h 175509"/>
                <a:gd name="connsiteX3" fmla="*/ 262890 w 742306"/>
                <a:gd name="connsiteY3" fmla="*/ 19299 h 175509"/>
                <a:gd name="connsiteX4" fmla="*/ 422910 w 742306"/>
                <a:gd name="connsiteY4" fmla="*/ 249 h 175509"/>
                <a:gd name="connsiteX5" fmla="*/ 491490 w 742306"/>
                <a:gd name="connsiteY5" fmla="*/ 26919 h 175509"/>
                <a:gd name="connsiteX6" fmla="*/ 579120 w 742306"/>
                <a:gd name="connsiteY6" fmla="*/ 26919 h 175509"/>
                <a:gd name="connsiteX7" fmla="*/ 693420 w 742306"/>
                <a:gd name="connsiteY7" fmla="*/ 118359 h 175509"/>
                <a:gd name="connsiteX8" fmla="*/ 742306 w 742306"/>
                <a:gd name="connsiteY8" fmla="*/ 164265 h 175509"/>
                <a:gd name="connsiteX9" fmla="*/ 0 w 742306"/>
                <a:gd name="connsiteY9" fmla="*/ 175509 h 17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2306" h="175509">
                  <a:moveTo>
                    <a:pt x="0" y="175509"/>
                  </a:moveTo>
                  <a:lnTo>
                    <a:pt x="72390" y="103119"/>
                  </a:lnTo>
                  <a:lnTo>
                    <a:pt x="129540" y="103119"/>
                  </a:lnTo>
                  <a:cubicBezTo>
                    <a:pt x="161290" y="89149"/>
                    <a:pt x="213995" y="36444"/>
                    <a:pt x="262890" y="19299"/>
                  </a:cubicBezTo>
                  <a:cubicBezTo>
                    <a:pt x="311785" y="2154"/>
                    <a:pt x="384810" y="-1021"/>
                    <a:pt x="422910" y="249"/>
                  </a:cubicBezTo>
                  <a:cubicBezTo>
                    <a:pt x="461010" y="1519"/>
                    <a:pt x="462280" y="26919"/>
                    <a:pt x="491490" y="26919"/>
                  </a:cubicBezTo>
                  <a:lnTo>
                    <a:pt x="579120" y="26919"/>
                  </a:lnTo>
                  <a:lnTo>
                    <a:pt x="693420" y="118359"/>
                  </a:lnTo>
                  <a:lnTo>
                    <a:pt x="742306" y="164265"/>
                  </a:lnTo>
                  <a:lnTo>
                    <a:pt x="0" y="17550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: 図形 204">
              <a:extLst>
                <a:ext uri="{FF2B5EF4-FFF2-40B4-BE49-F238E27FC236}">
                  <a16:creationId xmlns:a16="http://schemas.microsoft.com/office/drawing/2014/main" id="{4B04BB5D-15A3-4D44-B5A1-2E84EFE2A95E}"/>
                </a:ext>
              </a:extLst>
            </p:cNvPr>
            <p:cNvSpPr/>
            <p:nvPr/>
          </p:nvSpPr>
          <p:spPr>
            <a:xfrm>
              <a:off x="8205584" y="3157556"/>
              <a:ext cx="202706" cy="131584"/>
            </a:xfrm>
            <a:custGeom>
              <a:avLst/>
              <a:gdLst>
                <a:gd name="connsiteX0" fmla="*/ 0 w 232410"/>
                <a:gd name="connsiteY0" fmla="*/ 53340 h 102870"/>
                <a:gd name="connsiteX1" fmla="*/ 91440 w 232410"/>
                <a:gd name="connsiteY1" fmla="*/ 0 h 102870"/>
                <a:gd name="connsiteX2" fmla="*/ 232410 w 232410"/>
                <a:gd name="connsiteY2" fmla="*/ 38100 h 102870"/>
                <a:gd name="connsiteX3" fmla="*/ 125730 w 232410"/>
                <a:gd name="connsiteY3" fmla="*/ 102870 h 102870"/>
                <a:gd name="connsiteX4" fmla="*/ 0 w 232410"/>
                <a:gd name="connsiteY4" fmla="*/ 53340 h 102870"/>
                <a:gd name="connsiteX0" fmla="*/ 0 w 194310"/>
                <a:gd name="connsiteY0" fmla="*/ 68580 h 102870"/>
                <a:gd name="connsiteX1" fmla="*/ 53340 w 194310"/>
                <a:gd name="connsiteY1" fmla="*/ 0 h 102870"/>
                <a:gd name="connsiteX2" fmla="*/ 194310 w 194310"/>
                <a:gd name="connsiteY2" fmla="*/ 38100 h 102870"/>
                <a:gd name="connsiteX3" fmla="*/ 87630 w 194310"/>
                <a:gd name="connsiteY3" fmla="*/ 102870 h 102870"/>
                <a:gd name="connsiteX4" fmla="*/ 0 w 194310"/>
                <a:gd name="connsiteY4" fmla="*/ 68580 h 102870"/>
                <a:gd name="connsiteX0" fmla="*/ 0 w 194310"/>
                <a:gd name="connsiteY0" fmla="*/ 68580 h 97666"/>
                <a:gd name="connsiteX1" fmla="*/ 53340 w 194310"/>
                <a:gd name="connsiteY1" fmla="*/ 0 h 97666"/>
                <a:gd name="connsiteX2" fmla="*/ 194310 w 194310"/>
                <a:gd name="connsiteY2" fmla="*/ 38100 h 97666"/>
                <a:gd name="connsiteX3" fmla="*/ 144954 w 194310"/>
                <a:gd name="connsiteY3" fmla="*/ 97666 h 97666"/>
                <a:gd name="connsiteX4" fmla="*/ 0 w 194310"/>
                <a:gd name="connsiteY4" fmla="*/ 68580 h 97666"/>
                <a:gd name="connsiteX0" fmla="*/ 0 w 208147"/>
                <a:gd name="connsiteY0" fmla="*/ 68580 h 97666"/>
                <a:gd name="connsiteX1" fmla="*/ 53340 w 208147"/>
                <a:gd name="connsiteY1" fmla="*/ 0 h 97666"/>
                <a:gd name="connsiteX2" fmla="*/ 208147 w 208147"/>
                <a:gd name="connsiteY2" fmla="*/ 19886 h 97666"/>
                <a:gd name="connsiteX3" fmla="*/ 144954 w 208147"/>
                <a:gd name="connsiteY3" fmla="*/ 97666 h 97666"/>
                <a:gd name="connsiteX4" fmla="*/ 0 w 208147"/>
                <a:gd name="connsiteY4" fmla="*/ 68580 h 97666"/>
                <a:gd name="connsiteX0" fmla="*/ 0 w 208147"/>
                <a:gd name="connsiteY0" fmla="*/ 60774 h 89860"/>
                <a:gd name="connsiteX1" fmla="*/ 13806 w 208147"/>
                <a:gd name="connsiteY1" fmla="*/ 0 h 89860"/>
                <a:gd name="connsiteX2" fmla="*/ 208147 w 208147"/>
                <a:gd name="connsiteY2" fmla="*/ 12080 h 89860"/>
                <a:gd name="connsiteX3" fmla="*/ 144954 w 208147"/>
                <a:gd name="connsiteY3" fmla="*/ 89860 h 89860"/>
                <a:gd name="connsiteX4" fmla="*/ 0 w 208147"/>
                <a:gd name="connsiteY4" fmla="*/ 60774 h 89860"/>
                <a:gd name="connsiteX0" fmla="*/ 0 w 186403"/>
                <a:gd name="connsiteY0" fmla="*/ 60774 h 89860"/>
                <a:gd name="connsiteX1" fmla="*/ 13806 w 186403"/>
                <a:gd name="connsiteY1" fmla="*/ 0 h 89860"/>
                <a:gd name="connsiteX2" fmla="*/ 186403 w 186403"/>
                <a:gd name="connsiteY2" fmla="*/ 22488 h 89860"/>
                <a:gd name="connsiteX3" fmla="*/ 144954 w 186403"/>
                <a:gd name="connsiteY3" fmla="*/ 89860 h 89860"/>
                <a:gd name="connsiteX4" fmla="*/ 0 w 186403"/>
                <a:gd name="connsiteY4" fmla="*/ 60774 h 8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03" h="89860">
                  <a:moveTo>
                    <a:pt x="0" y="60774"/>
                  </a:moveTo>
                  <a:lnTo>
                    <a:pt x="13806" y="0"/>
                  </a:lnTo>
                  <a:lnTo>
                    <a:pt x="186403" y="22488"/>
                  </a:lnTo>
                  <a:lnTo>
                    <a:pt x="144954" y="89860"/>
                  </a:lnTo>
                  <a:lnTo>
                    <a:pt x="0" y="6077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: 図形 205">
              <a:extLst>
                <a:ext uri="{FF2B5EF4-FFF2-40B4-BE49-F238E27FC236}">
                  <a16:creationId xmlns:a16="http://schemas.microsoft.com/office/drawing/2014/main" id="{06EAEBD2-28C4-404F-8269-A7D86F617348}"/>
                </a:ext>
              </a:extLst>
            </p:cNvPr>
            <p:cNvSpPr/>
            <p:nvPr/>
          </p:nvSpPr>
          <p:spPr>
            <a:xfrm>
              <a:off x="8356671" y="3102262"/>
              <a:ext cx="585167" cy="195768"/>
            </a:xfrm>
            <a:custGeom>
              <a:avLst/>
              <a:gdLst>
                <a:gd name="connsiteX0" fmla="*/ 91440 w 982980"/>
                <a:gd name="connsiteY0" fmla="*/ 72390 h 129540"/>
                <a:gd name="connsiteX1" fmla="*/ 213360 w 982980"/>
                <a:gd name="connsiteY1" fmla="*/ 0 h 129540"/>
                <a:gd name="connsiteX2" fmla="*/ 392430 w 982980"/>
                <a:gd name="connsiteY2" fmla="*/ 3810 h 129540"/>
                <a:gd name="connsiteX3" fmla="*/ 613410 w 982980"/>
                <a:gd name="connsiteY3" fmla="*/ 26670 h 129540"/>
                <a:gd name="connsiteX4" fmla="*/ 796290 w 982980"/>
                <a:gd name="connsiteY4" fmla="*/ 34290 h 129540"/>
                <a:gd name="connsiteX5" fmla="*/ 982980 w 982980"/>
                <a:gd name="connsiteY5" fmla="*/ 129540 h 129540"/>
                <a:gd name="connsiteX6" fmla="*/ 0 w 982980"/>
                <a:gd name="connsiteY6" fmla="*/ 129540 h 129540"/>
                <a:gd name="connsiteX7" fmla="*/ 91440 w 982980"/>
                <a:gd name="connsiteY7" fmla="*/ 72390 h 129540"/>
                <a:gd name="connsiteX0" fmla="*/ 72390 w 982980"/>
                <a:gd name="connsiteY0" fmla="*/ 49530 h 129540"/>
                <a:gd name="connsiteX1" fmla="*/ 213360 w 982980"/>
                <a:gd name="connsiteY1" fmla="*/ 0 h 129540"/>
                <a:gd name="connsiteX2" fmla="*/ 392430 w 982980"/>
                <a:gd name="connsiteY2" fmla="*/ 3810 h 129540"/>
                <a:gd name="connsiteX3" fmla="*/ 613410 w 982980"/>
                <a:gd name="connsiteY3" fmla="*/ 26670 h 129540"/>
                <a:gd name="connsiteX4" fmla="*/ 796290 w 982980"/>
                <a:gd name="connsiteY4" fmla="*/ 34290 h 129540"/>
                <a:gd name="connsiteX5" fmla="*/ 982980 w 982980"/>
                <a:gd name="connsiteY5" fmla="*/ 129540 h 129540"/>
                <a:gd name="connsiteX6" fmla="*/ 0 w 982980"/>
                <a:gd name="connsiteY6" fmla="*/ 129540 h 129540"/>
                <a:gd name="connsiteX7" fmla="*/ 72390 w 982980"/>
                <a:gd name="connsiteY7" fmla="*/ 49530 h 129540"/>
                <a:gd name="connsiteX0" fmla="*/ 72390 w 982980"/>
                <a:gd name="connsiteY0" fmla="*/ 52920 h 132930"/>
                <a:gd name="connsiteX1" fmla="*/ 213360 w 982980"/>
                <a:gd name="connsiteY1" fmla="*/ 3390 h 132930"/>
                <a:gd name="connsiteX2" fmla="*/ 392430 w 982980"/>
                <a:gd name="connsiteY2" fmla="*/ 7200 h 132930"/>
                <a:gd name="connsiteX3" fmla="*/ 613410 w 982980"/>
                <a:gd name="connsiteY3" fmla="*/ 30060 h 132930"/>
                <a:gd name="connsiteX4" fmla="*/ 796290 w 982980"/>
                <a:gd name="connsiteY4" fmla="*/ 37680 h 132930"/>
                <a:gd name="connsiteX5" fmla="*/ 982980 w 982980"/>
                <a:gd name="connsiteY5" fmla="*/ 132930 h 132930"/>
                <a:gd name="connsiteX6" fmla="*/ 0 w 982980"/>
                <a:gd name="connsiteY6" fmla="*/ 132930 h 132930"/>
                <a:gd name="connsiteX7" fmla="*/ 72390 w 982980"/>
                <a:gd name="connsiteY7" fmla="*/ 52920 h 132930"/>
                <a:gd name="connsiteX0" fmla="*/ 72390 w 982980"/>
                <a:gd name="connsiteY0" fmla="*/ 53683 h 133693"/>
                <a:gd name="connsiteX1" fmla="*/ 213360 w 982980"/>
                <a:gd name="connsiteY1" fmla="*/ 4153 h 133693"/>
                <a:gd name="connsiteX2" fmla="*/ 392430 w 982980"/>
                <a:gd name="connsiteY2" fmla="*/ 7963 h 133693"/>
                <a:gd name="connsiteX3" fmla="*/ 613410 w 982980"/>
                <a:gd name="connsiteY3" fmla="*/ 30823 h 133693"/>
                <a:gd name="connsiteX4" fmla="*/ 796290 w 982980"/>
                <a:gd name="connsiteY4" fmla="*/ 38443 h 133693"/>
                <a:gd name="connsiteX5" fmla="*/ 982980 w 982980"/>
                <a:gd name="connsiteY5" fmla="*/ 133693 h 133693"/>
                <a:gd name="connsiteX6" fmla="*/ 0 w 982980"/>
                <a:gd name="connsiteY6" fmla="*/ 133693 h 133693"/>
                <a:gd name="connsiteX7" fmla="*/ 72390 w 982980"/>
                <a:gd name="connsiteY7" fmla="*/ 53683 h 133693"/>
                <a:gd name="connsiteX0" fmla="*/ 72390 w 982980"/>
                <a:gd name="connsiteY0" fmla="*/ 53683 h 133693"/>
                <a:gd name="connsiteX1" fmla="*/ 213360 w 982980"/>
                <a:gd name="connsiteY1" fmla="*/ 4153 h 133693"/>
                <a:gd name="connsiteX2" fmla="*/ 392430 w 982980"/>
                <a:gd name="connsiteY2" fmla="*/ 7963 h 133693"/>
                <a:gd name="connsiteX3" fmla="*/ 613410 w 982980"/>
                <a:gd name="connsiteY3" fmla="*/ 30823 h 133693"/>
                <a:gd name="connsiteX4" fmla="*/ 796290 w 982980"/>
                <a:gd name="connsiteY4" fmla="*/ 38443 h 133693"/>
                <a:gd name="connsiteX5" fmla="*/ 982980 w 982980"/>
                <a:gd name="connsiteY5" fmla="*/ 133693 h 133693"/>
                <a:gd name="connsiteX6" fmla="*/ 0 w 982980"/>
                <a:gd name="connsiteY6" fmla="*/ 133693 h 133693"/>
                <a:gd name="connsiteX7" fmla="*/ 72390 w 982980"/>
                <a:gd name="connsiteY7" fmla="*/ 53683 h 133693"/>
                <a:gd name="connsiteX0" fmla="*/ 72390 w 982980"/>
                <a:gd name="connsiteY0" fmla="*/ 53683 h 133693"/>
                <a:gd name="connsiteX1" fmla="*/ 213360 w 982980"/>
                <a:gd name="connsiteY1" fmla="*/ 4153 h 133693"/>
                <a:gd name="connsiteX2" fmla="*/ 392430 w 982980"/>
                <a:gd name="connsiteY2" fmla="*/ 7963 h 133693"/>
                <a:gd name="connsiteX3" fmla="*/ 613410 w 982980"/>
                <a:gd name="connsiteY3" fmla="*/ 30823 h 133693"/>
                <a:gd name="connsiteX4" fmla="*/ 796290 w 982980"/>
                <a:gd name="connsiteY4" fmla="*/ 38443 h 133693"/>
                <a:gd name="connsiteX5" fmla="*/ 982980 w 982980"/>
                <a:gd name="connsiteY5" fmla="*/ 133693 h 133693"/>
                <a:gd name="connsiteX6" fmla="*/ 0 w 982980"/>
                <a:gd name="connsiteY6" fmla="*/ 133693 h 133693"/>
                <a:gd name="connsiteX7" fmla="*/ 72390 w 982980"/>
                <a:gd name="connsiteY7" fmla="*/ 53683 h 13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980" h="133693">
                  <a:moveTo>
                    <a:pt x="72390" y="53683"/>
                  </a:moveTo>
                  <a:cubicBezTo>
                    <a:pt x="107950" y="32093"/>
                    <a:pt x="160020" y="11773"/>
                    <a:pt x="213360" y="4153"/>
                  </a:cubicBezTo>
                  <a:cubicBezTo>
                    <a:pt x="266700" y="-3467"/>
                    <a:pt x="318770" y="343"/>
                    <a:pt x="392430" y="7963"/>
                  </a:cubicBezTo>
                  <a:lnTo>
                    <a:pt x="613410" y="30823"/>
                  </a:lnTo>
                  <a:cubicBezTo>
                    <a:pt x="680720" y="35903"/>
                    <a:pt x="734060" y="6693"/>
                    <a:pt x="796290" y="38443"/>
                  </a:cubicBezTo>
                  <a:lnTo>
                    <a:pt x="982980" y="133693"/>
                  </a:lnTo>
                  <a:lnTo>
                    <a:pt x="0" y="133693"/>
                  </a:lnTo>
                  <a:lnTo>
                    <a:pt x="72390" y="5368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06">
            <a:extLst>
              <a:ext uri="{FF2B5EF4-FFF2-40B4-BE49-F238E27FC236}">
                <a16:creationId xmlns:a16="http://schemas.microsoft.com/office/drawing/2014/main" id="{C7CCDBC7-0728-487B-9925-63EB99BEDD5D}"/>
              </a:ext>
            </a:extLst>
          </p:cNvPr>
          <p:cNvSpPr txBox="1"/>
          <p:nvPr/>
        </p:nvSpPr>
        <p:spPr>
          <a:xfrm>
            <a:off x="6448068" y="5297403"/>
            <a:ext cx="1872208" cy="5713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27000">
              <a:srgbClr val="E0E0FF"/>
            </a:glow>
          </a:effectLst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Water Resources Tax</a:t>
            </a:r>
            <a:endParaRPr kumimoji="1" lang="ja-JP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5" name="グループ化 165">
            <a:extLst>
              <a:ext uri="{FF2B5EF4-FFF2-40B4-BE49-F238E27FC236}">
                <a16:creationId xmlns:a16="http://schemas.microsoft.com/office/drawing/2014/main" id="{8B6903CE-AAE1-463D-A5B5-D2567DB25918}"/>
              </a:ext>
            </a:extLst>
          </p:cNvPr>
          <p:cNvGrpSpPr/>
          <p:nvPr/>
        </p:nvGrpSpPr>
        <p:grpSpPr>
          <a:xfrm>
            <a:off x="1421767" y="3347365"/>
            <a:ext cx="1025954" cy="1010807"/>
            <a:chOff x="6395526" y="5522617"/>
            <a:chExt cx="796756" cy="784993"/>
          </a:xfrm>
        </p:grpSpPr>
        <p:sp>
          <p:nvSpPr>
            <p:cNvPr id="26" name="楕円 166">
              <a:extLst>
                <a:ext uri="{FF2B5EF4-FFF2-40B4-BE49-F238E27FC236}">
                  <a16:creationId xmlns:a16="http://schemas.microsoft.com/office/drawing/2014/main" id="{DBF208AC-A557-41AE-99F2-6CEC9B678E16}"/>
                </a:ext>
              </a:extLst>
            </p:cNvPr>
            <p:cNvSpPr/>
            <p:nvPr/>
          </p:nvSpPr>
          <p:spPr>
            <a:xfrm>
              <a:off x="6395526" y="5629120"/>
              <a:ext cx="166009" cy="132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楕円 167">
              <a:extLst>
                <a:ext uri="{FF2B5EF4-FFF2-40B4-BE49-F238E27FC236}">
                  <a16:creationId xmlns:a16="http://schemas.microsoft.com/office/drawing/2014/main" id="{55258BF1-C51C-44AC-AA62-9FD74EE93E62}"/>
                </a:ext>
              </a:extLst>
            </p:cNvPr>
            <p:cNvSpPr/>
            <p:nvPr/>
          </p:nvSpPr>
          <p:spPr>
            <a:xfrm>
              <a:off x="6490414" y="5658552"/>
              <a:ext cx="166009" cy="132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楕円 168">
              <a:extLst>
                <a:ext uri="{FF2B5EF4-FFF2-40B4-BE49-F238E27FC236}">
                  <a16:creationId xmlns:a16="http://schemas.microsoft.com/office/drawing/2014/main" id="{51315360-618F-4E60-9DA4-F992314688C1}"/>
                </a:ext>
              </a:extLst>
            </p:cNvPr>
            <p:cNvSpPr/>
            <p:nvPr/>
          </p:nvSpPr>
          <p:spPr>
            <a:xfrm>
              <a:off x="6548847" y="5708631"/>
              <a:ext cx="187191" cy="668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169">
              <a:extLst>
                <a:ext uri="{FF2B5EF4-FFF2-40B4-BE49-F238E27FC236}">
                  <a16:creationId xmlns:a16="http://schemas.microsoft.com/office/drawing/2014/main" id="{A86304AA-F49A-4816-B057-EE992A785240}"/>
                </a:ext>
              </a:extLst>
            </p:cNvPr>
            <p:cNvSpPr/>
            <p:nvPr/>
          </p:nvSpPr>
          <p:spPr>
            <a:xfrm>
              <a:off x="6628126" y="5529970"/>
              <a:ext cx="166009" cy="132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170">
              <a:extLst>
                <a:ext uri="{FF2B5EF4-FFF2-40B4-BE49-F238E27FC236}">
                  <a16:creationId xmlns:a16="http://schemas.microsoft.com/office/drawing/2014/main" id="{83873803-3E65-4E2F-9E3A-375E5D2D52DF}"/>
                </a:ext>
              </a:extLst>
            </p:cNvPr>
            <p:cNvSpPr/>
            <p:nvPr/>
          </p:nvSpPr>
          <p:spPr>
            <a:xfrm>
              <a:off x="6730818" y="5613798"/>
              <a:ext cx="166009" cy="132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楕円 171">
              <a:extLst>
                <a:ext uri="{FF2B5EF4-FFF2-40B4-BE49-F238E27FC236}">
                  <a16:creationId xmlns:a16="http://schemas.microsoft.com/office/drawing/2014/main" id="{AAF8CE83-312D-4113-998A-3C927C5D98DC}"/>
                </a:ext>
              </a:extLst>
            </p:cNvPr>
            <p:cNvSpPr/>
            <p:nvPr/>
          </p:nvSpPr>
          <p:spPr>
            <a:xfrm>
              <a:off x="6774837" y="5688545"/>
              <a:ext cx="187191" cy="668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楕円 172">
              <a:extLst>
                <a:ext uri="{FF2B5EF4-FFF2-40B4-BE49-F238E27FC236}">
                  <a16:creationId xmlns:a16="http://schemas.microsoft.com/office/drawing/2014/main" id="{04222E10-8F51-47E5-9D20-159BD3752C55}"/>
                </a:ext>
              </a:extLst>
            </p:cNvPr>
            <p:cNvSpPr/>
            <p:nvPr/>
          </p:nvSpPr>
          <p:spPr>
            <a:xfrm>
              <a:off x="6857453" y="5522617"/>
              <a:ext cx="166009" cy="132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173">
              <a:extLst>
                <a:ext uri="{FF2B5EF4-FFF2-40B4-BE49-F238E27FC236}">
                  <a16:creationId xmlns:a16="http://schemas.microsoft.com/office/drawing/2014/main" id="{F7D979AE-5DF6-4840-A41F-66524A997557}"/>
                </a:ext>
              </a:extLst>
            </p:cNvPr>
            <p:cNvSpPr/>
            <p:nvPr/>
          </p:nvSpPr>
          <p:spPr>
            <a:xfrm>
              <a:off x="6972843" y="5601727"/>
              <a:ext cx="166009" cy="132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174">
              <a:extLst>
                <a:ext uri="{FF2B5EF4-FFF2-40B4-BE49-F238E27FC236}">
                  <a16:creationId xmlns:a16="http://schemas.microsoft.com/office/drawing/2014/main" id="{C86938DA-E42F-45DB-B440-EF743B4E2C85}"/>
                </a:ext>
              </a:extLst>
            </p:cNvPr>
            <p:cNvSpPr/>
            <p:nvPr/>
          </p:nvSpPr>
          <p:spPr>
            <a:xfrm>
              <a:off x="6978251" y="5708631"/>
              <a:ext cx="187191" cy="668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175">
              <a:extLst>
                <a:ext uri="{FF2B5EF4-FFF2-40B4-BE49-F238E27FC236}">
                  <a16:creationId xmlns:a16="http://schemas.microsoft.com/office/drawing/2014/main" id="{4DBFB13C-C683-43D5-8637-7C06C47FC132}"/>
                </a:ext>
              </a:extLst>
            </p:cNvPr>
            <p:cNvSpPr/>
            <p:nvPr/>
          </p:nvSpPr>
          <p:spPr>
            <a:xfrm>
              <a:off x="6696075" y="5751195"/>
              <a:ext cx="64770" cy="2171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176">
              <a:extLst>
                <a:ext uri="{FF2B5EF4-FFF2-40B4-BE49-F238E27FC236}">
                  <a16:creationId xmlns:a16="http://schemas.microsoft.com/office/drawing/2014/main" id="{E529EE21-5B51-40B3-98D7-B570AA76969B}"/>
                </a:ext>
              </a:extLst>
            </p:cNvPr>
            <p:cNvSpPr/>
            <p:nvPr/>
          </p:nvSpPr>
          <p:spPr>
            <a:xfrm>
              <a:off x="6908073" y="5735453"/>
              <a:ext cx="64770" cy="2171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177">
              <a:extLst>
                <a:ext uri="{FF2B5EF4-FFF2-40B4-BE49-F238E27FC236}">
                  <a16:creationId xmlns:a16="http://schemas.microsoft.com/office/drawing/2014/main" id="{1A8123A7-2CC6-446F-A1C8-B50A6D562205}"/>
                </a:ext>
              </a:extLst>
            </p:cNvPr>
            <p:cNvSpPr/>
            <p:nvPr/>
          </p:nvSpPr>
          <p:spPr>
            <a:xfrm>
              <a:off x="7106079" y="5749290"/>
              <a:ext cx="64770" cy="2171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: 図形 178">
              <a:extLst>
                <a:ext uri="{FF2B5EF4-FFF2-40B4-BE49-F238E27FC236}">
                  <a16:creationId xmlns:a16="http://schemas.microsoft.com/office/drawing/2014/main" id="{BAF62882-DD4F-43DB-AF1C-B41EC94D1BBB}"/>
                </a:ext>
              </a:extLst>
            </p:cNvPr>
            <p:cNvSpPr/>
            <p:nvPr/>
          </p:nvSpPr>
          <p:spPr>
            <a:xfrm>
              <a:off x="6569347" y="5905655"/>
              <a:ext cx="622935" cy="401955"/>
            </a:xfrm>
            <a:custGeom>
              <a:avLst/>
              <a:gdLst>
                <a:gd name="connsiteX0" fmla="*/ 11430 w 621030"/>
                <a:gd name="connsiteY0" fmla="*/ 401955 h 401955"/>
                <a:gd name="connsiteX1" fmla="*/ 621030 w 621030"/>
                <a:gd name="connsiteY1" fmla="*/ 401955 h 401955"/>
                <a:gd name="connsiteX2" fmla="*/ 621030 w 621030"/>
                <a:gd name="connsiteY2" fmla="*/ 0 h 401955"/>
                <a:gd name="connsiteX3" fmla="*/ 424815 w 621030"/>
                <a:gd name="connsiteY3" fmla="*/ 129540 h 401955"/>
                <a:gd name="connsiteX4" fmla="*/ 424815 w 621030"/>
                <a:gd name="connsiteY4" fmla="*/ 0 h 401955"/>
                <a:gd name="connsiteX5" fmla="*/ 209550 w 621030"/>
                <a:gd name="connsiteY5" fmla="*/ 129540 h 401955"/>
                <a:gd name="connsiteX6" fmla="*/ 209550 w 621030"/>
                <a:gd name="connsiteY6" fmla="*/ 5715 h 401955"/>
                <a:gd name="connsiteX7" fmla="*/ 0 w 621030"/>
                <a:gd name="connsiteY7" fmla="*/ 137160 h 401955"/>
                <a:gd name="connsiteX8" fmla="*/ 11430 w 621030"/>
                <a:gd name="connsiteY8" fmla="*/ 401955 h 401955"/>
                <a:gd name="connsiteX0" fmla="*/ 0 w 622935"/>
                <a:gd name="connsiteY0" fmla="*/ 401955 h 401955"/>
                <a:gd name="connsiteX1" fmla="*/ 622935 w 622935"/>
                <a:gd name="connsiteY1" fmla="*/ 401955 h 401955"/>
                <a:gd name="connsiteX2" fmla="*/ 622935 w 622935"/>
                <a:gd name="connsiteY2" fmla="*/ 0 h 401955"/>
                <a:gd name="connsiteX3" fmla="*/ 426720 w 622935"/>
                <a:gd name="connsiteY3" fmla="*/ 129540 h 401955"/>
                <a:gd name="connsiteX4" fmla="*/ 426720 w 622935"/>
                <a:gd name="connsiteY4" fmla="*/ 0 h 401955"/>
                <a:gd name="connsiteX5" fmla="*/ 211455 w 622935"/>
                <a:gd name="connsiteY5" fmla="*/ 129540 h 401955"/>
                <a:gd name="connsiteX6" fmla="*/ 211455 w 622935"/>
                <a:gd name="connsiteY6" fmla="*/ 5715 h 401955"/>
                <a:gd name="connsiteX7" fmla="*/ 1905 w 622935"/>
                <a:gd name="connsiteY7" fmla="*/ 137160 h 401955"/>
                <a:gd name="connsiteX8" fmla="*/ 0 w 622935"/>
                <a:gd name="connsiteY8" fmla="*/ 401955 h 40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935" h="401955">
                  <a:moveTo>
                    <a:pt x="0" y="401955"/>
                  </a:moveTo>
                  <a:lnTo>
                    <a:pt x="622935" y="401955"/>
                  </a:lnTo>
                  <a:lnTo>
                    <a:pt x="622935" y="0"/>
                  </a:lnTo>
                  <a:lnTo>
                    <a:pt x="426720" y="129540"/>
                  </a:lnTo>
                  <a:lnTo>
                    <a:pt x="426720" y="0"/>
                  </a:lnTo>
                  <a:lnTo>
                    <a:pt x="211455" y="129540"/>
                  </a:lnTo>
                  <a:lnTo>
                    <a:pt x="211455" y="5715"/>
                  </a:lnTo>
                  <a:lnTo>
                    <a:pt x="1905" y="137160"/>
                  </a:lnTo>
                  <a:lnTo>
                    <a:pt x="0" y="40195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正方形/長方形 179">
              <a:extLst>
                <a:ext uri="{FF2B5EF4-FFF2-40B4-BE49-F238E27FC236}">
                  <a16:creationId xmlns:a16="http://schemas.microsoft.com/office/drawing/2014/main" id="{FAD4110E-901A-4FE9-8915-D2747A3855CF}"/>
                </a:ext>
              </a:extLst>
            </p:cNvPr>
            <p:cNvSpPr/>
            <p:nvPr/>
          </p:nvSpPr>
          <p:spPr>
            <a:xfrm>
              <a:off x="6603243" y="6126893"/>
              <a:ext cx="45719" cy="586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180">
              <a:extLst>
                <a:ext uri="{FF2B5EF4-FFF2-40B4-BE49-F238E27FC236}">
                  <a16:creationId xmlns:a16="http://schemas.microsoft.com/office/drawing/2014/main" id="{8A4EE26B-2340-405F-AF20-8909D81AEB0C}"/>
                </a:ext>
              </a:extLst>
            </p:cNvPr>
            <p:cNvSpPr/>
            <p:nvPr/>
          </p:nvSpPr>
          <p:spPr>
            <a:xfrm>
              <a:off x="6673215" y="6126893"/>
              <a:ext cx="45719" cy="586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181">
              <a:extLst>
                <a:ext uri="{FF2B5EF4-FFF2-40B4-BE49-F238E27FC236}">
                  <a16:creationId xmlns:a16="http://schemas.microsoft.com/office/drawing/2014/main" id="{4A374026-8DA1-4469-8682-0B948B226482}"/>
                </a:ext>
              </a:extLst>
            </p:cNvPr>
            <p:cNvSpPr/>
            <p:nvPr/>
          </p:nvSpPr>
          <p:spPr>
            <a:xfrm>
              <a:off x="6827790" y="6122825"/>
              <a:ext cx="45719" cy="586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182">
              <a:extLst>
                <a:ext uri="{FF2B5EF4-FFF2-40B4-BE49-F238E27FC236}">
                  <a16:creationId xmlns:a16="http://schemas.microsoft.com/office/drawing/2014/main" id="{61A94485-2363-4121-ABF6-CB8AAACF167F}"/>
                </a:ext>
              </a:extLst>
            </p:cNvPr>
            <p:cNvSpPr/>
            <p:nvPr/>
          </p:nvSpPr>
          <p:spPr>
            <a:xfrm>
              <a:off x="6897762" y="6122825"/>
              <a:ext cx="45719" cy="586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183">
              <a:extLst>
                <a:ext uri="{FF2B5EF4-FFF2-40B4-BE49-F238E27FC236}">
                  <a16:creationId xmlns:a16="http://schemas.microsoft.com/office/drawing/2014/main" id="{DB7BE1BB-00B5-4F18-AA3F-75DA96169785}"/>
                </a:ext>
              </a:extLst>
            </p:cNvPr>
            <p:cNvSpPr/>
            <p:nvPr/>
          </p:nvSpPr>
          <p:spPr>
            <a:xfrm>
              <a:off x="7052337" y="6120920"/>
              <a:ext cx="45719" cy="586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184">
              <a:extLst>
                <a:ext uri="{FF2B5EF4-FFF2-40B4-BE49-F238E27FC236}">
                  <a16:creationId xmlns:a16="http://schemas.microsoft.com/office/drawing/2014/main" id="{2D67D1C0-4FFE-4941-B5EA-DF92E283357E}"/>
                </a:ext>
              </a:extLst>
            </p:cNvPr>
            <p:cNvSpPr/>
            <p:nvPr/>
          </p:nvSpPr>
          <p:spPr>
            <a:xfrm>
              <a:off x="7122309" y="6120920"/>
              <a:ext cx="45719" cy="586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54584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>
            <a:extLst>
              <a:ext uri="{FF2B5EF4-FFF2-40B4-BE49-F238E27FC236}">
                <a16:creationId xmlns:a16="http://schemas.microsoft.com/office/drawing/2014/main" id="{A2729347-7148-4BB1-84C6-7A351BDD5DFA}"/>
              </a:ext>
            </a:extLst>
          </p:cNvPr>
          <p:cNvSpPr txBox="1">
            <a:spLocks/>
          </p:cNvSpPr>
          <p:nvPr/>
        </p:nvSpPr>
        <p:spPr>
          <a:xfrm>
            <a:off x="483566" y="54720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720725"/>
            <a:r>
              <a:rPr lang="en-GB" altLang="ja-JP" sz="2800" dirty="0"/>
              <a:t>2.12 Environmental and Social Considerations of Large-Scale Projects (2)</a:t>
            </a:r>
            <a:endParaRPr lang="ja-JP" altLang="en-US" sz="2800" dirty="0"/>
          </a:p>
        </p:txBody>
      </p:sp>
      <p:sp>
        <p:nvSpPr>
          <p:cNvPr id="12" name="テキスト プレースホルダー 7">
            <a:extLst>
              <a:ext uri="{FF2B5EF4-FFF2-40B4-BE49-F238E27FC236}">
                <a16:creationId xmlns:a16="http://schemas.microsoft.com/office/drawing/2014/main" id="{D3B93FFC-6481-4568-83AA-078DF73BBB8A}"/>
              </a:ext>
            </a:extLst>
          </p:cNvPr>
          <p:cNvSpPr txBox="1"/>
          <p:nvPr/>
        </p:nvSpPr>
        <p:spPr>
          <a:xfrm>
            <a:off x="490432" y="133200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Various environmental measures are implemented to avoid or mitigate adverse impacts.</a:t>
            </a:r>
            <a:r>
              <a:rPr lang="en-US" altLang="ja-JP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ja-JP" sz="20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4E04A6-0E94-453F-9103-714CF7009CAD}"/>
              </a:ext>
            </a:extLst>
          </p:cNvPr>
          <p:cNvSpPr txBox="1"/>
          <p:nvPr/>
        </p:nvSpPr>
        <p:spPr>
          <a:xfrm>
            <a:off x="644545" y="6214119"/>
            <a:ext cx="6902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b="1" dirty="0" err="1"/>
              <a:t>Higashizawa</a:t>
            </a:r>
            <a:r>
              <a:rPr kumimoji="1" lang="en-GB" altLang="ja-JP" sz="2000" b="1" dirty="0"/>
              <a:t> Biotope Created in the </a:t>
            </a:r>
            <a:r>
              <a:rPr kumimoji="1" lang="en-GB" altLang="ja-JP" sz="2000" b="1" dirty="0" err="1"/>
              <a:t>Miyagase</a:t>
            </a:r>
            <a:r>
              <a:rPr kumimoji="1" lang="en-GB" altLang="ja-JP" sz="2000" b="1" dirty="0"/>
              <a:t> Dam Area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74499B-12D2-40CC-90F8-2606CFAAAB84}"/>
              </a:ext>
            </a:extLst>
          </p:cNvPr>
          <p:cNvSpPr txBox="1"/>
          <p:nvPr/>
        </p:nvSpPr>
        <p:spPr>
          <a:xfrm>
            <a:off x="4031226" y="6618318"/>
            <a:ext cx="4515955" cy="24622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marL="179388" indent="-144463"/>
            <a:r>
              <a:rPr lang="en-GB" sz="1000" dirty="0">
                <a:effectLst/>
                <a:ea typeface="ＭＳ 明朝" panose="02020609040205080304" pitchFamily="17" charset="-128"/>
              </a:rPr>
              <a:t>Source: Website of the Sagami River Wide Area Dam Management Office</a:t>
            </a:r>
            <a:endParaRPr lang="en-US" sz="1000" dirty="0">
              <a:effectLst/>
              <a:ea typeface="ＭＳ 明朝" panose="02020609040205080304" pitchFamily="17" charset="-128"/>
            </a:endParaRPr>
          </a:p>
        </p:txBody>
      </p:sp>
      <p:pic>
        <p:nvPicPr>
          <p:cNvPr id="10" name="図 9" descr="階段式魚道の写真">
            <a:extLst>
              <a:ext uri="{FF2B5EF4-FFF2-40B4-BE49-F238E27FC236}">
                <a16:creationId xmlns:a16="http://schemas.microsoft.com/office/drawing/2014/main" id="{6ED6D72F-9D3F-4E73-A3D1-7B151FFE9F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8951" y="2610043"/>
            <a:ext cx="2778734" cy="16379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67E5363-8AE7-4547-B0ED-7C478FFB9F23}"/>
              </a:ext>
            </a:extLst>
          </p:cNvPr>
          <p:cNvSpPr txBox="1"/>
          <p:nvPr/>
        </p:nvSpPr>
        <p:spPr>
          <a:xfrm>
            <a:off x="6192389" y="4274897"/>
            <a:ext cx="238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Fish Ladder of the </a:t>
            </a:r>
            <a:r>
              <a:rPr lang="en-US" altLang="ja-JP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Pirika</a:t>
            </a:r>
            <a:r>
              <a:rPr lang="en-US" altLang="ja-JP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Dam</a:t>
            </a:r>
            <a:endParaRPr lang="ja-JP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D1EB21A-EE94-4C40-BB1B-4487C428D37A}"/>
              </a:ext>
            </a:extLst>
          </p:cNvPr>
          <p:cNvSpPr txBox="1"/>
          <p:nvPr/>
        </p:nvSpPr>
        <p:spPr>
          <a:xfrm>
            <a:off x="6012738" y="5009724"/>
            <a:ext cx="30696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240" indent="-396240" algn="just">
              <a:spcBef>
                <a:spcPts val="300"/>
              </a:spcBef>
              <a:spcAft>
                <a:spcPts val="600"/>
              </a:spcAft>
            </a:pPr>
            <a:r>
              <a:rPr lang="en-US" altLang="ja-JP" sz="10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ＭＳ 明朝" panose="02020609040205080304" pitchFamily="17" charset="-128"/>
              </a:rPr>
              <a:t>Source: Website of Hakodate Development and Construction Department, Hokkaido Regional Development Bureau, MLIT</a:t>
            </a:r>
            <a:endParaRPr lang="ja-JP" altLang="ja-JP" sz="1000" kern="100" dirty="0">
              <a:effectLst/>
              <a:latin typeface="Cambria" panose="02040503050406030204" pitchFamily="18" charset="0"/>
              <a:ea typeface="ＭＳ 明朝" panose="02020609040205080304" pitchFamily="17" charset="-128"/>
              <a:cs typeface="ＭＳ 明朝" panose="02020609040205080304" pitchFamily="17" charset="-128"/>
            </a:endParaRPr>
          </a:p>
        </p:txBody>
      </p:sp>
      <p:pic>
        <p:nvPicPr>
          <p:cNvPr id="16" name="図 99" descr="ダイアグラム&#10;&#10;自動的に生成された説明">
            <a:extLst>
              <a:ext uri="{FF2B5EF4-FFF2-40B4-BE49-F238E27FC236}">
                <a16:creationId xmlns:a16="http://schemas.microsoft.com/office/drawing/2014/main" id="{68050C46-CF51-486C-B9A5-09C66F2398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4"/>
          <a:stretch/>
        </p:blipFill>
        <p:spPr>
          <a:xfrm>
            <a:off x="453097" y="2269847"/>
            <a:ext cx="5479482" cy="3956218"/>
          </a:xfrm>
          <a:prstGeom prst="rect">
            <a:avLst/>
          </a:prstGeom>
        </p:spPr>
      </p:pic>
      <p:sp>
        <p:nvSpPr>
          <p:cNvPr id="19" name="テキスト ボックス 101">
            <a:extLst>
              <a:ext uri="{FF2B5EF4-FFF2-40B4-BE49-F238E27FC236}">
                <a16:creationId xmlns:a16="http://schemas.microsoft.com/office/drawing/2014/main" id="{3A6B99B8-001D-4197-A85A-0BD8844304D9}"/>
              </a:ext>
            </a:extLst>
          </p:cNvPr>
          <p:cNvSpPr txBox="1"/>
          <p:nvPr/>
        </p:nvSpPr>
        <p:spPr>
          <a:xfrm>
            <a:off x="2693871" y="3035317"/>
            <a:ext cx="103752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b="1" dirty="0">
                <a:solidFill>
                  <a:srgbClr val="FA3C57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Twin Hills</a:t>
            </a:r>
            <a:endParaRPr kumimoji="1" lang="ja-JP" altLang="en-US" sz="1600" b="1" dirty="0">
              <a:solidFill>
                <a:srgbClr val="FA3C57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0" name="直線コネクタ 102">
            <a:extLst>
              <a:ext uri="{FF2B5EF4-FFF2-40B4-BE49-F238E27FC236}">
                <a16:creationId xmlns:a16="http://schemas.microsoft.com/office/drawing/2014/main" id="{648B96B7-8CB8-4986-AE47-BD6720013673}"/>
              </a:ext>
            </a:extLst>
          </p:cNvPr>
          <p:cNvCxnSpPr>
            <a:cxnSpLocks/>
          </p:cNvCxnSpPr>
          <p:nvPr/>
        </p:nvCxnSpPr>
        <p:spPr>
          <a:xfrm>
            <a:off x="2690703" y="3311233"/>
            <a:ext cx="1117802" cy="0"/>
          </a:xfrm>
          <a:prstGeom prst="line">
            <a:avLst/>
          </a:prstGeom>
          <a:ln w="31750" cap="rnd">
            <a:solidFill>
              <a:srgbClr val="FA3C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104">
            <a:extLst>
              <a:ext uri="{FF2B5EF4-FFF2-40B4-BE49-F238E27FC236}">
                <a16:creationId xmlns:a16="http://schemas.microsoft.com/office/drawing/2014/main" id="{332A80CD-EB2E-4D82-AFEE-B964A7009920}"/>
              </a:ext>
            </a:extLst>
          </p:cNvPr>
          <p:cNvSpPr txBox="1"/>
          <p:nvPr/>
        </p:nvSpPr>
        <p:spPr>
          <a:xfrm>
            <a:off x="1440715" y="3671663"/>
            <a:ext cx="132093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b="1" dirty="0">
                <a:solidFill>
                  <a:srgbClr val="FA3C57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Stone Fence</a:t>
            </a:r>
            <a:endParaRPr kumimoji="1" lang="ja-JP" altLang="en-US" sz="1600" b="1" dirty="0">
              <a:solidFill>
                <a:srgbClr val="FA3C57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2" name="直線コネクタ 105">
            <a:extLst>
              <a:ext uri="{FF2B5EF4-FFF2-40B4-BE49-F238E27FC236}">
                <a16:creationId xmlns:a16="http://schemas.microsoft.com/office/drawing/2014/main" id="{4841F6C1-6FB9-4F4A-A969-CD5943E9C097}"/>
              </a:ext>
            </a:extLst>
          </p:cNvPr>
          <p:cNvCxnSpPr>
            <a:cxnSpLocks/>
          </p:cNvCxnSpPr>
          <p:nvPr/>
        </p:nvCxnSpPr>
        <p:spPr>
          <a:xfrm>
            <a:off x="1307664" y="3958717"/>
            <a:ext cx="1498453" cy="0"/>
          </a:xfrm>
          <a:prstGeom prst="line">
            <a:avLst/>
          </a:prstGeom>
          <a:ln w="31750" cap="rnd">
            <a:solidFill>
              <a:srgbClr val="FA3C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107">
            <a:extLst>
              <a:ext uri="{FF2B5EF4-FFF2-40B4-BE49-F238E27FC236}">
                <a16:creationId xmlns:a16="http://schemas.microsoft.com/office/drawing/2014/main" id="{B7E32F4F-B648-4A7E-806B-62838CD0209C}"/>
              </a:ext>
            </a:extLst>
          </p:cNvPr>
          <p:cNvSpPr txBox="1"/>
          <p:nvPr/>
        </p:nvSpPr>
        <p:spPr>
          <a:xfrm>
            <a:off x="293125" y="4125100"/>
            <a:ext cx="22951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b="1" dirty="0">
                <a:solidFill>
                  <a:srgbClr val="FA3C57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Moat for Observation</a:t>
            </a:r>
            <a:endParaRPr kumimoji="1" lang="ja-JP" altLang="en-US" sz="1600" b="1" dirty="0">
              <a:solidFill>
                <a:srgbClr val="FA3C57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4" name="直線コネクタ 108">
            <a:extLst>
              <a:ext uri="{FF2B5EF4-FFF2-40B4-BE49-F238E27FC236}">
                <a16:creationId xmlns:a16="http://schemas.microsoft.com/office/drawing/2014/main" id="{8089B47F-7A8F-4091-9557-63D90027478F}"/>
              </a:ext>
            </a:extLst>
          </p:cNvPr>
          <p:cNvCxnSpPr>
            <a:cxnSpLocks/>
          </p:cNvCxnSpPr>
          <p:nvPr/>
        </p:nvCxnSpPr>
        <p:spPr>
          <a:xfrm>
            <a:off x="196236" y="4424402"/>
            <a:ext cx="2396084" cy="0"/>
          </a:xfrm>
          <a:prstGeom prst="line">
            <a:avLst/>
          </a:prstGeom>
          <a:ln w="31750" cap="rnd">
            <a:solidFill>
              <a:srgbClr val="FA3C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110">
            <a:extLst>
              <a:ext uri="{FF2B5EF4-FFF2-40B4-BE49-F238E27FC236}">
                <a16:creationId xmlns:a16="http://schemas.microsoft.com/office/drawing/2014/main" id="{5961D029-46A3-4D07-A3D7-1E5A2689EA3C}"/>
              </a:ext>
            </a:extLst>
          </p:cNvPr>
          <p:cNvSpPr txBox="1"/>
          <p:nvPr/>
        </p:nvSpPr>
        <p:spPr>
          <a:xfrm>
            <a:off x="3850123" y="4666040"/>
            <a:ext cx="18769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b="1" dirty="0">
                <a:solidFill>
                  <a:srgbClr val="FA3C57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Pond and Stream</a:t>
            </a:r>
            <a:endParaRPr kumimoji="1" lang="ja-JP" altLang="en-US" sz="1600" b="1" dirty="0">
              <a:solidFill>
                <a:srgbClr val="FA3C57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6" name="直線コネクタ 111">
            <a:extLst>
              <a:ext uri="{FF2B5EF4-FFF2-40B4-BE49-F238E27FC236}">
                <a16:creationId xmlns:a16="http://schemas.microsoft.com/office/drawing/2014/main" id="{8DBABB30-20A9-42D9-98C8-998A5B062A09}"/>
              </a:ext>
            </a:extLst>
          </p:cNvPr>
          <p:cNvCxnSpPr>
            <a:cxnSpLocks/>
          </p:cNvCxnSpPr>
          <p:nvPr/>
        </p:nvCxnSpPr>
        <p:spPr>
          <a:xfrm>
            <a:off x="3853671" y="4935752"/>
            <a:ext cx="1843135" cy="12278"/>
          </a:xfrm>
          <a:prstGeom prst="line">
            <a:avLst/>
          </a:prstGeom>
          <a:ln w="31750" cap="rnd">
            <a:solidFill>
              <a:srgbClr val="FA3C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DACE07F-65D6-411D-98AC-9713C8616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011" y="5193610"/>
            <a:ext cx="1620711" cy="11171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C6E137-727E-4DFA-84D1-8336669AA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17" y="5292609"/>
            <a:ext cx="2892148" cy="1029409"/>
          </a:xfrm>
          <a:prstGeom prst="rect">
            <a:avLst/>
          </a:prstGeom>
        </p:spPr>
      </p:pic>
      <p:sp>
        <p:nvSpPr>
          <p:cNvPr id="29" name="テキスト ボックス 115">
            <a:extLst>
              <a:ext uri="{FF2B5EF4-FFF2-40B4-BE49-F238E27FC236}">
                <a16:creationId xmlns:a16="http://schemas.microsoft.com/office/drawing/2014/main" id="{F2383CD4-FCA2-4259-8D9F-D65E408BC30C}"/>
              </a:ext>
            </a:extLst>
          </p:cNvPr>
          <p:cNvSpPr txBox="1"/>
          <p:nvPr/>
        </p:nvSpPr>
        <p:spPr>
          <a:xfrm>
            <a:off x="-104567" y="4803073"/>
            <a:ext cx="1389670" cy="5341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id-ID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Japanese deer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footprints</a:t>
            </a:r>
            <a:endParaRPr lang="id-ID" altLang="ja-JP" sz="1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116">
            <a:extLst>
              <a:ext uri="{FF2B5EF4-FFF2-40B4-BE49-F238E27FC236}">
                <a16:creationId xmlns:a16="http://schemas.microsoft.com/office/drawing/2014/main" id="{13AD63E7-AC81-42E5-9D37-A095758B1FE7}"/>
              </a:ext>
            </a:extLst>
          </p:cNvPr>
          <p:cNvSpPr txBox="1"/>
          <p:nvPr/>
        </p:nvSpPr>
        <p:spPr>
          <a:xfrm>
            <a:off x="1084945" y="5011552"/>
            <a:ext cx="1186491" cy="4154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id-ID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Wild boar footprints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117">
            <a:extLst>
              <a:ext uri="{FF2B5EF4-FFF2-40B4-BE49-F238E27FC236}">
                <a16:creationId xmlns:a16="http://schemas.microsoft.com/office/drawing/2014/main" id="{79164081-32B8-4EE8-B151-0BDA87B71495}"/>
              </a:ext>
            </a:extLst>
          </p:cNvPr>
          <p:cNvSpPr txBox="1"/>
          <p:nvPr/>
        </p:nvSpPr>
        <p:spPr>
          <a:xfrm>
            <a:off x="2312861" y="5034327"/>
            <a:ext cx="1295979" cy="4154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id-ID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Raccoon dog footprints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112">
            <a:extLst>
              <a:ext uri="{FF2B5EF4-FFF2-40B4-BE49-F238E27FC236}">
                <a16:creationId xmlns:a16="http://schemas.microsoft.com/office/drawing/2014/main" id="{F4A881F5-47F5-4222-B4A4-5F93ABA95C8C}"/>
              </a:ext>
            </a:extLst>
          </p:cNvPr>
          <p:cNvSpPr txBox="1"/>
          <p:nvPr/>
        </p:nvSpPr>
        <p:spPr>
          <a:xfrm>
            <a:off x="4249191" y="3029278"/>
            <a:ext cx="17070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id-ID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Japanese wagtail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113">
            <a:extLst>
              <a:ext uri="{FF2B5EF4-FFF2-40B4-BE49-F238E27FC236}">
                <a16:creationId xmlns:a16="http://schemas.microsoft.com/office/drawing/2014/main" id="{24A3324A-3412-42B1-BB94-361939B6A299}"/>
              </a:ext>
            </a:extLst>
          </p:cNvPr>
          <p:cNvSpPr txBox="1"/>
          <p:nvPr/>
        </p:nvSpPr>
        <p:spPr>
          <a:xfrm>
            <a:off x="4472693" y="4031654"/>
            <a:ext cx="148350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Calopteryx cornelia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2E1944-A65D-47A0-BEFD-D85AEFE8AA25}"/>
              </a:ext>
            </a:extLst>
          </p:cNvPr>
          <p:cNvSpPr txBox="1"/>
          <p:nvPr/>
        </p:nvSpPr>
        <p:spPr>
          <a:xfrm>
            <a:off x="5727112" y="2133484"/>
            <a:ext cx="3060000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en-US" altLang="ja-JP" sz="1600" b="1" dirty="0"/>
              <a:t>Environmental Measures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265614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7">
            <a:extLst>
              <a:ext uri="{FF2B5EF4-FFF2-40B4-BE49-F238E27FC236}">
                <a16:creationId xmlns:a16="http://schemas.microsoft.com/office/drawing/2014/main" id="{14A1EC21-4030-4CEC-8A6C-A092B8F13430}"/>
              </a:ext>
            </a:extLst>
          </p:cNvPr>
          <p:cNvSpPr txBox="1"/>
          <p:nvPr/>
        </p:nvSpPr>
        <p:spPr>
          <a:xfrm>
            <a:off x="490432" y="1332000"/>
            <a:ext cx="8280000" cy="76095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US" altLang="ja-JP" sz="20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In the Meiji era, the Japanese government promoted technological learning by inviting foreign civil engineers.</a:t>
            </a:r>
            <a:endParaRPr lang="ja-JP" altLang="ja-JP" sz="20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E22B06E1-A320-4CC5-8622-0DA8CD05C9F3}"/>
              </a:ext>
            </a:extLst>
          </p:cNvPr>
          <p:cNvSpPr txBox="1">
            <a:spLocks/>
          </p:cNvSpPr>
          <p:nvPr/>
        </p:nvSpPr>
        <p:spPr>
          <a:xfrm>
            <a:off x="483566" y="54720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720725"/>
            <a:r>
              <a:rPr lang="en-GB" altLang="ja-JP" sz="2800" dirty="0"/>
              <a:t>2.13	Human Resources Development and Technology Development (1)</a:t>
            </a:r>
            <a:endParaRPr lang="ja-JP" altLang="en-US" sz="2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745713-0F2C-42EB-87D1-AB3ABEBF8B79}"/>
              </a:ext>
            </a:extLst>
          </p:cNvPr>
          <p:cNvSpPr txBox="1"/>
          <p:nvPr/>
        </p:nvSpPr>
        <p:spPr>
          <a:xfrm>
            <a:off x="739568" y="2613315"/>
            <a:ext cx="6624736" cy="1169551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Inviting Foreign Civil Engineer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Studying Abroad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</a:pPr>
            <a:r>
              <a:rPr lang="en-GB" altLang="ja-JP" sz="2000" dirty="0"/>
              <a:t>University advancement rate: 49% (Japan) at present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F5F599-994C-4334-81D9-EB6C114F3A62}"/>
              </a:ext>
            </a:extLst>
          </p:cNvPr>
          <p:cNvSpPr txBox="1"/>
          <p:nvPr/>
        </p:nvSpPr>
        <p:spPr>
          <a:xfrm>
            <a:off x="977312" y="4298407"/>
            <a:ext cx="6624736" cy="1092607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Basically, On-the-job Training (OJT)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Off-JT: training, lectures and seminars, acquisition of technical qualifications, and academic society activities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BE2CB03-AC7D-4C69-974E-BEA44045DA9A}"/>
              </a:ext>
            </a:extLst>
          </p:cNvPr>
          <p:cNvSpPr txBox="1"/>
          <p:nvPr/>
        </p:nvSpPr>
        <p:spPr>
          <a:xfrm>
            <a:off x="645340" y="2136609"/>
            <a:ext cx="3953026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altLang="ja-JP" sz="2000"/>
              <a:t>Technology Transfer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1735369-8FFA-4ED0-82E4-1C0D661798D8}"/>
              </a:ext>
            </a:extLst>
          </p:cNvPr>
          <p:cNvSpPr txBox="1"/>
          <p:nvPr/>
        </p:nvSpPr>
        <p:spPr>
          <a:xfrm>
            <a:off x="677406" y="3781160"/>
            <a:ext cx="3953026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altLang="ja-JP" sz="2000"/>
              <a:t>Human resource development</a:t>
            </a:r>
          </a:p>
        </p:txBody>
      </p:sp>
    </p:spTree>
    <p:extLst>
      <p:ext uri="{BB962C8B-B14F-4D97-AF65-F5344CB8AC3E}">
        <p14:creationId xmlns:p14="http://schemas.microsoft.com/office/powerpoint/2010/main" val="21451671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プレースホルダー 7">
            <a:extLst>
              <a:ext uri="{FF2B5EF4-FFF2-40B4-BE49-F238E27FC236}">
                <a16:creationId xmlns:a16="http://schemas.microsoft.com/office/drawing/2014/main" id="{1B5B9DB5-3FB3-4385-842D-3792097C88A7}"/>
              </a:ext>
            </a:extLst>
          </p:cNvPr>
          <p:cNvSpPr txBox="1"/>
          <p:nvPr/>
        </p:nvSpPr>
        <p:spPr>
          <a:xfrm>
            <a:off x="490432" y="1332000"/>
            <a:ext cx="8280000" cy="1407290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396000" tIns="72000" rIns="324000" bIns="72000">
            <a:spAutoFit/>
          </a:bodyPr>
          <a:lstStyle>
            <a:lvl1pPr marL="342900" indent="-28448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kumimoji="1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265" indent="-2857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265" indent="-284480" algn="l" defTabSz="914400" rtl="0" eaLnBrk="1" latinLnBrk="0" hangingPunct="1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265" indent="-28448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" indent="0" algn="just">
              <a:buNone/>
            </a:pPr>
            <a:r>
              <a:rPr lang="en-GB" altLang="ja-JP" sz="18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The national government should develop and disseminate this technology.</a:t>
            </a:r>
          </a:p>
          <a:p>
            <a:pPr marL="58420" indent="0" algn="just">
              <a:buNone/>
            </a:pPr>
            <a:r>
              <a:rPr lang="en-GB" altLang="ja-JP" sz="18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Arial" panose="020B0604020202020204" pitchFamily="34" charset="0"/>
              </a:rPr>
              <a:t>Mechanisms should be established to utilize the technology developed by private companies.</a:t>
            </a:r>
            <a:endParaRPr lang="ja-JP" altLang="ja-JP" sz="18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C1394E25-F902-4043-914E-BBDE6C708900}"/>
              </a:ext>
            </a:extLst>
          </p:cNvPr>
          <p:cNvSpPr txBox="1">
            <a:spLocks/>
          </p:cNvSpPr>
          <p:nvPr/>
        </p:nvSpPr>
        <p:spPr>
          <a:xfrm>
            <a:off x="483566" y="547200"/>
            <a:ext cx="8229600" cy="72000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720725"/>
            <a:r>
              <a:rPr lang="en-GB" altLang="ja-JP" sz="2800" dirty="0"/>
              <a:t>2.13	Human Resources Development and Technology Development (2)</a:t>
            </a:r>
            <a:endParaRPr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CFEAD3-8679-4A7F-A53A-B95D3A121DF3}"/>
              </a:ext>
            </a:extLst>
          </p:cNvPr>
          <p:cNvSpPr txBox="1"/>
          <p:nvPr/>
        </p:nvSpPr>
        <p:spPr>
          <a:xfrm>
            <a:off x="1073092" y="3215897"/>
            <a:ext cx="7640074" cy="147732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Promotion of dissemination of technology of own research results.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National Institute for Land and Infrastructure Management (NILIM)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 dirty="0"/>
              <a:t>Public Works Research Institute (PWRI)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FC365C5-DD2F-425C-B79B-5B54C4CC5E55}"/>
              </a:ext>
            </a:extLst>
          </p:cNvPr>
          <p:cNvSpPr txBox="1"/>
          <p:nvPr/>
        </p:nvSpPr>
        <p:spPr>
          <a:xfrm>
            <a:off x="1115616" y="5169833"/>
            <a:ext cx="7654816" cy="784830"/>
          </a:xfrm>
          <a:prstGeom prst="rect">
            <a:avLst/>
          </a:prstGeom>
          <a:solidFill>
            <a:srgbClr val="CCFF9A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Innovative River Management Project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CAE2FF">
                  <a:lumMod val="50000"/>
                </a:srgbClr>
              </a:buClr>
              <a:buSzPct val="75000"/>
              <a:buFont typeface="Wingdings" panose="05000000000000000000" pitchFamily="2" charset="2"/>
              <a:buChar char="l"/>
            </a:pPr>
            <a:r>
              <a:rPr lang="en-GB" altLang="ja-JP" sz="2000"/>
              <a:t>Public Invitation to research and development in the river works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F80ACF-6C2D-49B1-85B9-4451993C9AA1}"/>
              </a:ext>
            </a:extLst>
          </p:cNvPr>
          <p:cNvSpPr txBox="1"/>
          <p:nvPr/>
        </p:nvSpPr>
        <p:spPr>
          <a:xfrm>
            <a:off x="373568" y="2733610"/>
            <a:ext cx="496855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altLang="ja-JP"/>
              <a:t>Technology Development by the Government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28082A7-46A4-4564-BE48-D177111515D5}"/>
              </a:ext>
            </a:extLst>
          </p:cNvPr>
          <p:cNvSpPr txBox="1"/>
          <p:nvPr/>
        </p:nvSpPr>
        <p:spPr>
          <a:xfrm>
            <a:off x="373568" y="4693225"/>
            <a:ext cx="4990504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altLang="ja-JP"/>
              <a:t>Technology Developed by Private Companies</a:t>
            </a:r>
          </a:p>
        </p:txBody>
      </p:sp>
    </p:spTree>
    <p:extLst>
      <p:ext uri="{BB962C8B-B14F-4D97-AF65-F5344CB8AC3E}">
        <p14:creationId xmlns:p14="http://schemas.microsoft.com/office/powerpoint/2010/main" val="2360065518"/>
      </p:ext>
    </p:extLst>
  </p:cSld>
  <p:clrMapOvr>
    <a:masterClrMapping/>
  </p:clrMapOvr>
</p:sld>
</file>

<file path=ppt/theme/theme1.xml><?xml version="1.0" encoding="utf-8"?>
<a:theme xmlns:a="http://schemas.openxmlformats.org/drawingml/2006/main" name="2_X0-00">
  <a:themeElements>
    <a:clrScheme name="UDex0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X0">
      <a:majorFont>
        <a:latin typeface="Arial"/>
        <a:ea typeface="Meiryo UI"/>
        <a:cs typeface=""/>
      </a:majorFont>
      <a:minorFont>
        <a:latin typeface="Cambria"/>
        <a:ea typeface="Meiryo UI"/>
        <a:cs typeface=""/>
      </a:minorFont>
    </a:fontScheme>
    <a:fmtScheme name="アング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kumimoji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aa3d84-848c-46d8-aeab-0b2f57596b58" xsi:nil="true"/>
    <lcf76f155ced4ddcb4097134ff3c332f xmlns="7a6451db-056d-48fa-bfcb-902fbd171f1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CCC27DD398E4D4191FD01605E945602" ma:contentTypeVersion="14" ma:contentTypeDescription="新しいドキュメントを作成します。" ma:contentTypeScope="" ma:versionID="f4b6bd7d00d2b16cab21652b2349a8bf">
  <xsd:schema xmlns:xsd="http://www.w3.org/2001/XMLSchema" xmlns:xs="http://www.w3.org/2001/XMLSchema" xmlns:p="http://schemas.microsoft.com/office/2006/metadata/properties" xmlns:ns2="7a6451db-056d-48fa-bfcb-902fbd171f1b" xmlns:ns3="60aa3d84-848c-46d8-aeab-0b2f57596b58" targetNamespace="http://schemas.microsoft.com/office/2006/metadata/properties" ma:root="true" ma:fieldsID="bbf498cd2bb1bfd86cfa9d086870fe94" ns2:_="" ns3:_="">
    <xsd:import namespace="7a6451db-056d-48fa-bfcb-902fbd171f1b"/>
    <xsd:import namespace="60aa3d84-848c-46d8-aeab-0b2f57596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451db-056d-48fa-bfcb-902fbd171f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7e32e000-d71a-4941-98f3-c6f5b59317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aa3d84-848c-46d8-aeab-0b2f57596b5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543c776-b08c-4003-9a7c-746c9fe5707b}" ma:internalName="TaxCatchAll" ma:showField="CatchAllData" ma:web="60aa3d84-848c-46d8-aeab-0b2f57596b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6C2488-2127-4F1F-AD9C-EF2E8DAABC0B}">
  <ds:schemaRefs>
    <ds:schemaRef ds:uri="b56652ab-dc59-4635-a713-c4c2ef59bd7c"/>
    <ds:schemaRef ds:uri="http://purl.org/dc/terms/"/>
    <ds:schemaRef ds:uri="http://schemas.openxmlformats.org/package/2006/metadata/core-properties"/>
    <ds:schemaRef ds:uri="8bee4b5a-797e-4090-846b-e0b2c160cba4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4E6596D-9A7F-4652-9791-DE469383E57B}"/>
</file>

<file path=customXml/itemProps3.xml><?xml version="1.0" encoding="utf-8"?>
<ds:datastoreItem xmlns:ds="http://schemas.openxmlformats.org/officeDocument/2006/customXml" ds:itemID="{F85333CA-CDA4-4134-9D42-99D9D58396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1643</TotalTime>
  <Words>6538</Words>
  <PresentationFormat>On-screen Show (4:3)</PresentationFormat>
  <Paragraphs>1099</Paragraphs>
  <Slides>95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5" baseType="lpstr">
      <vt:lpstr>Meiryo UI</vt:lpstr>
      <vt:lpstr>ＭＳ ゴシック</vt:lpstr>
      <vt:lpstr>游明朝</vt:lpstr>
      <vt:lpstr>Arial</vt:lpstr>
      <vt:lpstr>Arial Narrow</vt:lpstr>
      <vt:lpstr>Calibri</vt:lpstr>
      <vt:lpstr>Cambria</vt:lpstr>
      <vt:lpstr>Times New Roman</vt:lpstr>
      <vt:lpstr>Wingdings</vt:lpstr>
      <vt:lpstr>2_X0-00</vt:lpstr>
      <vt:lpstr>Executive Summary</vt:lpstr>
      <vt:lpstr>Contents of This Text (1/2)</vt:lpstr>
      <vt:lpstr>Contents of This Text (2/2)</vt:lpstr>
      <vt:lpstr>Contents of Executive Summary</vt:lpstr>
      <vt:lpstr>1. Introduction (1)</vt:lpstr>
      <vt:lpstr>1. Introduction (2)</vt:lpstr>
      <vt:lpstr>1. Introduction (3)</vt:lpstr>
      <vt:lpstr>1.1 Evolving Management of Water Resources(1)</vt:lpstr>
      <vt:lpstr>1.1 Evolving Management of Water Resources(2)</vt:lpstr>
      <vt:lpstr>1.1 Evolving Management of Water Resources (3)</vt:lpstr>
      <vt:lpstr>1.1 Evolving Management of Water Resources (3)</vt:lpstr>
      <vt:lpstr>1.1 Evolving Management of Water Resources (4)</vt:lpstr>
      <vt:lpstr>1.1 Evolving Management of Water Resources (5)</vt:lpstr>
      <vt:lpstr>1.1 Evolving Management of Water Resources (6)</vt:lpstr>
      <vt:lpstr>1.1 Evolving Management of Water Resources (7)</vt:lpstr>
      <vt:lpstr>1.1 Evolving Management of Water Resources (8)</vt:lpstr>
      <vt:lpstr>1.1 Evolving Management of Water Resources (9)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1.3 Issues for Water Resources Management in Japan(1)</vt:lpstr>
      <vt:lpstr>1.3 Issues for Water Resources Management in Japan(2)</vt:lpstr>
      <vt:lpstr>2. Outline of Each Theme</vt:lpstr>
      <vt:lpstr>2.1 Legislation and Organization to Coordinate Sectors and Regions(1)</vt:lpstr>
      <vt:lpstr>PowerPoint Presentation</vt:lpstr>
      <vt:lpstr>2.1 Legislation and Organization to Coordinate Sectors and Regions(3)</vt:lpstr>
      <vt:lpstr>2.1 Legislation and Organization to Coordinate Sectors and Regions(4)</vt:lpstr>
      <vt:lpstr>2.1 Legislation and Organization to Coordinate Sectors and Regions(5)</vt:lpstr>
      <vt:lpstr>2.2 Water Use Order with Water Rights System (1)</vt:lpstr>
      <vt:lpstr>2.2 Water Use Order with Water Rights System (2)</vt:lpstr>
      <vt:lpstr>2.2 Water Use Order with Water Rights System (3)</vt:lpstr>
      <vt:lpstr>2.2 Water Use Order with Water Rights System (3)</vt:lpstr>
      <vt:lpstr>2.2 Water Use Order with Water Rights System (4)</vt:lpstr>
      <vt:lpstr>2.3  From Government Management to Building Water Governance(1)</vt:lpstr>
      <vt:lpstr>2.3  From Government Management to Building Water Governance(2)</vt:lpstr>
      <vt:lpstr>2.3  From Government Management to Building Water Governance (3)</vt:lpstr>
      <vt:lpstr>2.3  From Government Management to Building Water Governance (4)</vt:lpstr>
      <vt:lpstr>2.3  From Government Management to Building Water Governance (5)</vt:lpstr>
      <vt:lpstr>2.3  From Government Management to Building Water Governance (6)</vt:lpstr>
      <vt:lpstr>2.3  From Government Management to Building Water Governance (6)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2.6 Cost Sharing according to Responsibility and Role (1)</vt:lpstr>
      <vt:lpstr>2.6 Cost Sharing according to Responsibility and Role (2)</vt:lpstr>
      <vt:lpstr>2.6 Cost Sharing according to Responsibility and Role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2.8 Improvement of the Urban Water Cycle (1)</vt:lpstr>
      <vt:lpstr>2.8 Improvement of the Urban Water Cycle (2)</vt:lpstr>
      <vt:lpstr>2.8 Improvement of the Urban Water Cycle (3)</vt:lpstr>
      <vt:lpstr>2.8 Improvement of the Urban Water Cycle (4)</vt:lpstr>
      <vt:lpstr>2.8 Improvement of the Urban Water Cycle (5)</vt:lpstr>
      <vt:lpstr>2.8 Improvement of the Urban Water Cycle (6)</vt:lpstr>
      <vt:lpstr>2.8 Improvement of the Urban Water Cycle (7)</vt:lpstr>
      <vt:lpstr>2.8 Improvement of the Urban Water Cycle (8)</vt:lpstr>
      <vt:lpstr>2.8 Improvement of the Urban Water Cycle (9)</vt:lpstr>
      <vt:lpstr>2.9 Management of River Water and Land (1)</vt:lpstr>
      <vt:lpstr>2.9 Management of River Water and Land (2)</vt:lpstr>
      <vt:lpstr>2.10 Management of Groundwater (1) </vt:lpstr>
      <vt:lpstr>2.10 Groundwater Management (2)</vt:lpstr>
      <vt:lpstr>2.10 Groundwater Management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2022-03-08T05:10:08Z</cp:lastPrinted>
  <dcterms:created xsi:type="dcterms:W3CDTF">2016-03-24T01:37:00Z</dcterms:created>
  <dcterms:modified xsi:type="dcterms:W3CDTF">2022-03-29T07:30:02Z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1041-10.8.0.5727</vt:lpwstr>
  </property>
  <property fmtid="{D5CDD505-2E9C-101B-9397-08002B2CF9AE}" pid="3" name="ContentTypeId">
    <vt:lpwstr>0x010100CDAE8486B2A06C46ACDC6963B1CA8EC7</vt:lpwstr>
  </property>
  <property fmtid="{D5CDD505-2E9C-101B-9397-08002B2CF9AE}" pid="4" name="MediaServiceImageTags">
    <vt:lpwstr/>
  </property>
</Properties>
</file>