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1" r:id="rId4"/>
  </p:sldMasterIdLst>
  <p:notesMasterIdLst>
    <p:notesMasterId r:id="rId31"/>
  </p:notesMasterIdLst>
  <p:handoutMasterIdLst>
    <p:handoutMasterId r:id="rId32"/>
  </p:handoutMasterIdLst>
  <p:sldIdLst>
    <p:sldId id="326" r:id="rId5"/>
    <p:sldId id="327" r:id="rId6"/>
    <p:sldId id="304" r:id="rId7"/>
    <p:sldId id="357" r:id="rId8"/>
    <p:sldId id="410" r:id="rId9"/>
    <p:sldId id="411" r:id="rId10"/>
    <p:sldId id="413" r:id="rId11"/>
    <p:sldId id="412" r:id="rId12"/>
    <p:sldId id="395" r:id="rId13"/>
    <p:sldId id="396" r:id="rId14"/>
    <p:sldId id="408" r:id="rId15"/>
    <p:sldId id="397" r:id="rId16"/>
    <p:sldId id="414" r:id="rId17"/>
    <p:sldId id="398" r:id="rId18"/>
    <p:sldId id="415" r:id="rId19"/>
    <p:sldId id="405" r:id="rId20"/>
    <p:sldId id="406" r:id="rId21"/>
    <p:sldId id="399" r:id="rId22"/>
    <p:sldId id="400" r:id="rId23"/>
    <p:sldId id="401" r:id="rId24"/>
    <p:sldId id="402" r:id="rId25"/>
    <p:sldId id="404" r:id="rId26"/>
    <p:sldId id="403" r:id="rId27"/>
    <p:sldId id="340" r:id="rId28"/>
    <p:sldId id="416" r:id="rId29"/>
    <p:sldId id="355" r:id="rId30"/>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8C6D2B-83AC-4F7C-9657-21C99EED0F3F}">
          <p14:sldIdLst>
            <p14:sldId id="326"/>
            <p14:sldId id="327"/>
            <p14:sldId id="304"/>
            <p14:sldId id="357"/>
            <p14:sldId id="410"/>
            <p14:sldId id="411"/>
            <p14:sldId id="413"/>
            <p14:sldId id="412"/>
            <p14:sldId id="395"/>
            <p14:sldId id="396"/>
            <p14:sldId id="408"/>
            <p14:sldId id="397"/>
            <p14:sldId id="414"/>
            <p14:sldId id="398"/>
            <p14:sldId id="415"/>
            <p14:sldId id="405"/>
            <p14:sldId id="406"/>
            <p14:sldId id="399"/>
            <p14:sldId id="400"/>
            <p14:sldId id="401"/>
            <p14:sldId id="402"/>
            <p14:sldId id="404"/>
            <p14:sldId id="403"/>
            <p14:sldId id="340"/>
            <p14:sldId id="416"/>
            <p14:sldId id="355"/>
          </p14:sldIdLst>
        </p14:section>
      </p14:sectionLst>
    </p:ex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FFFFCC"/>
    <a:srgbClr val="FFCCCC"/>
    <a:srgbClr val="E8F2D2"/>
    <a:srgbClr val="EFF9FF"/>
    <a:srgbClr val="FFFFEB"/>
    <a:srgbClr val="CBE199"/>
    <a:srgbClr val="CCECFF"/>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5706" autoAdjust="0"/>
  </p:normalViewPr>
  <p:slideViewPr>
    <p:cSldViewPr>
      <p:cViewPr varScale="1">
        <p:scale>
          <a:sx n="77" d="100"/>
          <a:sy n="77" d="100"/>
        </p:scale>
        <p:origin x="72" y="154"/>
      </p:cViewPr>
      <p:guideLst>
        <p:guide orient="horz" pos="981"/>
        <p:guide pos="521"/>
      </p:guideLst>
    </p:cSldViewPr>
  </p:slideViewPr>
  <p:outlineViewPr>
    <p:cViewPr>
      <p:scale>
        <a:sx n="33" d="100"/>
        <a:sy n="33" d="100"/>
      </p:scale>
      <p:origin x="48" y="0"/>
    </p:cViewPr>
  </p:outlineViewPr>
  <p:notesTextViewPr>
    <p:cViewPr>
      <p:scale>
        <a:sx n="50" d="100"/>
        <a:sy n="50" d="100"/>
      </p:scale>
      <p:origin x="0" y="0"/>
    </p:cViewPr>
  </p:notesTextViewPr>
  <p:sorterViewPr>
    <p:cViewPr>
      <p:scale>
        <a:sx n="100" d="100"/>
        <a:sy n="100" d="100"/>
      </p:scale>
      <p:origin x="0" y="-2912"/>
    </p:cViewPr>
  </p:sorterViewPr>
  <p:notesViewPr>
    <p:cSldViewPr snapToGrid="0" snapToObjects="1">
      <p:cViewPr varScale="1">
        <p:scale>
          <a:sx n="79" d="100"/>
          <a:sy n="79" d="100"/>
        </p:scale>
        <p:origin x="3882" y="90"/>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1652"/>
          </a:xfrm>
          <a:prstGeom prst="rect">
            <a:avLst/>
          </a:prstGeom>
        </p:spPr>
        <p:txBody>
          <a:bodyPr vert="horz" lIns="94644" tIns="47323" rIns="94644" bIns="4732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5" y="3"/>
            <a:ext cx="3077740" cy="511652"/>
          </a:xfrm>
          <a:prstGeom prst="rect">
            <a:avLst/>
          </a:prstGeom>
        </p:spPr>
        <p:txBody>
          <a:bodyPr vert="horz" lIns="94644" tIns="47323" rIns="94644" bIns="47323" rtlCol="0"/>
          <a:lstStyle>
            <a:lvl1pPr algn="r">
              <a:defRPr sz="13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44" tIns="47323" rIns="94644" bIns="47323"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2"/>
          </a:xfrm>
          <a:prstGeom prst="rect">
            <a:avLst/>
          </a:prstGeom>
        </p:spPr>
        <p:txBody>
          <a:bodyPr vert="horz" lIns="94644" tIns="47323" rIns="94644" bIns="473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1652"/>
          </a:xfrm>
          <a:prstGeom prst="rect">
            <a:avLst/>
          </a:prstGeom>
        </p:spPr>
        <p:txBody>
          <a:bodyPr vert="horz" lIns="94644" tIns="47323" rIns="94644" bIns="473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5" y="9719599"/>
            <a:ext cx="3077740" cy="511652"/>
          </a:xfrm>
          <a:prstGeom prst="rect">
            <a:avLst/>
          </a:prstGeom>
        </p:spPr>
        <p:txBody>
          <a:bodyPr vert="horz" lIns="94644" tIns="47323" rIns="94644" bIns="47323"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37653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410477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192347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350690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110439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163145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351007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143501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290590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409982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7" indent="-178977">
              <a:buFont typeface="Wingdings" panose="05000000000000000000" pitchFamily="2" charset="2"/>
              <a:buChar char="l"/>
            </a:pPr>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3313817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426850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338117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extLst>
      <p:ext uri="{BB962C8B-B14F-4D97-AF65-F5344CB8AC3E}">
        <p14:creationId xmlns:p14="http://schemas.microsoft.com/office/powerpoint/2010/main" val="2528437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192188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401019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373458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158594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413627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227996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91831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3"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 id="2147483670" r:id="rId7"/>
    <p:sldLayoutId id="2147483671" r:id="rId8"/>
    <p:sldLayoutId id="2147483672" r:id="rId9"/>
    <p:sldLayoutId id="2147483673" r:id="rId10"/>
    <p:sldLayoutId id="2147483649" r:id="rId11"/>
    <p:sldLayoutId id="2147483650" r:id="rId12"/>
    <p:sldLayoutId id="2147483651" r:id="rId13"/>
    <p:sldLayoutId id="2147483652" r:id="rId14"/>
    <p:sldLayoutId id="2147483653" r:id="rId15"/>
    <p:sldLayoutId id="2147483656" r:id="rId16"/>
    <p:sldLayoutId id="2147483657" r:id="rId17"/>
    <p:sldLayoutId id="2147483658" r:id="rId18"/>
    <p:sldLayoutId id="2147483659" r:id="rId19"/>
    <p:sldLayoutId id="2147483660" r:id="rId20"/>
    <p:sldLayoutId id="2147483674" r:id="rId21"/>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8511904" cy="3016210"/>
          </a:xfrm>
        </p:spPr>
        <p:txBody>
          <a:bodyPr/>
          <a:lstStyle/>
          <a:p>
            <a:r>
              <a:rPr lang="en-US" altLang="ja-JP" sz="4400"/>
              <a:t>Theme1-3</a:t>
            </a:r>
            <a:br>
              <a:rPr lang="en-US" altLang="ja-JP" sz="4400"/>
            </a:br>
            <a:r>
              <a:rPr lang="en-US" altLang="ja-JP" sz="4400"/>
              <a:t>Public Participation</a:t>
            </a:r>
            <a:br>
              <a:rPr lang="en-US" altLang="ja-JP" sz="4400"/>
            </a:br>
            <a:r>
              <a:rPr lang="en-US" altLang="ja-JP" sz="4400"/>
              <a:t>and Decision-Making Process</a:t>
            </a:r>
            <a:br>
              <a:rPr lang="en-US" altLang="ja-JP" sz="4800"/>
            </a:br>
            <a:r>
              <a:rPr lang="en-US" altLang="ja-JP" sz="3200">
                <a:solidFill>
                  <a:schemeClr val="bg1">
                    <a:lumMod val="75000"/>
                  </a:schemeClr>
                </a:solidFill>
              </a:rPr>
              <a:t>Meeting Diverse Needs by Building Water Governance</a:t>
            </a:r>
            <a:endParaRPr lang="ja-JP" altLang="en-US" sz="3200">
              <a:solidFill>
                <a:schemeClr val="bg1">
                  <a:lumMod val="75000"/>
                </a:schemeClr>
              </a:solidFill>
            </a:endParaRPr>
          </a:p>
        </p:txBody>
      </p:sp>
      <p:pic>
        <p:nvPicPr>
          <p:cNvPr id="3" name="図 2">
            <a:extLst>
              <a:ext uri="{FF2B5EF4-FFF2-40B4-BE49-F238E27FC236}">
                <a16:creationId xmlns:a16="http://schemas.microsoft.com/office/drawing/2014/main" id="{D7D9D70F-BF72-43A3-AEB9-28698C2A1E4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40900" y="5082698"/>
            <a:ext cx="720000" cy="720000"/>
          </a:xfrm>
          <a:prstGeom prst="rect">
            <a:avLst/>
          </a:prstGeom>
        </p:spPr>
      </p:pic>
      <p:pic>
        <p:nvPicPr>
          <p:cNvPr id="4" name="図 3">
            <a:extLst>
              <a:ext uri="{FF2B5EF4-FFF2-40B4-BE49-F238E27FC236}">
                <a16:creationId xmlns:a16="http://schemas.microsoft.com/office/drawing/2014/main" id="{1472243B-2E1F-4147-8202-7B723556B91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60900" y="5082698"/>
            <a:ext cx="720000" cy="720000"/>
          </a:xfrm>
          <a:prstGeom prst="rect">
            <a:avLst/>
          </a:prstGeom>
        </p:spPr>
      </p:pic>
      <p:pic>
        <p:nvPicPr>
          <p:cNvPr id="5" name="図 4">
            <a:extLst>
              <a:ext uri="{FF2B5EF4-FFF2-40B4-BE49-F238E27FC236}">
                <a16:creationId xmlns:a16="http://schemas.microsoft.com/office/drawing/2014/main" id="{BB656886-5BBF-430D-BE4F-2734831E7CD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380646" y="5082698"/>
            <a:ext cx="720000" cy="720000"/>
          </a:xfrm>
          <a:prstGeom prst="rect">
            <a:avLst/>
          </a:prstGeom>
        </p:spPr>
      </p:pic>
      <p:pic>
        <p:nvPicPr>
          <p:cNvPr id="6" name="図 5">
            <a:extLst>
              <a:ext uri="{FF2B5EF4-FFF2-40B4-BE49-F238E27FC236}">
                <a16:creationId xmlns:a16="http://schemas.microsoft.com/office/drawing/2014/main" id="{6F611360-E983-4AA4-A6AB-55A179B4CE1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100392" y="5085184"/>
            <a:ext cx="720000"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567723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Evaluation of Policies and Projects</a:t>
            </a:r>
          </a:p>
        </p:txBody>
      </p:sp>
      <p:grpSp>
        <p:nvGrpSpPr>
          <p:cNvPr id="38" name="グループ化 37">
            <a:extLst>
              <a:ext uri="{FF2B5EF4-FFF2-40B4-BE49-F238E27FC236}">
                <a16:creationId xmlns:a16="http://schemas.microsoft.com/office/drawing/2014/main" id="{A620A196-6FE4-4F3F-89AC-66C8A0461FD6}"/>
              </a:ext>
            </a:extLst>
          </p:cNvPr>
          <p:cNvGrpSpPr/>
          <p:nvPr/>
        </p:nvGrpSpPr>
        <p:grpSpPr>
          <a:xfrm>
            <a:off x="755576" y="3799955"/>
            <a:ext cx="7992888" cy="2294321"/>
            <a:chOff x="937951" y="3030364"/>
            <a:chExt cx="7992888" cy="2294321"/>
          </a:xfrm>
        </p:grpSpPr>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937951" y="4768909"/>
              <a:ext cx="2517869" cy="277888"/>
            </a:xfrm>
            <a:prstGeom prst="rect">
              <a:avLst/>
            </a:prstGeom>
            <a:solidFill>
              <a:schemeClr val="accent5"/>
            </a:solidFill>
          </p:spPr>
          <p:txBody>
            <a:bodyPr vert="horz" wrap="none" lIns="0" tIns="36000" rIns="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Planning-phase Evaluation</a:t>
              </a:r>
              <a:endParaRPr lang="ja-JP" altLang="en-US" sz="1600"/>
            </a:p>
          </p:txBody>
        </p:sp>
        <p:sp>
          <p:nvSpPr>
            <p:cNvPr id="3" name="矢印: 五方向 2">
              <a:extLst>
                <a:ext uri="{FF2B5EF4-FFF2-40B4-BE49-F238E27FC236}">
                  <a16:creationId xmlns:a16="http://schemas.microsoft.com/office/drawing/2014/main" id="{FDF2C4AD-293A-4895-B1C4-E2E8321EA1B6}"/>
                </a:ext>
              </a:extLst>
            </p:cNvPr>
            <p:cNvSpPr/>
            <p:nvPr/>
          </p:nvSpPr>
          <p:spPr>
            <a:xfrm>
              <a:off x="1427362" y="3034103"/>
              <a:ext cx="2136302" cy="1364682"/>
            </a:xfrm>
            <a:prstGeom prst="homePlate">
              <a:avLst/>
            </a:prstGeom>
            <a:solidFill>
              <a:srgbClr val="BA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五方向 25">
              <a:extLst>
                <a:ext uri="{FF2B5EF4-FFF2-40B4-BE49-F238E27FC236}">
                  <a16:creationId xmlns:a16="http://schemas.microsoft.com/office/drawing/2014/main" id="{5DE80A03-AC0B-4E69-902B-10B09B805099}"/>
                </a:ext>
              </a:extLst>
            </p:cNvPr>
            <p:cNvSpPr/>
            <p:nvPr/>
          </p:nvSpPr>
          <p:spPr>
            <a:xfrm>
              <a:off x="3890530" y="3030364"/>
              <a:ext cx="2136302" cy="1364682"/>
            </a:xfrm>
            <a:prstGeom prst="homePlate">
              <a:avLst/>
            </a:prstGeom>
            <a:solidFill>
              <a:srgbClr val="BA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五方向 26">
              <a:extLst>
                <a:ext uri="{FF2B5EF4-FFF2-40B4-BE49-F238E27FC236}">
                  <a16:creationId xmlns:a16="http://schemas.microsoft.com/office/drawing/2014/main" id="{239044D5-0695-4369-A27B-0D747C71B694}"/>
                </a:ext>
              </a:extLst>
            </p:cNvPr>
            <p:cNvSpPr/>
            <p:nvPr/>
          </p:nvSpPr>
          <p:spPr>
            <a:xfrm>
              <a:off x="6310738" y="3030364"/>
              <a:ext cx="2136302" cy="1364682"/>
            </a:xfrm>
            <a:prstGeom prst="homePlate">
              <a:avLst/>
            </a:prstGeom>
            <a:solidFill>
              <a:srgbClr val="BA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1 つの角を丸めた四角形 8">
              <a:extLst>
                <a:ext uri="{FF2B5EF4-FFF2-40B4-BE49-F238E27FC236}">
                  <a16:creationId xmlns:a16="http://schemas.microsoft.com/office/drawing/2014/main" id="{0D82324F-0F9F-4CE8-AE32-109240ABC3E8}"/>
                </a:ext>
              </a:extLst>
            </p:cNvPr>
            <p:cNvSpPr/>
            <p:nvPr/>
          </p:nvSpPr>
          <p:spPr>
            <a:xfrm>
              <a:off x="1744485" y="3496343"/>
              <a:ext cx="1130438" cy="369332"/>
            </a:xfrm>
            <a:prstGeom prst="round1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b="1">
                  <a:solidFill>
                    <a:schemeClr val="tx1"/>
                  </a:solidFill>
                </a:rPr>
                <a:t>Planning</a:t>
              </a:r>
              <a:endParaRPr kumimoji="1" lang="ja-JP" altLang="en-US" b="1">
                <a:solidFill>
                  <a:schemeClr val="tx1"/>
                </a:solidFill>
              </a:endParaRPr>
            </a:p>
          </p:txBody>
        </p:sp>
        <p:sp>
          <p:nvSpPr>
            <p:cNvPr id="28" name="1 つの角を丸めた四角形 8">
              <a:extLst>
                <a:ext uri="{FF2B5EF4-FFF2-40B4-BE49-F238E27FC236}">
                  <a16:creationId xmlns:a16="http://schemas.microsoft.com/office/drawing/2014/main" id="{2247BF68-DA2E-4670-B030-5418F90AC7C6}"/>
                </a:ext>
              </a:extLst>
            </p:cNvPr>
            <p:cNvSpPr/>
            <p:nvPr/>
          </p:nvSpPr>
          <p:spPr>
            <a:xfrm>
              <a:off x="3925241" y="3496343"/>
              <a:ext cx="1903085" cy="369332"/>
            </a:xfrm>
            <a:prstGeom prst="round1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b="1">
                  <a:solidFill>
                    <a:schemeClr val="tx1"/>
                  </a:solidFill>
                </a:rPr>
                <a:t>Implementation</a:t>
              </a:r>
              <a:endParaRPr kumimoji="1" lang="ja-JP" altLang="en-US" b="1">
                <a:solidFill>
                  <a:schemeClr val="tx1"/>
                </a:solidFill>
              </a:endParaRPr>
            </a:p>
          </p:txBody>
        </p:sp>
        <p:sp>
          <p:nvSpPr>
            <p:cNvPr id="29" name="1 つの角を丸めた四角形 8">
              <a:extLst>
                <a:ext uri="{FF2B5EF4-FFF2-40B4-BE49-F238E27FC236}">
                  <a16:creationId xmlns:a16="http://schemas.microsoft.com/office/drawing/2014/main" id="{0E61C8BB-43FF-4FE3-A9BC-E80884AD1747}"/>
                </a:ext>
              </a:extLst>
            </p:cNvPr>
            <p:cNvSpPr/>
            <p:nvPr/>
          </p:nvSpPr>
          <p:spPr>
            <a:xfrm>
              <a:off x="6541691" y="3503058"/>
              <a:ext cx="1257908" cy="369332"/>
            </a:xfrm>
            <a:prstGeom prst="round1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zh-TW" b="1">
                  <a:solidFill>
                    <a:schemeClr val="tx1"/>
                  </a:solidFill>
                </a:rPr>
                <a:t>Operation</a:t>
              </a:r>
              <a:endParaRPr kumimoji="1" lang="ja-JP" altLang="en-US" b="1">
                <a:solidFill>
                  <a:schemeClr val="tx1"/>
                </a:solidFill>
              </a:endParaRPr>
            </a:p>
          </p:txBody>
        </p:sp>
        <p:sp>
          <p:nvSpPr>
            <p:cNvPr id="30" name="下矢印 3">
              <a:extLst>
                <a:ext uri="{FF2B5EF4-FFF2-40B4-BE49-F238E27FC236}">
                  <a16:creationId xmlns:a16="http://schemas.microsoft.com/office/drawing/2014/main" id="{A706747A-D56C-4234-A501-FB63B2A7D2EA}"/>
                </a:ext>
              </a:extLst>
            </p:cNvPr>
            <p:cNvSpPr/>
            <p:nvPr/>
          </p:nvSpPr>
          <p:spPr>
            <a:xfrm rot="10800000">
              <a:off x="1736453" y="4431289"/>
              <a:ext cx="920868"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1" name="コンテンツ プレースホルダー 3">
              <a:extLst>
                <a:ext uri="{FF2B5EF4-FFF2-40B4-BE49-F238E27FC236}">
                  <a16:creationId xmlns:a16="http://schemas.microsoft.com/office/drawing/2014/main" id="{B674A8EC-8736-4F3C-A638-C805E534D1CF}"/>
                </a:ext>
              </a:extLst>
            </p:cNvPr>
            <p:cNvSpPr txBox="1"/>
            <p:nvPr/>
          </p:nvSpPr>
          <p:spPr>
            <a:xfrm>
              <a:off x="4038605" y="4768909"/>
              <a:ext cx="1305999" cy="277888"/>
            </a:xfrm>
            <a:prstGeom prst="rect">
              <a:avLst/>
            </a:prstGeom>
            <a:solidFill>
              <a:schemeClr val="accent5"/>
            </a:solidFill>
          </p:spPr>
          <p:txBody>
            <a:bodyPr vert="horz" wrap="none" lIns="0" tIns="36000" rIns="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Re-evaluation</a:t>
              </a:r>
              <a:endParaRPr lang="ja-JP" altLang="en-US" sz="1600"/>
            </a:p>
          </p:txBody>
        </p:sp>
        <p:sp>
          <p:nvSpPr>
            <p:cNvPr id="32" name="下矢印 3">
              <a:extLst>
                <a:ext uri="{FF2B5EF4-FFF2-40B4-BE49-F238E27FC236}">
                  <a16:creationId xmlns:a16="http://schemas.microsoft.com/office/drawing/2014/main" id="{52F11110-A67A-46F0-B997-F68861598DA9}"/>
                </a:ext>
              </a:extLst>
            </p:cNvPr>
            <p:cNvSpPr/>
            <p:nvPr/>
          </p:nvSpPr>
          <p:spPr>
            <a:xfrm rot="10800000">
              <a:off x="4231172" y="4431289"/>
              <a:ext cx="920868"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3" name="コンテンツ プレースホルダー 3">
              <a:extLst>
                <a:ext uri="{FF2B5EF4-FFF2-40B4-BE49-F238E27FC236}">
                  <a16:creationId xmlns:a16="http://schemas.microsoft.com/office/drawing/2014/main" id="{E083DBC4-D2C1-44EB-A806-28E5E27F33F5}"/>
                </a:ext>
              </a:extLst>
            </p:cNvPr>
            <p:cNvSpPr txBox="1"/>
            <p:nvPr/>
          </p:nvSpPr>
          <p:spPr>
            <a:xfrm>
              <a:off x="6392756" y="4768909"/>
              <a:ext cx="1457963" cy="277888"/>
            </a:xfrm>
            <a:prstGeom prst="rect">
              <a:avLst/>
            </a:prstGeom>
            <a:solidFill>
              <a:schemeClr val="accent5"/>
            </a:solidFill>
          </p:spPr>
          <p:txBody>
            <a:bodyPr vert="horz" wrap="none" lIns="0" tIns="36000" rIns="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Post Evaluation</a:t>
              </a:r>
              <a:endParaRPr lang="ja-JP" altLang="en-US" sz="1600"/>
            </a:p>
          </p:txBody>
        </p:sp>
        <p:sp>
          <p:nvSpPr>
            <p:cNvPr id="34" name="下矢印 3">
              <a:extLst>
                <a:ext uri="{FF2B5EF4-FFF2-40B4-BE49-F238E27FC236}">
                  <a16:creationId xmlns:a16="http://schemas.microsoft.com/office/drawing/2014/main" id="{C2D7A0AA-F70B-4630-AA2B-7D5EF00E73D0}"/>
                </a:ext>
              </a:extLst>
            </p:cNvPr>
            <p:cNvSpPr/>
            <p:nvPr/>
          </p:nvSpPr>
          <p:spPr>
            <a:xfrm rot="10800000">
              <a:off x="6652226" y="4431289"/>
              <a:ext cx="920868"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5" name="コンテンツ プレースホルダー 3">
              <a:extLst>
                <a:ext uri="{FF2B5EF4-FFF2-40B4-BE49-F238E27FC236}">
                  <a16:creationId xmlns:a16="http://schemas.microsoft.com/office/drawing/2014/main" id="{2FC86D37-4D04-4201-ABF8-BA13170B0855}"/>
                </a:ext>
              </a:extLst>
            </p:cNvPr>
            <p:cNvSpPr txBox="1"/>
            <p:nvPr/>
          </p:nvSpPr>
          <p:spPr>
            <a:xfrm>
              <a:off x="5979649" y="5046797"/>
              <a:ext cx="2951190" cy="277888"/>
            </a:xfrm>
            <a:prstGeom prst="rect">
              <a:avLst/>
            </a:prstGeom>
            <a:noFill/>
          </p:spPr>
          <p:txBody>
            <a:bodyPr vert="horz" wrap="square" lIns="0" tIns="36000" rIns="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within 5 years after completion</a:t>
              </a:r>
              <a:endParaRPr lang="ja-JP" altLang="en-US" sz="1600"/>
            </a:p>
          </p:txBody>
        </p:sp>
        <p:sp>
          <p:nvSpPr>
            <p:cNvPr id="36" name="コンテンツ プレースホルダー 3">
              <a:extLst>
                <a:ext uri="{FF2B5EF4-FFF2-40B4-BE49-F238E27FC236}">
                  <a16:creationId xmlns:a16="http://schemas.microsoft.com/office/drawing/2014/main" id="{215296E3-FB78-4D4E-B7F7-40C519C341BF}"/>
                </a:ext>
              </a:extLst>
            </p:cNvPr>
            <p:cNvSpPr txBox="1"/>
            <p:nvPr/>
          </p:nvSpPr>
          <p:spPr>
            <a:xfrm>
              <a:off x="3741516" y="5046797"/>
              <a:ext cx="1937972" cy="277888"/>
            </a:xfrm>
            <a:prstGeom prst="rect">
              <a:avLst/>
            </a:prstGeom>
            <a:noFill/>
          </p:spPr>
          <p:txBody>
            <a:bodyPr vert="horz" wrap="square" lIns="0" tIns="36000" rIns="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Every 3 or 5 years</a:t>
              </a:r>
              <a:endParaRPr lang="ja-JP" altLang="en-US" sz="1600"/>
            </a:p>
          </p:txBody>
        </p:sp>
      </p:grpSp>
      <p:sp>
        <p:nvSpPr>
          <p:cNvPr id="20" name="角丸四角形吹き出し 43">
            <a:extLst>
              <a:ext uri="{FF2B5EF4-FFF2-40B4-BE49-F238E27FC236}">
                <a16:creationId xmlns:a16="http://schemas.microsoft.com/office/drawing/2014/main" id="{2975FAA5-9540-4803-A3B1-7E2BA13CBA5D}"/>
              </a:ext>
            </a:extLst>
          </p:cNvPr>
          <p:cNvSpPr/>
          <p:nvPr/>
        </p:nvSpPr>
        <p:spPr>
          <a:xfrm>
            <a:off x="5455500" y="1606188"/>
            <a:ext cx="3482028" cy="1656000"/>
          </a:xfrm>
          <a:prstGeom prst="wedgeRoundRectCallout">
            <a:avLst>
              <a:gd name="adj1" fmla="val -60253"/>
              <a:gd name="adj2" fmla="val 51338"/>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The viewpoints in re-evaluating are:</a:t>
            </a:r>
          </a:p>
          <a:p>
            <a:pPr marL="342900" indent="-342900">
              <a:lnSpc>
                <a:spcPts val="1800"/>
              </a:lnSpc>
              <a:buAutoNum type="arabicParenR"/>
            </a:pPr>
            <a:r>
              <a:rPr lang="en-US" altLang="ja-JP" dirty="0">
                <a:solidFill>
                  <a:schemeClr val="tx1"/>
                </a:solidFill>
              </a:rPr>
              <a:t>project necessity</a:t>
            </a:r>
          </a:p>
          <a:p>
            <a:pPr marL="342900" indent="-342900">
              <a:lnSpc>
                <a:spcPts val="1800"/>
              </a:lnSpc>
              <a:buAutoNum type="arabicParenR"/>
            </a:pPr>
            <a:r>
              <a:rPr lang="en-US" altLang="ja-JP" dirty="0">
                <a:solidFill>
                  <a:schemeClr val="tx1"/>
                </a:solidFill>
              </a:rPr>
              <a:t>project progress forecast</a:t>
            </a:r>
          </a:p>
          <a:p>
            <a:pPr marL="342900" indent="-342900">
              <a:lnSpc>
                <a:spcPts val="1800"/>
              </a:lnSpc>
              <a:buAutoNum type="arabicParenR"/>
            </a:pPr>
            <a:r>
              <a:rPr lang="en-US" altLang="ja-JP" dirty="0">
                <a:solidFill>
                  <a:schemeClr val="tx1"/>
                </a:solidFill>
              </a:rPr>
              <a:t>possibility of cost reduction and alternative planning</a:t>
            </a:r>
          </a:p>
        </p:txBody>
      </p:sp>
      <p:sp>
        <p:nvSpPr>
          <p:cNvPr id="22" name="テキスト プレースホルダー 2">
            <a:extLst>
              <a:ext uri="{FF2B5EF4-FFF2-40B4-BE49-F238E27FC236}">
                <a16:creationId xmlns:a16="http://schemas.microsoft.com/office/drawing/2014/main" id="{449FA273-7BB5-4114-8CA9-8587682E474E}"/>
              </a:ext>
            </a:extLst>
          </p:cNvPr>
          <p:cNvSpPr txBox="1">
            <a:spLocks/>
          </p:cNvSpPr>
          <p:nvPr/>
        </p:nvSpPr>
        <p:spPr>
          <a:xfrm>
            <a:off x="507839" y="1911499"/>
            <a:ext cx="4947863" cy="1761233"/>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Through project re-evaluation, projects with high effectiveness and efficiency are implemented.</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 Projects are to be re-evaluated to decide whether to “</a:t>
            </a:r>
            <a:r>
              <a:rPr lang="en-US" altLang="ja-JP" dirty="0">
                <a:solidFill>
                  <a:srgbClr val="FF0000"/>
                </a:solidFill>
              </a:rPr>
              <a:t>continue</a:t>
            </a:r>
            <a:r>
              <a:rPr lang="en-US" altLang="ja-JP" dirty="0"/>
              <a:t>” or “</a:t>
            </a:r>
            <a:r>
              <a:rPr lang="en-US" altLang="ja-JP" dirty="0">
                <a:solidFill>
                  <a:srgbClr val="FF0000"/>
                </a:solidFill>
              </a:rPr>
              <a:t>stop</a:t>
            </a:r>
            <a:r>
              <a:rPr lang="en-US" altLang="ja-JP" dirty="0"/>
              <a:t>”.</a:t>
            </a:r>
          </a:p>
        </p:txBody>
      </p:sp>
      <p:sp>
        <p:nvSpPr>
          <p:cNvPr id="23" name="テキスト ボックス 22">
            <a:extLst>
              <a:ext uri="{FF2B5EF4-FFF2-40B4-BE49-F238E27FC236}">
                <a16:creationId xmlns:a16="http://schemas.microsoft.com/office/drawing/2014/main" id="{75E90908-AE64-4673-B0FF-5CA90941A587}"/>
              </a:ext>
            </a:extLst>
          </p:cNvPr>
          <p:cNvSpPr txBox="1"/>
          <p:nvPr/>
        </p:nvSpPr>
        <p:spPr>
          <a:xfrm>
            <a:off x="714109" y="1537816"/>
            <a:ext cx="7386283" cy="400110"/>
          </a:xfrm>
          <a:prstGeom prst="rect">
            <a:avLst/>
          </a:prstGeom>
          <a:noFill/>
        </p:spPr>
        <p:txBody>
          <a:bodyPr wrap="square" rtlCol="0">
            <a:spAutoFit/>
          </a:bodyPr>
          <a:lstStyle/>
          <a:p>
            <a:r>
              <a:rPr lang="en-US" altLang="ja-JP" sz="2000"/>
              <a:t>1)</a:t>
            </a:r>
            <a:r>
              <a:rPr lang="ja-JP" altLang="en-US" sz="2000"/>
              <a:t> </a:t>
            </a:r>
            <a:r>
              <a:rPr lang="en-US" altLang="ja-JP" sz="2000"/>
              <a:t>System</a:t>
            </a:r>
            <a:r>
              <a:rPr lang="ja-JP" altLang="en-US" sz="2000"/>
              <a:t> </a:t>
            </a:r>
            <a:r>
              <a:rPr lang="en-US" altLang="ja-JP" sz="2000"/>
              <a:t>of</a:t>
            </a:r>
            <a:r>
              <a:rPr lang="ja-JP" altLang="en-US" sz="2000"/>
              <a:t> </a:t>
            </a:r>
            <a:r>
              <a:rPr lang="en-US" altLang="ja-JP" sz="2000"/>
              <a:t>Project Re-evaluation</a:t>
            </a:r>
          </a:p>
        </p:txBody>
      </p:sp>
      <p:sp>
        <p:nvSpPr>
          <p:cNvPr id="24" name="テキスト ボックス 23">
            <a:extLst>
              <a:ext uri="{FF2B5EF4-FFF2-40B4-BE49-F238E27FC236}">
                <a16:creationId xmlns:a16="http://schemas.microsoft.com/office/drawing/2014/main" id="{4CE86461-D2CA-4450-8B54-3B2816CC7363}"/>
              </a:ext>
            </a:extLst>
          </p:cNvPr>
          <p:cNvSpPr txBox="1"/>
          <p:nvPr/>
        </p:nvSpPr>
        <p:spPr>
          <a:xfrm>
            <a:off x="714109" y="5940387"/>
            <a:ext cx="2016224" cy="246221"/>
          </a:xfrm>
          <a:prstGeom prst="rect">
            <a:avLst/>
          </a:prstGeom>
          <a:noFill/>
        </p:spPr>
        <p:txBody>
          <a:bodyPr wrap="square">
            <a:spAutoFit/>
          </a:bodyPr>
          <a:lstStyle/>
          <a:p>
            <a:r>
              <a:rPr lang="en-US" sz="1000" dirty="0">
                <a:effectLst/>
                <a:ea typeface="ＭＳ 明朝" panose="02020609040205080304" pitchFamily="17" charset="-128"/>
              </a:rPr>
              <a:t>Source: PRT</a:t>
            </a:r>
          </a:p>
        </p:txBody>
      </p:sp>
    </p:spTree>
    <p:extLst>
      <p:ext uri="{BB962C8B-B14F-4D97-AF65-F5344CB8AC3E}">
        <p14:creationId xmlns:p14="http://schemas.microsoft.com/office/powerpoint/2010/main" val="80235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6" name="テキスト ボックス 5"/>
          <p:cNvSpPr txBox="1"/>
          <p:nvPr/>
        </p:nvSpPr>
        <p:spPr>
          <a:xfrm>
            <a:off x="713477" y="1519648"/>
            <a:ext cx="6954867" cy="400110"/>
          </a:xfrm>
          <a:prstGeom prst="rect">
            <a:avLst/>
          </a:prstGeom>
          <a:noFill/>
        </p:spPr>
        <p:txBody>
          <a:bodyPr wrap="square" rtlCol="0">
            <a:spAutoFit/>
          </a:bodyPr>
          <a:lstStyle/>
          <a:p>
            <a:r>
              <a:rPr lang="en-US" altLang="ja-JP" sz="2000"/>
              <a:t>2) Reigniting the Debate on the Kawabe River Dam</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6638115" y="5610919"/>
            <a:ext cx="2329449"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Completion Image of Kawabe River Dam</a:t>
            </a:r>
            <a:endParaRPr lang="ja-JP" altLang="en-US" sz="1600" dirty="0"/>
          </a:p>
        </p:txBody>
      </p:sp>
      <p:pic>
        <p:nvPicPr>
          <p:cNvPr id="5" name="図 4">
            <a:extLst>
              <a:ext uri="{FF2B5EF4-FFF2-40B4-BE49-F238E27FC236}">
                <a16:creationId xmlns:a16="http://schemas.microsoft.com/office/drawing/2014/main" id="{AF620F4E-DC87-42DC-BFF5-22C9EE450A41}"/>
              </a:ext>
            </a:extLst>
          </p:cNvPr>
          <p:cNvPicPr>
            <a:picLocks noChangeAspect="1"/>
          </p:cNvPicPr>
          <p:nvPr/>
        </p:nvPicPr>
        <p:blipFill rotWithShape="1">
          <a:blip r:embed="rId3"/>
          <a:srcRect t="1749"/>
          <a:stretch/>
        </p:blipFill>
        <p:spPr>
          <a:xfrm>
            <a:off x="6638116" y="3679513"/>
            <a:ext cx="2329448" cy="1584476"/>
          </a:xfrm>
          <a:prstGeom prst="rect">
            <a:avLst/>
          </a:prstGeom>
        </p:spPr>
      </p:pic>
      <p:sp>
        <p:nvSpPr>
          <p:cNvPr id="15" name="角丸四角形 5">
            <a:extLst>
              <a:ext uri="{FF2B5EF4-FFF2-40B4-BE49-F238E27FC236}">
                <a16:creationId xmlns:a16="http://schemas.microsoft.com/office/drawing/2014/main" id="{B847D973-7B9B-4498-85CC-11D8C111F4CE}"/>
              </a:ext>
            </a:extLst>
          </p:cNvPr>
          <p:cNvSpPr/>
          <p:nvPr/>
        </p:nvSpPr>
        <p:spPr>
          <a:xfrm>
            <a:off x="3399671" y="1972673"/>
            <a:ext cx="2649800" cy="1217314"/>
          </a:xfrm>
          <a:prstGeom prst="roundRect">
            <a:avLst/>
          </a:prstGeom>
          <a:solidFill>
            <a:srgbClr val="CC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rPr>
              <a:t>&lt;2001~2017&gt; Project Re-evaluation was conducted </a:t>
            </a:r>
            <a:r>
              <a:rPr kumimoji="1" lang="en-US" altLang="ja-JP" b="1">
                <a:solidFill>
                  <a:srgbClr val="FF0000"/>
                </a:solidFill>
              </a:rPr>
              <a:t>5 times</a:t>
            </a:r>
            <a:r>
              <a:rPr kumimoji="1" lang="en-US" altLang="ja-JP" b="1">
                <a:solidFill>
                  <a:schemeClr val="tx1"/>
                </a:solidFill>
              </a:rPr>
              <a:t>.</a:t>
            </a:r>
            <a:endParaRPr kumimoji="1" lang="ja-JP" altLang="en-US" b="1">
              <a:solidFill>
                <a:schemeClr val="tx1"/>
              </a:solidFill>
            </a:endParaRPr>
          </a:p>
        </p:txBody>
      </p:sp>
      <p:sp>
        <p:nvSpPr>
          <p:cNvPr id="22" name="下矢印 3">
            <a:extLst>
              <a:ext uri="{FF2B5EF4-FFF2-40B4-BE49-F238E27FC236}">
                <a16:creationId xmlns:a16="http://schemas.microsoft.com/office/drawing/2014/main" id="{C1F361F0-B50A-4DD2-910C-CA593A6B6DDA}"/>
              </a:ext>
            </a:extLst>
          </p:cNvPr>
          <p:cNvSpPr/>
          <p:nvPr/>
        </p:nvSpPr>
        <p:spPr>
          <a:xfrm>
            <a:off x="3013968" y="4308992"/>
            <a:ext cx="718828" cy="288711"/>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3" name="角丸四角形 5">
            <a:extLst>
              <a:ext uri="{FF2B5EF4-FFF2-40B4-BE49-F238E27FC236}">
                <a16:creationId xmlns:a16="http://schemas.microsoft.com/office/drawing/2014/main" id="{4128ADD8-AAB3-4603-A439-DF46084B8BD2}"/>
              </a:ext>
            </a:extLst>
          </p:cNvPr>
          <p:cNvSpPr/>
          <p:nvPr/>
        </p:nvSpPr>
        <p:spPr>
          <a:xfrm>
            <a:off x="267909" y="4621048"/>
            <a:ext cx="6210947" cy="547252"/>
          </a:xfrm>
          <a:prstGeom prst="round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rPr>
              <a:t>&lt;2020&gt; The Flood in Kuma River caused serious damage.</a:t>
            </a:r>
            <a:endParaRPr kumimoji="1" lang="ja-JP" altLang="en-US" b="1">
              <a:solidFill>
                <a:schemeClr val="tx1"/>
              </a:solidFill>
            </a:endParaRPr>
          </a:p>
        </p:txBody>
      </p:sp>
      <p:sp>
        <p:nvSpPr>
          <p:cNvPr id="25" name="角丸四角形 5">
            <a:extLst>
              <a:ext uri="{FF2B5EF4-FFF2-40B4-BE49-F238E27FC236}">
                <a16:creationId xmlns:a16="http://schemas.microsoft.com/office/drawing/2014/main" id="{E82069DC-5992-4287-A7FC-27DB225E373A}"/>
              </a:ext>
            </a:extLst>
          </p:cNvPr>
          <p:cNvSpPr/>
          <p:nvPr/>
        </p:nvSpPr>
        <p:spPr>
          <a:xfrm>
            <a:off x="242589" y="5550387"/>
            <a:ext cx="6261586" cy="547251"/>
          </a:xfrm>
          <a:prstGeom prst="roundRect">
            <a:avLst/>
          </a:prstGeom>
          <a:solidFill>
            <a:srgbClr val="99C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b="1">
                <a:solidFill>
                  <a:schemeClr val="tx1"/>
                </a:solidFill>
              </a:rPr>
              <a:t>R</a:t>
            </a:r>
            <a:r>
              <a:rPr kumimoji="1" lang="en-GB" altLang="ja-JP" b="1">
                <a:solidFill>
                  <a:schemeClr val="tx1"/>
                </a:solidFill>
              </a:rPr>
              <a:t>equested to construct a dam of water-flowing type</a:t>
            </a:r>
            <a:r>
              <a:rPr kumimoji="1" lang="en-US" altLang="ja-JP" b="1">
                <a:solidFill>
                  <a:schemeClr val="tx1"/>
                </a:solidFill>
              </a:rPr>
              <a:t>.</a:t>
            </a:r>
            <a:endParaRPr kumimoji="1" lang="ja-JP" altLang="en-US" b="1">
              <a:solidFill>
                <a:schemeClr val="tx1"/>
              </a:solidFill>
            </a:endParaRPr>
          </a:p>
        </p:txBody>
      </p:sp>
      <p:sp>
        <p:nvSpPr>
          <p:cNvPr id="26" name="角丸四角形 5">
            <a:extLst>
              <a:ext uri="{FF2B5EF4-FFF2-40B4-BE49-F238E27FC236}">
                <a16:creationId xmlns:a16="http://schemas.microsoft.com/office/drawing/2014/main" id="{BA2D4CDB-146A-4788-BFD8-7C398488BFB0}"/>
              </a:ext>
            </a:extLst>
          </p:cNvPr>
          <p:cNvSpPr/>
          <p:nvPr/>
        </p:nvSpPr>
        <p:spPr>
          <a:xfrm>
            <a:off x="6115497" y="1961174"/>
            <a:ext cx="2673645" cy="1217314"/>
          </a:xfrm>
          <a:prstGeom prst="roundRect">
            <a:avLst/>
          </a:prstGeom>
          <a:solidFill>
            <a:srgbClr val="CC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rPr>
              <a:t>&lt;2008&gt; Policy  change to  </a:t>
            </a:r>
            <a:r>
              <a:rPr kumimoji="1" lang="en-US" altLang="ja-JP" b="1">
                <a:solidFill>
                  <a:srgbClr val="FF0000"/>
                </a:solidFill>
              </a:rPr>
              <a:t>dam-free flood protection</a:t>
            </a:r>
            <a:endParaRPr kumimoji="1" lang="ja-JP" altLang="en-US" b="1">
              <a:solidFill>
                <a:schemeClr val="tx1"/>
              </a:solidFill>
            </a:endParaRPr>
          </a:p>
        </p:txBody>
      </p:sp>
      <p:sp>
        <p:nvSpPr>
          <p:cNvPr id="29" name="角丸四角形 5">
            <a:extLst>
              <a:ext uri="{FF2B5EF4-FFF2-40B4-BE49-F238E27FC236}">
                <a16:creationId xmlns:a16="http://schemas.microsoft.com/office/drawing/2014/main" id="{B20D334E-E110-4566-B973-325CB22A7E82}"/>
              </a:ext>
            </a:extLst>
          </p:cNvPr>
          <p:cNvSpPr/>
          <p:nvPr/>
        </p:nvSpPr>
        <p:spPr>
          <a:xfrm>
            <a:off x="314398" y="3691711"/>
            <a:ext cx="6210947" cy="547252"/>
          </a:xfrm>
          <a:prstGeom prst="roundRect">
            <a:avLst/>
          </a:prstGeom>
          <a:solidFill>
            <a:srgbClr val="FFFF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rPr>
              <a:t>&lt;2009&gt;  Construction of dam body </a:t>
            </a:r>
            <a:r>
              <a:rPr lang="en-US" altLang="ja-JP" b="1">
                <a:solidFill>
                  <a:schemeClr val="tx1"/>
                </a:solidFill>
              </a:rPr>
              <a:t>wa</a:t>
            </a:r>
            <a:r>
              <a:rPr kumimoji="1" lang="en-US" altLang="ja-JP" b="1">
                <a:solidFill>
                  <a:schemeClr val="tx1"/>
                </a:solidFill>
              </a:rPr>
              <a:t>s </a:t>
            </a:r>
            <a:r>
              <a:rPr kumimoji="1" lang="en-US" altLang="ja-JP" b="1">
                <a:solidFill>
                  <a:srgbClr val="FF0000"/>
                </a:solidFill>
              </a:rPr>
              <a:t>suspended</a:t>
            </a:r>
            <a:r>
              <a:rPr kumimoji="1" lang="en-US" altLang="ja-JP" b="1">
                <a:solidFill>
                  <a:schemeClr val="tx1"/>
                </a:solidFill>
              </a:rPr>
              <a:t>.</a:t>
            </a:r>
            <a:endParaRPr kumimoji="1" lang="ja-JP" altLang="en-US" b="1">
              <a:solidFill>
                <a:schemeClr val="tx1"/>
              </a:solidFill>
            </a:endParaRPr>
          </a:p>
        </p:txBody>
      </p:sp>
      <p:sp>
        <p:nvSpPr>
          <p:cNvPr id="30" name="角丸四角形 5">
            <a:extLst>
              <a:ext uri="{FF2B5EF4-FFF2-40B4-BE49-F238E27FC236}">
                <a16:creationId xmlns:a16="http://schemas.microsoft.com/office/drawing/2014/main" id="{4290706B-71AD-48F8-8BEF-A5ABFA38D522}"/>
              </a:ext>
            </a:extLst>
          </p:cNvPr>
          <p:cNvSpPr/>
          <p:nvPr/>
        </p:nvSpPr>
        <p:spPr>
          <a:xfrm>
            <a:off x="433368" y="1972832"/>
            <a:ext cx="2900277" cy="1404000"/>
          </a:xfrm>
          <a:prstGeom prst="roundRect">
            <a:avLst/>
          </a:prstGeom>
          <a:solidFill>
            <a:srgbClr val="CC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rPr>
              <a:t>Strong </a:t>
            </a:r>
            <a:r>
              <a:rPr kumimoji="1" lang="en-US" altLang="ja-JP" b="1">
                <a:solidFill>
                  <a:srgbClr val="FF0000"/>
                </a:solidFill>
              </a:rPr>
              <a:t>opposition movement</a:t>
            </a:r>
            <a:r>
              <a:rPr kumimoji="1" lang="en-US" altLang="ja-JP" b="1">
                <a:solidFill>
                  <a:schemeClr val="tx1"/>
                </a:solidFill>
              </a:rPr>
              <a:t> by residents</a:t>
            </a:r>
            <a:r>
              <a:rPr lang="ja-JP" altLang="en-US" b="1">
                <a:solidFill>
                  <a:schemeClr val="tx1"/>
                </a:solidFill>
              </a:rPr>
              <a:t> </a:t>
            </a:r>
            <a:r>
              <a:rPr lang="en-US" altLang="ja-JP" b="1">
                <a:solidFill>
                  <a:schemeClr val="tx1"/>
                </a:solidFill>
              </a:rPr>
              <a:t>on compensation,</a:t>
            </a:r>
            <a:r>
              <a:rPr lang="ja-JP" altLang="en-US" b="1">
                <a:solidFill>
                  <a:schemeClr val="tx1"/>
                </a:solidFill>
              </a:rPr>
              <a:t> </a:t>
            </a:r>
            <a:r>
              <a:rPr lang="en-US" altLang="ja-JP" b="1">
                <a:solidFill>
                  <a:schemeClr val="tx1"/>
                </a:solidFill>
              </a:rPr>
              <a:t>necessity, flood, water utilization, environment</a:t>
            </a:r>
            <a:endParaRPr kumimoji="1" lang="en-US" altLang="ja-JP" b="1">
              <a:solidFill>
                <a:schemeClr val="tx1"/>
              </a:solidFill>
            </a:endParaRPr>
          </a:p>
        </p:txBody>
      </p:sp>
      <p:sp>
        <p:nvSpPr>
          <p:cNvPr id="33" name="下矢印 3">
            <a:extLst>
              <a:ext uri="{FF2B5EF4-FFF2-40B4-BE49-F238E27FC236}">
                <a16:creationId xmlns:a16="http://schemas.microsoft.com/office/drawing/2014/main" id="{8DE8EED1-2F3F-41BA-BC8A-767A101F0585}"/>
              </a:ext>
            </a:extLst>
          </p:cNvPr>
          <p:cNvSpPr/>
          <p:nvPr/>
        </p:nvSpPr>
        <p:spPr>
          <a:xfrm rot="2630529">
            <a:off x="5843718" y="3263106"/>
            <a:ext cx="754302" cy="324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4" name="下矢印 3">
            <a:extLst>
              <a:ext uri="{FF2B5EF4-FFF2-40B4-BE49-F238E27FC236}">
                <a16:creationId xmlns:a16="http://schemas.microsoft.com/office/drawing/2014/main" id="{DD2B72AF-21F6-4E78-B389-3F1A35249583}"/>
              </a:ext>
            </a:extLst>
          </p:cNvPr>
          <p:cNvSpPr/>
          <p:nvPr/>
        </p:nvSpPr>
        <p:spPr>
          <a:xfrm>
            <a:off x="2101238" y="3429024"/>
            <a:ext cx="920868" cy="216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5" name="下矢印 3">
            <a:extLst>
              <a:ext uri="{FF2B5EF4-FFF2-40B4-BE49-F238E27FC236}">
                <a16:creationId xmlns:a16="http://schemas.microsoft.com/office/drawing/2014/main" id="{CF5D1284-5C48-4991-B5DD-9AE4A35AA7F9}"/>
              </a:ext>
            </a:extLst>
          </p:cNvPr>
          <p:cNvSpPr/>
          <p:nvPr/>
        </p:nvSpPr>
        <p:spPr>
          <a:xfrm>
            <a:off x="3870937" y="3267122"/>
            <a:ext cx="920868"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18" name="テキスト ボックス 17">
            <a:extLst>
              <a:ext uri="{FF2B5EF4-FFF2-40B4-BE49-F238E27FC236}">
                <a16:creationId xmlns:a16="http://schemas.microsoft.com/office/drawing/2014/main" id="{05D4F4A7-7197-414B-9F21-9A2C3274A225}"/>
              </a:ext>
            </a:extLst>
          </p:cNvPr>
          <p:cNvSpPr txBox="1"/>
          <p:nvPr/>
        </p:nvSpPr>
        <p:spPr>
          <a:xfrm>
            <a:off x="6574126" y="5271011"/>
            <a:ext cx="2618655" cy="246221"/>
          </a:xfrm>
          <a:prstGeom prst="rect">
            <a:avLst/>
          </a:prstGeom>
          <a:noFill/>
        </p:spPr>
        <p:txBody>
          <a:bodyPr wrap="square">
            <a:spAutoFit/>
          </a:bodyPr>
          <a:lstStyle/>
          <a:p>
            <a:r>
              <a:rPr lang="en-US" sz="1000" dirty="0">
                <a:effectLst/>
                <a:ea typeface="ＭＳ 明朝" panose="02020609040205080304" pitchFamily="17" charset="-128"/>
              </a:rPr>
              <a:t>Source: Japan Dam Foundation</a:t>
            </a:r>
          </a:p>
        </p:txBody>
      </p:sp>
      <p:sp>
        <p:nvSpPr>
          <p:cNvPr id="20" name="テキスト プレースホルダー 7">
            <a:extLst>
              <a:ext uri="{FF2B5EF4-FFF2-40B4-BE49-F238E27FC236}">
                <a16:creationId xmlns:a16="http://schemas.microsoft.com/office/drawing/2014/main" id="{8E9A492C-9975-4451-8EDE-02CCC9A89980}"/>
              </a:ext>
            </a:extLst>
          </p:cNvPr>
          <p:cNvSpPr txBox="1"/>
          <p:nvPr/>
        </p:nvSpPr>
        <p:spPr>
          <a:xfrm>
            <a:off x="360000" y="972000"/>
            <a:ext cx="567723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Evaluation of Policies and Projects</a:t>
            </a:r>
          </a:p>
        </p:txBody>
      </p:sp>
      <p:sp>
        <p:nvSpPr>
          <p:cNvPr id="21" name="下矢印 3">
            <a:extLst>
              <a:ext uri="{FF2B5EF4-FFF2-40B4-BE49-F238E27FC236}">
                <a16:creationId xmlns:a16="http://schemas.microsoft.com/office/drawing/2014/main" id="{D0981F50-0907-4199-B507-C2E061E19D91}"/>
              </a:ext>
            </a:extLst>
          </p:cNvPr>
          <p:cNvSpPr/>
          <p:nvPr/>
        </p:nvSpPr>
        <p:spPr>
          <a:xfrm>
            <a:off x="3013968" y="5205453"/>
            <a:ext cx="718828" cy="288711"/>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Tree>
    <p:extLst>
      <p:ext uri="{BB962C8B-B14F-4D97-AF65-F5344CB8AC3E}">
        <p14:creationId xmlns:p14="http://schemas.microsoft.com/office/powerpoint/2010/main" val="326513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ACC9706-ACEC-4025-BDE8-A6FF73E499BC}"/>
              </a:ext>
            </a:extLst>
          </p:cNvPr>
          <p:cNvGrpSpPr/>
          <p:nvPr/>
        </p:nvGrpSpPr>
        <p:grpSpPr>
          <a:xfrm>
            <a:off x="683568" y="2060848"/>
            <a:ext cx="4947385" cy="3554306"/>
            <a:chOff x="855300" y="2178416"/>
            <a:chExt cx="4947385" cy="3554306"/>
          </a:xfrm>
        </p:grpSpPr>
        <p:pic>
          <p:nvPicPr>
            <p:cNvPr id="26" name="図 25" descr="マップ&#10;&#10;自動的に生成された説明">
              <a:extLst>
                <a:ext uri="{FF2B5EF4-FFF2-40B4-BE49-F238E27FC236}">
                  <a16:creationId xmlns:a16="http://schemas.microsoft.com/office/drawing/2014/main" id="{75EDC2E8-9450-4220-93F7-146A83D00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00" y="2178416"/>
              <a:ext cx="4947385" cy="3554306"/>
            </a:xfrm>
            <a:prstGeom prst="rect">
              <a:avLst/>
            </a:prstGeom>
          </p:spPr>
        </p:pic>
        <p:sp>
          <p:nvSpPr>
            <p:cNvPr id="27" name="テキスト ボックス 26">
              <a:extLst>
                <a:ext uri="{FF2B5EF4-FFF2-40B4-BE49-F238E27FC236}">
                  <a16:creationId xmlns:a16="http://schemas.microsoft.com/office/drawing/2014/main" id="{070B0D31-9713-4424-A6BE-54F163E404CA}"/>
                </a:ext>
              </a:extLst>
            </p:cNvPr>
            <p:cNvSpPr txBox="1"/>
            <p:nvPr/>
          </p:nvSpPr>
          <p:spPr>
            <a:xfrm>
              <a:off x="2736225" y="2596506"/>
              <a:ext cx="1455238" cy="227172"/>
            </a:xfrm>
            <a:prstGeom prst="rect">
              <a:avLst/>
            </a:prstGeom>
            <a:noFill/>
          </p:spPr>
          <p:txBody>
            <a:bodyPr wrap="none" lIns="0" tIns="0" rIns="0" bIns="0" rtlCol="0">
              <a:spAutoFit/>
            </a:bodyPr>
            <a:lstStyle/>
            <a:p>
              <a:pPr>
                <a:lnSpc>
                  <a:spcPct val="90000"/>
                </a:lnSpc>
              </a:pPr>
              <a:r>
                <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Kagawa Pref.</a:t>
              </a:r>
              <a:endPar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901D340-4E81-46F8-BB58-630F1DEDC9B0}"/>
                </a:ext>
              </a:extLst>
            </p:cNvPr>
            <p:cNvSpPr txBox="1"/>
            <p:nvPr/>
          </p:nvSpPr>
          <p:spPr>
            <a:xfrm>
              <a:off x="3631589" y="4555762"/>
              <a:ext cx="1781011" cy="227172"/>
            </a:xfrm>
            <a:prstGeom prst="rect">
              <a:avLst/>
            </a:prstGeom>
            <a:noFill/>
          </p:spPr>
          <p:txBody>
            <a:bodyPr wrap="none" lIns="0" tIns="0" rIns="0" bIns="0" rtlCol="0">
              <a:spAutoFit/>
            </a:bodyPr>
            <a:lstStyle/>
            <a:p>
              <a:pPr>
                <a:lnSpc>
                  <a:spcPct val="90000"/>
                </a:lnSpc>
              </a:pPr>
              <a:r>
                <a:rPr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Tokushima Pref.</a:t>
              </a:r>
              <a:endPar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4BFD861D-1C88-46CC-AC3E-3BFFE7FE9869}"/>
                </a:ext>
              </a:extLst>
            </p:cNvPr>
            <p:cNvSpPr txBox="1"/>
            <p:nvPr/>
          </p:nvSpPr>
          <p:spPr>
            <a:xfrm>
              <a:off x="1724960" y="5204521"/>
              <a:ext cx="1192746" cy="227172"/>
            </a:xfrm>
            <a:prstGeom prst="rect">
              <a:avLst/>
            </a:prstGeom>
            <a:noFill/>
          </p:spPr>
          <p:txBody>
            <a:bodyPr wrap="none" lIns="0" tIns="0" rIns="0" bIns="0" rtlCol="0">
              <a:spAutoFit/>
            </a:bodyPr>
            <a:lstStyle/>
            <a:p>
              <a:pPr>
                <a:lnSpc>
                  <a:spcPct val="90000"/>
                </a:lnSpc>
              </a:pPr>
              <a:r>
                <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Kochi Pref.</a:t>
              </a:r>
              <a:endPar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29F0CC2-CECD-4C88-8632-5A6B990F9B1A}"/>
                </a:ext>
              </a:extLst>
            </p:cNvPr>
            <p:cNvSpPr txBox="1"/>
            <p:nvPr/>
          </p:nvSpPr>
          <p:spPr>
            <a:xfrm>
              <a:off x="920851" y="3629566"/>
              <a:ext cx="1277672" cy="227172"/>
            </a:xfrm>
            <a:prstGeom prst="rect">
              <a:avLst/>
            </a:prstGeom>
            <a:noFill/>
          </p:spPr>
          <p:txBody>
            <a:bodyPr wrap="none" lIns="0" tIns="0" rIns="0" bIns="0" rtlCol="0">
              <a:spAutoFit/>
            </a:bodyPr>
            <a:lstStyle/>
            <a:p>
              <a:pPr>
                <a:lnSpc>
                  <a:spcPct val="90000"/>
                </a:lnSpc>
              </a:pPr>
              <a:r>
                <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Ehime Pref.</a:t>
              </a:r>
              <a:endPar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8C74F3F7-3684-4D6A-89E6-A4D42D266354}"/>
                </a:ext>
              </a:extLst>
            </p:cNvPr>
            <p:cNvSpPr txBox="1"/>
            <p:nvPr/>
          </p:nvSpPr>
          <p:spPr>
            <a:xfrm>
              <a:off x="3510104" y="4017284"/>
              <a:ext cx="1408875" cy="208241"/>
            </a:xfrm>
            <a:prstGeom prst="rect">
              <a:avLst/>
            </a:prstGeom>
            <a:noFill/>
          </p:spPr>
          <p:txBody>
            <a:bodyPr wrap="none" lIns="0" tIns="0" rIns="0" bIns="0" rtlCol="0">
              <a:spAutoFit/>
            </a:bodyPr>
            <a:lstStyle/>
            <a:p>
              <a:pPr>
                <a:lnSpc>
                  <a:spcPct val="90000"/>
                </a:lnSpc>
              </a:pPr>
              <a:r>
                <a:rPr lang="en-US" altLang="ja-JP" sz="1100" b="1" dirty="0">
                  <a:solidFill>
                    <a:schemeClr val="accent1">
                      <a:lumMod val="75000"/>
                    </a:schemeClr>
                  </a:solidFill>
                  <a:latin typeface="Meiryo UI" panose="020B0604030504040204" pitchFamily="50" charset="-128"/>
                  <a:ea typeface="Meiryo UI" panose="020B0604030504040204" pitchFamily="50" charset="-128"/>
                </a:rPr>
                <a:t>Yoshino River</a:t>
              </a:r>
              <a:endParaRPr kumimoji="1" lang="ja-JP" altLang="en-US" sz="11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4C3264F2-C8B6-45E7-8FED-11D842EA1C84}"/>
                </a:ext>
              </a:extLst>
            </p:cNvPr>
            <p:cNvSpPr txBox="1"/>
            <p:nvPr/>
          </p:nvSpPr>
          <p:spPr>
            <a:xfrm>
              <a:off x="2942414" y="3108119"/>
              <a:ext cx="1435168" cy="208241"/>
            </a:xfrm>
            <a:prstGeom prst="rect">
              <a:avLst/>
            </a:prstGeom>
            <a:noFill/>
          </p:spPr>
          <p:txBody>
            <a:bodyPr wrap="none" lIns="0" tIns="0" rIns="0" bIns="0" rtlCol="0">
              <a:spAutoFit/>
            </a:bodyPr>
            <a:lstStyle/>
            <a:p>
              <a:pPr>
                <a:lnSpc>
                  <a:spcPct val="90000"/>
                </a:lnSpc>
              </a:pPr>
              <a:r>
                <a:rPr lang="en-US" altLang="ja-JP" sz="1100" b="1" dirty="0">
                  <a:solidFill>
                    <a:schemeClr val="accent1">
                      <a:lumMod val="75000"/>
                    </a:schemeClr>
                  </a:solidFill>
                  <a:latin typeface="Meiryo UI" panose="020B0604030504040204" pitchFamily="50" charset="-128"/>
                  <a:ea typeface="Meiryo UI" panose="020B0604030504040204" pitchFamily="50" charset="-128"/>
                </a:rPr>
                <a:t>Kagawa Canal</a:t>
              </a:r>
              <a:endParaRPr kumimoji="1" lang="ja-JP" altLang="en-US" sz="11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B61862-0D98-4C4B-B404-A99343B78990}"/>
                </a:ext>
              </a:extLst>
            </p:cNvPr>
            <p:cNvSpPr txBox="1"/>
            <p:nvPr/>
          </p:nvSpPr>
          <p:spPr>
            <a:xfrm>
              <a:off x="2679120" y="3876394"/>
              <a:ext cx="652947" cy="370207"/>
            </a:xfrm>
            <a:prstGeom prst="rect">
              <a:avLst/>
            </a:prstGeom>
            <a:noFill/>
          </p:spPr>
          <p:txBody>
            <a:bodyPr wrap="none" lIns="0" tIns="0" rIns="0" bIns="0" rtlCol="0">
              <a:spAutoFit/>
            </a:bodyPr>
            <a:lstStyle/>
            <a:p>
              <a:pPr algn="ctr">
                <a:lnSpc>
                  <a:spcPct val="80000"/>
                </a:lnSpc>
              </a:pPr>
              <a:r>
                <a:rPr lang="en-US" altLang="ja-JP" sz="1100" b="1" dirty="0">
                  <a:solidFill>
                    <a:schemeClr val="accent1">
                      <a:lumMod val="75000"/>
                    </a:schemeClr>
                  </a:solidFill>
                  <a:latin typeface="Meiryo UI" panose="020B0604030504040204" pitchFamily="50" charset="-128"/>
                  <a:ea typeface="Meiryo UI" panose="020B0604030504040204" pitchFamily="50" charset="-128"/>
                </a:rPr>
                <a:t>Ikeda </a:t>
              </a:r>
              <a:br>
                <a:rPr lang="en-US" altLang="ja-JP" sz="1100" b="1" dirty="0">
                  <a:solidFill>
                    <a:schemeClr val="accent1">
                      <a:lumMod val="75000"/>
                    </a:schemeClr>
                  </a:solidFill>
                  <a:latin typeface="Meiryo UI" panose="020B0604030504040204" pitchFamily="50" charset="-128"/>
                  <a:ea typeface="Meiryo UI" panose="020B0604030504040204" pitchFamily="50" charset="-128"/>
                </a:rPr>
              </a:br>
              <a:r>
                <a:rPr lang="en-US" altLang="ja-JP" sz="1100" b="1" dirty="0">
                  <a:solidFill>
                    <a:schemeClr val="accent1">
                      <a:lumMod val="75000"/>
                    </a:schemeClr>
                  </a:solidFill>
                  <a:latin typeface="Meiryo UI" panose="020B0604030504040204" pitchFamily="50" charset="-128"/>
                  <a:ea typeface="Meiryo UI" panose="020B0604030504040204" pitchFamily="50" charset="-128"/>
                </a:rPr>
                <a:t>Dam</a:t>
              </a:r>
              <a:endParaRPr kumimoji="1" lang="ja-JP" altLang="en-US" sz="11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88F7F90-6557-4342-B697-29D3DF679ED7}"/>
                </a:ext>
              </a:extLst>
            </p:cNvPr>
            <p:cNvSpPr txBox="1"/>
            <p:nvPr/>
          </p:nvSpPr>
          <p:spPr>
            <a:xfrm>
              <a:off x="1104553" y="4733270"/>
              <a:ext cx="972846" cy="370207"/>
            </a:xfrm>
            <a:prstGeom prst="rect">
              <a:avLst/>
            </a:prstGeom>
            <a:noFill/>
          </p:spPr>
          <p:txBody>
            <a:bodyPr wrap="none" lIns="0" tIns="0" rIns="0" bIns="0" rtlCol="0">
              <a:spAutoFit/>
            </a:bodyPr>
            <a:lstStyle/>
            <a:p>
              <a:pPr algn="ctr">
                <a:lnSpc>
                  <a:spcPct val="80000"/>
                </a:lnSpc>
              </a:pPr>
              <a:r>
                <a:rPr lang="en-US" altLang="ja-JP" sz="1100" b="1" dirty="0">
                  <a:solidFill>
                    <a:schemeClr val="accent1">
                      <a:lumMod val="75000"/>
                    </a:schemeClr>
                  </a:solidFill>
                  <a:latin typeface="Meiryo UI" panose="020B0604030504040204" pitchFamily="50" charset="-128"/>
                  <a:ea typeface="Meiryo UI" panose="020B0604030504040204" pitchFamily="50" charset="-128"/>
                </a:rPr>
                <a:t>Sameura </a:t>
              </a:r>
              <a:br>
                <a:rPr lang="en-US" altLang="ja-JP" sz="1100" b="1" dirty="0">
                  <a:solidFill>
                    <a:schemeClr val="accent1">
                      <a:lumMod val="75000"/>
                    </a:schemeClr>
                  </a:solidFill>
                  <a:latin typeface="Meiryo UI" panose="020B0604030504040204" pitchFamily="50" charset="-128"/>
                  <a:ea typeface="Meiryo UI" panose="020B0604030504040204" pitchFamily="50" charset="-128"/>
                </a:rPr>
              </a:br>
              <a:r>
                <a:rPr lang="en-US" altLang="ja-JP" sz="1100" b="1" dirty="0">
                  <a:solidFill>
                    <a:schemeClr val="accent1">
                      <a:lumMod val="75000"/>
                    </a:schemeClr>
                  </a:solidFill>
                  <a:latin typeface="Meiryo UI" panose="020B0604030504040204" pitchFamily="50" charset="-128"/>
                  <a:ea typeface="Meiryo UI" panose="020B0604030504040204" pitchFamily="50" charset="-128"/>
                </a:rPr>
                <a:t>Dam</a:t>
              </a:r>
              <a:endParaRPr kumimoji="1" lang="ja-JP" altLang="en-US" sz="11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9BD9B1B6-A275-41C5-B085-7672B8BA27E1}"/>
                </a:ext>
              </a:extLst>
            </p:cNvPr>
            <p:cNvSpPr txBox="1"/>
            <p:nvPr/>
          </p:nvSpPr>
          <p:spPr>
            <a:xfrm>
              <a:off x="920851" y="2300374"/>
              <a:ext cx="1769968" cy="227172"/>
            </a:xfrm>
            <a:prstGeom prst="rect">
              <a:avLst/>
            </a:prstGeom>
            <a:noFill/>
          </p:spPr>
          <p:txBody>
            <a:bodyPr wrap="none" lIns="0" tIns="0" rIns="0" bIns="0" rtlCol="0">
              <a:spAutoFit/>
            </a:bodyPr>
            <a:lstStyle/>
            <a:p>
              <a:pPr>
                <a:lnSpc>
                  <a:spcPct val="90000"/>
                </a:lnSpc>
              </a:pPr>
              <a:r>
                <a:rPr kumimoji="1" lang="en-US" altLang="ja-JP" sz="1200" b="1" dirty="0">
                  <a:solidFill>
                    <a:schemeClr val="accent5">
                      <a:lumMod val="75000"/>
                    </a:schemeClr>
                  </a:solidFill>
                  <a:latin typeface="Meiryo UI" panose="020B0604030504040204" pitchFamily="50" charset="-128"/>
                  <a:ea typeface="Meiryo UI" panose="020B0604030504040204" pitchFamily="50" charset="-128"/>
                </a:rPr>
                <a:t>Seto Inland Sea</a:t>
              </a:r>
              <a:endParaRPr kumimoji="1" lang="ja-JP" altLang="en-US" sz="12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5D93B06-786A-4543-B733-A57441BB7621}"/>
                </a:ext>
              </a:extLst>
            </p:cNvPr>
            <p:cNvSpPr txBox="1"/>
            <p:nvPr/>
          </p:nvSpPr>
          <p:spPr>
            <a:xfrm>
              <a:off x="4190562" y="2250886"/>
              <a:ext cx="1538883" cy="193899"/>
            </a:xfrm>
            <a:prstGeom prst="rect">
              <a:avLst/>
            </a:prstGeom>
            <a:noFill/>
          </p:spPr>
          <p:txBody>
            <a:bodyPr wrap="none" lIns="0" tIns="0" rIns="0" bIns="0" rtlCol="0" anchor="ctr" anchorCtr="0">
              <a:spAutoFit/>
            </a:bodyPr>
            <a:lstStyle/>
            <a:p>
              <a:pPr>
                <a:lnSpc>
                  <a:spcPct val="90000"/>
                </a:lnSpc>
              </a:pPr>
              <a:r>
                <a:rPr lang="en-US" altLang="ja-JP" sz="1400" dirty="0">
                  <a:solidFill>
                    <a:srgbClr val="00B050"/>
                  </a:solidFill>
                  <a:latin typeface="Meiryo UI" panose="020B0604030504040204" pitchFamily="50" charset="-128"/>
                  <a:ea typeface="Meiryo UI" panose="020B0604030504040204" pitchFamily="50" charset="-128"/>
                </a:rPr>
                <a:t>Sanuki Mountains</a:t>
              </a:r>
              <a:endParaRPr kumimoji="1" lang="ja-JP" altLang="en-US" sz="1400" dirty="0">
                <a:solidFill>
                  <a:srgbClr val="00B050"/>
                </a:solidFill>
                <a:latin typeface="Meiryo UI" panose="020B0604030504040204" pitchFamily="50" charset="-128"/>
                <a:ea typeface="Meiryo UI" panose="020B0604030504040204" pitchFamily="50" charset="-128"/>
              </a:endParaRPr>
            </a:p>
          </p:txBody>
        </p:sp>
        <p:cxnSp>
          <p:nvCxnSpPr>
            <p:cNvPr id="37" name="直線コネクタ 36">
              <a:extLst>
                <a:ext uri="{FF2B5EF4-FFF2-40B4-BE49-F238E27FC236}">
                  <a16:creationId xmlns:a16="http://schemas.microsoft.com/office/drawing/2014/main" id="{B4B31567-6647-40BA-A17D-2B6CACC318D3}"/>
                </a:ext>
              </a:extLst>
            </p:cNvPr>
            <p:cNvCxnSpPr>
              <a:cxnSpLocks/>
            </p:cNvCxnSpPr>
            <p:nvPr/>
          </p:nvCxnSpPr>
          <p:spPr>
            <a:xfrm flipV="1">
              <a:off x="4711794" y="2415776"/>
              <a:ext cx="496879" cy="11205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フリーフォーム: 図形 37">
              <a:extLst>
                <a:ext uri="{FF2B5EF4-FFF2-40B4-BE49-F238E27FC236}">
                  <a16:creationId xmlns:a16="http://schemas.microsoft.com/office/drawing/2014/main" id="{A5929471-2F5D-4281-8F53-AED474B05DA9}"/>
                </a:ext>
              </a:extLst>
            </p:cNvPr>
            <p:cNvSpPr/>
            <p:nvPr/>
          </p:nvSpPr>
          <p:spPr>
            <a:xfrm>
              <a:off x="1831874" y="3466736"/>
              <a:ext cx="3706836" cy="143176"/>
            </a:xfrm>
            <a:custGeom>
              <a:avLst/>
              <a:gdLst>
                <a:gd name="connsiteX0" fmla="*/ 0 w 1470660"/>
                <a:gd name="connsiteY0" fmla="*/ 190500 h 190500"/>
                <a:gd name="connsiteX1" fmla="*/ 190500 w 1470660"/>
                <a:gd name="connsiteY1" fmla="*/ 129540 h 190500"/>
                <a:gd name="connsiteX2" fmla="*/ 464820 w 1470660"/>
                <a:gd name="connsiteY2" fmla="*/ 99060 h 190500"/>
                <a:gd name="connsiteX3" fmla="*/ 1333500 w 1470660"/>
                <a:gd name="connsiteY3" fmla="*/ 7620 h 190500"/>
                <a:gd name="connsiteX4" fmla="*/ 1470660 w 1470660"/>
                <a:gd name="connsiteY4" fmla="*/ 0 h 190500"/>
                <a:gd name="connsiteX0" fmla="*/ 0 w 1333500"/>
                <a:gd name="connsiteY0" fmla="*/ 182880 h 182880"/>
                <a:gd name="connsiteX1" fmla="*/ 190500 w 1333500"/>
                <a:gd name="connsiteY1" fmla="*/ 121920 h 182880"/>
                <a:gd name="connsiteX2" fmla="*/ 464820 w 1333500"/>
                <a:gd name="connsiteY2" fmla="*/ 91440 h 182880"/>
                <a:gd name="connsiteX3" fmla="*/ 1333500 w 1333500"/>
                <a:gd name="connsiteY3" fmla="*/ 0 h 182880"/>
                <a:gd name="connsiteX0" fmla="*/ 0 w 1379220"/>
                <a:gd name="connsiteY0" fmla="*/ 144780 h 144780"/>
                <a:gd name="connsiteX1" fmla="*/ 190500 w 1379220"/>
                <a:gd name="connsiteY1" fmla="*/ 83820 h 144780"/>
                <a:gd name="connsiteX2" fmla="*/ 464820 w 1379220"/>
                <a:gd name="connsiteY2" fmla="*/ 53340 h 144780"/>
                <a:gd name="connsiteX3" fmla="*/ 1379220 w 1379220"/>
                <a:gd name="connsiteY3" fmla="*/ 0 h 144780"/>
                <a:gd name="connsiteX0" fmla="*/ 0 w 1379220"/>
                <a:gd name="connsiteY0" fmla="*/ 144780 h 144780"/>
                <a:gd name="connsiteX1" fmla="*/ 190500 w 1379220"/>
                <a:gd name="connsiteY1" fmla="*/ 83820 h 144780"/>
                <a:gd name="connsiteX2" fmla="*/ 464820 w 1379220"/>
                <a:gd name="connsiteY2" fmla="*/ 53340 h 144780"/>
                <a:gd name="connsiteX3" fmla="*/ 1379220 w 1379220"/>
                <a:gd name="connsiteY3" fmla="*/ 0 h 144780"/>
                <a:gd name="connsiteX0" fmla="*/ 0 w 1379220"/>
                <a:gd name="connsiteY0" fmla="*/ 144780 h 144780"/>
                <a:gd name="connsiteX1" fmla="*/ 190500 w 1379220"/>
                <a:gd name="connsiteY1" fmla="*/ 83820 h 144780"/>
                <a:gd name="connsiteX2" fmla="*/ 464820 w 1379220"/>
                <a:gd name="connsiteY2" fmla="*/ 53340 h 144780"/>
                <a:gd name="connsiteX3" fmla="*/ 1379220 w 1379220"/>
                <a:gd name="connsiteY3" fmla="*/ 0 h 144780"/>
                <a:gd name="connsiteX0" fmla="*/ 0 w 1379220"/>
                <a:gd name="connsiteY0" fmla="*/ 144780 h 144780"/>
                <a:gd name="connsiteX1" fmla="*/ 190500 w 1379220"/>
                <a:gd name="connsiteY1" fmla="*/ 83820 h 144780"/>
                <a:gd name="connsiteX2" fmla="*/ 701040 w 1379220"/>
                <a:gd name="connsiteY2" fmla="*/ 15240 h 144780"/>
                <a:gd name="connsiteX3" fmla="*/ 1379220 w 1379220"/>
                <a:gd name="connsiteY3" fmla="*/ 0 h 144780"/>
                <a:gd name="connsiteX0" fmla="*/ 0 w 1188720"/>
                <a:gd name="connsiteY0" fmla="*/ 83820 h 83820"/>
                <a:gd name="connsiteX1" fmla="*/ 510540 w 1188720"/>
                <a:gd name="connsiteY1" fmla="*/ 15240 h 83820"/>
                <a:gd name="connsiteX2" fmla="*/ 1188720 w 1188720"/>
                <a:gd name="connsiteY2" fmla="*/ 0 h 83820"/>
                <a:gd name="connsiteX0" fmla="*/ 0 w 1379220"/>
                <a:gd name="connsiteY0" fmla="*/ 106680 h 106680"/>
                <a:gd name="connsiteX1" fmla="*/ 701040 w 1379220"/>
                <a:gd name="connsiteY1" fmla="*/ 15240 h 106680"/>
                <a:gd name="connsiteX2" fmla="*/ 1379220 w 1379220"/>
                <a:gd name="connsiteY2" fmla="*/ 0 h 106680"/>
                <a:gd name="connsiteX0" fmla="*/ 0 w 1447800"/>
                <a:gd name="connsiteY0" fmla="*/ 121920 h 121920"/>
                <a:gd name="connsiteX1" fmla="*/ 701040 w 1447800"/>
                <a:gd name="connsiteY1" fmla="*/ 30480 h 121920"/>
                <a:gd name="connsiteX2" fmla="*/ 1447800 w 1447800"/>
                <a:gd name="connsiteY2" fmla="*/ 0 h 121920"/>
                <a:gd name="connsiteX0" fmla="*/ 0 w 1447800"/>
                <a:gd name="connsiteY0" fmla="*/ 121920 h 121920"/>
                <a:gd name="connsiteX1" fmla="*/ 792480 w 1447800"/>
                <a:gd name="connsiteY1" fmla="*/ 15240 h 121920"/>
                <a:gd name="connsiteX2" fmla="*/ 1447800 w 1447800"/>
                <a:gd name="connsiteY2" fmla="*/ 0 h 121920"/>
                <a:gd name="connsiteX0" fmla="*/ 0 w 1509986"/>
                <a:gd name="connsiteY0" fmla="*/ 172721 h 172721"/>
                <a:gd name="connsiteX1" fmla="*/ 854666 w 1509986"/>
                <a:gd name="connsiteY1" fmla="*/ 15240 h 172721"/>
                <a:gd name="connsiteX2" fmla="*/ 1509986 w 1509986"/>
                <a:gd name="connsiteY2" fmla="*/ 0 h 172721"/>
                <a:gd name="connsiteX0" fmla="*/ 0 w 1509986"/>
                <a:gd name="connsiteY0" fmla="*/ 278019 h 278019"/>
                <a:gd name="connsiteX1" fmla="*/ 581740 w 1509986"/>
                <a:gd name="connsiteY1" fmla="*/ 2002 h 278019"/>
                <a:gd name="connsiteX2" fmla="*/ 1509986 w 1509986"/>
                <a:gd name="connsiteY2" fmla="*/ 105298 h 278019"/>
                <a:gd name="connsiteX0" fmla="*/ 0 w 1475438"/>
                <a:gd name="connsiteY0" fmla="*/ 277227 h 277227"/>
                <a:gd name="connsiteX1" fmla="*/ 581740 w 1475438"/>
                <a:gd name="connsiteY1" fmla="*/ 1210 h 277227"/>
                <a:gd name="connsiteX2" fmla="*/ 1475438 w 1475438"/>
                <a:gd name="connsiteY2" fmla="*/ 206108 h 277227"/>
                <a:gd name="connsiteX0" fmla="*/ 0 w 1475438"/>
                <a:gd name="connsiteY0" fmla="*/ 279331 h 279331"/>
                <a:gd name="connsiteX1" fmla="*/ 581740 w 1475438"/>
                <a:gd name="connsiteY1" fmla="*/ 3314 h 279331"/>
                <a:gd name="connsiteX2" fmla="*/ 1475438 w 1475438"/>
                <a:gd name="connsiteY2" fmla="*/ 208212 h 279331"/>
              </a:gdLst>
              <a:ahLst/>
              <a:cxnLst>
                <a:cxn ang="0">
                  <a:pos x="connsiteX0" y="connsiteY0"/>
                </a:cxn>
                <a:cxn ang="0">
                  <a:pos x="connsiteX1" y="connsiteY1"/>
                </a:cxn>
                <a:cxn ang="0">
                  <a:pos x="connsiteX2" y="connsiteY2"/>
                </a:cxn>
              </a:cxnLst>
              <a:rect l="l" t="t" r="r" b="b"/>
              <a:pathLst>
                <a:path w="1475438" h="279331">
                  <a:moveTo>
                    <a:pt x="0" y="279331"/>
                  </a:moveTo>
                  <a:cubicBezTo>
                    <a:pt x="116840" y="257741"/>
                    <a:pt x="340440" y="23634"/>
                    <a:pt x="581740" y="3314"/>
                  </a:cubicBezTo>
                  <a:cubicBezTo>
                    <a:pt x="823040" y="-17006"/>
                    <a:pt x="1215550" y="56654"/>
                    <a:pt x="1475438" y="208212"/>
                  </a:cubicBezTo>
                </a:path>
              </a:pathLst>
            </a:custGeom>
            <a:noFill/>
            <a:ln w="15240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FD6E41FA-61E9-4C0B-A732-72E571D16E16}"/>
                </a:ext>
              </a:extLst>
            </p:cNvPr>
            <p:cNvSpPr/>
            <p:nvPr/>
          </p:nvSpPr>
          <p:spPr>
            <a:xfrm>
              <a:off x="855300" y="3912116"/>
              <a:ext cx="1682111" cy="249973"/>
            </a:xfrm>
            <a:custGeom>
              <a:avLst/>
              <a:gdLst>
                <a:gd name="connsiteX0" fmla="*/ 1257514 w 1257514"/>
                <a:gd name="connsiteY0" fmla="*/ 72390 h 182880"/>
                <a:gd name="connsiteX1" fmla="*/ 1257514 w 1257514"/>
                <a:gd name="connsiteY1" fmla="*/ 72390 h 182880"/>
                <a:gd name="connsiteX2" fmla="*/ 1234654 w 1257514"/>
                <a:gd name="connsiteY2" fmla="*/ 99060 h 182880"/>
                <a:gd name="connsiteX3" fmla="*/ 1223224 w 1257514"/>
                <a:gd name="connsiteY3" fmla="*/ 102870 h 182880"/>
                <a:gd name="connsiteX4" fmla="*/ 1211794 w 1257514"/>
                <a:gd name="connsiteY4" fmla="*/ 110490 h 182880"/>
                <a:gd name="connsiteX5" fmla="*/ 1173694 w 1257514"/>
                <a:gd name="connsiteY5" fmla="*/ 106680 h 182880"/>
                <a:gd name="connsiteX6" fmla="*/ 1154644 w 1257514"/>
                <a:gd name="connsiteY6" fmla="*/ 72390 h 182880"/>
                <a:gd name="connsiteX7" fmla="*/ 1127974 w 1257514"/>
                <a:gd name="connsiteY7" fmla="*/ 57150 h 182880"/>
                <a:gd name="connsiteX8" fmla="*/ 1101304 w 1257514"/>
                <a:gd name="connsiteY8" fmla="*/ 41910 h 182880"/>
                <a:gd name="connsiteX9" fmla="*/ 979384 w 1257514"/>
                <a:gd name="connsiteY9" fmla="*/ 45720 h 182880"/>
                <a:gd name="connsiteX10" fmla="*/ 967954 w 1257514"/>
                <a:gd name="connsiteY10" fmla="*/ 38100 h 182880"/>
                <a:gd name="connsiteX11" fmla="*/ 960334 w 1257514"/>
                <a:gd name="connsiteY11" fmla="*/ 26670 h 182880"/>
                <a:gd name="connsiteX12" fmla="*/ 857464 w 1257514"/>
                <a:gd name="connsiteY12" fmla="*/ 15240 h 182880"/>
                <a:gd name="connsiteX13" fmla="*/ 785074 w 1257514"/>
                <a:gd name="connsiteY13" fmla="*/ 11430 h 182880"/>
                <a:gd name="connsiteX14" fmla="*/ 769834 w 1257514"/>
                <a:gd name="connsiteY14" fmla="*/ 7620 h 182880"/>
                <a:gd name="connsiteX15" fmla="*/ 746974 w 1257514"/>
                <a:gd name="connsiteY15" fmla="*/ 0 h 182880"/>
                <a:gd name="connsiteX16" fmla="*/ 674584 w 1257514"/>
                <a:gd name="connsiteY16" fmla="*/ 3810 h 182880"/>
                <a:gd name="connsiteX17" fmla="*/ 663154 w 1257514"/>
                <a:gd name="connsiteY17" fmla="*/ 11430 h 182880"/>
                <a:gd name="connsiteX18" fmla="*/ 647914 w 1257514"/>
                <a:gd name="connsiteY18" fmla="*/ 15240 h 182880"/>
                <a:gd name="connsiteX19" fmla="*/ 644104 w 1257514"/>
                <a:gd name="connsiteY19" fmla="*/ 30480 h 182880"/>
                <a:gd name="connsiteX20" fmla="*/ 586954 w 1257514"/>
                <a:gd name="connsiteY20" fmla="*/ 45720 h 182880"/>
                <a:gd name="connsiteX21" fmla="*/ 465034 w 1257514"/>
                <a:gd name="connsiteY21" fmla="*/ 45720 h 182880"/>
                <a:gd name="connsiteX22" fmla="*/ 438364 w 1257514"/>
                <a:gd name="connsiteY22" fmla="*/ 68580 h 182880"/>
                <a:gd name="connsiteX23" fmla="*/ 434554 w 1257514"/>
                <a:gd name="connsiteY23" fmla="*/ 80010 h 182880"/>
                <a:gd name="connsiteX24" fmla="*/ 331684 w 1257514"/>
                <a:gd name="connsiteY24" fmla="*/ 118110 h 182880"/>
                <a:gd name="connsiteX25" fmla="*/ 305014 w 1257514"/>
                <a:gd name="connsiteY25" fmla="*/ 114300 h 182880"/>
                <a:gd name="connsiteX26" fmla="*/ 293584 w 1257514"/>
                <a:gd name="connsiteY26" fmla="*/ 106680 h 182880"/>
                <a:gd name="connsiteX27" fmla="*/ 263104 w 1257514"/>
                <a:gd name="connsiteY27" fmla="*/ 110490 h 182880"/>
                <a:gd name="connsiteX28" fmla="*/ 251674 w 1257514"/>
                <a:gd name="connsiteY28" fmla="*/ 121920 h 182880"/>
                <a:gd name="connsiteX29" fmla="*/ 247864 w 1257514"/>
                <a:gd name="connsiteY29" fmla="*/ 133350 h 182880"/>
                <a:gd name="connsiteX30" fmla="*/ 213574 w 1257514"/>
                <a:gd name="connsiteY30" fmla="*/ 148590 h 182880"/>
                <a:gd name="connsiteX31" fmla="*/ 175474 w 1257514"/>
                <a:gd name="connsiteY31" fmla="*/ 167640 h 182880"/>
                <a:gd name="connsiteX32" fmla="*/ 148804 w 1257514"/>
                <a:gd name="connsiteY32" fmla="*/ 175260 h 182880"/>
                <a:gd name="connsiteX33" fmla="*/ 118324 w 1257514"/>
                <a:gd name="connsiteY33" fmla="*/ 182880 h 182880"/>
                <a:gd name="connsiteX34" fmla="*/ 95464 w 1257514"/>
                <a:gd name="connsiteY34" fmla="*/ 171450 h 182880"/>
                <a:gd name="connsiteX35" fmla="*/ 84034 w 1257514"/>
                <a:gd name="connsiteY35" fmla="*/ 167640 h 182880"/>
                <a:gd name="connsiteX36" fmla="*/ 61174 w 1257514"/>
                <a:gd name="connsiteY36" fmla="*/ 152400 h 182880"/>
                <a:gd name="connsiteX37" fmla="*/ 49744 w 1257514"/>
                <a:gd name="connsiteY37" fmla="*/ 144780 h 182880"/>
                <a:gd name="connsiteX38" fmla="*/ 38314 w 1257514"/>
                <a:gd name="connsiteY38" fmla="*/ 140970 h 182880"/>
                <a:gd name="connsiteX39" fmla="*/ 26884 w 1257514"/>
                <a:gd name="connsiteY39" fmla="*/ 133350 h 182880"/>
                <a:gd name="connsiteX40" fmla="*/ 7834 w 1257514"/>
                <a:gd name="connsiteY40" fmla="*/ 129540 h 182880"/>
                <a:gd name="connsiteX0" fmla="*/ 1230630 w 1230630"/>
                <a:gd name="connsiteY0" fmla="*/ 72390 h 182880"/>
                <a:gd name="connsiteX1" fmla="*/ 1230630 w 1230630"/>
                <a:gd name="connsiteY1" fmla="*/ 72390 h 182880"/>
                <a:gd name="connsiteX2" fmla="*/ 1207770 w 1230630"/>
                <a:gd name="connsiteY2" fmla="*/ 99060 h 182880"/>
                <a:gd name="connsiteX3" fmla="*/ 1196340 w 1230630"/>
                <a:gd name="connsiteY3" fmla="*/ 102870 h 182880"/>
                <a:gd name="connsiteX4" fmla="*/ 1184910 w 1230630"/>
                <a:gd name="connsiteY4" fmla="*/ 110490 h 182880"/>
                <a:gd name="connsiteX5" fmla="*/ 1146810 w 1230630"/>
                <a:gd name="connsiteY5" fmla="*/ 106680 h 182880"/>
                <a:gd name="connsiteX6" fmla="*/ 1127760 w 1230630"/>
                <a:gd name="connsiteY6" fmla="*/ 72390 h 182880"/>
                <a:gd name="connsiteX7" fmla="*/ 1101090 w 1230630"/>
                <a:gd name="connsiteY7" fmla="*/ 57150 h 182880"/>
                <a:gd name="connsiteX8" fmla="*/ 1074420 w 1230630"/>
                <a:gd name="connsiteY8" fmla="*/ 41910 h 182880"/>
                <a:gd name="connsiteX9" fmla="*/ 952500 w 1230630"/>
                <a:gd name="connsiteY9" fmla="*/ 45720 h 182880"/>
                <a:gd name="connsiteX10" fmla="*/ 941070 w 1230630"/>
                <a:gd name="connsiteY10" fmla="*/ 38100 h 182880"/>
                <a:gd name="connsiteX11" fmla="*/ 933450 w 1230630"/>
                <a:gd name="connsiteY11" fmla="*/ 26670 h 182880"/>
                <a:gd name="connsiteX12" fmla="*/ 830580 w 1230630"/>
                <a:gd name="connsiteY12" fmla="*/ 15240 h 182880"/>
                <a:gd name="connsiteX13" fmla="*/ 758190 w 1230630"/>
                <a:gd name="connsiteY13" fmla="*/ 11430 h 182880"/>
                <a:gd name="connsiteX14" fmla="*/ 742950 w 1230630"/>
                <a:gd name="connsiteY14" fmla="*/ 7620 h 182880"/>
                <a:gd name="connsiteX15" fmla="*/ 720090 w 1230630"/>
                <a:gd name="connsiteY15" fmla="*/ 0 h 182880"/>
                <a:gd name="connsiteX16" fmla="*/ 647700 w 1230630"/>
                <a:gd name="connsiteY16" fmla="*/ 3810 h 182880"/>
                <a:gd name="connsiteX17" fmla="*/ 636270 w 1230630"/>
                <a:gd name="connsiteY17" fmla="*/ 11430 h 182880"/>
                <a:gd name="connsiteX18" fmla="*/ 621030 w 1230630"/>
                <a:gd name="connsiteY18" fmla="*/ 15240 h 182880"/>
                <a:gd name="connsiteX19" fmla="*/ 617220 w 1230630"/>
                <a:gd name="connsiteY19" fmla="*/ 30480 h 182880"/>
                <a:gd name="connsiteX20" fmla="*/ 560070 w 1230630"/>
                <a:gd name="connsiteY20" fmla="*/ 45720 h 182880"/>
                <a:gd name="connsiteX21" fmla="*/ 438150 w 1230630"/>
                <a:gd name="connsiteY21" fmla="*/ 45720 h 182880"/>
                <a:gd name="connsiteX22" fmla="*/ 411480 w 1230630"/>
                <a:gd name="connsiteY22" fmla="*/ 68580 h 182880"/>
                <a:gd name="connsiteX23" fmla="*/ 407670 w 1230630"/>
                <a:gd name="connsiteY23" fmla="*/ 80010 h 182880"/>
                <a:gd name="connsiteX24" fmla="*/ 304800 w 1230630"/>
                <a:gd name="connsiteY24" fmla="*/ 118110 h 182880"/>
                <a:gd name="connsiteX25" fmla="*/ 278130 w 1230630"/>
                <a:gd name="connsiteY25" fmla="*/ 114300 h 182880"/>
                <a:gd name="connsiteX26" fmla="*/ 266700 w 1230630"/>
                <a:gd name="connsiteY26" fmla="*/ 106680 h 182880"/>
                <a:gd name="connsiteX27" fmla="*/ 236220 w 1230630"/>
                <a:gd name="connsiteY27" fmla="*/ 110490 h 182880"/>
                <a:gd name="connsiteX28" fmla="*/ 224790 w 1230630"/>
                <a:gd name="connsiteY28" fmla="*/ 121920 h 182880"/>
                <a:gd name="connsiteX29" fmla="*/ 220980 w 1230630"/>
                <a:gd name="connsiteY29" fmla="*/ 133350 h 182880"/>
                <a:gd name="connsiteX30" fmla="*/ 186690 w 1230630"/>
                <a:gd name="connsiteY30" fmla="*/ 148590 h 182880"/>
                <a:gd name="connsiteX31" fmla="*/ 148590 w 1230630"/>
                <a:gd name="connsiteY31" fmla="*/ 167640 h 182880"/>
                <a:gd name="connsiteX32" fmla="*/ 121920 w 1230630"/>
                <a:gd name="connsiteY32" fmla="*/ 175260 h 182880"/>
                <a:gd name="connsiteX33" fmla="*/ 91440 w 1230630"/>
                <a:gd name="connsiteY33" fmla="*/ 182880 h 182880"/>
                <a:gd name="connsiteX34" fmla="*/ 68580 w 1230630"/>
                <a:gd name="connsiteY34" fmla="*/ 171450 h 182880"/>
                <a:gd name="connsiteX35" fmla="*/ 57150 w 1230630"/>
                <a:gd name="connsiteY35" fmla="*/ 167640 h 182880"/>
                <a:gd name="connsiteX36" fmla="*/ 34290 w 1230630"/>
                <a:gd name="connsiteY36" fmla="*/ 152400 h 182880"/>
                <a:gd name="connsiteX37" fmla="*/ 22860 w 1230630"/>
                <a:gd name="connsiteY37" fmla="*/ 144780 h 182880"/>
                <a:gd name="connsiteX38" fmla="*/ 11430 w 1230630"/>
                <a:gd name="connsiteY38" fmla="*/ 140970 h 182880"/>
                <a:gd name="connsiteX39" fmla="*/ 0 w 1230630"/>
                <a:gd name="connsiteY39" fmla="*/ 13335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30630" h="182880">
                  <a:moveTo>
                    <a:pt x="1230630" y="72390"/>
                  </a:moveTo>
                  <a:lnTo>
                    <a:pt x="1230630" y="72390"/>
                  </a:lnTo>
                  <a:cubicBezTo>
                    <a:pt x="1223010" y="81280"/>
                    <a:pt x="1216521" y="91281"/>
                    <a:pt x="1207770" y="99060"/>
                  </a:cubicBezTo>
                  <a:cubicBezTo>
                    <a:pt x="1204768" y="101728"/>
                    <a:pt x="1199932" y="101074"/>
                    <a:pt x="1196340" y="102870"/>
                  </a:cubicBezTo>
                  <a:cubicBezTo>
                    <a:pt x="1192244" y="104918"/>
                    <a:pt x="1188720" y="107950"/>
                    <a:pt x="1184910" y="110490"/>
                  </a:cubicBezTo>
                  <a:cubicBezTo>
                    <a:pt x="1172210" y="109220"/>
                    <a:pt x="1158226" y="112388"/>
                    <a:pt x="1146810" y="106680"/>
                  </a:cubicBezTo>
                  <a:cubicBezTo>
                    <a:pt x="1116951" y="91750"/>
                    <a:pt x="1139900" y="87565"/>
                    <a:pt x="1127760" y="72390"/>
                  </a:cubicBezTo>
                  <a:cubicBezTo>
                    <a:pt x="1122961" y="66391"/>
                    <a:pt x="1106340" y="60900"/>
                    <a:pt x="1101090" y="57150"/>
                  </a:cubicBezTo>
                  <a:cubicBezTo>
                    <a:pt x="1076645" y="39689"/>
                    <a:pt x="1103937" y="49289"/>
                    <a:pt x="1074420" y="41910"/>
                  </a:cubicBezTo>
                  <a:cubicBezTo>
                    <a:pt x="1020211" y="59980"/>
                    <a:pt x="1059586" y="49839"/>
                    <a:pt x="952500" y="45720"/>
                  </a:cubicBezTo>
                  <a:cubicBezTo>
                    <a:pt x="948690" y="43180"/>
                    <a:pt x="944308" y="41338"/>
                    <a:pt x="941070" y="38100"/>
                  </a:cubicBezTo>
                  <a:cubicBezTo>
                    <a:pt x="937832" y="34862"/>
                    <a:pt x="937333" y="29097"/>
                    <a:pt x="933450" y="26670"/>
                  </a:cubicBezTo>
                  <a:cubicBezTo>
                    <a:pt x="909595" y="11760"/>
                    <a:pt x="837721" y="15597"/>
                    <a:pt x="830580" y="15240"/>
                  </a:cubicBezTo>
                  <a:lnTo>
                    <a:pt x="758190" y="11430"/>
                  </a:lnTo>
                  <a:cubicBezTo>
                    <a:pt x="753110" y="10160"/>
                    <a:pt x="747966" y="9125"/>
                    <a:pt x="742950" y="7620"/>
                  </a:cubicBezTo>
                  <a:cubicBezTo>
                    <a:pt x="735257" y="5312"/>
                    <a:pt x="720090" y="0"/>
                    <a:pt x="720090" y="0"/>
                  </a:cubicBezTo>
                  <a:cubicBezTo>
                    <a:pt x="695960" y="1270"/>
                    <a:pt x="671642" y="545"/>
                    <a:pt x="647700" y="3810"/>
                  </a:cubicBezTo>
                  <a:cubicBezTo>
                    <a:pt x="643163" y="4429"/>
                    <a:pt x="640479" y="9626"/>
                    <a:pt x="636270" y="11430"/>
                  </a:cubicBezTo>
                  <a:cubicBezTo>
                    <a:pt x="631457" y="13493"/>
                    <a:pt x="626110" y="13970"/>
                    <a:pt x="621030" y="15240"/>
                  </a:cubicBezTo>
                  <a:cubicBezTo>
                    <a:pt x="619760" y="20320"/>
                    <a:pt x="618659" y="25445"/>
                    <a:pt x="617220" y="30480"/>
                  </a:cubicBezTo>
                  <a:cubicBezTo>
                    <a:pt x="609151" y="58722"/>
                    <a:pt x="611301" y="42061"/>
                    <a:pt x="560070" y="45720"/>
                  </a:cubicBezTo>
                  <a:cubicBezTo>
                    <a:pt x="538963" y="44715"/>
                    <a:pt x="468343" y="37669"/>
                    <a:pt x="438150" y="45720"/>
                  </a:cubicBezTo>
                  <a:cubicBezTo>
                    <a:pt x="431485" y="47497"/>
                    <a:pt x="416466" y="63594"/>
                    <a:pt x="411480" y="68580"/>
                  </a:cubicBezTo>
                  <a:cubicBezTo>
                    <a:pt x="410210" y="72390"/>
                    <a:pt x="408511" y="76083"/>
                    <a:pt x="407670" y="80010"/>
                  </a:cubicBezTo>
                  <a:cubicBezTo>
                    <a:pt x="392010" y="153089"/>
                    <a:pt x="419509" y="122698"/>
                    <a:pt x="304800" y="118110"/>
                  </a:cubicBezTo>
                  <a:cubicBezTo>
                    <a:pt x="295910" y="116840"/>
                    <a:pt x="286732" y="116880"/>
                    <a:pt x="278130" y="114300"/>
                  </a:cubicBezTo>
                  <a:cubicBezTo>
                    <a:pt x="273744" y="112984"/>
                    <a:pt x="271260" y="107095"/>
                    <a:pt x="266700" y="106680"/>
                  </a:cubicBezTo>
                  <a:cubicBezTo>
                    <a:pt x="256503" y="105753"/>
                    <a:pt x="246380" y="109220"/>
                    <a:pt x="236220" y="110490"/>
                  </a:cubicBezTo>
                  <a:cubicBezTo>
                    <a:pt x="232410" y="114300"/>
                    <a:pt x="227779" y="117437"/>
                    <a:pt x="224790" y="121920"/>
                  </a:cubicBezTo>
                  <a:cubicBezTo>
                    <a:pt x="222562" y="125262"/>
                    <a:pt x="223489" y="130214"/>
                    <a:pt x="220980" y="133350"/>
                  </a:cubicBezTo>
                  <a:cubicBezTo>
                    <a:pt x="213508" y="142689"/>
                    <a:pt x="195227" y="144321"/>
                    <a:pt x="186690" y="148590"/>
                  </a:cubicBezTo>
                  <a:cubicBezTo>
                    <a:pt x="173990" y="154940"/>
                    <a:pt x="162060" y="163150"/>
                    <a:pt x="148590" y="167640"/>
                  </a:cubicBezTo>
                  <a:cubicBezTo>
                    <a:pt x="135862" y="171883"/>
                    <a:pt x="136272" y="172071"/>
                    <a:pt x="121920" y="175260"/>
                  </a:cubicBezTo>
                  <a:cubicBezTo>
                    <a:pt x="94334" y="181390"/>
                    <a:pt x="111865" y="176072"/>
                    <a:pt x="91440" y="182880"/>
                  </a:cubicBezTo>
                  <a:cubicBezTo>
                    <a:pt x="62710" y="173303"/>
                    <a:pt x="98123" y="186222"/>
                    <a:pt x="68580" y="171450"/>
                  </a:cubicBezTo>
                  <a:cubicBezTo>
                    <a:pt x="64988" y="169654"/>
                    <a:pt x="60661" y="169590"/>
                    <a:pt x="57150" y="167640"/>
                  </a:cubicBezTo>
                  <a:cubicBezTo>
                    <a:pt x="49144" y="163192"/>
                    <a:pt x="41910" y="157480"/>
                    <a:pt x="34290" y="152400"/>
                  </a:cubicBezTo>
                  <a:cubicBezTo>
                    <a:pt x="30480" y="149860"/>
                    <a:pt x="27204" y="146228"/>
                    <a:pt x="22860" y="144780"/>
                  </a:cubicBezTo>
                  <a:cubicBezTo>
                    <a:pt x="19050" y="143510"/>
                    <a:pt x="15022" y="142766"/>
                    <a:pt x="11430" y="140970"/>
                  </a:cubicBezTo>
                  <a:cubicBezTo>
                    <a:pt x="7334" y="138922"/>
                    <a:pt x="4386" y="134666"/>
                    <a:pt x="0" y="133350"/>
                  </a:cubicBezTo>
                </a:path>
              </a:pathLst>
            </a:cu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233E9BFD-114E-4A80-B51E-4D5D6CAB6211}"/>
                </a:ext>
              </a:extLst>
            </p:cNvPr>
            <p:cNvSpPr txBox="1"/>
            <p:nvPr/>
          </p:nvSpPr>
          <p:spPr>
            <a:xfrm>
              <a:off x="1248037" y="4076971"/>
              <a:ext cx="1246734" cy="208241"/>
            </a:xfrm>
            <a:prstGeom prst="rect">
              <a:avLst/>
            </a:prstGeom>
            <a:noFill/>
          </p:spPr>
          <p:txBody>
            <a:bodyPr wrap="none" lIns="0" tIns="0" rIns="0" bIns="0" rtlCol="0">
              <a:spAutoFit/>
            </a:bodyPr>
            <a:lstStyle/>
            <a:p>
              <a:pPr>
                <a:lnSpc>
                  <a:spcPct val="90000"/>
                </a:lnSpc>
              </a:pPr>
              <a:r>
                <a:rPr lang="en-US" altLang="ja-JP" sz="1100" b="1" dirty="0">
                  <a:solidFill>
                    <a:schemeClr val="accent1">
                      <a:lumMod val="75000"/>
                    </a:schemeClr>
                  </a:solidFill>
                  <a:latin typeface="Meiryo UI" panose="020B0604030504040204" pitchFamily="50" charset="-128"/>
                  <a:ea typeface="Meiryo UI" panose="020B0604030504040204" pitchFamily="50" charset="-128"/>
                </a:rPr>
                <a:t>Shingu Dam</a:t>
              </a:r>
              <a:endParaRPr kumimoji="1" lang="ja-JP" altLang="en-US" sz="11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1" name="台形 40">
              <a:extLst>
                <a:ext uri="{FF2B5EF4-FFF2-40B4-BE49-F238E27FC236}">
                  <a16:creationId xmlns:a16="http://schemas.microsoft.com/office/drawing/2014/main" id="{B4461AB4-18EF-4A28-9738-B3EDE8EDEBFC}"/>
                </a:ext>
              </a:extLst>
            </p:cNvPr>
            <p:cNvSpPr/>
            <p:nvPr/>
          </p:nvSpPr>
          <p:spPr>
            <a:xfrm rot="5732917">
              <a:off x="1710714" y="3910693"/>
              <a:ext cx="172226" cy="73811"/>
            </a:xfrm>
            <a:prstGeom prst="trapezoid">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プレースホルダー 7">
            <a:extLst>
              <a:ext uri="{FF2B5EF4-FFF2-40B4-BE49-F238E27FC236}">
                <a16:creationId xmlns:a16="http://schemas.microsoft.com/office/drawing/2014/main" id="{F90C63F4-689B-4AEC-A4EA-5ACED4573D48}"/>
              </a:ext>
            </a:extLst>
          </p:cNvPr>
          <p:cNvSpPr txBox="1"/>
          <p:nvPr/>
        </p:nvSpPr>
        <p:spPr>
          <a:xfrm>
            <a:off x="288000" y="907984"/>
            <a:ext cx="8425935" cy="760959"/>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1338" indent="-541338">
              <a:buNone/>
            </a:pPr>
            <a:r>
              <a:rPr lang="en-US" altLang="ja-JP" sz="2000" dirty="0"/>
              <a:t>(4)	Turning Conflict to Cooperation: Consensus Building in Inter-basin Water Supply</a:t>
            </a:r>
          </a:p>
        </p:txBody>
      </p:sp>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2550495" y="5877272"/>
            <a:ext cx="3389657"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Yoshino River Comprehensive Development Plan</a:t>
            </a:r>
            <a:endParaRPr lang="ja-JP" altLang="en-US" sz="1600" dirty="0"/>
          </a:p>
        </p:txBody>
      </p:sp>
      <p:sp>
        <p:nvSpPr>
          <p:cNvPr id="8" name="角丸四角形吹き出し 10">
            <a:extLst>
              <a:ext uri="{FF2B5EF4-FFF2-40B4-BE49-F238E27FC236}">
                <a16:creationId xmlns:a16="http://schemas.microsoft.com/office/drawing/2014/main" id="{0F6CED8B-5680-47C8-9055-033954930C76}"/>
              </a:ext>
            </a:extLst>
          </p:cNvPr>
          <p:cNvSpPr/>
          <p:nvPr/>
        </p:nvSpPr>
        <p:spPr>
          <a:xfrm>
            <a:off x="5858926" y="4351825"/>
            <a:ext cx="2842110" cy="647969"/>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ts val="2000"/>
              </a:lnSpc>
              <a:spcAft>
                <a:spcPts val="1200"/>
              </a:spcAft>
              <a:buClr>
                <a:schemeClr val="accent5">
                  <a:lumMod val="50000"/>
                </a:schemeClr>
              </a:buClr>
              <a:buSzPct val="75000"/>
            </a:pPr>
            <a:r>
              <a:rPr lang="en-US" altLang="ja-JP" sz="2000">
                <a:solidFill>
                  <a:srgbClr val="FF0000"/>
                </a:solidFill>
              </a:rPr>
              <a:t>The Kagawa Water Canal Project</a:t>
            </a:r>
            <a:endParaRPr lang="en-US" altLang="ja-JP" sz="2000">
              <a:solidFill>
                <a:schemeClr val="tx1"/>
              </a:solidFill>
            </a:endParaRPr>
          </a:p>
        </p:txBody>
      </p:sp>
      <p:sp>
        <p:nvSpPr>
          <p:cNvPr id="14" name="角丸四角形吹き出し 43">
            <a:extLst>
              <a:ext uri="{FF2B5EF4-FFF2-40B4-BE49-F238E27FC236}">
                <a16:creationId xmlns:a16="http://schemas.microsoft.com/office/drawing/2014/main" id="{E24EB5C0-C4CE-4916-B19D-222515AA18BB}"/>
              </a:ext>
            </a:extLst>
          </p:cNvPr>
          <p:cNvSpPr/>
          <p:nvPr/>
        </p:nvSpPr>
        <p:spPr>
          <a:xfrm>
            <a:off x="5841441" y="2032612"/>
            <a:ext cx="2780504" cy="510778"/>
          </a:xfrm>
          <a:prstGeom prst="wedgeRoundRectCallout">
            <a:avLst>
              <a:gd name="adj1" fmla="val -103959"/>
              <a:gd name="adj2" fmla="val 70679"/>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a:solidFill>
                  <a:schemeClr val="accent1">
                    <a:lumMod val="50000"/>
                  </a:schemeClr>
                </a:solidFill>
              </a:rPr>
              <a:t>Kagawa Pref.</a:t>
            </a:r>
            <a:r>
              <a:rPr lang="en-US" altLang="ja-JP">
                <a:solidFill>
                  <a:schemeClr val="tx1"/>
                </a:solidFill>
              </a:rPr>
              <a:t> had </a:t>
            </a:r>
            <a:r>
              <a:rPr lang="en-US" altLang="ja-JP">
                <a:solidFill>
                  <a:srgbClr val="FF0000"/>
                </a:solidFill>
              </a:rPr>
              <a:t>suffered from water shortages.</a:t>
            </a:r>
          </a:p>
        </p:txBody>
      </p:sp>
      <p:sp>
        <p:nvSpPr>
          <p:cNvPr id="15" name="角丸四角形吹き出し 43">
            <a:extLst>
              <a:ext uri="{FF2B5EF4-FFF2-40B4-BE49-F238E27FC236}">
                <a16:creationId xmlns:a16="http://schemas.microsoft.com/office/drawing/2014/main" id="{E65A1075-04F1-4F2D-B619-79F16BB32F6B}"/>
              </a:ext>
            </a:extLst>
          </p:cNvPr>
          <p:cNvSpPr/>
          <p:nvPr/>
        </p:nvSpPr>
        <p:spPr>
          <a:xfrm>
            <a:off x="5857875" y="2705978"/>
            <a:ext cx="2758503" cy="1276945"/>
          </a:xfrm>
          <a:prstGeom prst="wedgeRoundRectCallout">
            <a:avLst>
              <a:gd name="adj1" fmla="val -80615"/>
              <a:gd name="adj2" fmla="val 50866"/>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a:solidFill>
                  <a:srgbClr val="FF0000"/>
                </a:solidFill>
              </a:rPr>
              <a:t>Water diversion from Yoshino River</a:t>
            </a:r>
            <a:r>
              <a:rPr lang="en-US" altLang="ja-JP">
                <a:solidFill>
                  <a:schemeClr val="tx1"/>
                </a:solidFill>
              </a:rPr>
              <a:t> running through </a:t>
            </a:r>
            <a:r>
              <a:rPr lang="en-US" altLang="ja-JP">
                <a:solidFill>
                  <a:schemeClr val="accent1">
                    <a:lumMod val="50000"/>
                  </a:schemeClr>
                </a:solidFill>
              </a:rPr>
              <a:t>Tokushima Pref.</a:t>
            </a:r>
            <a:r>
              <a:rPr lang="en-US" altLang="ja-JP">
                <a:solidFill>
                  <a:schemeClr val="tx1"/>
                </a:solidFill>
              </a:rPr>
              <a:t> was required to </a:t>
            </a:r>
            <a:r>
              <a:rPr lang="en-US" altLang="ja-JP">
                <a:solidFill>
                  <a:schemeClr val="accent1">
                    <a:lumMod val="50000"/>
                  </a:schemeClr>
                </a:solidFill>
              </a:rPr>
              <a:t>Kagawa Pref</a:t>
            </a:r>
            <a:r>
              <a:rPr lang="en-US" altLang="ja-JP">
                <a:solidFill>
                  <a:schemeClr val="tx1"/>
                </a:solidFill>
              </a:rPr>
              <a:t>.</a:t>
            </a:r>
          </a:p>
        </p:txBody>
      </p:sp>
      <p:sp>
        <p:nvSpPr>
          <p:cNvPr id="16" name="下矢印 3">
            <a:extLst>
              <a:ext uri="{FF2B5EF4-FFF2-40B4-BE49-F238E27FC236}">
                <a16:creationId xmlns:a16="http://schemas.microsoft.com/office/drawing/2014/main" id="{4F242EA3-F28C-4D1C-A813-E461E09AB644}"/>
              </a:ext>
            </a:extLst>
          </p:cNvPr>
          <p:cNvSpPr/>
          <p:nvPr/>
        </p:nvSpPr>
        <p:spPr>
          <a:xfrm>
            <a:off x="6617382" y="4032861"/>
            <a:ext cx="1054814" cy="26902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18" name="下矢印 3">
            <a:extLst>
              <a:ext uri="{FF2B5EF4-FFF2-40B4-BE49-F238E27FC236}">
                <a16:creationId xmlns:a16="http://schemas.microsoft.com/office/drawing/2014/main" id="{59630031-1D51-42D9-BFBA-96684C2FF4F0}"/>
              </a:ext>
            </a:extLst>
          </p:cNvPr>
          <p:cNvSpPr/>
          <p:nvPr/>
        </p:nvSpPr>
        <p:spPr>
          <a:xfrm>
            <a:off x="6672617" y="5049732"/>
            <a:ext cx="1054814" cy="26902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1" name="角丸四角形吹き出し 11">
            <a:extLst>
              <a:ext uri="{FF2B5EF4-FFF2-40B4-BE49-F238E27FC236}">
                <a16:creationId xmlns:a16="http://schemas.microsoft.com/office/drawing/2014/main" id="{0A4AA3D0-BAAC-4FAC-8599-EAEA7AE8ED07}"/>
              </a:ext>
            </a:extLst>
          </p:cNvPr>
          <p:cNvSpPr/>
          <p:nvPr/>
        </p:nvSpPr>
        <p:spPr>
          <a:xfrm>
            <a:off x="5892975" y="5368696"/>
            <a:ext cx="2808061" cy="647969"/>
          </a:xfrm>
          <a:prstGeom prst="wedgeRoundRectCallout">
            <a:avLst>
              <a:gd name="adj1" fmla="val 20757"/>
              <a:gd name="adj2" fmla="val -26875"/>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ts val="2000"/>
              </a:lnSpc>
              <a:spcAft>
                <a:spcPts val="1200"/>
              </a:spcAft>
              <a:buClr>
                <a:schemeClr val="accent5">
                  <a:lumMod val="50000"/>
                </a:schemeClr>
              </a:buClr>
              <a:buSzPct val="75000"/>
            </a:pPr>
            <a:r>
              <a:rPr lang="en-US" altLang="ja-JP" sz="2000">
                <a:solidFill>
                  <a:srgbClr val="FF0000"/>
                </a:solidFill>
              </a:rPr>
              <a:t>Conflicts</a:t>
            </a:r>
            <a:r>
              <a:rPr lang="en-US" altLang="ja-JP" sz="2000">
                <a:solidFill>
                  <a:schemeClr val="tx1"/>
                </a:solidFill>
              </a:rPr>
              <a:t> between prefectures</a:t>
            </a:r>
          </a:p>
        </p:txBody>
      </p:sp>
      <p:sp>
        <p:nvSpPr>
          <p:cNvPr id="22" name="角丸四角形吹き出し 43">
            <a:extLst>
              <a:ext uri="{FF2B5EF4-FFF2-40B4-BE49-F238E27FC236}">
                <a16:creationId xmlns:a16="http://schemas.microsoft.com/office/drawing/2014/main" id="{D5C49972-5691-4BFE-9291-220B62CAD3FE}"/>
              </a:ext>
            </a:extLst>
          </p:cNvPr>
          <p:cNvSpPr/>
          <p:nvPr/>
        </p:nvSpPr>
        <p:spPr>
          <a:xfrm>
            <a:off x="159297" y="5396211"/>
            <a:ext cx="2469894" cy="766167"/>
          </a:xfrm>
          <a:prstGeom prst="wedgeRoundRectCallout">
            <a:avLst>
              <a:gd name="adj1" fmla="val -1917"/>
              <a:gd name="adj2" fmla="val -148198"/>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a:solidFill>
                  <a:schemeClr val="tx1"/>
                </a:solidFill>
              </a:rPr>
              <a:t>The Sameura dam required </a:t>
            </a:r>
            <a:r>
              <a:rPr lang="en-US" altLang="ja-JP">
                <a:solidFill>
                  <a:srgbClr val="FF0000"/>
                </a:solidFill>
              </a:rPr>
              <a:t>resettlement</a:t>
            </a:r>
            <a:r>
              <a:rPr lang="en-US" altLang="ja-JP">
                <a:solidFill>
                  <a:schemeClr val="tx1"/>
                </a:solidFill>
              </a:rPr>
              <a:t> in</a:t>
            </a:r>
            <a:r>
              <a:rPr lang="en-US" altLang="ja-JP">
                <a:solidFill>
                  <a:schemeClr val="accent1">
                    <a:lumMod val="50000"/>
                  </a:schemeClr>
                </a:solidFill>
              </a:rPr>
              <a:t> Kochi Pref.</a:t>
            </a:r>
            <a:r>
              <a:rPr lang="en-US" altLang="ja-JP">
                <a:solidFill>
                  <a:schemeClr val="tx1"/>
                </a:solidFill>
              </a:rPr>
              <a:t> </a:t>
            </a:r>
            <a:endParaRPr lang="en-US" altLang="ja-JP">
              <a:solidFill>
                <a:srgbClr val="FF0000"/>
              </a:solidFill>
            </a:endParaRPr>
          </a:p>
        </p:txBody>
      </p:sp>
      <p:sp>
        <p:nvSpPr>
          <p:cNvPr id="23" name="テキスト ボックス 22">
            <a:extLst>
              <a:ext uri="{FF2B5EF4-FFF2-40B4-BE49-F238E27FC236}">
                <a16:creationId xmlns:a16="http://schemas.microsoft.com/office/drawing/2014/main" id="{D4832FAC-1E65-416E-A70B-E8A13A0182D4}"/>
              </a:ext>
            </a:extLst>
          </p:cNvPr>
          <p:cNvSpPr txBox="1"/>
          <p:nvPr/>
        </p:nvSpPr>
        <p:spPr>
          <a:xfrm>
            <a:off x="749377" y="1583944"/>
            <a:ext cx="6954867" cy="400110"/>
          </a:xfrm>
          <a:prstGeom prst="rect">
            <a:avLst/>
          </a:prstGeom>
          <a:noFill/>
        </p:spPr>
        <p:txBody>
          <a:bodyPr wrap="square" rtlCol="0">
            <a:spAutoFit/>
          </a:bodyPr>
          <a:lstStyle/>
          <a:p>
            <a:r>
              <a:rPr lang="en-US" altLang="ja-JP" sz="2000" dirty="0"/>
              <a:t>1) Conflict among Prefectures over Water Diversion Project </a:t>
            </a:r>
          </a:p>
        </p:txBody>
      </p:sp>
      <p:sp>
        <p:nvSpPr>
          <p:cNvPr id="20" name="テキスト ボックス 19">
            <a:extLst>
              <a:ext uri="{FF2B5EF4-FFF2-40B4-BE49-F238E27FC236}">
                <a16:creationId xmlns:a16="http://schemas.microsoft.com/office/drawing/2014/main" id="{AB2FDE16-BBCE-4C89-8AA0-6CD1B890EC58}"/>
              </a:ext>
            </a:extLst>
          </p:cNvPr>
          <p:cNvSpPr txBox="1"/>
          <p:nvPr/>
        </p:nvSpPr>
        <p:spPr>
          <a:xfrm>
            <a:off x="2663241" y="5589240"/>
            <a:ext cx="3263783" cy="246221"/>
          </a:xfrm>
          <a:prstGeom prst="rect">
            <a:avLst/>
          </a:prstGeom>
          <a:noFill/>
        </p:spPr>
        <p:txBody>
          <a:bodyPr wrap="square">
            <a:spAutoFit/>
          </a:bodyPr>
          <a:lstStyle/>
          <a:p>
            <a:r>
              <a:rPr lang="en-US" sz="1000" dirty="0">
                <a:effectLst/>
                <a:ea typeface="ＭＳ 明朝" panose="02020609040205080304" pitchFamily="17" charset="-128"/>
              </a:rPr>
              <a:t>Source: Kagawa Canal Management Office, JWA</a:t>
            </a:r>
          </a:p>
        </p:txBody>
      </p:sp>
    </p:spTree>
    <p:extLst>
      <p:ext uri="{BB962C8B-B14F-4D97-AF65-F5344CB8AC3E}">
        <p14:creationId xmlns:p14="http://schemas.microsoft.com/office/powerpoint/2010/main" val="247649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17" name="テキスト ボックス 16">
            <a:extLst>
              <a:ext uri="{FF2B5EF4-FFF2-40B4-BE49-F238E27FC236}">
                <a16:creationId xmlns:a16="http://schemas.microsoft.com/office/drawing/2014/main" id="{E5DDC7DB-8F15-4E0F-B470-E67941D84824}"/>
              </a:ext>
            </a:extLst>
          </p:cNvPr>
          <p:cNvSpPr txBox="1"/>
          <p:nvPr/>
        </p:nvSpPr>
        <p:spPr>
          <a:xfrm>
            <a:off x="750956" y="1628800"/>
            <a:ext cx="7962979" cy="400110"/>
          </a:xfrm>
          <a:prstGeom prst="rect">
            <a:avLst/>
          </a:prstGeom>
          <a:noFill/>
        </p:spPr>
        <p:txBody>
          <a:bodyPr wrap="square" rtlCol="0">
            <a:spAutoFit/>
          </a:bodyPr>
          <a:lstStyle/>
          <a:p>
            <a:r>
              <a:rPr lang="en-US" altLang="ja-JP" sz="2000" dirty="0"/>
              <a:t>2) Issues for the Realization of Kagawa Canal Construction Project</a:t>
            </a:r>
          </a:p>
        </p:txBody>
      </p:sp>
      <p:sp>
        <p:nvSpPr>
          <p:cNvPr id="5" name="角丸四角形吹き出し 10">
            <a:extLst>
              <a:ext uri="{FF2B5EF4-FFF2-40B4-BE49-F238E27FC236}">
                <a16:creationId xmlns:a16="http://schemas.microsoft.com/office/drawing/2014/main" id="{2CEF8A14-BCF9-4A32-A7ED-3E9CB3F5E2F2}"/>
              </a:ext>
            </a:extLst>
          </p:cNvPr>
          <p:cNvSpPr/>
          <p:nvPr/>
        </p:nvSpPr>
        <p:spPr>
          <a:xfrm>
            <a:off x="827584" y="2045781"/>
            <a:ext cx="6768752" cy="2808000"/>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sz="2000" dirty="0">
                <a:solidFill>
                  <a:schemeClr val="tx1"/>
                </a:solidFill>
              </a:rPr>
              <a:t>Agreement for the construction of the </a:t>
            </a:r>
            <a:r>
              <a:rPr lang="en-US" altLang="ja-JP" sz="2000" dirty="0" err="1">
                <a:solidFill>
                  <a:schemeClr val="tx1"/>
                </a:solidFill>
              </a:rPr>
              <a:t>Sameura</a:t>
            </a:r>
            <a:r>
              <a:rPr lang="en-US" altLang="ja-JP" sz="2000" dirty="0">
                <a:solidFill>
                  <a:schemeClr val="tx1"/>
                </a:solidFill>
              </a:rPr>
              <a:t> Dam</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Tokushima Pref. agreed with the construction of the </a:t>
            </a:r>
            <a:r>
              <a:rPr lang="en-US" altLang="ja-JP" sz="2000" dirty="0" err="1">
                <a:solidFill>
                  <a:schemeClr val="tx1"/>
                </a:solidFill>
              </a:rPr>
              <a:t>Sameura</a:t>
            </a:r>
            <a:r>
              <a:rPr lang="en-US" altLang="ja-JP" sz="2000" dirty="0">
                <a:solidFill>
                  <a:schemeClr val="tx1"/>
                </a:solidFill>
              </a:rPr>
              <a:t> Dam because Tokushima Pref. was designated to locate New Industrial City and required abundant water resources. </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The </a:t>
            </a:r>
            <a:r>
              <a:rPr lang="en-US" altLang="ja-JP" sz="2000" dirty="0">
                <a:solidFill>
                  <a:srgbClr val="FF0000"/>
                </a:solidFill>
              </a:rPr>
              <a:t>compensation negotiation by Kochi Pref took over ten years</a:t>
            </a:r>
            <a:r>
              <a:rPr lang="en-US" altLang="ja-JP" sz="2000" dirty="0">
                <a:solidFill>
                  <a:schemeClr val="tx1"/>
                </a:solidFill>
              </a:rPr>
              <a:t>. </a:t>
            </a:r>
            <a:r>
              <a:rPr lang="en-GB" altLang="ja-JP" sz="2000" dirty="0">
                <a:solidFill>
                  <a:schemeClr val="tx1"/>
                </a:solidFill>
              </a:rPr>
              <a:t>The agreement was finally reached by replacement of roads, construct. of resettlement land, compensation, financial supporting measures,</a:t>
            </a:r>
            <a:r>
              <a:rPr lang="en-US" altLang="ja-JP" sz="2000" dirty="0">
                <a:solidFill>
                  <a:schemeClr val="tx1"/>
                </a:solidFill>
              </a:rPr>
              <a:t> etc.</a:t>
            </a:r>
          </a:p>
        </p:txBody>
      </p:sp>
      <p:sp>
        <p:nvSpPr>
          <p:cNvPr id="6" name="角丸四角形吹き出し 11">
            <a:extLst>
              <a:ext uri="{FF2B5EF4-FFF2-40B4-BE49-F238E27FC236}">
                <a16:creationId xmlns:a16="http://schemas.microsoft.com/office/drawing/2014/main" id="{C8F48B67-515E-43D9-9AD2-D5994DD799F5}"/>
              </a:ext>
            </a:extLst>
          </p:cNvPr>
          <p:cNvSpPr/>
          <p:nvPr/>
        </p:nvSpPr>
        <p:spPr>
          <a:xfrm>
            <a:off x="827584" y="4900042"/>
            <a:ext cx="6768752" cy="1385759"/>
          </a:xfrm>
          <a:prstGeom prst="wedgeRoundRectCallout">
            <a:avLst>
              <a:gd name="adj1" fmla="val 20757"/>
              <a:gd name="adj2" fmla="val -26875"/>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sz="2000">
                <a:solidFill>
                  <a:schemeClr val="tx1"/>
                </a:solidFill>
              </a:rPr>
              <a:t>Farmers’ agreement</a:t>
            </a:r>
            <a:r>
              <a:rPr lang="ja-JP" altLang="en-US" sz="2000">
                <a:solidFill>
                  <a:schemeClr val="tx1"/>
                </a:solidFill>
              </a:rPr>
              <a:t> </a:t>
            </a:r>
            <a:r>
              <a:rPr lang="en-US" altLang="ja-JP" sz="2000">
                <a:solidFill>
                  <a:schemeClr val="tx1"/>
                </a:solidFill>
              </a:rPr>
              <a:t>in Kagawa Pref. to the Project</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Kagawa Prefecture explained to the farmers and irrigation associations about </a:t>
            </a:r>
            <a:r>
              <a:rPr lang="en-US" altLang="ja-JP" sz="2000">
                <a:solidFill>
                  <a:srgbClr val="FF0000"/>
                </a:solidFill>
              </a:rPr>
              <a:t>400 times over a period of about two years</a:t>
            </a:r>
            <a:r>
              <a:rPr lang="en-US" altLang="ja-JP" sz="2000">
                <a:solidFill>
                  <a:schemeClr val="tx1"/>
                </a:solidFill>
              </a:rPr>
              <a:t> to </a:t>
            </a:r>
            <a:r>
              <a:rPr lang="en-US" altLang="ja-JP" sz="2000">
                <a:solidFill>
                  <a:schemeClr val="accent2">
                    <a:lumMod val="50000"/>
                  </a:schemeClr>
                </a:solidFill>
              </a:rPr>
              <a:t>obtain their consent</a:t>
            </a:r>
            <a:r>
              <a:rPr lang="en-US" altLang="ja-JP" sz="2000">
                <a:solidFill>
                  <a:schemeClr val="tx1"/>
                </a:solidFill>
              </a:rPr>
              <a:t>.</a:t>
            </a:r>
          </a:p>
        </p:txBody>
      </p:sp>
      <p:sp>
        <p:nvSpPr>
          <p:cNvPr id="7" name="角丸四角形吹き出し 43">
            <a:extLst>
              <a:ext uri="{FF2B5EF4-FFF2-40B4-BE49-F238E27FC236}">
                <a16:creationId xmlns:a16="http://schemas.microsoft.com/office/drawing/2014/main" id="{C5BA32A9-AB4C-4E77-ABEF-AB3D074887EE}"/>
              </a:ext>
            </a:extLst>
          </p:cNvPr>
          <p:cNvSpPr/>
          <p:nvPr/>
        </p:nvSpPr>
        <p:spPr>
          <a:xfrm>
            <a:off x="7393267" y="3896593"/>
            <a:ext cx="1643229" cy="1772096"/>
          </a:xfrm>
          <a:prstGeom prst="wedgeRoundRectCallout">
            <a:avLst>
              <a:gd name="adj1" fmla="val -97430"/>
              <a:gd name="adj2" fmla="val 36140"/>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spAutoFit/>
          </a:bodyPr>
          <a:lstStyle/>
          <a:p>
            <a:pPr>
              <a:lnSpc>
                <a:spcPts val="1800"/>
              </a:lnSpc>
            </a:pPr>
            <a:r>
              <a:rPr lang="en-US" altLang="ja-JP">
                <a:solidFill>
                  <a:schemeClr val="tx1"/>
                </a:solidFill>
              </a:rPr>
              <a:t>Some farmers in Kagawa Pref. didn’t require the Project because they had ponds.</a:t>
            </a:r>
            <a:endParaRPr lang="en-US" altLang="ja-JP">
              <a:solidFill>
                <a:srgbClr val="FF0000"/>
              </a:solidFill>
            </a:endParaRPr>
          </a:p>
        </p:txBody>
      </p:sp>
      <p:sp>
        <p:nvSpPr>
          <p:cNvPr id="8" name="テキスト プレースホルダー 7">
            <a:extLst>
              <a:ext uri="{FF2B5EF4-FFF2-40B4-BE49-F238E27FC236}">
                <a16:creationId xmlns:a16="http://schemas.microsoft.com/office/drawing/2014/main" id="{478AE809-C0AD-4493-BA7B-4D111118AD4E}"/>
              </a:ext>
            </a:extLst>
          </p:cNvPr>
          <p:cNvSpPr txBox="1"/>
          <p:nvPr/>
        </p:nvSpPr>
        <p:spPr>
          <a:xfrm>
            <a:off x="288000" y="867841"/>
            <a:ext cx="8425935" cy="760959"/>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1338" indent="-541338">
              <a:buNone/>
            </a:pPr>
            <a:r>
              <a:rPr lang="en-US" altLang="ja-JP" sz="2000" dirty="0"/>
              <a:t>(4)	Turning Conflict to Cooperation: Consensus Building in Inter-basin Water Supply</a:t>
            </a:r>
          </a:p>
        </p:txBody>
      </p:sp>
    </p:spTree>
    <p:extLst>
      <p:ext uri="{BB962C8B-B14F-4D97-AF65-F5344CB8AC3E}">
        <p14:creationId xmlns:p14="http://schemas.microsoft.com/office/powerpoint/2010/main" val="79397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a:t>3. </a:t>
            </a:r>
            <a:r>
              <a:rPr lang="en-GB" altLang="ja-JP" sz="2800"/>
              <a:t>Reflecting the Will of the Residents in  Projects</a:t>
            </a:r>
            <a:endParaRPr kumimoji="1" lang="ja-JP" altLang="en-US" sz="2800"/>
          </a:p>
        </p:txBody>
      </p:sp>
      <p:sp>
        <p:nvSpPr>
          <p:cNvPr id="6" name="テキスト ボックス 5"/>
          <p:cNvSpPr txBox="1"/>
          <p:nvPr/>
        </p:nvSpPr>
        <p:spPr>
          <a:xfrm>
            <a:off x="642101" y="1537816"/>
            <a:ext cx="7890398" cy="707886"/>
          </a:xfrm>
          <a:prstGeom prst="rect">
            <a:avLst/>
          </a:prstGeom>
          <a:noFill/>
        </p:spPr>
        <p:txBody>
          <a:bodyPr wrap="square" rtlCol="0">
            <a:spAutoFit/>
          </a:bodyPr>
          <a:lstStyle/>
          <a:p>
            <a:r>
              <a:rPr lang="en-US" altLang="ja-JP" sz="2000"/>
              <a:t>Water governance should be built according to the local conditions for each river basin and river system.</a:t>
            </a:r>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25954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Establishment of Water Governance for Each River Basin</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395536" y="6050316"/>
            <a:ext cx="4331114" cy="20591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Vertically Divided Administrative Functions</a:t>
            </a:r>
            <a:endParaRPr lang="ja-JP" altLang="en-US" sz="1600" dirty="0"/>
          </a:p>
        </p:txBody>
      </p:sp>
      <p:sp>
        <p:nvSpPr>
          <p:cNvPr id="9" name="角丸四角形吹き出し 11">
            <a:extLst>
              <a:ext uri="{FF2B5EF4-FFF2-40B4-BE49-F238E27FC236}">
                <a16:creationId xmlns:a16="http://schemas.microsoft.com/office/drawing/2014/main" id="{704A4045-74EA-4C74-B5DE-D976D2B1D125}"/>
              </a:ext>
            </a:extLst>
          </p:cNvPr>
          <p:cNvSpPr/>
          <p:nvPr/>
        </p:nvSpPr>
        <p:spPr>
          <a:xfrm>
            <a:off x="4067944" y="2399196"/>
            <a:ext cx="4331114" cy="1669525"/>
          </a:xfrm>
          <a:prstGeom prst="wedgeRoundRectCallout">
            <a:avLst>
              <a:gd name="adj1" fmla="val 20757"/>
              <a:gd name="adj2" fmla="val -26875"/>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Water governance should be built </a:t>
            </a:r>
            <a:r>
              <a:rPr lang="en-US" altLang="ja-JP" sz="2000">
                <a:solidFill>
                  <a:srgbClr val="FF0000"/>
                </a:solidFill>
              </a:rPr>
              <a:t>depending on the region.</a:t>
            </a:r>
            <a:r>
              <a:rPr lang="en-US" altLang="ja-JP" sz="2000">
                <a:solidFill>
                  <a:schemeClr val="tx1"/>
                </a:solidFill>
              </a:rPr>
              <a:t> </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No single model exists because circumstances differ from river basin to basin .</a:t>
            </a:r>
          </a:p>
        </p:txBody>
      </p:sp>
      <p:pic>
        <p:nvPicPr>
          <p:cNvPr id="14" name="図 13" descr="NL. 160_figure 2">
            <a:extLst>
              <a:ext uri="{FF2B5EF4-FFF2-40B4-BE49-F238E27FC236}">
                <a16:creationId xmlns:a16="http://schemas.microsoft.com/office/drawing/2014/main" id="{FF0542BE-B9B9-4BC2-B3C7-594BF993BB16}"/>
              </a:ext>
            </a:extLst>
          </p:cNvPr>
          <p:cNvPicPr/>
          <p:nvPr/>
        </p:nvPicPr>
        <p:blipFill rotWithShape="1">
          <a:blip r:embed="rId3" cstate="email">
            <a:extLst>
              <a:ext uri="{28A0092B-C50C-407E-A947-70E740481C1C}">
                <a14:useLocalDpi xmlns:a14="http://schemas.microsoft.com/office/drawing/2010/main" val="0"/>
              </a:ext>
            </a:extLst>
          </a:blip>
          <a:srcRect l="8458" t="9355" r="28275"/>
          <a:stretch/>
        </p:blipFill>
        <p:spPr bwMode="auto">
          <a:xfrm>
            <a:off x="896572" y="2220137"/>
            <a:ext cx="2862997" cy="3585127"/>
          </a:xfrm>
          <a:prstGeom prst="rect">
            <a:avLst/>
          </a:prstGeom>
          <a:noFill/>
          <a:ln>
            <a:noFill/>
          </a:ln>
          <a:extLst>
            <a:ext uri="{53640926-AAD7-44D8-BBD7-CCE9431645EC}">
              <a14:shadowObscured xmlns:a14="http://schemas.microsoft.com/office/drawing/2010/main"/>
            </a:ext>
          </a:extLst>
        </p:spPr>
      </p:pic>
      <p:sp>
        <p:nvSpPr>
          <p:cNvPr id="15" name="コンテンツ プレースホルダー 3">
            <a:extLst>
              <a:ext uri="{FF2B5EF4-FFF2-40B4-BE49-F238E27FC236}">
                <a16:creationId xmlns:a16="http://schemas.microsoft.com/office/drawing/2014/main" id="{8387C02C-445E-49DC-8DD5-9BED478B004B}"/>
              </a:ext>
            </a:extLst>
          </p:cNvPr>
          <p:cNvSpPr txBox="1"/>
          <p:nvPr/>
        </p:nvSpPr>
        <p:spPr>
          <a:xfrm>
            <a:off x="906063" y="4942616"/>
            <a:ext cx="2862997" cy="67217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800" dirty="0">
                <a:solidFill>
                  <a:schemeClr val="accent6">
                    <a:lumMod val="50000"/>
                  </a:schemeClr>
                </a:solidFill>
                <a:effectLst>
                  <a:glow rad="63500">
                    <a:schemeClr val="bg1">
                      <a:alpha val="70000"/>
                    </a:schemeClr>
                  </a:glow>
                </a:effectLst>
              </a:rPr>
              <a:t>Bottles are governments.</a:t>
            </a:r>
          </a:p>
          <a:p>
            <a:pPr marL="0" indent="0" algn="ctr">
              <a:lnSpc>
                <a:spcPts val="1600"/>
              </a:lnSpc>
              <a:buNone/>
            </a:pPr>
            <a:r>
              <a:rPr lang="en-US" altLang="ja-JP" sz="1800" dirty="0">
                <a:solidFill>
                  <a:schemeClr val="accent6">
                    <a:lumMod val="50000"/>
                  </a:schemeClr>
                </a:solidFill>
                <a:effectLst>
                  <a:glow rad="63500">
                    <a:schemeClr val="bg1">
                      <a:alpha val="70000"/>
                    </a:schemeClr>
                  </a:glow>
                </a:effectLst>
              </a:rPr>
              <a:t>Citizens fall through the gap in bottles.</a:t>
            </a:r>
          </a:p>
        </p:txBody>
      </p:sp>
      <p:sp>
        <p:nvSpPr>
          <p:cNvPr id="16" name="角丸四角形吹き出し 43">
            <a:extLst>
              <a:ext uri="{FF2B5EF4-FFF2-40B4-BE49-F238E27FC236}">
                <a16:creationId xmlns:a16="http://schemas.microsoft.com/office/drawing/2014/main" id="{C1239977-BEA3-4308-A222-AB7B767CDED4}"/>
              </a:ext>
            </a:extLst>
          </p:cNvPr>
          <p:cNvSpPr/>
          <p:nvPr/>
        </p:nvSpPr>
        <p:spPr>
          <a:xfrm>
            <a:off x="4271940" y="4369855"/>
            <a:ext cx="2862997" cy="1021556"/>
          </a:xfrm>
          <a:prstGeom prst="wedgeRoundRectCallout">
            <a:avLst>
              <a:gd name="adj1" fmla="val -74524"/>
              <a:gd name="adj2" fmla="val -8268"/>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a:solidFill>
                  <a:schemeClr val="tx1"/>
                </a:solidFill>
              </a:rPr>
              <a:t>It is difficult to meet all needs for vertically divided administrative functions.</a:t>
            </a:r>
          </a:p>
        </p:txBody>
      </p:sp>
      <p:sp>
        <p:nvSpPr>
          <p:cNvPr id="10" name="テキスト ボックス 9">
            <a:extLst>
              <a:ext uri="{FF2B5EF4-FFF2-40B4-BE49-F238E27FC236}">
                <a16:creationId xmlns:a16="http://schemas.microsoft.com/office/drawing/2014/main" id="{469C4B82-E3B3-47D9-AF68-744505F1D66F}"/>
              </a:ext>
            </a:extLst>
          </p:cNvPr>
          <p:cNvSpPr txBox="1"/>
          <p:nvPr/>
        </p:nvSpPr>
        <p:spPr>
          <a:xfrm>
            <a:off x="873225" y="5775067"/>
            <a:ext cx="2618655" cy="246221"/>
          </a:xfrm>
          <a:prstGeom prst="rect">
            <a:avLst/>
          </a:prstGeom>
          <a:noFill/>
        </p:spPr>
        <p:txBody>
          <a:bodyPr wrap="square">
            <a:spAutoFit/>
          </a:bodyPr>
          <a:lstStyle/>
          <a:p>
            <a:r>
              <a:rPr lang="en-US" sz="1000" dirty="0">
                <a:effectLst/>
                <a:ea typeface="ＭＳ 明朝" panose="02020609040205080304" pitchFamily="17" charset="-128"/>
              </a:rPr>
              <a:t>Source:  Japan Water Forum</a:t>
            </a:r>
          </a:p>
        </p:txBody>
      </p:sp>
    </p:spTree>
    <p:extLst>
      <p:ext uri="{BB962C8B-B14F-4D97-AF65-F5344CB8AC3E}">
        <p14:creationId xmlns:p14="http://schemas.microsoft.com/office/powerpoint/2010/main" val="248100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a:t>3. </a:t>
            </a:r>
            <a:r>
              <a:rPr lang="en-GB" altLang="ja-JP" sz="2800"/>
              <a:t>Reflecting the Will of the Residents in  Projects</a:t>
            </a:r>
            <a:endParaRPr kumimoji="1" lang="ja-JP" altLang="en-US" sz="2800"/>
          </a:p>
        </p:txBody>
      </p:sp>
      <p:sp>
        <p:nvSpPr>
          <p:cNvPr id="6" name="テキスト ボックス 5"/>
          <p:cNvSpPr txBox="1"/>
          <p:nvPr/>
        </p:nvSpPr>
        <p:spPr>
          <a:xfrm>
            <a:off x="642101" y="1537816"/>
            <a:ext cx="7890398" cy="400110"/>
          </a:xfrm>
          <a:prstGeom prst="rect">
            <a:avLst/>
          </a:prstGeom>
          <a:noFill/>
        </p:spPr>
        <p:txBody>
          <a:bodyPr wrap="square" rtlCol="0">
            <a:spAutoFit/>
          </a:bodyPr>
          <a:lstStyle/>
          <a:p>
            <a:r>
              <a:rPr lang="en-US" altLang="ja-JP" sz="2000"/>
              <a:t>Water governance should be built according to the regional condition.</a:t>
            </a:r>
          </a:p>
        </p:txBody>
      </p:sp>
      <p:sp>
        <p:nvSpPr>
          <p:cNvPr id="9" name="角丸四角形吹き出し 11">
            <a:extLst>
              <a:ext uri="{FF2B5EF4-FFF2-40B4-BE49-F238E27FC236}">
                <a16:creationId xmlns:a16="http://schemas.microsoft.com/office/drawing/2014/main" id="{704A4045-74EA-4C74-B5DE-D976D2B1D125}"/>
              </a:ext>
            </a:extLst>
          </p:cNvPr>
          <p:cNvSpPr/>
          <p:nvPr/>
        </p:nvSpPr>
        <p:spPr>
          <a:xfrm>
            <a:off x="529601" y="2144133"/>
            <a:ext cx="7890398" cy="2010044"/>
          </a:xfrm>
          <a:prstGeom prst="wedgeRoundRectCallout">
            <a:avLst>
              <a:gd name="adj1" fmla="val 20757"/>
              <a:gd name="adj2" fmla="val -26875"/>
              <a:gd name="adj3" fmla="val 16667"/>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The River Law was revised.</a:t>
            </a:r>
          </a:p>
          <a:p>
            <a:pPr marL="800100" lvl="1" indent="-342900">
              <a:lnSpc>
                <a:spcPts val="2000"/>
              </a:lnSpc>
              <a:spcAft>
                <a:spcPts val="1200"/>
              </a:spcAft>
              <a:buClr>
                <a:schemeClr val="accent5">
                  <a:lumMod val="50000"/>
                </a:schemeClr>
              </a:buClr>
              <a:buSzPct val="75000"/>
              <a:buFont typeface="Wingdings" panose="05000000000000000000" pitchFamily="2" charset="2"/>
              <a:buChar char="ü"/>
            </a:pPr>
            <a:r>
              <a:rPr lang="en-GB" altLang="ja-JP" sz="2000" dirty="0">
                <a:solidFill>
                  <a:schemeClr val="tx1"/>
                </a:solidFill>
              </a:rPr>
              <a:t> To reflect feedback of opinions of the people concerned and others to </a:t>
            </a:r>
            <a:r>
              <a:rPr lang="en-US" altLang="ja-JP" sz="2000" dirty="0">
                <a:solidFill>
                  <a:schemeClr val="tx1"/>
                </a:solidFill>
              </a:rPr>
              <a:t>the River Improvement Plan.</a:t>
            </a:r>
          </a:p>
          <a:p>
            <a:pPr marL="800100" lvl="1" indent="-342900">
              <a:lnSpc>
                <a:spcPts val="2000"/>
              </a:lnSpc>
              <a:spcAft>
                <a:spcPts val="1200"/>
              </a:spcAft>
              <a:buClr>
                <a:schemeClr val="accent5">
                  <a:lumMod val="50000"/>
                </a:schemeClr>
              </a:buClr>
              <a:buSzPct val="75000"/>
              <a:buFont typeface="Wingdings" panose="05000000000000000000" pitchFamily="2" charset="2"/>
              <a:buChar char="ü"/>
            </a:pPr>
            <a:r>
              <a:rPr lang="en-US" altLang="ja-JP" sz="2000" dirty="0">
                <a:solidFill>
                  <a:schemeClr val="tx1"/>
                </a:solidFill>
              </a:rPr>
              <a:t>To hear the opinions of experts and residents.</a:t>
            </a:r>
          </a:p>
          <a:p>
            <a:pPr marL="800100" lvl="1" indent="-342900">
              <a:lnSpc>
                <a:spcPts val="2000"/>
              </a:lnSpc>
              <a:spcAft>
                <a:spcPts val="1200"/>
              </a:spcAft>
              <a:buClr>
                <a:schemeClr val="accent5">
                  <a:lumMod val="50000"/>
                </a:schemeClr>
              </a:buClr>
              <a:buSzPct val="75000"/>
              <a:buFont typeface="Wingdings" panose="05000000000000000000" pitchFamily="2" charset="2"/>
              <a:buChar char="ü"/>
            </a:pPr>
            <a:r>
              <a:rPr lang="en-GB" altLang="ja-JP" sz="2000" dirty="0">
                <a:solidFill>
                  <a:schemeClr val="tx1"/>
                </a:solidFill>
              </a:rPr>
              <a:t>To hold public hearings.</a:t>
            </a:r>
            <a:endParaRPr lang="en-US" altLang="ja-JP" sz="2000" dirty="0">
              <a:solidFill>
                <a:schemeClr val="tx1"/>
              </a:solidFill>
            </a:endParaRPr>
          </a:p>
        </p:txBody>
      </p:sp>
      <p:sp>
        <p:nvSpPr>
          <p:cNvPr id="10" name="角丸四角形吹き出し 10">
            <a:extLst>
              <a:ext uri="{FF2B5EF4-FFF2-40B4-BE49-F238E27FC236}">
                <a16:creationId xmlns:a16="http://schemas.microsoft.com/office/drawing/2014/main" id="{50F63DD7-F24F-4052-83AF-8279F9B8FB18}"/>
              </a:ext>
            </a:extLst>
          </p:cNvPr>
          <p:cNvSpPr/>
          <p:nvPr/>
        </p:nvSpPr>
        <p:spPr>
          <a:xfrm>
            <a:off x="529601" y="4937005"/>
            <a:ext cx="7890398" cy="364203"/>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rgbClr val="FF0000"/>
                </a:solidFill>
              </a:rPr>
              <a:t>River Basin Committees</a:t>
            </a:r>
            <a:r>
              <a:rPr lang="en-US" altLang="ja-JP" sz="2000">
                <a:solidFill>
                  <a:schemeClr val="tx1"/>
                </a:solidFill>
              </a:rPr>
              <a:t> are established.</a:t>
            </a:r>
          </a:p>
        </p:txBody>
      </p:sp>
      <p:sp>
        <p:nvSpPr>
          <p:cNvPr id="11" name="下矢印 3">
            <a:extLst>
              <a:ext uri="{FF2B5EF4-FFF2-40B4-BE49-F238E27FC236}">
                <a16:creationId xmlns:a16="http://schemas.microsoft.com/office/drawing/2014/main" id="{5F3885A3-9534-4AF5-8E0F-76DE7882FDA6}"/>
              </a:ext>
            </a:extLst>
          </p:cNvPr>
          <p:cNvSpPr/>
          <p:nvPr/>
        </p:nvSpPr>
        <p:spPr>
          <a:xfrm>
            <a:off x="3707904" y="4302453"/>
            <a:ext cx="1294303" cy="49469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8" name="テキスト プレースホルダー 7">
            <a:extLst>
              <a:ext uri="{FF2B5EF4-FFF2-40B4-BE49-F238E27FC236}">
                <a16:creationId xmlns:a16="http://schemas.microsoft.com/office/drawing/2014/main" id="{316E7CF7-C1C9-4D0B-B425-D63BDC0FF12E}"/>
              </a:ext>
            </a:extLst>
          </p:cNvPr>
          <p:cNvSpPr txBox="1"/>
          <p:nvPr/>
        </p:nvSpPr>
        <p:spPr>
          <a:xfrm>
            <a:off x="360000" y="972000"/>
            <a:ext cx="825954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Establishment of Water Governance for Each River Basin</a:t>
            </a:r>
          </a:p>
        </p:txBody>
      </p:sp>
    </p:spTree>
    <p:extLst>
      <p:ext uri="{BB962C8B-B14F-4D97-AF65-F5344CB8AC3E}">
        <p14:creationId xmlns:p14="http://schemas.microsoft.com/office/powerpoint/2010/main" val="158582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a:t>3. </a:t>
            </a:r>
            <a:r>
              <a:rPr lang="en-GB" altLang="ja-JP" sz="2800"/>
              <a:t>Reflecting the Will of the Residents in  Projects</a:t>
            </a:r>
            <a:endParaRPr kumimoji="1" lang="ja-JP" altLang="en-US" sz="2800"/>
          </a:p>
        </p:txBody>
      </p:sp>
      <p:sp>
        <p:nvSpPr>
          <p:cNvPr id="6" name="テキスト ボックス 5"/>
          <p:cNvSpPr txBox="1"/>
          <p:nvPr/>
        </p:nvSpPr>
        <p:spPr>
          <a:xfrm>
            <a:off x="755576" y="1537816"/>
            <a:ext cx="7890398" cy="400110"/>
          </a:xfrm>
          <a:prstGeom prst="rect">
            <a:avLst/>
          </a:prstGeom>
          <a:noFill/>
        </p:spPr>
        <p:txBody>
          <a:bodyPr wrap="square" rtlCol="0">
            <a:spAutoFit/>
          </a:bodyPr>
          <a:lstStyle/>
          <a:p>
            <a:r>
              <a:rPr lang="en-US" altLang="ja-JP" sz="2000"/>
              <a:t>1) </a:t>
            </a:r>
            <a:r>
              <a:rPr lang="en-US" altLang="ja-JP" sz="2000" err="1"/>
              <a:t>Yodo</a:t>
            </a:r>
            <a:r>
              <a:rPr lang="en-US" altLang="ja-JP" sz="2000"/>
              <a:t> River Basin Committee</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907021" y="6093296"/>
            <a:ext cx="2306152"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The 85</a:t>
            </a:r>
            <a:r>
              <a:rPr lang="en-US" altLang="ja-JP" sz="1600" baseline="30000" dirty="0"/>
              <a:t>th</a:t>
            </a:r>
            <a:r>
              <a:rPr lang="en-US" altLang="ja-JP" sz="1600" dirty="0"/>
              <a:t> Committee</a:t>
            </a:r>
          </a:p>
        </p:txBody>
      </p:sp>
      <p:pic>
        <p:nvPicPr>
          <p:cNvPr id="11" name="図 10">
            <a:extLst>
              <a:ext uri="{FF2B5EF4-FFF2-40B4-BE49-F238E27FC236}">
                <a16:creationId xmlns:a16="http://schemas.microsoft.com/office/drawing/2014/main" id="{218A0672-D78D-4498-BAC2-42CFCC9AC5E9}"/>
              </a:ext>
            </a:extLst>
          </p:cNvPr>
          <p:cNvPicPr/>
          <p:nvPr/>
        </p:nvPicPr>
        <p:blipFill>
          <a:blip r:embed="rId3">
            <a:extLst>
              <a:ext uri="{28A0092B-C50C-407E-A947-70E740481C1C}">
                <a14:useLocalDpi xmlns:a14="http://schemas.microsoft.com/office/drawing/2010/main" val="0"/>
              </a:ext>
            </a:extLst>
          </a:blip>
          <a:stretch>
            <a:fillRect/>
          </a:stretch>
        </p:blipFill>
        <p:spPr>
          <a:xfrm>
            <a:off x="628688" y="4005064"/>
            <a:ext cx="2769262" cy="1801285"/>
          </a:xfrm>
          <a:prstGeom prst="rect">
            <a:avLst/>
          </a:prstGeom>
        </p:spPr>
      </p:pic>
      <p:sp>
        <p:nvSpPr>
          <p:cNvPr id="14" name="角丸四角形吹き出し 43">
            <a:extLst>
              <a:ext uri="{FF2B5EF4-FFF2-40B4-BE49-F238E27FC236}">
                <a16:creationId xmlns:a16="http://schemas.microsoft.com/office/drawing/2014/main" id="{08DABE4D-5735-44EB-933A-ED1ECCADA7B3}"/>
              </a:ext>
            </a:extLst>
          </p:cNvPr>
          <p:cNvSpPr/>
          <p:nvPr/>
        </p:nvSpPr>
        <p:spPr>
          <a:xfrm>
            <a:off x="4671134" y="1622484"/>
            <a:ext cx="2916000" cy="255389"/>
          </a:xfrm>
          <a:prstGeom prst="wedgeRoundRectCallout">
            <a:avLst>
              <a:gd name="adj1" fmla="val -64353"/>
              <a:gd name="adj2" fmla="val 7137"/>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Catchment area: 8,240 km</a:t>
            </a:r>
            <a:r>
              <a:rPr lang="en-US" altLang="ja-JP" baseline="30000" dirty="0">
                <a:solidFill>
                  <a:schemeClr val="tx1"/>
                </a:solidFill>
              </a:rPr>
              <a:t>2 </a:t>
            </a:r>
            <a:endParaRPr lang="en-US" altLang="ja-JP" dirty="0">
              <a:solidFill>
                <a:schemeClr val="tx1"/>
              </a:solidFill>
            </a:endParaRPr>
          </a:p>
        </p:txBody>
      </p:sp>
      <p:sp>
        <p:nvSpPr>
          <p:cNvPr id="16" name="角丸四角形吹き出し 11">
            <a:extLst>
              <a:ext uri="{FF2B5EF4-FFF2-40B4-BE49-F238E27FC236}">
                <a16:creationId xmlns:a16="http://schemas.microsoft.com/office/drawing/2014/main" id="{6303AFDA-B2A3-426B-BA0E-185E518F93A2}"/>
              </a:ext>
            </a:extLst>
          </p:cNvPr>
          <p:cNvSpPr/>
          <p:nvPr/>
        </p:nvSpPr>
        <p:spPr>
          <a:xfrm>
            <a:off x="755577" y="2059164"/>
            <a:ext cx="7780610" cy="1839784"/>
          </a:xfrm>
          <a:prstGeom prst="wedgeRoundRectCallout">
            <a:avLst>
              <a:gd name="adj1" fmla="val 20757"/>
              <a:gd name="adj2" fmla="val -26875"/>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Involved </a:t>
            </a:r>
            <a:r>
              <a:rPr lang="en-GB" altLang="ja-JP" sz="2000">
                <a:solidFill>
                  <a:schemeClr val="tx1"/>
                </a:solidFill>
              </a:rPr>
              <a:t>various parties concerned from the early stage of drafting river improvement plan.</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GB" altLang="ja-JP" sz="2000">
                <a:solidFill>
                  <a:schemeClr val="tx1"/>
                </a:solidFill>
              </a:rPr>
              <a:t>Kept </a:t>
            </a:r>
            <a:r>
              <a:rPr lang="en-US" altLang="ja-JP" sz="2000">
                <a:solidFill>
                  <a:schemeClr val="tx1"/>
                </a:solidFill>
              </a:rPr>
              <a:t>transparency and objectivity.</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GB" altLang="ja-JP" sz="2000">
                <a:solidFill>
                  <a:schemeClr val="tx1"/>
                </a:solidFill>
              </a:rPr>
              <a:t>Adopted approach for the participants to recognize issues in the basin and consider and discuss potential solutions.</a:t>
            </a:r>
            <a:endParaRPr lang="en-US" altLang="ja-JP" sz="2000">
              <a:solidFill>
                <a:schemeClr val="tx1"/>
              </a:solidFill>
            </a:endParaRPr>
          </a:p>
        </p:txBody>
      </p:sp>
      <p:sp>
        <p:nvSpPr>
          <p:cNvPr id="18" name="角丸四角形吹き出し 10">
            <a:extLst>
              <a:ext uri="{FF2B5EF4-FFF2-40B4-BE49-F238E27FC236}">
                <a16:creationId xmlns:a16="http://schemas.microsoft.com/office/drawing/2014/main" id="{BC4B4AE8-4608-497A-81F0-C650A8D2156A}"/>
              </a:ext>
            </a:extLst>
          </p:cNvPr>
          <p:cNvSpPr/>
          <p:nvPr/>
        </p:nvSpPr>
        <p:spPr>
          <a:xfrm>
            <a:off x="3491878" y="4160517"/>
            <a:ext cx="5097721" cy="1669525"/>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GB" altLang="ja-JP" sz="2000">
                <a:solidFill>
                  <a:schemeClr val="tx1"/>
                </a:solidFill>
              </a:rPr>
              <a:t>The opinions were in conflict especially on the dam construction.</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Even six years after the start of the deliberation, the policy and plan were</a:t>
            </a:r>
            <a:r>
              <a:rPr lang="en-US" altLang="ja-JP" sz="2000">
                <a:solidFill>
                  <a:srgbClr val="FF0000"/>
                </a:solidFill>
              </a:rPr>
              <a:t> not formulated</a:t>
            </a:r>
            <a:r>
              <a:rPr lang="en-US" altLang="ja-JP" sz="2000">
                <a:solidFill>
                  <a:schemeClr val="tx1"/>
                </a:solidFill>
              </a:rPr>
              <a:t>.</a:t>
            </a:r>
          </a:p>
        </p:txBody>
      </p:sp>
      <p:sp>
        <p:nvSpPr>
          <p:cNvPr id="10" name="テキスト ボックス 9">
            <a:extLst>
              <a:ext uri="{FF2B5EF4-FFF2-40B4-BE49-F238E27FC236}">
                <a16:creationId xmlns:a16="http://schemas.microsoft.com/office/drawing/2014/main" id="{88E28235-C887-4493-B6BC-AE942192E03D}"/>
              </a:ext>
            </a:extLst>
          </p:cNvPr>
          <p:cNvSpPr txBox="1"/>
          <p:nvPr/>
        </p:nvSpPr>
        <p:spPr>
          <a:xfrm>
            <a:off x="539551" y="5847075"/>
            <a:ext cx="3024337" cy="246221"/>
          </a:xfrm>
          <a:prstGeom prst="rect">
            <a:avLst/>
          </a:prstGeom>
          <a:noFill/>
        </p:spPr>
        <p:txBody>
          <a:bodyPr wrap="square">
            <a:spAutoFit/>
          </a:bodyPr>
          <a:lstStyle/>
          <a:p>
            <a:r>
              <a:rPr lang="en-US" sz="1000" dirty="0">
                <a:effectLst/>
                <a:ea typeface="ＭＳ 明朝" panose="02020609040205080304" pitchFamily="17" charset="-128"/>
              </a:rPr>
              <a:t>Source: Yodo River Basin Committee</a:t>
            </a:r>
          </a:p>
        </p:txBody>
      </p:sp>
      <p:sp>
        <p:nvSpPr>
          <p:cNvPr id="12" name="テキスト プレースホルダー 7">
            <a:extLst>
              <a:ext uri="{FF2B5EF4-FFF2-40B4-BE49-F238E27FC236}">
                <a16:creationId xmlns:a16="http://schemas.microsoft.com/office/drawing/2014/main" id="{C490DBA7-CD01-4C3E-9F26-975AF5CCB4AF}"/>
              </a:ext>
            </a:extLst>
          </p:cNvPr>
          <p:cNvSpPr txBox="1"/>
          <p:nvPr/>
        </p:nvSpPr>
        <p:spPr>
          <a:xfrm>
            <a:off x="360000" y="972000"/>
            <a:ext cx="825954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Establishment of Water Governance for Each River Basin</a:t>
            </a:r>
          </a:p>
        </p:txBody>
      </p:sp>
    </p:spTree>
    <p:extLst>
      <p:ext uri="{BB962C8B-B14F-4D97-AF65-F5344CB8AC3E}">
        <p14:creationId xmlns:p14="http://schemas.microsoft.com/office/powerpoint/2010/main" val="346084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03684FE-ED91-467A-95B0-9CA3AA1E14DC}"/>
              </a:ext>
            </a:extLst>
          </p:cNvPr>
          <p:cNvPicPr/>
          <p:nvPr/>
        </p:nvPicPr>
        <p:blipFill>
          <a:blip r:embed="rId3">
            <a:extLst>
              <a:ext uri="{28A0092B-C50C-407E-A947-70E740481C1C}">
                <a14:useLocalDpi xmlns:a14="http://schemas.microsoft.com/office/drawing/2010/main" val="0"/>
              </a:ext>
            </a:extLst>
          </a:blip>
          <a:stretch>
            <a:fillRect/>
          </a:stretch>
        </p:blipFill>
        <p:spPr>
          <a:xfrm>
            <a:off x="735538" y="3839383"/>
            <a:ext cx="2809930" cy="1803204"/>
          </a:xfrm>
          <a:prstGeom prst="rect">
            <a:avLst/>
          </a:prstGeom>
        </p:spPr>
      </p:pic>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a:t>3. </a:t>
            </a:r>
            <a:r>
              <a:rPr lang="en-GB" altLang="ja-JP" sz="2800"/>
              <a:t>Reflecting the Will of the Residents in  Projects</a:t>
            </a:r>
            <a:endParaRPr kumimoji="1" lang="ja-JP" altLang="en-US" sz="2800"/>
          </a:p>
        </p:txBody>
      </p:sp>
      <p:sp>
        <p:nvSpPr>
          <p:cNvPr id="6" name="テキスト ボックス 5"/>
          <p:cNvSpPr txBox="1"/>
          <p:nvPr/>
        </p:nvSpPr>
        <p:spPr>
          <a:xfrm>
            <a:off x="731538" y="1537883"/>
            <a:ext cx="7890398" cy="400110"/>
          </a:xfrm>
          <a:prstGeom prst="rect">
            <a:avLst/>
          </a:prstGeom>
          <a:noFill/>
        </p:spPr>
        <p:txBody>
          <a:bodyPr wrap="square" rtlCol="0">
            <a:spAutoFit/>
          </a:bodyPr>
          <a:lstStyle/>
          <a:p>
            <a:r>
              <a:rPr lang="en-US" altLang="ja-JP" sz="2000"/>
              <a:t>2) </a:t>
            </a:r>
            <a:r>
              <a:rPr lang="en-US" altLang="ja-JP" sz="2000" err="1"/>
              <a:t>Muko</a:t>
            </a:r>
            <a:r>
              <a:rPr lang="en-US" altLang="ja-JP" sz="2000"/>
              <a:t> River Basin Committee</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971600" y="6032128"/>
            <a:ext cx="2306152"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The 68</a:t>
            </a:r>
            <a:r>
              <a:rPr lang="en-US" altLang="ja-JP" sz="1600" baseline="30000" dirty="0"/>
              <a:t>th</a:t>
            </a:r>
            <a:r>
              <a:rPr lang="en-US" altLang="ja-JP" sz="1600" dirty="0"/>
              <a:t> Committee</a:t>
            </a:r>
          </a:p>
        </p:txBody>
      </p:sp>
      <p:sp>
        <p:nvSpPr>
          <p:cNvPr id="16" name="角丸四角形吹き出し 43">
            <a:extLst>
              <a:ext uri="{FF2B5EF4-FFF2-40B4-BE49-F238E27FC236}">
                <a16:creationId xmlns:a16="http://schemas.microsoft.com/office/drawing/2014/main" id="{98B9A57F-F0E7-4A94-9547-0D2B030B38B0}"/>
              </a:ext>
            </a:extLst>
          </p:cNvPr>
          <p:cNvSpPr/>
          <p:nvPr/>
        </p:nvSpPr>
        <p:spPr>
          <a:xfrm>
            <a:off x="4676737" y="1662830"/>
            <a:ext cx="2664000" cy="255389"/>
          </a:xfrm>
          <a:prstGeom prst="wedgeRoundRectCallout">
            <a:avLst>
              <a:gd name="adj1" fmla="val -64113"/>
              <a:gd name="adj2" fmla="val 5691"/>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Catchment area: 496km</a:t>
            </a:r>
            <a:r>
              <a:rPr lang="en-US" altLang="ja-JP" baseline="30000" dirty="0">
                <a:solidFill>
                  <a:schemeClr val="tx1"/>
                </a:solidFill>
              </a:rPr>
              <a:t>2</a:t>
            </a:r>
            <a:endParaRPr lang="en-US" altLang="ja-JP" dirty="0">
              <a:solidFill>
                <a:schemeClr val="tx1"/>
              </a:solidFill>
            </a:endParaRPr>
          </a:p>
        </p:txBody>
      </p:sp>
      <p:sp>
        <p:nvSpPr>
          <p:cNvPr id="18" name="角丸四角形吹き出し 11">
            <a:extLst>
              <a:ext uri="{FF2B5EF4-FFF2-40B4-BE49-F238E27FC236}">
                <a16:creationId xmlns:a16="http://schemas.microsoft.com/office/drawing/2014/main" id="{FB9FB801-39C3-4BE0-896C-A3E42C91983F}"/>
              </a:ext>
            </a:extLst>
          </p:cNvPr>
          <p:cNvSpPr/>
          <p:nvPr/>
        </p:nvSpPr>
        <p:spPr>
          <a:xfrm>
            <a:off x="731538" y="2027174"/>
            <a:ext cx="7800961" cy="1728000"/>
          </a:xfrm>
          <a:prstGeom prst="wedgeRoundRectCallout">
            <a:avLst>
              <a:gd name="adj1" fmla="val 20757"/>
              <a:gd name="adj2" fmla="val -26875"/>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Discussed </a:t>
            </a:r>
            <a:r>
              <a:rPr lang="en-US" altLang="ja-JP" sz="2000">
                <a:solidFill>
                  <a:srgbClr val="FF0000"/>
                </a:solidFill>
              </a:rPr>
              <a:t>from the beginning stage </a:t>
            </a:r>
            <a:r>
              <a:rPr lang="en-US" altLang="ja-JP" sz="2000">
                <a:solidFill>
                  <a:schemeClr val="tx1"/>
                </a:solidFill>
              </a:rPr>
              <a:t>of formulating </a:t>
            </a:r>
            <a:r>
              <a:rPr lang="en-US" altLang="ja-JP" sz="2000">
                <a:solidFill>
                  <a:srgbClr val="FF0000"/>
                </a:solidFill>
              </a:rPr>
              <a:t>the basic policy</a:t>
            </a:r>
            <a:r>
              <a:rPr lang="en-US" altLang="ja-JP" sz="2000">
                <a:solidFill>
                  <a:schemeClr val="tx1"/>
                </a:solidFill>
              </a:rPr>
              <a:t> including </a:t>
            </a:r>
            <a:r>
              <a:rPr lang="en-GB" altLang="ja-JP" sz="2000">
                <a:solidFill>
                  <a:schemeClr val="tx1"/>
                </a:solidFill>
              </a:rPr>
              <a:t> the </a:t>
            </a:r>
            <a:r>
              <a:rPr lang="en-GB" altLang="ja-JP" sz="2000" err="1">
                <a:solidFill>
                  <a:srgbClr val="FF0000"/>
                </a:solidFill>
              </a:rPr>
              <a:t>Muko</a:t>
            </a:r>
            <a:r>
              <a:rPr lang="en-GB" altLang="ja-JP" sz="2000">
                <a:solidFill>
                  <a:srgbClr val="FF0000"/>
                </a:solidFill>
              </a:rPr>
              <a:t> River dam </a:t>
            </a:r>
            <a:r>
              <a:rPr lang="en-GB" altLang="ja-JP" sz="2000">
                <a:solidFill>
                  <a:schemeClr val="tx1"/>
                </a:solidFill>
              </a:rPr>
              <a:t>construction</a:t>
            </a:r>
            <a:r>
              <a:rPr lang="en-US" altLang="ja-JP" sz="2000">
                <a:solidFill>
                  <a:schemeClr val="tx1"/>
                </a:solidFill>
              </a:rPr>
              <a:t>.</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GB" altLang="ja-JP" sz="2000">
                <a:solidFill>
                  <a:schemeClr val="tx1"/>
                </a:solidFill>
              </a:rPr>
              <a:t> Established with academic experts and publicly recruited residents as the members.</a:t>
            </a:r>
            <a:endParaRPr lang="en-US" altLang="ja-JP" sz="2000">
              <a:solidFill>
                <a:schemeClr val="tx1"/>
              </a:solidFill>
            </a:endParaRP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Held committee meetings </a:t>
            </a:r>
            <a:r>
              <a:rPr lang="en-US" altLang="ja-JP" sz="2000">
                <a:solidFill>
                  <a:srgbClr val="FF0000"/>
                </a:solidFill>
              </a:rPr>
              <a:t>49 times</a:t>
            </a:r>
            <a:r>
              <a:rPr lang="en-US" altLang="ja-JP" sz="2000">
                <a:solidFill>
                  <a:schemeClr val="tx1"/>
                </a:solidFill>
              </a:rPr>
              <a:t> in total.</a:t>
            </a:r>
          </a:p>
        </p:txBody>
      </p:sp>
      <p:sp>
        <p:nvSpPr>
          <p:cNvPr id="20" name="角丸四角形吹き出し 10">
            <a:extLst>
              <a:ext uri="{FF2B5EF4-FFF2-40B4-BE49-F238E27FC236}">
                <a16:creationId xmlns:a16="http://schemas.microsoft.com/office/drawing/2014/main" id="{74E49BF5-DDA6-4844-BA96-9D5459CCAD69}"/>
              </a:ext>
            </a:extLst>
          </p:cNvPr>
          <p:cNvSpPr/>
          <p:nvPr/>
        </p:nvSpPr>
        <p:spPr>
          <a:xfrm>
            <a:off x="3654182" y="3891481"/>
            <a:ext cx="4935418" cy="1669525"/>
          </a:xfrm>
          <a:prstGeom prst="wedgeRoundRectCallout">
            <a:avLst>
              <a:gd name="adj1" fmla="val 27307"/>
              <a:gd name="adj2" fmla="val -2165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In the end, a part of the plan were </a:t>
            </a:r>
            <a:r>
              <a:rPr lang="en-US" altLang="ja-JP" sz="2000">
                <a:solidFill>
                  <a:srgbClr val="FF0000"/>
                </a:solidFill>
              </a:rPr>
              <a:t>not accepted completely</a:t>
            </a:r>
            <a:r>
              <a:rPr lang="en-US" altLang="ja-JP" sz="2000">
                <a:solidFill>
                  <a:schemeClr val="tx1"/>
                </a:solidFill>
              </a:rPr>
              <a:t> and alternative one was prepared.</a:t>
            </a:r>
          </a:p>
          <a:p>
            <a:pPr marL="342900" indent="-342900">
              <a:lnSpc>
                <a:spcPts val="2000"/>
              </a:lnSpc>
              <a:spcAft>
                <a:spcPts val="1200"/>
              </a:spcAft>
              <a:buClr>
                <a:schemeClr val="accent5">
                  <a:lumMod val="50000"/>
                </a:schemeClr>
              </a:buClr>
              <a:buSzPct val="75000"/>
              <a:buFont typeface="Wingdings" panose="05000000000000000000" pitchFamily="2" charset="2"/>
              <a:buChar char="l"/>
            </a:pPr>
            <a:r>
              <a:rPr lang="en-US" altLang="ja-JP" sz="2000">
                <a:solidFill>
                  <a:schemeClr val="tx1"/>
                </a:solidFill>
              </a:rPr>
              <a:t>Through the  continuous discussion, </a:t>
            </a:r>
            <a:r>
              <a:rPr lang="en-US" altLang="ja-JP" sz="2000">
                <a:solidFill>
                  <a:srgbClr val="FF0000"/>
                </a:solidFill>
              </a:rPr>
              <a:t>a great majority of participants agreed</a:t>
            </a:r>
            <a:r>
              <a:rPr lang="en-US" altLang="ja-JP" sz="2000">
                <a:solidFill>
                  <a:schemeClr val="tx1"/>
                </a:solidFill>
              </a:rPr>
              <a:t>.</a:t>
            </a:r>
          </a:p>
        </p:txBody>
      </p:sp>
      <p:sp>
        <p:nvSpPr>
          <p:cNvPr id="10" name="テキスト ボックス 9">
            <a:extLst>
              <a:ext uri="{FF2B5EF4-FFF2-40B4-BE49-F238E27FC236}">
                <a16:creationId xmlns:a16="http://schemas.microsoft.com/office/drawing/2014/main" id="{F458CD40-36EE-482C-BC59-50A336532854}"/>
              </a:ext>
            </a:extLst>
          </p:cNvPr>
          <p:cNvSpPr txBox="1"/>
          <p:nvPr/>
        </p:nvSpPr>
        <p:spPr>
          <a:xfrm>
            <a:off x="611561" y="5775067"/>
            <a:ext cx="3042622" cy="246221"/>
          </a:xfrm>
          <a:prstGeom prst="rect">
            <a:avLst/>
          </a:prstGeom>
          <a:noFill/>
        </p:spPr>
        <p:txBody>
          <a:bodyPr wrap="square">
            <a:spAutoFit/>
          </a:bodyPr>
          <a:lstStyle/>
          <a:p>
            <a:r>
              <a:rPr lang="en-US" sz="1000" dirty="0">
                <a:effectLst/>
                <a:ea typeface="ＭＳ 明朝" panose="02020609040205080304" pitchFamily="17" charset="-128"/>
              </a:rPr>
              <a:t>Source: </a:t>
            </a:r>
            <a:r>
              <a:rPr lang="en-GB" sz="1000" dirty="0">
                <a:effectLst/>
                <a:ea typeface="ＭＳ 明朝" panose="02020609040205080304" pitchFamily="17" charset="-128"/>
              </a:rPr>
              <a:t>Muko River Basin Committee News 32</a:t>
            </a:r>
            <a:endParaRPr lang="en-US" sz="1000" dirty="0">
              <a:effectLst/>
              <a:ea typeface="ＭＳ 明朝" panose="02020609040205080304" pitchFamily="17" charset="-128"/>
            </a:endParaRPr>
          </a:p>
        </p:txBody>
      </p:sp>
      <p:sp>
        <p:nvSpPr>
          <p:cNvPr id="11" name="テキスト プレースホルダー 7">
            <a:extLst>
              <a:ext uri="{FF2B5EF4-FFF2-40B4-BE49-F238E27FC236}">
                <a16:creationId xmlns:a16="http://schemas.microsoft.com/office/drawing/2014/main" id="{B76E8C26-0F0D-4AD4-8957-AFEB062DAA83}"/>
              </a:ext>
            </a:extLst>
          </p:cNvPr>
          <p:cNvSpPr txBox="1"/>
          <p:nvPr/>
        </p:nvSpPr>
        <p:spPr>
          <a:xfrm>
            <a:off x="360000" y="972000"/>
            <a:ext cx="825954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Establishment of Water Governance for Each River Basin</a:t>
            </a:r>
          </a:p>
        </p:txBody>
      </p:sp>
    </p:spTree>
    <p:extLst>
      <p:ext uri="{BB962C8B-B14F-4D97-AF65-F5344CB8AC3E}">
        <p14:creationId xmlns:p14="http://schemas.microsoft.com/office/powerpoint/2010/main" val="400808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9">
            <a:extLst>
              <a:ext uri="{FF2B5EF4-FFF2-40B4-BE49-F238E27FC236}">
                <a16:creationId xmlns:a16="http://schemas.microsoft.com/office/drawing/2014/main" id="{C60C99F2-1A8D-403C-9E31-997832EAFDA9}"/>
              </a:ext>
            </a:extLst>
          </p:cNvPr>
          <p:cNvSpPr/>
          <p:nvPr/>
        </p:nvSpPr>
        <p:spPr>
          <a:xfrm>
            <a:off x="935596" y="4425314"/>
            <a:ext cx="7272808" cy="1592218"/>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9671F81-C19B-4769-968E-66538F730A35}"/>
              </a:ext>
            </a:extLst>
          </p:cNvPr>
          <p:cNvSpPr txBox="1"/>
          <p:nvPr/>
        </p:nvSpPr>
        <p:spPr>
          <a:xfrm>
            <a:off x="1062621" y="4256036"/>
            <a:ext cx="4516738" cy="338554"/>
          </a:xfrm>
          <a:prstGeom prst="rect">
            <a:avLst/>
          </a:prstGeom>
          <a:solidFill>
            <a:schemeClr val="bg1"/>
          </a:solidFill>
        </p:spPr>
        <p:txBody>
          <a:bodyPr wrap="square" rtlCol="0">
            <a:spAutoFit/>
          </a:bodyPr>
          <a:lstStyle/>
          <a:p>
            <a:r>
              <a:rPr lang="en-US" altLang="ja-JP" sz="1600" b="1"/>
              <a:t>(2) Consultation Methods </a:t>
            </a:r>
            <a:endParaRPr kumimoji="1" lang="ja-JP" altLang="en-US" sz="1600" b="1"/>
          </a:p>
        </p:txBody>
      </p:sp>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a:t>3. </a:t>
            </a:r>
            <a:r>
              <a:rPr lang="en-GB" altLang="ja-JP" sz="2800"/>
              <a:t>Reflecting the Will of the Residents in  Projects</a:t>
            </a:r>
            <a:endParaRPr kumimoji="1" lang="ja-JP" altLang="en-US" sz="2800"/>
          </a:p>
        </p:txBody>
      </p:sp>
      <p:sp>
        <p:nvSpPr>
          <p:cNvPr id="6" name="テキスト ボックス 5"/>
          <p:cNvSpPr txBox="1"/>
          <p:nvPr/>
        </p:nvSpPr>
        <p:spPr>
          <a:xfrm>
            <a:off x="642101" y="1537816"/>
            <a:ext cx="7890398" cy="707886"/>
          </a:xfrm>
          <a:prstGeom prst="rect">
            <a:avLst/>
          </a:prstGeom>
          <a:noFill/>
        </p:spPr>
        <p:txBody>
          <a:bodyPr wrap="square" rtlCol="0">
            <a:spAutoFit/>
          </a:bodyPr>
          <a:lstStyle/>
          <a:p>
            <a:r>
              <a:rPr lang="en-GB" altLang="ja-JP" sz="2000"/>
              <a:t>Various consultation systems and methods should be pursued to achieve better water resources management.</a:t>
            </a:r>
            <a:endParaRPr lang="en-US" altLang="ja-JP" sz="20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80985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(2)	</a:t>
            </a:r>
            <a:r>
              <a:rPr lang="en-GB" altLang="ja-JP" sz="2000"/>
              <a:t>Trial and Error to Improve Decision-making</a:t>
            </a:r>
            <a:endParaRPr lang="en-US" altLang="ja-JP" sz="2000"/>
          </a:p>
        </p:txBody>
      </p:sp>
      <p:sp>
        <p:nvSpPr>
          <p:cNvPr id="12" name="角丸四角形 9">
            <a:extLst>
              <a:ext uri="{FF2B5EF4-FFF2-40B4-BE49-F238E27FC236}">
                <a16:creationId xmlns:a16="http://schemas.microsoft.com/office/drawing/2014/main" id="{57A73FD4-574A-4938-B981-97811C333D56}"/>
              </a:ext>
            </a:extLst>
          </p:cNvPr>
          <p:cNvSpPr/>
          <p:nvPr/>
        </p:nvSpPr>
        <p:spPr>
          <a:xfrm>
            <a:off x="935596" y="2514337"/>
            <a:ext cx="7272808" cy="1592218"/>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731194B-13FB-4DC6-98A2-67C92EBF61EC}"/>
              </a:ext>
            </a:extLst>
          </p:cNvPr>
          <p:cNvSpPr/>
          <p:nvPr/>
        </p:nvSpPr>
        <p:spPr>
          <a:xfrm>
            <a:off x="1331639" y="2902437"/>
            <a:ext cx="5400000" cy="36004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ltLang="ja-JP" sz="1600">
                <a:solidFill>
                  <a:schemeClr val="tx1"/>
                </a:solidFill>
              </a:rPr>
              <a:t>Pursue a consensus that everybody can accept.</a:t>
            </a:r>
            <a:endParaRPr lang="en-US" altLang="ja-JP" sz="1600">
              <a:solidFill>
                <a:schemeClr val="tx1"/>
              </a:solidFill>
            </a:endParaRPr>
          </a:p>
        </p:txBody>
      </p:sp>
      <p:sp>
        <p:nvSpPr>
          <p:cNvPr id="22" name="テキスト ボックス 21">
            <a:extLst>
              <a:ext uri="{FF2B5EF4-FFF2-40B4-BE49-F238E27FC236}">
                <a16:creationId xmlns:a16="http://schemas.microsoft.com/office/drawing/2014/main" id="{40CACD9A-3E2B-43D7-90C7-30D20A6D1E81}"/>
              </a:ext>
            </a:extLst>
          </p:cNvPr>
          <p:cNvSpPr txBox="1"/>
          <p:nvPr/>
        </p:nvSpPr>
        <p:spPr>
          <a:xfrm>
            <a:off x="1062622" y="2345059"/>
            <a:ext cx="3221346" cy="338554"/>
          </a:xfrm>
          <a:prstGeom prst="rect">
            <a:avLst/>
          </a:prstGeom>
          <a:solidFill>
            <a:schemeClr val="bg1"/>
          </a:solidFill>
        </p:spPr>
        <p:txBody>
          <a:bodyPr wrap="square" rtlCol="0">
            <a:spAutoFit/>
          </a:bodyPr>
          <a:lstStyle/>
          <a:p>
            <a:r>
              <a:rPr lang="en-US" altLang="ja-JP" sz="1600" b="1"/>
              <a:t>(1) Points of Consensus Building</a:t>
            </a:r>
            <a:endParaRPr kumimoji="1" lang="ja-JP" altLang="en-US" sz="1600" b="1"/>
          </a:p>
        </p:txBody>
      </p:sp>
      <p:sp>
        <p:nvSpPr>
          <p:cNvPr id="29" name="正方形/長方形 28">
            <a:extLst>
              <a:ext uri="{FF2B5EF4-FFF2-40B4-BE49-F238E27FC236}">
                <a16:creationId xmlns:a16="http://schemas.microsoft.com/office/drawing/2014/main" id="{E99CD23D-6F61-4021-B32F-B3A9A1E5880D}"/>
              </a:ext>
            </a:extLst>
          </p:cNvPr>
          <p:cNvSpPr/>
          <p:nvPr/>
        </p:nvSpPr>
        <p:spPr>
          <a:xfrm>
            <a:off x="1331638" y="3503330"/>
            <a:ext cx="5400000" cy="36004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a:solidFill>
                  <a:schemeClr val="tx1"/>
                </a:solidFill>
              </a:rPr>
              <a:t>Ask people to think about the benefit of whole region</a:t>
            </a:r>
          </a:p>
        </p:txBody>
      </p:sp>
      <p:sp>
        <p:nvSpPr>
          <p:cNvPr id="30" name="円/楕円 11">
            <a:extLst>
              <a:ext uri="{FF2B5EF4-FFF2-40B4-BE49-F238E27FC236}">
                <a16:creationId xmlns:a16="http://schemas.microsoft.com/office/drawing/2014/main" id="{08C8EE4C-2063-407B-81F0-B40ECEF97E6C}"/>
              </a:ext>
            </a:extLst>
          </p:cNvPr>
          <p:cNvSpPr/>
          <p:nvPr/>
        </p:nvSpPr>
        <p:spPr>
          <a:xfrm>
            <a:off x="3275844" y="5283678"/>
            <a:ext cx="1440172" cy="5941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Orientation</a:t>
            </a:r>
            <a:endParaRPr kumimoji="1" lang="ja-JP" altLang="en-US" sz="1600">
              <a:solidFill>
                <a:schemeClr val="tx1"/>
              </a:solidFill>
            </a:endParaRPr>
          </a:p>
        </p:txBody>
      </p:sp>
      <p:sp>
        <p:nvSpPr>
          <p:cNvPr id="32" name="円/楕円 11">
            <a:extLst>
              <a:ext uri="{FF2B5EF4-FFF2-40B4-BE49-F238E27FC236}">
                <a16:creationId xmlns:a16="http://schemas.microsoft.com/office/drawing/2014/main" id="{3F5F0391-9B42-4BEE-8102-EA54D04CEF8F}"/>
              </a:ext>
            </a:extLst>
          </p:cNvPr>
          <p:cNvSpPr/>
          <p:nvPr/>
        </p:nvSpPr>
        <p:spPr>
          <a:xfrm>
            <a:off x="6601348" y="4592057"/>
            <a:ext cx="1440172" cy="5941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Workshop</a:t>
            </a:r>
            <a:endParaRPr kumimoji="1" lang="ja-JP" altLang="en-US" sz="1600">
              <a:solidFill>
                <a:schemeClr val="tx1"/>
              </a:solidFill>
            </a:endParaRPr>
          </a:p>
        </p:txBody>
      </p:sp>
      <p:sp>
        <p:nvSpPr>
          <p:cNvPr id="33" name="円/楕円 11">
            <a:extLst>
              <a:ext uri="{FF2B5EF4-FFF2-40B4-BE49-F238E27FC236}">
                <a16:creationId xmlns:a16="http://schemas.microsoft.com/office/drawing/2014/main" id="{32BAF7FD-D73D-4CF5-928A-1F92D606B1ED}"/>
              </a:ext>
            </a:extLst>
          </p:cNvPr>
          <p:cNvSpPr/>
          <p:nvPr/>
        </p:nvSpPr>
        <p:spPr>
          <a:xfrm>
            <a:off x="1377613" y="4592057"/>
            <a:ext cx="1637112" cy="5941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kumimoji="1" lang="en-US" altLang="ja-JP" sz="1600" dirty="0">
                <a:solidFill>
                  <a:schemeClr val="tx1"/>
                </a:solidFill>
              </a:rPr>
              <a:t>Explanatory Meeting</a:t>
            </a:r>
            <a:endParaRPr kumimoji="1" lang="ja-JP" altLang="en-US" sz="1600" dirty="0">
              <a:solidFill>
                <a:schemeClr val="tx1"/>
              </a:solidFill>
            </a:endParaRPr>
          </a:p>
        </p:txBody>
      </p:sp>
      <p:sp>
        <p:nvSpPr>
          <p:cNvPr id="34" name="円/楕円 11">
            <a:extLst>
              <a:ext uri="{FF2B5EF4-FFF2-40B4-BE49-F238E27FC236}">
                <a16:creationId xmlns:a16="http://schemas.microsoft.com/office/drawing/2014/main" id="{1983F71C-F89E-4889-858A-3FE47075CA50}"/>
              </a:ext>
            </a:extLst>
          </p:cNvPr>
          <p:cNvSpPr/>
          <p:nvPr/>
        </p:nvSpPr>
        <p:spPr>
          <a:xfrm>
            <a:off x="4873515" y="4605523"/>
            <a:ext cx="1440172" cy="567204"/>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Committee</a:t>
            </a:r>
            <a:endParaRPr kumimoji="1" lang="ja-JP" altLang="en-US" sz="1600">
              <a:solidFill>
                <a:schemeClr val="tx1"/>
              </a:solidFill>
            </a:endParaRPr>
          </a:p>
        </p:txBody>
      </p:sp>
      <p:sp>
        <p:nvSpPr>
          <p:cNvPr id="35" name="円/楕円 11">
            <a:extLst>
              <a:ext uri="{FF2B5EF4-FFF2-40B4-BE49-F238E27FC236}">
                <a16:creationId xmlns:a16="http://schemas.microsoft.com/office/drawing/2014/main" id="{9A69D16F-F603-4DBC-843A-3E9FE16CD6B8}"/>
              </a:ext>
            </a:extLst>
          </p:cNvPr>
          <p:cNvSpPr/>
          <p:nvPr/>
        </p:nvSpPr>
        <p:spPr>
          <a:xfrm>
            <a:off x="3302387" y="4578950"/>
            <a:ext cx="1283466" cy="620351"/>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kumimoji="1" lang="en-US" altLang="ja-JP" sz="1600">
                <a:solidFill>
                  <a:schemeClr val="tx1"/>
                </a:solidFill>
              </a:rPr>
              <a:t>Public Hearing</a:t>
            </a:r>
            <a:endParaRPr kumimoji="1" lang="ja-JP" altLang="en-US" sz="1600">
              <a:solidFill>
                <a:schemeClr val="tx1"/>
              </a:solidFill>
            </a:endParaRPr>
          </a:p>
        </p:txBody>
      </p:sp>
      <p:sp>
        <p:nvSpPr>
          <p:cNvPr id="36" name="円/楕円 11">
            <a:extLst>
              <a:ext uri="{FF2B5EF4-FFF2-40B4-BE49-F238E27FC236}">
                <a16:creationId xmlns:a16="http://schemas.microsoft.com/office/drawing/2014/main" id="{65F76D76-7CC5-41D7-AF67-B976F8CFDB33}"/>
              </a:ext>
            </a:extLst>
          </p:cNvPr>
          <p:cNvSpPr/>
          <p:nvPr/>
        </p:nvSpPr>
        <p:spPr>
          <a:xfrm>
            <a:off x="1554436" y="5283678"/>
            <a:ext cx="1283466" cy="5941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Task Force</a:t>
            </a:r>
            <a:endParaRPr kumimoji="1" lang="ja-JP" altLang="en-US" sz="1600">
              <a:solidFill>
                <a:schemeClr val="tx1"/>
              </a:solidFill>
            </a:endParaRPr>
          </a:p>
        </p:txBody>
      </p:sp>
      <p:sp>
        <p:nvSpPr>
          <p:cNvPr id="37" name="円/楕円 11">
            <a:extLst>
              <a:ext uri="{FF2B5EF4-FFF2-40B4-BE49-F238E27FC236}">
                <a16:creationId xmlns:a16="http://schemas.microsoft.com/office/drawing/2014/main" id="{6A8F4560-4D72-464C-8999-F21206485F51}"/>
              </a:ext>
            </a:extLst>
          </p:cNvPr>
          <p:cNvSpPr/>
          <p:nvPr/>
        </p:nvSpPr>
        <p:spPr>
          <a:xfrm>
            <a:off x="5004048" y="5283678"/>
            <a:ext cx="1283466" cy="5941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Mediation</a:t>
            </a:r>
            <a:endParaRPr kumimoji="1" lang="ja-JP" altLang="en-US" sz="1600">
              <a:solidFill>
                <a:schemeClr val="tx1"/>
              </a:solidFill>
            </a:endParaRPr>
          </a:p>
        </p:txBody>
      </p:sp>
    </p:spTree>
    <p:extLst>
      <p:ext uri="{BB962C8B-B14F-4D97-AF65-F5344CB8AC3E}">
        <p14:creationId xmlns:p14="http://schemas.microsoft.com/office/powerpoint/2010/main" val="253873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4. </a:t>
            </a:r>
            <a:r>
              <a:rPr lang="en-GB" altLang="ja-JP" sz="2800"/>
              <a:t>Community and Private Sector Participation</a:t>
            </a:r>
            <a:endParaRPr kumimoji="1" lang="ja-JP" altLang="en-US" sz="2800"/>
          </a:p>
        </p:txBody>
      </p:sp>
      <p:sp>
        <p:nvSpPr>
          <p:cNvPr id="6" name="テキスト ボックス 5"/>
          <p:cNvSpPr txBox="1"/>
          <p:nvPr/>
        </p:nvSpPr>
        <p:spPr>
          <a:xfrm>
            <a:off x="642101" y="1537816"/>
            <a:ext cx="7890398" cy="707886"/>
          </a:xfrm>
          <a:prstGeom prst="rect">
            <a:avLst/>
          </a:prstGeom>
          <a:noFill/>
        </p:spPr>
        <p:txBody>
          <a:bodyPr wrap="square" rtlCol="0">
            <a:spAutoFit/>
          </a:bodyPr>
          <a:lstStyle/>
          <a:p>
            <a:r>
              <a:rPr lang="en-GB" altLang="ja-JP" sz="2000"/>
              <a:t>The public and private sectors should cooperate in water environment conservation activities.</a:t>
            </a:r>
            <a:endParaRPr lang="en-US" altLang="ja-JP" sz="20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9859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Water Environment Conservation Activities</a:t>
            </a:r>
          </a:p>
        </p:txBody>
      </p:sp>
      <p:pic>
        <p:nvPicPr>
          <p:cNvPr id="4" name="図 3" descr="ロゴ, 会社名&#10;&#10;自動的に生成された説明">
            <a:extLst>
              <a:ext uri="{FF2B5EF4-FFF2-40B4-BE49-F238E27FC236}">
                <a16:creationId xmlns:a16="http://schemas.microsoft.com/office/drawing/2014/main" id="{B3C632BF-E738-42AC-82FB-89936C0F2BCC}"/>
              </a:ext>
            </a:extLst>
          </p:cNvPr>
          <p:cNvPicPr>
            <a:picLocks noChangeAspect="1"/>
          </p:cNvPicPr>
          <p:nvPr/>
        </p:nvPicPr>
        <p:blipFill rotWithShape="1">
          <a:blip r:embed="rId3">
            <a:extLst>
              <a:ext uri="{28A0092B-C50C-407E-A947-70E740481C1C}">
                <a14:useLocalDpi xmlns:a14="http://schemas.microsoft.com/office/drawing/2010/main" val="0"/>
              </a:ext>
            </a:extLst>
          </a:blip>
          <a:srcRect l="5187" t="13790" r="7875" b="12568"/>
          <a:stretch/>
        </p:blipFill>
        <p:spPr>
          <a:xfrm>
            <a:off x="5974652" y="4262973"/>
            <a:ext cx="1874562" cy="1587873"/>
          </a:xfrm>
          <a:prstGeom prst="rect">
            <a:avLst/>
          </a:prstGeom>
          <a:ln>
            <a:solidFill>
              <a:srgbClr val="0070C0"/>
            </a:solidFill>
          </a:ln>
        </p:spPr>
      </p:pic>
      <p:sp>
        <p:nvSpPr>
          <p:cNvPr id="26" name="コンテンツ プレースホルダー 3">
            <a:extLst>
              <a:ext uri="{FF2B5EF4-FFF2-40B4-BE49-F238E27FC236}">
                <a16:creationId xmlns:a16="http://schemas.microsoft.com/office/drawing/2014/main" id="{A8EF488D-4E6A-4154-9A34-9C3E298371D0}"/>
              </a:ext>
            </a:extLst>
          </p:cNvPr>
          <p:cNvSpPr txBox="1"/>
          <p:nvPr/>
        </p:nvSpPr>
        <p:spPr>
          <a:xfrm>
            <a:off x="5886593" y="3809789"/>
            <a:ext cx="2081008"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Logo of River Partner Organizations</a:t>
            </a:r>
            <a:endParaRPr lang="ja-JP" altLang="en-US" sz="1600"/>
          </a:p>
        </p:txBody>
      </p:sp>
      <p:pic>
        <p:nvPicPr>
          <p:cNvPr id="9" name="図 8">
            <a:extLst>
              <a:ext uri="{FF2B5EF4-FFF2-40B4-BE49-F238E27FC236}">
                <a16:creationId xmlns:a16="http://schemas.microsoft.com/office/drawing/2014/main" id="{3EF5826C-B0FF-4399-BD20-2CC44EB1DEC2}"/>
              </a:ext>
            </a:extLst>
          </p:cNvPr>
          <p:cNvPicPr>
            <a:picLocks noChangeAspect="1"/>
          </p:cNvPicPr>
          <p:nvPr/>
        </p:nvPicPr>
        <p:blipFill>
          <a:blip r:embed="rId4"/>
          <a:stretch>
            <a:fillRect/>
          </a:stretch>
        </p:blipFill>
        <p:spPr>
          <a:xfrm>
            <a:off x="6010985" y="2089149"/>
            <a:ext cx="1801895" cy="1659854"/>
          </a:xfrm>
          <a:prstGeom prst="rect">
            <a:avLst/>
          </a:prstGeom>
          <a:ln>
            <a:solidFill>
              <a:srgbClr val="0070C0"/>
            </a:solidFill>
          </a:ln>
        </p:spPr>
      </p:pic>
      <p:sp>
        <p:nvSpPr>
          <p:cNvPr id="31" name="コンテンツ プレースホルダー 3">
            <a:extLst>
              <a:ext uri="{FF2B5EF4-FFF2-40B4-BE49-F238E27FC236}">
                <a16:creationId xmlns:a16="http://schemas.microsoft.com/office/drawing/2014/main" id="{7061B032-26AE-49A6-B426-834E50C4DB37}"/>
              </a:ext>
            </a:extLst>
          </p:cNvPr>
          <p:cNvSpPr txBox="1"/>
          <p:nvPr/>
        </p:nvSpPr>
        <p:spPr>
          <a:xfrm>
            <a:off x="5496161" y="6001584"/>
            <a:ext cx="286187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Logo of Water Stewardship</a:t>
            </a:r>
            <a:endParaRPr lang="ja-JP" altLang="en-US" sz="1600"/>
          </a:p>
        </p:txBody>
      </p:sp>
      <p:sp>
        <p:nvSpPr>
          <p:cNvPr id="38" name="テキスト プレースホルダー 2">
            <a:extLst>
              <a:ext uri="{FF2B5EF4-FFF2-40B4-BE49-F238E27FC236}">
                <a16:creationId xmlns:a16="http://schemas.microsoft.com/office/drawing/2014/main" id="{3B20A221-0D69-4E73-8E4F-95F9BDEEB4AD}"/>
              </a:ext>
            </a:extLst>
          </p:cNvPr>
          <p:cNvSpPr txBox="1">
            <a:spLocks/>
          </p:cNvSpPr>
          <p:nvPr/>
        </p:nvSpPr>
        <p:spPr>
          <a:xfrm>
            <a:off x="488118" y="2251669"/>
            <a:ext cx="5308018" cy="276150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Designation of Private organizations  as </a:t>
            </a:r>
            <a:r>
              <a:rPr lang="en-US" altLang="ja-JP">
                <a:solidFill>
                  <a:srgbClr val="3399FF"/>
                </a:solidFill>
              </a:rPr>
              <a:t>River Partner Organization </a:t>
            </a:r>
            <a:endParaRPr lang="en-US" altLang="ja-JP"/>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solidFill>
                  <a:srgbClr val="3399FF"/>
                </a:solidFill>
              </a:rPr>
              <a:t>Citizen Participation </a:t>
            </a:r>
            <a:r>
              <a:rPr lang="en-US" altLang="ja-JP"/>
              <a:t>through Workshops</a:t>
            </a:r>
            <a:r>
              <a:rPr lang="ja-JP" altLang="en-US"/>
              <a:t> </a:t>
            </a:r>
            <a:r>
              <a:rPr lang="en-US" altLang="ja-JP"/>
              <a:t>such</a:t>
            </a:r>
            <a:r>
              <a:rPr lang="ja-JP" altLang="en-US"/>
              <a:t> </a:t>
            </a:r>
            <a:r>
              <a:rPr lang="en-US" altLang="ja-JP"/>
              <a:t>as</a:t>
            </a:r>
            <a:r>
              <a:rPr lang="ja-JP" altLang="en-US"/>
              <a:t> </a:t>
            </a:r>
            <a:r>
              <a:rPr lang="en-US" altLang="ja-JP"/>
              <a:t>Good-river and River-improving Workshop</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solidFill>
                  <a:srgbClr val="3399FF"/>
                </a:solidFill>
              </a:rPr>
              <a:t>CSR Activities</a:t>
            </a:r>
            <a:r>
              <a:rPr lang="en-US" altLang="ja-JP"/>
              <a:t> by Private Companies such as Water Stewardship (water environment conservation activities)</a:t>
            </a:r>
          </a:p>
        </p:txBody>
      </p:sp>
      <p:sp>
        <p:nvSpPr>
          <p:cNvPr id="14" name="テキスト ボックス 13">
            <a:extLst>
              <a:ext uri="{FF2B5EF4-FFF2-40B4-BE49-F238E27FC236}">
                <a16:creationId xmlns:a16="http://schemas.microsoft.com/office/drawing/2014/main" id="{72C5EA41-201C-4EDF-BB60-FE4DE4C1100B}"/>
              </a:ext>
            </a:extLst>
          </p:cNvPr>
          <p:cNvSpPr txBox="1"/>
          <p:nvPr/>
        </p:nvSpPr>
        <p:spPr>
          <a:xfrm>
            <a:off x="7774065" y="3501008"/>
            <a:ext cx="985198" cy="246221"/>
          </a:xfrm>
          <a:prstGeom prst="rect">
            <a:avLst/>
          </a:prstGeom>
          <a:noFill/>
        </p:spPr>
        <p:txBody>
          <a:bodyPr wrap="square">
            <a:spAutoFit/>
          </a:bodyPr>
          <a:lstStyle/>
          <a:p>
            <a:r>
              <a:rPr lang="en-US" sz="1000" dirty="0">
                <a:effectLst/>
                <a:ea typeface="ＭＳ 明朝" panose="02020609040205080304" pitchFamily="17" charset="-128"/>
              </a:rPr>
              <a:t>Source: MLIT</a:t>
            </a:r>
          </a:p>
        </p:txBody>
      </p:sp>
      <p:sp>
        <p:nvSpPr>
          <p:cNvPr id="15" name="テキスト ボックス 14">
            <a:extLst>
              <a:ext uri="{FF2B5EF4-FFF2-40B4-BE49-F238E27FC236}">
                <a16:creationId xmlns:a16="http://schemas.microsoft.com/office/drawing/2014/main" id="{263C75F9-9259-4AE2-A690-79DAC4B4A89F}"/>
              </a:ext>
            </a:extLst>
          </p:cNvPr>
          <p:cNvSpPr txBox="1"/>
          <p:nvPr/>
        </p:nvSpPr>
        <p:spPr>
          <a:xfrm>
            <a:off x="7849214" y="5251266"/>
            <a:ext cx="1179304" cy="553998"/>
          </a:xfrm>
          <a:prstGeom prst="rect">
            <a:avLst/>
          </a:prstGeom>
          <a:noFill/>
        </p:spPr>
        <p:txBody>
          <a:bodyPr wrap="square">
            <a:spAutoFit/>
          </a:bodyPr>
          <a:lstStyle/>
          <a:p>
            <a:r>
              <a:rPr lang="en-US" sz="1000" dirty="0">
                <a:effectLst/>
                <a:ea typeface="ＭＳ 明朝" panose="02020609040205080304" pitchFamily="17" charset="-128"/>
              </a:rPr>
              <a:t>Source: Alliance for Water Stewardship</a:t>
            </a:r>
          </a:p>
        </p:txBody>
      </p:sp>
    </p:spTree>
    <p:extLst>
      <p:ext uri="{BB962C8B-B14F-4D97-AF65-F5344CB8AC3E}">
        <p14:creationId xmlns:p14="http://schemas.microsoft.com/office/powerpoint/2010/main" val="321558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a:t>Contents</a:t>
            </a:r>
            <a:endParaRPr lang="ja-JP" altLang="en-US"/>
          </a:p>
        </p:txBody>
      </p:sp>
      <p:sp>
        <p:nvSpPr>
          <p:cNvPr id="5" name="テキスト プレースホルダー 4"/>
          <p:cNvSpPr>
            <a:spLocks noGrp="1"/>
          </p:cNvSpPr>
          <p:nvPr>
            <p:ph type="body" sz="quarter" idx="13"/>
          </p:nvPr>
        </p:nvSpPr>
        <p:spPr>
          <a:xfrm>
            <a:off x="1152000" y="2058936"/>
            <a:ext cx="7416000" cy="3385542"/>
          </a:xfrm>
        </p:spPr>
        <p:txBody>
          <a:bodyPr/>
          <a:lstStyle/>
          <a:p>
            <a:pPr lvl="3">
              <a:lnSpc>
                <a:spcPts val="3000"/>
              </a:lnSpc>
            </a:pPr>
            <a:r>
              <a:rPr lang="en-US" altLang="ja-JP" sz="2800"/>
              <a:t>Introduction</a:t>
            </a:r>
          </a:p>
          <a:p>
            <a:pPr lvl="3">
              <a:lnSpc>
                <a:spcPts val="3000"/>
              </a:lnSpc>
            </a:pPr>
            <a:r>
              <a:rPr lang="en-US" altLang="ja-JP" sz="2800"/>
              <a:t>Transparency in the Public Works Progress</a:t>
            </a:r>
          </a:p>
          <a:p>
            <a:pPr lvl="3">
              <a:lnSpc>
                <a:spcPts val="3000"/>
              </a:lnSpc>
            </a:pPr>
            <a:r>
              <a:rPr lang="en-US" altLang="ja-JP" sz="2800"/>
              <a:t>Reflecting the Will of the Residents in  Projects</a:t>
            </a:r>
          </a:p>
          <a:p>
            <a:pPr lvl="3">
              <a:lnSpc>
                <a:spcPts val="3000"/>
              </a:lnSpc>
            </a:pPr>
            <a:r>
              <a:rPr lang="en-US" altLang="ja-JP" sz="2800"/>
              <a:t>Community and Private Sector Participation</a:t>
            </a:r>
          </a:p>
          <a:p>
            <a:pPr lvl="3">
              <a:lnSpc>
                <a:spcPts val="3000"/>
              </a:lnSpc>
            </a:pPr>
            <a:r>
              <a:rPr lang="en-US" altLang="ja-JP" sz="2800"/>
              <a:t>Lessons Learned</a:t>
            </a:r>
            <a:endParaRPr lang="ja-JP"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4. </a:t>
            </a:r>
            <a:r>
              <a:rPr lang="en-GB" altLang="ja-JP" sz="2800"/>
              <a:t>Community and Private Sector Participation</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55193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(2) Recent Notable Activities for Water-Environment Conservation</a:t>
            </a:r>
          </a:p>
        </p:txBody>
      </p:sp>
      <p:sp>
        <p:nvSpPr>
          <p:cNvPr id="26" name="コンテンツ プレースホルダー 3">
            <a:extLst>
              <a:ext uri="{FF2B5EF4-FFF2-40B4-BE49-F238E27FC236}">
                <a16:creationId xmlns:a16="http://schemas.microsoft.com/office/drawing/2014/main" id="{A8EF488D-4E6A-4154-9A34-9C3E298371D0}"/>
              </a:ext>
            </a:extLst>
          </p:cNvPr>
          <p:cNvSpPr txBox="1"/>
          <p:nvPr/>
        </p:nvSpPr>
        <p:spPr>
          <a:xfrm>
            <a:off x="2586223" y="5695679"/>
            <a:ext cx="4613298"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a:t>Forest-Village-River-Sea Project</a:t>
            </a:r>
          </a:p>
        </p:txBody>
      </p:sp>
      <p:sp>
        <p:nvSpPr>
          <p:cNvPr id="38" name="テキスト プレースホルダー 2">
            <a:extLst>
              <a:ext uri="{FF2B5EF4-FFF2-40B4-BE49-F238E27FC236}">
                <a16:creationId xmlns:a16="http://schemas.microsoft.com/office/drawing/2014/main" id="{3B20A221-0D69-4E73-8E4F-95F9BDEEB4AD}"/>
              </a:ext>
            </a:extLst>
          </p:cNvPr>
          <p:cNvSpPr txBox="1">
            <a:spLocks/>
          </p:cNvSpPr>
          <p:nvPr/>
        </p:nvSpPr>
        <p:spPr>
          <a:xfrm>
            <a:off x="529601" y="1466569"/>
            <a:ext cx="7890398" cy="145345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solidFill>
                  <a:srgbClr val="FF0000"/>
                </a:solidFill>
              </a:rPr>
              <a:t>Forest-Village-River-Sea Project</a:t>
            </a:r>
            <a:r>
              <a:rPr lang="en-US" altLang="ja-JP"/>
              <a:t> contributes to local society and economy by promoting the </a:t>
            </a:r>
            <a:r>
              <a:rPr lang="en-US" altLang="ja-JP">
                <a:solidFill>
                  <a:schemeClr val="accent2">
                    <a:lumMod val="75000"/>
                  </a:schemeClr>
                </a:solidFill>
              </a:rPr>
              <a:t>conservation and restoration of the natural environment</a:t>
            </a:r>
            <a:r>
              <a:rPr lang="en-US" altLang="ja-JP"/>
              <a:t>.</a:t>
            </a:r>
          </a:p>
          <a:p>
            <a:pPr marL="342900" indent="-342900">
              <a:lnSpc>
                <a:spcPct val="100000"/>
              </a:lnSpc>
              <a:spcAft>
                <a:spcPts val="600"/>
              </a:spcAft>
              <a:buClr>
                <a:srgbClr val="CAE2FF">
                  <a:lumMod val="50000"/>
                </a:srgbClr>
              </a:buClr>
              <a:buSzPct val="75000"/>
              <a:buFont typeface="Wingdings" panose="05000000000000000000" pitchFamily="2" charset="2"/>
              <a:buChar char="l"/>
            </a:pPr>
            <a:endParaRPr lang="en-US" altLang="ja-JP"/>
          </a:p>
        </p:txBody>
      </p:sp>
      <p:grpSp>
        <p:nvGrpSpPr>
          <p:cNvPr id="3" name="グループ化 2">
            <a:extLst>
              <a:ext uri="{FF2B5EF4-FFF2-40B4-BE49-F238E27FC236}">
                <a16:creationId xmlns:a16="http://schemas.microsoft.com/office/drawing/2014/main" id="{3A716764-D68A-468D-95B6-94F7FE7A2154}"/>
              </a:ext>
            </a:extLst>
          </p:cNvPr>
          <p:cNvGrpSpPr/>
          <p:nvPr/>
        </p:nvGrpSpPr>
        <p:grpSpPr>
          <a:xfrm>
            <a:off x="1248910" y="2661071"/>
            <a:ext cx="6646179" cy="2553807"/>
            <a:chOff x="1248910" y="3111507"/>
            <a:chExt cx="6646179" cy="2553807"/>
          </a:xfrm>
        </p:grpSpPr>
        <p:pic>
          <p:nvPicPr>
            <p:cNvPr id="4" name="図 3" descr="マップ&#10;&#10;自動的に生成された説明">
              <a:extLst>
                <a:ext uri="{FF2B5EF4-FFF2-40B4-BE49-F238E27FC236}">
                  <a16:creationId xmlns:a16="http://schemas.microsoft.com/office/drawing/2014/main" id="{39ECE477-8B1F-4C55-A94B-4D5F7A824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910" y="3111507"/>
              <a:ext cx="6646179" cy="2553807"/>
            </a:xfrm>
            <a:prstGeom prst="rect">
              <a:avLst/>
            </a:prstGeom>
          </p:spPr>
        </p:pic>
        <p:sp>
          <p:nvSpPr>
            <p:cNvPr id="7" name="正方形/長方形 6">
              <a:extLst>
                <a:ext uri="{FF2B5EF4-FFF2-40B4-BE49-F238E27FC236}">
                  <a16:creationId xmlns:a16="http://schemas.microsoft.com/office/drawing/2014/main" id="{BAD13E77-F67A-45B2-960C-8AC7199C4244}"/>
                </a:ext>
              </a:extLst>
            </p:cNvPr>
            <p:cNvSpPr/>
            <p:nvPr/>
          </p:nvSpPr>
          <p:spPr>
            <a:xfrm>
              <a:off x="1532364" y="3412454"/>
              <a:ext cx="4485074" cy="68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spAutoFit/>
            </a:bodyPr>
            <a:lstStyle/>
            <a:p>
              <a:pPr algn="ctr"/>
              <a:r>
                <a:rPr lang="en-US" altLang="ja-JP" sz="2000" b="1" dirty="0">
                  <a:solidFill>
                    <a:srgbClr val="FF9900"/>
                  </a:solidFill>
                </a:rPr>
                <a:t>secure the connection between </a:t>
              </a:r>
              <a:r>
                <a:rPr lang="en-US" altLang="ja-JP" sz="2000" b="1" dirty="0">
                  <a:solidFill>
                    <a:srgbClr val="00B050"/>
                  </a:solidFill>
                </a:rPr>
                <a:t>forests,</a:t>
              </a:r>
              <a:r>
                <a:rPr lang="en-US" altLang="ja-JP" sz="2000" b="1" dirty="0">
                  <a:solidFill>
                    <a:srgbClr val="3399FF"/>
                  </a:solidFill>
                </a:rPr>
                <a:t> </a:t>
              </a:r>
              <a:r>
                <a:rPr lang="en-US" altLang="ja-JP" sz="2000" b="1" dirty="0">
                  <a:solidFill>
                    <a:srgbClr val="92D050"/>
                  </a:solidFill>
                </a:rPr>
                <a:t>villages,</a:t>
              </a:r>
              <a:r>
                <a:rPr lang="en-US" altLang="ja-JP" sz="2000" b="1" dirty="0">
                  <a:solidFill>
                    <a:srgbClr val="3399FF"/>
                  </a:solidFill>
                </a:rPr>
                <a:t> rivers, </a:t>
              </a:r>
              <a:r>
                <a:rPr lang="en-US" altLang="ja-JP" sz="2000" b="1" dirty="0">
                  <a:solidFill>
                    <a:srgbClr val="0070C0"/>
                  </a:solidFill>
                </a:rPr>
                <a:t>the sea</a:t>
              </a:r>
              <a:endParaRPr kumimoji="1" lang="ja-JP" altLang="en-US" sz="2000" b="1" dirty="0">
                <a:solidFill>
                  <a:srgbClr val="0070C0"/>
                </a:solidFill>
              </a:endParaRPr>
            </a:p>
          </p:txBody>
        </p:sp>
        <p:sp>
          <p:nvSpPr>
            <p:cNvPr id="12" name="正方形/長方形 11">
              <a:extLst>
                <a:ext uri="{FF2B5EF4-FFF2-40B4-BE49-F238E27FC236}">
                  <a16:creationId xmlns:a16="http://schemas.microsoft.com/office/drawing/2014/main" id="{DD13B815-E277-4F8D-ACD2-0A218EFF5539}"/>
                </a:ext>
              </a:extLst>
            </p:cNvPr>
            <p:cNvSpPr/>
            <p:nvPr/>
          </p:nvSpPr>
          <p:spPr>
            <a:xfrm>
              <a:off x="7199521" y="5212654"/>
              <a:ext cx="381515"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altLang="ja-JP" sz="1400" b="1">
                  <a:solidFill>
                    <a:schemeClr val="tx1"/>
                  </a:solidFill>
                </a:rPr>
                <a:t>MOE</a:t>
              </a:r>
              <a:endParaRPr kumimoji="1" lang="ja-JP" altLang="en-US" sz="1400" b="1">
                <a:solidFill>
                  <a:schemeClr val="tx1"/>
                </a:solidFill>
              </a:endParaRPr>
            </a:p>
          </p:txBody>
        </p:sp>
        <p:sp>
          <p:nvSpPr>
            <p:cNvPr id="9" name="正方形/長方形 8">
              <a:extLst>
                <a:ext uri="{FF2B5EF4-FFF2-40B4-BE49-F238E27FC236}">
                  <a16:creationId xmlns:a16="http://schemas.microsoft.com/office/drawing/2014/main" id="{4321076C-A1B6-40DF-B89B-ADA1DDBA39A3}"/>
                </a:ext>
              </a:extLst>
            </p:cNvPr>
            <p:cNvSpPr/>
            <p:nvPr/>
          </p:nvSpPr>
          <p:spPr>
            <a:xfrm>
              <a:off x="6572924" y="4132534"/>
              <a:ext cx="720080" cy="144016"/>
            </a:xfrm>
            <a:prstGeom prst="rect">
              <a:avLst/>
            </a:prstGeom>
            <a:solidFill>
              <a:srgbClr val="DF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8192C2B-182D-4B1D-ABEA-19FD4181FB96}"/>
                </a:ext>
              </a:extLst>
            </p:cNvPr>
            <p:cNvSpPr/>
            <p:nvPr/>
          </p:nvSpPr>
          <p:spPr>
            <a:xfrm>
              <a:off x="6725324" y="4284934"/>
              <a:ext cx="495672" cy="144016"/>
            </a:xfrm>
            <a:prstGeom prst="rect">
              <a:avLst/>
            </a:prstGeom>
            <a:solidFill>
              <a:srgbClr val="DF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CB756BF-B5F3-4ECD-BA9C-B0521054F39D}"/>
                </a:ext>
              </a:extLst>
            </p:cNvPr>
            <p:cNvSpPr/>
            <p:nvPr/>
          </p:nvSpPr>
          <p:spPr>
            <a:xfrm>
              <a:off x="6300892" y="3879436"/>
              <a:ext cx="1594197" cy="692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800"/>
                </a:lnSpc>
              </a:pPr>
              <a:r>
                <a:rPr lang="en-US" altLang="ja-JP" b="1" dirty="0">
                  <a:solidFill>
                    <a:schemeClr val="tx1"/>
                  </a:solidFill>
                </a:rPr>
                <a:t>What is the blessings of the nature?</a:t>
              </a:r>
              <a:endParaRPr kumimoji="1" lang="ja-JP" altLang="en-US" b="1" dirty="0">
                <a:solidFill>
                  <a:schemeClr val="tx1"/>
                </a:solidFill>
              </a:endParaRPr>
            </a:p>
          </p:txBody>
        </p:sp>
      </p:grpSp>
      <p:sp>
        <p:nvSpPr>
          <p:cNvPr id="16" name="テキスト ボックス 15">
            <a:extLst>
              <a:ext uri="{FF2B5EF4-FFF2-40B4-BE49-F238E27FC236}">
                <a16:creationId xmlns:a16="http://schemas.microsoft.com/office/drawing/2014/main" id="{F5220D39-A528-41BE-8AB8-5857A6DF93F6}"/>
              </a:ext>
            </a:extLst>
          </p:cNvPr>
          <p:cNvSpPr txBox="1"/>
          <p:nvPr/>
        </p:nvSpPr>
        <p:spPr>
          <a:xfrm>
            <a:off x="1158596" y="5271011"/>
            <a:ext cx="3960440" cy="246221"/>
          </a:xfrm>
          <a:prstGeom prst="rect">
            <a:avLst/>
          </a:prstGeom>
          <a:noFill/>
        </p:spPr>
        <p:txBody>
          <a:bodyPr wrap="square">
            <a:spAutoFit/>
          </a:bodyPr>
          <a:lstStyle/>
          <a:p>
            <a:r>
              <a:rPr lang="en-US" sz="1000" dirty="0">
                <a:effectLst/>
                <a:ea typeface="ＭＳ 明朝" panose="02020609040205080304" pitchFamily="17" charset="-128"/>
              </a:rPr>
              <a:t>Source: The Ministry of the Environment</a:t>
            </a:r>
          </a:p>
        </p:txBody>
      </p:sp>
    </p:spTree>
    <p:extLst>
      <p:ext uri="{BB962C8B-B14F-4D97-AF65-F5344CB8AC3E}">
        <p14:creationId xmlns:p14="http://schemas.microsoft.com/office/powerpoint/2010/main" val="184203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4. </a:t>
            </a:r>
            <a:r>
              <a:rPr lang="en-GB" altLang="ja-JP" sz="2800"/>
              <a:t>Community and Private Sector Participation</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49582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(2) Recent Notable Activities for Water-Environment Conservation</a:t>
            </a:r>
          </a:p>
        </p:txBody>
      </p:sp>
      <p:sp>
        <p:nvSpPr>
          <p:cNvPr id="26" name="コンテンツ プレースホルダー 3">
            <a:extLst>
              <a:ext uri="{FF2B5EF4-FFF2-40B4-BE49-F238E27FC236}">
                <a16:creationId xmlns:a16="http://schemas.microsoft.com/office/drawing/2014/main" id="{A8EF488D-4E6A-4154-9A34-9C3E298371D0}"/>
              </a:ext>
            </a:extLst>
          </p:cNvPr>
          <p:cNvSpPr txBox="1"/>
          <p:nvPr/>
        </p:nvSpPr>
        <p:spPr>
          <a:xfrm>
            <a:off x="3561497" y="5947894"/>
            <a:ext cx="461329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Fish Breeding Functions of Forest</a:t>
            </a:r>
            <a:endParaRPr lang="ja-JP" altLang="en-US" sz="1600" dirty="0"/>
          </a:p>
        </p:txBody>
      </p:sp>
      <p:sp>
        <p:nvSpPr>
          <p:cNvPr id="14" name="角丸四角形吹き出し 43">
            <a:extLst>
              <a:ext uri="{FF2B5EF4-FFF2-40B4-BE49-F238E27FC236}">
                <a16:creationId xmlns:a16="http://schemas.microsoft.com/office/drawing/2014/main" id="{3AE0B8B5-5547-411D-A256-8E9B5D499661}"/>
              </a:ext>
            </a:extLst>
          </p:cNvPr>
          <p:cNvSpPr/>
          <p:nvPr/>
        </p:nvSpPr>
        <p:spPr>
          <a:xfrm>
            <a:off x="714343" y="2367148"/>
            <a:ext cx="2123582" cy="1276945"/>
          </a:xfrm>
          <a:prstGeom prst="wedgeRoundRectCallout">
            <a:avLst>
              <a:gd name="adj1" fmla="val 74915"/>
              <a:gd name="adj2" fmla="val 25982"/>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Forests of about 60,000 ha have been designated as Forest for Fish Breeding in Japan.</a:t>
            </a:r>
          </a:p>
        </p:txBody>
      </p:sp>
      <p:sp>
        <p:nvSpPr>
          <p:cNvPr id="38" name="テキスト プレースホルダー 2">
            <a:extLst>
              <a:ext uri="{FF2B5EF4-FFF2-40B4-BE49-F238E27FC236}">
                <a16:creationId xmlns:a16="http://schemas.microsoft.com/office/drawing/2014/main" id="{3B20A221-0D69-4E73-8E4F-95F9BDEEB4AD}"/>
              </a:ext>
            </a:extLst>
          </p:cNvPr>
          <p:cNvSpPr txBox="1">
            <a:spLocks/>
          </p:cNvSpPr>
          <p:nvPr/>
        </p:nvSpPr>
        <p:spPr>
          <a:xfrm>
            <a:off x="325047" y="1529898"/>
            <a:ext cx="8135385"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solidFill>
                  <a:srgbClr val="FF0000"/>
                </a:solidFill>
              </a:rPr>
              <a:t>Forest for Fish Breeding </a:t>
            </a:r>
            <a:r>
              <a:rPr lang="en-US" altLang="ja-JP"/>
              <a:t>is one of the protection forests designated in accordance with the Forest Act.</a:t>
            </a:r>
            <a:endParaRPr lang="en-US" altLang="ja-JP" sz="1800"/>
          </a:p>
        </p:txBody>
      </p:sp>
      <p:sp>
        <p:nvSpPr>
          <p:cNvPr id="9" name="テキスト ボックス 8">
            <a:extLst>
              <a:ext uri="{FF2B5EF4-FFF2-40B4-BE49-F238E27FC236}">
                <a16:creationId xmlns:a16="http://schemas.microsoft.com/office/drawing/2014/main" id="{3456CD00-5449-4D26-AC25-CE8B0834CE3D}"/>
              </a:ext>
            </a:extLst>
          </p:cNvPr>
          <p:cNvSpPr txBox="1"/>
          <p:nvPr/>
        </p:nvSpPr>
        <p:spPr>
          <a:xfrm>
            <a:off x="1191944" y="5518122"/>
            <a:ext cx="2450424" cy="400110"/>
          </a:xfrm>
          <a:prstGeom prst="rect">
            <a:avLst/>
          </a:prstGeom>
          <a:noFill/>
        </p:spPr>
        <p:txBody>
          <a:bodyPr wrap="square">
            <a:spAutoFit/>
          </a:bodyPr>
          <a:lstStyle/>
          <a:p>
            <a:r>
              <a:rPr lang="en-US" sz="1000" dirty="0">
                <a:effectLst/>
                <a:ea typeface="ＭＳ 明朝" panose="02020609040205080304" pitchFamily="17" charset="-128"/>
              </a:rPr>
              <a:t>Source: </a:t>
            </a:r>
            <a:r>
              <a:rPr lang="en-GB" sz="1000" dirty="0">
                <a:effectLst/>
                <a:ea typeface="ＭＳ 明朝" panose="02020609040205080304" pitchFamily="17" charset="-128"/>
              </a:rPr>
              <a:t>UMI &amp; NAGISA Foundation, OPRI, Ocean Newsletter No.23 (July 2001)</a:t>
            </a:r>
            <a:endParaRPr lang="en-US" sz="1000" dirty="0">
              <a:effectLst/>
              <a:ea typeface="ＭＳ 明朝" panose="02020609040205080304" pitchFamily="17" charset="-128"/>
            </a:endParaRPr>
          </a:p>
        </p:txBody>
      </p:sp>
      <p:grpSp>
        <p:nvGrpSpPr>
          <p:cNvPr id="10" name="グループ化 9">
            <a:extLst>
              <a:ext uri="{FF2B5EF4-FFF2-40B4-BE49-F238E27FC236}">
                <a16:creationId xmlns:a16="http://schemas.microsoft.com/office/drawing/2014/main" id="{32D8B827-57B3-44BB-BD0F-58FF4DB93A98}"/>
              </a:ext>
            </a:extLst>
          </p:cNvPr>
          <p:cNvGrpSpPr>
            <a:grpSpLocks noChangeAspect="1"/>
          </p:cNvGrpSpPr>
          <p:nvPr/>
        </p:nvGrpSpPr>
        <p:grpSpPr>
          <a:xfrm>
            <a:off x="2647479" y="2301807"/>
            <a:ext cx="5976979" cy="3420000"/>
            <a:chOff x="2106525" y="3709905"/>
            <a:chExt cx="5426732" cy="3105150"/>
          </a:xfrm>
        </p:grpSpPr>
        <p:pic>
          <p:nvPicPr>
            <p:cNvPr id="11" name="図 10" descr="ダイアグラム&#10;&#10;自動的に生成された説明">
              <a:extLst>
                <a:ext uri="{FF2B5EF4-FFF2-40B4-BE49-F238E27FC236}">
                  <a16:creationId xmlns:a16="http://schemas.microsoft.com/office/drawing/2014/main" id="{F7F61D1B-611B-4246-B1AD-C96286BF2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378" y="3709905"/>
              <a:ext cx="4286250" cy="3105150"/>
            </a:xfrm>
            <a:prstGeom prst="rect">
              <a:avLst/>
            </a:prstGeom>
          </p:spPr>
        </p:pic>
        <p:sp>
          <p:nvSpPr>
            <p:cNvPr id="12" name="テキスト ボックス 11">
              <a:extLst>
                <a:ext uri="{FF2B5EF4-FFF2-40B4-BE49-F238E27FC236}">
                  <a16:creationId xmlns:a16="http://schemas.microsoft.com/office/drawing/2014/main" id="{B046A2E7-E933-4188-9DFE-8D14E7DF8282}"/>
                </a:ext>
              </a:extLst>
            </p:cNvPr>
            <p:cNvSpPr txBox="1"/>
            <p:nvPr/>
          </p:nvSpPr>
          <p:spPr>
            <a:xfrm>
              <a:off x="3288214" y="4904254"/>
              <a:ext cx="2066128" cy="226348"/>
            </a:xfrm>
            <a:prstGeom prst="rect">
              <a:avLst/>
            </a:prstGeom>
            <a:solidFill>
              <a:srgbClr val="70AD47">
                <a:lumMod val="75000"/>
              </a:srgbClr>
            </a:solidFill>
            <a:ln>
              <a:solidFill>
                <a:srgbClr val="70AD47">
                  <a:lumMod val="75000"/>
                </a:srgbClr>
              </a:solidFill>
            </a:ln>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60" normalizeH="0" baseline="0" noProof="0" dirty="0">
                  <a:ln>
                    <a:noFill/>
                  </a:ln>
                  <a:solidFill>
                    <a:prstClr val="white"/>
                  </a:solidFill>
                  <a:effectLst/>
                  <a:uLnTx/>
                  <a:uFillTx/>
                  <a:latin typeface="Meiryo UI" panose="020B0604030504040204" pitchFamily="50" charset="-128"/>
                </a:rPr>
                <a:t>Mountain w/ Forest</a:t>
              </a:r>
              <a:endParaRPr kumimoji="0" lang="ja-JP" altLang="en-US" b="1" i="0" u="none" strike="noStrike" kern="0" cap="none" spc="-60" normalizeH="0" baseline="0" noProof="0" dirty="0">
                <a:ln>
                  <a:noFill/>
                </a:ln>
                <a:solidFill>
                  <a:prstClr val="white"/>
                </a:solidFill>
                <a:effectLst/>
                <a:uLnTx/>
                <a:uFillTx/>
                <a:latin typeface="Meiryo UI" panose="020B0604030504040204" pitchFamily="50" charset="-128"/>
              </a:endParaRPr>
            </a:p>
          </p:txBody>
        </p:sp>
        <p:sp>
          <p:nvSpPr>
            <p:cNvPr id="15" name="テキスト ボックス 14">
              <a:extLst>
                <a:ext uri="{FF2B5EF4-FFF2-40B4-BE49-F238E27FC236}">
                  <a16:creationId xmlns:a16="http://schemas.microsoft.com/office/drawing/2014/main" id="{67CAB138-552B-4AA4-AE7A-5E991815A038}"/>
                </a:ext>
              </a:extLst>
            </p:cNvPr>
            <p:cNvSpPr txBox="1"/>
            <p:nvPr/>
          </p:nvSpPr>
          <p:spPr>
            <a:xfrm>
              <a:off x="3183749" y="4109704"/>
              <a:ext cx="1286308" cy="452696"/>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Evaporation</a:t>
              </a:r>
              <a:b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b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15%</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16" name="テキスト ボックス 15">
              <a:extLst>
                <a:ext uri="{FF2B5EF4-FFF2-40B4-BE49-F238E27FC236}">
                  <a16:creationId xmlns:a16="http://schemas.microsoft.com/office/drawing/2014/main" id="{B0090EBD-5756-4579-AEA3-CEC322C26D13}"/>
                </a:ext>
              </a:extLst>
            </p:cNvPr>
            <p:cNvSpPr txBox="1"/>
            <p:nvPr/>
          </p:nvSpPr>
          <p:spPr>
            <a:xfrm>
              <a:off x="2824920" y="4551266"/>
              <a:ext cx="670662" cy="226348"/>
            </a:xfrm>
            <a:prstGeom prst="rect">
              <a:avLst/>
            </a:prstGeom>
            <a:noFill/>
          </p:spPr>
          <p:txBody>
            <a:bodyPr wrap="none" lIns="0" tIns="0" rIns="0" bIns="0"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Forest</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17" name="テキスト ボックス 16">
              <a:extLst>
                <a:ext uri="{FF2B5EF4-FFF2-40B4-BE49-F238E27FC236}">
                  <a16:creationId xmlns:a16="http://schemas.microsoft.com/office/drawing/2014/main" id="{8BED823C-C0F4-4CE4-9A6C-91595E0D2B19}"/>
                </a:ext>
              </a:extLst>
            </p:cNvPr>
            <p:cNvSpPr txBox="1"/>
            <p:nvPr/>
          </p:nvSpPr>
          <p:spPr>
            <a:xfrm>
              <a:off x="2106525" y="5440621"/>
              <a:ext cx="1630081" cy="226348"/>
            </a:xfrm>
            <a:prstGeom prst="rect">
              <a:avLst/>
            </a:prstGeom>
            <a:noFill/>
          </p:spPr>
          <p:txBody>
            <a:bodyPr wrap="none" lIns="0" tIns="0" rIns="0" bIns="0"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Riparian Forest</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18" name="テキスト ボックス 17">
              <a:extLst>
                <a:ext uri="{FF2B5EF4-FFF2-40B4-BE49-F238E27FC236}">
                  <a16:creationId xmlns:a16="http://schemas.microsoft.com/office/drawing/2014/main" id="{BA8B0B8C-978A-4B71-B9CD-84EDC4701C05}"/>
                </a:ext>
              </a:extLst>
            </p:cNvPr>
            <p:cNvSpPr txBox="1"/>
            <p:nvPr/>
          </p:nvSpPr>
          <p:spPr>
            <a:xfrm>
              <a:off x="3776147" y="5584606"/>
              <a:ext cx="1044171" cy="226348"/>
            </a:xfrm>
            <a:prstGeom prst="rect">
              <a:avLst/>
            </a:prstGeom>
            <a:solidFill>
              <a:sysClr val="window" lastClr="FFFFFF"/>
            </a:solidFill>
          </p:spPr>
          <p:txBody>
            <a:bodyPr wrap="none" lIns="72000" tIns="0" rIns="36000" bIns="0"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Plankton</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19" name="テキスト ボックス 18">
              <a:extLst>
                <a:ext uri="{FF2B5EF4-FFF2-40B4-BE49-F238E27FC236}">
                  <a16:creationId xmlns:a16="http://schemas.microsoft.com/office/drawing/2014/main" id="{615F9614-2D4B-479B-88FE-FF82A55A6BBE}"/>
                </a:ext>
              </a:extLst>
            </p:cNvPr>
            <p:cNvSpPr txBox="1"/>
            <p:nvPr/>
          </p:nvSpPr>
          <p:spPr>
            <a:xfrm>
              <a:off x="3465015" y="5819410"/>
              <a:ext cx="795609" cy="226348"/>
            </a:xfrm>
            <a:prstGeom prst="rect">
              <a:avLst/>
            </a:prstGeom>
            <a:solidFill>
              <a:sysClr val="window" lastClr="FFFFFF"/>
            </a:solidFill>
          </p:spPr>
          <p:txBody>
            <a:bodyPr wrap="none" lIns="360000" tIns="0" rIns="36000" bIns="0"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Fish</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20" name="テキスト ボックス 19">
              <a:extLst>
                <a:ext uri="{FF2B5EF4-FFF2-40B4-BE49-F238E27FC236}">
                  <a16:creationId xmlns:a16="http://schemas.microsoft.com/office/drawing/2014/main" id="{088193CF-A311-4CA5-9FEA-D60789461834}"/>
                </a:ext>
              </a:extLst>
            </p:cNvPr>
            <p:cNvSpPr txBox="1"/>
            <p:nvPr/>
          </p:nvSpPr>
          <p:spPr>
            <a:xfrm>
              <a:off x="3806828" y="6173516"/>
              <a:ext cx="2045169" cy="226348"/>
            </a:xfrm>
            <a:prstGeom prst="rect">
              <a:avLst/>
            </a:prstGeom>
            <a:noFill/>
          </p:spPr>
          <p:txBody>
            <a:bodyPr wrap="non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Nutritious Rich Sea</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21" name="テキスト ボックス 20">
              <a:extLst>
                <a:ext uri="{FF2B5EF4-FFF2-40B4-BE49-F238E27FC236}">
                  <a16:creationId xmlns:a16="http://schemas.microsoft.com/office/drawing/2014/main" id="{0D1372AB-5DEB-436E-AD93-660C53A6433D}"/>
                </a:ext>
              </a:extLst>
            </p:cNvPr>
            <p:cNvSpPr txBox="1"/>
            <p:nvPr/>
          </p:nvSpPr>
          <p:spPr>
            <a:xfrm>
              <a:off x="6227159" y="5810954"/>
              <a:ext cx="1306098" cy="452696"/>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effectLst/>
                  <a:uLnTx/>
                  <a:uFillTx/>
                  <a:latin typeface="Meiryo UI" panose="020B0604030504040204" pitchFamily="50" charset="-128"/>
                </a:rPr>
                <a:t>Innutritious Poor Sea</a:t>
              </a:r>
              <a:endParaRPr kumimoji="0" lang="ja-JP" altLang="en-US" b="1" i="0" u="none" strike="noStrike" kern="0" cap="none" spc="-40" normalizeH="0" baseline="0" noProof="0" dirty="0">
                <a:ln>
                  <a:noFill/>
                </a:ln>
                <a:effectLst/>
                <a:uLnTx/>
                <a:uFillTx/>
                <a:latin typeface="Meiryo UI" panose="020B0604030504040204" pitchFamily="50" charset="-128"/>
              </a:endParaRPr>
            </a:p>
          </p:txBody>
        </p:sp>
        <p:sp>
          <p:nvSpPr>
            <p:cNvPr id="22" name="テキスト ボックス 21">
              <a:extLst>
                <a:ext uri="{FF2B5EF4-FFF2-40B4-BE49-F238E27FC236}">
                  <a16:creationId xmlns:a16="http://schemas.microsoft.com/office/drawing/2014/main" id="{B448CD89-699F-497E-AA0B-C83F4708591A}"/>
                </a:ext>
              </a:extLst>
            </p:cNvPr>
            <p:cNvSpPr txBox="1"/>
            <p:nvPr/>
          </p:nvSpPr>
          <p:spPr>
            <a:xfrm>
              <a:off x="2155591" y="5890812"/>
              <a:ext cx="1395466" cy="226348"/>
            </a:xfrm>
            <a:prstGeom prst="rect">
              <a:avLst/>
            </a:prstGeom>
            <a:noFill/>
          </p:spPr>
          <p:txBody>
            <a:bodyPr wrap="none" lIns="0" tIns="0" rIns="0" bIns="0"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Nourishment</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sp>
          <p:nvSpPr>
            <p:cNvPr id="23" name="テキスト ボックス 22">
              <a:extLst>
                <a:ext uri="{FF2B5EF4-FFF2-40B4-BE49-F238E27FC236}">
                  <a16:creationId xmlns:a16="http://schemas.microsoft.com/office/drawing/2014/main" id="{06D8D7C4-8921-482B-90BE-98E8497D938E}"/>
                </a:ext>
              </a:extLst>
            </p:cNvPr>
            <p:cNvSpPr txBox="1"/>
            <p:nvPr/>
          </p:nvSpPr>
          <p:spPr>
            <a:xfrm>
              <a:off x="5482621" y="4270518"/>
              <a:ext cx="1286308" cy="452696"/>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Evaporation</a:t>
              </a:r>
              <a:b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br>
              <a:r>
                <a:rPr kumimoji="0" lang="en-US" altLang="ja-JP"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rPr>
                <a:t>40%</a:t>
              </a:r>
              <a:endParaRPr kumimoji="0" lang="ja-JP" altLang="en-US" b="1" i="0" u="none" strike="noStrike" kern="0" cap="none" spc="-40" normalizeH="0" baseline="0" noProof="0" dirty="0">
                <a:ln>
                  <a:noFill/>
                </a:ln>
                <a:solidFill>
                  <a:prstClr val="black">
                    <a:lumMod val="95000"/>
                    <a:lumOff val="5000"/>
                  </a:prstClr>
                </a:solidFill>
                <a:effectLst/>
                <a:uLnTx/>
                <a:uFillTx/>
                <a:latin typeface="Meiryo UI" panose="020B0604030504040204" pitchFamily="50" charset="-128"/>
              </a:endParaRPr>
            </a:p>
          </p:txBody>
        </p:sp>
        <p:cxnSp>
          <p:nvCxnSpPr>
            <p:cNvPr id="24" name="直線コネクタ 23">
              <a:extLst>
                <a:ext uri="{FF2B5EF4-FFF2-40B4-BE49-F238E27FC236}">
                  <a16:creationId xmlns:a16="http://schemas.microsoft.com/office/drawing/2014/main" id="{22370FB8-EB1C-4806-96AA-2D1C35502ED9}"/>
                </a:ext>
              </a:extLst>
            </p:cNvPr>
            <p:cNvCxnSpPr>
              <a:cxnSpLocks/>
            </p:cNvCxnSpPr>
            <p:nvPr/>
          </p:nvCxnSpPr>
          <p:spPr>
            <a:xfrm>
              <a:off x="3388805" y="6029311"/>
              <a:ext cx="290310" cy="144205"/>
            </a:xfrm>
            <a:prstGeom prst="line">
              <a:avLst/>
            </a:prstGeom>
            <a:noFill/>
            <a:ln w="9525" cap="rnd" cmpd="sng" algn="ctr">
              <a:solidFill>
                <a:sysClr val="window" lastClr="FFFFFF">
                  <a:lumMod val="65000"/>
                </a:sysClr>
              </a:solidFill>
              <a:prstDash val="solid"/>
              <a:bevel/>
            </a:ln>
            <a:effectLst/>
          </p:spPr>
        </p:cxnSp>
        <p:sp>
          <p:nvSpPr>
            <p:cNvPr id="25" name="Rectangle 1">
              <a:extLst>
                <a:ext uri="{FF2B5EF4-FFF2-40B4-BE49-F238E27FC236}">
                  <a16:creationId xmlns:a16="http://schemas.microsoft.com/office/drawing/2014/main" id="{12676BE5-7975-442A-9623-42D0BA9861F8}"/>
                </a:ext>
              </a:extLst>
            </p:cNvPr>
            <p:cNvSpPr/>
            <p:nvPr/>
          </p:nvSpPr>
          <p:spPr>
            <a:xfrm>
              <a:off x="6096000" y="4937203"/>
              <a:ext cx="1277273" cy="170927"/>
            </a:xfrm>
            <a:prstGeom prst="rect">
              <a:avLst/>
            </a:prstGeom>
            <a:solidFill>
              <a:srgbClr val="6B6A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94FBC622-B1CB-4E61-8129-B74837DA1420}"/>
                </a:ext>
              </a:extLst>
            </p:cNvPr>
            <p:cNvSpPr txBox="1"/>
            <p:nvPr/>
          </p:nvSpPr>
          <p:spPr>
            <a:xfrm>
              <a:off x="5908768" y="4934170"/>
              <a:ext cx="1512000" cy="402397"/>
            </a:xfrm>
            <a:prstGeom prst="rect">
              <a:avLst/>
            </a:prstGeom>
            <a:solidFill>
              <a:srgbClr val="6B6A68"/>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ja-JP" sz="1600" b="1" i="0" u="none" strike="noStrike" kern="0" cap="none" spc="-60" normalizeH="0" baseline="0" noProof="0" dirty="0">
                  <a:ln>
                    <a:noFill/>
                  </a:ln>
                  <a:solidFill>
                    <a:prstClr val="white"/>
                  </a:solidFill>
                  <a:effectLst/>
                  <a:uLnTx/>
                  <a:uFillTx/>
                  <a:latin typeface="Meiryo UI" panose="020B0604030504040204" pitchFamily="50" charset="-128"/>
                </a:rPr>
                <a:t>Mountain w/o Forest</a:t>
              </a:r>
              <a:endParaRPr kumimoji="0" lang="ja-JP" altLang="en-US" sz="1600" b="1" i="0" u="none" strike="noStrike" kern="0" cap="none" spc="-60" normalizeH="0" baseline="0" noProof="0" dirty="0">
                <a:ln>
                  <a:noFill/>
                </a:ln>
                <a:solidFill>
                  <a:prstClr val="white"/>
                </a:solidFill>
                <a:effectLst/>
                <a:uLnTx/>
                <a:uFillTx/>
                <a:latin typeface="Meiryo UI" panose="020B0604030504040204" pitchFamily="50" charset="-128"/>
              </a:endParaRPr>
            </a:p>
          </p:txBody>
        </p:sp>
      </p:grpSp>
    </p:spTree>
    <p:extLst>
      <p:ext uri="{BB962C8B-B14F-4D97-AF65-F5344CB8AC3E}">
        <p14:creationId xmlns:p14="http://schemas.microsoft.com/office/powerpoint/2010/main" val="218641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4. </a:t>
            </a:r>
            <a:r>
              <a:rPr lang="en-GB" altLang="ja-JP" sz="2800"/>
              <a:t>Community and Private Sector Participation</a:t>
            </a:r>
            <a:endParaRPr kumimoji="1" lang="ja-JP" altLang="en-US" sz="2800"/>
          </a:p>
        </p:txBody>
      </p:sp>
      <p:sp>
        <p:nvSpPr>
          <p:cNvPr id="6" name="テキスト ボックス 5"/>
          <p:cNvSpPr txBox="1"/>
          <p:nvPr/>
        </p:nvSpPr>
        <p:spPr>
          <a:xfrm>
            <a:off x="642101" y="1537816"/>
            <a:ext cx="7890398" cy="707886"/>
          </a:xfrm>
          <a:prstGeom prst="rect">
            <a:avLst/>
          </a:prstGeom>
          <a:noFill/>
        </p:spPr>
        <p:txBody>
          <a:bodyPr wrap="square" rtlCol="0">
            <a:spAutoFit/>
          </a:bodyPr>
          <a:lstStyle/>
          <a:p>
            <a:r>
              <a:rPr lang="en-US" altLang="ja-JP" sz="2000"/>
              <a:t>It is important to promote efforts so that every single citizen can regard the disaster as “my own event” and make action voluntarily.</a:t>
            </a:r>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3533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(3)	Roles of Individuals and Companies in Disaster Measures</a:t>
            </a:r>
          </a:p>
        </p:txBody>
      </p:sp>
      <p:sp>
        <p:nvSpPr>
          <p:cNvPr id="26" name="コンテンツ プレースホルダー 3">
            <a:extLst>
              <a:ext uri="{FF2B5EF4-FFF2-40B4-BE49-F238E27FC236}">
                <a16:creationId xmlns:a16="http://schemas.microsoft.com/office/drawing/2014/main" id="{A8EF488D-4E6A-4154-9A34-9C3E298371D0}"/>
              </a:ext>
            </a:extLst>
          </p:cNvPr>
          <p:cNvSpPr txBox="1"/>
          <p:nvPr/>
        </p:nvSpPr>
        <p:spPr>
          <a:xfrm>
            <a:off x="1250538" y="5948088"/>
            <a:ext cx="3384376"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My Timeline Preparation Course</a:t>
            </a:r>
            <a:endParaRPr lang="ja-JP" altLang="en-US" sz="1600"/>
          </a:p>
        </p:txBody>
      </p:sp>
      <p:sp>
        <p:nvSpPr>
          <p:cNvPr id="38" name="テキスト プレースホルダー 2">
            <a:extLst>
              <a:ext uri="{FF2B5EF4-FFF2-40B4-BE49-F238E27FC236}">
                <a16:creationId xmlns:a16="http://schemas.microsoft.com/office/drawing/2014/main" id="{3B20A221-0D69-4E73-8E4F-95F9BDEEB4AD}"/>
              </a:ext>
            </a:extLst>
          </p:cNvPr>
          <p:cNvSpPr txBox="1">
            <a:spLocks/>
          </p:cNvSpPr>
          <p:nvPr/>
        </p:nvSpPr>
        <p:spPr>
          <a:xfrm>
            <a:off x="488118" y="2241675"/>
            <a:ext cx="4777998" cy="145345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Rebuilding Flood-Conscious Societies through</a:t>
            </a:r>
            <a:r>
              <a:rPr lang="ja-JP" altLang="en-US"/>
              <a:t> </a:t>
            </a:r>
            <a:r>
              <a:rPr lang="en-US" altLang="ja-JP"/>
              <a:t>making</a:t>
            </a:r>
            <a:r>
              <a:rPr lang="ja-JP" altLang="en-US"/>
              <a:t> </a:t>
            </a:r>
            <a:r>
              <a:rPr lang="en-US" altLang="ja-JP">
                <a:solidFill>
                  <a:srgbClr val="FF0000"/>
                </a:solidFill>
              </a:rPr>
              <a:t> My Timeline</a:t>
            </a:r>
            <a:endParaRPr lang="en-US" altLang="ja-JP"/>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Disaster</a:t>
            </a:r>
            <a:r>
              <a:rPr lang="ja-JP" altLang="en-US"/>
              <a:t> </a:t>
            </a:r>
            <a:r>
              <a:rPr lang="en-US" altLang="ja-JP"/>
              <a:t>Prevention</a:t>
            </a:r>
            <a:r>
              <a:rPr lang="ja-JP" altLang="en-US"/>
              <a:t> </a:t>
            </a:r>
            <a:r>
              <a:rPr lang="en-US" altLang="ja-JP"/>
              <a:t>Activity</a:t>
            </a:r>
            <a:r>
              <a:rPr lang="ja-JP" altLang="en-US"/>
              <a:t> </a:t>
            </a:r>
            <a:r>
              <a:rPr lang="en-US" altLang="ja-JP"/>
              <a:t>by </a:t>
            </a:r>
            <a:r>
              <a:rPr lang="en-US" altLang="ja-JP">
                <a:solidFill>
                  <a:srgbClr val="FF0000"/>
                </a:solidFill>
              </a:rPr>
              <a:t>Flood Fighting Teams</a:t>
            </a:r>
          </a:p>
        </p:txBody>
      </p:sp>
      <p:sp>
        <p:nvSpPr>
          <p:cNvPr id="11" name="コンテンツ プレースホルダー 3">
            <a:extLst>
              <a:ext uri="{FF2B5EF4-FFF2-40B4-BE49-F238E27FC236}">
                <a16:creationId xmlns:a16="http://schemas.microsoft.com/office/drawing/2014/main" id="{2040BC2F-3A32-41D4-A9EA-4F0D2A15B456}"/>
              </a:ext>
            </a:extLst>
          </p:cNvPr>
          <p:cNvSpPr txBox="1"/>
          <p:nvPr/>
        </p:nvSpPr>
        <p:spPr>
          <a:xfrm>
            <a:off x="4810718" y="5960120"/>
            <a:ext cx="3538139"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Flood Protection Activities and Drill</a:t>
            </a:r>
            <a:endParaRPr lang="ja-JP" altLang="en-US" sz="1600"/>
          </a:p>
        </p:txBody>
      </p:sp>
      <p:pic>
        <p:nvPicPr>
          <p:cNvPr id="12" name="図 11">
            <a:extLst>
              <a:ext uri="{FF2B5EF4-FFF2-40B4-BE49-F238E27FC236}">
                <a16:creationId xmlns:a16="http://schemas.microsoft.com/office/drawing/2014/main" id="{B51B5D1F-7E97-42CD-AF52-93D9841B024F}"/>
              </a:ext>
            </a:extLst>
          </p:cNvPr>
          <p:cNvPicPr/>
          <p:nvPr/>
        </p:nvPicPr>
        <p:blipFill>
          <a:blip r:embed="rId3">
            <a:extLst>
              <a:ext uri="{28A0092B-C50C-407E-A947-70E740481C1C}">
                <a14:useLocalDpi xmlns:a14="http://schemas.microsoft.com/office/drawing/2010/main" val="0"/>
              </a:ext>
            </a:extLst>
          </a:blip>
          <a:stretch>
            <a:fillRect/>
          </a:stretch>
        </p:blipFill>
        <p:spPr>
          <a:xfrm>
            <a:off x="1419746" y="3789040"/>
            <a:ext cx="3113530" cy="1784009"/>
          </a:xfrm>
          <a:prstGeom prst="rect">
            <a:avLst/>
          </a:prstGeom>
        </p:spPr>
      </p:pic>
      <p:pic>
        <p:nvPicPr>
          <p:cNvPr id="15" name="図 14" descr="山梨県／山梨県水防訓練">
            <a:extLst>
              <a:ext uri="{FF2B5EF4-FFF2-40B4-BE49-F238E27FC236}">
                <a16:creationId xmlns:a16="http://schemas.microsoft.com/office/drawing/2014/main" id="{5483909F-EE85-42D6-B238-3BAE311E60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66115" y="3789040"/>
            <a:ext cx="2627347" cy="1752911"/>
          </a:xfrm>
          <a:prstGeom prst="rect">
            <a:avLst/>
          </a:prstGeom>
          <a:noFill/>
          <a:ln>
            <a:noFill/>
          </a:ln>
        </p:spPr>
      </p:pic>
      <p:sp>
        <p:nvSpPr>
          <p:cNvPr id="18" name="角丸四角形吹き出し 43">
            <a:extLst>
              <a:ext uri="{FF2B5EF4-FFF2-40B4-BE49-F238E27FC236}">
                <a16:creationId xmlns:a16="http://schemas.microsoft.com/office/drawing/2014/main" id="{7EDB3E8D-3365-4D30-8A20-F8CDF29F438F}"/>
              </a:ext>
            </a:extLst>
          </p:cNvPr>
          <p:cNvSpPr/>
          <p:nvPr/>
        </p:nvSpPr>
        <p:spPr>
          <a:xfrm>
            <a:off x="5824236" y="2441339"/>
            <a:ext cx="2524621" cy="510778"/>
          </a:xfrm>
          <a:prstGeom prst="wedgeRoundRectCallout">
            <a:avLst>
              <a:gd name="adj1" fmla="val -94736"/>
              <a:gd name="adj2" fmla="val 30981"/>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a:solidFill>
                  <a:schemeClr val="tx1"/>
                </a:solidFill>
              </a:rPr>
              <a:t>The individual disaster prevention plan</a:t>
            </a:r>
          </a:p>
        </p:txBody>
      </p:sp>
      <p:sp>
        <p:nvSpPr>
          <p:cNvPr id="14" name="テキスト ボックス 13">
            <a:extLst>
              <a:ext uri="{FF2B5EF4-FFF2-40B4-BE49-F238E27FC236}">
                <a16:creationId xmlns:a16="http://schemas.microsoft.com/office/drawing/2014/main" id="{43EABFF2-3C44-47F6-B742-00ADB2D9995F}"/>
              </a:ext>
            </a:extLst>
          </p:cNvPr>
          <p:cNvSpPr txBox="1"/>
          <p:nvPr/>
        </p:nvSpPr>
        <p:spPr>
          <a:xfrm>
            <a:off x="1331640" y="5589240"/>
            <a:ext cx="1719098" cy="246221"/>
          </a:xfrm>
          <a:prstGeom prst="rect">
            <a:avLst/>
          </a:prstGeom>
          <a:noFill/>
        </p:spPr>
        <p:txBody>
          <a:bodyPr wrap="square">
            <a:spAutoFit/>
          </a:bodyPr>
          <a:lstStyle/>
          <a:p>
            <a:r>
              <a:rPr lang="en-US" sz="1000" dirty="0">
                <a:effectLst/>
                <a:ea typeface="ＭＳ 明朝" panose="02020609040205080304" pitchFamily="17" charset="-128"/>
              </a:rPr>
              <a:t>Source: MLIT</a:t>
            </a:r>
          </a:p>
        </p:txBody>
      </p:sp>
      <p:sp>
        <p:nvSpPr>
          <p:cNvPr id="16" name="テキスト ボックス 15">
            <a:extLst>
              <a:ext uri="{FF2B5EF4-FFF2-40B4-BE49-F238E27FC236}">
                <a16:creationId xmlns:a16="http://schemas.microsoft.com/office/drawing/2014/main" id="{025369E5-2C2B-4294-B39C-968149D870EA}"/>
              </a:ext>
            </a:extLst>
          </p:cNvPr>
          <p:cNvSpPr txBox="1"/>
          <p:nvPr/>
        </p:nvSpPr>
        <p:spPr>
          <a:xfrm>
            <a:off x="5233715" y="5589239"/>
            <a:ext cx="1719098" cy="246221"/>
          </a:xfrm>
          <a:prstGeom prst="rect">
            <a:avLst/>
          </a:prstGeom>
          <a:noFill/>
        </p:spPr>
        <p:txBody>
          <a:bodyPr wrap="square">
            <a:spAutoFit/>
          </a:bodyPr>
          <a:lstStyle/>
          <a:p>
            <a:r>
              <a:rPr lang="en-US" sz="1000" dirty="0">
                <a:effectLst/>
                <a:ea typeface="ＭＳ 明朝" panose="02020609040205080304" pitchFamily="17" charset="-128"/>
              </a:rPr>
              <a:t>Source: MLIT</a:t>
            </a:r>
          </a:p>
        </p:txBody>
      </p:sp>
    </p:spTree>
    <p:extLst>
      <p:ext uri="{BB962C8B-B14F-4D97-AF65-F5344CB8AC3E}">
        <p14:creationId xmlns:p14="http://schemas.microsoft.com/office/powerpoint/2010/main" val="408129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4. </a:t>
            </a:r>
            <a:r>
              <a:rPr lang="en-GB" altLang="ja-JP" sz="2800"/>
              <a:t>Community and Private Sector Participation</a:t>
            </a:r>
            <a:endParaRPr kumimoji="1" lang="ja-JP" altLang="en-US" sz="2800"/>
          </a:p>
        </p:txBody>
      </p:sp>
      <p:sp>
        <p:nvSpPr>
          <p:cNvPr id="6" name="テキスト ボックス 5"/>
          <p:cNvSpPr txBox="1"/>
          <p:nvPr/>
        </p:nvSpPr>
        <p:spPr>
          <a:xfrm>
            <a:off x="642101" y="1537816"/>
            <a:ext cx="7890398" cy="707886"/>
          </a:xfrm>
          <a:prstGeom prst="rect">
            <a:avLst/>
          </a:prstGeom>
          <a:noFill/>
        </p:spPr>
        <p:txBody>
          <a:bodyPr wrap="square" rtlCol="0">
            <a:spAutoFit/>
          </a:bodyPr>
          <a:lstStyle/>
          <a:p>
            <a:r>
              <a:rPr lang="en-US" altLang="ja-JP" sz="2000"/>
              <a:t>It is expected to increase the motivation by giving commendations to the activities of private organizations and individuals.</a:t>
            </a:r>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567716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(4)	Establishment of an Award System</a:t>
            </a:r>
          </a:p>
        </p:txBody>
      </p:sp>
      <p:sp>
        <p:nvSpPr>
          <p:cNvPr id="38" name="テキスト プレースホルダー 2">
            <a:extLst>
              <a:ext uri="{FF2B5EF4-FFF2-40B4-BE49-F238E27FC236}">
                <a16:creationId xmlns:a16="http://schemas.microsoft.com/office/drawing/2014/main" id="{3B20A221-0D69-4E73-8E4F-95F9BDEEB4AD}"/>
              </a:ext>
            </a:extLst>
          </p:cNvPr>
          <p:cNvSpPr txBox="1">
            <a:spLocks/>
          </p:cNvSpPr>
          <p:nvPr/>
        </p:nvSpPr>
        <p:spPr>
          <a:xfrm>
            <a:off x="488118" y="2241675"/>
            <a:ext cx="8101482" cy="1222624"/>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Flood-fighting-related Awards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River Contributor Awards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Japan Water Prize and Japan Stockholm Junior Water Prize</a:t>
            </a:r>
          </a:p>
        </p:txBody>
      </p:sp>
      <p:pic>
        <p:nvPicPr>
          <p:cNvPr id="16" name="図 15">
            <a:extLst>
              <a:ext uri="{FF2B5EF4-FFF2-40B4-BE49-F238E27FC236}">
                <a16:creationId xmlns:a16="http://schemas.microsoft.com/office/drawing/2014/main" id="{B56819F1-531B-4DEA-9B18-D044CB24D19C}"/>
              </a:ext>
            </a:extLst>
          </p:cNvPr>
          <p:cNvPicPr/>
          <p:nvPr/>
        </p:nvPicPr>
        <p:blipFill>
          <a:blip r:embed="rId3"/>
          <a:stretch>
            <a:fillRect/>
          </a:stretch>
        </p:blipFill>
        <p:spPr>
          <a:xfrm>
            <a:off x="3131840" y="3515378"/>
            <a:ext cx="3240360" cy="2177932"/>
          </a:xfrm>
          <a:prstGeom prst="rect">
            <a:avLst/>
          </a:prstGeom>
        </p:spPr>
      </p:pic>
      <p:sp>
        <p:nvSpPr>
          <p:cNvPr id="17" name="コンテンツ プレースホルダー 3">
            <a:extLst>
              <a:ext uri="{FF2B5EF4-FFF2-40B4-BE49-F238E27FC236}">
                <a16:creationId xmlns:a16="http://schemas.microsoft.com/office/drawing/2014/main" id="{36B60CCC-6BB6-4E92-8A72-D1A3C457C905}"/>
              </a:ext>
            </a:extLst>
          </p:cNvPr>
          <p:cNvSpPr txBox="1"/>
          <p:nvPr/>
        </p:nvSpPr>
        <p:spPr>
          <a:xfrm>
            <a:off x="2445371" y="5886000"/>
            <a:ext cx="461329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The Vice Minister Presenting the Award</a:t>
            </a:r>
            <a:endParaRPr lang="ja-JP" altLang="en-US" sz="1600" dirty="0"/>
          </a:p>
        </p:txBody>
      </p:sp>
      <p:sp>
        <p:nvSpPr>
          <p:cNvPr id="8" name="テキスト ボックス 7">
            <a:extLst>
              <a:ext uri="{FF2B5EF4-FFF2-40B4-BE49-F238E27FC236}">
                <a16:creationId xmlns:a16="http://schemas.microsoft.com/office/drawing/2014/main" id="{0D2D5DC0-8C62-41D9-A045-71979D6321D1}"/>
              </a:ext>
            </a:extLst>
          </p:cNvPr>
          <p:cNvSpPr txBox="1"/>
          <p:nvPr/>
        </p:nvSpPr>
        <p:spPr>
          <a:xfrm>
            <a:off x="6536031" y="5466999"/>
            <a:ext cx="2088232" cy="246221"/>
          </a:xfrm>
          <a:prstGeom prst="rect">
            <a:avLst/>
          </a:prstGeom>
          <a:noFill/>
        </p:spPr>
        <p:txBody>
          <a:bodyPr wrap="square">
            <a:spAutoFit/>
          </a:bodyPr>
          <a:lstStyle/>
          <a:p>
            <a:r>
              <a:rPr lang="en-US" sz="1000" dirty="0">
                <a:effectLst/>
                <a:ea typeface="ＭＳ 明朝" panose="02020609040205080304" pitchFamily="17" charset="-128"/>
              </a:rPr>
              <a:t>Source: MLIT</a:t>
            </a:r>
          </a:p>
        </p:txBody>
      </p:sp>
    </p:spTree>
    <p:extLst>
      <p:ext uri="{BB962C8B-B14F-4D97-AF65-F5344CB8AC3E}">
        <p14:creationId xmlns:p14="http://schemas.microsoft.com/office/powerpoint/2010/main" val="333227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80728"/>
            <a:ext cx="8208000" cy="4919758"/>
          </a:xfrm>
        </p:spPr>
        <p:txBody>
          <a:bodyPr>
            <a:noAutofit/>
          </a:bodyPr>
          <a:lstStyle/>
          <a:p>
            <a:pPr marL="711200" lvl="1" indent="-655638" algn="just">
              <a:lnSpc>
                <a:spcPts val="2100"/>
              </a:lnSpc>
              <a:buNone/>
            </a:pPr>
            <a:r>
              <a:rPr lang="en-US" altLang="ja-JP" sz="2000" dirty="0">
                <a:solidFill>
                  <a:schemeClr val="accent2">
                    <a:lumMod val="50000"/>
                  </a:schemeClr>
                </a:solidFill>
              </a:rPr>
              <a:t>(1)	Water resources could be managed by establishing water governance that involves local communities and stakeholders from the planning stage. </a:t>
            </a:r>
            <a:endParaRPr lang="en-US" altLang="ja-JP" sz="2000" dirty="0"/>
          </a:p>
          <a:p>
            <a:pPr marL="711200" lvl="1" indent="0" algn="just">
              <a:lnSpc>
                <a:spcPts val="2100"/>
              </a:lnSpc>
              <a:buNone/>
            </a:pPr>
            <a:r>
              <a:rPr lang="en-US" altLang="ja-JP" sz="2000" b="0" dirty="0"/>
              <a:t>Japanese experience shows that a top-down approach driven by government organizations cannot respond to various needs of local communities. A legal framework also needs to be established to arrange governance. The River Act was revised to promote public participation in the decision-making processes of policies and plans for river basin improvement in Japan. Access to information through a variety of means is a prerequisite for the consensus building process.</a:t>
            </a:r>
            <a:endParaRPr lang="en-US" altLang="ja-JP" sz="2000" dirty="0"/>
          </a:p>
        </p:txBody>
      </p:sp>
      <p:sp>
        <p:nvSpPr>
          <p:cNvPr id="5" name="タイトル 4"/>
          <p:cNvSpPr>
            <a:spLocks noGrp="1"/>
          </p:cNvSpPr>
          <p:nvPr>
            <p:ph type="title"/>
          </p:nvPr>
        </p:nvSpPr>
        <p:spPr/>
        <p:txBody>
          <a:bodyPr>
            <a:normAutofit/>
          </a:bodyPr>
          <a:lstStyle/>
          <a:p>
            <a:r>
              <a:rPr lang="en-US" altLang="ja-JP"/>
              <a:t>5. Lessons Learned (1)</a:t>
            </a:r>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80728"/>
            <a:ext cx="8208000" cy="4919758"/>
          </a:xfrm>
        </p:spPr>
        <p:txBody>
          <a:bodyPr>
            <a:noAutofit/>
          </a:bodyPr>
          <a:lstStyle/>
          <a:p>
            <a:pPr marL="711200" lvl="1" indent="-655638" algn="just">
              <a:lnSpc>
                <a:spcPts val="2100"/>
              </a:lnSpc>
              <a:buNone/>
            </a:pPr>
            <a:r>
              <a:rPr lang="en-US" altLang="ja-JP" sz="2000" dirty="0">
                <a:solidFill>
                  <a:schemeClr val="accent2">
                    <a:lumMod val="50000"/>
                  </a:schemeClr>
                </a:solidFill>
              </a:rPr>
              <a:t>(2)	Governance should be established in each river basin according to local conditions.  </a:t>
            </a:r>
          </a:p>
          <a:p>
            <a:pPr marL="711200" lvl="1" indent="0" algn="just">
              <a:lnSpc>
                <a:spcPts val="2100"/>
              </a:lnSpc>
              <a:buNone/>
            </a:pPr>
            <a:r>
              <a:rPr lang="en-US" altLang="ja-JP" sz="2000" dirty="0"/>
              <a:t>To reflect a wide range of opinions from academic experts and residents, a committee or forum should be formulated. It may take a long time to reach a consensus among a wide range of stakeholders. There is no single right answer for how to reach a consensus. The </a:t>
            </a:r>
            <a:r>
              <a:rPr lang="en-US" altLang="ja-JP" sz="2000" dirty="0" err="1"/>
              <a:t>Yodo</a:t>
            </a:r>
            <a:r>
              <a:rPr lang="en-US" altLang="ja-JP" sz="2000" dirty="0"/>
              <a:t> River Basin Committee and other river committees took innovative approaches. A comprehensive understanding of the situation and issues is needed.</a:t>
            </a:r>
          </a:p>
        </p:txBody>
      </p:sp>
      <p:sp>
        <p:nvSpPr>
          <p:cNvPr id="5" name="タイトル 4"/>
          <p:cNvSpPr>
            <a:spLocks noGrp="1"/>
          </p:cNvSpPr>
          <p:nvPr>
            <p:ph type="title"/>
          </p:nvPr>
        </p:nvSpPr>
        <p:spPr/>
        <p:txBody>
          <a:bodyPr>
            <a:normAutofit/>
          </a:bodyPr>
          <a:lstStyle/>
          <a:p>
            <a:r>
              <a:rPr lang="en-US" altLang="ja-JP" dirty="0"/>
              <a:t>5. Lessons Learned (2)</a:t>
            </a:r>
            <a:endParaRPr kumimoji="1" lang="ja-JP" altLang="en-US" dirty="0"/>
          </a:p>
        </p:txBody>
      </p:sp>
    </p:spTree>
    <p:extLst>
      <p:ext uri="{BB962C8B-B14F-4D97-AF65-F5344CB8AC3E}">
        <p14:creationId xmlns:p14="http://schemas.microsoft.com/office/powerpoint/2010/main" val="287688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4"/>
          </p:nvPr>
        </p:nvSpPr>
        <p:spPr>
          <a:xfrm>
            <a:off x="360000" y="1268760"/>
            <a:ext cx="8208000" cy="4104456"/>
          </a:xfrm>
        </p:spPr>
        <p:txBody>
          <a:bodyPr>
            <a:noAutofit/>
          </a:bodyPr>
          <a:lstStyle/>
          <a:p>
            <a:pPr marL="57785" lvl="2" indent="0">
              <a:buNone/>
            </a:pPr>
            <a:endParaRPr lang="en-US" altLang="ja-JP" sz="2000" b="1"/>
          </a:p>
          <a:p>
            <a:pPr marL="57785" lvl="2" indent="0">
              <a:buNone/>
            </a:pPr>
            <a:endParaRPr lang="en-US" altLang="ja-JP" sz="2000" b="1"/>
          </a:p>
        </p:txBody>
      </p:sp>
      <p:sp>
        <p:nvSpPr>
          <p:cNvPr id="5" name="タイトル 4"/>
          <p:cNvSpPr>
            <a:spLocks noGrp="1"/>
          </p:cNvSpPr>
          <p:nvPr>
            <p:ph type="title"/>
          </p:nvPr>
        </p:nvSpPr>
        <p:spPr/>
        <p:txBody>
          <a:bodyPr>
            <a:normAutofit/>
          </a:bodyPr>
          <a:lstStyle/>
          <a:p>
            <a:r>
              <a:rPr lang="en-US" altLang="ja-JP" dirty="0"/>
              <a:t>5. Lessons Learned (3)</a:t>
            </a:r>
            <a:endParaRPr kumimoji="1" lang="ja-JP" altLang="en-US" dirty="0"/>
          </a:p>
        </p:txBody>
      </p:sp>
      <p:sp>
        <p:nvSpPr>
          <p:cNvPr id="4" name="コンテンツ プレースホルダー 4"/>
          <p:cNvSpPr txBox="1"/>
          <p:nvPr/>
        </p:nvSpPr>
        <p:spPr>
          <a:xfrm>
            <a:off x="360000" y="972000"/>
            <a:ext cx="8208000" cy="4052391"/>
          </a:xfrm>
          <a:prstGeom prst="rect">
            <a:avLst/>
          </a:prstGeom>
        </p:spPr>
        <p:txBody>
          <a:bodyPr vert="horz"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1200" lvl="1" indent="-655638" algn="just">
              <a:lnSpc>
                <a:spcPts val="2200"/>
              </a:lnSpc>
              <a:buNone/>
            </a:pPr>
            <a:r>
              <a:rPr lang="en-US" altLang="ja-JP" sz="2000" dirty="0">
                <a:solidFill>
                  <a:schemeClr val="accent2">
                    <a:lumMod val="50000"/>
                  </a:schemeClr>
                </a:solidFill>
              </a:rPr>
              <a:t>(3)	</a:t>
            </a:r>
            <a:r>
              <a:rPr lang="en-GB" altLang="ja-JP" sz="2000" dirty="0">
                <a:solidFill>
                  <a:schemeClr val="accent2">
                    <a:lumMod val="50000"/>
                  </a:schemeClr>
                </a:solidFill>
              </a:rPr>
              <a:t>Mechanism of reviewing projects may improve transparency and accountability.</a:t>
            </a:r>
            <a:endParaRPr lang="en-US" altLang="ja-JP" sz="2000" dirty="0">
              <a:solidFill>
                <a:schemeClr val="accent2">
                  <a:lumMod val="50000"/>
                </a:schemeClr>
              </a:solidFill>
            </a:endParaRPr>
          </a:p>
          <a:p>
            <a:pPr marL="711200" lvl="1" indent="0" algn="just">
              <a:lnSpc>
                <a:spcPts val="2200"/>
              </a:lnSpc>
              <a:buNone/>
            </a:pPr>
            <a:r>
              <a:rPr lang="en-US" altLang="ja-JP" sz="2000" dirty="0"/>
              <a:t>Changes in socioeconomic conditions may reduce the necessity of projects. Governments need to review and revise project activities according to changes.</a:t>
            </a:r>
          </a:p>
          <a:p>
            <a:pPr marL="711200" lvl="1" indent="-655638" algn="just">
              <a:lnSpc>
                <a:spcPts val="2200"/>
              </a:lnSpc>
              <a:buNone/>
            </a:pPr>
            <a:r>
              <a:rPr lang="en-US" altLang="ja-JP" sz="2000" dirty="0">
                <a:solidFill>
                  <a:schemeClr val="accent2">
                    <a:lumMod val="50000"/>
                  </a:schemeClr>
                </a:solidFill>
              </a:rPr>
              <a:t>(4)	It is important to strengthen cooperation among the public and private sectors and local communities for environmental conservation and disaster management.</a:t>
            </a:r>
          </a:p>
          <a:p>
            <a:pPr marL="711200" lvl="1" indent="0" algn="just">
              <a:lnSpc>
                <a:spcPts val="2200"/>
              </a:lnSpc>
              <a:buNone/>
            </a:pPr>
            <a:r>
              <a:rPr lang="en-US" altLang="ja-JP" sz="2000" dirty="0"/>
              <a:t>Local communities and residents need to prepare for disasters in accordance with local conditions. The private sector may provide solutions to various issues by utilizing its resources. The government may support these activities through financial support, training, and awards.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360000" y="980728"/>
            <a:ext cx="400600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What is Water Governance?</a:t>
            </a:r>
          </a:p>
        </p:txBody>
      </p:sp>
      <p:sp>
        <p:nvSpPr>
          <p:cNvPr id="5" name="タイトル 4"/>
          <p:cNvSpPr>
            <a:spLocks noGrp="1"/>
          </p:cNvSpPr>
          <p:nvPr>
            <p:ph type="title"/>
          </p:nvPr>
        </p:nvSpPr>
        <p:spPr>
          <a:xfrm>
            <a:off x="360000" y="252000"/>
            <a:ext cx="2736304" cy="720000"/>
          </a:xfrm>
        </p:spPr>
        <p:txBody>
          <a:bodyPr>
            <a:normAutofit/>
          </a:bodyPr>
          <a:lstStyle/>
          <a:p>
            <a:r>
              <a:rPr lang="en-US" altLang="ja-JP"/>
              <a:t>1. Introduction</a:t>
            </a:r>
            <a:endParaRPr kumimoji="1" lang="ja-JP" altLang="en-US"/>
          </a:p>
        </p:txBody>
      </p:sp>
      <p:sp>
        <p:nvSpPr>
          <p:cNvPr id="8" name="テキスト プレースホルダー 2"/>
          <p:cNvSpPr>
            <a:spLocks noGrp="1"/>
          </p:cNvSpPr>
          <p:nvPr>
            <p:ph type="body" sz="quarter" idx="13"/>
          </p:nvPr>
        </p:nvSpPr>
        <p:spPr>
          <a:xfrm>
            <a:off x="350563" y="1434161"/>
            <a:ext cx="7972509" cy="1838177"/>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The water governance includes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Water management for flood protection and water utilization, and </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GB" altLang="ja-JP"/>
              <a:t>Basic values and visions of the organizations and communities such as the idea of respecting the will and human rights of people, legality, reliability, and transparency.</a:t>
            </a:r>
            <a:endParaRPr lang="en-US" altLang="ja-JP"/>
          </a:p>
        </p:txBody>
      </p:sp>
      <p:sp>
        <p:nvSpPr>
          <p:cNvPr id="10" name="テキスト プレースホルダー 2">
            <a:extLst>
              <a:ext uri="{FF2B5EF4-FFF2-40B4-BE49-F238E27FC236}">
                <a16:creationId xmlns:a16="http://schemas.microsoft.com/office/drawing/2014/main" id="{B746CE30-5BBE-4B71-8216-77F45D252CDD}"/>
              </a:ext>
            </a:extLst>
          </p:cNvPr>
          <p:cNvSpPr txBox="1">
            <a:spLocks/>
          </p:cNvSpPr>
          <p:nvPr/>
        </p:nvSpPr>
        <p:spPr>
          <a:xfrm>
            <a:off x="330616" y="3798390"/>
            <a:ext cx="7972509" cy="2222898"/>
          </a:xfrm>
          <a:prstGeom prst="rect">
            <a:avLst/>
          </a:prstGeom>
        </p:spPr>
        <p:txBody>
          <a:bodyPr vert="horz"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Movement against dams by residents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Laws, policies, and systems related to public involvement</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Necessity of project’s transparency (information disclosure, project re-evaluation)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Environmental conservation activities in cooperate with the government and the people</a:t>
            </a:r>
          </a:p>
        </p:txBody>
      </p:sp>
      <p:sp>
        <p:nvSpPr>
          <p:cNvPr id="14" name="テキスト プレースホルダー 7">
            <a:extLst>
              <a:ext uri="{FF2B5EF4-FFF2-40B4-BE49-F238E27FC236}">
                <a16:creationId xmlns:a16="http://schemas.microsoft.com/office/drawing/2014/main" id="{0F31AF28-679F-4000-9634-4284BAF1C563}"/>
              </a:ext>
            </a:extLst>
          </p:cNvPr>
          <p:cNvSpPr txBox="1"/>
          <p:nvPr/>
        </p:nvSpPr>
        <p:spPr>
          <a:xfrm>
            <a:off x="360001" y="3345207"/>
            <a:ext cx="3309148"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Theme 1-3 describes: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in the Public Works Progress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52115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Public Works Projects that affected Water Governance</a:t>
            </a:r>
            <a:r>
              <a:rPr lang="ja-JP" altLang="en-US" sz="2000" dirty="0"/>
              <a:t> </a:t>
            </a:r>
            <a:r>
              <a:rPr lang="en-US" altLang="ja-JP" sz="2000" dirty="0"/>
              <a:t>Reform</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506969" y="5462357"/>
            <a:ext cx="3486020"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Three  Major  Public Works Projects Affected on Water Governance</a:t>
            </a:r>
            <a:endParaRPr lang="ja-JP" altLang="en-US" sz="1600" dirty="0"/>
          </a:p>
        </p:txBody>
      </p:sp>
      <p:sp>
        <p:nvSpPr>
          <p:cNvPr id="9" name="テキスト プレースホルダー 2">
            <a:extLst>
              <a:ext uri="{FF2B5EF4-FFF2-40B4-BE49-F238E27FC236}">
                <a16:creationId xmlns:a16="http://schemas.microsoft.com/office/drawing/2014/main" id="{65B1F346-6DA1-47C5-B962-793DD01B22CE}"/>
              </a:ext>
            </a:extLst>
          </p:cNvPr>
          <p:cNvSpPr txBox="1">
            <a:spLocks/>
          </p:cNvSpPr>
          <p:nvPr/>
        </p:nvSpPr>
        <p:spPr>
          <a:xfrm>
            <a:off x="266253" y="1628800"/>
            <a:ext cx="3873699" cy="145345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solidFill>
                  <a:srgbClr val="FF0000"/>
                </a:solidFill>
              </a:rPr>
              <a:t>Three major projects </a:t>
            </a:r>
            <a:r>
              <a:rPr lang="en-US" altLang="ja-JP"/>
              <a:t>became a </a:t>
            </a:r>
            <a:r>
              <a:rPr lang="en-US" altLang="ja-JP">
                <a:solidFill>
                  <a:srgbClr val="FF0000"/>
                </a:solidFill>
              </a:rPr>
              <a:t>turning point of water governance</a:t>
            </a:r>
            <a:r>
              <a:rPr lang="en-US" altLang="ja-JP"/>
              <a:t> in Japan. </a:t>
            </a:r>
          </a:p>
          <a:p>
            <a:pPr>
              <a:lnSpc>
                <a:spcPct val="100000"/>
              </a:lnSpc>
              <a:spcAft>
                <a:spcPts val="600"/>
              </a:spcAft>
              <a:buClr>
                <a:srgbClr val="CAE2FF">
                  <a:lumMod val="50000"/>
                </a:srgbClr>
              </a:buClr>
              <a:buSzPct val="75000"/>
            </a:pPr>
            <a:endParaRPr lang="en-US" altLang="ja-JP"/>
          </a:p>
        </p:txBody>
      </p:sp>
      <p:sp>
        <p:nvSpPr>
          <p:cNvPr id="10" name="テキスト ボックス 9">
            <a:extLst>
              <a:ext uri="{FF2B5EF4-FFF2-40B4-BE49-F238E27FC236}">
                <a16:creationId xmlns:a16="http://schemas.microsoft.com/office/drawing/2014/main" id="{1ADF9E71-EE78-4336-857B-4647C625CD3A}"/>
              </a:ext>
            </a:extLst>
          </p:cNvPr>
          <p:cNvSpPr txBox="1"/>
          <p:nvPr/>
        </p:nvSpPr>
        <p:spPr>
          <a:xfrm>
            <a:off x="4277324" y="6001511"/>
            <a:ext cx="2232248" cy="246221"/>
          </a:xfrm>
          <a:prstGeom prst="rect">
            <a:avLst/>
          </a:prstGeom>
          <a:noFill/>
        </p:spPr>
        <p:txBody>
          <a:bodyPr wrap="square">
            <a:spAutoFit/>
          </a:bodyPr>
          <a:lstStyle/>
          <a:p>
            <a:r>
              <a:rPr lang="en-US" sz="1000" dirty="0">
                <a:effectLst/>
                <a:ea typeface="ＭＳ 明朝" panose="02020609040205080304" pitchFamily="17" charset="-128"/>
              </a:rPr>
              <a:t>Source: Project Research Team (PRT)</a:t>
            </a:r>
          </a:p>
        </p:txBody>
      </p:sp>
      <p:grpSp>
        <p:nvGrpSpPr>
          <p:cNvPr id="7" name="グループ化 6">
            <a:extLst>
              <a:ext uri="{FF2B5EF4-FFF2-40B4-BE49-F238E27FC236}">
                <a16:creationId xmlns:a16="http://schemas.microsoft.com/office/drawing/2014/main" id="{0AB4CE9E-94D9-4E36-A272-43373AC5E563}"/>
              </a:ext>
            </a:extLst>
          </p:cNvPr>
          <p:cNvGrpSpPr/>
          <p:nvPr/>
        </p:nvGrpSpPr>
        <p:grpSpPr>
          <a:xfrm>
            <a:off x="4211960" y="3033104"/>
            <a:ext cx="4474640" cy="1224000"/>
            <a:chOff x="4211960" y="3033104"/>
            <a:chExt cx="4474640" cy="1224000"/>
          </a:xfrm>
        </p:grpSpPr>
        <p:sp>
          <p:nvSpPr>
            <p:cNvPr id="24" name="四角形: 角を丸くする 23">
              <a:extLst>
                <a:ext uri="{FF2B5EF4-FFF2-40B4-BE49-F238E27FC236}">
                  <a16:creationId xmlns:a16="http://schemas.microsoft.com/office/drawing/2014/main" id="{7308B147-1050-4204-900F-D20F346A217F}"/>
                </a:ext>
              </a:extLst>
            </p:cNvPr>
            <p:cNvSpPr/>
            <p:nvPr/>
          </p:nvSpPr>
          <p:spPr>
            <a:xfrm>
              <a:off x="4211960" y="3033104"/>
              <a:ext cx="4474640" cy="1224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テキスト ボックス 24">
              <a:extLst>
                <a:ext uri="{FF2B5EF4-FFF2-40B4-BE49-F238E27FC236}">
                  <a16:creationId xmlns:a16="http://schemas.microsoft.com/office/drawing/2014/main" id="{26B24EAF-3073-4AA1-9828-16A5A74CF40E}"/>
                </a:ext>
              </a:extLst>
            </p:cNvPr>
            <p:cNvSpPr txBox="1"/>
            <p:nvPr/>
          </p:nvSpPr>
          <p:spPr>
            <a:xfrm>
              <a:off x="5613485" y="3076960"/>
              <a:ext cx="3073115" cy="312537"/>
            </a:xfrm>
            <a:prstGeom prst="rect">
              <a:avLst/>
            </a:prstGeom>
            <a:noFill/>
          </p:spPr>
          <p:txBody>
            <a:bodyPr wrap="none" lIns="84406" tIns="42203" rIns="84406" bIns="42203" rtlCol="0" anchor="t">
              <a:spAutoFit/>
            </a:bodyPr>
            <a:lstStyle/>
            <a:p>
              <a:r>
                <a:rPr lang="en-US" altLang="ja-JP" sz="1477" b="1" dirty="0">
                  <a:solidFill>
                    <a:schemeClr val="bg1"/>
                  </a:solidFill>
                  <a:ea typeface="游ゴシック"/>
                </a:rPr>
                <a:t>Nagaragawa River Mouth Barrage</a:t>
              </a:r>
              <a:endParaRPr lang="ja-JP" altLang="en-US" sz="1477" b="1" dirty="0">
                <a:solidFill>
                  <a:schemeClr val="bg1"/>
                </a:solidFill>
                <a:ea typeface="游ゴシック"/>
              </a:endParaRPr>
            </a:p>
          </p:txBody>
        </p:sp>
        <p:sp>
          <p:nvSpPr>
            <p:cNvPr id="26" name="テキスト ボックス 25">
              <a:extLst>
                <a:ext uri="{FF2B5EF4-FFF2-40B4-BE49-F238E27FC236}">
                  <a16:creationId xmlns:a16="http://schemas.microsoft.com/office/drawing/2014/main" id="{DA4B865B-921E-4D1A-B051-618C5468E95F}"/>
                </a:ext>
              </a:extLst>
            </p:cNvPr>
            <p:cNvSpPr txBox="1"/>
            <p:nvPr/>
          </p:nvSpPr>
          <p:spPr>
            <a:xfrm>
              <a:off x="4371015" y="3080658"/>
              <a:ext cx="1339469" cy="319639"/>
            </a:xfrm>
            <a:prstGeom prst="rect">
              <a:avLst/>
            </a:prstGeom>
            <a:noFill/>
          </p:spPr>
          <p:txBody>
            <a:bodyPr wrap="none" rtlCol="0">
              <a:spAutoFit/>
            </a:bodyPr>
            <a:lstStyle/>
            <a:p>
              <a:r>
                <a:rPr lang="en-US" altLang="ja-JP" sz="1477" b="1" u="sng">
                  <a:solidFill>
                    <a:schemeClr val="bg1"/>
                  </a:solidFill>
                </a:rPr>
                <a:t>1968 to 1995</a:t>
              </a:r>
            </a:p>
          </p:txBody>
        </p:sp>
        <p:sp>
          <p:nvSpPr>
            <p:cNvPr id="27" name="テキスト ボックス 26">
              <a:extLst>
                <a:ext uri="{FF2B5EF4-FFF2-40B4-BE49-F238E27FC236}">
                  <a16:creationId xmlns:a16="http://schemas.microsoft.com/office/drawing/2014/main" id="{280BDF7E-CC8A-4CF1-969E-790E96ACDB1E}"/>
                </a:ext>
              </a:extLst>
            </p:cNvPr>
            <p:cNvSpPr txBox="1"/>
            <p:nvPr/>
          </p:nvSpPr>
          <p:spPr>
            <a:xfrm>
              <a:off x="4428953" y="3371506"/>
              <a:ext cx="4140000" cy="861774"/>
            </a:xfrm>
            <a:prstGeom prst="rect">
              <a:avLst/>
            </a:prstGeom>
            <a:noFill/>
          </p:spPr>
          <p:txBody>
            <a:bodyPr wrap="square" rtlCol="0">
              <a:spAutoFit/>
            </a:bodyPr>
            <a:lstStyle/>
            <a:p>
              <a:pPr marL="263776" indent="-263776">
                <a:lnSpc>
                  <a:spcPts val="1477"/>
                </a:lnSpc>
                <a:buFont typeface="Wingdings" panose="05000000000000000000" pitchFamily="2" charset="2"/>
                <a:buChar char="l"/>
              </a:pPr>
              <a:r>
                <a:rPr lang="en-US" altLang="ja-JP" sz="1477" b="1" dirty="0">
                  <a:solidFill>
                    <a:schemeClr val="bg1"/>
                  </a:solidFill>
                </a:rPr>
                <a:t>Improvement of the transparency and accountability of public works projects</a:t>
              </a:r>
            </a:p>
            <a:p>
              <a:pPr marL="263776" indent="-263776">
                <a:lnSpc>
                  <a:spcPts val="1477"/>
                </a:lnSpc>
                <a:buFont typeface="Wingdings" panose="05000000000000000000" pitchFamily="2" charset="2"/>
                <a:buChar char="l"/>
              </a:pPr>
              <a:r>
                <a:rPr lang="en-US" altLang="ja-JP" sz="1477" b="1" dirty="0">
                  <a:solidFill>
                    <a:schemeClr val="bg1"/>
                  </a:solidFill>
                </a:rPr>
                <a:t>Effected residents’ participation, such as the River Basin Committee</a:t>
              </a:r>
            </a:p>
          </p:txBody>
        </p:sp>
      </p:grpSp>
      <p:grpSp>
        <p:nvGrpSpPr>
          <p:cNvPr id="6" name="グループ化 5">
            <a:extLst>
              <a:ext uri="{FF2B5EF4-FFF2-40B4-BE49-F238E27FC236}">
                <a16:creationId xmlns:a16="http://schemas.microsoft.com/office/drawing/2014/main" id="{3B1DFF59-1C9D-4FD4-962C-BAA67BFD8F86}"/>
              </a:ext>
            </a:extLst>
          </p:cNvPr>
          <p:cNvGrpSpPr/>
          <p:nvPr/>
        </p:nvGrpSpPr>
        <p:grpSpPr>
          <a:xfrm>
            <a:off x="4211960" y="1576325"/>
            <a:ext cx="4474640" cy="1389193"/>
            <a:chOff x="4211960" y="1576325"/>
            <a:chExt cx="4474640" cy="1389193"/>
          </a:xfrm>
        </p:grpSpPr>
        <p:sp>
          <p:nvSpPr>
            <p:cNvPr id="20" name="四角形: 角を丸くする 19">
              <a:extLst>
                <a:ext uri="{FF2B5EF4-FFF2-40B4-BE49-F238E27FC236}">
                  <a16:creationId xmlns:a16="http://schemas.microsoft.com/office/drawing/2014/main" id="{88A3EB6B-3662-4F0D-B28D-14560763B4B8}"/>
                </a:ext>
              </a:extLst>
            </p:cNvPr>
            <p:cNvSpPr/>
            <p:nvPr/>
          </p:nvSpPr>
          <p:spPr>
            <a:xfrm>
              <a:off x="4211960" y="1597518"/>
              <a:ext cx="4474640" cy="1368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テキスト ボックス 20">
              <a:extLst>
                <a:ext uri="{FF2B5EF4-FFF2-40B4-BE49-F238E27FC236}">
                  <a16:creationId xmlns:a16="http://schemas.microsoft.com/office/drawing/2014/main" id="{E546C508-81D4-43FC-9BD8-181E6A75315F}"/>
                </a:ext>
              </a:extLst>
            </p:cNvPr>
            <p:cNvSpPr txBox="1"/>
            <p:nvPr/>
          </p:nvSpPr>
          <p:spPr>
            <a:xfrm>
              <a:off x="4330298" y="1576326"/>
              <a:ext cx="1339469" cy="319639"/>
            </a:xfrm>
            <a:prstGeom prst="rect">
              <a:avLst/>
            </a:prstGeom>
            <a:noFill/>
          </p:spPr>
          <p:txBody>
            <a:bodyPr wrap="none" rtlCol="0">
              <a:spAutoFit/>
            </a:bodyPr>
            <a:lstStyle/>
            <a:p>
              <a:r>
                <a:rPr lang="en-US" altLang="ja-JP" sz="1477" b="1" u="sng" dirty="0">
                  <a:solidFill>
                    <a:schemeClr val="bg1"/>
                  </a:solidFill>
                </a:rPr>
                <a:t>1953 to 1973</a:t>
              </a:r>
            </a:p>
          </p:txBody>
        </p:sp>
        <p:sp>
          <p:nvSpPr>
            <p:cNvPr id="22" name="テキスト ボックス 21">
              <a:extLst>
                <a:ext uri="{FF2B5EF4-FFF2-40B4-BE49-F238E27FC236}">
                  <a16:creationId xmlns:a16="http://schemas.microsoft.com/office/drawing/2014/main" id="{B5A05E7F-1133-4E89-8DA8-778F27688541}"/>
                </a:ext>
              </a:extLst>
            </p:cNvPr>
            <p:cNvSpPr txBox="1"/>
            <p:nvPr/>
          </p:nvSpPr>
          <p:spPr>
            <a:xfrm>
              <a:off x="5580112" y="1576325"/>
              <a:ext cx="2927404" cy="319639"/>
            </a:xfrm>
            <a:prstGeom prst="rect">
              <a:avLst/>
            </a:prstGeom>
            <a:noFill/>
          </p:spPr>
          <p:txBody>
            <a:bodyPr wrap="none" rtlCol="0">
              <a:spAutoFit/>
            </a:bodyPr>
            <a:lstStyle/>
            <a:p>
              <a:r>
                <a:rPr lang="en-US" altLang="ja-JP" sz="1477" b="1" dirty="0">
                  <a:solidFill>
                    <a:schemeClr val="bg1"/>
                  </a:solidFill>
                </a:rPr>
                <a:t>Matsubara</a:t>
              </a:r>
              <a:r>
                <a:rPr lang="ja-JP" altLang="en-US" sz="1477" b="1" dirty="0">
                  <a:solidFill>
                    <a:schemeClr val="bg1"/>
                  </a:solidFill>
                </a:rPr>
                <a:t> </a:t>
              </a:r>
              <a:r>
                <a:rPr lang="en-US" altLang="ja-JP" sz="1477" b="1" dirty="0">
                  <a:solidFill>
                    <a:schemeClr val="bg1"/>
                  </a:solidFill>
                </a:rPr>
                <a:t>and</a:t>
              </a:r>
              <a:r>
                <a:rPr lang="ja-JP" altLang="en-US" sz="1477" b="1" dirty="0">
                  <a:solidFill>
                    <a:schemeClr val="bg1"/>
                  </a:solidFill>
                </a:rPr>
                <a:t> </a:t>
              </a:r>
              <a:r>
                <a:rPr lang="en-US" altLang="ja-JP" sz="1477" b="1" dirty="0">
                  <a:solidFill>
                    <a:schemeClr val="bg1"/>
                  </a:solidFill>
                </a:rPr>
                <a:t>Shimouke Dams</a:t>
              </a:r>
              <a:endParaRPr lang="ja-JP" altLang="en-US" sz="1477" b="1" dirty="0">
                <a:solidFill>
                  <a:schemeClr val="bg1"/>
                </a:solidFill>
              </a:endParaRPr>
            </a:p>
          </p:txBody>
        </p:sp>
        <p:sp>
          <p:nvSpPr>
            <p:cNvPr id="23" name="テキスト ボックス 22">
              <a:extLst>
                <a:ext uri="{FF2B5EF4-FFF2-40B4-BE49-F238E27FC236}">
                  <a16:creationId xmlns:a16="http://schemas.microsoft.com/office/drawing/2014/main" id="{DC0BCA39-A4AF-4E02-B754-54B52E733EBF}"/>
                </a:ext>
              </a:extLst>
            </p:cNvPr>
            <p:cNvSpPr txBox="1"/>
            <p:nvPr/>
          </p:nvSpPr>
          <p:spPr>
            <a:xfrm>
              <a:off x="4439572" y="1877912"/>
              <a:ext cx="4140000" cy="1047032"/>
            </a:xfrm>
            <a:prstGeom prst="rect">
              <a:avLst/>
            </a:prstGeom>
            <a:noFill/>
          </p:spPr>
          <p:txBody>
            <a:bodyPr wrap="square" lIns="84406" tIns="42203" rIns="84406" bIns="42203" rtlCol="0" anchor="t">
              <a:spAutoFit/>
            </a:bodyPr>
            <a:lstStyle/>
            <a:p>
              <a:pPr marL="263776" indent="-263776">
                <a:lnSpc>
                  <a:spcPts val="1477"/>
                </a:lnSpc>
                <a:buFont typeface="Wingdings" panose="05000000000000000000" pitchFamily="2" charset="2"/>
                <a:buChar char="l"/>
              </a:pPr>
              <a:r>
                <a:rPr lang="en-US" altLang="ja-JP" sz="1477" b="1" dirty="0">
                  <a:solidFill>
                    <a:schemeClr val="bg1"/>
                  </a:solidFill>
                </a:rPr>
                <a:t>Act on Special Measures for Water Source Area </a:t>
              </a:r>
            </a:p>
            <a:p>
              <a:pPr marL="263776" indent="-263776">
                <a:lnSpc>
                  <a:spcPts val="1477"/>
                </a:lnSpc>
                <a:buFont typeface="Wingdings" panose="05000000000000000000" pitchFamily="2" charset="2"/>
                <a:buChar char="l"/>
              </a:pPr>
              <a:r>
                <a:rPr lang="en-US" sz="1477" b="1" dirty="0">
                  <a:solidFill>
                    <a:schemeClr val="bg1"/>
                  </a:solidFill>
                  <a:ea typeface="+mn-lt"/>
                  <a:cs typeface="+mn-lt"/>
                </a:rPr>
                <a:t>Effected the rebuilding and restoration of residents' lives in the construction of  the Kawabegawa and Yanba Dams</a:t>
              </a:r>
              <a:endParaRPr lang="en-US" sz="1477" b="1" dirty="0">
                <a:solidFill>
                  <a:schemeClr val="bg1"/>
                </a:solidFill>
                <a:ea typeface="游ゴシック"/>
                <a:cs typeface="Calibri"/>
              </a:endParaRPr>
            </a:p>
          </p:txBody>
        </p:sp>
      </p:grpSp>
      <p:grpSp>
        <p:nvGrpSpPr>
          <p:cNvPr id="4" name="グループ化 3">
            <a:extLst>
              <a:ext uri="{FF2B5EF4-FFF2-40B4-BE49-F238E27FC236}">
                <a16:creationId xmlns:a16="http://schemas.microsoft.com/office/drawing/2014/main" id="{15C43079-3001-40E1-9E22-8AD0DEEFD050}"/>
              </a:ext>
            </a:extLst>
          </p:cNvPr>
          <p:cNvGrpSpPr/>
          <p:nvPr/>
        </p:nvGrpSpPr>
        <p:grpSpPr>
          <a:xfrm>
            <a:off x="4211960" y="4293096"/>
            <a:ext cx="4462394" cy="1620000"/>
            <a:chOff x="4223941" y="4758639"/>
            <a:chExt cx="4462394" cy="1620000"/>
          </a:xfrm>
          <a:solidFill>
            <a:schemeClr val="accent2">
              <a:lumMod val="25000"/>
            </a:schemeClr>
          </a:solidFill>
        </p:grpSpPr>
        <p:sp>
          <p:nvSpPr>
            <p:cNvPr id="15" name="四角形: 角を丸くする 14">
              <a:extLst>
                <a:ext uri="{FF2B5EF4-FFF2-40B4-BE49-F238E27FC236}">
                  <a16:creationId xmlns:a16="http://schemas.microsoft.com/office/drawing/2014/main" id="{F8033FD1-56D5-442F-A06D-762E8733BE40}"/>
                </a:ext>
              </a:extLst>
            </p:cNvPr>
            <p:cNvSpPr/>
            <p:nvPr/>
          </p:nvSpPr>
          <p:spPr>
            <a:xfrm>
              <a:off x="4223941" y="4758639"/>
              <a:ext cx="4462394" cy="16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 name="テキスト ボックス 15">
              <a:extLst>
                <a:ext uri="{FF2B5EF4-FFF2-40B4-BE49-F238E27FC236}">
                  <a16:creationId xmlns:a16="http://schemas.microsoft.com/office/drawing/2014/main" id="{38D1A82D-4491-4450-81D6-728121719908}"/>
                </a:ext>
              </a:extLst>
            </p:cNvPr>
            <p:cNvSpPr txBox="1"/>
            <p:nvPr/>
          </p:nvSpPr>
          <p:spPr>
            <a:xfrm>
              <a:off x="4330299" y="4820730"/>
              <a:ext cx="1339469" cy="319639"/>
            </a:xfrm>
            <a:prstGeom prst="rect">
              <a:avLst/>
            </a:prstGeom>
            <a:grpFill/>
          </p:spPr>
          <p:txBody>
            <a:bodyPr wrap="none" rtlCol="0">
              <a:spAutoFit/>
            </a:bodyPr>
            <a:lstStyle/>
            <a:p>
              <a:r>
                <a:rPr lang="en-US" altLang="ja-JP" sz="1477" b="1" u="sng" dirty="0">
                  <a:solidFill>
                    <a:schemeClr val="bg1"/>
                  </a:solidFill>
                </a:rPr>
                <a:t>1970</a:t>
              </a:r>
              <a:r>
                <a:rPr lang="ja-JP" altLang="en-US" sz="1477" b="1" u="sng" dirty="0">
                  <a:solidFill>
                    <a:schemeClr val="bg1"/>
                  </a:solidFill>
                </a:rPr>
                <a:t> </a:t>
              </a:r>
              <a:r>
                <a:rPr lang="en-US" altLang="ja-JP" sz="1477" b="1" u="sng" dirty="0">
                  <a:solidFill>
                    <a:schemeClr val="bg1"/>
                  </a:solidFill>
                </a:rPr>
                <a:t>to</a:t>
              </a:r>
              <a:r>
                <a:rPr lang="ja-JP" altLang="en-US" sz="1477" b="1" u="sng" dirty="0">
                  <a:solidFill>
                    <a:schemeClr val="bg1"/>
                  </a:solidFill>
                </a:rPr>
                <a:t> </a:t>
              </a:r>
              <a:r>
                <a:rPr lang="en-US" altLang="ja-JP" sz="1477" b="1" u="sng" dirty="0">
                  <a:solidFill>
                    <a:schemeClr val="bg1"/>
                  </a:solidFill>
                </a:rPr>
                <a:t>2020</a:t>
              </a:r>
            </a:p>
          </p:txBody>
        </p:sp>
        <p:sp>
          <p:nvSpPr>
            <p:cNvPr id="17" name="テキスト ボックス 16">
              <a:extLst>
                <a:ext uri="{FF2B5EF4-FFF2-40B4-BE49-F238E27FC236}">
                  <a16:creationId xmlns:a16="http://schemas.microsoft.com/office/drawing/2014/main" id="{75C315DA-19A4-4A81-ADA5-A364A1ED2B51}"/>
                </a:ext>
              </a:extLst>
            </p:cNvPr>
            <p:cNvSpPr txBox="1"/>
            <p:nvPr/>
          </p:nvSpPr>
          <p:spPr>
            <a:xfrm>
              <a:off x="5655883" y="4873919"/>
              <a:ext cx="1296000" cy="284693"/>
            </a:xfrm>
            <a:prstGeom prst="rect">
              <a:avLst/>
            </a:prstGeom>
            <a:grpFill/>
          </p:spPr>
          <p:txBody>
            <a:bodyPr wrap="square" rtlCol="0">
              <a:spAutoFit/>
            </a:bodyPr>
            <a:lstStyle/>
            <a:p>
              <a:pPr>
                <a:lnSpc>
                  <a:spcPts val="1477"/>
                </a:lnSpc>
              </a:pPr>
              <a:r>
                <a:rPr lang="en-US" altLang="ja-JP" sz="1477" b="1" dirty="0">
                  <a:solidFill>
                    <a:schemeClr val="bg1"/>
                  </a:solidFill>
                </a:rPr>
                <a:t>Yanba Dam</a:t>
              </a:r>
              <a:endParaRPr lang="ja-JP" altLang="en-US" sz="1477" b="1" dirty="0">
                <a:solidFill>
                  <a:schemeClr val="bg1"/>
                </a:solidFill>
              </a:endParaRPr>
            </a:p>
          </p:txBody>
        </p:sp>
        <p:sp>
          <p:nvSpPr>
            <p:cNvPr id="18" name="テキスト ボックス 17">
              <a:extLst>
                <a:ext uri="{FF2B5EF4-FFF2-40B4-BE49-F238E27FC236}">
                  <a16:creationId xmlns:a16="http://schemas.microsoft.com/office/drawing/2014/main" id="{E874E8F9-956F-4676-8059-B82716F751B5}"/>
                </a:ext>
              </a:extLst>
            </p:cNvPr>
            <p:cNvSpPr txBox="1"/>
            <p:nvPr/>
          </p:nvSpPr>
          <p:spPr>
            <a:xfrm>
              <a:off x="4509012" y="5112346"/>
              <a:ext cx="4140000" cy="1239392"/>
            </a:xfrm>
            <a:prstGeom prst="rect">
              <a:avLst/>
            </a:prstGeom>
            <a:grpFill/>
          </p:spPr>
          <p:txBody>
            <a:bodyPr wrap="square" lIns="84406" tIns="42203" rIns="84406" bIns="42203" rtlCol="0" anchor="t">
              <a:spAutoFit/>
            </a:bodyPr>
            <a:lstStyle/>
            <a:p>
              <a:pPr marL="263776" indent="-263776">
                <a:lnSpc>
                  <a:spcPts val="1477"/>
                </a:lnSpc>
                <a:buFont typeface="Wingdings" panose="05000000000000000000" pitchFamily="2" charset="2"/>
                <a:buChar char="l"/>
              </a:pPr>
              <a:r>
                <a:rPr lang="en-US" sz="1477" b="1" dirty="0">
                  <a:solidFill>
                    <a:schemeClr val="bg1"/>
                  </a:solidFill>
                  <a:ea typeface="+mn-lt"/>
                  <a:cs typeface="+mn-lt"/>
                </a:rPr>
                <a:t>Controversy  on Policy, Science, and Technology</a:t>
              </a:r>
            </a:p>
            <a:p>
              <a:pPr marL="263776" indent="-263776">
                <a:lnSpc>
                  <a:spcPts val="1477"/>
                </a:lnSpc>
                <a:buFont typeface="Wingdings" panose="05000000000000000000" pitchFamily="2" charset="2"/>
                <a:buChar char="l"/>
              </a:pPr>
              <a:r>
                <a:rPr lang="en-GB" altLang="ja-JP" sz="1477" b="1" dirty="0">
                  <a:solidFill>
                    <a:schemeClr val="bg1"/>
                  </a:solidFill>
                  <a:ea typeface="游ゴシック"/>
                  <a:cs typeface="Calibri"/>
                </a:rPr>
                <a:t>Special measures bill to promote specific areas accompanying the abolition of dam projects</a:t>
              </a:r>
              <a:endParaRPr lang="en-US" altLang="ja-JP" sz="1477" b="1" dirty="0">
                <a:solidFill>
                  <a:schemeClr val="bg1"/>
                </a:solidFill>
                <a:ea typeface="游ゴシック"/>
                <a:cs typeface="Calibri"/>
              </a:endParaRPr>
            </a:p>
            <a:p>
              <a:pPr marL="263776" indent="-263776">
                <a:lnSpc>
                  <a:spcPts val="1477"/>
                </a:lnSpc>
                <a:buFont typeface="Wingdings" panose="05000000000000000000" pitchFamily="2" charset="2"/>
                <a:buChar char="l"/>
              </a:pPr>
              <a:r>
                <a:rPr lang="en-US" altLang="ja-JP" sz="1477" b="1" dirty="0">
                  <a:solidFill>
                    <a:schemeClr val="bg1"/>
                  </a:solidFill>
                </a:rPr>
                <a:t>Project re-evaluation involving experts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6" name="テキスト ボックス 5"/>
          <p:cNvSpPr txBox="1"/>
          <p:nvPr/>
        </p:nvSpPr>
        <p:spPr>
          <a:xfrm>
            <a:off x="786117" y="1537816"/>
            <a:ext cx="7386283" cy="400110"/>
          </a:xfrm>
          <a:prstGeom prst="rect">
            <a:avLst/>
          </a:prstGeom>
          <a:noFill/>
        </p:spPr>
        <p:txBody>
          <a:bodyPr wrap="square" rtlCol="0">
            <a:spAutoFit/>
          </a:bodyPr>
          <a:lstStyle/>
          <a:p>
            <a:r>
              <a:rPr lang="en-US" altLang="ja-JP" sz="2000"/>
              <a:t>1) Opposition Movement against Matsubara and Shimouke Dams</a:t>
            </a:r>
          </a:p>
        </p:txBody>
      </p:sp>
      <p:pic>
        <p:nvPicPr>
          <p:cNvPr id="17" name="図 16">
            <a:extLst>
              <a:ext uri="{FF2B5EF4-FFF2-40B4-BE49-F238E27FC236}">
                <a16:creationId xmlns:a16="http://schemas.microsoft.com/office/drawing/2014/main" id="{4A56263C-B8A8-494D-901D-F99CB6C51A63}"/>
              </a:ext>
            </a:extLst>
          </p:cNvPr>
          <p:cNvPicPr>
            <a:picLocks noChangeAspect="1"/>
          </p:cNvPicPr>
          <p:nvPr/>
        </p:nvPicPr>
        <p:blipFill>
          <a:blip r:embed="rId3"/>
          <a:stretch>
            <a:fillRect/>
          </a:stretch>
        </p:blipFill>
        <p:spPr>
          <a:xfrm>
            <a:off x="5138775" y="1977071"/>
            <a:ext cx="3442500" cy="1620000"/>
          </a:xfrm>
          <a:prstGeom prst="rect">
            <a:avLst/>
          </a:prstGeom>
        </p:spPr>
      </p:pic>
      <p:pic>
        <p:nvPicPr>
          <p:cNvPr id="30" name="図 29">
            <a:extLst>
              <a:ext uri="{FF2B5EF4-FFF2-40B4-BE49-F238E27FC236}">
                <a16:creationId xmlns:a16="http://schemas.microsoft.com/office/drawing/2014/main" id="{0310C4F3-4188-41F5-B191-50D498E14C8E}"/>
              </a:ext>
            </a:extLst>
          </p:cNvPr>
          <p:cNvPicPr>
            <a:picLocks noChangeAspect="1"/>
          </p:cNvPicPr>
          <p:nvPr/>
        </p:nvPicPr>
        <p:blipFill>
          <a:blip r:embed="rId4"/>
          <a:stretch>
            <a:fillRect/>
          </a:stretch>
        </p:blipFill>
        <p:spPr>
          <a:xfrm>
            <a:off x="5149595" y="3886392"/>
            <a:ext cx="3454853" cy="1620000"/>
          </a:xfrm>
          <a:prstGeom prst="rect">
            <a:avLst/>
          </a:prstGeom>
        </p:spPr>
      </p:pic>
      <p:sp>
        <p:nvSpPr>
          <p:cNvPr id="31" name="コンテンツ プレースホルダー 3">
            <a:extLst>
              <a:ext uri="{FF2B5EF4-FFF2-40B4-BE49-F238E27FC236}">
                <a16:creationId xmlns:a16="http://schemas.microsoft.com/office/drawing/2014/main" id="{12D83829-A024-4943-B91B-86A31E8CDDDE}"/>
              </a:ext>
            </a:extLst>
          </p:cNvPr>
          <p:cNvSpPr txBox="1"/>
          <p:nvPr/>
        </p:nvSpPr>
        <p:spPr>
          <a:xfrm>
            <a:off x="5451654" y="3645024"/>
            <a:ext cx="313781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Shimouke Dam</a:t>
            </a:r>
            <a:endParaRPr lang="ja-JP" altLang="en-US" sz="1600"/>
          </a:p>
        </p:txBody>
      </p:sp>
      <p:sp>
        <p:nvSpPr>
          <p:cNvPr id="32" name="コンテンツ プレースホルダー 3">
            <a:extLst>
              <a:ext uri="{FF2B5EF4-FFF2-40B4-BE49-F238E27FC236}">
                <a16:creationId xmlns:a16="http://schemas.microsoft.com/office/drawing/2014/main" id="{E0E0A12D-916A-45EE-BA85-358C579F1138}"/>
              </a:ext>
            </a:extLst>
          </p:cNvPr>
          <p:cNvSpPr txBox="1"/>
          <p:nvPr/>
        </p:nvSpPr>
        <p:spPr>
          <a:xfrm>
            <a:off x="5451653" y="5578400"/>
            <a:ext cx="313781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Matsubara Dam</a:t>
            </a:r>
            <a:endParaRPr lang="ja-JP" altLang="en-US" sz="1600"/>
          </a:p>
        </p:txBody>
      </p:sp>
      <p:sp>
        <p:nvSpPr>
          <p:cNvPr id="33" name="角丸四角形吹き出し 43">
            <a:extLst>
              <a:ext uri="{FF2B5EF4-FFF2-40B4-BE49-F238E27FC236}">
                <a16:creationId xmlns:a16="http://schemas.microsoft.com/office/drawing/2014/main" id="{DFEE69C4-889F-445C-B566-187B4FE2AC42}"/>
              </a:ext>
            </a:extLst>
          </p:cNvPr>
          <p:cNvSpPr/>
          <p:nvPr/>
        </p:nvSpPr>
        <p:spPr>
          <a:xfrm>
            <a:off x="168694" y="3902671"/>
            <a:ext cx="2187941" cy="1021556"/>
          </a:xfrm>
          <a:prstGeom prst="wedgeRoundRectCallout">
            <a:avLst>
              <a:gd name="adj1" fmla="val 33404"/>
              <a:gd name="adj2" fmla="val 98090"/>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a:solidFill>
                  <a:schemeClr val="tx1"/>
                </a:solidFill>
              </a:rPr>
              <a:t>Emphasized importance</a:t>
            </a:r>
            <a:r>
              <a:rPr lang="ja-JP" altLang="en-US">
                <a:solidFill>
                  <a:schemeClr val="tx1"/>
                </a:solidFill>
              </a:rPr>
              <a:t> </a:t>
            </a:r>
            <a:r>
              <a:rPr lang="en-GB" altLang="ja-JP">
                <a:solidFill>
                  <a:schemeClr val="tx1"/>
                </a:solidFill>
              </a:rPr>
              <a:t>of</a:t>
            </a:r>
            <a:r>
              <a:rPr lang="ja-JP" altLang="en-US">
                <a:solidFill>
                  <a:schemeClr val="tx1"/>
                </a:solidFill>
              </a:rPr>
              <a:t> </a:t>
            </a:r>
            <a:r>
              <a:rPr lang="en-GB" altLang="ja-JP">
                <a:solidFill>
                  <a:schemeClr val="tx1"/>
                </a:solidFill>
              </a:rPr>
              <a:t>measures</a:t>
            </a:r>
            <a:r>
              <a:rPr lang="ja-JP" altLang="en-US">
                <a:solidFill>
                  <a:schemeClr val="tx1"/>
                </a:solidFill>
              </a:rPr>
              <a:t> </a:t>
            </a:r>
            <a:r>
              <a:rPr lang="en-GB" altLang="ja-JP">
                <a:solidFill>
                  <a:schemeClr val="tx1"/>
                </a:solidFill>
              </a:rPr>
              <a:t>for</a:t>
            </a:r>
            <a:r>
              <a:rPr lang="en-US" altLang="ja-JP">
                <a:solidFill>
                  <a:schemeClr val="tx1"/>
                </a:solidFill>
              </a:rPr>
              <a:t> water resource areas</a:t>
            </a:r>
          </a:p>
        </p:txBody>
      </p:sp>
      <p:sp>
        <p:nvSpPr>
          <p:cNvPr id="11" name="下矢印 3">
            <a:extLst>
              <a:ext uri="{FF2B5EF4-FFF2-40B4-BE49-F238E27FC236}">
                <a16:creationId xmlns:a16="http://schemas.microsoft.com/office/drawing/2014/main" id="{7AE9A6BF-CEB1-43E2-866D-64F535F43E41}"/>
              </a:ext>
            </a:extLst>
          </p:cNvPr>
          <p:cNvSpPr/>
          <p:nvPr/>
        </p:nvSpPr>
        <p:spPr>
          <a:xfrm>
            <a:off x="2790809" y="3286149"/>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12" name="下矢印 3">
            <a:extLst>
              <a:ext uri="{FF2B5EF4-FFF2-40B4-BE49-F238E27FC236}">
                <a16:creationId xmlns:a16="http://schemas.microsoft.com/office/drawing/2014/main" id="{81B39D1C-E947-4324-BB1C-0C4AA793290A}"/>
              </a:ext>
            </a:extLst>
          </p:cNvPr>
          <p:cNvSpPr/>
          <p:nvPr/>
        </p:nvSpPr>
        <p:spPr>
          <a:xfrm>
            <a:off x="2770485" y="5051921"/>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14" name="角丸四角形 5">
            <a:extLst>
              <a:ext uri="{FF2B5EF4-FFF2-40B4-BE49-F238E27FC236}">
                <a16:creationId xmlns:a16="http://schemas.microsoft.com/office/drawing/2014/main" id="{0276C12F-6400-47B3-811A-5DD019431F89}"/>
              </a:ext>
            </a:extLst>
          </p:cNvPr>
          <p:cNvSpPr/>
          <p:nvPr/>
        </p:nvSpPr>
        <p:spPr>
          <a:xfrm>
            <a:off x="168695" y="2115094"/>
            <a:ext cx="4777776" cy="1094179"/>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&lt;1958&gt; T</a:t>
            </a:r>
            <a:r>
              <a:rPr kumimoji="1" lang="en-US" altLang="ja-JP">
                <a:solidFill>
                  <a:schemeClr val="tx1"/>
                </a:solidFill>
              </a:rPr>
              <a:t>he explanation of </a:t>
            </a:r>
            <a:r>
              <a:rPr kumimoji="1" lang="en-US" altLang="ja-JP" b="1">
                <a:solidFill>
                  <a:srgbClr val="FF0000"/>
                </a:solidFill>
              </a:rPr>
              <a:t>compensation</a:t>
            </a:r>
            <a:r>
              <a:rPr kumimoji="1" lang="en-US" altLang="ja-JP" b="1">
                <a:solidFill>
                  <a:schemeClr val="tx1"/>
                </a:solidFill>
              </a:rPr>
              <a:t> </a:t>
            </a:r>
            <a:r>
              <a:rPr kumimoji="1" lang="en-US" altLang="ja-JP">
                <a:solidFill>
                  <a:schemeClr val="tx1"/>
                </a:solidFill>
              </a:rPr>
              <a:t>was insufficient. The residents came to have </a:t>
            </a:r>
            <a:r>
              <a:rPr kumimoji="1" lang="en-US" altLang="ja-JP" b="1">
                <a:solidFill>
                  <a:srgbClr val="FF0000"/>
                </a:solidFill>
              </a:rPr>
              <a:t>doubts for the </a:t>
            </a:r>
            <a:r>
              <a:rPr lang="en-US" altLang="ja-JP" b="1">
                <a:solidFill>
                  <a:srgbClr val="FF0000"/>
                </a:solidFill>
              </a:rPr>
              <a:t>c</a:t>
            </a:r>
            <a:r>
              <a:rPr kumimoji="1" lang="en-US" altLang="ja-JP" b="1">
                <a:solidFill>
                  <a:srgbClr val="FF0000"/>
                </a:solidFill>
              </a:rPr>
              <a:t>onstruction project.</a:t>
            </a:r>
            <a:endParaRPr kumimoji="1" lang="ja-JP" altLang="en-US" b="1">
              <a:solidFill>
                <a:srgbClr val="FF0000"/>
              </a:solidFill>
            </a:endParaRPr>
          </a:p>
        </p:txBody>
      </p:sp>
      <p:sp>
        <p:nvSpPr>
          <p:cNvPr id="15" name="角丸四角形 5">
            <a:extLst>
              <a:ext uri="{FF2B5EF4-FFF2-40B4-BE49-F238E27FC236}">
                <a16:creationId xmlns:a16="http://schemas.microsoft.com/office/drawing/2014/main" id="{57EBB556-35E2-45A3-B597-74AA6799378F}"/>
              </a:ext>
            </a:extLst>
          </p:cNvPr>
          <p:cNvSpPr/>
          <p:nvPr/>
        </p:nvSpPr>
        <p:spPr>
          <a:xfrm>
            <a:off x="2483768" y="3737345"/>
            <a:ext cx="2404544" cy="1229072"/>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&lt;1973&gt; Dam was completed through the </a:t>
            </a:r>
            <a:r>
              <a:rPr kumimoji="1" lang="en-US" altLang="ja-JP" b="1">
                <a:solidFill>
                  <a:srgbClr val="FF0000"/>
                </a:solidFill>
              </a:rPr>
              <a:t>13 years of protest movement.</a:t>
            </a:r>
            <a:endParaRPr kumimoji="1" lang="ja-JP" altLang="en-US" b="1">
              <a:solidFill>
                <a:srgbClr val="FF0000"/>
              </a:solidFill>
            </a:endParaRPr>
          </a:p>
        </p:txBody>
      </p:sp>
      <p:sp>
        <p:nvSpPr>
          <p:cNvPr id="16" name="角丸四角形吹き出し 10">
            <a:extLst>
              <a:ext uri="{FF2B5EF4-FFF2-40B4-BE49-F238E27FC236}">
                <a16:creationId xmlns:a16="http://schemas.microsoft.com/office/drawing/2014/main" id="{019CC5EB-6404-407A-9698-4D22809D9795}"/>
              </a:ext>
            </a:extLst>
          </p:cNvPr>
          <p:cNvSpPr/>
          <p:nvPr/>
        </p:nvSpPr>
        <p:spPr>
          <a:xfrm>
            <a:off x="360000" y="5517335"/>
            <a:ext cx="4528312" cy="647969"/>
          </a:xfrm>
          <a:prstGeom prst="wedgeRoundRectCallout">
            <a:avLst>
              <a:gd name="adj1" fmla="val 27307"/>
              <a:gd name="adj2" fmla="val -21650"/>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ts val="2000"/>
              </a:lnSpc>
              <a:spcAft>
                <a:spcPts val="1200"/>
              </a:spcAft>
              <a:buClr>
                <a:schemeClr val="accent5">
                  <a:lumMod val="50000"/>
                </a:schemeClr>
              </a:buClr>
              <a:buSzPct val="75000"/>
            </a:pPr>
            <a:r>
              <a:rPr lang="en-US" altLang="ja-JP" dirty="0">
                <a:solidFill>
                  <a:schemeClr val="tx1"/>
                </a:solidFill>
              </a:rPr>
              <a:t>&lt;1973&gt; </a:t>
            </a:r>
            <a:r>
              <a:rPr lang="en-US" altLang="ja-JP" b="1" dirty="0">
                <a:solidFill>
                  <a:srgbClr val="FF0000"/>
                </a:solidFill>
              </a:rPr>
              <a:t>The Act on Special Measures for Water Sources Areas</a:t>
            </a:r>
            <a:endParaRPr lang="en-US" altLang="ja-JP" dirty="0">
              <a:solidFill>
                <a:schemeClr val="tx1"/>
              </a:solidFill>
            </a:endParaRPr>
          </a:p>
        </p:txBody>
      </p:sp>
      <p:sp>
        <p:nvSpPr>
          <p:cNvPr id="18" name="テキスト ボックス 17">
            <a:extLst>
              <a:ext uri="{FF2B5EF4-FFF2-40B4-BE49-F238E27FC236}">
                <a16:creationId xmlns:a16="http://schemas.microsoft.com/office/drawing/2014/main" id="{CC6F1160-52BE-4D24-B089-009E9A4AAAFA}"/>
              </a:ext>
            </a:extLst>
          </p:cNvPr>
          <p:cNvSpPr txBox="1"/>
          <p:nvPr/>
        </p:nvSpPr>
        <p:spPr>
          <a:xfrm>
            <a:off x="5138775" y="5795713"/>
            <a:ext cx="3465673" cy="246221"/>
          </a:xfrm>
          <a:prstGeom prst="rect">
            <a:avLst/>
          </a:prstGeom>
          <a:noFill/>
        </p:spPr>
        <p:txBody>
          <a:bodyPr wrap="square">
            <a:spAutoFit/>
          </a:bodyPr>
          <a:lstStyle/>
          <a:p>
            <a:pPr marL="623888" indent="-623888"/>
            <a:r>
              <a:rPr lang="en-US" sz="1000" dirty="0">
                <a:effectLst/>
                <a:ea typeface="ＭＳ 明朝" panose="02020609040205080304" pitchFamily="17" charset="-128"/>
              </a:rPr>
              <a:t>Source: Chikugo </a:t>
            </a:r>
            <a:r>
              <a:rPr lang="en-GB" sz="1000" dirty="0">
                <a:effectLst/>
                <a:ea typeface="ＭＳ 明朝" panose="02020609040205080304" pitchFamily="17" charset="-128"/>
              </a:rPr>
              <a:t>River Dams Integrated Management Office</a:t>
            </a:r>
            <a:endParaRPr lang="en-US" sz="1000" dirty="0">
              <a:effectLst/>
              <a:ea typeface="ＭＳ 明朝" panose="02020609040205080304" pitchFamily="17" charset="-128"/>
            </a:endParaRPr>
          </a:p>
        </p:txBody>
      </p:sp>
      <p:sp>
        <p:nvSpPr>
          <p:cNvPr id="19" name="テキスト プレースホルダー 7">
            <a:extLst>
              <a:ext uri="{FF2B5EF4-FFF2-40B4-BE49-F238E27FC236}">
                <a16:creationId xmlns:a16="http://schemas.microsoft.com/office/drawing/2014/main" id="{997B8CE1-D3C2-4655-B0A8-6D2719EA57DF}"/>
              </a:ext>
            </a:extLst>
          </p:cNvPr>
          <p:cNvSpPr txBox="1"/>
          <p:nvPr/>
        </p:nvSpPr>
        <p:spPr>
          <a:xfrm>
            <a:off x="360000" y="972000"/>
            <a:ext cx="852115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Public Works Projects that affected Water Governance</a:t>
            </a:r>
            <a:r>
              <a:rPr lang="ja-JP" altLang="en-US" sz="2000" dirty="0"/>
              <a:t> </a:t>
            </a:r>
            <a:r>
              <a:rPr lang="en-US" altLang="ja-JP" sz="2000" dirty="0"/>
              <a:t>Reform</a:t>
            </a:r>
          </a:p>
        </p:txBody>
      </p:sp>
    </p:spTree>
    <p:extLst>
      <p:ext uri="{BB962C8B-B14F-4D97-AF65-F5344CB8AC3E}">
        <p14:creationId xmlns:p14="http://schemas.microsoft.com/office/powerpoint/2010/main" val="327733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6" name="テキスト ボックス 5"/>
          <p:cNvSpPr txBox="1"/>
          <p:nvPr/>
        </p:nvSpPr>
        <p:spPr>
          <a:xfrm>
            <a:off x="714109" y="1537816"/>
            <a:ext cx="5802107" cy="400110"/>
          </a:xfrm>
          <a:prstGeom prst="rect">
            <a:avLst/>
          </a:prstGeom>
          <a:noFill/>
        </p:spPr>
        <p:txBody>
          <a:bodyPr wrap="square" rtlCol="0">
            <a:spAutoFit/>
          </a:bodyPr>
          <a:lstStyle/>
          <a:p>
            <a:pPr marL="82550" indent="-82550"/>
            <a:r>
              <a:rPr lang="en-US" altLang="ja-JP" sz="2000"/>
              <a:t>2) Problems of Nagaragawa River Mouth  Barrage</a:t>
            </a:r>
          </a:p>
        </p:txBody>
      </p:sp>
      <p:pic>
        <p:nvPicPr>
          <p:cNvPr id="10" name="図 9">
            <a:extLst>
              <a:ext uri="{FF2B5EF4-FFF2-40B4-BE49-F238E27FC236}">
                <a16:creationId xmlns:a16="http://schemas.microsoft.com/office/drawing/2014/main" id="{047BE42B-BFD0-4747-92F2-8D650F9CB56A}"/>
              </a:ext>
            </a:extLst>
          </p:cNvPr>
          <p:cNvPicPr>
            <a:picLocks noChangeAspect="1"/>
          </p:cNvPicPr>
          <p:nvPr/>
        </p:nvPicPr>
        <p:blipFill rotWithShape="1">
          <a:blip r:embed="rId3"/>
          <a:srcRect b="20325"/>
          <a:stretch/>
        </p:blipFill>
        <p:spPr>
          <a:xfrm>
            <a:off x="5406355" y="2161813"/>
            <a:ext cx="3243193" cy="1890063"/>
          </a:xfrm>
          <a:prstGeom prst="rect">
            <a:avLst/>
          </a:prstGeom>
        </p:spPr>
      </p:pic>
      <p:sp>
        <p:nvSpPr>
          <p:cNvPr id="18" name="コンテンツ プレースホルダー 3">
            <a:extLst>
              <a:ext uri="{FF2B5EF4-FFF2-40B4-BE49-F238E27FC236}">
                <a16:creationId xmlns:a16="http://schemas.microsoft.com/office/drawing/2014/main" id="{75850582-A1C1-4996-A516-DF0193BC6B51}"/>
              </a:ext>
            </a:extLst>
          </p:cNvPr>
          <p:cNvSpPr txBox="1"/>
          <p:nvPr/>
        </p:nvSpPr>
        <p:spPr>
          <a:xfrm>
            <a:off x="5508104" y="4365104"/>
            <a:ext cx="313781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Nagaragawa River Mouth Barrage</a:t>
            </a:r>
            <a:endParaRPr lang="ja-JP" altLang="en-US" sz="1600"/>
          </a:p>
        </p:txBody>
      </p:sp>
      <p:sp>
        <p:nvSpPr>
          <p:cNvPr id="21" name="下矢印 3">
            <a:extLst>
              <a:ext uri="{FF2B5EF4-FFF2-40B4-BE49-F238E27FC236}">
                <a16:creationId xmlns:a16="http://schemas.microsoft.com/office/drawing/2014/main" id="{477C346B-F41A-4D52-8EC3-A9540ACB817A}"/>
              </a:ext>
            </a:extLst>
          </p:cNvPr>
          <p:cNvSpPr/>
          <p:nvPr/>
        </p:nvSpPr>
        <p:spPr>
          <a:xfrm>
            <a:off x="2271498" y="3838107"/>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3" name="下矢印 3">
            <a:extLst>
              <a:ext uri="{FF2B5EF4-FFF2-40B4-BE49-F238E27FC236}">
                <a16:creationId xmlns:a16="http://schemas.microsoft.com/office/drawing/2014/main" id="{C7375171-8D35-4F66-93E9-088DA2F2F8BF}"/>
              </a:ext>
            </a:extLst>
          </p:cNvPr>
          <p:cNvSpPr/>
          <p:nvPr/>
        </p:nvSpPr>
        <p:spPr>
          <a:xfrm>
            <a:off x="2271498" y="4759586"/>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5" name="角丸四角形 5">
            <a:extLst>
              <a:ext uri="{FF2B5EF4-FFF2-40B4-BE49-F238E27FC236}">
                <a16:creationId xmlns:a16="http://schemas.microsoft.com/office/drawing/2014/main" id="{B7F7B676-633F-4A83-9FE2-6648070A70A4}"/>
              </a:ext>
            </a:extLst>
          </p:cNvPr>
          <p:cNvSpPr/>
          <p:nvPr/>
        </p:nvSpPr>
        <p:spPr>
          <a:xfrm>
            <a:off x="624422" y="3084607"/>
            <a:ext cx="4076097" cy="688785"/>
          </a:xfrm>
          <a:prstGeom prst="roundRect">
            <a:avLst/>
          </a:prstGeom>
          <a:solidFill>
            <a:srgbClr val="99C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0000"/>
                </a:solidFill>
              </a:rPr>
              <a:t>Nationwide</a:t>
            </a:r>
            <a:r>
              <a:rPr kumimoji="1" lang="en-US" altLang="ja-JP" b="1">
                <a:solidFill>
                  <a:schemeClr val="tx1"/>
                </a:solidFill>
              </a:rPr>
              <a:t> </a:t>
            </a:r>
            <a:r>
              <a:rPr kumimoji="1" lang="en-US" altLang="ja-JP">
                <a:solidFill>
                  <a:schemeClr val="tx1"/>
                </a:solidFill>
              </a:rPr>
              <a:t>opposition movement by</a:t>
            </a:r>
            <a:r>
              <a:rPr kumimoji="1" lang="en-US" altLang="ja-JP" b="1">
                <a:solidFill>
                  <a:schemeClr val="tx1"/>
                </a:solidFill>
              </a:rPr>
              <a:t> </a:t>
            </a:r>
            <a:r>
              <a:rPr kumimoji="1" lang="en-US" altLang="ja-JP" b="1">
                <a:solidFill>
                  <a:srgbClr val="FF0000"/>
                </a:solidFill>
              </a:rPr>
              <a:t>various stakeholders</a:t>
            </a:r>
            <a:endParaRPr kumimoji="1" lang="ja-JP" altLang="en-US" b="1">
              <a:solidFill>
                <a:srgbClr val="FF0000"/>
              </a:solidFill>
            </a:endParaRPr>
          </a:p>
        </p:txBody>
      </p:sp>
      <p:sp>
        <p:nvSpPr>
          <p:cNvPr id="26" name="角丸四角形 5">
            <a:extLst>
              <a:ext uri="{FF2B5EF4-FFF2-40B4-BE49-F238E27FC236}">
                <a16:creationId xmlns:a16="http://schemas.microsoft.com/office/drawing/2014/main" id="{1B276AEE-E8C9-498B-A05D-748917608FD8}"/>
              </a:ext>
            </a:extLst>
          </p:cNvPr>
          <p:cNvSpPr/>
          <p:nvPr/>
        </p:nvSpPr>
        <p:spPr>
          <a:xfrm>
            <a:off x="783935" y="5188766"/>
            <a:ext cx="3797143" cy="920869"/>
          </a:xfrm>
          <a:prstGeom prst="roundRect">
            <a:avLst/>
          </a:prstGeom>
          <a:solidFill>
            <a:srgbClr val="CC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Necessity of </a:t>
            </a:r>
            <a:r>
              <a:rPr kumimoji="1" lang="en-US" altLang="ja-JP" b="1">
                <a:solidFill>
                  <a:srgbClr val="FF0000"/>
                </a:solidFill>
              </a:rPr>
              <a:t>information </a:t>
            </a:r>
            <a:r>
              <a:rPr lang="en-US" altLang="ja-JP" b="1">
                <a:solidFill>
                  <a:srgbClr val="FF0000"/>
                </a:solidFill>
              </a:rPr>
              <a:t>d</a:t>
            </a:r>
            <a:r>
              <a:rPr kumimoji="1" lang="en-US" altLang="ja-JP" b="1">
                <a:solidFill>
                  <a:srgbClr val="FF0000"/>
                </a:solidFill>
              </a:rPr>
              <a:t>isclosure</a:t>
            </a:r>
            <a:r>
              <a:rPr kumimoji="1" lang="en-US" altLang="ja-JP" b="1">
                <a:solidFill>
                  <a:schemeClr val="tx1"/>
                </a:solidFill>
              </a:rPr>
              <a:t> </a:t>
            </a:r>
            <a:r>
              <a:rPr kumimoji="1" lang="en-US" altLang="ja-JP">
                <a:solidFill>
                  <a:schemeClr val="tx1"/>
                </a:solidFill>
              </a:rPr>
              <a:t>and building  consensus</a:t>
            </a:r>
            <a:r>
              <a:rPr kumimoji="1" lang="en-US" altLang="ja-JP" b="1">
                <a:solidFill>
                  <a:schemeClr val="tx1"/>
                </a:solidFill>
              </a:rPr>
              <a:t> </a:t>
            </a:r>
            <a:r>
              <a:rPr kumimoji="1" lang="en-US" altLang="ja-JP" b="1">
                <a:solidFill>
                  <a:srgbClr val="FF0000"/>
                </a:solidFill>
              </a:rPr>
              <a:t>at the planning stage</a:t>
            </a:r>
            <a:endParaRPr kumimoji="1" lang="ja-JP" altLang="en-US" b="1">
              <a:solidFill>
                <a:schemeClr val="tx1"/>
              </a:solidFill>
            </a:endParaRPr>
          </a:p>
        </p:txBody>
      </p:sp>
      <p:sp>
        <p:nvSpPr>
          <p:cNvPr id="27" name="角丸四角形吹き出し 10">
            <a:extLst>
              <a:ext uri="{FF2B5EF4-FFF2-40B4-BE49-F238E27FC236}">
                <a16:creationId xmlns:a16="http://schemas.microsoft.com/office/drawing/2014/main" id="{577879D6-5AFE-42FB-8DDD-113229A43D7D}"/>
              </a:ext>
            </a:extLst>
          </p:cNvPr>
          <p:cNvSpPr/>
          <p:nvPr/>
        </p:nvSpPr>
        <p:spPr>
          <a:xfrm>
            <a:off x="5220071" y="4752945"/>
            <a:ext cx="3797143" cy="1385759"/>
          </a:xfrm>
          <a:prstGeom prst="wedgeRoundRectCallout">
            <a:avLst>
              <a:gd name="adj1" fmla="val 27307"/>
              <a:gd name="adj2" fmla="val -21650"/>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dirty="0">
                <a:solidFill>
                  <a:schemeClr val="tx1"/>
                </a:solidFill>
              </a:rPr>
              <a:t>&lt;1997&gt; </a:t>
            </a:r>
            <a:r>
              <a:rPr lang="en-US" altLang="ja-JP" b="1" dirty="0">
                <a:solidFill>
                  <a:srgbClr val="FF0000"/>
                </a:solidFill>
              </a:rPr>
              <a:t>Revision of River Law</a:t>
            </a:r>
            <a:r>
              <a:rPr lang="en-US" altLang="ja-JP" b="1" dirty="0">
                <a:solidFill>
                  <a:schemeClr val="tx1"/>
                </a:solidFill>
              </a:rPr>
              <a:t> </a:t>
            </a:r>
          </a:p>
          <a:p>
            <a:pPr>
              <a:lnSpc>
                <a:spcPts val="2000"/>
              </a:lnSpc>
              <a:spcAft>
                <a:spcPts val="1200"/>
              </a:spcAft>
              <a:buClr>
                <a:schemeClr val="accent5">
                  <a:lumMod val="50000"/>
                </a:schemeClr>
              </a:buClr>
              <a:buSzPct val="75000"/>
            </a:pPr>
            <a:r>
              <a:rPr lang="en-US" altLang="ja-JP" dirty="0">
                <a:solidFill>
                  <a:schemeClr val="tx1"/>
                </a:solidFill>
              </a:rPr>
              <a:t>Public opinions started to be reflected in the formulation of river improvement plans. </a:t>
            </a:r>
          </a:p>
        </p:txBody>
      </p:sp>
      <p:sp>
        <p:nvSpPr>
          <p:cNvPr id="14" name="角丸四角形 5">
            <a:extLst>
              <a:ext uri="{FF2B5EF4-FFF2-40B4-BE49-F238E27FC236}">
                <a16:creationId xmlns:a16="http://schemas.microsoft.com/office/drawing/2014/main" id="{1AD5194B-36E6-49C3-AFEE-7DFD5C27BE49}"/>
              </a:ext>
            </a:extLst>
          </p:cNvPr>
          <p:cNvSpPr/>
          <p:nvPr/>
        </p:nvSpPr>
        <p:spPr>
          <a:xfrm>
            <a:off x="716893" y="4267150"/>
            <a:ext cx="3874788" cy="413740"/>
          </a:xfrm>
          <a:prstGeom prst="round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&lt;1995&gt;</a:t>
            </a:r>
            <a:r>
              <a:rPr lang="ja-JP" altLang="en-US">
                <a:solidFill>
                  <a:schemeClr val="tx1"/>
                </a:solidFill>
              </a:rPr>
              <a:t> </a:t>
            </a:r>
            <a:r>
              <a:rPr kumimoji="1" lang="en-US" altLang="ja-JP">
                <a:solidFill>
                  <a:schemeClr val="tx1"/>
                </a:solidFill>
              </a:rPr>
              <a:t>Construction completed.</a:t>
            </a:r>
            <a:endParaRPr kumimoji="1" lang="ja-JP" altLang="en-US">
              <a:solidFill>
                <a:schemeClr val="tx1"/>
              </a:solidFill>
            </a:endParaRPr>
          </a:p>
        </p:txBody>
      </p:sp>
      <p:sp>
        <p:nvSpPr>
          <p:cNvPr id="15" name="下矢印 3">
            <a:extLst>
              <a:ext uri="{FF2B5EF4-FFF2-40B4-BE49-F238E27FC236}">
                <a16:creationId xmlns:a16="http://schemas.microsoft.com/office/drawing/2014/main" id="{9DC2E0A5-6C69-4A7D-8D77-B2DB91B127B2}"/>
              </a:ext>
            </a:extLst>
          </p:cNvPr>
          <p:cNvSpPr/>
          <p:nvPr/>
        </p:nvSpPr>
        <p:spPr>
          <a:xfrm rot="16200000">
            <a:off x="4440140" y="5180454"/>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16" name="下矢印 3">
            <a:extLst>
              <a:ext uri="{FF2B5EF4-FFF2-40B4-BE49-F238E27FC236}">
                <a16:creationId xmlns:a16="http://schemas.microsoft.com/office/drawing/2014/main" id="{4D723FD9-55A5-477E-9DB4-DB4FE15081A4}"/>
              </a:ext>
            </a:extLst>
          </p:cNvPr>
          <p:cNvSpPr/>
          <p:nvPr/>
        </p:nvSpPr>
        <p:spPr>
          <a:xfrm>
            <a:off x="2271498" y="2655564"/>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17" name="角丸四角形 5">
            <a:extLst>
              <a:ext uri="{FF2B5EF4-FFF2-40B4-BE49-F238E27FC236}">
                <a16:creationId xmlns:a16="http://schemas.microsoft.com/office/drawing/2014/main" id="{CA40B23A-BDA7-427F-A2A3-4E7CA2796FD8}"/>
              </a:ext>
            </a:extLst>
          </p:cNvPr>
          <p:cNvSpPr/>
          <p:nvPr/>
        </p:nvSpPr>
        <p:spPr>
          <a:xfrm>
            <a:off x="494452" y="2097526"/>
            <a:ext cx="4474959" cy="413740"/>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&lt;1968&gt; construction plan was decided.</a:t>
            </a: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20F2FC21-689B-4DB4-9148-82AF06D6E9D4}"/>
              </a:ext>
            </a:extLst>
          </p:cNvPr>
          <p:cNvSpPr txBox="1"/>
          <p:nvPr/>
        </p:nvSpPr>
        <p:spPr>
          <a:xfrm>
            <a:off x="5362216" y="4057327"/>
            <a:ext cx="3370256" cy="246221"/>
          </a:xfrm>
          <a:prstGeom prst="rect">
            <a:avLst/>
          </a:prstGeom>
          <a:noFill/>
        </p:spPr>
        <p:txBody>
          <a:bodyPr wrap="square">
            <a:spAutoFit/>
          </a:bodyPr>
          <a:lstStyle/>
          <a:p>
            <a:r>
              <a:rPr lang="en-US" sz="1000" dirty="0">
                <a:effectLst/>
                <a:ea typeface="ＭＳ 明朝" panose="02020609040205080304" pitchFamily="17" charset="-128"/>
              </a:rPr>
              <a:t>Source: Japan Water Agency (JWA)</a:t>
            </a:r>
          </a:p>
        </p:txBody>
      </p:sp>
      <p:sp>
        <p:nvSpPr>
          <p:cNvPr id="20" name="テキスト プレースホルダー 7">
            <a:extLst>
              <a:ext uri="{FF2B5EF4-FFF2-40B4-BE49-F238E27FC236}">
                <a16:creationId xmlns:a16="http://schemas.microsoft.com/office/drawing/2014/main" id="{97346E19-AE7A-4164-8B08-33E8D633E260}"/>
              </a:ext>
            </a:extLst>
          </p:cNvPr>
          <p:cNvSpPr txBox="1"/>
          <p:nvPr/>
        </p:nvSpPr>
        <p:spPr>
          <a:xfrm>
            <a:off x="360000" y="972000"/>
            <a:ext cx="852115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Public Works Projects that affected Water Governance</a:t>
            </a:r>
            <a:r>
              <a:rPr lang="ja-JP" altLang="en-US" sz="2000" dirty="0"/>
              <a:t> </a:t>
            </a:r>
            <a:r>
              <a:rPr lang="en-US" altLang="ja-JP" sz="2000" dirty="0"/>
              <a:t>Reform</a:t>
            </a:r>
          </a:p>
        </p:txBody>
      </p:sp>
    </p:spTree>
    <p:extLst>
      <p:ext uri="{BB962C8B-B14F-4D97-AF65-F5344CB8AC3E}">
        <p14:creationId xmlns:p14="http://schemas.microsoft.com/office/powerpoint/2010/main" val="292518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6" name="テキスト ボックス 5"/>
          <p:cNvSpPr txBox="1"/>
          <p:nvPr/>
        </p:nvSpPr>
        <p:spPr>
          <a:xfrm>
            <a:off x="755576" y="1537816"/>
            <a:ext cx="4968552" cy="707886"/>
          </a:xfrm>
          <a:prstGeom prst="rect">
            <a:avLst/>
          </a:prstGeom>
          <a:noFill/>
        </p:spPr>
        <p:txBody>
          <a:bodyPr wrap="square" rtlCol="0">
            <a:spAutoFit/>
          </a:bodyPr>
          <a:lstStyle/>
          <a:p>
            <a:pPr marL="355600" indent="-355600"/>
            <a:r>
              <a:rPr lang="en-US" altLang="ja-JP" sz="2000"/>
              <a:t>3) 	</a:t>
            </a:r>
            <a:r>
              <a:rPr lang="en-GB" altLang="ja-JP" sz="2000"/>
              <a:t>Political and Scientific Argument on </a:t>
            </a:r>
            <a:r>
              <a:rPr lang="en-US" altLang="ja-JP" sz="2000"/>
              <a:t>Yanba Dam Project</a:t>
            </a:r>
          </a:p>
        </p:txBody>
      </p:sp>
      <p:pic>
        <p:nvPicPr>
          <p:cNvPr id="4" name="図 3">
            <a:extLst>
              <a:ext uri="{FF2B5EF4-FFF2-40B4-BE49-F238E27FC236}">
                <a16:creationId xmlns:a16="http://schemas.microsoft.com/office/drawing/2014/main" id="{32040C4D-1995-42E2-8D19-25E353B48675}"/>
              </a:ext>
            </a:extLst>
          </p:cNvPr>
          <p:cNvPicPr>
            <a:picLocks noChangeAspect="1"/>
          </p:cNvPicPr>
          <p:nvPr/>
        </p:nvPicPr>
        <p:blipFill rotWithShape="1">
          <a:blip r:embed="rId3"/>
          <a:srcRect l="10138"/>
          <a:stretch/>
        </p:blipFill>
        <p:spPr>
          <a:xfrm>
            <a:off x="6002686" y="1627235"/>
            <a:ext cx="2646862" cy="1800949"/>
          </a:xfrm>
          <a:prstGeom prst="rect">
            <a:avLst/>
          </a:prstGeom>
        </p:spPr>
      </p:pic>
      <p:sp>
        <p:nvSpPr>
          <p:cNvPr id="17" name="コンテンツ プレースホルダー 3">
            <a:extLst>
              <a:ext uri="{FF2B5EF4-FFF2-40B4-BE49-F238E27FC236}">
                <a16:creationId xmlns:a16="http://schemas.microsoft.com/office/drawing/2014/main" id="{0C7AB870-86CD-4A1C-97EB-2EEEF318F4EF}"/>
              </a:ext>
            </a:extLst>
          </p:cNvPr>
          <p:cNvSpPr txBox="1"/>
          <p:nvPr/>
        </p:nvSpPr>
        <p:spPr>
          <a:xfrm>
            <a:off x="6002686" y="3646508"/>
            <a:ext cx="2646862"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err="1"/>
              <a:t>Yanba</a:t>
            </a:r>
            <a:r>
              <a:rPr lang="en-US" altLang="ja-JP" sz="1600"/>
              <a:t> Dam</a:t>
            </a:r>
            <a:endParaRPr lang="ja-JP" altLang="en-US" sz="1600"/>
          </a:p>
        </p:txBody>
      </p:sp>
      <p:sp>
        <p:nvSpPr>
          <p:cNvPr id="22" name="下矢印 3">
            <a:extLst>
              <a:ext uri="{FF2B5EF4-FFF2-40B4-BE49-F238E27FC236}">
                <a16:creationId xmlns:a16="http://schemas.microsoft.com/office/drawing/2014/main" id="{54B73283-727D-4239-994C-30AB02D0C58B}"/>
              </a:ext>
            </a:extLst>
          </p:cNvPr>
          <p:cNvSpPr/>
          <p:nvPr/>
        </p:nvSpPr>
        <p:spPr>
          <a:xfrm>
            <a:off x="2287871" y="3682650"/>
            <a:ext cx="920868"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3" name="下矢印 3">
            <a:extLst>
              <a:ext uri="{FF2B5EF4-FFF2-40B4-BE49-F238E27FC236}">
                <a16:creationId xmlns:a16="http://schemas.microsoft.com/office/drawing/2014/main" id="{80E9B501-6C0A-4A9D-A316-086CD2D41A60}"/>
              </a:ext>
            </a:extLst>
          </p:cNvPr>
          <p:cNvSpPr/>
          <p:nvPr/>
        </p:nvSpPr>
        <p:spPr>
          <a:xfrm>
            <a:off x="2276854" y="4942026"/>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4" name="角丸四角形 5">
            <a:extLst>
              <a:ext uri="{FF2B5EF4-FFF2-40B4-BE49-F238E27FC236}">
                <a16:creationId xmlns:a16="http://schemas.microsoft.com/office/drawing/2014/main" id="{8D9C17DB-EF55-4DCE-A908-2D96E69F9155}"/>
              </a:ext>
            </a:extLst>
          </p:cNvPr>
          <p:cNvSpPr/>
          <p:nvPr/>
        </p:nvSpPr>
        <p:spPr>
          <a:xfrm>
            <a:off x="494452" y="2980316"/>
            <a:ext cx="4474959" cy="665478"/>
          </a:xfrm>
          <a:prstGeom prst="roundRect">
            <a:avLst/>
          </a:prstGeom>
          <a:solidFill>
            <a:srgbClr val="99C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&lt;1985&gt; Residents accepted the project with </a:t>
            </a:r>
            <a:r>
              <a:rPr kumimoji="1" lang="en-US" altLang="ja-JP" b="1">
                <a:solidFill>
                  <a:srgbClr val="FF0000"/>
                </a:solidFill>
              </a:rPr>
              <a:t>Reconstruction Plan of  Livelihood</a:t>
            </a:r>
            <a:r>
              <a:rPr kumimoji="1" lang="en-US" altLang="ja-JP">
                <a:solidFill>
                  <a:schemeClr val="tx1"/>
                </a:solidFill>
              </a:rPr>
              <a:t>.</a:t>
            </a:r>
            <a:endParaRPr kumimoji="1" lang="ja-JP" altLang="en-US">
              <a:solidFill>
                <a:schemeClr val="tx1"/>
              </a:solidFill>
            </a:endParaRPr>
          </a:p>
        </p:txBody>
      </p:sp>
      <p:sp>
        <p:nvSpPr>
          <p:cNvPr id="25" name="角丸四角形 5">
            <a:extLst>
              <a:ext uri="{FF2B5EF4-FFF2-40B4-BE49-F238E27FC236}">
                <a16:creationId xmlns:a16="http://schemas.microsoft.com/office/drawing/2014/main" id="{1FE31087-1684-4B82-B3CF-BF7E00CE019B}"/>
              </a:ext>
            </a:extLst>
          </p:cNvPr>
          <p:cNvSpPr/>
          <p:nvPr/>
        </p:nvSpPr>
        <p:spPr>
          <a:xfrm>
            <a:off x="5302154" y="3933056"/>
            <a:ext cx="3554209" cy="1018168"/>
          </a:xfrm>
          <a:prstGeom prst="roundRect">
            <a:avLst/>
          </a:prstGeom>
          <a:solidFill>
            <a:srgbClr val="CC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The MLIT concluded </a:t>
            </a:r>
            <a:r>
              <a:rPr kumimoji="1" lang="en-US" altLang="ja-JP" b="1">
                <a:solidFill>
                  <a:srgbClr val="FF0000"/>
                </a:solidFill>
              </a:rPr>
              <a:t>the most advantageous plan is Yanba Dam</a:t>
            </a:r>
            <a:r>
              <a:rPr kumimoji="1" lang="en-US" altLang="ja-JP" b="1">
                <a:solidFill>
                  <a:schemeClr val="tx1"/>
                </a:solidFill>
              </a:rPr>
              <a:t> </a:t>
            </a:r>
            <a:r>
              <a:rPr kumimoji="1" lang="en-US" altLang="ja-JP">
                <a:solidFill>
                  <a:schemeClr val="tx1"/>
                </a:solidFill>
              </a:rPr>
              <a:t>in terms of science.</a:t>
            </a:r>
            <a:endParaRPr kumimoji="1" lang="ja-JP" altLang="en-US">
              <a:solidFill>
                <a:schemeClr val="tx1"/>
              </a:solidFill>
            </a:endParaRPr>
          </a:p>
        </p:txBody>
      </p:sp>
      <p:sp>
        <p:nvSpPr>
          <p:cNvPr id="26" name="角丸四角形吹き出し 10">
            <a:extLst>
              <a:ext uri="{FF2B5EF4-FFF2-40B4-BE49-F238E27FC236}">
                <a16:creationId xmlns:a16="http://schemas.microsoft.com/office/drawing/2014/main" id="{136BC2FD-E890-48F5-961B-1B8F934336BA}"/>
              </a:ext>
            </a:extLst>
          </p:cNvPr>
          <p:cNvSpPr/>
          <p:nvPr/>
        </p:nvSpPr>
        <p:spPr>
          <a:xfrm>
            <a:off x="774857" y="5378991"/>
            <a:ext cx="3797143" cy="647969"/>
          </a:xfrm>
          <a:prstGeom prst="wedgeRoundRectCallout">
            <a:avLst>
              <a:gd name="adj1" fmla="val 27307"/>
              <a:gd name="adj2" fmla="val -21650"/>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a:solidFill>
                  <a:schemeClr val="tx1"/>
                </a:solidFill>
              </a:rPr>
              <a:t>&lt;2010&gt; </a:t>
            </a:r>
            <a:r>
              <a:rPr lang="en-US" altLang="ja-JP" b="1">
                <a:solidFill>
                  <a:srgbClr val="FF0000"/>
                </a:solidFill>
              </a:rPr>
              <a:t>Re-examination</a:t>
            </a:r>
            <a:r>
              <a:rPr lang="en-US" altLang="ja-JP" b="1">
                <a:solidFill>
                  <a:schemeClr val="tx1"/>
                </a:solidFill>
              </a:rPr>
              <a:t> </a:t>
            </a:r>
            <a:r>
              <a:rPr lang="en-US" altLang="ja-JP">
                <a:solidFill>
                  <a:schemeClr val="tx1"/>
                </a:solidFill>
              </a:rPr>
              <a:t>of Yanba Dam started </a:t>
            </a:r>
            <a:r>
              <a:rPr lang="en-US" altLang="ja-JP" b="1">
                <a:solidFill>
                  <a:srgbClr val="FF0000"/>
                </a:solidFill>
              </a:rPr>
              <a:t>in terms of science.</a:t>
            </a:r>
          </a:p>
        </p:txBody>
      </p:sp>
      <p:sp>
        <p:nvSpPr>
          <p:cNvPr id="27" name="角丸四角形 5">
            <a:extLst>
              <a:ext uri="{FF2B5EF4-FFF2-40B4-BE49-F238E27FC236}">
                <a16:creationId xmlns:a16="http://schemas.microsoft.com/office/drawing/2014/main" id="{370F0277-B58C-47C6-ADC4-9DFF4DC9792A}"/>
              </a:ext>
            </a:extLst>
          </p:cNvPr>
          <p:cNvSpPr/>
          <p:nvPr/>
        </p:nvSpPr>
        <p:spPr>
          <a:xfrm>
            <a:off x="683970" y="4007506"/>
            <a:ext cx="4355259" cy="897664"/>
          </a:xfrm>
          <a:prstGeom prst="round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&lt;2009&gt;  The construction of the main body was </a:t>
            </a:r>
            <a:r>
              <a:rPr kumimoji="1" lang="en-US" altLang="ja-JP" b="1">
                <a:solidFill>
                  <a:srgbClr val="FF0000"/>
                </a:solidFill>
              </a:rPr>
              <a:t>suspended</a:t>
            </a:r>
            <a:r>
              <a:rPr kumimoji="1" lang="en-US" altLang="ja-JP">
                <a:solidFill>
                  <a:srgbClr val="FF0000"/>
                </a:solidFill>
              </a:rPr>
              <a:t> </a:t>
            </a:r>
            <a:r>
              <a:rPr kumimoji="1" lang="en-US" altLang="ja-JP">
                <a:solidFill>
                  <a:schemeClr val="tx1"/>
                </a:solidFill>
              </a:rPr>
              <a:t>due to the change of government.</a:t>
            </a:r>
            <a:endParaRPr kumimoji="1" lang="ja-JP" altLang="en-US">
              <a:solidFill>
                <a:schemeClr val="tx1"/>
              </a:solidFill>
            </a:endParaRPr>
          </a:p>
        </p:txBody>
      </p:sp>
      <p:sp>
        <p:nvSpPr>
          <p:cNvPr id="28" name="下矢印 3">
            <a:extLst>
              <a:ext uri="{FF2B5EF4-FFF2-40B4-BE49-F238E27FC236}">
                <a16:creationId xmlns:a16="http://schemas.microsoft.com/office/drawing/2014/main" id="{354BF8D9-577C-4D97-A00D-E960AD390E7F}"/>
              </a:ext>
            </a:extLst>
          </p:cNvPr>
          <p:cNvSpPr/>
          <p:nvPr/>
        </p:nvSpPr>
        <p:spPr>
          <a:xfrm rot="14397009">
            <a:off x="4615015" y="4839044"/>
            <a:ext cx="792000" cy="720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29" name="下矢印 3">
            <a:extLst>
              <a:ext uri="{FF2B5EF4-FFF2-40B4-BE49-F238E27FC236}">
                <a16:creationId xmlns:a16="http://schemas.microsoft.com/office/drawing/2014/main" id="{0ECEEEC5-9F73-4A18-8359-3ACFF5261D8F}"/>
              </a:ext>
            </a:extLst>
          </p:cNvPr>
          <p:cNvSpPr/>
          <p:nvPr/>
        </p:nvSpPr>
        <p:spPr>
          <a:xfrm>
            <a:off x="2287871" y="2655460"/>
            <a:ext cx="920868" cy="288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0" name="角丸四角形 5">
            <a:extLst>
              <a:ext uri="{FF2B5EF4-FFF2-40B4-BE49-F238E27FC236}">
                <a16:creationId xmlns:a16="http://schemas.microsoft.com/office/drawing/2014/main" id="{DBC34F6B-B9A6-48A7-AC62-7A6049B239E9}"/>
              </a:ext>
            </a:extLst>
          </p:cNvPr>
          <p:cNvSpPr/>
          <p:nvPr/>
        </p:nvSpPr>
        <p:spPr>
          <a:xfrm>
            <a:off x="494452" y="2204864"/>
            <a:ext cx="4474959" cy="413740"/>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&lt;1949&gt; Construction plan was decided.</a:t>
            </a:r>
            <a:endParaRPr kumimoji="1" lang="ja-JP" altLang="en-US">
              <a:solidFill>
                <a:schemeClr val="tx1"/>
              </a:solidFill>
            </a:endParaRPr>
          </a:p>
        </p:txBody>
      </p:sp>
      <p:sp>
        <p:nvSpPr>
          <p:cNvPr id="31" name="下矢印 3">
            <a:extLst>
              <a:ext uri="{FF2B5EF4-FFF2-40B4-BE49-F238E27FC236}">
                <a16:creationId xmlns:a16="http://schemas.microsoft.com/office/drawing/2014/main" id="{134CA486-A9E4-4E60-9A63-87E316F3EAF9}"/>
              </a:ext>
            </a:extLst>
          </p:cNvPr>
          <p:cNvSpPr/>
          <p:nvPr/>
        </p:nvSpPr>
        <p:spPr>
          <a:xfrm>
            <a:off x="6622507" y="5000045"/>
            <a:ext cx="920868" cy="36000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a:solidFill>
                <a:schemeClr val="tx1"/>
              </a:solidFill>
            </a:endParaRPr>
          </a:p>
        </p:txBody>
      </p:sp>
      <p:sp>
        <p:nvSpPr>
          <p:cNvPr id="33" name="角丸四角形 5">
            <a:extLst>
              <a:ext uri="{FF2B5EF4-FFF2-40B4-BE49-F238E27FC236}">
                <a16:creationId xmlns:a16="http://schemas.microsoft.com/office/drawing/2014/main" id="{C992BA9A-49A8-4633-8FBB-D8454D74234E}"/>
              </a:ext>
            </a:extLst>
          </p:cNvPr>
          <p:cNvSpPr/>
          <p:nvPr/>
        </p:nvSpPr>
        <p:spPr>
          <a:xfrm>
            <a:off x="5550964" y="5423314"/>
            <a:ext cx="3038636" cy="594012"/>
          </a:xfrm>
          <a:prstGeom prst="round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&lt;2020&gt; Construction completed.</a:t>
            </a: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4F54DE74-4525-4058-8FA1-C5B6D59B29BC}"/>
              </a:ext>
            </a:extLst>
          </p:cNvPr>
          <p:cNvSpPr txBox="1"/>
          <p:nvPr/>
        </p:nvSpPr>
        <p:spPr>
          <a:xfrm>
            <a:off x="5906711" y="3377001"/>
            <a:ext cx="2580891" cy="246221"/>
          </a:xfrm>
          <a:prstGeom prst="rect">
            <a:avLst/>
          </a:prstGeom>
          <a:noFill/>
        </p:spPr>
        <p:txBody>
          <a:bodyPr wrap="square">
            <a:spAutoFit/>
          </a:bodyPr>
          <a:lstStyle/>
          <a:p>
            <a:r>
              <a:rPr lang="en-US" sz="1000" dirty="0">
                <a:effectLst/>
                <a:ea typeface="ＭＳ 明朝" panose="02020609040205080304" pitchFamily="17" charset="-128"/>
              </a:rPr>
              <a:t>Source: Gunma prefecture</a:t>
            </a:r>
          </a:p>
        </p:txBody>
      </p:sp>
      <p:sp>
        <p:nvSpPr>
          <p:cNvPr id="19" name="テキスト プレースホルダー 7">
            <a:extLst>
              <a:ext uri="{FF2B5EF4-FFF2-40B4-BE49-F238E27FC236}">
                <a16:creationId xmlns:a16="http://schemas.microsoft.com/office/drawing/2014/main" id="{644FD10E-AA7B-4FAD-BFB0-EA2CC1C93CCC}"/>
              </a:ext>
            </a:extLst>
          </p:cNvPr>
          <p:cNvSpPr txBox="1"/>
          <p:nvPr/>
        </p:nvSpPr>
        <p:spPr>
          <a:xfrm>
            <a:off x="360000" y="972000"/>
            <a:ext cx="852115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Public Works Projects that affected Water Governance</a:t>
            </a:r>
            <a:r>
              <a:rPr lang="ja-JP" altLang="en-US" sz="2000" dirty="0"/>
              <a:t> </a:t>
            </a:r>
            <a:r>
              <a:rPr lang="en-US" altLang="ja-JP" sz="2000" dirty="0"/>
              <a:t>Reform</a:t>
            </a:r>
          </a:p>
        </p:txBody>
      </p:sp>
    </p:spTree>
    <p:extLst>
      <p:ext uri="{BB962C8B-B14F-4D97-AF65-F5344CB8AC3E}">
        <p14:creationId xmlns:p14="http://schemas.microsoft.com/office/powerpoint/2010/main" val="152870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6" name="テキスト ボックス 5"/>
          <p:cNvSpPr txBox="1"/>
          <p:nvPr/>
        </p:nvSpPr>
        <p:spPr>
          <a:xfrm>
            <a:off x="755576" y="1537816"/>
            <a:ext cx="7162590" cy="400110"/>
          </a:xfrm>
          <a:prstGeom prst="rect">
            <a:avLst/>
          </a:prstGeom>
          <a:noFill/>
        </p:spPr>
        <p:txBody>
          <a:bodyPr wrap="square" rtlCol="0">
            <a:spAutoFit/>
          </a:bodyPr>
          <a:lstStyle/>
          <a:p>
            <a:r>
              <a:rPr lang="en-US" altLang="ja-JP" sz="2000"/>
              <a:t>4) Rebuilding Livelihood Measures of Yanba Dam Project</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5727402" y="5680094"/>
            <a:ext cx="219076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Amphibious Bus</a:t>
            </a:r>
            <a:endParaRPr lang="ja-JP" altLang="en-US" sz="1600"/>
          </a:p>
        </p:txBody>
      </p:sp>
      <p:sp>
        <p:nvSpPr>
          <p:cNvPr id="9" name="テキスト プレースホルダー 2">
            <a:extLst>
              <a:ext uri="{FF2B5EF4-FFF2-40B4-BE49-F238E27FC236}">
                <a16:creationId xmlns:a16="http://schemas.microsoft.com/office/drawing/2014/main" id="{65B1F346-6DA1-47C5-B962-793DD01B22CE}"/>
              </a:ext>
            </a:extLst>
          </p:cNvPr>
          <p:cNvSpPr txBox="1">
            <a:spLocks/>
          </p:cNvSpPr>
          <p:nvPr/>
        </p:nvSpPr>
        <p:spPr>
          <a:xfrm>
            <a:off x="364045" y="1933300"/>
            <a:ext cx="7736347" cy="1607345"/>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a:t>Submerged area is supported in various ways.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Relocation Lands for Submerged Residents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Regional Development Facilities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Infrastructure Tourism Initiatives</a:t>
            </a:r>
          </a:p>
        </p:txBody>
      </p:sp>
      <p:pic>
        <p:nvPicPr>
          <p:cNvPr id="11" name="図 10">
            <a:extLst>
              <a:ext uri="{FF2B5EF4-FFF2-40B4-BE49-F238E27FC236}">
                <a16:creationId xmlns:a16="http://schemas.microsoft.com/office/drawing/2014/main" id="{5A475E8D-505E-4975-A94B-FFD2AB0F58C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78545" y="4038843"/>
            <a:ext cx="2342366" cy="1609641"/>
          </a:xfrm>
          <a:prstGeom prst="rect">
            <a:avLst/>
          </a:prstGeom>
        </p:spPr>
      </p:pic>
      <p:pic>
        <p:nvPicPr>
          <p:cNvPr id="8" name="図 7">
            <a:extLst>
              <a:ext uri="{FF2B5EF4-FFF2-40B4-BE49-F238E27FC236}">
                <a16:creationId xmlns:a16="http://schemas.microsoft.com/office/drawing/2014/main" id="{0B365F9D-4F24-42DF-B47F-ADCD1ACBB5CF}"/>
              </a:ext>
            </a:extLst>
          </p:cNvPr>
          <p:cNvPicPr>
            <a:picLocks noChangeAspect="1"/>
          </p:cNvPicPr>
          <p:nvPr/>
        </p:nvPicPr>
        <p:blipFill>
          <a:blip r:embed="rId4"/>
          <a:stretch>
            <a:fillRect/>
          </a:stretch>
        </p:blipFill>
        <p:spPr>
          <a:xfrm>
            <a:off x="3203848" y="4074528"/>
            <a:ext cx="2071703" cy="1573956"/>
          </a:xfrm>
          <a:prstGeom prst="rect">
            <a:avLst/>
          </a:prstGeom>
        </p:spPr>
      </p:pic>
      <p:sp>
        <p:nvSpPr>
          <p:cNvPr id="16" name="コンテンツ プレースホルダー 3">
            <a:extLst>
              <a:ext uri="{FF2B5EF4-FFF2-40B4-BE49-F238E27FC236}">
                <a16:creationId xmlns:a16="http://schemas.microsoft.com/office/drawing/2014/main" id="{842154CC-7327-4454-9257-AB501664427E}"/>
              </a:ext>
            </a:extLst>
          </p:cNvPr>
          <p:cNvSpPr txBox="1"/>
          <p:nvPr/>
        </p:nvSpPr>
        <p:spPr>
          <a:xfrm>
            <a:off x="3192450" y="5680094"/>
            <a:ext cx="219076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Roadside Station</a:t>
            </a:r>
            <a:endParaRPr lang="ja-JP" altLang="en-US" sz="1600"/>
          </a:p>
        </p:txBody>
      </p:sp>
      <p:pic>
        <p:nvPicPr>
          <p:cNvPr id="15" name="図 14">
            <a:extLst>
              <a:ext uri="{FF2B5EF4-FFF2-40B4-BE49-F238E27FC236}">
                <a16:creationId xmlns:a16="http://schemas.microsoft.com/office/drawing/2014/main" id="{72B309B9-5282-40EF-86C6-7245F9FCD394}"/>
              </a:ext>
            </a:extLst>
          </p:cNvPr>
          <p:cNvPicPr>
            <a:picLocks noChangeAspect="1"/>
          </p:cNvPicPr>
          <p:nvPr/>
        </p:nvPicPr>
        <p:blipFill>
          <a:blip r:embed="rId5"/>
          <a:stretch>
            <a:fillRect/>
          </a:stretch>
        </p:blipFill>
        <p:spPr>
          <a:xfrm>
            <a:off x="840988" y="4032200"/>
            <a:ext cx="2190765" cy="1643074"/>
          </a:xfrm>
          <a:prstGeom prst="rect">
            <a:avLst/>
          </a:prstGeom>
        </p:spPr>
      </p:pic>
      <p:sp>
        <p:nvSpPr>
          <p:cNvPr id="20" name="コンテンツ プレースホルダー 3">
            <a:extLst>
              <a:ext uri="{FF2B5EF4-FFF2-40B4-BE49-F238E27FC236}">
                <a16:creationId xmlns:a16="http://schemas.microsoft.com/office/drawing/2014/main" id="{56654325-6757-4B49-9092-871B12D1B699}"/>
              </a:ext>
            </a:extLst>
          </p:cNvPr>
          <p:cNvSpPr txBox="1"/>
          <p:nvPr/>
        </p:nvSpPr>
        <p:spPr>
          <a:xfrm>
            <a:off x="827937" y="5684962"/>
            <a:ext cx="219076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Souvenir Shop</a:t>
            </a:r>
            <a:endParaRPr lang="ja-JP" altLang="en-US" sz="1600"/>
          </a:p>
        </p:txBody>
      </p:sp>
      <p:sp>
        <p:nvSpPr>
          <p:cNvPr id="21" name="角丸四角形吹き出し 43">
            <a:extLst>
              <a:ext uri="{FF2B5EF4-FFF2-40B4-BE49-F238E27FC236}">
                <a16:creationId xmlns:a16="http://schemas.microsoft.com/office/drawing/2014/main" id="{ED92DD5E-E47A-492A-9A8C-31A729D89957}"/>
              </a:ext>
            </a:extLst>
          </p:cNvPr>
          <p:cNvSpPr/>
          <p:nvPr/>
        </p:nvSpPr>
        <p:spPr>
          <a:xfrm>
            <a:off x="5727402" y="2918222"/>
            <a:ext cx="2517006" cy="1021556"/>
          </a:xfrm>
          <a:prstGeom prst="wedgeRoundRectCallout">
            <a:avLst>
              <a:gd name="adj1" fmla="val -45447"/>
              <a:gd name="adj2" fmla="val -85601"/>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Relocation land and financial source are described in Themes 3 and 9. </a:t>
            </a:r>
          </a:p>
        </p:txBody>
      </p:sp>
      <p:sp>
        <p:nvSpPr>
          <p:cNvPr id="14" name="テキスト ボックス 13">
            <a:extLst>
              <a:ext uri="{FF2B5EF4-FFF2-40B4-BE49-F238E27FC236}">
                <a16:creationId xmlns:a16="http://schemas.microsoft.com/office/drawing/2014/main" id="{0A3AE78B-0E52-4EE3-93D7-37B5897F55A3}"/>
              </a:ext>
            </a:extLst>
          </p:cNvPr>
          <p:cNvSpPr txBox="1"/>
          <p:nvPr/>
        </p:nvSpPr>
        <p:spPr>
          <a:xfrm>
            <a:off x="791651" y="5910587"/>
            <a:ext cx="4572000" cy="246221"/>
          </a:xfrm>
          <a:prstGeom prst="rect">
            <a:avLst/>
          </a:prstGeom>
          <a:noFill/>
        </p:spPr>
        <p:txBody>
          <a:bodyPr wrap="square">
            <a:spAutoFit/>
          </a:bodyPr>
          <a:lstStyle/>
          <a:p>
            <a:r>
              <a:rPr lang="en-US" sz="1000">
                <a:effectLst/>
                <a:ea typeface="ＭＳ 明朝" panose="02020609040205080304" pitchFamily="17" charset="-128"/>
              </a:rPr>
              <a:t>Source: Visit Gunma, Gunma prefecture</a:t>
            </a:r>
          </a:p>
        </p:txBody>
      </p:sp>
      <p:sp>
        <p:nvSpPr>
          <p:cNvPr id="17" name="テキスト プレースホルダー 7">
            <a:extLst>
              <a:ext uri="{FF2B5EF4-FFF2-40B4-BE49-F238E27FC236}">
                <a16:creationId xmlns:a16="http://schemas.microsoft.com/office/drawing/2014/main" id="{0BF15F1C-7275-481A-8B88-66D48229147A}"/>
              </a:ext>
            </a:extLst>
          </p:cNvPr>
          <p:cNvSpPr txBox="1"/>
          <p:nvPr/>
        </p:nvSpPr>
        <p:spPr>
          <a:xfrm>
            <a:off x="360000" y="972000"/>
            <a:ext cx="8521153"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Public Works Projects that affected Water Governance</a:t>
            </a:r>
            <a:r>
              <a:rPr lang="ja-JP" altLang="en-US" sz="2000" dirty="0"/>
              <a:t> </a:t>
            </a:r>
            <a:r>
              <a:rPr lang="en-US" altLang="ja-JP" sz="2000" dirty="0"/>
              <a:t>Reform</a:t>
            </a:r>
          </a:p>
        </p:txBody>
      </p:sp>
    </p:spTree>
    <p:extLst>
      <p:ext uri="{BB962C8B-B14F-4D97-AF65-F5344CB8AC3E}">
        <p14:creationId xmlns:p14="http://schemas.microsoft.com/office/powerpoint/2010/main" val="245441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Transparency of Public Works Progress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4384507"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(2)	Information Disclosure</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824187" y="5888112"/>
            <a:ext cx="376728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Background of Information Disclosure</a:t>
            </a:r>
            <a:endParaRPr lang="ja-JP" altLang="en-US" sz="1600" dirty="0"/>
          </a:p>
        </p:txBody>
      </p:sp>
      <p:sp>
        <p:nvSpPr>
          <p:cNvPr id="15" name="テキスト プレースホルダー 2">
            <a:extLst>
              <a:ext uri="{FF2B5EF4-FFF2-40B4-BE49-F238E27FC236}">
                <a16:creationId xmlns:a16="http://schemas.microsoft.com/office/drawing/2014/main" id="{70586288-746C-48D3-915D-41D33750C9E1}"/>
              </a:ext>
            </a:extLst>
          </p:cNvPr>
          <p:cNvSpPr txBox="1">
            <a:spLocks/>
          </p:cNvSpPr>
          <p:nvPr/>
        </p:nvSpPr>
        <p:spPr>
          <a:xfrm>
            <a:off x="4744508" y="1306051"/>
            <a:ext cx="4177750"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a:t>Various information are disclosed to the public in a various way.</a:t>
            </a:r>
          </a:p>
        </p:txBody>
      </p:sp>
      <p:grpSp>
        <p:nvGrpSpPr>
          <p:cNvPr id="5" name="グループ化 4">
            <a:extLst>
              <a:ext uri="{FF2B5EF4-FFF2-40B4-BE49-F238E27FC236}">
                <a16:creationId xmlns:a16="http://schemas.microsoft.com/office/drawing/2014/main" id="{903F0416-1EBF-455B-BF25-CF366103E30B}"/>
              </a:ext>
            </a:extLst>
          </p:cNvPr>
          <p:cNvGrpSpPr/>
          <p:nvPr/>
        </p:nvGrpSpPr>
        <p:grpSpPr>
          <a:xfrm>
            <a:off x="4951233" y="2060848"/>
            <a:ext cx="3925333" cy="3807292"/>
            <a:chOff x="4951233" y="2181299"/>
            <a:chExt cx="3925333" cy="3807292"/>
          </a:xfrm>
        </p:grpSpPr>
        <p:sp>
          <p:nvSpPr>
            <p:cNvPr id="11" name="円/楕円 11">
              <a:extLst>
                <a:ext uri="{FF2B5EF4-FFF2-40B4-BE49-F238E27FC236}">
                  <a16:creationId xmlns:a16="http://schemas.microsoft.com/office/drawing/2014/main" id="{EA922F40-9FD6-40B1-931B-848C32E79EFC}"/>
                </a:ext>
              </a:extLst>
            </p:cNvPr>
            <p:cNvSpPr/>
            <p:nvPr/>
          </p:nvSpPr>
          <p:spPr>
            <a:xfrm>
              <a:off x="5862054" y="3779774"/>
              <a:ext cx="1656184" cy="7940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Hydrological data</a:t>
              </a:r>
              <a:endParaRPr kumimoji="1" lang="ja-JP" altLang="en-US" sz="1600">
                <a:solidFill>
                  <a:schemeClr val="tx1"/>
                </a:solidFill>
              </a:endParaRPr>
            </a:p>
          </p:txBody>
        </p:sp>
        <p:sp>
          <p:nvSpPr>
            <p:cNvPr id="12" name="円/楕円 11">
              <a:extLst>
                <a:ext uri="{FF2B5EF4-FFF2-40B4-BE49-F238E27FC236}">
                  <a16:creationId xmlns:a16="http://schemas.microsoft.com/office/drawing/2014/main" id="{D2A71CF8-341E-4569-9EB4-E751ED91439C}"/>
                </a:ext>
              </a:extLst>
            </p:cNvPr>
            <p:cNvSpPr/>
            <p:nvPr/>
          </p:nvSpPr>
          <p:spPr>
            <a:xfrm>
              <a:off x="6500553" y="2656343"/>
              <a:ext cx="1169873" cy="7940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Survey</a:t>
              </a:r>
            </a:p>
            <a:p>
              <a:pPr algn="ctr">
                <a:lnSpc>
                  <a:spcPts val="1400"/>
                </a:lnSpc>
              </a:pPr>
              <a:r>
                <a:rPr kumimoji="1" lang="en-US" altLang="ja-JP" sz="1600">
                  <a:solidFill>
                    <a:schemeClr val="tx1"/>
                  </a:solidFill>
                </a:rPr>
                <a:t>Result</a:t>
              </a:r>
              <a:endParaRPr kumimoji="1" lang="ja-JP" altLang="en-US" sz="1600">
                <a:solidFill>
                  <a:schemeClr val="tx1"/>
                </a:solidFill>
              </a:endParaRPr>
            </a:p>
          </p:txBody>
        </p:sp>
        <p:sp>
          <p:nvSpPr>
            <p:cNvPr id="14" name="円/楕円 11">
              <a:extLst>
                <a:ext uri="{FF2B5EF4-FFF2-40B4-BE49-F238E27FC236}">
                  <a16:creationId xmlns:a16="http://schemas.microsoft.com/office/drawing/2014/main" id="{168CEBB8-484A-4A93-9878-9F88C3D807F8}"/>
                </a:ext>
              </a:extLst>
            </p:cNvPr>
            <p:cNvSpPr/>
            <p:nvPr/>
          </p:nvSpPr>
          <p:spPr>
            <a:xfrm>
              <a:off x="7356559" y="3353949"/>
              <a:ext cx="1372519" cy="7940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Technical</a:t>
              </a:r>
              <a:r>
                <a:rPr kumimoji="1" lang="ja-JP" altLang="en-US" sz="1600">
                  <a:solidFill>
                    <a:schemeClr val="tx1"/>
                  </a:solidFill>
                </a:rPr>
                <a:t>　</a:t>
              </a:r>
              <a:r>
                <a:rPr kumimoji="1" lang="en-US" altLang="ja-JP" sz="1600">
                  <a:solidFill>
                    <a:schemeClr val="tx1"/>
                  </a:solidFill>
                </a:rPr>
                <a:t>Report</a:t>
              </a:r>
              <a:endParaRPr kumimoji="1" lang="ja-JP" altLang="en-US" sz="1600">
                <a:solidFill>
                  <a:schemeClr val="tx1"/>
                </a:solidFill>
              </a:endParaRPr>
            </a:p>
          </p:txBody>
        </p:sp>
        <p:sp>
          <p:nvSpPr>
            <p:cNvPr id="16" name="円/楕円 11">
              <a:extLst>
                <a:ext uri="{FF2B5EF4-FFF2-40B4-BE49-F238E27FC236}">
                  <a16:creationId xmlns:a16="http://schemas.microsoft.com/office/drawing/2014/main" id="{7E1BE6CD-0057-4A4D-8C61-3C82AF3988AA}"/>
                </a:ext>
              </a:extLst>
            </p:cNvPr>
            <p:cNvSpPr/>
            <p:nvPr/>
          </p:nvSpPr>
          <p:spPr>
            <a:xfrm>
              <a:off x="5175795" y="4595379"/>
              <a:ext cx="1372519" cy="7940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Hazardous Areas</a:t>
              </a:r>
              <a:endParaRPr kumimoji="1" lang="ja-JP" altLang="en-US" sz="1600">
                <a:solidFill>
                  <a:schemeClr val="tx1"/>
                </a:solidFill>
              </a:endParaRPr>
            </a:p>
          </p:txBody>
        </p:sp>
        <p:sp>
          <p:nvSpPr>
            <p:cNvPr id="17" name="円/楕円 11">
              <a:extLst>
                <a:ext uri="{FF2B5EF4-FFF2-40B4-BE49-F238E27FC236}">
                  <a16:creationId xmlns:a16="http://schemas.microsoft.com/office/drawing/2014/main" id="{58063026-C52E-426B-9996-D3EEA573A3A9}"/>
                </a:ext>
              </a:extLst>
            </p:cNvPr>
            <p:cNvSpPr/>
            <p:nvPr/>
          </p:nvSpPr>
          <p:spPr>
            <a:xfrm>
              <a:off x="7168811" y="4326370"/>
              <a:ext cx="1517836" cy="7940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Committees</a:t>
              </a:r>
              <a:endParaRPr kumimoji="1" lang="ja-JP" altLang="en-US" sz="1600">
                <a:solidFill>
                  <a:schemeClr val="tx1"/>
                </a:solidFill>
              </a:endParaRPr>
            </a:p>
          </p:txBody>
        </p:sp>
        <p:sp>
          <p:nvSpPr>
            <p:cNvPr id="18" name="円/楕円 11">
              <a:extLst>
                <a:ext uri="{FF2B5EF4-FFF2-40B4-BE49-F238E27FC236}">
                  <a16:creationId xmlns:a16="http://schemas.microsoft.com/office/drawing/2014/main" id="{BFC97400-4589-459E-B65A-3AEEC8C0C93B}"/>
                </a:ext>
              </a:extLst>
            </p:cNvPr>
            <p:cNvSpPr/>
            <p:nvPr/>
          </p:nvSpPr>
          <p:spPr>
            <a:xfrm>
              <a:off x="6399231" y="5102278"/>
              <a:ext cx="1372519" cy="794037"/>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Political Measures</a:t>
              </a:r>
              <a:endParaRPr kumimoji="1" lang="ja-JP" altLang="en-US" sz="1600">
                <a:solidFill>
                  <a:schemeClr val="tx1"/>
                </a:solidFill>
              </a:endParaRPr>
            </a:p>
          </p:txBody>
        </p:sp>
        <p:sp>
          <p:nvSpPr>
            <p:cNvPr id="3" name="四角形: 角を丸くする 2">
              <a:extLst>
                <a:ext uri="{FF2B5EF4-FFF2-40B4-BE49-F238E27FC236}">
                  <a16:creationId xmlns:a16="http://schemas.microsoft.com/office/drawing/2014/main" id="{6965DA80-1948-4DB3-A18F-DF888A001C73}"/>
                </a:ext>
              </a:extLst>
            </p:cNvPr>
            <p:cNvSpPr/>
            <p:nvPr/>
          </p:nvSpPr>
          <p:spPr>
            <a:xfrm>
              <a:off x="4951233" y="2401060"/>
              <a:ext cx="3925333" cy="35875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2106FF1-ECE1-4E73-8D11-4B41A926F2B3}"/>
                </a:ext>
              </a:extLst>
            </p:cNvPr>
            <p:cNvSpPr txBox="1"/>
            <p:nvPr/>
          </p:nvSpPr>
          <p:spPr>
            <a:xfrm>
              <a:off x="5454974" y="2181299"/>
              <a:ext cx="2917850" cy="369332"/>
            </a:xfrm>
            <a:prstGeom prst="rect">
              <a:avLst/>
            </a:prstGeom>
            <a:solidFill>
              <a:schemeClr val="bg1"/>
            </a:solidFill>
          </p:spPr>
          <p:txBody>
            <a:bodyPr wrap="none" rtlCol="0">
              <a:spAutoFit/>
            </a:bodyPr>
            <a:lstStyle/>
            <a:p>
              <a:r>
                <a:rPr lang="en-US" altLang="ja-JP" b="1">
                  <a:solidFill>
                    <a:srgbClr val="0070C0"/>
                  </a:solidFill>
                </a:rPr>
                <a:t>Example of disclosed data</a:t>
              </a:r>
            </a:p>
          </p:txBody>
        </p:sp>
        <p:sp>
          <p:nvSpPr>
            <p:cNvPr id="21" name="円/楕円 11">
              <a:extLst>
                <a:ext uri="{FF2B5EF4-FFF2-40B4-BE49-F238E27FC236}">
                  <a16:creationId xmlns:a16="http://schemas.microsoft.com/office/drawing/2014/main" id="{285816C3-3C11-440B-BEBF-6D0D638E310B}"/>
                </a:ext>
              </a:extLst>
            </p:cNvPr>
            <p:cNvSpPr/>
            <p:nvPr/>
          </p:nvSpPr>
          <p:spPr>
            <a:xfrm>
              <a:off x="5222944" y="3179981"/>
              <a:ext cx="1320809" cy="578225"/>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400"/>
                </a:lnSpc>
              </a:pPr>
              <a:r>
                <a:rPr kumimoji="1" lang="en-US" altLang="ja-JP" sz="1600">
                  <a:solidFill>
                    <a:schemeClr val="tx1"/>
                  </a:solidFill>
                </a:rPr>
                <a:t>Budget</a:t>
              </a:r>
              <a:endParaRPr kumimoji="1" lang="ja-JP" altLang="en-US" sz="1600">
                <a:solidFill>
                  <a:schemeClr val="tx1"/>
                </a:solidFill>
              </a:endParaRPr>
            </a:p>
          </p:txBody>
        </p:sp>
      </p:grpSp>
      <p:sp>
        <p:nvSpPr>
          <p:cNvPr id="52" name="テキスト ボックス 51">
            <a:extLst>
              <a:ext uri="{FF2B5EF4-FFF2-40B4-BE49-F238E27FC236}">
                <a16:creationId xmlns:a16="http://schemas.microsoft.com/office/drawing/2014/main" id="{842ED0D3-4CAF-4E01-B6F5-F330F07EDBEF}"/>
              </a:ext>
            </a:extLst>
          </p:cNvPr>
          <p:cNvSpPr txBox="1"/>
          <p:nvPr/>
        </p:nvSpPr>
        <p:spPr>
          <a:xfrm>
            <a:off x="447876" y="5517232"/>
            <a:ext cx="2016224" cy="246221"/>
          </a:xfrm>
          <a:prstGeom prst="rect">
            <a:avLst/>
          </a:prstGeom>
          <a:noFill/>
        </p:spPr>
        <p:txBody>
          <a:bodyPr wrap="square">
            <a:spAutoFit/>
          </a:bodyPr>
          <a:lstStyle/>
          <a:p>
            <a:r>
              <a:rPr lang="en-US" sz="1000" dirty="0">
                <a:effectLst/>
                <a:ea typeface="ＭＳ 明朝" panose="02020609040205080304" pitchFamily="17" charset="-128"/>
              </a:rPr>
              <a:t>Source: PRT</a:t>
            </a:r>
          </a:p>
        </p:txBody>
      </p:sp>
      <p:sp>
        <p:nvSpPr>
          <p:cNvPr id="53" name="テキスト ボックス 52">
            <a:extLst>
              <a:ext uri="{FF2B5EF4-FFF2-40B4-BE49-F238E27FC236}">
                <a16:creationId xmlns:a16="http://schemas.microsoft.com/office/drawing/2014/main" id="{3FA1F6B9-F4B5-458E-9656-8B7D0DD28AD1}"/>
              </a:ext>
            </a:extLst>
          </p:cNvPr>
          <p:cNvSpPr txBox="1"/>
          <p:nvPr/>
        </p:nvSpPr>
        <p:spPr>
          <a:xfrm>
            <a:off x="5436096" y="5996623"/>
            <a:ext cx="2016224" cy="246221"/>
          </a:xfrm>
          <a:prstGeom prst="rect">
            <a:avLst/>
          </a:prstGeom>
          <a:noFill/>
        </p:spPr>
        <p:txBody>
          <a:bodyPr wrap="square">
            <a:spAutoFit/>
          </a:bodyPr>
          <a:lstStyle/>
          <a:p>
            <a:r>
              <a:rPr lang="en-US" sz="1000" dirty="0">
                <a:effectLst/>
                <a:ea typeface="ＭＳ 明朝" panose="02020609040205080304" pitchFamily="17" charset="-128"/>
              </a:rPr>
              <a:t>Source: PRT</a:t>
            </a:r>
          </a:p>
        </p:txBody>
      </p:sp>
      <p:grpSp>
        <p:nvGrpSpPr>
          <p:cNvPr id="4" name="グループ化 3">
            <a:extLst>
              <a:ext uri="{FF2B5EF4-FFF2-40B4-BE49-F238E27FC236}">
                <a16:creationId xmlns:a16="http://schemas.microsoft.com/office/drawing/2014/main" id="{49B8DA60-A148-4559-8ADE-895A3A02E57A}"/>
              </a:ext>
            </a:extLst>
          </p:cNvPr>
          <p:cNvGrpSpPr/>
          <p:nvPr/>
        </p:nvGrpSpPr>
        <p:grpSpPr>
          <a:xfrm>
            <a:off x="286362" y="1840390"/>
            <a:ext cx="4571045" cy="3551806"/>
            <a:chOff x="286362" y="1840390"/>
            <a:chExt cx="4571045" cy="3551806"/>
          </a:xfrm>
        </p:grpSpPr>
        <p:sp>
          <p:nvSpPr>
            <p:cNvPr id="49" name="テキスト ボックス 48">
              <a:extLst>
                <a:ext uri="{FF2B5EF4-FFF2-40B4-BE49-F238E27FC236}">
                  <a16:creationId xmlns:a16="http://schemas.microsoft.com/office/drawing/2014/main" id="{5983DC5E-D069-4658-9B88-20BD3F29CAD3}"/>
                </a:ext>
              </a:extLst>
            </p:cNvPr>
            <p:cNvSpPr txBox="1"/>
            <p:nvPr/>
          </p:nvSpPr>
          <p:spPr>
            <a:xfrm>
              <a:off x="286362" y="2494287"/>
              <a:ext cx="641522" cy="276999"/>
            </a:xfrm>
            <a:prstGeom prst="rect">
              <a:avLst/>
            </a:prstGeom>
            <a:noFill/>
            <a:ln>
              <a:noFill/>
            </a:ln>
          </p:spPr>
          <p:txBody>
            <a:bodyPr wrap="none" rtlCol="0">
              <a:spAutoFit/>
            </a:bodyPr>
            <a:lstStyle/>
            <a:p>
              <a:r>
                <a:rPr lang="en-US" altLang="ja-JP" sz="1200" b="1" dirty="0"/>
                <a:t>1970~</a:t>
              </a:r>
              <a:endParaRPr lang="ja-JP" altLang="en-US" sz="1200" b="1" dirty="0"/>
            </a:p>
          </p:txBody>
        </p:sp>
        <p:sp>
          <p:nvSpPr>
            <p:cNvPr id="50" name="テキスト ボックス 49">
              <a:extLst>
                <a:ext uri="{FF2B5EF4-FFF2-40B4-BE49-F238E27FC236}">
                  <a16:creationId xmlns:a16="http://schemas.microsoft.com/office/drawing/2014/main" id="{A63D47DC-219C-4DC9-BCEE-FCAB64304063}"/>
                </a:ext>
              </a:extLst>
            </p:cNvPr>
            <p:cNvSpPr txBox="1"/>
            <p:nvPr/>
          </p:nvSpPr>
          <p:spPr>
            <a:xfrm>
              <a:off x="287783" y="3135894"/>
              <a:ext cx="550151" cy="276999"/>
            </a:xfrm>
            <a:prstGeom prst="rect">
              <a:avLst/>
            </a:prstGeom>
            <a:noFill/>
            <a:ln>
              <a:noFill/>
            </a:ln>
          </p:spPr>
          <p:txBody>
            <a:bodyPr wrap="none" rtlCol="0">
              <a:spAutoFit/>
            </a:bodyPr>
            <a:lstStyle/>
            <a:p>
              <a:r>
                <a:rPr lang="en-US" altLang="ja-JP" sz="1200" b="1" dirty="0"/>
                <a:t>1982</a:t>
              </a:r>
              <a:endParaRPr lang="ja-JP" altLang="en-US" sz="1200" b="1" dirty="0"/>
            </a:p>
          </p:txBody>
        </p:sp>
        <p:sp>
          <p:nvSpPr>
            <p:cNvPr id="51" name="テキスト ボックス 50">
              <a:extLst>
                <a:ext uri="{FF2B5EF4-FFF2-40B4-BE49-F238E27FC236}">
                  <a16:creationId xmlns:a16="http://schemas.microsoft.com/office/drawing/2014/main" id="{27A203BF-E3FD-4981-BB31-4A3F69D75620}"/>
                </a:ext>
              </a:extLst>
            </p:cNvPr>
            <p:cNvSpPr txBox="1"/>
            <p:nvPr/>
          </p:nvSpPr>
          <p:spPr>
            <a:xfrm>
              <a:off x="287783" y="5074170"/>
              <a:ext cx="550151" cy="276999"/>
            </a:xfrm>
            <a:prstGeom prst="rect">
              <a:avLst/>
            </a:prstGeom>
            <a:noFill/>
            <a:ln>
              <a:noFill/>
            </a:ln>
          </p:spPr>
          <p:txBody>
            <a:bodyPr wrap="none" rtlCol="0">
              <a:spAutoFit/>
            </a:bodyPr>
            <a:lstStyle/>
            <a:p>
              <a:r>
                <a:rPr lang="en-US" altLang="ja-JP" sz="1200" b="1" dirty="0"/>
                <a:t>2001</a:t>
              </a:r>
            </a:p>
          </p:txBody>
        </p:sp>
        <p:cxnSp>
          <p:nvCxnSpPr>
            <p:cNvPr id="54" name="直線コネクタ 53">
              <a:extLst>
                <a:ext uri="{FF2B5EF4-FFF2-40B4-BE49-F238E27FC236}">
                  <a16:creationId xmlns:a16="http://schemas.microsoft.com/office/drawing/2014/main" id="{D2962158-E5DD-46C8-9FA1-CB2F37B434FD}"/>
                </a:ext>
              </a:extLst>
            </p:cNvPr>
            <p:cNvCxnSpPr>
              <a:cxnSpLocks/>
            </p:cNvCxnSpPr>
            <p:nvPr/>
          </p:nvCxnSpPr>
          <p:spPr>
            <a:xfrm>
              <a:off x="820784" y="1840390"/>
              <a:ext cx="0" cy="35518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D76DB94-2305-4D93-B0BE-AE9D6B4C7CCD}"/>
                </a:ext>
              </a:extLst>
            </p:cNvPr>
            <p:cNvCxnSpPr>
              <a:cxnSpLocks/>
            </p:cNvCxnSpPr>
            <p:nvPr/>
          </p:nvCxnSpPr>
          <p:spPr>
            <a:xfrm flipH="1">
              <a:off x="820784" y="2612867"/>
              <a:ext cx="370628"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BAC6C53-5780-4316-9A9B-785B3F878456}"/>
                </a:ext>
              </a:extLst>
            </p:cNvPr>
            <p:cNvCxnSpPr>
              <a:cxnSpLocks/>
            </p:cNvCxnSpPr>
            <p:nvPr/>
          </p:nvCxnSpPr>
          <p:spPr>
            <a:xfrm flipH="1">
              <a:off x="820784" y="3252333"/>
              <a:ext cx="370628"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B9A5026B-2A88-46D8-99A5-68F046A65A2F}"/>
                </a:ext>
              </a:extLst>
            </p:cNvPr>
            <p:cNvCxnSpPr>
              <a:cxnSpLocks/>
            </p:cNvCxnSpPr>
            <p:nvPr/>
          </p:nvCxnSpPr>
          <p:spPr>
            <a:xfrm flipH="1">
              <a:off x="820783" y="5195240"/>
              <a:ext cx="370628"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CC0F1813-27CE-4C50-8A8C-04960F4A00E7}"/>
                </a:ext>
              </a:extLst>
            </p:cNvPr>
            <p:cNvSpPr txBox="1"/>
            <p:nvPr/>
          </p:nvSpPr>
          <p:spPr>
            <a:xfrm>
              <a:off x="286362" y="4636873"/>
              <a:ext cx="550151" cy="276999"/>
            </a:xfrm>
            <a:prstGeom prst="rect">
              <a:avLst/>
            </a:prstGeom>
            <a:noFill/>
            <a:ln>
              <a:noFill/>
            </a:ln>
          </p:spPr>
          <p:txBody>
            <a:bodyPr wrap="none" rtlCol="0">
              <a:spAutoFit/>
            </a:bodyPr>
            <a:lstStyle/>
            <a:p>
              <a:r>
                <a:rPr lang="en-US" altLang="ja-JP" sz="1200" b="1" dirty="0"/>
                <a:t>1997</a:t>
              </a:r>
            </a:p>
          </p:txBody>
        </p:sp>
        <p:cxnSp>
          <p:nvCxnSpPr>
            <p:cNvPr id="59" name="直線コネクタ 58">
              <a:extLst>
                <a:ext uri="{FF2B5EF4-FFF2-40B4-BE49-F238E27FC236}">
                  <a16:creationId xmlns:a16="http://schemas.microsoft.com/office/drawing/2014/main" id="{241E0B45-F388-411E-AC90-7CEAFDA1A6EC}"/>
                </a:ext>
              </a:extLst>
            </p:cNvPr>
            <p:cNvCxnSpPr>
              <a:cxnSpLocks/>
            </p:cNvCxnSpPr>
            <p:nvPr/>
          </p:nvCxnSpPr>
          <p:spPr>
            <a:xfrm flipH="1">
              <a:off x="820783" y="4797152"/>
              <a:ext cx="370628"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16575BA-3316-4387-91F6-920E9204AD54}"/>
                </a:ext>
              </a:extLst>
            </p:cNvPr>
            <p:cNvSpPr txBox="1"/>
            <p:nvPr/>
          </p:nvSpPr>
          <p:spPr>
            <a:xfrm>
              <a:off x="287783" y="1971087"/>
              <a:ext cx="550151" cy="276999"/>
            </a:xfrm>
            <a:prstGeom prst="rect">
              <a:avLst/>
            </a:prstGeom>
            <a:noFill/>
            <a:ln>
              <a:noFill/>
            </a:ln>
          </p:spPr>
          <p:txBody>
            <a:bodyPr wrap="none" rtlCol="0">
              <a:spAutoFit/>
            </a:bodyPr>
            <a:lstStyle/>
            <a:p>
              <a:r>
                <a:rPr lang="en-US" altLang="ja-JP" sz="1200" b="1" dirty="0"/>
                <a:t>1966</a:t>
              </a:r>
              <a:endParaRPr lang="ja-JP" altLang="en-US" sz="1200" b="1" dirty="0"/>
            </a:p>
          </p:txBody>
        </p:sp>
        <p:cxnSp>
          <p:nvCxnSpPr>
            <p:cNvPr id="61" name="直線コネクタ 60">
              <a:extLst>
                <a:ext uri="{FF2B5EF4-FFF2-40B4-BE49-F238E27FC236}">
                  <a16:creationId xmlns:a16="http://schemas.microsoft.com/office/drawing/2014/main" id="{E827B5F0-AD30-47DF-A189-6BB407661903}"/>
                </a:ext>
              </a:extLst>
            </p:cNvPr>
            <p:cNvCxnSpPr>
              <a:cxnSpLocks/>
            </p:cNvCxnSpPr>
            <p:nvPr/>
          </p:nvCxnSpPr>
          <p:spPr>
            <a:xfrm flipH="1">
              <a:off x="820784" y="2093238"/>
              <a:ext cx="370628"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7FC46B49-D0E3-4EAE-BD5B-F812EF961CBB}"/>
                </a:ext>
              </a:extLst>
            </p:cNvPr>
            <p:cNvSpPr txBox="1"/>
            <p:nvPr/>
          </p:nvSpPr>
          <p:spPr>
            <a:xfrm>
              <a:off x="286362" y="4001011"/>
              <a:ext cx="550151" cy="276999"/>
            </a:xfrm>
            <a:prstGeom prst="rect">
              <a:avLst/>
            </a:prstGeom>
            <a:noFill/>
            <a:ln>
              <a:noFill/>
            </a:ln>
          </p:spPr>
          <p:txBody>
            <a:bodyPr wrap="none" rtlCol="0">
              <a:spAutoFit/>
            </a:bodyPr>
            <a:lstStyle/>
            <a:p>
              <a:r>
                <a:rPr lang="en-US" altLang="ja-JP" sz="1200" b="1" dirty="0"/>
                <a:t>1995</a:t>
              </a:r>
            </a:p>
          </p:txBody>
        </p:sp>
        <p:cxnSp>
          <p:nvCxnSpPr>
            <p:cNvPr id="63" name="直線コネクタ 62">
              <a:extLst>
                <a:ext uri="{FF2B5EF4-FFF2-40B4-BE49-F238E27FC236}">
                  <a16:creationId xmlns:a16="http://schemas.microsoft.com/office/drawing/2014/main" id="{711133CD-7224-4659-A1EC-AAF11905405B}"/>
                </a:ext>
              </a:extLst>
            </p:cNvPr>
            <p:cNvCxnSpPr>
              <a:cxnSpLocks/>
            </p:cNvCxnSpPr>
            <p:nvPr/>
          </p:nvCxnSpPr>
          <p:spPr>
            <a:xfrm flipH="1" flipV="1">
              <a:off x="827812" y="4118881"/>
              <a:ext cx="2232000" cy="13873"/>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D7E32C9B-AAF1-4063-B2CF-1B2302461D80}"/>
                </a:ext>
              </a:extLst>
            </p:cNvPr>
            <p:cNvSpPr txBox="1"/>
            <p:nvPr/>
          </p:nvSpPr>
          <p:spPr>
            <a:xfrm>
              <a:off x="289154" y="2303884"/>
              <a:ext cx="550151" cy="276999"/>
            </a:xfrm>
            <a:prstGeom prst="rect">
              <a:avLst/>
            </a:prstGeom>
            <a:noFill/>
            <a:ln>
              <a:noFill/>
            </a:ln>
          </p:spPr>
          <p:txBody>
            <a:bodyPr wrap="none" rtlCol="0">
              <a:spAutoFit/>
            </a:bodyPr>
            <a:lstStyle/>
            <a:p>
              <a:r>
                <a:rPr lang="en-US" altLang="ja-JP" sz="1200" b="1" dirty="0"/>
                <a:t>1968</a:t>
              </a:r>
            </a:p>
          </p:txBody>
        </p:sp>
        <p:cxnSp>
          <p:nvCxnSpPr>
            <p:cNvPr id="65" name="直線コネクタ 64">
              <a:extLst>
                <a:ext uri="{FF2B5EF4-FFF2-40B4-BE49-F238E27FC236}">
                  <a16:creationId xmlns:a16="http://schemas.microsoft.com/office/drawing/2014/main" id="{731D87D2-1A35-472E-BBD1-850E75E2A124}"/>
                </a:ext>
              </a:extLst>
            </p:cNvPr>
            <p:cNvCxnSpPr>
              <a:cxnSpLocks/>
            </p:cNvCxnSpPr>
            <p:nvPr/>
          </p:nvCxnSpPr>
          <p:spPr>
            <a:xfrm flipH="1">
              <a:off x="820784" y="2415590"/>
              <a:ext cx="208800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66" name="矢印: 下 65">
              <a:extLst>
                <a:ext uri="{FF2B5EF4-FFF2-40B4-BE49-F238E27FC236}">
                  <a16:creationId xmlns:a16="http://schemas.microsoft.com/office/drawing/2014/main" id="{C6558357-E7BD-474A-A6CD-D30ECB500D9E}"/>
                </a:ext>
              </a:extLst>
            </p:cNvPr>
            <p:cNvSpPr/>
            <p:nvPr/>
          </p:nvSpPr>
          <p:spPr>
            <a:xfrm>
              <a:off x="3789179" y="2766366"/>
              <a:ext cx="589693" cy="1260000"/>
            </a:xfrm>
            <a:prstGeom prst="downArrow">
              <a:avLst>
                <a:gd name="adj1" fmla="val 50000"/>
                <a:gd name="adj2" fmla="val 4097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a:p>
          </p:txBody>
        </p:sp>
        <p:sp>
          <p:nvSpPr>
            <p:cNvPr id="67" name="テキスト ボックス 66">
              <a:extLst>
                <a:ext uri="{FF2B5EF4-FFF2-40B4-BE49-F238E27FC236}">
                  <a16:creationId xmlns:a16="http://schemas.microsoft.com/office/drawing/2014/main" id="{CF8DFA27-89E8-4CB0-85FE-5C33CAD5890E}"/>
                </a:ext>
              </a:extLst>
            </p:cNvPr>
            <p:cNvSpPr txBox="1"/>
            <p:nvPr/>
          </p:nvSpPr>
          <p:spPr>
            <a:xfrm>
              <a:off x="3059832" y="4077136"/>
              <a:ext cx="1663210" cy="576000"/>
            </a:xfrm>
            <a:prstGeom prst="rect">
              <a:avLst/>
            </a:prstGeom>
            <a:solidFill>
              <a:schemeClr val="bg1"/>
            </a:solidFill>
            <a:ln>
              <a:solidFill>
                <a:schemeClr val="accent1"/>
              </a:solidFill>
            </a:ln>
          </p:spPr>
          <p:txBody>
            <a:bodyPr wrap="square" lIns="68580" tIns="34290" rIns="68580" bIns="34290" rtlCol="0" anchor="ctr" anchorCtr="0">
              <a:spAutoFit/>
            </a:bodyPr>
            <a:lstStyle/>
            <a:p>
              <a:pPr algn="ctr"/>
              <a:r>
                <a:rPr lang="en-US" altLang="ja-JP" sz="1200" b="1" dirty="0">
                  <a:solidFill>
                    <a:schemeClr val="accent2">
                      <a:lumMod val="50000"/>
                    </a:schemeClr>
                  </a:solidFill>
                  <a:ea typeface="游ゴシック"/>
                </a:rPr>
                <a:t>Completion of Nagaragawa </a:t>
              </a:r>
              <a:r>
                <a:rPr lang="en-US" sz="1200" b="1" dirty="0">
                  <a:solidFill>
                    <a:schemeClr val="accent2">
                      <a:lumMod val="50000"/>
                    </a:schemeClr>
                  </a:solidFill>
                  <a:ea typeface="游ゴシック"/>
                </a:rPr>
                <a:t>River Mouth  Barrage</a:t>
              </a:r>
              <a:endParaRPr lang="en-US" sz="1200" b="1" dirty="0">
                <a:solidFill>
                  <a:schemeClr val="accent2">
                    <a:lumMod val="50000"/>
                  </a:schemeClr>
                </a:solidFill>
                <a:ea typeface="+mn-lt"/>
                <a:cs typeface="+mn-lt"/>
              </a:endParaRPr>
            </a:p>
          </p:txBody>
        </p:sp>
        <p:sp>
          <p:nvSpPr>
            <p:cNvPr id="68" name="テキスト ボックス 67">
              <a:extLst>
                <a:ext uri="{FF2B5EF4-FFF2-40B4-BE49-F238E27FC236}">
                  <a16:creationId xmlns:a16="http://schemas.microsoft.com/office/drawing/2014/main" id="{B46F1B66-ADF7-473C-ABB6-4EFCC1100A83}"/>
                </a:ext>
              </a:extLst>
            </p:cNvPr>
            <p:cNvSpPr txBox="1"/>
            <p:nvPr/>
          </p:nvSpPr>
          <p:spPr>
            <a:xfrm>
              <a:off x="2913407" y="2303436"/>
              <a:ext cx="1944000" cy="438582"/>
            </a:xfrm>
            <a:prstGeom prst="rect">
              <a:avLst/>
            </a:prstGeom>
            <a:solidFill>
              <a:schemeClr val="bg1"/>
            </a:solidFill>
            <a:ln>
              <a:solidFill>
                <a:schemeClr val="accent1"/>
              </a:solidFill>
            </a:ln>
          </p:spPr>
          <p:txBody>
            <a:bodyPr wrap="square" lIns="68580" tIns="34290" rIns="68580" bIns="34290" rtlCol="0" anchor="t">
              <a:spAutoFit/>
            </a:bodyPr>
            <a:lstStyle/>
            <a:p>
              <a:pPr algn="ctr"/>
              <a:r>
                <a:rPr lang="en-US" altLang="ja-JP" sz="1200" b="1" dirty="0">
                  <a:solidFill>
                    <a:schemeClr val="accent2">
                      <a:lumMod val="50000"/>
                    </a:schemeClr>
                  </a:solidFill>
                  <a:ea typeface="游ゴシック"/>
                </a:rPr>
                <a:t> Plan of Nagaragawa River Mouth  Barrage </a:t>
              </a:r>
              <a:r>
                <a:rPr lang="en-US" sz="1200" b="1" dirty="0">
                  <a:solidFill>
                    <a:schemeClr val="accent2">
                      <a:lumMod val="50000"/>
                    </a:schemeClr>
                  </a:solidFill>
                  <a:ea typeface="游ゴシック"/>
                </a:rPr>
                <a:t>Project</a:t>
              </a:r>
              <a:endParaRPr lang="en-US" altLang="ja-JP" sz="1200" b="1" dirty="0">
                <a:solidFill>
                  <a:schemeClr val="accent2">
                    <a:lumMod val="50000"/>
                  </a:schemeClr>
                </a:solidFill>
                <a:ea typeface="游ゴシック"/>
              </a:endParaRPr>
            </a:p>
          </p:txBody>
        </p:sp>
        <p:sp>
          <p:nvSpPr>
            <p:cNvPr id="69" name="テキスト ボックス 68">
              <a:extLst>
                <a:ext uri="{FF2B5EF4-FFF2-40B4-BE49-F238E27FC236}">
                  <a16:creationId xmlns:a16="http://schemas.microsoft.com/office/drawing/2014/main" id="{8EB4BEB1-6480-4B1D-808C-E2F0BBDA4ABE}"/>
                </a:ext>
              </a:extLst>
            </p:cNvPr>
            <p:cNvSpPr txBox="1"/>
            <p:nvPr/>
          </p:nvSpPr>
          <p:spPr>
            <a:xfrm>
              <a:off x="1023390" y="2492896"/>
              <a:ext cx="1763029" cy="576000"/>
            </a:xfrm>
            <a:prstGeom prst="rect">
              <a:avLst/>
            </a:prstGeom>
            <a:solidFill>
              <a:schemeClr val="bg1"/>
            </a:solidFill>
            <a:ln>
              <a:solidFill>
                <a:schemeClr val="accent1"/>
              </a:solidFill>
            </a:ln>
          </p:spPr>
          <p:txBody>
            <a:bodyPr wrap="square" rtlCol="0" anchor="ctr" anchorCtr="0">
              <a:spAutoFit/>
            </a:bodyPr>
            <a:lstStyle/>
            <a:p>
              <a:r>
                <a:rPr lang="en-US" altLang="ja-JP" sz="1200" b="1" dirty="0"/>
                <a:t>Information disclosures began to be discussed in Japan</a:t>
              </a:r>
              <a:endParaRPr lang="ja-JP" altLang="en-US" sz="1200" b="1" dirty="0"/>
            </a:p>
          </p:txBody>
        </p:sp>
        <p:sp>
          <p:nvSpPr>
            <p:cNvPr id="70" name="テキスト ボックス 69">
              <a:extLst>
                <a:ext uri="{FF2B5EF4-FFF2-40B4-BE49-F238E27FC236}">
                  <a16:creationId xmlns:a16="http://schemas.microsoft.com/office/drawing/2014/main" id="{576B2899-FA0D-4999-A6F5-52005E06DBA4}"/>
                </a:ext>
              </a:extLst>
            </p:cNvPr>
            <p:cNvSpPr txBox="1"/>
            <p:nvPr/>
          </p:nvSpPr>
          <p:spPr>
            <a:xfrm>
              <a:off x="1029456" y="3174067"/>
              <a:ext cx="2326767" cy="830997"/>
            </a:xfrm>
            <a:prstGeom prst="rect">
              <a:avLst/>
            </a:prstGeom>
            <a:solidFill>
              <a:schemeClr val="bg1"/>
            </a:solidFill>
            <a:ln>
              <a:solidFill>
                <a:schemeClr val="accent1"/>
              </a:solidFill>
            </a:ln>
          </p:spPr>
          <p:txBody>
            <a:bodyPr wrap="square" rtlCol="0" anchor="ctr" anchorCtr="0">
              <a:spAutoFit/>
            </a:bodyPr>
            <a:lstStyle/>
            <a:p>
              <a:r>
                <a:rPr lang="en-US" altLang="ja-JP" sz="1200" b="1" dirty="0"/>
                <a:t>Establishment of information disclosure ordinance in Kanayama Town, Yamagata Prefecture</a:t>
              </a:r>
            </a:p>
          </p:txBody>
        </p:sp>
        <p:sp>
          <p:nvSpPr>
            <p:cNvPr id="71" name="テキスト ボックス 70">
              <a:extLst>
                <a:ext uri="{FF2B5EF4-FFF2-40B4-BE49-F238E27FC236}">
                  <a16:creationId xmlns:a16="http://schemas.microsoft.com/office/drawing/2014/main" id="{F1AC6839-9263-462F-9422-10EEA57549C5}"/>
                </a:ext>
              </a:extLst>
            </p:cNvPr>
            <p:cNvSpPr txBox="1"/>
            <p:nvPr/>
          </p:nvSpPr>
          <p:spPr>
            <a:xfrm>
              <a:off x="1029465" y="4077072"/>
              <a:ext cx="1491064" cy="540000"/>
            </a:xfrm>
            <a:prstGeom prst="rect">
              <a:avLst/>
            </a:prstGeom>
            <a:solidFill>
              <a:schemeClr val="bg1"/>
            </a:solidFill>
            <a:ln>
              <a:solidFill>
                <a:schemeClr val="accent1"/>
              </a:solidFill>
            </a:ln>
          </p:spPr>
          <p:txBody>
            <a:bodyPr wrap="square" rtlCol="0" anchor="ctr" anchorCtr="0">
              <a:spAutoFit/>
            </a:bodyPr>
            <a:lstStyle/>
            <a:p>
              <a:r>
                <a:rPr lang="en-US" altLang="ja-JP" sz="1200" b="1" dirty="0"/>
                <a:t>Re-evaluation of public projects by review committee</a:t>
              </a:r>
              <a:endParaRPr lang="ja-JP" altLang="en-US" sz="1200" b="1" dirty="0"/>
            </a:p>
          </p:txBody>
        </p:sp>
        <p:sp>
          <p:nvSpPr>
            <p:cNvPr id="72" name="テキスト ボックス 71">
              <a:extLst>
                <a:ext uri="{FF2B5EF4-FFF2-40B4-BE49-F238E27FC236}">
                  <a16:creationId xmlns:a16="http://schemas.microsoft.com/office/drawing/2014/main" id="{1785F359-C22F-4EF8-A80D-E16DB2D109F3}"/>
                </a:ext>
              </a:extLst>
            </p:cNvPr>
            <p:cNvSpPr txBox="1"/>
            <p:nvPr/>
          </p:nvSpPr>
          <p:spPr>
            <a:xfrm>
              <a:off x="1022427" y="4725184"/>
              <a:ext cx="3568238" cy="360000"/>
            </a:xfrm>
            <a:prstGeom prst="rect">
              <a:avLst/>
            </a:prstGeom>
            <a:solidFill>
              <a:schemeClr val="bg1"/>
            </a:solidFill>
            <a:ln>
              <a:solidFill>
                <a:schemeClr val="accent1"/>
              </a:solidFill>
            </a:ln>
          </p:spPr>
          <p:txBody>
            <a:bodyPr wrap="square" lIns="68580" tIns="34290" rIns="68580" bIns="34290" rtlCol="0" anchor="ctr" anchorCtr="0">
              <a:spAutoFit/>
            </a:bodyPr>
            <a:lstStyle/>
            <a:p>
              <a:r>
                <a:rPr lang="en-US" altLang="ja-JP" sz="1200" b="1" dirty="0">
                  <a:ea typeface="游ゴシック"/>
                </a:rPr>
                <a:t>Revision of the River Law (in terms of environment and reflection of residents’ opinion</a:t>
              </a:r>
              <a:endParaRPr lang="ja-JP" altLang="en-US" sz="1200" b="1" dirty="0">
                <a:ea typeface="游ゴシック"/>
              </a:endParaRPr>
            </a:p>
          </p:txBody>
        </p:sp>
        <p:sp>
          <p:nvSpPr>
            <p:cNvPr id="73" name="テキスト ボックス 72">
              <a:extLst>
                <a:ext uri="{FF2B5EF4-FFF2-40B4-BE49-F238E27FC236}">
                  <a16:creationId xmlns:a16="http://schemas.microsoft.com/office/drawing/2014/main" id="{CBF85944-2151-4C0F-A4A5-7355DA37442C}"/>
                </a:ext>
              </a:extLst>
            </p:cNvPr>
            <p:cNvSpPr txBox="1"/>
            <p:nvPr/>
          </p:nvSpPr>
          <p:spPr>
            <a:xfrm>
              <a:off x="1029457" y="5157216"/>
              <a:ext cx="2147191" cy="216000"/>
            </a:xfrm>
            <a:prstGeom prst="rect">
              <a:avLst/>
            </a:prstGeom>
            <a:solidFill>
              <a:schemeClr val="bg1"/>
            </a:solidFill>
            <a:ln>
              <a:solidFill>
                <a:schemeClr val="accent1"/>
              </a:solidFill>
            </a:ln>
          </p:spPr>
          <p:txBody>
            <a:bodyPr wrap="none" lIns="68580" tIns="34290" rIns="68580" bIns="34290" rtlCol="0" anchor="ctr" anchorCtr="0">
              <a:spAutoFit/>
            </a:bodyPr>
            <a:lstStyle/>
            <a:p>
              <a:r>
                <a:rPr lang="en-US" altLang="ja-JP" sz="1200" b="1" dirty="0">
                  <a:ea typeface="游ゴシック"/>
                </a:rPr>
                <a:t>Act on Access to Information</a:t>
              </a:r>
              <a:endParaRPr lang="ja-JP" altLang="en-US" sz="1200" b="1" dirty="0"/>
            </a:p>
          </p:txBody>
        </p:sp>
        <p:sp>
          <p:nvSpPr>
            <p:cNvPr id="74" name="テキスト ボックス 73">
              <a:extLst>
                <a:ext uri="{FF2B5EF4-FFF2-40B4-BE49-F238E27FC236}">
                  <a16:creationId xmlns:a16="http://schemas.microsoft.com/office/drawing/2014/main" id="{E12B9374-60AB-46BD-8ED3-4D275477B23C}"/>
                </a:ext>
              </a:extLst>
            </p:cNvPr>
            <p:cNvSpPr txBox="1"/>
            <p:nvPr/>
          </p:nvSpPr>
          <p:spPr>
            <a:xfrm>
              <a:off x="1023390" y="1984169"/>
              <a:ext cx="3442994" cy="276999"/>
            </a:xfrm>
            <a:prstGeom prst="rect">
              <a:avLst/>
            </a:prstGeom>
            <a:solidFill>
              <a:schemeClr val="bg1"/>
            </a:solidFill>
            <a:ln>
              <a:solidFill>
                <a:schemeClr val="accent1"/>
              </a:solidFill>
            </a:ln>
          </p:spPr>
          <p:txBody>
            <a:bodyPr wrap="none" rtlCol="0">
              <a:spAutoFit/>
            </a:bodyPr>
            <a:lstStyle/>
            <a:p>
              <a:r>
                <a:rPr lang="en-US" altLang="ja-JP" sz="1200" b="1" dirty="0"/>
                <a:t>Freedom of Information Act (FOIA)</a:t>
              </a:r>
              <a:r>
                <a:rPr lang="ja-JP" altLang="en-US" sz="1200" b="1" dirty="0"/>
                <a:t> </a:t>
              </a:r>
              <a:r>
                <a:rPr lang="en-US" altLang="ja-JP" sz="1200" b="1" dirty="0"/>
                <a:t>in America</a:t>
              </a:r>
              <a:endParaRPr lang="ja-JP" altLang="en-US" sz="1200" b="1" dirty="0"/>
            </a:p>
          </p:txBody>
        </p:sp>
        <p:sp>
          <p:nvSpPr>
            <p:cNvPr id="75" name="テキスト ボックス 74">
              <a:extLst>
                <a:ext uri="{FF2B5EF4-FFF2-40B4-BE49-F238E27FC236}">
                  <a16:creationId xmlns:a16="http://schemas.microsoft.com/office/drawing/2014/main" id="{6FB52BC4-78B0-4802-A87F-A43E1E58CD71}"/>
                </a:ext>
              </a:extLst>
            </p:cNvPr>
            <p:cNvSpPr txBox="1"/>
            <p:nvPr/>
          </p:nvSpPr>
          <p:spPr>
            <a:xfrm>
              <a:off x="3419872" y="2872387"/>
              <a:ext cx="1328306" cy="830997"/>
            </a:xfrm>
            <a:prstGeom prst="rect">
              <a:avLst/>
            </a:prstGeom>
            <a:solidFill>
              <a:schemeClr val="accent1">
                <a:lumMod val="20000"/>
                <a:lumOff val="80000"/>
              </a:schemeClr>
            </a:solidFill>
            <a:ln w="6350">
              <a:solidFill>
                <a:schemeClr val="tx1"/>
              </a:solidFill>
            </a:ln>
          </p:spPr>
          <p:txBody>
            <a:bodyPr wrap="square" rtlCol="0">
              <a:spAutoFit/>
            </a:bodyPr>
            <a:lstStyle/>
            <a:p>
              <a:pPr algn="ctr"/>
              <a:r>
                <a:rPr lang="en-US" altLang="ja-JP" sz="1200" b="1" dirty="0"/>
                <a:t>Controversial issue about information disclosure</a:t>
              </a:r>
              <a:endParaRPr lang="ja-JP" altLang="en-US" sz="1200" b="1" dirty="0"/>
            </a:p>
          </p:txBody>
        </p:sp>
      </p:grpSp>
    </p:spTree>
    <p:extLst>
      <p:ext uri="{BB962C8B-B14F-4D97-AF65-F5344CB8AC3E}">
        <p14:creationId xmlns:p14="http://schemas.microsoft.com/office/powerpoint/2010/main" val="942974623"/>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72200-91CE-452D-815A-4228BA927F7E}">
  <ds:schemaRefs>
    <ds:schemaRef ds:uri="http://purl.org/dc/elements/1.1/"/>
    <ds:schemaRef ds:uri="http://schemas.microsoft.com/office/2006/metadata/properties"/>
    <ds:schemaRef ds:uri="b56652ab-dc59-4635-a713-c4c2ef59bd7c"/>
    <ds:schemaRef ds:uri="http://schemas.microsoft.com/office/2006/documentManagement/types"/>
    <ds:schemaRef ds:uri="http://schemas.openxmlformats.org/package/2006/metadata/core-properties"/>
    <ds:schemaRef ds:uri="8bee4b5a-797e-4090-846b-e0b2c160cba4"/>
    <ds:schemaRef ds:uri="http://purl.org/dc/terms/"/>
    <ds:schemaRef ds:uri="http://schemas.microsoft.com/office/infopath/2007/PartnerControls"/>
    <ds:schemaRef ds:uri="http://purl.org/dc/dcmitype/"/>
    <ds:schemaRef ds:uri="http://www.w3.org/XML/1998/namespace"/>
  </ds:schemaRefs>
</ds:datastoreItem>
</file>

<file path=customXml/itemProps2.xml><?xml version="1.0" encoding="utf-8"?>
<ds:datastoreItem xmlns:ds="http://schemas.openxmlformats.org/officeDocument/2006/customXml" ds:itemID="{9925804A-B346-4C22-B61F-610B5D1E9CC9}"/>
</file>

<file path=customXml/itemProps3.xml><?xml version="1.0" encoding="utf-8"?>
<ds:datastoreItem xmlns:ds="http://schemas.openxmlformats.org/officeDocument/2006/customXml" ds:itemID="{2D92C521-E66B-479A-97E0-BE8F55BE8B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22176</TotalTime>
  <Words>2427</Words>
  <PresentationFormat>On-screen Show (4:3)</PresentationFormat>
  <Paragraphs>312</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Meiryo UI</vt:lpstr>
      <vt:lpstr>游ゴシック</vt:lpstr>
      <vt:lpstr>Arial</vt:lpstr>
      <vt:lpstr>Calibri</vt:lpstr>
      <vt:lpstr>Cambria</vt:lpstr>
      <vt:lpstr>Wingdings</vt:lpstr>
      <vt:lpstr>2_X0-00</vt:lpstr>
      <vt:lpstr>Theme1-3 Public Participation and Decision-Making Process Meeting Diverse Needs by Building Water Governance</vt:lpstr>
      <vt:lpstr>Contents</vt:lpstr>
      <vt:lpstr>1. Introduction</vt:lpstr>
      <vt:lpstr>2. Transparency in the Public Works Progress</vt:lpstr>
      <vt:lpstr>2. Transparency of Public Works Progress</vt:lpstr>
      <vt:lpstr>2. Transparency of Public Works Progress</vt:lpstr>
      <vt:lpstr>2. Transparency of Public Works Progress</vt:lpstr>
      <vt:lpstr>2. Transparency of Public Works Progress</vt:lpstr>
      <vt:lpstr>2. Transparency of Public Works Progress</vt:lpstr>
      <vt:lpstr>2. Transparency of Public Works Progress</vt:lpstr>
      <vt:lpstr>2. Transparency of Public Works Progress</vt:lpstr>
      <vt:lpstr>2. Transparency of Public Works Progress</vt:lpstr>
      <vt:lpstr>2. Transparency of Public Works Progress</vt:lpstr>
      <vt:lpstr>3. Reflecting the Will of the Residents in  Projects</vt:lpstr>
      <vt:lpstr>3. Reflecting the Will of the Residents in  Projects</vt:lpstr>
      <vt:lpstr>3. Reflecting the Will of the Residents in  Projects</vt:lpstr>
      <vt:lpstr>3. Reflecting the Will of the Residents in  Projects</vt:lpstr>
      <vt:lpstr>3. Reflecting the Will of the Residents in  Projects</vt:lpstr>
      <vt:lpstr>4. Community and Private Sector Participation</vt:lpstr>
      <vt:lpstr>4. Community and Private Sector Participation</vt:lpstr>
      <vt:lpstr>4. Community and Private Sector Participation</vt:lpstr>
      <vt:lpstr>4. Community and Private Sector Participation</vt:lpstr>
      <vt:lpstr>4. Community and Private Sector Participation</vt:lpstr>
      <vt:lpstr>5. Lessons Learned (1)</vt:lpstr>
      <vt:lpstr>5. Lessons Learned (2)</vt:lpstr>
      <vt:lpstr>5.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2022-03-31T03:40:28Z</cp:lastPrinted>
  <dcterms:created xsi:type="dcterms:W3CDTF">2016-03-24T01:37:00Z</dcterms:created>
  <dcterms:modified xsi:type="dcterms:W3CDTF">2022-04-01T08:30:40Z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