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61" r:id="rId4"/>
  </p:sldMasterIdLst>
  <p:notesMasterIdLst>
    <p:notesMasterId r:id="rId40"/>
  </p:notesMasterIdLst>
  <p:handoutMasterIdLst>
    <p:handoutMasterId r:id="rId41"/>
  </p:handoutMasterIdLst>
  <p:sldIdLst>
    <p:sldId id="256" r:id="rId5"/>
    <p:sldId id="325" r:id="rId6"/>
    <p:sldId id="304" r:id="rId7"/>
    <p:sldId id="445" r:id="rId8"/>
    <p:sldId id="462" r:id="rId9"/>
    <p:sldId id="463" r:id="rId10"/>
    <p:sldId id="464" r:id="rId11"/>
    <p:sldId id="465" r:id="rId12"/>
    <p:sldId id="466" r:id="rId13"/>
    <p:sldId id="468" r:id="rId14"/>
    <p:sldId id="469" r:id="rId15"/>
    <p:sldId id="489" r:id="rId16"/>
    <p:sldId id="470" r:id="rId17"/>
    <p:sldId id="490" r:id="rId18"/>
    <p:sldId id="472" r:id="rId19"/>
    <p:sldId id="491" r:id="rId20"/>
    <p:sldId id="473" r:id="rId21"/>
    <p:sldId id="474" r:id="rId22"/>
    <p:sldId id="475" r:id="rId23"/>
    <p:sldId id="476" r:id="rId24"/>
    <p:sldId id="477" r:id="rId25"/>
    <p:sldId id="478" r:id="rId26"/>
    <p:sldId id="492" r:id="rId27"/>
    <p:sldId id="479" r:id="rId28"/>
    <p:sldId id="493" r:id="rId29"/>
    <p:sldId id="481" r:id="rId30"/>
    <p:sldId id="482" r:id="rId31"/>
    <p:sldId id="494" r:id="rId32"/>
    <p:sldId id="495" r:id="rId33"/>
    <p:sldId id="483" r:id="rId34"/>
    <p:sldId id="484" r:id="rId35"/>
    <p:sldId id="485" r:id="rId36"/>
    <p:sldId id="340" r:id="rId37"/>
    <p:sldId id="496" r:id="rId38"/>
    <p:sldId id="487" r:id="rId39"/>
  </p:sldIdLst>
  <p:sldSz cx="9144000" cy="6858000" type="screen4x3"/>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8C6D2B-83AC-4F7C-9657-21C99EED0F3F}">
          <p14:sldIdLst>
            <p14:sldId id="256"/>
            <p14:sldId id="325"/>
            <p14:sldId id="304"/>
            <p14:sldId id="445"/>
            <p14:sldId id="462"/>
            <p14:sldId id="463"/>
            <p14:sldId id="464"/>
            <p14:sldId id="465"/>
            <p14:sldId id="466"/>
            <p14:sldId id="468"/>
            <p14:sldId id="469"/>
            <p14:sldId id="489"/>
            <p14:sldId id="470"/>
            <p14:sldId id="490"/>
            <p14:sldId id="472"/>
            <p14:sldId id="491"/>
            <p14:sldId id="473"/>
            <p14:sldId id="474"/>
            <p14:sldId id="475"/>
            <p14:sldId id="476"/>
            <p14:sldId id="477"/>
            <p14:sldId id="478"/>
            <p14:sldId id="492"/>
            <p14:sldId id="479"/>
            <p14:sldId id="493"/>
            <p14:sldId id="481"/>
            <p14:sldId id="482"/>
            <p14:sldId id="494"/>
            <p14:sldId id="495"/>
            <p14:sldId id="483"/>
            <p14:sldId id="484"/>
            <p14:sldId id="485"/>
            <p14:sldId id="340"/>
            <p14:sldId id="496"/>
            <p14:sldId id="487"/>
          </p14:sldIdLst>
        </p14:section>
      </p14:sectionLst>
    </p:ext>
    <p:ext uri="{EFAFB233-063F-42B5-8137-9DF3F51BA10A}">
      <p15:sldGuideLst xmlns:p15="http://schemas.microsoft.com/office/powerpoint/2012/main">
        <p15:guide id="1" orient="horz" pos="981">
          <p15:clr>
            <a:srgbClr val="A4A3A4"/>
          </p15:clr>
        </p15:guide>
        <p15:guide id="2" pos="521">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hiro Sakata" initials="MS" lastIdx="1" clrIdx="0"/>
  <p:cmAuthor id="2" name="藪内礼子" initials="藪内礼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CCCC"/>
    <a:srgbClr val="E8F2D2"/>
    <a:srgbClr val="EFF9FF"/>
    <a:srgbClr val="FFFFEB"/>
    <a:srgbClr val="CBE199"/>
    <a:srgbClr val="CCECFF"/>
    <a:srgbClr val="FFFFA7"/>
    <a:srgbClr val="FFF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243" autoAdjust="0"/>
  </p:normalViewPr>
  <p:slideViewPr>
    <p:cSldViewPr>
      <p:cViewPr varScale="1">
        <p:scale>
          <a:sx n="110" d="100"/>
          <a:sy n="110" d="100"/>
        </p:scale>
        <p:origin x="1506" y="108"/>
      </p:cViewPr>
      <p:guideLst>
        <p:guide orient="horz" pos="981"/>
        <p:guide pos="521"/>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1" d="100"/>
          <a:sy n="81" d="100"/>
        </p:scale>
        <p:origin x="3930" y="114"/>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ka Nidegawa(二出川　祐香)" userId="387a2dd8-a2b4-4111-846b-661d0864b33e" providerId="ADAL" clId="{418AC432-B9A1-47D9-BBAD-B277A52E1298}"/>
    <pc:docChg chg="sldOrd">
      <pc:chgData name="Yuka Nidegawa(二出川　祐香)" userId="387a2dd8-a2b4-4111-846b-661d0864b33e" providerId="ADAL" clId="{418AC432-B9A1-47D9-BBAD-B277A52E1298}" dt="2022-03-06T06:59:50.310" v="0" actId="20578"/>
      <pc:docMkLst>
        <pc:docMk/>
      </pc:docMkLst>
      <pc:sldChg chg="ord">
        <pc:chgData name="Yuka Nidegawa(二出川　祐香)" userId="387a2dd8-a2b4-4111-846b-661d0864b33e" providerId="ADAL" clId="{418AC432-B9A1-47D9-BBAD-B277A52E1298}" dt="2022-03-06T06:59:50.310" v="0" actId="20578"/>
        <pc:sldMkLst>
          <pc:docMk/>
          <pc:sldMk cId="2516699106" sldId="462"/>
        </pc:sldMkLst>
      </pc:sldChg>
    </pc:docChg>
  </pc:docChgLst>
  <pc:docChgLst>
    <pc:chgData name="Yusuke Kato(加藤　佑介)" userId="596533c6-00bc-40af-9215-a6b229120e50" providerId="ADAL" clId="{D0C1322D-188C-4FA6-962C-D1B75AD677D4}"/>
    <pc:docChg chg="custSel modSld">
      <pc:chgData name="Yusuke Kato(加藤　佑介)" userId="596533c6-00bc-40af-9215-a6b229120e50" providerId="ADAL" clId="{D0C1322D-188C-4FA6-962C-D1B75AD677D4}" dt="2022-03-07T08:06:25.723" v="69"/>
      <pc:docMkLst>
        <pc:docMk/>
      </pc:docMkLst>
      <pc:sldChg chg="modSp mod">
        <pc:chgData name="Yusuke Kato(加藤　佑介)" userId="596533c6-00bc-40af-9215-a6b229120e50" providerId="ADAL" clId="{D0C1322D-188C-4FA6-962C-D1B75AD677D4}" dt="2022-03-07T08:06:25.723" v="69"/>
        <pc:sldMkLst>
          <pc:docMk/>
          <pc:sldMk cId="0" sldId="304"/>
        </pc:sldMkLst>
        <pc:spChg chg="mod">
          <ac:chgData name="Yusuke Kato(加藤　佑介)" userId="596533c6-00bc-40af-9215-a6b229120e50" providerId="ADAL" clId="{D0C1322D-188C-4FA6-962C-D1B75AD677D4}" dt="2022-03-07T08:06:25.723" v="69"/>
          <ac:spMkLst>
            <pc:docMk/>
            <pc:sldMk cId="0" sldId="304"/>
            <ac:spMk id="11" creationId="{7A88A42B-356C-4FD4-9BBA-2AB21F26C83E}"/>
          </ac:spMkLst>
        </pc:spChg>
      </pc:sldChg>
      <pc:sldChg chg="modSp mod">
        <pc:chgData name="Yusuke Kato(加藤　佑介)" userId="596533c6-00bc-40af-9215-a6b229120e50" providerId="ADAL" clId="{D0C1322D-188C-4FA6-962C-D1B75AD677D4}" dt="2022-03-07T08:06:19.811" v="67"/>
        <pc:sldMkLst>
          <pc:docMk/>
          <pc:sldMk cId="2516699106" sldId="462"/>
        </pc:sldMkLst>
        <pc:spChg chg="mod">
          <ac:chgData name="Yusuke Kato(加藤　佑介)" userId="596533c6-00bc-40af-9215-a6b229120e50" providerId="ADAL" clId="{D0C1322D-188C-4FA6-962C-D1B75AD677D4}" dt="2022-03-07T08:06:19.811" v="67"/>
          <ac:spMkLst>
            <pc:docMk/>
            <pc:sldMk cId="2516699106" sldId="462"/>
            <ac:spMk id="25" creationId="{B0A02DB1-7201-44FB-B467-611C19239283}"/>
          </ac:spMkLst>
        </pc:spChg>
      </pc:sldChg>
      <pc:sldChg chg="modSp mod">
        <pc:chgData name="Yusuke Kato(加藤　佑介)" userId="596533c6-00bc-40af-9215-a6b229120e50" providerId="ADAL" clId="{D0C1322D-188C-4FA6-962C-D1B75AD677D4}" dt="2022-03-07T08:06:15.615" v="65"/>
        <pc:sldMkLst>
          <pc:docMk/>
          <pc:sldMk cId="714413669" sldId="464"/>
        </pc:sldMkLst>
        <pc:spChg chg="mod">
          <ac:chgData name="Yusuke Kato(加藤　佑介)" userId="596533c6-00bc-40af-9215-a6b229120e50" providerId="ADAL" clId="{D0C1322D-188C-4FA6-962C-D1B75AD677D4}" dt="2022-03-07T08:06:15.615" v="65"/>
          <ac:spMkLst>
            <pc:docMk/>
            <pc:sldMk cId="714413669" sldId="464"/>
            <ac:spMk id="11" creationId="{0D5464A1-08A0-4369-A79D-6DC49332D64F}"/>
          </ac:spMkLst>
        </pc:spChg>
      </pc:sldChg>
      <pc:sldChg chg="modSp mod">
        <pc:chgData name="Yusuke Kato(加藤　佑介)" userId="596533c6-00bc-40af-9215-a6b229120e50" providerId="ADAL" clId="{D0C1322D-188C-4FA6-962C-D1B75AD677D4}" dt="2022-03-07T08:06:12.531" v="63"/>
        <pc:sldMkLst>
          <pc:docMk/>
          <pc:sldMk cId="2763847015" sldId="465"/>
        </pc:sldMkLst>
        <pc:spChg chg="mod">
          <ac:chgData name="Yusuke Kato(加藤　佑介)" userId="596533c6-00bc-40af-9215-a6b229120e50" providerId="ADAL" clId="{D0C1322D-188C-4FA6-962C-D1B75AD677D4}" dt="2022-03-07T08:06:12.531" v="63"/>
          <ac:spMkLst>
            <pc:docMk/>
            <pc:sldMk cId="2763847015" sldId="465"/>
            <ac:spMk id="6" creationId="{55DB514E-D010-40DD-BA0E-9F4EB5EBAE5C}"/>
          </ac:spMkLst>
        </pc:spChg>
      </pc:sldChg>
      <pc:sldChg chg="modSp mod">
        <pc:chgData name="Yusuke Kato(加藤　佑介)" userId="596533c6-00bc-40af-9215-a6b229120e50" providerId="ADAL" clId="{D0C1322D-188C-4FA6-962C-D1B75AD677D4}" dt="2022-03-07T08:06:08.319" v="61"/>
        <pc:sldMkLst>
          <pc:docMk/>
          <pc:sldMk cId="1152981037" sldId="466"/>
        </pc:sldMkLst>
        <pc:spChg chg="mod">
          <ac:chgData name="Yusuke Kato(加藤　佑介)" userId="596533c6-00bc-40af-9215-a6b229120e50" providerId="ADAL" clId="{D0C1322D-188C-4FA6-962C-D1B75AD677D4}" dt="2022-03-07T08:06:08.319" v="61"/>
          <ac:spMkLst>
            <pc:docMk/>
            <pc:sldMk cId="1152981037" sldId="466"/>
            <ac:spMk id="11" creationId="{49AE5DF0-C800-401D-A263-05ABE609867D}"/>
          </ac:spMkLst>
        </pc:spChg>
      </pc:sldChg>
      <pc:sldChg chg="modSp mod">
        <pc:chgData name="Yusuke Kato(加藤　佑介)" userId="596533c6-00bc-40af-9215-a6b229120e50" providerId="ADAL" clId="{D0C1322D-188C-4FA6-962C-D1B75AD677D4}" dt="2022-03-07T08:06:03.398" v="59"/>
        <pc:sldMkLst>
          <pc:docMk/>
          <pc:sldMk cId="1779531068" sldId="469"/>
        </pc:sldMkLst>
        <pc:spChg chg="mod">
          <ac:chgData name="Yusuke Kato(加藤　佑介)" userId="596533c6-00bc-40af-9215-a6b229120e50" providerId="ADAL" clId="{D0C1322D-188C-4FA6-962C-D1B75AD677D4}" dt="2022-03-07T08:06:03.398" v="59"/>
          <ac:spMkLst>
            <pc:docMk/>
            <pc:sldMk cId="1779531068" sldId="469"/>
            <ac:spMk id="30" creationId="{9BA80F67-0BBF-4CF1-A376-63B1AA61F524}"/>
          </ac:spMkLst>
        </pc:spChg>
      </pc:sldChg>
      <pc:sldChg chg="modSp mod">
        <pc:chgData name="Yusuke Kato(加藤　佑介)" userId="596533c6-00bc-40af-9215-a6b229120e50" providerId="ADAL" clId="{D0C1322D-188C-4FA6-962C-D1B75AD677D4}" dt="2022-03-07T08:05:51.870" v="55" actId="1076"/>
        <pc:sldMkLst>
          <pc:docMk/>
          <pc:sldMk cId="1119187298" sldId="470"/>
        </pc:sldMkLst>
        <pc:spChg chg="mod">
          <ac:chgData name="Yusuke Kato(加藤　佑介)" userId="596533c6-00bc-40af-9215-a6b229120e50" providerId="ADAL" clId="{D0C1322D-188C-4FA6-962C-D1B75AD677D4}" dt="2022-03-07T08:05:51.870" v="55" actId="1076"/>
          <ac:spMkLst>
            <pc:docMk/>
            <pc:sldMk cId="1119187298" sldId="470"/>
            <ac:spMk id="10" creationId="{61AD1868-2D79-45C3-B9B3-8ED5198C3838}"/>
          </ac:spMkLst>
        </pc:spChg>
      </pc:sldChg>
      <pc:sldChg chg="modSp mod">
        <pc:chgData name="Yusuke Kato(加藤　佑介)" userId="596533c6-00bc-40af-9215-a6b229120e50" providerId="ADAL" clId="{D0C1322D-188C-4FA6-962C-D1B75AD677D4}" dt="2022-03-07T08:05:35.826" v="50"/>
        <pc:sldMkLst>
          <pc:docMk/>
          <pc:sldMk cId="2107125382" sldId="472"/>
        </pc:sldMkLst>
        <pc:spChg chg="mod">
          <ac:chgData name="Yusuke Kato(加藤　佑介)" userId="596533c6-00bc-40af-9215-a6b229120e50" providerId="ADAL" clId="{D0C1322D-188C-4FA6-962C-D1B75AD677D4}" dt="2022-03-07T08:05:35.826" v="50"/>
          <ac:spMkLst>
            <pc:docMk/>
            <pc:sldMk cId="2107125382" sldId="472"/>
            <ac:spMk id="14" creationId="{217546E9-6A49-4D74-8FB0-2723955F4887}"/>
          </ac:spMkLst>
        </pc:spChg>
      </pc:sldChg>
      <pc:sldChg chg="modSp mod">
        <pc:chgData name="Yusuke Kato(加藤　佑介)" userId="596533c6-00bc-40af-9215-a6b229120e50" providerId="ADAL" clId="{D0C1322D-188C-4FA6-962C-D1B75AD677D4}" dt="2022-03-07T08:05:27.068" v="46"/>
        <pc:sldMkLst>
          <pc:docMk/>
          <pc:sldMk cId="723814130" sldId="473"/>
        </pc:sldMkLst>
        <pc:spChg chg="mod">
          <ac:chgData name="Yusuke Kato(加藤　佑介)" userId="596533c6-00bc-40af-9215-a6b229120e50" providerId="ADAL" clId="{D0C1322D-188C-4FA6-962C-D1B75AD677D4}" dt="2022-03-07T08:05:27.068" v="46"/>
          <ac:spMkLst>
            <pc:docMk/>
            <pc:sldMk cId="723814130" sldId="473"/>
            <ac:spMk id="47" creationId="{A5E60CD9-1C72-417F-885D-072BC72A7A22}"/>
          </ac:spMkLst>
        </pc:spChg>
      </pc:sldChg>
      <pc:sldChg chg="modSp mod">
        <pc:chgData name="Yusuke Kato(加藤　佑介)" userId="596533c6-00bc-40af-9215-a6b229120e50" providerId="ADAL" clId="{D0C1322D-188C-4FA6-962C-D1B75AD677D4}" dt="2022-03-07T08:05:21.742" v="44"/>
        <pc:sldMkLst>
          <pc:docMk/>
          <pc:sldMk cId="3423926901" sldId="474"/>
        </pc:sldMkLst>
        <pc:spChg chg="mod">
          <ac:chgData name="Yusuke Kato(加藤　佑介)" userId="596533c6-00bc-40af-9215-a6b229120e50" providerId="ADAL" clId="{D0C1322D-188C-4FA6-962C-D1B75AD677D4}" dt="2022-03-07T08:05:21.742" v="44"/>
          <ac:spMkLst>
            <pc:docMk/>
            <pc:sldMk cId="3423926901" sldId="474"/>
            <ac:spMk id="12" creationId="{373F5BA2-8F75-4D3F-848A-9896BEBA2D2D}"/>
          </ac:spMkLst>
        </pc:spChg>
      </pc:sldChg>
      <pc:sldChg chg="modSp mod">
        <pc:chgData name="Yusuke Kato(加藤　佑介)" userId="596533c6-00bc-40af-9215-a6b229120e50" providerId="ADAL" clId="{D0C1322D-188C-4FA6-962C-D1B75AD677D4}" dt="2022-03-07T08:05:17.786" v="42" actId="1076"/>
        <pc:sldMkLst>
          <pc:docMk/>
          <pc:sldMk cId="2906761809" sldId="475"/>
        </pc:sldMkLst>
        <pc:spChg chg="mod">
          <ac:chgData name="Yusuke Kato(加藤　佑介)" userId="596533c6-00bc-40af-9215-a6b229120e50" providerId="ADAL" clId="{D0C1322D-188C-4FA6-962C-D1B75AD677D4}" dt="2022-03-07T08:05:14.065" v="41"/>
          <ac:spMkLst>
            <pc:docMk/>
            <pc:sldMk cId="2906761809" sldId="475"/>
            <ac:spMk id="14" creationId="{377F393A-8490-4B54-BF24-50FE9C3C28B4}"/>
          </ac:spMkLst>
        </pc:spChg>
        <pc:spChg chg="mod">
          <ac:chgData name="Yusuke Kato(加藤　佑介)" userId="596533c6-00bc-40af-9215-a6b229120e50" providerId="ADAL" clId="{D0C1322D-188C-4FA6-962C-D1B75AD677D4}" dt="2022-03-07T08:05:17.786" v="42" actId="1076"/>
          <ac:spMkLst>
            <pc:docMk/>
            <pc:sldMk cId="2906761809" sldId="475"/>
            <ac:spMk id="20" creationId="{F05767BC-B18F-46AC-87E7-59BAF61B6F9F}"/>
          </ac:spMkLst>
        </pc:spChg>
      </pc:sldChg>
      <pc:sldChg chg="modSp mod">
        <pc:chgData name="Yusuke Kato(加藤　佑介)" userId="596533c6-00bc-40af-9215-a6b229120e50" providerId="ADAL" clId="{D0C1322D-188C-4FA6-962C-D1B75AD677D4}" dt="2022-03-07T08:05:07.626" v="39"/>
        <pc:sldMkLst>
          <pc:docMk/>
          <pc:sldMk cId="3663826392" sldId="477"/>
        </pc:sldMkLst>
        <pc:spChg chg="mod">
          <ac:chgData name="Yusuke Kato(加藤　佑介)" userId="596533c6-00bc-40af-9215-a6b229120e50" providerId="ADAL" clId="{D0C1322D-188C-4FA6-962C-D1B75AD677D4}" dt="2022-03-07T08:05:07.626" v="39"/>
          <ac:spMkLst>
            <pc:docMk/>
            <pc:sldMk cId="3663826392" sldId="477"/>
            <ac:spMk id="13" creationId="{62A319A4-BD1E-498C-B010-4135A059A87E}"/>
          </ac:spMkLst>
        </pc:spChg>
      </pc:sldChg>
      <pc:sldChg chg="addSp delSp modSp mod">
        <pc:chgData name="Yusuke Kato(加藤　佑介)" userId="596533c6-00bc-40af-9215-a6b229120e50" providerId="ADAL" clId="{D0C1322D-188C-4FA6-962C-D1B75AD677D4}" dt="2022-03-07T08:04:59.964" v="37" actId="1076"/>
        <pc:sldMkLst>
          <pc:docMk/>
          <pc:sldMk cId="3092480126" sldId="478"/>
        </pc:sldMkLst>
        <pc:spChg chg="mod">
          <ac:chgData name="Yusuke Kato(加藤　佑介)" userId="596533c6-00bc-40af-9215-a6b229120e50" providerId="ADAL" clId="{D0C1322D-188C-4FA6-962C-D1B75AD677D4}" dt="2022-03-07T08:04:18.653" v="33"/>
          <ac:spMkLst>
            <pc:docMk/>
            <pc:sldMk cId="3092480126" sldId="478"/>
            <ac:spMk id="12" creationId="{1BDC2AD0-6400-47AB-B0A3-F8070969581F}"/>
          </ac:spMkLst>
        </pc:spChg>
        <pc:picChg chg="del">
          <ac:chgData name="Yusuke Kato(加藤　佑介)" userId="596533c6-00bc-40af-9215-a6b229120e50" providerId="ADAL" clId="{D0C1322D-188C-4FA6-962C-D1B75AD677D4}" dt="2022-03-07T08:04:56.007" v="34" actId="478"/>
          <ac:picMkLst>
            <pc:docMk/>
            <pc:sldMk cId="3092480126" sldId="478"/>
            <ac:picMk id="4" creationId="{89C754B5-F162-49BF-AAEB-9690AFC810B9}"/>
          </ac:picMkLst>
        </pc:picChg>
        <pc:picChg chg="add mod">
          <ac:chgData name="Yusuke Kato(加藤　佑介)" userId="596533c6-00bc-40af-9215-a6b229120e50" providerId="ADAL" clId="{D0C1322D-188C-4FA6-962C-D1B75AD677D4}" dt="2022-03-07T08:04:59.964" v="37" actId="1076"/>
          <ac:picMkLst>
            <pc:docMk/>
            <pc:sldMk cId="3092480126" sldId="478"/>
            <ac:picMk id="5" creationId="{B452D17C-8076-45F6-9AEC-D43D661185E0}"/>
          </ac:picMkLst>
        </pc:picChg>
      </pc:sldChg>
      <pc:sldChg chg="modSp mod">
        <pc:chgData name="Yusuke Kato(加藤　佑介)" userId="596533c6-00bc-40af-9215-a6b229120e50" providerId="ADAL" clId="{D0C1322D-188C-4FA6-962C-D1B75AD677D4}" dt="2022-03-07T08:04:08.452" v="27"/>
        <pc:sldMkLst>
          <pc:docMk/>
          <pc:sldMk cId="1312591619" sldId="479"/>
        </pc:sldMkLst>
        <pc:spChg chg="mod">
          <ac:chgData name="Yusuke Kato(加藤　佑介)" userId="596533c6-00bc-40af-9215-a6b229120e50" providerId="ADAL" clId="{D0C1322D-188C-4FA6-962C-D1B75AD677D4}" dt="2022-03-07T08:04:08.452" v="27"/>
          <ac:spMkLst>
            <pc:docMk/>
            <pc:sldMk cId="1312591619" sldId="479"/>
            <ac:spMk id="9" creationId="{688373CD-AD84-4C57-80A4-0EB674C09798}"/>
          </ac:spMkLst>
        </pc:spChg>
      </pc:sldChg>
      <pc:sldChg chg="modSp mod">
        <pc:chgData name="Yusuke Kato(加藤　佑介)" userId="596533c6-00bc-40af-9215-a6b229120e50" providerId="ADAL" clId="{D0C1322D-188C-4FA6-962C-D1B75AD677D4}" dt="2022-03-07T08:04:00.940" v="23"/>
        <pc:sldMkLst>
          <pc:docMk/>
          <pc:sldMk cId="830758867" sldId="481"/>
        </pc:sldMkLst>
        <pc:spChg chg="mod">
          <ac:chgData name="Yusuke Kato(加藤　佑介)" userId="596533c6-00bc-40af-9215-a6b229120e50" providerId="ADAL" clId="{D0C1322D-188C-4FA6-962C-D1B75AD677D4}" dt="2022-03-07T08:04:00.940" v="23"/>
          <ac:spMkLst>
            <pc:docMk/>
            <pc:sldMk cId="830758867" sldId="481"/>
            <ac:spMk id="9" creationId="{3993A76B-7F0F-44F2-A8A9-0087046C5F03}"/>
          </ac:spMkLst>
        </pc:spChg>
      </pc:sldChg>
      <pc:sldChg chg="modSp mod">
        <pc:chgData name="Yusuke Kato(加藤　佑介)" userId="596533c6-00bc-40af-9215-a6b229120e50" providerId="ADAL" clId="{D0C1322D-188C-4FA6-962C-D1B75AD677D4}" dt="2022-03-07T08:03:57.431" v="21"/>
        <pc:sldMkLst>
          <pc:docMk/>
          <pc:sldMk cId="1718047840" sldId="482"/>
        </pc:sldMkLst>
        <pc:spChg chg="mod">
          <ac:chgData name="Yusuke Kato(加藤　佑介)" userId="596533c6-00bc-40af-9215-a6b229120e50" providerId="ADAL" clId="{D0C1322D-188C-4FA6-962C-D1B75AD677D4}" dt="2022-03-07T08:03:57.431" v="21"/>
          <ac:spMkLst>
            <pc:docMk/>
            <pc:sldMk cId="1718047840" sldId="482"/>
            <ac:spMk id="7" creationId="{14B57E4D-F65A-498F-8CF8-EBC3EB672032}"/>
          </ac:spMkLst>
        </pc:spChg>
      </pc:sldChg>
      <pc:sldChg chg="modSp mod modNotesTx">
        <pc:chgData name="Yusuke Kato(加藤　佑介)" userId="596533c6-00bc-40af-9215-a6b229120e50" providerId="ADAL" clId="{D0C1322D-188C-4FA6-962C-D1B75AD677D4}" dt="2022-03-07T08:03:45.324" v="15" actId="6549"/>
        <pc:sldMkLst>
          <pc:docMk/>
          <pc:sldMk cId="2576889138" sldId="483"/>
        </pc:sldMkLst>
        <pc:spChg chg="mod">
          <ac:chgData name="Yusuke Kato(加藤　佑介)" userId="596533c6-00bc-40af-9215-a6b229120e50" providerId="ADAL" clId="{D0C1322D-188C-4FA6-962C-D1B75AD677D4}" dt="2022-03-07T08:03:26.709" v="9"/>
          <ac:spMkLst>
            <pc:docMk/>
            <pc:sldMk cId="2576889138" sldId="483"/>
            <ac:spMk id="14" creationId="{0EDCF466-A8BA-480C-BBF3-731A1D979838}"/>
          </ac:spMkLst>
        </pc:spChg>
        <pc:spChg chg="mod">
          <ac:chgData name="Yusuke Kato(加藤　佑介)" userId="596533c6-00bc-40af-9215-a6b229120e50" providerId="ADAL" clId="{D0C1322D-188C-4FA6-962C-D1B75AD677D4}" dt="2022-03-07T08:03:31.506" v="11"/>
          <ac:spMkLst>
            <pc:docMk/>
            <pc:sldMk cId="2576889138" sldId="483"/>
            <ac:spMk id="15" creationId="{411B4259-0579-4C35-A093-913D0DEF2786}"/>
          </ac:spMkLst>
        </pc:spChg>
      </pc:sldChg>
      <pc:sldChg chg="modSp mod modNotesTx">
        <pc:chgData name="Yusuke Kato(加藤　佑介)" userId="596533c6-00bc-40af-9215-a6b229120e50" providerId="ADAL" clId="{D0C1322D-188C-4FA6-962C-D1B75AD677D4}" dt="2022-03-07T08:03:42.292" v="14" actId="6549"/>
        <pc:sldMkLst>
          <pc:docMk/>
          <pc:sldMk cId="1274526982" sldId="484"/>
        </pc:sldMkLst>
        <pc:spChg chg="mod">
          <ac:chgData name="Yusuke Kato(加藤　佑介)" userId="596533c6-00bc-40af-9215-a6b229120e50" providerId="ADAL" clId="{D0C1322D-188C-4FA6-962C-D1B75AD677D4}" dt="2022-03-07T08:03:18.713" v="5"/>
          <ac:spMkLst>
            <pc:docMk/>
            <pc:sldMk cId="1274526982" sldId="484"/>
            <ac:spMk id="11" creationId="{EB58E80E-64DC-4876-98CE-0EF73ADC3081}"/>
          </ac:spMkLst>
        </pc:spChg>
      </pc:sldChg>
      <pc:sldChg chg="modSp mod">
        <pc:chgData name="Yusuke Kato(加藤　佑介)" userId="596533c6-00bc-40af-9215-a6b229120e50" providerId="ADAL" clId="{D0C1322D-188C-4FA6-962C-D1B75AD677D4}" dt="2022-03-07T08:03:12.526" v="3" actId="404"/>
        <pc:sldMkLst>
          <pc:docMk/>
          <pc:sldMk cId="1306557573" sldId="485"/>
        </pc:sldMkLst>
        <pc:spChg chg="mod">
          <ac:chgData name="Yusuke Kato(加藤　佑介)" userId="596533c6-00bc-40af-9215-a6b229120e50" providerId="ADAL" clId="{D0C1322D-188C-4FA6-962C-D1B75AD677D4}" dt="2022-03-07T08:03:12.526" v="3" actId="404"/>
          <ac:spMkLst>
            <pc:docMk/>
            <pc:sldMk cId="1306557573" sldId="485"/>
            <ac:spMk id="9" creationId="{E6C83AD2-5454-4D45-A2E8-F6850BE5FF6D}"/>
          </ac:spMkLst>
        </pc:spChg>
      </pc:sldChg>
      <pc:sldChg chg="modSp mod">
        <pc:chgData name="Yusuke Kato(加藤　佑介)" userId="596533c6-00bc-40af-9215-a6b229120e50" providerId="ADAL" clId="{D0C1322D-188C-4FA6-962C-D1B75AD677D4}" dt="2022-03-07T08:05:58.146" v="57" actId="14100"/>
        <pc:sldMkLst>
          <pc:docMk/>
          <pc:sldMk cId="70920109" sldId="490"/>
        </pc:sldMkLst>
        <pc:spChg chg="mod">
          <ac:chgData name="Yusuke Kato(加藤　佑介)" userId="596533c6-00bc-40af-9215-a6b229120e50" providerId="ADAL" clId="{D0C1322D-188C-4FA6-962C-D1B75AD677D4}" dt="2022-03-07T08:05:58.146" v="57" actId="14100"/>
          <ac:spMkLst>
            <pc:docMk/>
            <pc:sldMk cId="70920109" sldId="490"/>
            <ac:spMk id="10" creationId="{609358FE-DAFA-4BBE-8092-DA9B25FD3530}"/>
          </ac:spMkLst>
        </pc:spChg>
      </pc:sldChg>
      <pc:sldChg chg="modSp mod">
        <pc:chgData name="Yusuke Kato(加藤　佑介)" userId="596533c6-00bc-40af-9215-a6b229120e50" providerId="ADAL" clId="{D0C1322D-188C-4FA6-962C-D1B75AD677D4}" dt="2022-03-07T08:05:31.899" v="48"/>
        <pc:sldMkLst>
          <pc:docMk/>
          <pc:sldMk cId="3782130854" sldId="491"/>
        </pc:sldMkLst>
        <pc:spChg chg="mod">
          <ac:chgData name="Yusuke Kato(加藤　佑介)" userId="596533c6-00bc-40af-9215-a6b229120e50" providerId="ADAL" clId="{D0C1322D-188C-4FA6-962C-D1B75AD677D4}" dt="2022-03-07T08:05:31.899" v="48"/>
          <ac:spMkLst>
            <pc:docMk/>
            <pc:sldMk cId="3782130854" sldId="491"/>
            <ac:spMk id="14" creationId="{6DC1FCCA-FDDC-48BD-9090-A94EDF7E813A}"/>
          </ac:spMkLst>
        </pc:spChg>
      </pc:sldChg>
      <pc:sldChg chg="modSp mod">
        <pc:chgData name="Yusuke Kato(加藤　佑介)" userId="596533c6-00bc-40af-9215-a6b229120e50" providerId="ADAL" clId="{D0C1322D-188C-4FA6-962C-D1B75AD677D4}" dt="2022-03-07T08:04:14.090" v="31"/>
        <pc:sldMkLst>
          <pc:docMk/>
          <pc:sldMk cId="1534992834" sldId="492"/>
        </pc:sldMkLst>
        <pc:spChg chg="mod">
          <ac:chgData name="Yusuke Kato(加藤　佑介)" userId="596533c6-00bc-40af-9215-a6b229120e50" providerId="ADAL" clId="{D0C1322D-188C-4FA6-962C-D1B75AD677D4}" dt="2022-03-07T08:04:14.090" v="31"/>
          <ac:spMkLst>
            <pc:docMk/>
            <pc:sldMk cId="1534992834" sldId="492"/>
            <ac:spMk id="18" creationId="{5313D115-4634-440B-9443-BE6C277B6078}"/>
          </ac:spMkLst>
        </pc:spChg>
        <pc:spChg chg="mod">
          <ac:chgData name="Yusuke Kato(加藤　佑介)" userId="596533c6-00bc-40af-9215-a6b229120e50" providerId="ADAL" clId="{D0C1322D-188C-4FA6-962C-D1B75AD677D4}" dt="2022-03-07T08:04:12.259" v="29"/>
          <ac:spMkLst>
            <pc:docMk/>
            <pc:sldMk cId="1534992834" sldId="492"/>
            <ac:spMk id="19" creationId="{821E273C-11F8-4BC8-B912-A62450E66EE1}"/>
          </ac:spMkLst>
        </pc:spChg>
      </pc:sldChg>
      <pc:sldChg chg="modSp mod">
        <pc:chgData name="Yusuke Kato(加藤　佑介)" userId="596533c6-00bc-40af-9215-a6b229120e50" providerId="ADAL" clId="{D0C1322D-188C-4FA6-962C-D1B75AD677D4}" dt="2022-03-07T08:04:04.645" v="25"/>
        <pc:sldMkLst>
          <pc:docMk/>
          <pc:sldMk cId="112263780" sldId="493"/>
        </pc:sldMkLst>
        <pc:spChg chg="mod">
          <ac:chgData name="Yusuke Kato(加藤　佑介)" userId="596533c6-00bc-40af-9215-a6b229120e50" providerId="ADAL" clId="{D0C1322D-188C-4FA6-962C-D1B75AD677D4}" dt="2022-03-07T08:04:04.645" v="25"/>
          <ac:spMkLst>
            <pc:docMk/>
            <pc:sldMk cId="112263780" sldId="493"/>
            <ac:spMk id="48" creationId="{8B0486AF-5F91-42FC-8C36-CB992ABE165A}"/>
          </ac:spMkLst>
        </pc:spChg>
      </pc:sldChg>
      <pc:sldChg chg="modSp mod">
        <pc:chgData name="Yusuke Kato(加藤　佑介)" userId="596533c6-00bc-40af-9215-a6b229120e50" providerId="ADAL" clId="{D0C1322D-188C-4FA6-962C-D1B75AD677D4}" dt="2022-03-07T08:03:53.419" v="19"/>
        <pc:sldMkLst>
          <pc:docMk/>
          <pc:sldMk cId="1402286157" sldId="494"/>
        </pc:sldMkLst>
        <pc:spChg chg="mod">
          <ac:chgData name="Yusuke Kato(加藤　佑介)" userId="596533c6-00bc-40af-9215-a6b229120e50" providerId="ADAL" clId="{D0C1322D-188C-4FA6-962C-D1B75AD677D4}" dt="2022-03-07T08:03:51.596" v="17"/>
          <ac:spMkLst>
            <pc:docMk/>
            <pc:sldMk cId="1402286157" sldId="494"/>
            <ac:spMk id="13" creationId="{808E3658-8F99-46B5-AEBD-E51EB968C332}"/>
          </ac:spMkLst>
        </pc:spChg>
        <pc:spChg chg="mod">
          <ac:chgData name="Yusuke Kato(加藤　佑介)" userId="596533c6-00bc-40af-9215-a6b229120e50" providerId="ADAL" clId="{D0C1322D-188C-4FA6-962C-D1B75AD677D4}" dt="2022-03-07T08:03:53.419" v="19"/>
          <ac:spMkLst>
            <pc:docMk/>
            <pc:sldMk cId="1402286157" sldId="494"/>
            <ac:spMk id="14" creationId="{81FD601E-35BD-4364-84CC-93DE17503F08}"/>
          </ac:spMkLst>
        </pc:spChg>
      </pc:sldChg>
      <pc:sldChg chg="modSp mod">
        <pc:chgData name="Yusuke Kato(加藤　佑介)" userId="596533c6-00bc-40af-9215-a6b229120e50" providerId="ADAL" clId="{D0C1322D-188C-4FA6-962C-D1B75AD677D4}" dt="2022-03-07T08:03:36.709" v="13"/>
        <pc:sldMkLst>
          <pc:docMk/>
          <pc:sldMk cId="10846873" sldId="495"/>
        </pc:sldMkLst>
        <pc:spChg chg="mod">
          <ac:chgData name="Yusuke Kato(加藤　佑介)" userId="596533c6-00bc-40af-9215-a6b229120e50" providerId="ADAL" clId="{D0C1322D-188C-4FA6-962C-D1B75AD677D4}" dt="2022-03-07T08:03:36.709" v="13"/>
          <ac:spMkLst>
            <pc:docMk/>
            <pc:sldMk cId="10846873" sldId="495"/>
            <ac:spMk id="11" creationId="{6BE2B152-B4DF-4D8C-90ED-1F3ACFDE2BE4}"/>
          </ac:spMkLst>
        </pc:spChg>
      </pc:sldChg>
    </pc:docChg>
  </pc:docChgLst>
  <pc:docChgLst>
    <pc:chgData name="Miyao, Toru[宮尾 徹]" userId="ad8b4d66-b00f-4ebb-b026-5533c1d9dbc0" providerId="ADAL" clId="{0940B5BA-2C60-42A5-81BF-829D7E0968DA}"/>
    <pc:docChg chg="undo redo custSel modSld">
      <pc:chgData name="Miyao, Toru[宮尾 徹]" userId="ad8b4d66-b00f-4ebb-b026-5533c1d9dbc0" providerId="ADAL" clId="{0940B5BA-2C60-42A5-81BF-829D7E0968DA}" dt="2022-12-15T05:44:43.150" v="41" actId="478"/>
      <pc:docMkLst>
        <pc:docMk/>
      </pc:docMkLst>
      <pc:sldChg chg="addSp delSp modSp mod">
        <pc:chgData name="Miyao, Toru[宮尾 徹]" userId="ad8b4d66-b00f-4ebb-b026-5533c1d9dbc0" providerId="ADAL" clId="{0940B5BA-2C60-42A5-81BF-829D7E0968DA}" dt="2022-12-15T05:44:00.609" v="37" actId="478"/>
        <pc:sldMkLst>
          <pc:docMk/>
          <pc:sldMk cId="1312591619" sldId="479"/>
        </pc:sldMkLst>
        <pc:picChg chg="del">
          <ac:chgData name="Miyao, Toru[宮尾 徹]" userId="ad8b4d66-b00f-4ebb-b026-5533c1d9dbc0" providerId="ADAL" clId="{0940B5BA-2C60-42A5-81BF-829D7E0968DA}" dt="2022-12-15T05:44:00.609" v="37" actId="478"/>
          <ac:picMkLst>
            <pc:docMk/>
            <pc:sldMk cId="1312591619" sldId="479"/>
            <ac:picMk id="2" creationId="{790DB8AB-CAB2-4D16-B5DD-0F90F630CC40}"/>
          </ac:picMkLst>
        </pc:picChg>
        <pc:picChg chg="add del mod">
          <ac:chgData name="Miyao, Toru[宮尾 徹]" userId="ad8b4d66-b00f-4ebb-b026-5533c1d9dbc0" providerId="ADAL" clId="{0940B5BA-2C60-42A5-81BF-829D7E0968DA}" dt="2022-12-15T05:43:58.481" v="36" actId="1076"/>
          <ac:picMkLst>
            <pc:docMk/>
            <pc:sldMk cId="1312591619" sldId="479"/>
            <ac:picMk id="3" creationId="{BAB91130-2E2C-470A-BE81-97C4DD2AB9CD}"/>
          </ac:picMkLst>
        </pc:picChg>
        <pc:picChg chg="add mod">
          <ac:chgData name="Miyao, Toru[宮尾 徹]" userId="ad8b4d66-b00f-4ebb-b026-5533c1d9dbc0" providerId="ADAL" clId="{0940B5BA-2C60-42A5-81BF-829D7E0968DA}" dt="2022-12-15T05:43:53.535" v="33" actId="571"/>
          <ac:picMkLst>
            <pc:docMk/>
            <pc:sldMk cId="1312591619" sldId="479"/>
            <ac:picMk id="10" creationId="{E7EB4B4D-BDC4-4D84-A9BB-1D0DBDAA49BC}"/>
          </ac:picMkLst>
        </pc:picChg>
      </pc:sldChg>
      <pc:sldChg chg="addSp delSp modSp mod">
        <pc:chgData name="Miyao, Toru[宮尾 徹]" userId="ad8b4d66-b00f-4ebb-b026-5533c1d9dbc0" providerId="ADAL" clId="{0940B5BA-2C60-42A5-81BF-829D7E0968DA}" dt="2022-12-15T05:41:17.864" v="8" actId="478"/>
        <pc:sldMkLst>
          <pc:docMk/>
          <pc:sldMk cId="830758867" sldId="481"/>
        </pc:sldMkLst>
        <pc:picChg chg="del">
          <ac:chgData name="Miyao, Toru[宮尾 徹]" userId="ad8b4d66-b00f-4ebb-b026-5533c1d9dbc0" providerId="ADAL" clId="{0940B5BA-2C60-42A5-81BF-829D7E0968DA}" dt="2022-12-15T05:40:37.327" v="1"/>
          <ac:picMkLst>
            <pc:docMk/>
            <pc:sldMk cId="830758867" sldId="481"/>
            <ac:picMk id="2" creationId="{1D2148B6-76B6-42DC-984E-F60A5E96B250}"/>
          </ac:picMkLst>
        </pc:picChg>
        <pc:picChg chg="add del">
          <ac:chgData name="Miyao, Toru[宮尾 徹]" userId="ad8b4d66-b00f-4ebb-b026-5533c1d9dbc0" providerId="ADAL" clId="{0940B5BA-2C60-42A5-81BF-829D7E0968DA}" dt="2022-12-15T05:41:17.864" v="8" actId="478"/>
          <ac:picMkLst>
            <pc:docMk/>
            <pc:sldMk cId="830758867" sldId="481"/>
            <ac:picMk id="3" creationId="{40502CE1-6F0F-48A3-A163-3BC238274957}"/>
          </ac:picMkLst>
        </pc:picChg>
        <pc:picChg chg="mod">
          <ac:chgData name="Miyao, Toru[宮尾 徹]" userId="ad8b4d66-b00f-4ebb-b026-5533c1d9dbc0" providerId="ADAL" clId="{0940B5BA-2C60-42A5-81BF-829D7E0968DA}" dt="2022-12-15T05:41:00.738" v="3" actId="1076"/>
          <ac:picMkLst>
            <pc:docMk/>
            <pc:sldMk cId="830758867" sldId="481"/>
            <ac:picMk id="4" creationId="{0F7D91B0-E124-45A5-984A-154E47F0112F}"/>
          </ac:picMkLst>
        </pc:picChg>
      </pc:sldChg>
      <pc:sldChg chg="addSp delSp modSp mod">
        <pc:chgData name="Miyao, Toru[宮尾 徹]" userId="ad8b4d66-b00f-4ebb-b026-5533c1d9dbc0" providerId="ADAL" clId="{0940B5BA-2C60-42A5-81BF-829D7E0968DA}" dt="2022-12-15T05:41:51.967" v="14" actId="478"/>
        <pc:sldMkLst>
          <pc:docMk/>
          <pc:sldMk cId="1718047840" sldId="482"/>
        </pc:sldMkLst>
        <pc:picChg chg="del">
          <ac:chgData name="Miyao, Toru[宮尾 徹]" userId="ad8b4d66-b00f-4ebb-b026-5533c1d9dbc0" providerId="ADAL" clId="{0940B5BA-2C60-42A5-81BF-829D7E0968DA}" dt="2022-12-15T05:41:32.783" v="11"/>
          <ac:picMkLst>
            <pc:docMk/>
            <pc:sldMk cId="1718047840" sldId="482"/>
            <ac:picMk id="3" creationId="{C430A3B2-4D3E-448E-8C0F-3C2430727859}"/>
          </ac:picMkLst>
        </pc:picChg>
        <pc:picChg chg="mod">
          <ac:chgData name="Miyao, Toru[宮尾 徹]" userId="ad8b4d66-b00f-4ebb-b026-5533c1d9dbc0" providerId="ADAL" clId="{0940B5BA-2C60-42A5-81BF-829D7E0968DA}" dt="2022-12-15T05:41:49.171" v="13" actId="1076"/>
          <ac:picMkLst>
            <pc:docMk/>
            <pc:sldMk cId="1718047840" sldId="482"/>
            <ac:picMk id="4" creationId="{0465ED5E-48AB-4BEB-9E15-98B45B7367C6}"/>
          </ac:picMkLst>
        </pc:picChg>
        <pc:picChg chg="add del">
          <ac:chgData name="Miyao, Toru[宮尾 徹]" userId="ad8b4d66-b00f-4ebb-b026-5533c1d9dbc0" providerId="ADAL" clId="{0940B5BA-2C60-42A5-81BF-829D7E0968DA}" dt="2022-12-15T05:41:51.967" v="14" actId="478"/>
          <ac:picMkLst>
            <pc:docMk/>
            <pc:sldMk cId="1718047840" sldId="482"/>
            <ac:picMk id="5" creationId="{E8251A69-D37B-416B-AD74-1F698E9F19C7}"/>
          </ac:picMkLst>
        </pc:picChg>
        <pc:picChg chg="add del mod">
          <ac:chgData name="Miyao, Toru[宮尾 徹]" userId="ad8b4d66-b00f-4ebb-b026-5533c1d9dbc0" providerId="ADAL" clId="{0940B5BA-2C60-42A5-81BF-829D7E0968DA}" dt="2022-12-15T05:41:23.074" v="10"/>
          <ac:picMkLst>
            <pc:docMk/>
            <pc:sldMk cId="1718047840" sldId="482"/>
            <ac:picMk id="8" creationId="{02E4BA3D-2955-42FD-B273-CE8B9D9FDA3B}"/>
          </ac:picMkLst>
        </pc:picChg>
      </pc:sldChg>
      <pc:sldChg chg="addSp delSp modSp mod">
        <pc:chgData name="Miyao, Toru[宮尾 徹]" userId="ad8b4d66-b00f-4ebb-b026-5533c1d9dbc0" providerId="ADAL" clId="{0940B5BA-2C60-42A5-81BF-829D7E0968DA}" dt="2022-12-15T05:43:26.312" v="31" actId="478"/>
        <pc:sldMkLst>
          <pc:docMk/>
          <pc:sldMk cId="1274526982" sldId="484"/>
        </pc:sldMkLst>
        <pc:picChg chg="del mod">
          <ac:chgData name="Miyao, Toru[宮尾 徹]" userId="ad8b4d66-b00f-4ebb-b026-5533c1d9dbc0" providerId="ADAL" clId="{0940B5BA-2C60-42A5-81BF-829D7E0968DA}" dt="2022-12-15T05:42:31.923" v="21"/>
          <ac:picMkLst>
            <pc:docMk/>
            <pc:sldMk cId="1274526982" sldId="484"/>
            <ac:picMk id="2" creationId="{84279D58-3F98-42C2-9B77-88BD0B3D3846}"/>
          </ac:picMkLst>
        </pc:picChg>
        <pc:picChg chg="del mod">
          <ac:chgData name="Miyao, Toru[宮尾 徹]" userId="ad8b4d66-b00f-4ebb-b026-5533c1d9dbc0" providerId="ADAL" clId="{0940B5BA-2C60-42A5-81BF-829D7E0968DA}" dt="2022-12-15T05:42:54.029" v="26" actId="478"/>
          <ac:picMkLst>
            <pc:docMk/>
            <pc:sldMk cId="1274526982" sldId="484"/>
            <ac:picMk id="4" creationId="{93988A70-5E27-4160-8A4D-F9A002DF56FF}"/>
          </ac:picMkLst>
        </pc:picChg>
        <pc:picChg chg="add del">
          <ac:chgData name="Miyao, Toru[宮尾 徹]" userId="ad8b4d66-b00f-4ebb-b026-5533c1d9dbc0" providerId="ADAL" clId="{0940B5BA-2C60-42A5-81BF-829D7E0968DA}" dt="2022-12-15T05:43:26.312" v="31" actId="478"/>
          <ac:picMkLst>
            <pc:docMk/>
            <pc:sldMk cId="1274526982" sldId="484"/>
            <ac:picMk id="5" creationId="{F3A2A2F3-FF0E-4196-BA6E-4BBE68BB6174}"/>
          </ac:picMkLst>
        </pc:picChg>
        <pc:picChg chg="del">
          <ac:chgData name="Miyao, Toru[宮尾 徹]" userId="ad8b4d66-b00f-4ebb-b026-5533c1d9dbc0" providerId="ADAL" clId="{0940B5BA-2C60-42A5-81BF-829D7E0968DA}" dt="2022-12-15T05:43:07.998" v="29"/>
          <ac:picMkLst>
            <pc:docMk/>
            <pc:sldMk cId="1274526982" sldId="484"/>
            <ac:picMk id="6" creationId="{FA940177-7932-4675-89F1-A77CB72FCE79}"/>
          </ac:picMkLst>
        </pc:picChg>
        <pc:picChg chg="mod">
          <ac:chgData name="Miyao, Toru[宮尾 徹]" userId="ad8b4d66-b00f-4ebb-b026-5533c1d9dbc0" providerId="ADAL" clId="{0940B5BA-2C60-42A5-81BF-829D7E0968DA}" dt="2022-12-15T05:43:24.881" v="30" actId="1076"/>
          <ac:picMkLst>
            <pc:docMk/>
            <pc:sldMk cId="1274526982" sldId="484"/>
            <ac:picMk id="7" creationId="{AAAAE7BF-C879-4DEF-B4F7-8198F6A4DBAF}"/>
          </ac:picMkLst>
        </pc:picChg>
      </pc:sldChg>
      <pc:sldChg chg="delSp modSp mod">
        <pc:chgData name="Miyao, Toru[宮尾 徹]" userId="ad8b4d66-b00f-4ebb-b026-5533c1d9dbc0" providerId="ADAL" clId="{0940B5BA-2C60-42A5-81BF-829D7E0968DA}" dt="2022-12-15T05:44:43.150" v="41" actId="478"/>
        <pc:sldMkLst>
          <pc:docMk/>
          <pc:sldMk cId="1534992834" sldId="492"/>
        </pc:sldMkLst>
        <pc:picChg chg="mod">
          <ac:chgData name="Miyao, Toru[宮尾 徹]" userId="ad8b4d66-b00f-4ebb-b026-5533c1d9dbc0" providerId="ADAL" clId="{0940B5BA-2C60-42A5-81BF-829D7E0968DA}" dt="2022-12-15T05:44:17.516" v="38" actId="1076"/>
          <ac:picMkLst>
            <pc:docMk/>
            <pc:sldMk cId="1534992834" sldId="492"/>
            <ac:picMk id="2" creationId="{67D0BEB6-424A-4213-9CE3-BE1C6E30B08B}"/>
          </ac:picMkLst>
        </pc:picChg>
        <pc:picChg chg="mod">
          <ac:chgData name="Miyao, Toru[宮尾 徹]" userId="ad8b4d66-b00f-4ebb-b026-5533c1d9dbc0" providerId="ADAL" clId="{0940B5BA-2C60-42A5-81BF-829D7E0968DA}" dt="2022-12-15T05:44:38.640" v="40" actId="1076"/>
          <ac:picMkLst>
            <pc:docMk/>
            <pc:sldMk cId="1534992834" sldId="492"/>
            <ac:picMk id="3" creationId="{AB881616-FBC5-4204-883C-AD0325C8213D}"/>
          </ac:picMkLst>
        </pc:picChg>
        <pc:picChg chg="del">
          <ac:chgData name="Miyao, Toru[宮尾 徹]" userId="ad8b4d66-b00f-4ebb-b026-5533c1d9dbc0" providerId="ADAL" clId="{0940B5BA-2C60-42A5-81BF-829D7E0968DA}" dt="2022-12-15T05:44:43.150" v="41" actId="478"/>
          <ac:picMkLst>
            <pc:docMk/>
            <pc:sldMk cId="1534992834" sldId="492"/>
            <ac:picMk id="7" creationId="{4E66A24C-86C2-4366-AAE7-316071651912}"/>
          </ac:picMkLst>
        </pc:picChg>
        <pc:picChg chg="del">
          <ac:chgData name="Miyao, Toru[宮尾 徹]" userId="ad8b4d66-b00f-4ebb-b026-5533c1d9dbc0" providerId="ADAL" clId="{0940B5BA-2C60-42A5-81BF-829D7E0968DA}" dt="2022-12-15T05:44:25.820" v="39" actId="478"/>
          <ac:picMkLst>
            <pc:docMk/>
            <pc:sldMk cId="1534992834" sldId="492"/>
            <ac:picMk id="11" creationId="{676BAB6E-550B-4EB6-A101-C457772B404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92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7740" cy="511652"/>
          </a:xfrm>
          <a:prstGeom prst="rect">
            <a:avLst/>
          </a:prstGeom>
        </p:spPr>
        <p:txBody>
          <a:bodyPr vert="horz" lIns="94644" tIns="47323" rIns="94644" bIns="4732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5" y="3"/>
            <a:ext cx="3077740" cy="511652"/>
          </a:xfrm>
          <a:prstGeom prst="rect">
            <a:avLst/>
          </a:prstGeom>
        </p:spPr>
        <p:txBody>
          <a:bodyPr vert="horz" lIns="94644" tIns="47323" rIns="94644" bIns="47323" rtlCol="0"/>
          <a:lstStyle>
            <a:lvl1pPr algn="r">
              <a:defRPr sz="1300"/>
            </a:lvl1pPr>
          </a:lstStyle>
          <a:p>
            <a:fld id="{FCD2423D-9EBC-40AE-B4DC-564BAC5C6197}" type="datetimeFigureOut">
              <a:rPr kumimoji="1" lang="ja-JP" altLang="en-US" smtClean="0"/>
              <a:t>2022/12/15</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44" tIns="47323" rIns="94644" bIns="47323" rtlCol="0" anchor="ctr"/>
          <a:lstStyle/>
          <a:p>
            <a:endParaRPr lang="ja-JP" altLang="en-US"/>
          </a:p>
        </p:txBody>
      </p:sp>
      <p:sp>
        <p:nvSpPr>
          <p:cNvPr id="5" name="ノート プレースホルダー 4"/>
          <p:cNvSpPr>
            <a:spLocks noGrp="1"/>
          </p:cNvSpPr>
          <p:nvPr>
            <p:ph type="body" sz="quarter" idx="3"/>
          </p:nvPr>
        </p:nvSpPr>
        <p:spPr>
          <a:xfrm>
            <a:off x="710248" y="4860687"/>
            <a:ext cx="5681980" cy="4604862"/>
          </a:xfrm>
          <a:prstGeom prst="rect">
            <a:avLst/>
          </a:prstGeom>
        </p:spPr>
        <p:txBody>
          <a:bodyPr vert="horz" lIns="94644" tIns="47323" rIns="94644" bIns="473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1652"/>
          </a:xfrm>
          <a:prstGeom prst="rect">
            <a:avLst/>
          </a:prstGeom>
        </p:spPr>
        <p:txBody>
          <a:bodyPr vert="horz" lIns="94644" tIns="47323" rIns="94644" bIns="473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5" y="9719599"/>
            <a:ext cx="3077740" cy="511652"/>
          </a:xfrm>
          <a:prstGeom prst="rect">
            <a:avLst/>
          </a:prstGeom>
        </p:spPr>
        <p:txBody>
          <a:bodyPr vert="horz" lIns="94644" tIns="47323" rIns="94644" bIns="47323" rtlCol="0" anchor="b"/>
          <a:lstStyle>
            <a:lvl1pPr algn="r">
              <a:defRPr sz="1300"/>
            </a:lvl1pPr>
          </a:lstStyle>
          <a:p>
            <a:fld id="{8208B556-BF28-49CE-8564-E87885FA5E32}" type="slidenum">
              <a:rPr kumimoji="1" lang="ja-JP" altLang="en-US" smtClean="0"/>
              <a:t>‹#›</a:t>
            </a:fld>
            <a:endParaRPr kumimoji="1" lang="ja-JP" altLang="en-US"/>
          </a:p>
        </p:txBody>
      </p:sp>
    </p:spTree>
    <p:extLst>
      <p:ext uri="{BB962C8B-B14F-4D97-AF65-F5344CB8AC3E}">
        <p14:creationId xmlns:p14="http://schemas.microsoft.com/office/powerpoint/2010/main" val="2189627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11</a:t>
            </a:fld>
            <a:endParaRPr lang="ja-JP" altLang="en-US">
              <a:solidFill>
                <a:prstClr val="black"/>
              </a:solidFill>
            </a:endParaRPr>
          </a:p>
        </p:txBody>
      </p:sp>
    </p:spTree>
    <p:extLst>
      <p:ext uri="{BB962C8B-B14F-4D97-AF65-F5344CB8AC3E}">
        <p14:creationId xmlns:p14="http://schemas.microsoft.com/office/powerpoint/2010/main" val="10609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sz="1900" dirty="0">
                <a:latin typeface="Times New Roman" panose="02020603050405020304" pitchFamily="18" charset="0"/>
                <a:ea typeface="MS Mincho" panose="02020609040205080304" pitchFamily="49" charset="-128"/>
              </a:rPr>
              <a:t>Source: Website of Tone River Dams Integrated Management Office</a:t>
            </a: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12</a:t>
            </a:fld>
            <a:endParaRPr lang="ja-JP" altLang="en-US">
              <a:solidFill>
                <a:prstClr val="black"/>
              </a:solidFill>
            </a:endParaRPr>
          </a:p>
        </p:txBody>
      </p:sp>
    </p:spTree>
    <p:extLst>
      <p:ext uri="{BB962C8B-B14F-4D97-AF65-F5344CB8AC3E}">
        <p14:creationId xmlns:p14="http://schemas.microsoft.com/office/powerpoint/2010/main" val="53744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a:p>
            <a:pPr defTabSz="954542">
              <a:defRPr/>
            </a:pPr>
            <a:r>
              <a:rPr lang="en-US" sz="1900" kern="100" dirty="0">
                <a:latin typeface="Times New Roman" panose="02020603050405020304" pitchFamily="18" charset="0"/>
                <a:ea typeface="MS Mincho" panose="02020609040205080304" pitchFamily="49" charset="-128"/>
                <a:cs typeface="MS Mincho" panose="02020609040205080304" pitchFamily="49" charset="-128"/>
              </a:rPr>
              <a:t>Source: </a:t>
            </a:r>
            <a:r>
              <a:rPr lang="en-US" sz="1900" kern="100" dirty="0">
                <a:latin typeface="Times New Roman" panose="02020603050405020304" pitchFamily="18" charset="0"/>
                <a:ea typeface="MS Mincho" panose="02020609040205080304" pitchFamily="49" charset="-128"/>
                <a:cs typeface="Times New Roman" panose="02020603050405020304" pitchFamily="18" charset="0"/>
              </a:rPr>
              <a:t>Pamphlet of </a:t>
            </a:r>
            <a:r>
              <a:rPr lang="en-US" sz="1900" kern="100" dirty="0" err="1">
                <a:latin typeface="Times New Roman" panose="02020603050405020304" pitchFamily="18" charset="0"/>
                <a:ea typeface="MS Mincho" panose="02020609040205080304" pitchFamily="49" charset="-128"/>
                <a:cs typeface="Times New Roman" panose="02020603050405020304" pitchFamily="18" charset="0"/>
              </a:rPr>
              <a:t>Miyagase</a:t>
            </a:r>
            <a:r>
              <a:rPr lang="en-US" sz="1900" kern="100" dirty="0">
                <a:latin typeface="Times New Roman" panose="02020603050405020304" pitchFamily="18" charset="0"/>
                <a:ea typeface="MS Mincho" panose="02020609040205080304" pitchFamily="49" charset="-128"/>
                <a:cs typeface="Times New Roman" panose="02020603050405020304" pitchFamily="18" charset="0"/>
              </a:rPr>
              <a:t> Dam, Sagami River System Dam Management Office, Kanto Regional Development Bureau, MLIT</a:t>
            </a:r>
            <a:endParaRPr lang="en-GB" sz="1900" kern="100" dirty="0">
              <a:latin typeface="Times New Roman" panose="02020603050405020304" pitchFamily="18" charset="0"/>
              <a:ea typeface="MS Mincho" panose="02020609040205080304" pitchFamily="49" charset="-128"/>
              <a:cs typeface="MS Mincho" panose="02020609040205080304" pitchFamily="49" charset="-128"/>
            </a:endParaRPr>
          </a:p>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13</a:t>
            </a:fld>
            <a:endParaRPr lang="ja-JP" altLang="en-US">
              <a:solidFill>
                <a:prstClr val="black"/>
              </a:solidFill>
            </a:endParaRPr>
          </a:p>
        </p:txBody>
      </p:sp>
    </p:spTree>
    <p:extLst>
      <p:ext uri="{BB962C8B-B14F-4D97-AF65-F5344CB8AC3E}">
        <p14:creationId xmlns:p14="http://schemas.microsoft.com/office/powerpoint/2010/main" val="371452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a:p>
            <a:pPr>
              <a:spcBef>
                <a:spcPts val="1253"/>
              </a:spcBef>
            </a:pPr>
            <a:r>
              <a:rPr lang="en-US" sz="1900" kern="100" dirty="0">
                <a:latin typeface="Times New Roman" panose="02020603050405020304" pitchFamily="18" charset="0"/>
                <a:ea typeface="MS Mincho" panose="02020609040205080304" pitchFamily="49" charset="-128"/>
                <a:cs typeface="MS Mincho" panose="02020609040205080304" pitchFamily="49" charset="-128"/>
              </a:rPr>
              <a:t>Source: </a:t>
            </a:r>
            <a:r>
              <a:rPr lang="en-US" sz="1900" kern="100" dirty="0">
                <a:latin typeface="Times New Roman" panose="02020603050405020304" pitchFamily="18" charset="0"/>
                <a:ea typeface="MS Mincho" panose="02020609040205080304" pitchFamily="49" charset="-128"/>
                <a:cs typeface="Times New Roman" panose="02020603050405020304" pitchFamily="18" charset="0"/>
              </a:rPr>
              <a:t>Website of Sagami River System Dam Management Office</a:t>
            </a:r>
            <a:endParaRPr lang="en-GB" sz="1900" kern="100" dirty="0">
              <a:latin typeface="Times New Roman" panose="02020603050405020304" pitchFamily="18" charset="0"/>
              <a:ea typeface="MS Mincho" panose="02020609040205080304" pitchFamily="49" charset="-128"/>
              <a:cs typeface="MS Mincho" panose="02020609040205080304" pitchFamily="49" charset="-128"/>
            </a:endParaRPr>
          </a:p>
          <a:p>
            <a:pPr>
              <a:spcBef>
                <a:spcPts val="1253"/>
              </a:spcBef>
            </a:pPr>
            <a:r>
              <a:rPr lang="en-US" sz="1900" kern="100" dirty="0">
                <a:latin typeface="Times New Roman" panose="02020603050405020304" pitchFamily="18" charset="0"/>
                <a:ea typeface="MS Mincho" panose="02020609040205080304" pitchFamily="49" charset="-128"/>
                <a:cs typeface="MS Mincho" panose="02020609040205080304" pitchFamily="49" charset="-128"/>
              </a:rPr>
              <a:t>Note: Doshi dam will divert its water, when it is expected to start spilling therefrom, to </a:t>
            </a:r>
            <a:r>
              <a:rPr lang="en-US" sz="1900" kern="100" dirty="0" err="1">
                <a:latin typeface="Times New Roman" panose="02020603050405020304" pitchFamily="18" charset="0"/>
                <a:ea typeface="MS Mincho" panose="02020609040205080304" pitchFamily="49" charset="-128"/>
                <a:cs typeface="MS Mincho" panose="02020609040205080304" pitchFamily="49" charset="-128"/>
              </a:rPr>
              <a:t>Miayagase</a:t>
            </a:r>
            <a:r>
              <a:rPr lang="en-US" sz="1900" kern="100" dirty="0">
                <a:latin typeface="Times New Roman" panose="02020603050405020304" pitchFamily="18" charset="0"/>
                <a:ea typeface="MS Mincho" panose="02020609040205080304" pitchFamily="49" charset="-128"/>
                <a:cs typeface="MS Mincho" panose="02020609040205080304" pitchFamily="49" charset="-128"/>
              </a:rPr>
              <a:t> dam for storage therein while </a:t>
            </a:r>
            <a:r>
              <a:rPr lang="en-US" sz="1900" kern="100" dirty="0" err="1">
                <a:latin typeface="Times New Roman" panose="02020603050405020304" pitchFamily="18" charset="0"/>
                <a:ea typeface="MS Mincho" panose="02020609040205080304" pitchFamily="49" charset="-128"/>
                <a:cs typeface="MS Mincho" panose="02020609040205080304" pitchFamily="49" charset="-128"/>
              </a:rPr>
              <a:t>Miyagase</a:t>
            </a:r>
            <a:r>
              <a:rPr lang="en-US" sz="1900" kern="100" dirty="0">
                <a:latin typeface="Times New Roman" panose="02020603050405020304" pitchFamily="18" charset="0"/>
                <a:ea typeface="MS Mincho" panose="02020609040205080304" pitchFamily="49" charset="-128"/>
                <a:cs typeface="MS Mincho" panose="02020609040205080304" pitchFamily="49" charset="-128"/>
              </a:rPr>
              <a:t> dam will divert its water to </a:t>
            </a:r>
            <a:r>
              <a:rPr lang="en-US" sz="1900" kern="100" dirty="0" err="1">
                <a:latin typeface="Times New Roman" panose="02020603050405020304" pitchFamily="18" charset="0"/>
                <a:ea typeface="MS Mincho" panose="02020609040205080304" pitchFamily="49" charset="-128"/>
                <a:cs typeface="MS Mincho" panose="02020609040205080304" pitchFamily="49" charset="-128"/>
              </a:rPr>
              <a:t>Shiroyama</a:t>
            </a:r>
            <a:r>
              <a:rPr lang="en-US" sz="1900" kern="100" dirty="0">
                <a:latin typeface="Times New Roman" panose="02020603050405020304" pitchFamily="18" charset="0"/>
                <a:ea typeface="MS Mincho" panose="02020609040205080304" pitchFamily="49" charset="-128"/>
                <a:cs typeface="MS Mincho" panose="02020609040205080304" pitchFamily="49" charset="-128"/>
              </a:rPr>
              <a:t> dan which is in shortage of stored water to meet the water supply to Tokyo.</a:t>
            </a:r>
            <a:endParaRPr lang="en-GB" sz="1900" kern="100" dirty="0">
              <a:latin typeface="Times New Roman" panose="02020603050405020304" pitchFamily="18" charset="0"/>
              <a:ea typeface="MS Mincho" panose="02020609040205080304" pitchFamily="49" charset="-128"/>
              <a:cs typeface="MS Mincho" panose="02020609040205080304" pitchFamily="49" charset="-128"/>
            </a:endParaRPr>
          </a:p>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14</a:t>
            </a:fld>
            <a:endParaRPr lang="ja-JP" altLang="en-US">
              <a:solidFill>
                <a:prstClr val="black"/>
              </a:solidFill>
            </a:endParaRPr>
          </a:p>
        </p:txBody>
      </p:sp>
    </p:spTree>
    <p:extLst>
      <p:ext uri="{BB962C8B-B14F-4D97-AF65-F5344CB8AC3E}">
        <p14:creationId xmlns:p14="http://schemas.microsoft.com/office/powerpoint/2010/main" val="99791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r>
              <a:rPr lang="en-US" sz="1900" kern="100" dirty="0">
                <a:latin typeface="Times New Roman" panose="02020603050405020304" pitchFamily="18" charset="0"/>
                <a:ea typeface="MS Mincho" panose="02020609040205080304" pitchFamily="49" charset="-128"/>
                <a:cs typeface="Times New Roman" panose="02020603050405020304" pitchFamily="18" charset="0"/>
              </a:rPr>
              <a:t>Source: Website of Sagami River System Dam Management Office</a:t>
            </a:r>
            <a:endParaRPr lang="en-GB" sz="1900" kern="100" dirty="0">
              <a:latin typeface="Times New Roman" panose="02020603050405020304" pitchFamily="18" charset="0"/>
              <a:ea typeface="MS Mincho" panose="02020609040205080304" pitchFamily="49" charset="-128"/>
              <a:cs typeface="Times New Roman" panose="02020603050405020304" pitchFamily="18" charset="0"/>
            </a:endParaRPr>
          </a:p>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15</a:t>
            </a:fld>
            <a:endParaRPr lang="ja-JP" altLang="en-US">
              <a:solidFill>
                <a:prstClr val="black"/>
              </a:solidFill>
            </a:endParaRPr>
          </a:p>
        </p:txBody>
      </p:sp>
    </p:spTree>
    <p:extLst>
      <p:ext uri="{BB962C8B-B14F-4D97-AF65-F5344CB8AC3E}">
        <p14:creationId xmlns:p14="http://schemas.microsoft.com/office/powerpoint/2010/main" val="119637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16</a:t>
            </a:fld>
            <a:endParaRPr lang="ja-JP" altLang="en-US">
              <a:solidFill>
                <a:prstClr val="black"/>
              </a:solidFill>
            </a:endParaRPr>
          </a:p>
        </p:txBody>
      </p:sp>
    </p:spTree>
    <p:extLst>
      <p:ext uri="{BB962C8B-B14F-4D97-AF65-F5344CB8AC3E}">
        <p14:creationId xmlns:p14="http://schemas.microsoft.com/office/powerpoint/2010/main" val="114160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17</a:t>
            </a:fld>
            <a:endParaRPr lang="ja-JP" altLang="en-US">
              <a:solidFill>
                <a:prstClr val="black"/>
              </a:solidFill>
            </a:endParaRPr>
          </a:p>
        </p:txBody>
      </p:sp>
    </p:spTree>
    <p:extLst>
      <p:ext uri="{BB962C8B-B14F-4D97-AF65-F5344CB8AC3E}">
        <p14:creationId xmlns:p14="http://schemas.microsoft.com/office/powerpoint/2010/main" val="70144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18</a:t>
            </a:fld>
            <a:endParaRPr lang="ja-JP" altLang="en-US">
              <a:solidFill>
                <a:prstClr val="black"/>
              </a:solidFill>
            </a:endParaRPr>
          </a:p>
        </p:txBody>
      </p:sp>
    </p:spTree>
    <p:extLst>
      <p:ext uri="{BB962C8B-B14F-4D97-AF65-F5344CB8AC3E}">
        <p14:creationId xmlns:p14="http://schemas.microsoft.com/office/powerpoint/2010/main" val="210687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19</a:t>
            </a:fld>
            <a:endParaRPr lang="ja-JP" altLang="en-US">
              <a:solidFill>
                <a:prstClr val="black"/>
              </a:solidFill>
            </a:endParaRPr>
          </a:p>
        </p:txBody>
      </p:sp>
    </p:spTree>
    <p:extLst>
      <p:ext uri="{BB962C8B-B14F-4D97-AF65-F5344CB8AC3E}">
        <p14:creationId xmlns:p14="http://schemas.microsoft.com/office/powerpoint/2010/main" val="175233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20</a:t>
            </a:fld>
            <a:endParaRPr lang="ja-JP" altLang="en-US">
              <a:solidFill>
                <a:prstClr val="black"/>
              </a:solidFill>
            </a:endParaRPr>
          </a:p>
        </p:txBody>
      </p:sp>
    </p:spTree>
    <p:extLst>
      <p:ext uri="{BB962C8B-B14F-4D97-AF65-F5344CB8AC3E}">
        <p14:creationId xmlns:p14="http://schemas.microsoft.com/office/powerpoint/2010/main" val="33822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a:t>
            </a:fld>
            <a:endParaRPr kumimoji="1" lang="ja-JP" altLang="en-US"/>
          </a:p>
        </p:txBody>
      </p:sp>
    </p:spTree>
    <p:extLst>
      <p:ext uri="{BB962C8B-B14F-4D97-AF65-F5344CB8AC3E}">
        <p14:creationId xmlns:p14="http://schemas.microsoft.com/office/powerpoint/2010/main" val="331218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21</a:t>
            </a:fld>
            <a:endParaRPr lang="ja-JP" altLang="en-US">
              <a:solidFill>
                <a:prstClr val="black"/>
              </a:solidFill>
            </a:endParaRPr>
          </a:p>
        </p:txBody>
      </p:sp>
    </p:spTree>
    <p:extLst>
      <p:ext uri="{BB962C8B-B14F-4D97-AF65-F5344CB8AC3E}">
        <p14:creationId xmlns:p14="http://schemas.microsoft.com/office/powerpoint/2010/main" val="1511730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22</a:t>
            </a:fld>
            <a:endParaRPr lang="ja-JP" altLang="en-US">
              <a:solidFill>
                <a:prstClr val="black"/>
              </a:solidFill>
            </a:endParaRPr>
          </a:p>
        </p:txBody>
      </p:sp>
    </p:spTree>
    <p:extLst>
      <p:ext uri="{BB962C8B-B14F-4D97-AF65-F5344CB8AC3E}">
        <p14:creationId xmlns:p14="http://schemas.microsoft.com/office/powerpoint/2010/main" val="209168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23</a:t>
            </a:fld>
            <a:endParaRPr lang="ja-JP" altLang="en-US">
              <a:solidFill>
                <a:prstClr val="black"/>
              </a:solidFill>
            </a:endParaRPr>
          </a:p>
        </p:txBody>
      </p:sp>
    </p:spTree>
    <p:extLst>
      <p:ext uri="{BB962C8B-B14F-4D97-AF65-F5344CB8AC3E}">
        <p14:creationId xmlns:p14="http://schemas.microsoft.com/office/powerpoint/2010/main" val="417947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24</a:t>
            </a:fld>
            <a:endParaRPr lang="ja-JP" altLang="en-US">
              <a:solidFill>
                <a:prstClr val="black"/>
              </a:solidFill>
            </a:endParaRPr>
          </a:p>
        </p:txBody>
      </p:sp>
    </p:spTree>
    <p:extLst>
      <p:ext uri="{BB962C8B-B14F-4D97-AF65-F5344CB8AC3E}">
        <p14:creationId xmlns:p14="http://schemas.microsoft.com/office/powerpoint/2010/main" val="3058918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25</a:t>
            </a:fld>
            <a:endParaRPr lang="ja-JP" altLang="en-US">
              <a:solidFill>
                <a:prstClr val="black"/>
              </a:solidFill>
            </a:endParaRPr>
          </a:p>
        </p:txBody>
      </p:sp>
    </p:spTree>
    <p:extLst>
      <p:ext uri="{BB962C8B-B14F-4D97-AF65-F5344CB8AC3E}">
        <p14:creationId xmlns:p14="http://schemas.microsoft.com/office/powerpoint/2010/main" val="244630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26</a:t>
            </a:fld>
            <a:endParaRPr lang="ja-JP" altLang="en-US">
              <a:solidFill>
                <a:prstClr val="black"/>
              </a:solidFill>
            </a:endParaRPr>
          </a:p>
        </p:txBody>
      </p:sp>
    </p:spTree>
    <p:extLst>
      <p:ext uri="{BB962C8B-B14F-4D97-AF65-F5344CB8AC3E}">
        <p14:creationId xmlns:p14="http://schemas.microsoft.com/office/powerpoint/2010/main" val="644853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27</a:t>
            </a:fld>
            <a:endParaRPr lang="ja-JP" altLang="en-US">
              <a:solidFill>
                <a:prstClr val="black"/>
              </a:solidFill>
            </a:endParaRPr>
          </a:p>
        </p:txBody>
      </p:sp>
    </p:spTree>
    <p:extLst>
      <p:ext uri="{BB962C8B-B14F-4D97-AF65-F5344CB8AC3E}">
        <p14:creationId xmlns:p14="http://schemas.microsoft.com/office/powerpoint/2010/main" val="46719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28</a:t>
            </a:fld>
            <a:endParaRPr lang="ja-JP" altLang="en-US">
              <a:solidFill>
                <a:prstClr val="black"/>
              </a:solidFill>
            </a:endParaRPr>
          </a:p>
        </p:txBody>
      </p:sp>
    </p:spTree>
    <p:extLst>
      <p:ext uri="{BB962C8B-B14F-4D97-AF65-F5344CB8AC3E}">
        <p14:creationId xmlns:p14="http://schemas.microsoft.com/office/powerpoint/2010/main" val="3839705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29</a:t>
            </a:fld>
            <a:endParaRPr lang="ja-JP" altLang="en-US">
              <a:solidFill>
                <a:prstClr val="black"/>
              </a:solidFill>
            </a:endParaRPr>
          </a:p>
        </p:txBody>
      </p:sp>
    </p:spTree>
    <p:extLst>
      <p:ext uri="{BB962C8B-B14F-4D97-AF65-F5344CB8AC3E}">
        <p14:creationId xmlns:p14="http://schemas.microsoft.com/office/powerpoint/2010/main" val="1566134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30</a:t>
            </a:fld>
            <a:endParaRPr lang="ja-JP" altLang="en-US">
              <a:solidFill>
                <a:prstClr val="black"/>
              </a:solidFill>
            </a:endParaRPr>
          </a:p>
        </p:txBody>
      </p:sp>
    </p:spTree>
    <p:extLst>
      <p:ext uri="{BB962C8B-B14F-4D97-AF65-F5344CB8AC3E}">
        <p14:creationId xmlns:p14="http://schemas.microsoft.com/office/powerpoint/2010/main" val="372639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4</a:t>
            </a:fld>
            <a:endParaRPr lang="ja-JP" altLang="en-US">
              <a:solidFill>
                <a:prstClr val="black"/>
              </a:solidFill>
            </a:endParaRPr>
          </a:p>
        </p:txBody>
      </p:sp>
    </p:spTree>
    <p:extLst>
      <p:ext uri="{BB962C8B-B14F-4D97-AF65-F5344CB8AC3E}">
        <p14:creationId xmlns:p14="http://schemas.microsoft.com/office/powerpoint/2010/main" val="2761175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31</a:t>
            </a:fld>
            <a:endParaRPr lang="ja-JP" altLang="en-US">
              <a:solidFill>
                <a:prstClr val="black"/>
              </a:solidFill>
            </a:endParaRPr>
          </a:p>
        </p:txBody>
      </p:sp>
    </p:spTree>
    <p:extLst>
      <p:ext uri="{BB962C8B-B14F-4D97-AF65-F5344CB8AC3E}">
        <p14:creationId xmlns:p14="http://schemas.microsoft.com/office/powerpoint/2010/main" val="863715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32</a:t>
            </a:fld>
            <a:endParaRPr lang="ja-JP" altLang="en-US">
              <a:solidFill>
                <a:prstClr val="black"/>
              </a:solidFill>
            </a:endParaRPr>
          </a:p>
        </p:txBody>
      </p:sp>
    </p:spTree>
    <p:extLst>
      <p:ext uri="{BB962C8B-B14F-4D97-AF65-F5344CB8AC3E}">
        <p14:creationId xmlns:p14="http://schemas.microsoft.com/office/powerpoint/2010/main" val="273465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33</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34</a:t>
            </a:fld>
            <a:endParaRPr kumimoji="1" lang="ja-JP" altLang="en-US"/>
          </a:p>
        </p:txBody>
      </p:sp>
    </p:spTree>
    <p:extLst>
      <p:ext uri="{BB962C8B-B14F-4D97-AF65-F5344CB8AC3E}">
        <p14:creationId xmlns:p14="http://schemas.microsoft.com/office/powerpoint/2010/main" val="1659995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35</a:t>
            </a:fld>
            <a:endParaRPr kumimoji="1" lang="ja-JP" altLang="en-US"/>
          </a:p>
        </p:txBody>
      </p:sp>
    </p:spTree>
    <p:extLst>
      <p:ext uri="{BB962C8B-B14F-4D97-AF65-F5344CB8AC3E}">
        <p14:creationId xmlns:p14="http://schemas.microsoft.com/office/powerpoint/2010/main" val="308307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図は</a:t>
            </a:r>
            <a:r>
              <a:rPr kumimoji="1" lang="en-US" altLang="ja-JP" dirty="0"/>
              <a:t>River Act</a:t>
            </a:r>
            <a:r>
              <a:rPr kumimoji="1" lang="ja-JP" altLang="en-US" dirty="0"/>
              <a:t>これを</a:t>
            </a:r>
            <a:r>
              <a:rPr kumimoji="1" lang="en-US" altLang="ja-JP" dirty="0"/>
              <a:t>River Law</a:t>
            </a:r>
            <a:r>
              <a:rPr kumimoji="1" lang="ja-JP" altLang="en-US" dirty="0"/>
              <a:t>に修正</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5</a:t>
            </a:fld>
            <a:endParaRPr lang="ja-JP" altLang="en-US">
              <a:solidFill>
                <a:prstClr val="black"/>
              </a:solidFill>
            </a:endParaRPr>
          </a:p>
        </p:txBody>
      </p:sp>
    </p:spTree>
    <p:extLst>
      <p:ext uri="{BB962C8B-B14F-4D97-AF65-F5344CB8AC3E}">
        <p14:creationId xmlns:p14="http://schemas.microsoft.com/office/powerpoint/2010/main" val="65531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Tx/>
              <a:buChar char="-"/>
              <a:defRPr/>
            </a:pPr>
            <a:endParaRPr lang="ja-JP" altLang="ja-JP" sz="1300" dirty="0"/>
          </a:p>
          <a:p>
            <a:pPr marL="178977" indent="-178977">
              <a:buFontTx/>
              <a:buChar cha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6</a:t>
            </a:fld>
            <a:endParaRPr lang="ja-JP" altLang="en-US">
              <a:solidFill>
                <a:prstClr val="black"/>
              </a:solidFill>
            </a:endParaRPr>
          </a:p>
        </p:txBody>
      </p:sp>
    </p:spTree>
    <p:extLst>
      <p:ext uri="{BB962C8B-B14F-4D97-AF65-F5344CB8AC3E}">
        <p14:creationId xmlns:p14="http://schemas.microsoft.com/office/powerpoint/2010/main" val="292270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a:p>
            <a:pPr marL="178977" indent="-178977">
              <a:buFontTx/>
              <a:buChar char="-"/>
            </a:pPr>
            <a:r>
              <a:rPr lang="en-US" sz="1900" dirty="0">
                <a:latin typeface="Times New Roman" panose="02020603050405020304" pitchFamily="18" charset="0"/>
                <a:ea typeface="MS Mincho" panose="02020609040205080304" pitchFamily="49" charset="-128"/>
              </a:rPr>
              <a:t>Causes of the Break and Plan of Restoring for </a:t>
            </a:r>
            <a:r>
              <a:rPr lang="en-US" sz="1900" dirty="0" err="1">
                <a:latin typeface="Times New Roman" panose="02020603050405020304" pitchFamily="18" charset="0"/>
                <a:ea typeface="MS Mincho" panose="02020609040205080304" pitchFamily="49" charset="-128"/>
              </a:rPr>
              <a:t>Fujinuma</a:t>
            </a:r>
            <a:r>
              <a:rPr lang="en-US" sz="1900" dirty="0">
                <a:latin typeface="Times New Roman" panose="02020603050405020304" pitchFamily="18" charset="0"/>
                <a:ea typeface="MS Mincho" panose="02020609040205080304" pitchFamily="49" charset="-128"/>
              </a:rPr>
              <a:t> Dam, Water, Land and Environmental Engineering, Oct. 2015</a:t>
            </a: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7</a:t>
            </a:fld>
            <a:endParaRPr lang="ja-JP" altLang="en-US">
              <a:solidFill>
                <a:prstClr val="black"/>
              </a:solidFill>
            </a:endParaRPr>
          </a:p>
        </p:txBody>
      </p:sp>
    </p:spTree>
    <p:extLst>
      <p:ext uri="{BB962C8B-B14F-4D97-AF65-F5344CB8AC3E}">
        <p14:creationId xmlns:p14="http://schemas.microsoft.com/office/powerpoint/2010/main" val="255603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Tx/>
              <a:buChar char="-"/>
            </a:pPr>
            <a:endParaRPr lang="en-US" altLang="ja-JP" sz="1300" dirty="0"/>
          </a:p>
          <a:p>
            <a:pPr marL="178977" indent="-178977">
              <a:buFontTx/>
              <a:buChar char="-"/>
            </a:pPr>
            <a:endParaRPr lang="en-US" altLang="ja-JP" sz="1300" dirty="0"/>
          </a:p>
          <a:p>
            <a:pPr marL="178977" indent="-178977">
              <a:buFontTx/>
              <a:buChar cha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8</a:t>
            </a:fld>
            <a:endParaRPr lang="ja-JP" altLang="en-US">
              <a:solidFill>
                <a:prstClr val="black"/>
              </a:solidFill>
            </a:endParaRPr>
          </a:p>
        </p:txBody>
      </p:sp>
    </p:spTree>
    <p:extLst>
      <p:ext uri="{BB962C8B-B14F-4D97-AF65-F5344CB8AC3E}">
        <p14:creationId xmlns:p14="http://schemas.microsoft.com/office/powerpoint/2010/main" val="27513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Tx/>
              <a:buChar cha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9</a:t>
            </a:fld>
            <a:endParaRPr lang="ja-JP" altLang="en-US">
              <a:solidFill>
                <a:prstClr val="black"/>
              </a:solidFill>
            </a:endParaRPr>
          </a:p>
        </p:txBody>
      </p:sp>
    </p:spTree>
    <p:extLst>
      <p:ext uri="{BB962C8B-B14F-4D97-AF65-F5344CB8AC3E}">
        <p14:creationId xmlns:p14="http://schemas.microsoft.com/office/powerpoint/2010/main" val="426494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lang="ja-JP" altLang="en-US" smtClean="0">
                <a:solidFill>
                  <a:prstClr val="black"/>
                </a:solidFill>
              </a:rPr>
              <a:t>10</a:t>
            </a:fld>
            <a:endParaRPr lang="ja-JP" altLang="en-US">
              <a:solidFill>
                <a:prstClr val="black"/>
              </a:solidFill>
            </a:endParaRPr>
          </a:p>
        </p:txBody>
      </p:sp>
    </p:spTree>
    <p:extLst>
      <p:ext uri="{BB962C8B-B14F-4D97-AF65-F5344CB8AC3E}">
        <p14:creationId xmlns:p14="http://schemas.microsoft.com/office/powerpoint/2010/main" val="221143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32887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28338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33988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310331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2562175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1632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268310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261280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61529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Tree>
    <p:extLst>
      <p:ext uri="{BB962C8B-B14F-4D97-AF65-F5344CB8AC3E}">
        <p14:creationId xmlns:p14="http://schemas.microsoft.com/office/powerpoint/2010/main" val="225285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104175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43179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6309320"/>
            <a:ext cx="9144000" cy="5486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a:fillRect/>
          </a:stretch>
        </p:blipFill>
        <p:spPr>
          <a:xfrm>
            <a:off x="162000" y="6309320"/>
            <a:ext cx="645692" cy="548680"/>
          </a:xfrm>
          <a:prstGeom prst="rect">
            <a:avLst/>
          </a:prstGeom>
        </p:spPr>
      </p:pic>
      <p:sp>
        <p:nvSpPr>
          <p:cNvPr id="10" name="タイトル 1"/>
          <p:cNvSpPr txBox="1"/>
          <p:nvPr userDrawn="1"/>
        </p:nvSpPr>
        <p:spPr>
          <a:xfrm>
            <a:off x="648000" y="6506774"/>
            <a:ext cx="3028615" cy="306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00" b="1" dirty="0">
                <a:latin typeface="Arial" panose="020B0604020202020204" pitchFamily="34" charset="0"/>
                <a:ea typeface="Arial Unicode MS" panose="020B0604020202020204" pitchFamily="50" charset="-128"/>
                <a:cs typeface="Arial" panose="020B0604020202020204" pitchFamily="34" charset="0"/>
              </a:rPr>
              <a:t>Japan International Cooperation Agency</a:t>
            </a:r>
            <a:endParaRPr lang="ja-JP" altLang="en-US" sz="1100" b="1" dirty="0">
              <a:latin typeface="Arial" panose="020B0604020202020204" pitchFamily="34" charset="0"/>
              <a:ea typeface="Arial Unicode MS" panose="020B0604020202020204" pitchFamily="50" charset="-128"/>
              <a:cs typeface="Arial" panose="020B0604020202020204" pitchFamily="34" charset="0"/>
            </a:endParaRPr>
          </a:p>
        </p:txBody>
      </p:sp>
      <p:sp>
        <p:nvSpPr>
          <p:cNvPr id="2" name="タイトル プレースホルダー 1"/>
          <p:cNvSpPr>
            <a:spLocks noGrp="1"/>
          </p:cNvSpPr>
          <p:nvPr>
            <p:ph type="title"/>
          </p:nvPr>
        </p:nvSpPr>
        <p:spPr>
          <a:xfrm>
            <a:off x="360000" y="252000"/>
            <a:ext cx="8208000" cy="1044000"/>
          </a:xfrm>
          <a:prstGeom prst="rect">
            <a:avLst/>
          </a:prstGeom>
        </p:spPr>
        <p:txBody>
          <a:bodyPr vert="horz" lIns="0" tIns="0" rIns="0" bIns="0" rtlCol="0" anchor="ctr">
            <a:normAutofit/>
          </a:bodyPr>
          <a:lstStyle/>
          <a:p>
            <a:r>
              <a:rPr kumimoji="1" lang="en-US" altLang="ja-JP" dirty="0"/>
              <a:t>Master Title_44pt</a:t>
            </a:r>
            <a:endParaRPr kumimoji="1" lang="ja-JP" altLang="en-US" dirty="0"/>
          </a:p>
        </p:txBody>
      </p:sp>
      <p:sp>
        <p:nvSpPr>
          <p:cNvPr id="3" name="テキスト プレースホルダー 2"/>
          <p:cNvSpPr>
            <a:spLocks noGrp="1"/>
          </p:cNvSpPr>
          <p:nvPr>
            <p:ph type="body" idx="1"/>
          </p:nvPr>
        </p:nvSpPr>
        <p:spPr>
          <a:xfrm>
            <a:off x="360000" y="1269280"/>
            <a:ext cx="8208000" cy="4680000"/>
          </a:xfrm>
          <a:prstGeom prst="rect">
            <a:avLst/>
          </a:prstGeom>
        </p:spPr>
        <p:txBody>
          <a:bodyPr vert="horz" lIns="0" tIns="0" rIns="0" bIns="0" rtlCol="0">
            <a:normAutofit/>
          </a:bodyPr>
          <a:lstStyle/>
          <a:p>
            <a:pPr lvl="1"/>
            <a:r>
              <a:rPr kumimoji="1" lang="en-US" altLang="ja-JP" dirty="0"/>
              <a:t>Body text1 _28pt</a:t>
            </a:r>
            <a:endParaRPr kumimoji="1" lang="ja-JP" altLang="en-US" dirty="0"/>
          </a:p>
          <a:p>
            <a:pPr lvl="3"/>
            <a:r>
              <a:rPr kumimoji="1" lang="en-US" altLang="ja-JP" dirty="0"/>
              <a:t>Body text2 _24pt</a:t>
            </a:r>
            <a:endParaRPr kumimoji="1" lang="ja-JP" altLang="en-US" dirty="0"/>
          </a:p>
          <a:p>
            <a:pPr lvl="4"/>
            <a:r>
              <a:rPr kumimoji="1" lang="en-US" altLang="ja-JP" dirty="0"/>
              <a:t>Body text3 _20pt</a:t>
            </a:r>
          </a:p>
          <a:p>
            <a:pPr lvl="4"/>
            <a:endParaRPr kumimoji="1" lang="ja-JP" altLang="en-US" dirty="0"/>
          </a:p>
        </p:txBody>
      </p:sp>
      <p:sp>
        <p:nvSpPr>
          <p:cNvPr id="4" name="日付プレースホルダー 3"/>
          <p:cNvSpPr>
            <a:spLocks noGrp="1"/>
          </p:cNvSpPr>
          <p:nvPr>
            <p:ph type="dt" sz="half" idx="2"/>
          </p:nvPr>
        </p:nvSpPr>
        <p:spPr>
          <a:xfrm>
            <a:off x="5940152" y="64800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p:cNvSpPr>
            <a:spLocks noGrp="1"/>
          </p:cNvSpPr>
          <p:nvPr>
            <p:ph type="ftr" sz="quarter" idx="3"/>
          </p:nvPr>
        </p:nvSpPr>
        <p:spPr>
          <a:xfrm>
            <a:off x="3563888" y="6480000"/>
            <a:ext cx="2520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480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32B3-990E-4D3E-99A6-FBD255F286FB}" type="slidenum">
              <a:rPr kumimoji="1" lang="ja-JP" altLang="en-US" smtClean="0"/>
              <a:t>‹#›</a:t>
            </a:fld>
            <a:endParaRPr kumimoji="1" lang="ja-JP" altLang="en-US" dirty="0"/>
          </a:p>
        </p:txBody>
      </p:sp>
      <p:sp>
        <p:nvSpPr>
          <p:cNvPr id="11" name="テキスト ボックス 27"/>
          <p:cNvSpPr txBox="1"/>
          <p:nvPr userDrawn="1"/>
        </p:nvSpPr>
        <p:spPr>
          <a:xfrm>
            <a:off x="2484000" y="116632"/>
            <a:ext cx="6388927"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r" hangingPunct="0">
              <a:lnSpc>
                <a:spcPts val="1800"/>
              </a:lnSpc>
              <a:spcAft>
                <a:spcPts val="0"/>
              </a:spcAft>
            </a:pPr>
            <a:r>
              <a:rPr lang="en-US" altLang="ja-JP" sz="1100" b="1" kern="1000" dirty="0">
                <a:solidFill>
                  <a:srgbClr val="548DD4"/>
                </a:solidFill>
                <a:effectLst/>
                <a:latin typeface="Arial" panose="020B0604020202020204" pitchFamily="34" charset="0"/>
                <a:cs typeface="Arial" panose="020B0604020202020204" pitchFamily="34" charset="0"/>
              </a:rPr>
              <a:t>Japan’s Experience on Water Resources Management</a:t>
            </a:r>
            <a:endParaRPr lang="ja-JP" sz="1800" kern="1000" dirty="0">
              <a:effectLst/>
              <a:latin typeface="Arial" panose="020B0604020202020204" pitchFamily="34" charset="0"/>
              <a:cs typeface="Arial" panose="020B0604020202020204" pitchFamily="34" charset="0"/>
            </a:endParaRPr>
          </a:p>
        </p:txBody>
      </p:sp>
      <p:sp>
        <p:nvSpPr>
          <p:cNvPr id="13" name="テキスト ボックス 12"/>
          <p:cNvSpPr txBox="1"/>
          <p:nvPr userDrawn="1"/>
        </p:nvSpPr>
        <p:spPr>
          <a:xfrm>
            <a:off x="7524328" y="6525344"/>
            <a:ext cx="1440160" cy="261610"/>
          </a:xfrm>
          <a:prstGeom prst="rect">
            <a:avLst/>
          </a:prstGeom>
          <a:noFill/>
        </p:spPr>
        <p:txBody>
          <a:bodyPr wrap="square" rtlCol="0">
            <a:spAutoFit/>
          </a:bodyPr>
          <a:lstStyle/>
          <a:p>
            <a:pPr algn="r"/>
            <a:fld id="{8A0632B3-990E-4D3E-99A6-FBD255F286FB}" type="slidenum">
              <a:rPr kumimoji="1" lang="ja-JP" altLang="en-US" sz="1100" b="1" smtClean="0">
                <a:latin typeface="+mj-lt"/>
              </a:rPr>
              <a:t>‹#›</a:t>
            </a:fld>
            <a:endParaRPr kumimoji="1" lang="ja-JP" altLang="en-US" sz="1100" b="1" dirty="0">
              <a:latin typeface="+mj-lt"/>
            </a:endParaRPr>
          </a:p>
        </p:txBody>
      </p:sp>
    </p:spTree>
    <p:extLst>
      <p:ext uri="{BB962C8B-B14F-4D97-AF65-F5344CB8AC3E}">
        <p14:creationId xmlns:p14="http://schemas.microsoft.com/office/powerpoint/2010/main" val="11956765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49" r:id="rId13"/>
    <p:sldLayoutId id="2147483650" r:id="rId14"/>
    <p:sldLayoutId id="2147483651" r:id="rId15"/>
    <p:sldLayoutId id="2147483652" r:id="rId16"/>
    <p:sldLayoutId id="2147483653" r:id="rId17"/>
    <p:sldLayoutId id="2147483656" r:id="rId18"/>
    <p:sldLayoutId id="2147483657" r:id="rId19"/>
    <p:sldLayoutId id="2147483658" r:id="rId20"/>
    <p:sldLayoutId id="2147483659" r:id="rId21"/>
    <p:sldLayoutId id="2147483660" r:id="rId22"/>
  </p:sldLayoutIdLst>
  <p:hf sldNum="0" hdr="0" ftr="0" dt="0"/>
  <p:txStyles>
    <p:titleStyle>
      <a:lvl1pPr algn="l" defTabSz="914400" rtl="0" eaLnBrk="1" latinLnBrk="0" hangingPunct="1">
        <a:spcBef>
          <a:spcPct val="0"/>
        </a:spcBef>
        <a:buNone/>
        <a:defRPr kumimoji="1" sz="4400" b="1" kern="1200">
          <a:solidFill>
            <a:schemeClr val="bg1">
              <a:lumMod val="50000"/>
            </a:schemeClr>
          </a:solidFill>
          <a:latin typeface="+mj-lt"/>
          <a:ea typeface="+mj-ea"/>
          <a:cs typeface="+mj-cs"/>
        </a:defRPr>
      </a:lvl1pPr>
    </p:titleStyle>
    <p:body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1268760"/>
            <a:ext cx="8511904" cy="2339102"/>
          </a:xfrm>
        </p:spPr>
        <p:txBody>
          <a:bodyPr/>
          <a:lstStyle/>
          <a:p>
            <a:r>
              <a:rPr lang="en-US" altLang="ja-JP" sz="4400" dirty="0"/>
              <a:t>Theme 8</a:t>
            </a:r>
            <a:br>
              <a:rPr lang="en-US" altLang="ja-JP" sz="4400" dirty="0"/>
            </a:br>
            <a:r>
              <a:rPr lang="en-US" altLang="ja-JP" sz="4400" dirty="0"/>
              <a:t>Dam Management</a:t>
            </a:r>
            <a:br>
              <a:rPr lang="en-US" altLang="ja-JP" sz="4800" dirty="0"/>
            </a:br>
            <a:r>
              <a:rPr lang="en-US" altLang="ja-JP" sz="3200" dirty="0">
                <a:solidFill>
                  <a:schemeClr val="bg1">
                    <a:lumMod val="75000"/>
                  </a:schemeClr>
                </a:solidFill>
              </a:rPr>
              <a:t>Managing &amp; Operating Dams Safely, and Enhancing their Functions</a:t>
            </a:r>
            <a:endParaRPr lang="ja-JP" altLang="en-US" sz="3200" dirty="0">
              <a:solidFill>
                <a:schemeClr val="bg1">
                  <a:lumMod val="75000"/>
                </a:schemeClr>
              </a:solidFill>
            </a:endParaRPr>
          </a:p>
        </p:txBody>
      </p:sp>
      <p:pic>
        <p:nvPicPr>
          <p:cNvPr id="3" name="Picture 2">
            <a:extLst>
              <a:ext uri="{FF2B5EF4-FFF2-40B4-BE49-F238E27FC236}">
                <a16:creationId xmlns:a16="http://schemas.microsoft.com/office/drawing/2014/main" id="{CD23743C-3167-4F19-910B-A0902610FF2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6256" y="522924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16909D-6CB6-4E0C-93CF-9632138139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4666" y="5229240"/>
            <a:ext cx="720000" cy="72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375DA85-F831-468C-9B4D-A6DA8CF4642D}"/>
              </a:ext>
            </a:extLst>
          </p:cNvPr>
          <p:cNvSpPr/>
          <p:nvPr/>
        </p:nvSpPr>
        <p:spPr>
          <a:xfrm>
            <a:off x="201149" y="2060848"/>
            <a:ext cx="3739165" cy="338555"/>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2000" b="1" dirty="0">
                <a:solidFill>
                  <a:schemeClr val="tx1"/>
                </a:solidFill>
              </a:rPr>
              <a:t>Patrol &amp; daily inspection</a:t>
            </a:r>
            <a:endParaRPr lang="en-US" altLang="ja-JP" sz="2000" b="1" dirty="0">
              <a:solidFill>
                <a:srgbClr val="FF0000"/>
              </a:solidFill>
            </a:endParaRPr>
          </a:p>
        </p:txBody>
      </p:sp>
      <p:sp>
        <p:nvSpPr>
          <p:cNvPr id="10" name="Rectangle: Rounded Corners 9">
            <a:extLst>
              <a:ext uri="{FF2B5EF4-FFF2-40B4-BE49-F238E27FC236}">
                <a16:creationId xmlns:a16="http://schemas.microsoft.com/office/drawing/2014/main" id="{023B47CF-FDE1-4C08-A95A-E60B791F4EF9}"/>
              </a:ext>
            </a:extLst>
          </p:cNvPr>
          <p:cNvSpPr/>
          <p:nvPr/>
        </p:nvSpPr>
        <p:spPr>
          <a:xfrm>
            <a:off x="201149" y="2464546"/>
            <a:ext cx="3722775" cy="379359"/>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2000" b="1" dirty="0">
                <a:solidFill>
                  <a:schemeClr val="tx1"/>
                </a:solidFill>
              </a:rPr>
              <a:t>Occasional Inspection</a:t>
            </a:r>
          </a:p>
        </p:txBody>
      </p:sp>
      <p:sp>
        <p:nvSpPr>
          <p:cNvPr id="12" name="Rectangle: Rounded Corners 11">
            <a:extLst>
              <a:ext uri="{FF2B5EF4-FFF2-40B4-BE49-F238E27FC236}">
                <a16:creationId xmlns:a16="http://schemas.microsoft.com/office/drawing/2014/main" id="{E4B9A698-80B5-44A3-86FD-3440708B9BB7}"/>
              </a:ext>
            </a:extLst>
          </p:cNvPr>
          <p:cNvSpPr/>
          <p:nvPr/>
        </p:nvSpPr>
        <p:spPr>
          <a:xfrm>
            <a:off x="202195" y="3630195"/>
            <a:ext cx="3720685" cy="369332"/>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2000" b="1" dirty="0">
                <a:solidFill>
                  <a:schemeClr val="tx1"/>
                </a:solidFill>
              </a:rPr>
              <a:t>Periodic Inspection</a:t>
            </a:r>
          </a:p>
        </p:txBody>
      </p:sp>
      <p:sp>
        <p:nvSpPr>
          <p:cNvPr id="13" name="Rectangle: Rounded Corners 12">
            <a:extLst>
              <a:ext uri="{FF2B5EF4-FFF2-40B4-BE49-F238E27FC236}">
                <a16:creationId xmlns:a16="http://schemas.microsoft.com/office/drawing/2014/main" id="{0873B8E1-4819-4468-99CC-1ED6F6E2083C}"/>
              </a:ext>
            </a:extLst>
          </p:cNvPr>
          <p:cNvSpPr/>
          <p:nvPr/>
        </p:nvSpPr>
        <p:spPr>
          <a:xfrm>
            <a:off x="159027" y="4787610"/>
            <a:ext cx="3760167" cy="731613"/>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2000" b="1" dirty="0">
                <a:solidFill>
                  <a:schemeClr val="tx1"/>
                </a:solidFill>
              </a:rPr>
              <a:t>Comprehensive Dam Inspection</a:t>
            </a:r>
          </a:p>
        </p:txBody>
      </p:sp>
      <p:sp>
        <p:nvSpPr>
          <p:cNvPr id="15" name="Rectangle 14">
            <a:extLst>
              <a:ext uri="{FF2B5EF4-FFF2-40B4-BE49-F238E27FC236}">
                <a16:creationId xmlns:a16="http://schemas.microsoft.com/office/drawing/2014/main" id="{5BD8B238-539E-4D54-8285-1B1AF1AEB0AA}"/>
              </a:ext>
            </a:extLst>
          </p:cNvPr>
          <p:cNvSpPr/>
          <p:nvPr/>
        </p:nvSpPr>
        <p:spPr>
          <a:xfrm>
            <a:off x="4741990" y="2459523"/>
            <a:ext cx="4287044" cy="400110"/>
          </a:xfrm>
          <a:prstGeom prst="rect">
            <a:avLst/>
          </a:prstGeom>
          <a:ln w="28575">
            <a:solidFill>
              <a:srgbClr val="FF0000"/>
            </a:solidFill>
          </a:ln>
        </p:spPr>
        <p:txBody>
          <a:bodyPr wrap="square">
            <a:spAutoFit/>
          </a:bodyPr>
          <a:lstStyle/>
          <a:p>
            <a:r>
              <a:rPr lang="en-US" altLang="ja-JP" sz="2000" dirty="0"/>
              <a:t>Earthquakes, floods</a:t>
            </a:r>
            <a:endParaRPr lang="ja-JP" altLang="en-US" sz="2000" dirty="0"/>
          </a:p>
        </p:txBody>
      </p:sp>
      <p:sp>
        <p:nvSpPr>
          <p:cNvPr id="18" name="TextBox 17">
            <a:extLst>
              <a:ext uri="{FF2B5EF4-FFF2-40B4-BE49-F238E27FC236}">
                <a16:creationId xmlns:a16="http://schemas.microsoft.com/office/drawing/2014/main" id="{7B32AE21-97A7-402E-95DE-058FC183DE87}"/>
              </a:ext>
            </a:extLst>
          </p:cNvPr>
          <p:cNvSpPr txBox="1"/>
          <p:nvPr/>
        </p:nvSpPr>
        <p:spPr>
          <a:xfrm>
            <a:off x="4741990" y="4645585"/>
            <a:ext cx="4294506" cy="1015663"/>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altLang="ja-JP" sz="2000" dirty="0"/>
              <a:t>Once in 30 years</a:t>
            </a:r>
          </a:p>
          <a:p>
            <a:pPr marL="285750" indent="-285750">
              <a:buFont typeface="Arial" panose="020B0604020202020204" pitchFamily="34" charset="0"/>
              <a:buChar char="•"/>
            </a:pPr>
            <a:r>
              <a:rPr lang="en-US" altLang="ja-JP" sz="2000" dirty="0"/>
              <a:t>Detect deteriorations &amp; damages from long-term viewpoint</a:t>
            </a:r>
          </a:p>
        </p:txBody>
      </p:sp>
      <p:sp>
        <p:nvSpPr>
          <p:cNvPr id="21" name="TextBox 20">
            <a:extLst>
              <a:ext uri="{FF2B5EF4-FFF2-40B4-BE49-F238E27FC236}">
                <a16:creationId xmlns:a16="http://schemas.microsoft.com/office/drawing/2014/main" id="{F78A5A61-E5F8-4F41-9C33-5AE1FB0C1C6E}"/>
              </a:ext>
            </a:extLst>
          </p:cNvPr>
          <p:cNvSpPr txBox="1"/>
          <p:nvPr/>
        </p:nvSpPr>
        <p:spPr>
          <a:xfrm>
            <a:off x="4734528" y="2956652"/>
            <a:ext cx="4294506" cy="1631216"/>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altLang="ja-JP" sz="2000" dirty="0"/>
              <a:t>Once in 3 years</a:t>
            </a:r>
          </a:p>
          <a:p>
            <a:pPr marL="285750" indent="-285750">
              <a:buFont typeface="Arial" panose="020B0604020202020204" pitchFamily="34" charset="0"/>
              <a:buChar char="•"/>
            </a:pPr>
            <a:r>
              <a:rPr lang="en-US" altLang="ja-JP" sz="2000" dirty="0"/>
              <a:t>Inspection of implementation status of maintenance</a:t>
            </a:r>
          </a:p>
          <a:p>
            <a:pPr marL="285750" indent="-285750">
              <a:buFont typeface="Arial" panose="020B0604020202020204" pitchFamily="34" charset="0"/>
              <a:buChar char="•"/>
            </a:pPr>
            <a:r>
              <a:rPr lang="en-US" altLang="ja-JP" sz="2000" dirty="0"/>
              <a:t>Inspection of dam structure and its reservoir</a:t>
            </a:r>
          </a:p>
        </p:txBody>
      </p:sp>
      <p:cxnSp>
        <p:nvCxnSpPr>
          <p:cNvPr id="3" name="直線矢印コネクタ 2">
            <a:extLst>
              <a:ext uri="{FF2B5EF4-FFF2-40B4-BE49-F238E27FC236}">
                <a16:creationId xmlns:a16="http://schemas.microsoft.com/office/drawing/2014/main" id="{8BCAE5D9-213E-4598-951F-D92C5789C16F}"/>
              </a:ext>
            </a:extLst>
          </p:cNvPr>
          <p:cNvCxnSpPr>
            <a:stCxn id="13" idx="3"/>
            <a:endCxn id="18" idx="1"/>
          </p:cNvCxnSpPr>
          <p:nvPr/>
        </p:nvCxnSpPr>
        <p:spPr>
          <a:xfrm>
            <a:off x="3919194" y="5153417"/>
            <a:ext cx="822796"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6" name="直線矢印コネクタ 15">
            <a:extLst>
              <a:ext uri="{FF2B5EF4-FFF2-40B4-BE49-F238E27FC236}">
                <a16:creationId xmlns:a16="http://schemas.microsoft.com/office/drawing/2014/main" id="{4770B2AF-9A83-42D5-BEC5-14B5A1897F5B}"/>
              </a:ext>
            </a:extLst>
          </p:cNvPr>
          <p:cNvCxnSpPr/>
          <p:nvPr/>
        </p:nvCxnSpPr>
        <p:spPr>
          <a:xfrm>
            <a:off x="3919194" y="3814861"/>
            <a:ext cx="822796"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7" name="直線矢印コネクタ 16">
            <a:extLst>
              <a:ext uri="{FF2B5EF4-FFF2-40B4-BE49-F238E27FC236}">
                <a16:creationId xmlns:a16="http://schemas.microsoft.com/office/drawing/2014/main" id="{ED22BADF-590A-4B8F-B88A-10636DAC8E2B}"/>
              </a:ext>
            </a:extLst>
          </p:cNvPr>
          <p:cNvCxnSpPr/>
          <p:nvPr/>
        </p:nvCxnSpPr>
        <p:spPr>
          <a:xfrm>
            <a:off x="3911732" y="2654225"/>
            <a:ext cx="822796"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19" name="タイトル 1">
            <a:extLst>
              <a:ext uri="{FF2B5EF4-FFF2-40B4-BE49-F238E27FC236}">
                <a16:creationId xmlns:a16="http://schemas.microsoft.com/office/drawing/2014/main" id="{DE443CC7-01C7-4E46-9761-E0B4210DCF1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Safety Management of Dams</a:t>
            </a:r>
            <a:endParaRPr kumimoji="1" lang="ja-JP" altLang="en-US" sz="2800" dirty="0"/>
          </a:p>
        </p:txBody>
      </p:sp>
      <p:sp>
        <p:nvSpPr>
          <p:cNvPr id="22" name="テキスト プレースホルダー 7">
            <a:extLst>
              <a:ext uri="{FF2B5EF4-FFF2-40B4-BE49-F238E27FC236}">
                <a16:creationId xmlns:a16="http://schemas.microsoft.com/office/drawing/2014/main" id="{B11410B9-C9D5-4979-99BA-9696A0E166B6}"/>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a:t>
            </a:r>
            <a:r>
              <a:rPr lang="ja-JP" altLang="en-US" sz="2000" dirty="0"/>
              <a:t>　</a:t>
            </a:r>
            <a:r>
              <a:rPr lang="en-US" altLang="ja-JP" sz="2000" dirty="0"/>
              <a:t>Inspection for Dam Safety</a:t>
            </a:r>
          </a:p>
        </p:txBody>
      </p:sp>
    </p:spTree>
    <p:extLst>
      <p:ext uri="{BB962C8B-B14F-4D97-AF65-F5344CB8AC3E}">
        <p14:creationId xmlns:p14="http://schemas.microsoft.com/office/powerpoint/2010/main" val="161014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28B7FE2-7787-4ED6-9CEF-34C451EBB854}"/>
              </a:ext>
            </a:extLst>
          </p:cNvPr>
          <p:cNvSpPr/>
          <p:nvPr/>
        </p:nvSpPr>
        <p:spPr>
          <a:xfrm>
            <a:off x="518702" y="6131467"/>
            <a:ext cx="8423139" cy="611600"/>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a:solidFill>
                  <a:schemeClr val="tx1"/>
                </a:solidFill>
              </a:rPr>
              <a:t>Tone River Integrated Dam Group Operation Office of MLIT</a:t>
            </a:r>
          </a:p>
        </p:txBody>
      </p:sp>
      <p:sp>
        <p:nvSpPr>
          <p:cNvPr id="42" name="テキスト ボックス 41">
            <a:extLst>
              <a:ext uri="{FF2B5EF4-FFF2-40B4-BE49-F238E27FC236}">
                <a16:creationId xmlns:a16="http://schemas.microsoft.com/office/drawing/2014/main" id="{2DB454D7-DE07-45F0-B0CB-321EA0561A93}"/>
              </a:ext>
            </a:extLst>
          </p:cNvPr>
          <p:cNvSpPr txBox="1"/>
          <p:nvPr/>
        </p:nvSpPr>
        <p:spPr>
          <a:xfrm>
            <a:off x="1752826" y="1349139"/>
            <a:ext cx="1939234" cy="400110"/>
          </a:xfrm>
          <a:prstGeom prst="rect">
            <a:avLst/>
          </a:prstGeom>
          <a:solidFill>
            <a:srgbClr val="FFCCCC"/>
          </a:solidFill>
          <a:ln>
            <a:solidFill>
              <a:srgbClr val="FF0000"/>
            </a:solidFill>
          </a:ln>
        </p:spPr>
        <p:txBody>
          <a:bodyPr wrap="square" rtlCol="0">
            <a:spAutoFit/>
          </a:bodyPr>
          <a:lstStyle/>
          <a:p>
            <a:r>
              <a:rPr kumimoji="1" lang="en-US" altLang="ja-JP" sz="2000" dirty="0">
                <a:latin typeface="Cambria" panose="02040503050406030204" pitchFamily="18" charset="0"/>
                <a:ea typeface="Cambria" panose="02040503050406030204" pitchFamily="18" charset="0"/>
              </a:rPr>
              <a:t>Office Director</a:t>
            </a:r>
            <a:endParaRPr kumimoji="1" lang="ja-JP" altLang="en-US" sz="2000" dirty="0">
              <a:latin typeface="Cambria" panose="02040503050406030204" pitchFamily="18" charset="0"/>
            </a:endParaRPr>
          </a:p>
        </p:txBody>
      </p:sp>
      <p:sp>
        <p:nvSpPr>
          <p:cNvPr id="43" name="テキスト ボックス 42">
            <a:extLst>
              <a:ext uri="{FF2B5EF4-FFF2-40B4-BE49-F238E27FC236}">
                <a16:creationId xmlns:a16="http://schemas.microsoft.com/office/drawing/2014/main" id="{DF9AAD06-8B00-4AA2-A2A4-7E2B3E99FD66}"/>
              </a:ext>
            </a:extLst>
          </p:cNvPr>
          <p:cNvSpPr txBox="1"/>
          <p:nvPr/>
        </p:nvSpPr>
        <p:spPr>
          <a:xfrm rot="16200000">
            <a:off x="-977878" y="4361166"/>
            <a:ext cx="2834814" cy="646331"/>
          </a:xfrm>
          <a:prstGeom prst="rect">
            <a:avLst/>
          </a:prstGeom>
          <a:solidFill>
            <a:srgbClr val="FFCCCC"/>
          </a:solidFill>
          <a:ln>
            <a:solidFill>
              <a:srgbClr val="FF0000"/>
            </a:solidFill>
          </a:ln>
        </p:spPr>
        <p:txBody>
          <a:bodyPr wrap="square" rtlCol="0">
            <a:spAutoFit/>
          </a:bodyPr>
          <a:lstStyle/>
          <a:p>
            <a:r>
              <a:rPr kumimoji="1" lang="en-US" altLang="ja-JP" dirty="0" err="1">
                <a:latin typeface="Cambria" panose="02040503050406030204" pitchFamily="18" charset="0"/>
                <a:ea typeface="Cambria" panose="02040503050406030204" pitchFamily="18" charset="0"/>
              </a:rPr>
              <a:t>Yanba</a:t>
            </a:r>
            <a:r>
              <a:rPr kumimoji="1" lang="en-US" altLang="ja-JP" dirty="0">
                <a:latin typeface="Cambria" panose="02040503050406030204" pitchFamily="18" charset="0"/>
                <a:ea typeface="Cambria" panose="02040503050406030204" pitchFamily="18" charset="0"/>
              </a:rPr>
              <a:t> Dam Management Branch Office</a:t>
            </a:r>
            <a:endParaRPr kumimoji="1" lang="ja-JP" altLang="en-US" dirty="0">
              <a:latin typeface="Cambria" panose="02040503050406030204" pitchFamily="18" charset="0"/>
            </a:endParaRPr>
          </a:p>
        </p:txBody>
      </p:sp>
      <p:sp>
        <p:nvSpPr>
          <p:cNvPr id="44" name="テキスト ボックス 43">
            <a:extLst>
              <a:ext uri="{FF2B5EF4-FFF2-40B4-BE49-F238E27FC236}">
                <a16:creationId xmlns:a16="http://schemas.microsoft.com/office/drawing/2014/main" id="{D58743FD-DE7E-4BA7-BDFB-CC8A1C8F1A80}"/>
              </a:ext>
            </a:extLst>
          </p:cNvPr>
          <p:cNvSpPr txBox="1"/>
          <p:nvPr/>
        </p:nvSpPr>
        <p:spPr>
          <a:xfrm rot="16200000">
            <a:off x="-233469" y="4351878"/>
            <a:ext cx="2834812" cy="646331"/>
          </a:xfrm>
          <a:prstGeom prst="rect">
            <a:avLst/>
          </a:prstGeom>
          <a:solidFill>
            <a:srgbClr val="FFCCCC"/>
          </a:solidFill>
          <a:ln>
            <a:solidFill>
              <a:srgbClr val="FF0000"/>
            </a:solidFill>
          </a:ln>
        </p:spPr>
        <p:txBody>
          <a:bodyPr wrap="square" rtlCol="0">
            <a:spAutoFit/>
          </a:bodyPr>
          <a:lstStyle/>
          <a:p>
            <a:r>
              <a:rPr kumimoji="1" lang="en-US" altLang="ja-JP" dirty="0">
                <a:latin typeface="Cambria" panose="02040503050406030204" pitchFamily="18" charset="0"/>
                <a:ea typeface="Cambria" panose="02040503050406030204" pitchFamily="18" charset="0"/>
              </a:rPr>
              <a:t>Fujiwara Dam Management Branch Office</a:t>
            </a:r>
            <a:endParaRPr kumimoji="1" lang="ja-JP" altLang="en-US" dirty="0">
              <a:latin typeface="Cambria" panose="02040503050406030204" pitchFamily="18" charset="0"/>
            </a:endParaRPr>
          </a:p>
        </p:txBody>
      </p:sp>
      <p:sp>
        <p:nvSpPr>
          <p:cNvPr id="45" name="テキスト ボックス 44">
            <a:extLst>
              <a:ext uri="{FF2B5EF4-FFF2-40B4-BE49-F238E27FC236}">
                <a16:creationId xmlns:a16="http://schemas.microsoft.com/office/drawing/2014/main" id="{F353B675-B7FB-4BF4-8683-E18685538641}"/>
              </a:ext>
            </a:extLst>
          </p:cNvPr>
          <p:cNvSpPr txBox="1"/>
          <p:nvPr/>
        </p:nvSpPr>
        <p:spPr>
          <a:xfrm rot="16200000">
            <a:off x="533036" y="4359777"/>
            <a:ext cx="2850609" cy="646331"/>
          </a:xfrm>
          <a:prstGeom prst="rect">
            <a:avLst/>
          </a:prstGeom>
          <a:solidFill>
            <a:srgbClr val="FFCCCC"/>
          </a:solidFill>
          <a:ln>
            <a:solidFill>
              <a:srgbClr val="FF0000"/>
            </a:solidFill>
          </a:ln>
        </p:spPr>
        <p:txBody>
          <a:bodyPr wrap="square" rtlCol="0">
            <a:spAutoFit/>
          </a:bodyPr>
          <a:lstStyle/>
          <a:p>
            <a:r>
              <a:rPr kumimoji="1" lang="en-US" altLang="ja-JP" dirty="0" err="1">
                <a:latin typeface="Cambria" panose="02040503050406030204" pitchFamily="18" charset="0"/>
                <a:ea typeface="Cambria" panose="02040503050406030204" pitchFamily="18" charset="0"/>
              </a:rPr>
              <a:t>Aimata</a:t>
            </a:r>
            <a:r>
              <a:rPr kumimoji="1" lang="en-US" altLang="ja-JP" dirty="0">
                <a:latin typeface="Cambria" panose="02040503050406030204" pitchFamily="18" charset="0"/>
                <a:ea typeface="Cambria" panose="02040503050406030204" pitchFamily="18" charset="0"/>
              </a:rPr>
              <a:t> Dam Management Branch Office</a:t>
            </a:r>
            <a:endParaRPr kumimoji="1" lang="ja-JP" altLang="en-US" dirty="0">
              <a:latin typeface="Cambria" panose="02040503050406030204" pitchFamily="18" charset="0"/>
            </a:endParaRPr>
          </a:p>
        </p:txBody>
      </p:sp>
      <p:sp>
        <p:nvSpPr>
          <p:cNvPr id="46" name="テキスト ボックス 45">
            <a:extLst>
              <a:ext uri="{FF2B5EF4-FFF2-40B4-BE49-F238E27FC236}">
                <a16:creationId xmlns:a16="http://schemas.microsoft.com/office/drawing/2014/main" id="{3C7095FB-F558-4216-BFEB-A01F74DE8B84}"/>
              </a:ext>
            </a:extLst>
          </p:cNvPr>
          <p:cNvSpPr txBox="1"/>
          <p:nvPr/>
        </p:nvSpPr>
        <p:spPr>
          <a:xfrm rot="16200000">
            <a:off x="1297139" y="4348011"/>
            <a:ext cx="2850608" cy="646331"/>
          </a:xfrm>
          <a:prstGeom prst="rect">
            <a:avLst/>
          </a:prstGeom>
          <a:solidFill>
            <a:srgbClr val="FFCCCC"/>
          </a:solidFill>
          <a:ln>
            <a:solidFill>
              <a:srgbClr val="FF0000"/>
            </a:solidFill>
          </a:ln>
        </p:spPr>
        <p:txBody>
          <a:bodyPr wrap="square" rtlCol="0">
            <a:spAutoFit/>
          </a:bodyPr>
          <a:lstStyle/>
          <a:p>
            <a:r>
              <a:rPr kumimoji="1" lang="en-US" altLang="ja-JP" dirty="0" err="1">
                <a:latin typeface="Cambria" panose="02040503050406030204" pitchFamily="18" charset="0"/>
                <a:ea typeface="Cambria" panose="02040503050406030204" pitchFamily="18" charset="0"/>
              </a:rPr>
              <a:t>Sonohara</a:t>
            </a:r>
            <a:r>
              <a:rPr kumimoji="1" lang="en-US" altLang="ja-JP" dirty="0">
                <a:latin typeface="Cambria" panose="02040503050406030204" pitchFamily="18" charset="0"/>
                <a:ea typeface="Cambria" panose="02040503050406030204" pitchFamily="18" charset="0"/>
              </a:rPr>
              <a:t> Dam Management Branch Office</a:t>
            </a:r>
            <a:endParaRPr kumimoji="1" lang="ja-JP" altLang="en-US" dirty="0">
              <a:latin typeface="Cambria" panose="02040503050406030204" pitchFamily="18" charset="0"/>
            </a:endParaRPr>
          </a:p>
        </p:txBody>
      </p:sp>
      <p:sp>
        <p:nvSpPr>
          <p:cNvPr id="47" name="テキスト ボックス 46">
            <a:extLst>
              <a:ext uri="{FF2B5EF4-FFF2-40B4-BE49-F238E27FC236}">
                <a16:creationId xmlns:a16="http://schemas.microsoft.com/office/drawing/2014/main" id="{180BFDF7-AA0E-4E18-B93A-DFE930CAB613}"/>
              </a:ext>
            </a:extLst>
          </p:cNvPr>
          <p:cNvSpPr txBox="1"/>
          <p:nvPr/>
        </p:nvSpPr>
        <p:spPr>
          <a:xfrm rot="16200000">
            <a:off x="2045483" y="4336643"/>
            <a:ext cx="2850609" cy="646331"/>
          </a:xfrm>
          <a:prstGeom prst="rect">
            <a:avLst/>
          </a:prstGeom>
          <a:solidFill>
            <a:srgbClr val="FFCCCC"/>
          </a:solidFill>
          <a:ln>
            <a:solidFill>
              <a:srgbClr val="FF0000"/>
            </a:solidFill>
          </a:ln>
        </p:spPr>
        <p:txBody>
          <a:bodyPr wrap="square" rtlCol="0">
            <a:spAutoFit/>
          </a:bodyPr>
          <a:lstStyle/>
          <a:p>
            <a:r>
              <a:rPr kumimoji="1" lang="en-US" altLang="ja-JP" dirty="0">
                <a:latin typeface="Cambria" panose="02040503050406030204" pitchFamily="18" charset="0"/>
                <a:ea typeface="Cambria" panose="02040503050406030204" pitchFamily="18" charset="0"/>
              </a:rPr>
              <a:t>Community Relations Division</a:t>
            </a:r>
            <a:endParaRPr kumimoji="1" lang="ja-JP" altLang="en-US" dirty="0">
              <a:latin typeface="Cambria" panose="02040503050406030204" pitchFamily="18" charset="0"/>
            </a:endParaRPr>
          </a:p>
        </p:txBody>
      </p:sp>
      <p:sp>
        <p:nvSpPr>
          <p:cNvPr id="48" name="テキスト ボックス 47">
            <a:extLst>
              <a:ext uri="{FF2B5EF4-FFF2-40B4-BE49-F238E27FC236}">
                <a16:creationId xmlns:a16="http://schemas.microsoft.com/office/drawing/2014/main" id="{151EB402-F9C0-47CB-8388-D6C65F39BBAF}"/>
              </a:ext>
            </a:extLst>
          </p:cNvPr>
          <p:cNvSpPr txBox="1"/>
          <p:nvPr/>
        </p:nvSpPr>
        <p:spPr>
          <a:xfrm rot="16200000">
            <a:off x="2823530" y="4349259"/>
            <a:ext cx="2850610" cy="646331"/>
          </a:xfrm>
          <a:prstGeom prst="rect">
            <a:avLst/>
          </a:prstGeom>
          <a:solidFill>
            <a:srgbClr val="FFCCCC"/>
          </a:solidFill>
          <a:ln>
            <a:solidFill>
              <a:srgbClr val="FF0000"/>
            </a:solidFill>
          </a:ln>
        </p:spPr>
        <p:txBody>
          <a:bodyPr wrap="square" rtlCol="0">
            <a:spAutoFit/>
          </a:bodyPr>
          <a:lstStyle/>
          <a:p>
            <a:r>
              <a:rPr lang="en-US" altLang="ja-JP" dirty="0">
                <a:latin typeface="Cambria" panose="02040503050406030204" pitchFamily="18" charset="0"/>
                <a:ea typeface="Cambria" panose="02040503050406030204" pitchFamily="18" charset="0"/>
              </a:rPr>
              <a:t>Information of Disaster Prevention </a:t>
            </a:r>
            <a:r>
              <a:rPr kumimoji="1" lang="en-US" altLang="ja-JP" dirty="0">
                <a:latin typeface="Cambria" panose="02040503050406030204" pitchFamily="18" charset="0"/>
                <a:ea typeface="Cambria" panose="02040503050406030204" pitchFamily="18" charset="0"/>
              </a:rPr>
              <a:t>Division</a:t>
            </a:r>
            <a:endParaRPr kumimoji="1" lang="ja-JP" altLang="en-US" dirty="0">
              <a:latin typeface="Cambria" panose="02040503050406030204" pitchFamily="18" charset="0"/>
            </a:endParaRPr>
          </a:p>
        </p:txBody>
      </p:sp>
      <p:sp>
        <p:nvSpPr>
          <p:cNvPr id="49" name="テキスト ボックス 48">
            <a:extLst>
              <a:ext uri="{FF2B5EF4-FFF2-40B4-BE49-F238E27FC236}">
                <a16:creationId xmlns:a16="http://schemas.microsoft.com/office/drawing/2014/main" id="{5F0EC316-F666-4132-907F-96075822CD8F}"/>
              </a:ext>
            </a:extLst>
          </p:cNvPr>
          <p:cNvSpPr txBox="1"/>
          <p:nvPr/>
        </p:nvSpPr>
        <p:spPr>
          <a:xfrm rot="16200000">
            <a:off x="3613614" y="4359776"/>
            <a:ext cx="2850612" cy="646331"/>
          </a:xfrm>
          <a:prstGeom prst="rect">
            <a:avLst/>
          </a:prstGeom>
          <a:solidFill>
            <a:srgbClr val="FFCCCC"/>
          </a:solidFill>
          <a:ln>
            <a:solidFill>
              <a:srgbClr val="FF0000"/>
            </a:solidFill>
          </a:ln>
        </p:spPr>
        <p:txBody>
          <a:bodyPr wrap="square" rtlCol="0">
            <a:spAutoFit/>
          </a:bodyPr>
          <a:lstStyle/>
          <a:p>
            <a:r>
              <a:rPr lang="en-US" altLang="ja-JP" dirty="0">
                <a:latin typeface="Cambria" panose="02040503050406030204" pitchFamily="18" charset="0"/>
                <a:ea typeface="Cambria" panose="02040503050406030204" pitchFamily="18" charset="0"/>
              </a:rPr>
              <a:t>Research and Development </a:t>
            </a:r>
            <a:r>
              <a:rPr kumimoji="1" lang="en-US" altLang="ja-JP" dirty="0">
                <a:latin typeface="Cambria" panose="02040503050406030204" pitchFamily="18" charset="0"/>
                <a:ea typeface="Cambria" panose="02040503050406030204" pitchFamily="18" charset="0"/>
              </a:rPr>
              <a:t>Division</a:t>
            </a:r>
            <a:endParaRPr kumimoji="1" lang="ja-JP" altLang="en-US" dirty="0">
              <a:latin typeface="Cambria" panose="02040503050406030204" pitchFamily="18" charset="0"/>
            </a:endParaRPr>
          </a:p>
        </p:txBody>
      </p:sp>
      <p:sp>
        <p:nvSpPr>
          <p:cNvPr id="50" name="テキスト ボックス 49">
            <a:extLst>
              <a:ext uri="{FF2B5EF4-FFF2-40B4-BE49-F238E27FC236}">
                <a16:creationId xmlns:a16="http://schemas.microsoft.com/office/drawing/2014/main" id="{14D5145B-CF3E-4ACA-8321-38718034761B}"/>
              </a:ext>
            </a:extLst>
          </p:cNvPr>
          <p:cNvSpPr txBox="1"/>
          <p:nvPr/>
        </p:nvSpPr>
        <p:spPr>
          <a:xfrm rot="16200000">
            <a:off x="4270630" y="4498275"/>
            <a:ext cx="2852872" cy="369332"/>
          </a:xfrm>
          <a:prstGeom prst="rect">
            <a:avLst/>
          </a:prstGeom>
          <a:solidFill>
            <a:srgbClr val="FFCCCC"/>
          </a:solidFill>
          <a:ln>
            <a:solidFill>
              <a:srgbClr val="FF0000"/>
            </a:solidFill>
          </a:ln>
        </p:spPr>
        <p:txBody>
          <a:bodyPr wrap="square" rtlCol="0">
            <a:spAutoFit/>
          </a:bodyPr>
          <a:lstStyle/>
          <a:p>
            <a:r>
              <a:rPr lang="en-US" altLang="ja-JP" dirty="0">
                <a:latin typeface="Cambria" panose="02040503050406030204" pitchFamily="18" charset="0"/>
                <a:ea typeface="Cambria" panose="02040503050406030204" pitchFamily="18" charset="0"/>
              </a:rPr>
              <a:t>Research </a:t>
            </a:r>
            <a:r>
              <a:rPr kumimoji="1" lang="en-US" altLang="ja-JP" dirty="0">
                <a:latin typeface="Cambria" panose="02040503050406030204" pitchFamily="18" charset="0"/>
                <a:ea typeface="Cambria" panose="02040503050406030204" pitchFamily="18" charset="0"/>
              </a:rPr>
              <a:t>Division</a:t>
            </a:r>
            <a:endParaRPr kumimoji="1" lang="ja-JP" altLang="en-US" dirty="0">
              <a:latin typeface="Cambria" panose="02040503050406030204" pitchFamily="18" charset="0"/>
            </a:endParaRPr>
          </a:p>
        </p:txBody>
      </p:sp>
      <p:sp>
        <p:nvSpPr>
          <p:cNvPr id="51" name="テキスト ボックス 50">
            <a:extLst>
              <a:ext uri="{FF2B5EF4-FFF2-40B4-BE49-F238E27FC236}">
                <a16:creationId xmlns:a16="http://schemas.microsoft.com/office/drawing/2014/main" id="{3ED81A51-0728-4135-8517-B839EE57294E}"/>
              </a:ext>
            </a:extLst>
          </p:cNvPr>
          <p:cNvSpPr txBox="1"/>
          <p:nvPr/>
        </p:nvSpPr>
        <p:spPr>
          <a:xfrm rot="16200000">
            <a:off x="4884699" y="4361411"/>
            <a:ext cx="2856146" cy="646331"/>
          </a:xfrm>
          <a:prstGeom prst="rect">
            <a:avLst/>
          </a:prstGeom>
          <a:solidFill>
            <a:srgbClr val="FFCCCC"/>
          </a:solidFill>
          <a:ln>
            <a:solidFill>
              <a:srgbClr val="FF0000"/>
            </a:solidFill>
          </a:ln>
        </p:spPr>
        <p:txBody>
          <a:bodyPr wrap="square" rtlCol="0">
            <a:spAutoFit/>
          </a:bodyPr>
          <a:lstStyle/>
          <a:p>
            <a:r>
              <a:rPr lang="en-US" altLang="ja-JP" dirty="0">
                <a:latin typeface="Cambria" panose="02040503050406030204" pitchFamily="18" charset="0"/>
                <a:ea typeface="Cambria" panose="02040503050406030204" pitchFamily="18" charset="0"/>
              </a:rPr>
              <a:t>Regional Water Management </a:t>
            </a:r>
            <a:r>
              <a:rPr kumimoji="1" lang="en-US" altLang="ja-JP" dirty="0">
                <a:latin typeface="Cambria" panose="02040503050406030204" pitchFamily="18" charset="0"/>
                <a:ea typeface="Cambria" panose="02040503050406030204" pitchFamily="18" charset="0"/>
              </a:rPr>
              <a:t>Division</a:t>
            </a:r>
            <a:endParaRPr kumimoji="1" lang="ja-JP" altLang="en-US" dirty="0">
              <a:latin typeface="Cambria" panose="02040503050406030204" pitchFamily="18" charset="0"/>
            </a:endParaRPr>
          </a:p>
        </p:txBody>
      </p:sp>
      <p:sp>
        <p:nvSpPr>
          <p:cNvPr id="52" name="テキスト ボックス 51">
            <a:extLst>
              <a:ext uri="{FF2B5EF4-FFF2-40B4-BE49-F238E27FC236}">
                <a16:creationId xmlns:a16="http://schemas.microsoft.com/office/drawing/2014/main" id="{0106B693-E444-48FC-AE14-929E17140798}"/>
              </a:ext>
            </a:extLst>
          </p:cNvPr>
          <p:cNvSpPr txBox="1"/>
          <p:nvPr/>
        </p:nvSpPr>
        <p:spPr>
          <a:xfrm rot="16200000">
            <a:off x="5540291" y="4487947"/>
            <a:ext cx="2856147" cy="400110"/>
          </a:xfrm>
          <a:prstGeom prst="rect">
            <a:avLst/>
          </a:prstGeom>
          <a:solidFill>
            <a:srgbClr val="FFCCCC"/>
          </a:solidFill>
          <a:ln>
            <a:solidFill>
              <a:srgbClr val="FF0000"/>
            </a:solidFill>
          </a:ln>
        </p:spPr>
        <p:txBody>
          <a:bodyPr wrap="square" rtlCol="0">
            <a:spAutoFit/>
          </a:bodyPr>
          <a:lstStyle/>
          <a:p>
            <a:r>
              <a:rPr lang="en-US" altLang="ja-JP" sz="2000" dirty="0">
                <a:latin typeface="Cambria" panose="02040503050406030204" pitchFamily="18" charset="0"/>
                <a:ea typeface="Cambria" panose="02040503050406030204" pitchFamily="18" charset="0"/>
              </a:rPr>
              <a:t>Management </a:t>
            </a:r>
            <a:r>
              <a:rPr kumimoji="1" lang="en-US" altLang="ja-JP" sz="2000" dirty="0">
                <a:latin typeface="Cambria" panose="02040503050406030204" pitchFamily="18" charset="0"/>
                <a:ea typeface="Cambria" panose="02040503050406030204" pitchFamily="18" charset="0"/>
              </a:rPr>
              <a:t>Division</a:t>
            </a:r>
            <a:endParaRPr kumimoji="1" lang="ja-JP" altLang="en-US" sz="2000" dirty="0">
              <a:latin typeface="Cambria" panose="02040503050406030204" pitchFamily="18" charset="0"/>
            </a:endParaRPr>
          </a:p>
        </p:txBody>
      </p:sp>
      <p:sp>
        <p:nvSpPr>
          <p:cNvPr id="53" name="テキスト ボックス 52">
            <a:extLst>
              <a:ext uri="{FF2B5EF4-FFF2-40B4-BE49-F238E27FC236}">
                <a16:creationId xmlns:a16="http://schemas.microsoft.com/office/drawing/2014/main" id="{D576514F-481C-4D15-BBFA-9086126A5364}"/>
              </a:ext>
            </a:extLst>
          </p:cNvPr>
          <p:cNvSpPr txBox="1"/>
          <p:nvPr/>
        </p:nvSpPr>
        <p:spPr>
          <a:xfrm rot="16200000">
            <a:off x="6031426" y="4488560"/>
            <a:ext cx="2852873" cy="400110"/>
          </a:xfrm>
          <a:prstGeom prst="rect">
            <a:avLst/>
          </a:prstGeom>
          <a:solidFill>
            <a:srgbClr val="FFCCCC"/>
          </a:solidFill>
          <a:ln>
            <a:solidFill>
              <a:srgbClr val="FF0000"/>
            </a:solidFill>
          </a:ln>
        </p:spPr>
        <p:txBody>
          <a:bodyPr wrap="square" rtlCol="0">
            <a:spAutoFit/>
          </a:bodyPr>
          <a:lstStyle/>
          <a:p>
            <a:r>
              <a:rPr lang="en-US" altLang="ja-JP" sz="2000" dirty="0">
                <a:latin typeface="Cambria" panose="02040503050406030204" pitchFamily="18" charset="0"/>
                <a:ea typeface="Cambria" panose="02040503050406030204" pitchFamily="18" charset="0"/>
              </a:rPr>
              <a:t>Administration </a:t>
            </a:r>
            <a:r>
              <a:rPr kumimoji="1" lang="en-US" altLang="ja-JP" sz="2000" dirty="0">
                <a:latin typeface="Cambria" panose="02040503050406030204" pitchFamily="18" charset="0"/>
                <a:ea typeface="Cambria" panose="02040503050406030204" pitchFamily="18" charset="0"/>
              </a:rPr>
              <a:t>Division</a:t>
            </a:r>
            <a:endParaRPr kumimoji="1" lang="ja-JP" altLang="en-US" sz="2000" dirty="0">
              <a:latin typeface="Cambria" panose="02040503050406030204" pitchFamily="18" charset="0"/>
            </a:endParaRPr>
          </a:p>
        </p:txBody>
      </p:sp>
      <p:cxnSp>
        <p:nvCxnSpPr>
          <p:cNvPr id="55" name="直線コネクタ 54">
            <a:extLst>
              <a:ext uri="{FF2B5EF4-FFF2-40B4-BE49-F238E27FC236}">
                <a16:creationId xmlns:a16="http://schemas.microsoft.com/office/drawing/2014/main" id="{E254007E-57D3-4247-A92B-FEFB841CBA7E}"/>
              </a:ext>
            </a:extLst>
          </p:cNvPr>
          <p:cNvCxnSpPr>
            <a:cxnSpLocks/>
            <a:endCxn id="47" idx="3"/>
          </p:cNvCxnSpPr>
          <p:nvPr/>
        </p:nvCxnSpPr>
        <p:spPr>
          <a:xfrm>
            <a:off x="3470788" y="3055773"/>
            <a:ext cx="0" cy="178731"/>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23509741-C208-4057-A7AD-AF89D702B29A}"/>
              </a:ext>
            </a:extLst>
          </p:cNvPr>
          <p:cNvCxnSpPr>
            <a:cxnSpLocks/>
            <a:stCxn id="43" idx="3"/>
          </p:cNvCxnSpPr>
          <p:nvPr/>
        </p:nvCxnSpPr>
        <p:spPr>
          <a:xfrm flipV="1">
            <a:off x="439529" y="3068960"/>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直線コネクタ 65">
            <a:extLst>
              <a:ext uri="{FF2B5EF4-FFF2-40B4-BE49-F238E27FC236}">
                <a16:creationId xmlns:a16="http://schemas.microsoft.com/office/drawing/2014/main" id="{DC5021E2-0073-413E-B2DA-482EA6942BAE}"/>
              </a:ext>
            </a:extLst>
          </p:cNvPr>
          <p:cNvCxnSpPr>
            <a:cxnSpLocks/>
          </p:cNvCxnSpPr>
          <p:nvPr/>
        </p:nvCxnSpPr>
        <p:spPr>
          <a:xfrm flipV="1">
            <a:off x="439529" y="3075930"/>
            <a:ext cx="703478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直線コネクタ 68">
            <a:extLst>
              <a:ext uri="{FF2B5EF4-FFF2-40B4-BE49-F238E27FC236}">
                <a16:creationId xmlns:a16="http://schemas.microsoft.com/office/drawing/2014/main" id="{0FBAE690-82D8-4592-A281-73F8D847716C}"/>
              </a:ext>
            </a:extLst>
          </p:cNvPr>
          <p:cNvCxnSpPr>
            <a:cxnSpLocks/>
            <a:stCxn id="46" idx="3"/>
            <a:endCxn id="42" idx="2"/>
          </p:cNvCxnSpPr>
          <p:nvPr/>
        </p:nvCxnSpPr>
        <p:spPr>
          <a:xfrm flipV="1">
            <a:off x="2722443" y="1749249"/>
            <a:ext cx="0" cy="1496624"/>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F5D8B058-E76B-4F3D-9CAA-CE859F6E2ADF}"/>
              </a:ext>
            </a:extLst>
          </p:cNvPr>
          <p:cNvCxnSpPr>
            <a:cxnSpLocks/>
          </p:cNvCxnSpPr>
          <p:nvPr/>
        </p:nvCxnSpPr>
        <p:spPr>
          <a:xfrm flipV="1">
            <a:off x="5697066" y="3059670"/>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69643E20-6B89-4394-9803-33D7EFBB8E9C}"/>
              </a:ext>
            </a:extLst>
          </p:cNvPr>
          <p:cNvCxnSpPr>
            <a:cxnSpLocks/>
          </p:cNvCxnSpPr>
          <p:nvPr/>
        </p:nvCxnSpPr>
        <p:spPr>
          <a:xfrm flipV="1">
            <a:off x="6309917" y="3075930"/>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02ED7C1E-E580-4DEF-8E7A-B7D12375003B}"/>
              </a:ext>
            </a:extLst>
          </p:cNvPr>
          <p:cNvCxnSpPr>
            <a:cxnSpLocks/>
          </p:cNvCxnSpPr>
          <p:nvPr/>
        </p:nvCxnSpPr>
        <p:spPr>
          <a:xfrm flipV="1">
            <a:off x="6968364" y="3065893"/>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37851663-54A2-4E8E-BBBB-27B27810736A}"/>
              </a:ext>
            </a:extLst>
          </p:cNvPr>
          <p:cNvCxnSpPr>
            <a:cxnSpLocks/>
          </p:cNvCxnSpPr>
          <p:nvPr/>
        </p:nvCxnSpPr>
        <p:spPr>
          <a:xfrm flipV="1">
            <a:off x="7474315" y="3085229"/>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直線コネクタ 76">
            <a:extLst>
              <a:ext uri="{FF2B5EF4-FFF2-40B4-BE49-F238E27FC236}">
                <a16:creationId xmlns:a16="http://schemas.microsoft.com/office/drawing/2014/main" id="{76E6BBC6-E92C-4BCE-99EC-BD469417D3BC}"/>
              </a:ext>
            </a:extLst>
          </p:cNvPr>
          <p:cNvCxnSpPr>
            <a:cxnSpLocks/>
          </p:cNvCxnSpPr>
          <p:nvPr/>
        </p:nvCxnSpPr>
        <p:spPr>
          <a:xfrm flipV="1">
            <a:off x="1183937" y="3068959"/>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B7162BFF-E100-4346-AC09-5ABAE703C0CB}"/>
              </a:ext>
            </a:extLst>
          </p:cNvPr>
          <p:cNvCxnSpPr>
            <a:cxnSpLocks/>
          </p:cNvCxnSpPr>
          <p:nvPr/>
        </p:nvCxnSpPr>
        <p:spPr>
          <a:xfrm flipV="1">
            <a:off x="1958340" y="3059671"/>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5DBABE12-44CB-428D-8095-FA97D126A4BC}"/>
              </a:ext>
            </a:extLst>
          </p:cNvPr>
          <p:cNvCxnSpPr>
            <a:cxnSpLocks/>
          </p:cNvCxnSpPr>
          <p:nvPr/>
        </p:nvCxnSpPr>
        <p:spPr>
          <a:xfrm flipV="1">
            <a:off x="4237901" y="3078621"/>
            <a:ext cx="0" cy="197965"/>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38738E84-173E-4DE7-B436-29879324ACF2}"/>
              </a:ext>
            </a:extLst>
          </p:cNvPr>
          <p:cNvCxnSpPr>
            <a:cxnSpLocks/>
          </p:cNvCxnSpPr>
          <p:nvPr/>
        </p:nvCxnSpPr>
        <p:spPr>
          <a:xfrm flipV="1">
            <a:off x="5044103" y="3065893"/>
            <a:ext cx="0" cy="197965"/>
          </a:xfrm>
          <a:prstGeom prst="line">
            <a:avLst/>
          </a:prstGeom>
          <a:ln w="19050"/>
        </p:spPr>
        <p:style>
          <a:lnRef idx="1">
            <a:schemeClr val="dk1"/>
          </a:lnRef>
          <a:fillRef idx="0">
            <a:schemeClr val="dk1"/>
          </a:fillRef>
          <a:effectRef idx="0">
            <a:schemeClr val="dk1"/>
          </a:effectRef>
          <a:fontRef idx="minor">
            <a:schemeClr val="tx1"/>
          </a:fontRef>
        </p:style>
      </p:cxnSp>
      <p:sp>
        <p:nvSpPr>
          <p:cNvPr id="32" name="タイトル 1">
            <a:extLst>
              <a:ext uri="{FF2B5EF4-FFF2-40B4-BE49-F238E27FC236}">
                <a16:creationId xmlns:a16="http://schemas.microsoft.com/office/drawing/2014/main" id="{36B6C9DC-F390-432C-B1A2-0F4561B6655C}"/>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Safety Management of Dams</a:t>
            </a:r>
            <a:endParaRPr kumimoji="1" lang="ja-JP" altLang="en-US" sz="2800" dirty="0"/>
          </a:p>
        </p:txBody>
      </p:sp>
      <p:sp>
        <p:nvSpPr>
          <p:cNvPr id="33" name="テキスト プレースホルダー 7">
            <a:extLst>
              <a:ext uri="{FF2B5EF4-FFF2-40B4-BE49-F238E27FC236}">
                <a16:creationId xmlns:a16="http://schemas.microsoft.com/office/drawing/2014/main" id="{709FC810-B11B-4A1C-8C26-5FD7AA0B5931}"/>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a:t>
            </a:r>
            <a:r>
              <a:rPr lang="ja-JP" altLang="en-US" sz="2000" dirty="0"/>
              <a:t>　</a:t>
            </a:r>
            <a:r>
              <a:rPr lang="en-US" altLang="ja-JP" sz="2000" dirty="0"/>
              <a:t>Inspection for Dam Safety</a:t>
            </a:r>
          </a:p>
        </p:txBody>
      </p:sp>
      <p:sp>
        <p:nvSpPr>
          <p:cNvPr id="54" name="テキスト ボックス 53">
            <a:extLst>
              <a:ext uri="{FF2B5EF4-FFF2-40B4-BE49-F238E27FC236}">
                <a16:creationId xmlns:a16="http://schemas.microsoft.com/office/drawing/2014/main" id="{8CF454E6-B18E-4F1B-BA52-91C6E5438C67}"/>
              </a:ext>
            </a:extLst>
          </p:cNvPr>
          <p:cNvSpPr txBox="1"/>
          <p:nvPr/>
        </p:nvSpPr>
        <p:spPr>
          <a:xfrm>
            <a:off x="3706455" y="1055890"/>
            <a:ext cx="4911350" cy="2031325"/>
          </a:xfrm>
          <a:prstGeom prst="rect">
            <a:avLst/>
          </a:prstGeom>
          <a:noFill/>
        </p:spPr>
        <p:txBody>
          <a:bodyPr wrap="square" rtlCol="0">
            <a:spAutoFit/>
          </a:bodyPr>
          <a:lstStyle/>
          <a:p>
            <a:r>
              <a:rPr kumimoji="1" lang="en-US" altLang="ja-JP" dirty="0">
                <a:latin typeface="Cambria" panose="02040503050406030204" pitchFamily="18" charset="0"/>
                <a:ea typeface="Cambria" panose="02040503050406030204" pitchFamily="18" charset="0"/>
              </a:rPr>
              <a:t>Deputy Manager (Administration)</a:t>
            </a:r>
          </a:p>
          <a:p>
            <a:r>
              <a:rPr lang="en-US" altLang="ja-JP" dirty="0">
                <a:latin typeface="Cambria" panose="02040503050406030204" pitchFamily="18" charset="0"/>
                <a:ea typeface="Cambria" panose="02040503050406030204" pitchFamily="18" charset="0"/>
              </a:rPr>
              <a:t>Deputy Manager (Technical) (2persons)</a:t>
            </a:r>
          </a:p>
          <a:p>
            <a:r>
              <a:rPr kumimoji="1" lang="en-US" altLang="ja-JP" dirty="0">
                <a:latin typeface="Cambria" panose="02040503050406030204" pitchFamily="18" charset="0"/>
                <a:ea typeface="Cambria" panose="02040503050406030204" pitchFamily="18" charset="0"/>
              </a:rPr>
              <a:t>General Management of Conservation Measures</a:t>
            </a:r>
          </a:p>
          <a:p>
            <a:r>
              <a:rPr kumimoji="1" lang="en-US" altLang="ja-JP" dirty="0">
                <a:latin typeface="Cambria" panose="02040503050406030204" pitchFamily="18" charset="0"/>
                <a:ea typeface="Cambria" panose="02040503050406030204" pitchFamily="18" charset="0"/>
              </a:rPr>
              <a:t>Officer </a:t>
            </a:r>
            <a:r>
              <a:rPr lang="en-US" altLang="ja-JP" dirty="0">
                <a:latin typeface="Cambria" panose="02040503050406030204" pitchFamily="18" charset="0"/>
                <a:ea typeface="Cambria" panose="02040503050406030204" pitchFamily="18" charset="0"/>
              </a:rPr>
              <a:t>of </a:t>
            </a:r>
            <a:r>
              <a:rPr kumimoji="1" lang="en-US" altLang="ja-JP" dirty="0">
                <a:latin typeface="Cambria" panose="02040503050406030204" pitchFamily="18" charset="0"/>
                <a:ea typeface="Cambria" panose="02040503050406030204" pitchFamily="18" charset="0"/>
              </a:rPr>
              <a:t>Conservation Measures (2persons)</a:t>
            </a:r>
          </a:p>
          <a:p>
            <a:r>
              <a:rPr lang="en-US" altLang="ja-JP" dirty="0">
                <a:latin typeface="Cambria" panose="02040503050406030204" pitchFamily="18" charset="0"/>
                <a:ea typeface="Cambria" panose="02040503050406030204" pitchFamily="18" charset="0"/>
              </a:rPr>
              <a:t>Construction Expert</a:t>
            </a:r>
          </a:p>
          <a:p>
            <a:r>
              <a:rPr kumimoji="1" lang="en-US" altLang="ja-JP" dirty="0">
                <a:latin typeface="Cambria" panose="02040503050406030204" pitchFamily="18" charset="0"/>
                <a:ea typeface="Cambria" panose="02040503050406030204" pitchFamily="18" charset="0"/>
              </a:rPr>
              <a:t>Senior Expert Staff</a:t>
            </a:r>
          </a:p>
          <a:p>
            <a:r>
              <a:rPr lang="en-US" altLang="ja-JP" dirty="0">
                <a:latin typeface="Cambria" panose="02040503050406030204" pitchFamily="18" charset="0"/>
                <a:ea typeface="Cambria" panose="02040503050406030204" pitchFamily="18" charset="0"/>
              </a:rPr>
              <a:t>Special Investigator</a:t>
            </a:r>
            <a:endParaRPr kumimoji="1" lang="ja-JP" altLang="en-US" dirty="0">
              <a:latin typeface="Cambria" panose="02040503050406030204" pitchFamily="18" charset="0"/>
            </a:endParaRPr>
          </a:p>
        </p:txBody>
      </p:sp>
      <p:sp>
        <p:nvSpPr>
          <p:cNvPr id="30" name="テキスト ボックス 6">
            <a:extLst>
              <a:ext uri="{FF2B5EF4-FFF2-40B4-BE49-F238E27FC236}">
                <a16:creationId xmlns:a16="http://schemas.microsoft.com/office/drawing/2014/main" id="{9BA80F67-0BBF-4CF1-A376-63B1AA61F524}"/>
              </a:ext>
            </a:extLst>
          </p:cNvPr>
          <p:cNvSpPr txBox="1"/>
          <p:nvPr/>
        </p:nvSpPr>
        <p:spPr>
          <a:xfrm>
            <a:off x="40096" y="6038426"/>
            <a:ext cx="8780375" cy="246221"/>
          </a:xfrm>
          <a:prstGeom prst="rect">
            <a:avLst/>
          </a:prstGeom>
          <a:noFill/>
        </p:spPr>
        <p:txBody>
          <a:bodyPr wrap="square">
            <a:spAutoFit/>
          </a:bodyPr>
          <a:lstStyle/>
          <a:p>
            <a:pPr>
              <a:defRPr/>
            </a:pPr>
            <a:r>
              <a:rPr lang="en-US" sz="1000" dirty="0">
                <a:ea typeface="ＭＳ 明朝" panose="02020609040205080304" pitchFamily="17" charset="-128"/>
              </a:rPr>
              <a:t>Source: Website of Tone River Dams Integrated Management office</a:t>
            </a:r>
          </a:p>
        </p:txBody>
      </p:sp>
    </p:spTree>
    <p:extLst>
      <p:ext uri="{BB962C8B-B14F-4D97-AF65-F5344CB8AC3E}">
        <p14:creationId xmlns:p14="http://schemas.microsoft.com/office/powerpoint/2010/main" val="177953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146" descr="藤原ダム管理支所">
            <a:extLst>
              <a:ext uri="{FF2B5EF4-FFF2-40B4-BE49-F238E27FC236}">
                <a16:creationId xmlns:a16="http://schemas.microsoft.com/office/drawing/2014/main" id="{DF77E287-6A4B-4A14-A939-701D68383EF0}"/>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55576" y="1946809"/>
            <a:ext cx="4032448" cy="3249389"/>
          </a:xfrm>
          <a:prstGeom prst="rect">
            <a:avLst/>
          </a:prstGeom>
          <a:noFill/>
          <a:ln>
            <a:noFill/>
          </a:ln>
        </p:spPr>
      </p:pic>
      <p:sp>
        <p:nvSpPr>
          <p:cNvPr id="7" name="テキスト プレースホルダー 2">
            <a:extLst>
              <a:ext uri="{FF2B5EF4-FFF2-40B4-BE49-F238E27FC236}">
                <a16:creationId xmlns:a16="http://schemas.microsoft.com/office/drawing/2014/main" id="{6062D544-2978-4596-BEB6-7454CECE8267}"/>
              </a:ext>
            </a:extLst>
          </p:cNvPr>
          <p:cNvSpPr txBox="1">
            <a:spLocks/>
          </p:cNvSpPr>
          <p:nvPr/>
        </p:nvSpPr>
        <p:spPr>
          <a:xfrm>
            <a:off x="4860032" y="1976353"/>
            <a:ext cx="3312368" cy="1222624"/>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3 Regular Staffs</a:t>
            </a:r>
          </a:p>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Part-time Staffs</a:t>
            </a:r>
          </a:p>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3~4 Outsourced Staff</a:t>
            </a:r>
          </a:p>
        </p:txBody>
      </p:sp>
      <p:sp>
        <p:nvSpPr>
          <p:cNvPr id="10" name="タイトル 1">
            <a:extLst>
              <a:ext uri="{FF2B5EF4-FFF2-40B4-BE49-F238E27FC236}">
                <a16:creationId xmlns:a16="http://schemas.microsoft.com/office/drawing/2014/main" id="{1CFDA4EF-F7A8-445F-903F-0EE5E0AFD271}"/>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Safety Management of Dams</a:t>
            </a:r>
            <a:endParaRPr kumimoji="1" lang="ja-JP" altLang="en-US" sz="2800" dirty="0"/>
          </a:p>
        </p:txBody>
      </p:sp>
      <p:sp>
        <p:nvSpPr>
          <p:cNvPr id="11" name="テキスト プレースホルダー 7">
            <a:extLst>
              <a:ext uri="{FF2B5EF4-FFF2-40B4-BE49-F238E27FC236}">
                <a16:creationId xmlns:a16="http://schemas.microsoft.com/office/drawing/2014/main" id="{49903089-0A48-41D8-90BA-2978B32E955A}"/>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a:t>
            </a:r>
            <a:r>
              <a:rPr lang="ja-JP" altLang="en-US" sz="2000" dirty="0"/>
              <a:t>　</a:t>
            </a:r>
            <a:r>
              <a:rPr lang="en-US" altLang="ja-JP" sz="2000" dirty="0"/>
              <a:t>Inspection for Dam Safety</a:t>
            </a:r>
          </a:p>
        </p:txBody>
      </p:sp>
      <p:sp>
        <p:nvSpPr>
          <p:cNvPr id="8" name="テキスト ボックス 6">
            <a:extLst>
              <a:ext uri="{FF2B5EF4-FFF2-40B4-BE49-F238E27FC236}">
                <a16:creationId xmlns:a16="http://schemas.microsoft.com/office/drawing/2014/main" id="{ADDDE3D8-B11D-4505-88A3-7F404E7CF713}"/>
              </a:ext>
            </a:extLst>
          </p:cNvPr>
          <p:cNvSpPr txBox="1"/>
          <p:nvPr/>
        </p:nvSpPr>
        <p:spPr>
          <a:xfrm>
            <a:off x="755576" y="5227141"/>
            <a:ext cx="4032448" cy="523220"/>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a:t>
            </a:r>
            <a:r>
              <a:rPr lang="en-US" sz="1400" dirty="0">
                <a:effectLst/>
                <a:latin typeface="Times New Roman" panose="02020603050405020304" pitchFamily="18" charset="0"/>
                <a:ea typeface="MS Mincho" panose="02020609040205080304" pitchFamily="49" charset="-128"/>
              </a:rPr>
              <a:t>Website of Tone River Dams Integrated Management Office</a:t>
            </a:r>
            <a:endParaRPr lang="en-US" sz="1400" dirty="0">
              <a:ea typeface="ＭＳ 明朝" panose="02020609040205080304" pitchFamily="17" charset="-128"/>
            </a:endParaRPr>
          </a:p>
        </p:txBody>
      </p:sp>
      <p:sp>
        <p:nvSpPr>
          <p:cNvPr id="9" name="Rectangle: Rounded Corners 8">
            <a:extLst>
              <a:ext uri="{FF2B5EF4-FFF2-40B4-BE49-F238E27FC236}">
                <a16:creationId xmlns:a16="http://schemas.microsoft.com/office/drawing/2014/main" id="{4A59AAA4-9494-4F43-8E68-935641ED6D78}"/>
              </a:ext>
            </a:extLst>
          </p:cNvPr>
          <p:cNvSpPr/>
          <p:nvPr/>
        </p:nvSpPr>
        <p:spPr>
          <a:xfrm>
            <a:off x="1018462" y="5873640"/>
            <a:ext cx="3521028" cy="305800"/>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b="1" dirty="0">
                <a:solidFill>
                  <a:schemeClr val="tx1"/>
                </a:solidFill>
              </a:rPr>
              <a:t>Branch office of Fujiwara Dam</a:t>
            </a:r>
          </a:p>
        </p:txBody>
      </p:sp>
    </p:spTree>
    <p:extLst>
      <p:ext uri="{BB962C8B-B14F-4D97-AF65-F5344CB8AC3E}">
        <p14:creationId xmlns:p14="http://schemas.microsoft.com/office/powerpoint/2010/main" val="360538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Storage Capacity Allocation and Flood Protection of Multipurpose Dam</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24" name="Rectangle: Rounded Corners 23">
            <a:extLst>
              <a:ext uri="{FF2B5EF4-FFF2-40B4-BE49-F238E27FC236}">
                <a16:creationId xmlns:a16="http://schemas.microsoft.com/office/drawing/2014/main" id="{9C1197FA-6F6B-4543-B4C1-E728806DB4C8}"/>
              </a:ext>
            </a:extLst>
          </p:cNvPr>
          <p:cNvSpPr/>
          <p:nvPr/>
        </p:nvSpPr>
        <p:spPr>
          <a:xfrm>
            <a:off x="1816337" y="6014293"/>
            <a:ext cx="5616624" cy="282403"/>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a:solidFill>
                  <a:schemeClr val="tx1"/>
                </a:solidFill>
              </a:rPr>
              <a:t>Storage Capacity Allocation of </a:t>
            </a:r>
            <a:r>
              <a:rPr lang="en-US" altLang="ja-JP" sz="1600" b="1" dirty="0" err="1">
                <a:solidFill>
                  <a:schemeClr val="tx1"/>
                </a:solidFill>
              </a:rPr>
              <a:t>Miyagase</a:t>
            </a:r>
            <a:r>
              <a:rPr lang="en-US" altLang="ja-JP" sz="1600" b="1" dirty="0">
                <a:solidFill>
                  <a:schemeClr val="tx1"/>
                </a:solidFill>
              </a:rPr>
              <a:t> Dam</a:t>
            </a:r>
          </a:p>
        </p:txBody>
      </p:sp>
      <p:sp>
        <p:nvSpPr>
          <p:cNvPr id="12" name="Rectangle: Rounded Corners 11">
            <a:extLst>
              <a:ext uri="{FF2B5EF4-FFF2-40B4-BE49-F238E27FC236}">
                <a16:creationId xmlns:a16="http://schemas.microsoft.com/office/drawing/2014/main" id="{238C8457-3732-414B-B90E-3DB424826263}"/>
              </a:ext>
            </a:extLst>
          </p:cNvPr>
          <p:cNvSpPr/>
          <p:nvPr/>
        </p:nvSpPr>
        <p:spPr>
          <a:xfrm>
            <a:off x="536830" y="5463579"/>
            <a:ext cx="8175639" cy="61708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spcAft>
                <a:spcPts val="600"/>
              </a:spcAft>
            </a:pPr>
            <a:r>
              <a:rPr lang="en-US" altLang="ja-JP" dirty="0">
                <a:solidFill>
                  <a:srgbClr val="FF0000"/>
                </a:solidFill>
              </a:rPr>
              <a:t>Non-flood season: </a:t>
            </a:r>
            <a:r>
              <a:rPr lang="en-US" altLang="ja-JP" dirty="0">
                <a:solidFill>
                  <a:schemeClr val="tx1"/>
                </a:solidFill>
              </a:rPr>
              <a:t>183 million m</a:t>
            </a:r>
            <a:r>
              <a:rPr lang="en-US" altLang="ja-JP" baseline="30000" dirty="0">
                <a:solidFill>
                  <a:schemeClr val="tx1"/>
                </a:solidFill>
              </a:rPr>
              <a:t>3</a:t>
            </a:r>
            <a:r>
              <a:rPr lang="en-US" altLang="ja-JP" dirty="0">
                <a:solidFill>
                  <a:schemeClr val="tx1"/>
                </a:solidFill>
              </a:rPr>
              <a:t> for water supply</a:t>
            </a:r>
          </a:p>
          <a:p>
            <a:pPr>
              <a:lnSpc>
                <a:spcPts val="2000"/>
              </a:lnSpc>
              <a:spcAft>
                <a:spcPts val="600"/>
              </a:spcAft>
            </a:pPr>
            <a:r>
              <a:rPr lang="en-US" altLang="ja-JP" dirty="0">
                <a:solidFill>
                  <a:srgbClr val="FF0000"/>
                </a:solidFill>
              </a:rPr>
              <a:t>Flood season</a:t>
            </a:r>
            <a:r>
              <a:rPr lang="en-US" altLang="ja-JP" dirty="0">
                <a:solidFill>
                  <a:schemeClr val="tx1"/>
                </a:solidFill>
              </a:rPr>
              <a:t>: flood control space of 45 million m</a:t>
            </a:r>
            <a:r>
              <a:rPr lang="en-US" altLang="ja-JP" baseline="30000" dirty="0">
                <a:solidFill>
                  <a:schemeClr val="tx1"/>
                </a:solidFill>
              </a:rPr>
              <a:t>3</a:t>
            </a:r>
            <a:r>
              <a:rPr lang="en-US" altLang="ja-JP" dirty="0">
                <a:solidFill>
                  <a:schemeClr val="tx1"/>
                </a:solidFill>
              </a:rPr>
              <a:t> , rest for water supply</a:t>
            </a:r>
          </a:p>
        </p:txBody>
      </p:sp>
      <p:sp>
        <p:nvSpPr>
          <p:cNvPr id="10" name="TextBox 9">
            <a:extLst>
              <a:ext uri="{FF2B5EF4-FFF2-40B4-BE49-F238E27FC236}">
                <a16:creationId xmlns:a16="http://schemas.microsoft.com/office/drawing/2014/main" id="{61AD1868-2D79-45C3-B9B3-8ED5198C3838}"/>
              </a:ext>
            </a:extLst>
          </p:cNvPr>
          <p:cNvSpPr txBox="1"/>
          <p:nvPr/>
        </p:nvSpPr>
        <p:spPr>
          <a:xfrm>
            <a:off x="817865" y="5217358"/>
            <a:ext cx="8355650"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Pamphlet of </a:t>
            </a:r>
            <a:r>
              <a:rPr lang="en-US" sz="1000" dirty="0" err="1">
                <a:ea typeface="ＭＳ 明朝" panose="02020609040205080304" pitchFamily="17" charset="-128"/>
              </a:rPr>
              <a:t>Miyagase</a:t>
            </a:r>
            <a:r>
              <a:rPr lang="en-US" sz="1000" dirty="0">
                <a:ea typeface="ＭＳ 明朝" panose="02020609040205080304" pitchFamily="17" charset="-128"/>
              </a:rPr>
              <a:t> Dam, Sagami River System Dam Management Office, Kanto Regional Development Bureau, MLIT</a:t>
            </a:r>
            <a:endParaRPr lang="en-GB" sz="1000" dirty="0">
              <a:ea typeface="ＭＳ 明朝" panose="02020609040205080304" pitchFamily="17" charset="-128"/>
            </a:endParaRPr>
          </a:p>
        </p:txBody>
      </p:sp>
      <p:pic>
        <p:nvPicPr>
          <p:cNvPr id="2" name="図 1">
            <a:extLst>
              <a:ext uri="{FF2B5EF4-FFF2-40B4-BE49-F238E27FC236}">
                <a16:creationId xmlns:a16="http://schemas.microsoft.com/office/drawing/2014/main" id="{306836DB-9685-4E70-9C61-619BEF4CA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30" y="1524200"/>
            <a:ext cx="7507152" cy="3809600"/>
          </a:xfrm>
          <a:prstGeom prst="rect">
            <a:avLst/>
          </a:prstGeom>
        </p:spPr>
      </p:pic>
    </p:spTree>
    <p:extLst>
      <p:ext uri="{BB962C8B-B14F-4D97-AF65-F5344CB8AC3E}">
        <p14:creationId xmlns:p14="http://schemas.microsoft.com/office/powerpoint/2010/main" val="1119187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9" name="Rectangle: Rounded Corners 18">
            <a:extLst>
              <a:ext uri="{FF2B5EF4-FFF2-40B4-BE49-F238E27FC236}">
                <a16:creationId xmlns:a16="http://schemas.microsoft.com/office/drawing/2014/main" id="{B2FF788C-D076-475A-A1B5-5095B8AE3800}"/>
              </a:ext>
            </a:extLst>
          </p:cNvPr>
          <p:cNvSpPr/>
          <p:nvPr/>
        </p:nvSpPr>
        <p:spPr>
          <a:xfrm>
            <a:off x="2195736" y="6054289"/>
            <a:ext cx="6120680" cy="282403"/>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Clr>
                <a:srgbClr val="CAE2FF">
                  <a:lumMod val="50000"/>
                </a:srgbClr>
              </a:buClr>
              <a:buSzPct val="75000"/>
            </a:pPr>
            <a:r>
              <a:rPr lang="en-US" altLang="ja-JP" sz="1600" b="1" dirty="0">
                <a:solidFill>
                  <a:schemeClr val="tx1"/>
                </a:solidFill>
              </a:rPr>
              <a:t>Annual Reservoir Operation Record of </a:t>
            </a:r>
            <a:r>
              <a:rPr lang="en-US" altLang="ja-JP" sz="1600" b="1" dirty="0" err="1">
                <a:solidFill>
                  <a:schemeClr val="tx1"/>
                </a:solidFill>
              </a:rPr>
              <a:t>Miyagase</a:t>
            </a:r>
            <a:r>
              <a:rPr lang="en-US" altLang="ja-JP" sz="1600" b="1" dirty="0">
                <a:solidFill>
                  <a:schemeClr val="tx1"/>
                </a:solidFill>
              </a:rPr>
              <a:t> Dam</a:t>
            </a:r>
          </a:p>
        </p:txBody>
      </p:sp>
      <p:sp>
        <p:nvSpPr>
          <p:cNvPr id="7" name="テキスト プレースホルダー 7">
            <a:extLst>
              <a:ext uri="{FF2B5EF4-FFF2-40B4-BE49-F238E27FC236}">
                <a16:creationId xmlns:a16="http://schemas.microsoft.com/office/drawing/2014/main" id="{3BBFBC56-238A-4041-A13F-EAA0D12CE26E}"/>
              </a:ext>
            </a:extLst>
          </p:cNvPr>
          <p:cNvSpPr txBox="1"/>
          <p:nvPr/>
        </p:nvSpPr>
        <p:spPr>
          <a:xfrm>
            <a:off x="-14726" y="887585"/>
            <a:ext cx="9158726"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Storage Capacity Allocation and Flood Protection of Multipurpose Dam</a:t>
            </a:r>
          </a:p>
        </p:txBody>
      </p:sp>
      <p:sp>
        <p:nvSpPr>
          <p:cNvPr id="10" name="TextBox 9">
            <a:extLst>
              <a:ext uri="{FF2B5EF4-FFF2-40B4-BE49-F238E27FC236}">
                <a16:creationId xmlns:a16="http://schemas.microsoft.com/office/drawing/2014/main" id="{609358FE-DAFA-4BBE-8092-DA9B25FD3530}"/>
              </a:ext>
            </a:extLst>
          </p:cNvPr>
          <p:cNvSpPr txBox="1"/>
          <p:nvPr/>
        </p:nvSpPr>
        <p:spPr>
          <a:xfrm>
            <a:off x="1764031" y="5296559"/>
            <a:ext cx="5544274" cy="707886"/>
          </a:xfrm>
          <a:prstGeom prst="rect">
            <a:avLst/>
          </a:prstGeom>
          <a:noFill/>
        </p:spPr>
        <p:txBody>
          <a:bodyPr wrap="square">
            <a:spAutoFit/>
          </a:bodyPr>
          <a:lstStyle/>
          <a:p>
            <a:pPr>
              <a:defRPr/>
            </a:pPr>
            <a:r>
              <a:rPr lang="en-US" sz="1000" dirty="0">
                <a:ea typeface="ＭＳ 明朝" panose="02020609040205080304" pitchFamily="17" charset="-128"/>
              </a:rPr>
              <a:t>Note: Doshi dam will divert its water, when it is expected to start spilling therefrom, to </a:t>
            </a:r>
            <a:r>
              <a:rPr lang="en-US" sz="1000" dirty="0" err="1">
                <a:ea typeface="ＭＳ 明朝" panose="02020609040205080304" pitchFamily="17" charset="-128"/>
              </a:rPr>
              <a:t>Miayagase</a:t>
            </a:r>
            <a:r>
              <a:rPr lang="en-US" sz="1000" dirty="0">
                <a:ea typeface="ＭＳ 明朝" panose="02020609040205080304" pitchFamily="17" charset="-128"/>
              </a:rPr>
              <a:t> dam for storage therein while </a:t>
            </a:r>
            <a:r>
              <a:rPr lang="en-US" sz="1000" dirty="0" err="1">
                <a:ea typeface="ＭＳ 明朝" panose="02020609040205080304" pitchFamily="17" charset="-128"/>
              </a:rPr>
              <a:t>Miyagase</a:t>
            </a:r>
            <a:r>
              <a:rPr lang="en-US" sz="1000" dirty="0">
                <a:ea typeface="ＭＳ 明朝" panose="02020609040205080304" pitchFamily="17" charset="-128"/>
              </a:rPr>
              <a:t> dam will divert its water to </a:t>
            </a:r>
            <a:r>
              <a:rPr lang="en-US" sz="1000" dirty="0" err="1">
                <a:ea typeface="ＭＳ 明朝" panose="02020609040205080304" pitchFamily="17" charset="-128"/>
              </a:rPr>
              <a:t>Shiroyama</a:t>
            </a:r>
            <a:r>
              <a:rPr lang="en-US" sz="1000" dirty="0">
                <a:ea typeface="ＭＳ 明朝" panose="02020609040205080304" pitchFamily="17" charset="-128"/>
              </a:rPr>
              <a:t> dan which is in shortage of stored water to meet the water supply to Tokyo.</a:t>
            </a:r>
          </a:p>
          <a:p>
            <a:pPr>
              <a:defRPr/>
            </a:pPr>
            <a:r>
              <a:rPr lang="en-US" sz="1000" dirty="0">
                <a:ea typeface="ＭＳ 明朝" panose="02020609040205080304" pitchFamily="17" charset="-128"/>
              </a:rPr>
              <a:t>Source: Website of Sagami River System Dam Management Office</a:t>
            </a:r>
            <a:endParaRPr lang="en-US" altLang="ja-JP" sz="1000" dirty="0">
              <a:ea typeface="ＭＳ 明朝" panose="02020609040205080304" pitchFamily="17" charset="-128"/>
            </a:endParaRPr>
          </a:p>
        </p:txBody>
      </p:sp>
      <p:pic>
        <p:nvPicPr>
          <p:cNvPr id="2" name="図 1">
            <a:extLst>
              <a:ext uri="{FF2B5EF4-FFF2-40B4-BE49-F238E27FC236}">
                <a16:creationId xmlns:a16="http://schemas.microsoft.com/office/drawing/2014/main" id="{EDA424F2-B7A4-4134-9ABE-8645F10D3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529" y="1629867"/>
            <a:ext cx="5927776" cy="3693599"/>
          </a:xfrm>
          <a:prstGeom prst="rect">
            <a:avLst/>
          </a:prstGeom>
        </p:spPr>
      </p:pic>
    </p:spTree>
    <p:extLst>
      <p:ext uri="{BB962C8B-B14F-4D97-AF65-F5344CB8AC3E}">
        <p14:creationId xmlns:p14="http://schemas.microsoft.com/office/powerpoint/2010/main" val="7092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963299D-22D5-4CEA-B1F0-708E8BCB8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7" y="1973306"/>
            <a:ext cx="3581845" cy="2776186"/>
          </a:xfrm>
          <a:prstGeom prst="rect">
            <a:avLst/>
          </a:prstGeom>
        </p:spPr>
      </p:pic>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0" name="Rectangle: Rounded Corners 9">
            <a:extLst>
              <a:ext uri="{FF2B5EF4-FFF2-40B4-BE49-F238E27FC236}">
                <a16:creationId xmlns:a16="http://schemas.microsoft.com/office/drawing/2014/main" id="{9E728422-B0E0-447E-A12E-F757121BD4D7}"/>
              </a:ext>
            </a:extLst>
          </p:cNvPr>
          <p:cNvSpPr/>
          <p:nvPr/>
        </p:nvSpPr>
        <p:spPr>
          <a:xfrm>
            <a:off x="107504" y="5622336"/>
            <a:ext cx="9361476" cy="696157"/>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a:solidFill>
                  <a:schemeClr val="tx1"/>
                </a:solidFill>
              </a:rPr>
              <a:t>Flood Protection Plan of Sagami River and Flood Protection by the </a:t>
            </a:r>
            <a:r>
              <a:rPr lang="en-US" altLang="ja-JP" sz="1600" b="1" dirty="0" err="1">
                <a:solidFill>
                  <a:schemeClr val="tx1"/>
                </a:solidFill>
              </a:rPr>
              <a:t>Miyagase</a:t>
            </a:r>
            <a:r>
              <a:rPr lang="en-US" altLang="ja-JP" sz="1600" b="1" dirty="0">
                <a:solidFill>
                  <a:schemeClr val="tx1"/>
                </a:solidFill>
              </a:rPr>
              <a:t> Dam</a:t>
            </a:r>
          </a:p>
        </p:txBody>
      </p:sp>
      <p:sp>
        <p:nvSpPr>
          <p:cNvPr id="13" name="テキスト プレースホルダー 2">
            <a:extLst>
              <a:ext uri="{FF2B5EF4-FFF2-40B4-BE49-F238E27FC236}">
                <a16:creationId xmlns:a16="http://schemas.microsoft.com/office/drawing/2014/main" id="{C9372370-374D-40D3-80E4-04692A1DC0F9}"/>
              </a:ext>
            </a:extLst>
          </p:cNvPr>
          <p:cNvSpPr txBox="1">
            <a:spLocks/>
          </p:cNvSpPr>
          <p:nvPr/>
        </p:nvSpPr>
        <p:spPr>
          <a:xfrm>
            <a:off x="107504" y="1662121"/>
            <a:ext cx="7812400"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Example of flood protection – </a:t>
            </a:r>
            <a:r>
              <a:rPr lang="en-US" altLang="ja-JP" dirty="0" err="1"/>
              <a:t>Miyagase</a:t>
            </a:r>
            <a:r>
              <a:rPr lang="en-US" altLang="ja-JP" dirty="0"/>
              <a:t> Dam</a:t>
            </a:r>
          </a:p>
        </p:txBody>
      </p:sp>
      <p:sp>
        <p:nvSpPr>
          <p:cNvPr id="17" name="テキスト プレースホルダー 7">
            <a:extLst>
              <a:ext uri="{FF2B5EF4-FFF2-40B4-BE49-F238E27FC236}">
                <a16:creationId xmlns:a16="http://schemas.microsoft.com/office/drawing/2014/main" id="{B67DAA4E-1854-470B-AD0B-841892EFAB9F}"/>
              </a:ext>
            </a:extLst>
          </p:cNvPr>
          <p:cNvSpPr txBox="1"/>
          <p:nvPr/>
        </p:nvSpPr>
        <p:spPr>
          <a:xfrm>
            <a:off x="-14726" y="887585"/>
            <a:ext cx="9158726"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Storage Capacity Allocation and Flood Protection of Multipurpose Dam</a:t>
            </a:r>
          </a:p>
        </p:txBody>
      </p:sp>
      <p:sp>
        <p:nvSpPr>
          <p:cNvPr id="14" name="TextBox 13">
            <a:extLst>
              <a:ext uri="{FF2B5EF4-FFF2-40B4-BE49-F238E27FC236}">
                <a16:creationId xmlns:a16="http://schemas.microsoft.com/office/drawing/2014/main" id="{217546E9-6A49-4D74-8FB0-2723955F4887}"/>
              </a:ext>
            </a:extLst>
          </p:cNvPr>
          <p:cNvSpPr txBox="1"/>
          <p:nvPr/>
        </p:nvSpPr>
        <p:spPr>
          <a:xfrm>
            <a:off x="10585" y="5473943"/>
            <a:ext cx="5311092"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Website of Sagami River System Dam Management Office</a:t>
            </a:r>
            <a:endParaRPr lang="en-GB" sz="1000" dirty="0">
              <a:ea typeface="ＭＳ 明朝" panose="02020609040205080304" pitchFamily="17" charset="-128"/>
            </a:endParaRPr>
          </a:p>
        </p:txBody>
      </p:sp>
      <p:pic>
        <p:nvPicPr>
          <p:cNvPr id="7" name="図 6">
            <a:extLst>
              <a:ext uri="{FF2B5EF4-FFF2-40B4-BE49-F238E27FC236}">
                <a16:creationId xmlns:a16="http://schemas.microsoft.com/office/drawing/2014/main" id="{018BF7E0-35EC-48D7-879D-028C96E42D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9349" y="2069712"/>
            <a:ext cx="5311092" cy="3449824"/>
          </a:xfrm>
          <a:prstGeom prst="rect">
            <a:avLst/>
          </a:prstGeom>
        </p:spPr>
      </p:pic>
      <p:sp>
        <p:nvSpPr>
          <p:cNvPr id="11" name="Speech Bubble: Rectangle with Corners Rounded 10">
            <a:extLst>
              <a:ext uri="{FF2B5EF4-FFF2-40B4-BE49-F238E27FC236}">
                <a16:creationId xmlns:a16="http://schemas.microsoft.com/office/drawing/2014/main" id="{02286659-D3FA-4557-8146-373A749A2E9C}"/>
              </a:ext>
            </a:extLst>
          </p:cNvPr>
          <p:cNvSpPr/>
          <p:nvPr/>
        </p:nvSpPr>
        <p:spPr>
          <a:xfrm>
            <a:off x="62649" y="4289917"/>
            <a:ext cx="3933287" cy="1083299"/>
          </a:xfrm>
          <a:prstGeom prst="wedgeRoundRectCallout">
            <a:avLst>
              <a:gd name="adj1" fmla="val 48951"/>
              <a:gd name="adj2" fmla="val -165760"/>
              <a:gd name="adj3" fmla="val 16667"/>
            </a:avLst>
          </a:prstGeom>
          <a:solidFill>
            <a:srgbClr val="EFF9FF"/>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ja-JP" sz="1600" dirty="0">
                <a:solidFill>
                  <a:schemeClr val="tx1"/>
                </a:solidFill>
              </a:rPr>
              <a:t>Peak flood inflow: 1,700 m</a:t>
            </a:r>
            <a:r>
              <a:rPr lang="en-US" altLang="ja-JP" sz="1600" baseline="30000" dirty="0">
                <a:solidFill>
                  <a:schemeClr val="tx1"/>
                </a:solidFill>
              </a:rPr>
              <a:t>3</a:t>
            </a:r>
            <a:r>
              <a:rPr lang="en-US" altLang="ja-JP" sz="1600" dirty="0">
                <a:solidFill>
                  <a:schemeClr val="tx1"/>
                </a:solidFill>
              </a:rPr>
              <a:t>/s</a:t>
            </a:r>
          </a:p>
          <a:p>
            <a:pPr>
              <a:lnSpc>
                <a:spcPts val="2000"/>
              </a:lnSpc>
            </a:pPr>
            <a:r>
              <a:rPr lang="en-US" altLang="ja-JP" sz="1600" dirty="0">
                <a:solidFill>
                  <a:schemeClr val="tx1"/>
                </a:solidFill>
              </a:rPr>
              <a:t>Constant release operation: 1600 m</a:t>
            </a:r>
            <a:r>
              <a:rPr lang="en-US" altLang="ja-JP" sz="1600" baseline="30000" dirty="0">
                <a:solidFill>
                  <a:schemeClr val="tx1"/>
                </a:solidFill>
              </a:rPr>
              <a:t>3</a:t>
            </a:r>
            <a:r>
              <a:rPr lang="en-US" altLang="ja-JP" sz="1600" dirty="0">
                <a:solidFill>
                  <a:schemeClr val="tx1"/>
                </a:solidFill>
              </a:rPr>
              <a:t>/s</a:t>
            </a:r>
          </a:p>
          <a:p>
            <a:pPr>
              <a:lnSpc>
                <a:spcPts val="2000"/>
              </a:lnSpc>
            </a:pPr>
            <a:r>
              <a:rPr lang="en-US" altLang="ja-JP" sz="1600" dirty="0">
                <a:solidFill>
                  <a:schemeClr val="tx1"/>
                </a:solidFill>
              </a:rPr>
              <a:t>Downstream release amount: 100 m</a:t>
            </a:r>
            <a:r>
              <a:rPr lang="en-US" altLang="ja-JP" sz="1600" baseline="30000" dirty="0">
                <a:solidFill>
                  <a:schemeClr val="tx1"/>
                </a:solidFill>
              </a:rPr>
              <a:t>3</a:t>
            </a:r>
            <a:r>
              <a:rPr lang="en-US" altLang="ja-JP" sz="1600" dirty="0">
                <a:solidFill>
                  <a:schemeClr val="tx1"/>
                </a:solidFill>
              </a:rPr>
              <a:t>/s  </a:t>
            </a:r>
          </a:p>
        </p:txBody>
      </p:sp>
    </p:spTree>
    <p:extLst>
      <p:ext uri="{BB962C8B-B14F-4D97-AF65-F5344CB8AC3E}">
        <p14:creationId xmlns:p14="http://schemas.microsoft.com/office/powerpoint/2010/main" val="210712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7" name="Rectangle: Rounded Corners 16">
            <a:extLst>
              <a:ext uri="{FF2B5EF4-FFF2-40B4-BE49-F238E27FC236}">
                <a16:creationId xmlns:a16="http://schemas.microsoft.com/office/drawing/2014/main" id="{1F51A6E4-3F3B-4C6C-B238-E4365DDCF457}"/>
              </a:ext>
            </a:extLst>
          </p:cNvPr>
          <p:cNvSpPr/>
          <p:nvPr/>
        </p:nvSpPr>
        <p:spPr>
          <a:xfrm>
            <a:off x="1510408" y="6349835"/>
            <a:ext cx="6192688" cy="255033"/>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Clr>
                <a:srgbClr val="CAE2FF">
                  <a:lumMod val="50000"/>
                </a:srgbClr>
              </a:buClr>
              <a:buSzPct val="75000"/>
            </a:pPr>
            <a:r>
              <a:rPr lang="en-US" altLang="ja-JP" sz="1600" b="1" dirty="0">
                <a:solidFill>
                  <a:schemeClr val="tx1"/>
                </a:solidFill>
              </a:rPr>
              <a:t>Flood Protection (</a:t>
            </a:r>
            <a:r>
              <a:rPr lang="en-US" altLang="ja-JP" sz="1600" b="1" dirty="0" err="1">
                <a:solidFill>
                  <a:schemeClr val="tx1"/>
                </a:solidFill>
              </a:rPr>
              <a:t>Miyagase</a:t>
            </a:r>
            <a:r>
              <a:rPr lang="en-US" altLang="ja-JP" sz="1600" b="1" dirty="0">
                <a:solidFill>
                  <a:schemeClr val="tx1"/>
                </a:solidFill>
              </a:rPr>
              <a:t> Dam for Typhoon No.19, 2019)</a:t>
            </a:r>
          </a:p>
        </p:txBody>
      </p:sp>
      <p:sp>
        <p:nvSpPr>
          <p:cNvPr id="12" name="テキスト プレースホルダー 2">
            <a:extLst>
              <a:ext uri="{FF2B5EF4-FFF2-40B4-BE49-F238E27FC236}">
                <a16:creationId xmlns:a16="http://schemas.microsoft.com/office/drawing/2014/main" id="{334BF36B-1B38-4816-974D-2D899B5D7293}"/>
              </a:ext>
            </a:extLst>
          </p:cNvPr>
          <p:cNvSpPr txBox="1">
            <a:spLocks/>
          </p:cNvSpPr>
          <p:nvPr/>
        </p:nvSpPr>
        <p:spPr>
          <a:xfrm>
            <a:off x="357118" y="1598585"/>
            <a:ext cx="7812400"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Example of flood protection – </a:t>
            </a:r>
            <a:r>
              <a:rPr lang="en-US" altLang="ja-JP" dirty="0" err="1"/>
              <a:t>Miyagase</a:t>
            </a:r>
            <a:r>
              <a:rPr lang="en-US" altLang="ja-JP" dirty="0"/>
              <a:t> Dam</a:t>
            </a:r>
          </a:p>
        </p:txBody>
      </p:sp>
      <p:sp>
        <p:nvSpPr>
          <p:cNvPr id="16" name="テキスト プレースホルダー 7">
            <a:extLst>
              <a:ext uri="{FF2B5EF4-FFF2-40B4-BE49-F238E27FC236}">
                <a16:creationId xmlns:a16="http://schemas.microsoft.com/office/drawing/2014/main" id="{0029505D-328E-4EEC-B8C5-4DBDEA4471BA}"/>
              </a:ext>
            </a:extLst>
          </p:cNvPr>
          <p:cNvSpPr txBox="1"/>
          <p:nvPr/>
        </p:nvSpPr>
        <p:spPr>
          <a:xfrm>
            <a:off x="-14726" y="887585"/>
            <a:ext cx="9158726"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Storage Capacity Allocation and Flood Protection of Multipurpose Dam</a:t>
            </a:r>
          </a:p>
        </p:txBody>
      </p:sp>
      <p:sp>
        <p:nvSpPr>
          <p:cNvPr id="14" name="TextBox 13">
            <a:extLst>
              <a:ext uri="{FF2B5EF4-FFF2-40B4-BE49-F238E27FC236}">
                <a16:creationId xmlns:a16="http://schemas.microsoft.com/office/drawing/2014/main" id="{6DC1FCCA-FDDC-48BD-9090-A94EDF7E813A}"/>
              </a:ext>
            </a:extLst>
          </p:cNvPr>
          <p:cNvSpPr txBox="1"/>
          <p:nvPr/>
        </p:nvSpPr>
        <p:spPr>
          <a:xfrm>
            <a:off x="1089654" y="6138981"/>
            <a:ext cx="8082853"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States of Dams at Typhon No.19 in 2019, MLIT</a:t>
            </a:r>
            <a:endParaRPr lang="en-GB" sz="1000" dirty="0">
              <a:ea typeface="ＭＳ 明朝" panose="02020609040205080304" pitchFamily="17" charset="-128"/>
            </a:endParaRPr>
          </a:p>
        </p:txBody>
      </p:sp>
      <p:pic>
        <p:nvPicPr>
          <p:cNvPr id="2" name="図 1">
            <a:extLst>
              <a:ext uri="{FF2B5EF4-FFF2-40B4-BE49-F238E27FC236}">
                <a16:creationId xmlns:a16="http://schemas.microsoft.com/office/drawing/2014/main" id="{B655965B-BB69-492A-8184-B1D6AEDE42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490" y="2187667"/>
            <a:ext cx="6314814" cy="3956868"/>
          </a:xfrm>
          <a:prstGeom prst="rect">
            <a:avLst/>
          </a:prstGeom>
        </p:spPr>
      </p:pic>
    </p:spTree>
    <p:extLst>
      <p:ext uri="{BB962C8B-B14F-4D97-AF65-F5344CB8AC3E}">
        <p14:creationId xmlns:p14="http://schemas.microsoft.com/office/powerpoint/2010/main" val="378213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760959"/>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en-US" altLang="ja-JP" sz="2000" dirty="0"/>
              <a:t>Dam Operation during Extraordinary Flood Exceeding the Design Discharge</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47" name="TextBox 46">
            <a:extLst>
              <a:ext uri="{FF2B5EF4-FFF2-40B4-BE49-F238E27FC236}">
                <a16:creationId xmlns:a16="http://schemas.microsoft.com/office/drawing/2014/main" id="{A5E60CD9-1C72-417F-885D-072BC72A7A22}"/>
              </a:ext>
            </a:extLst>
          </p:cNvPr>
          <p:cNvSpPr txBox="1"/>
          <p:nvPr/>
        </p:nvSpPr>
        <p:spPr>
          <a:xfrm>
            <a:off x="360000" y="6021288"/>
            <a:ext cx="7092320" cy="246221"/>
          </a:xfrm>
          <a:prstGeom prst="rect">
            <a:avLst/>
          </a:prstGeom>
          <a:noFill/>
        </p:spPr>
        <p:txBody>
          <a:bodyPr wrap="square">
            <a:spAutoFit/>
          </a:bodyPr>
          <a:lstStyle/>
          <a:p>
            <a:pPr indent="-648335">
              <a:spcBef>
                <a:spcPts val="300"/>
              </a:spcBef>
              <a:spcAft>
                <a:spcPts val="600"/>
              </a:spcAft>
              <a:defRPr/>
            </a:pPr>
            <a:r>
              <a:rPr lang="en-US" sz="1000" dirty="0">
                <a:ea typeface="ＭＳ 明朝" panose="02020609040205080304" pitchFamily="17" charset="-128"/>
              </a:rPr>
              <a:t>Source: Hearing from Tone River Dams Integrated Management Office and Notes on Procedure for Operation of Nomura Dam</a:t>
            </a:r>
            <a:endParaRPr lang="en-GB" sz="1000" dirty="0">
              <a:ea typeface="ＭＳ 明朝" panose="02020609040205080304" pitchFamily="17" charset="-128"/>
            </a:endParaRPr>
          </a:p>
        </p:txBody>
      </p:sp>
      <p:pic>
        <p:nvPicPr>
          <p:cNvPr id="2" name="図 1">
            <a:extLst>
              <a:ext uri="{FF2B5EF4-FFF2-40B4-BE49-F238E27FC236}">
                <a16:creationId xmlns:a16="http://schemas.microsoft.com/office/drawing/2014/main" id="{EB62BA14-F535-4791-8DB5-EB756BB675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1750287"/>
            <a:ext cx="7848872" cy="4246949"/>
          </a:xfrm>
          <a:prstGeom prst="rect">
            <a:avLst/>
          </a:prstGeom>
        </p:spPr>
      </p:pic>
    </p:spTree>
    <p:extLst>
      <p:ext uri="{BB962C8B-B14F-4D97-AF65-F5344CB8AC3E}">
        <p14:creationId xmlns:p14="http://schemas.microsoft.com/office/powerpoint/2010/main" val="72381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pic>
        <p:nvPicPr>
          <p:cNvPr id="9" name="図 9">
            <a:extLst>
              <a:ext uri="{FF2B5EF4-FFF2-40B4-BE49-F238E27FC236}">
                <a16:creationId xmlns:a16="http://schemas.microsoft.com/office/drawing/2014/main" id="{1AA4AB36-1713-4A1B-9EE4-CB746DBE333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353932"/>
            <a:ext cx="2783676" cy="3304990"/>
          </a:xfrm>
          <a:prstGeom prst="rect">
            <a:avLst/>
          </a:prstGeom>
          <a:noFill/>
          <a:ln>
            <a:noFill/>
          </a:ln>
        </p:spPr>
      </p:pic>
      <p:sp>
        <p:nvSpPr>
          <p:cNvPr id="11" name="Rectangle: Rounded Corners 10">
            <a:extLst>
              <a:ext uri="{FF2B5EF4-FFF2-40B4-BE49-F238E27FC236}">
                <a16:creationId xmlns:a16="http://schemas.microsoft.com/office/drawing/2014/main" id="{42C8A0AE-2E19-40A4-88FF-9F18735A909C}"/>
              </a:ext>
            </a:extLst>
          </p:cNvPr>
          <p:cNvSpPr/>
          <p:nvPr/>
        </p:nvSpPr>
        <p:spPr>
          <a:xfrm>
            <a:off x="4309513" y="5776932"/>
            <a:ext cx="3433466" cy="386966"/>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err="1">
                <a:solidFill>
                  <a:schemeClr val="tx1"/>
                </a:solidFill>
              </a:rPr>
              <a:t>Hijikawa</a:t>
            </a:r>
            <a:r>
              <a:rPr lang="en-US" altLang="ja-JP" sz="1600" b="1" dirty="0">
                <a:solidFill>
                  <a:schemeClr val="tx1"/>
                </a:solidFill>
              </a:rPr>
              <a:t> River Inundation</a:t>
            </a:r>
          </a:p>
        </p:txBody>
      </p:sp>
      <p:sp>
        <p:nvSpPr>
          <p:cNvPr id="13" name="Rectangle: Rounded Corners 12">
            <a:extLst>
              <a:ext uri="{FF2B5EF4-FFF2-40B4-BE49-F238E27FC236}">
                <a16:creationId xmlns:a16="http://schemas.microsoft.com/office/drawing/2014/main" id="{A2682C9E-54BB-431E-92FE-5CBD7DFDAE09}"/>
              </a:ext>
            </a:extLst>
          </p:cNvPr>
          <p:cNvSpPr/>
          <p:nvPr/>
        </p:nvSpPr>
        <p:spPr>
          <a:xfrm>
            <a:off x="1308793" y="2133182"/>
            <a:ext cx="3000720" cy="2058654"/>
          </a:xfrm>
          <a:prstGeom prst="roundRect">
            <a:avLst/>
          </a:prstGeom>
          <a:solidFill>
            <a:srgbClr val="E8F2D2"/>
          </a:solidFill>
          <a:ln>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altLang="ja-JP" dirty="0">
                <a:solidFill>
                  <a:schemeClr val="tx1"/>
                </a:solidFill>
              </a:rPr>
              <a:t>People in flooded area </a:t>
            </a:r>
            <a:r>
              <a:rPr lang="en-US" altLang="ja-JP" dirty="0">
                <a:solidFill>
                  <a:srgbClr val="FF0000"/>
                </a:solidFill>
              </a:rPr>
              <a:t>may not have received dissemination </a:t>
            </a:r>
            <a:r>
              <a:rPr lang="en-US" altLang="ja-JP" dirty="0">
                <a:solidFill>
                  <a:schemeClr val="tx1"/>
                </a:solidFill>
              </a:rPr>
              <a:t>information from Nomura Dam &amp; </a:t>
            </a:r>
            <a:r>
              <a:rPr lang="en-US" altLang="ja-JP" dirty="0" err="1">
                <a:solidFill>
                  <a:schemeClr val="tx1"/>
                </a:solidFill>
              </a:rPr>
              <a:t>Kanogawa</a:t>
            </a:r>
            <a:r>
              <a:rPr lang="en-US" altLang="ja-JP" dirty="0">
                <a:solidFill>
                  <a:schemeClr val="tx1"/>
                </a:solidFill>
              </a:rPr>
              <a:t> Dam</a:t>
            </a:r>
          </a:p>
        </p:txBody>
      </p:sp>
      <p:sp>
        <p:nvSpPr>
          <p:cNvPr id="16" name="TextBox 15">
            <a:extLst>
              <a:ext uri="{FF2B5EF4-FFF2-40B4-BE49-F238E27FC236}">
                <a16:creationId xmlns:a16="http://schemas.microsoft.com/office/drawing/2014/main" id="{F512BBB8-75A1-4A17-99DD-39C1FC86584D}"/>
              </a:ext>
            </a:extLst>
          </p:cNvPr>
          <p:cNvSpPr txBox="1"/>
          <p:nvPr/>
        </p:nvSpPr>
        <p:spPr>
          <a:xfrm>
            <a:off x="203128" y="1664749"/>
            <a:ext cx="8100432" cy="369332"/>
          </a:xfrm>
          <a:prstGeom prst="rect">
            <a:avLst/>
          </a:prstGeom>
          <a:noFill/>
        </p:spPr>
        <p:txBody>
          <a:bodyPr wrap="square" rtlCol="0">
            <a:spAutoFit/>
          </a:bodyPr>
          <a:lstStyle/>
          <a:p>
            <a:r>
              <a:rPr kumimoji="1" lang="en-US" altLang="ja-JP" dirty="0"/>
              <a:t>July 2018 major flood damage along </a:t>
            </a:r>
            <a:r>
              <a:rPr kumimoji="1" lang="en-US" altLang="ja-JP" dirty="0" err="1"/>
              <a:t>Hijikawa</a:t>
            </a:r>
            <a:r>
              <a:rPr kumimoji="1" lang="en-US" altLang="ja-JP" dirty="0"/>
              <a:t> River (100 year flood)</a:t>
            </a:r>
            <a:endParaRPr kumimoji="1" lang="ja-JP" altLang="en-US" dirty="0">
              <a:solidFill>
                <a:srgbClr val="FF0000"/>
              </a:solidFill>
            </a:endParaRPr>
          </a:p>
        </p:txBody>
      </p:sp>
      <p:sp>
        <p:nvSpPr>
          <p:cNvPr id="19" name="Rectangle: Rounded Corners 18">
            <a:extLst>
              <a:ext uri="{FF2B5EF4-FFF2-40B4-BE49-F238E27FC236}">
                <a16:creationId xmlns:a16="http://schemas.microsoft.com/office/drawing/2014/main" id="{73B950E7-7E3B-4D2A-8533-3B5513FAB95F}"/>
              </a:ext>
            </a:extLst>
          </p:cNvPr>
          <p:cNvSpPr/>
          <p:nvPr/>
        </p:nvSpPr>
        <p:spPr>
          <a:xfrm>
            <a:off x="1473727" y="5055932"/>
            <a:ext cx="2763778" cy="1049952"/>
          </a:xfrm>
          <a:prstGeom prst="roundRect">
            <a:avLst/>
          </a:prstGeom>
          <a:solidFill>
            <a:srgbClr val="E8F2D2"/>
          </a:solidFill>
          <a:ln>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ja-JP" dirty="0">
                <a:solidFill>
                  <a:srgbClr val="FF0000"/>
                </a:solidFill>
              </a:rPr>
              <a:t>Proposed Measures </a:t>
            </a:r>
            <a:r>
              <a:rPr lang="en-US" altLang="ja-JP" dirty="0">
                <a:solidFill>
                  <a:schemeClr val="tx1"/>
                </a:solidFill>
              </a:rPr>
              <a:t>to  reduce flood damages caused by dam operation</a:t>
            </a:r>
          </a:p>
        </p:txBody>
      </p:sp>
      <p:sp>
        <p:nvSpPr>
          <p:cNvPr id="24" name="Arrow: Right 23">
            <a:extLst>
              <a:ext uri="{FF2B5EF4-FFF2-40B4-BE49-F238E27FC236}">
                <a16:creationId xmlns:a16="http://schemas.microsoft.com/office/drawing/2014/main" id="{F1BB00A6-531A-4D21-8CF9-141078BAAB21}"/>
              </a:ext>
            </a:extLst>
          </p:cNvPr>
          <p:cNvSpPr/>
          <p:nvPr/>
        </p:nvSpPr>
        <p:spPr>
          <a:xfrm rot="5400000">
            <a:off x="2332251" y="4332109"/>
            <a:ext cx="677392" cy="611300"/>
          </a:xfrm>
          <a:prstGeom prst="rightArrow">
            <a:avLst/>
          </a:prstGeom>
          <a:solidFill>
            <a:srgbClr val="00B050"/>
          </a:solidFill>
          <a:ln>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7">
            <a:extLst>
              <a:ext uri="{FF2B5EF4-FFF2-40B4-BE49-F238E27FC236}">
                <a16:creationId xmlns:a16="http://schemas.microsoft.com/office/drawing/2014/main" id="{375A80BC-8DB6-4129-8DAD-E45F1BCC47F6}"/>
              </a:ext>
            </a:extLst>
          </p:cNvPr>
          <p:cNvSpPr txBox="1"/>
          <p:nvPr/>
        </p:nvSpPr>
        <p:spPr>
          <a:xfrm>
            <a:off x="-14726" y="887585"/>
            <a:ext cx="9158726" cy="760959"/>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en-US" altLang="ja-JP" sz="2000" dirty="0"/>
              <a:t>Dam Operation during Extraordinary Flood Exceeding the Design Discharge</a:t>
            </a:r>
          </a:p>
        </p:txBody>
      </p:sp>
      <p:sp>
        <p:nvSpPr>
          <p:cNvPr id="12" name="TextBox 11">
            <a:extLst>
              <a:ext uri="{FF2B5EF4-FFF2-40B4-BE49-F238E27FC236}">
                <a16:creationId xmlns:a16="http://schemas.microsoft.com/office/drawing/2014/main" id="{373F5BA2-8F75-4D3F-848A-9896BEBA2D2D}"/>
              </a:ext>
            </a:extLst>
          </p:cNvPr>
          <p:cNvSpPr txBox="1"/>
          <p:nvPr/>
        </p:nvSpPr>
        <p:spPr>
          <a:xfrm>
            <a:off x="4505981" y="5580908"/>
            <a:ext cx="5311092"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MLIT</a:t>
            </a:r>
            <a:endParaRPr lang="en-GB" sz="1000" dirty="0">
              <a:ea typeface="ＭＳ 明朝" panose="02020609040205080304" pitchFamily="17" charset="-128"/>
            </a:endParaRPr>
          </a:p>
        </p:txBody>
      </p:sp>
    </p:spTree>
    <p:extLst>
      <p:ext uri="{BB962C8B-B14F-4D97-AF65-F5344CB8AC3E}">
        <p14:creationId xmlns:p14="http://schemas.microsoft.com/office/powerpoint/2010/main" val="342392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6" name="TextBox 15">
            <a:extLst>
              <a:ext uri="{FF2B5EF4-FFF2-40B4-BE49-F238E27FC236}">
                <a16:creationId xmlns:a16="http://schemas.microsoft.com/office/drawing/2014/main" id="{F512BBB8-75A1-4A17-99DD-39C1FC86584D}"/>
              </a:ext>
            </a:extLst>
          </p:cNvPr>
          <p:cNvSpPr txBox="1"/>
          <p:nvPr/>
        </p:nvSpPr>
        <p:spPr>
          <a:xfrm>
            <a:off x="233752" y="1779090"/>
            <a:ext cx="8100432" cy="369332"/>
          </a:xfrm>
          <a:prstGeom prst="rect">
            <a:avLst/>
          </a:prstGeom>
          <a:noFill/>
        </p:spPr>
        <p:txBody>
          <a:bodyPr wrap="square" rtlCol="0">
            <a:spAutoFit/>
          </a:bodyPr>
          <a:lstStyle/>
          <a:p>
            <a:r>
              <a:rPr kumimoji="1" lang="en-US" altLang="ja-JP" dirty="0"/>
              <a:t>Advanced Dam Operation during Heavy Flood (Typhoon No.18)</a:t>
            </a:r>
            <a:endParaRPr kumimoji="1" lang="ja-JP" altLang="en-US" dirty="0">
              <a:solidFill>
                <a:srgbClr val="FF0000"/>
              </a:solidFill>
            </a:endParaRPr>
          </a:p>
        </p:txBody>
      </p:sp>
      <p:pic>
        <p:nvPicPr>
          <p:cNvPr id="17" name="図 58">
            <a:extLst>
              <a:ext uri="{FF2B5EF4-FFF2-40B4-BE49-F238E27FC236}">
                <a16:creationId xmlns:a16="http://schemas.microsoft.com/office/drawing/2014/main" id="{153163F6-5DDC-4C55-A1DF-F0E9EF4363B8}"/>
              </a:ext>
            </a:extLst>
          </p:cNvPr>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4437" y="2204559"/>
            <a:ext cx="3894336" cy="2389959"/>
          </a:xfrm>
          <a:prstGeom prst="rect">
            <a:avLst/>
          </a:prstGeom>
        </p:spPr>
      </p:pic>
      <p:sp>
        <p:nvSpPr>
          <p:cNvPr id="21" name="Rectangle: Rounded Corners 20">
            <a:extLst>
              <a:ext uri="{FF2B5EF4-FFF2-40B4-BE49-F238E27FC236}">
                <a16:creationId xmlns:a16="http://schemas.microsoft.com/office/drawing/2014/main" id="{1C4C59AF-9BF7-4088-882D-72AC70084D0D}"/>
              </a:ext>
            </a:extLst>
          </p:cNvPr>
          <p:cNvSpPr/>
          <p:nvPr/>
        </p:nvSpPr>
        <p:spPr>
          <a:xfrm>
            <a:off x="5386525" y="4356136"/>
            <a:ext cx="2999831" cy="369332"/>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a:solidFill>
                  <a:schemeClr val="tx1"/>
                </a:solidFill>
              </a:rPr>
              <a:t>Flood Protection Plan</a:t>
            </a:r>
          </a:p>
        </p:txBody>
      </p:sp>
      <p:cxnSp>
        <p:nvCxnSpPr>
          <p:cNvPr id="3" name="直線コネクタ 2">
            <a:extLst>
              <a:ext uri="{FF2B5EF4-FFF2-40B4-BE49-F238E27FC236}">
                <a16:creationId xmlns:a16="http://schemas.microsoft.com/office/drawing/2014/main" id="{E3CEFCC1-58B5-4EF0-B4F7-1A3C6160894E}"/>
              </a:ext>
            </a:extLst>
          </p:cNvPr>
          <p:cNvCxnSpPr/>
          <p:nvPr/>
        </p:nvCxnSpPr>
        <p:spPr>
          <a:xfrm>
            <a:off x="6682669" y="2577086"/>
            <a:ext cx="1641336" cy="0"/>
          </a:xfrm>
          <a:prstGeom prst="line">
            <a:avLst/>
          </a:prstGeom>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48F87955-BF11-4767-B257-1B93DC9EA4EE}"/>
              </a:ext>
            </a:extLst>
          </p:cNvPr>
          <p:cNvSpPr txBox="1"/>
          <p:nvPr/>
        </p:nvSpPr>
        <p:spPr>
          <a:xfrm>
            <a:off x="6679454" y="2240685"/>
            <a:ext cx="2448272" cy="369332"/>
          </a:xfrm>
          <a:prstGeom prst="rect">
            <a:avLst/>
          </a:prstGeom>
          <a:noFill/>
        </p:spPr>
        <p:txBody>
          <a:bodyPr wrap="square" rtlCol="0">
            <a:spAutoFit/>
          </a:bodyPr>
          <a:lstStyle/>
          <a:p>
            <a:r>
              <a:rPr kumimoji="1" lang="en-US" altLang="ja-JP" dirty="0" err="1"/>
              <a:t>Q</a:t>
            </a:r>
            <a:r>
              <a:rPr kumimoji="1" lang="en-US" altLang="ja-JP" baseline="-25000" dirty="0" err="1"/>
              <a:t>max</a:t>
            </a:r>
            <a:r>
              <a:rPr kumimoji="1" lang="en-US" altLang="ja-JP" dirty="0"/>
              <a:t>=1,360 m</a:t>
            </a:r>
            <a:r>
              <a:rPr kumimoji="1" lang="en-US" altLang="ja-JP" baseline="30000" dirty="0"/>
              <a:t>3</a:t>
            </a:r>
            <a:r>
              <a:rPr kumimoji="1" lang="en-US" altLang="ja-JP" dirty="0"/>
              <a:t>/s</a:t>
            </a:r>
            <a:endParaRPr kumimoji="1" lang="ja-JP" altLang="en-US" dirty="0"/>
          </a:p>
        </p:txBody>
      </p:sp>
      <p:sp>
        <p:nvSpPr>
          <p:cNvPr id="18" name="テキスト ボックス 17">
            <a:extLst>
              <a:ext uri="{FF2B5EF4-FFF2-40B4-BE49-F238E27FC236}">
                <a16:creationId xmlns:a16="http://schemas.microsoft.com/office/drawing/2014/main" id="{F610236E-ABD2-4D5B-9548-04154C880CB4}"/>
              </a:ext>
            </a:extLst>
          </p:cNvPr>
          <p:cNvSpPr txBox="1"/>
          <p:nvPr/>
        </p:nvSpPr>
        <p:spPr>
          <a:xfrm>
            <a:off x="6359978" y="3315093"/>
            <a:ext cx="2128795" cy="369332"/>
          </a:xfrm>
          <a:prstGeom prst="rect">
            <a:avLst/>
          </a:prstGeom>
          <a:solidFill>
            <a:schemeClr val="bg1"/>
          </a:solidFill>
        </p:spPr>
        <p:txBody>
          <a:bodyPr wrap="square" rtlCol="0">
            <a:spAutoFit/>
          </a:bodyPr>
          <a:lstStyle/>
          <a:p>
            <a:r>
              <a:rPr kumimoji="1" lang="en-US" altLang="ja-JP" dirty="0" err="1"/>
              <a:t>Q</a:t>
            </a:r>
            <a:r>
              <a:rPr kumimoji="1" lang="en-US" altLang="ja-JP" baseline="-25000" dirty="0" err="1"/>
              <a:t>out</a:t>
            </a:r>
            <a:r>
              <a:rPr kumimoji="1" lang="en-US" altLang="ja-JP" dirty="0"/>
              <a:t>=150 m</a:t>
            </a:r>
            <a:r>
              <a:rPr kumimoji="1" lang="en-US" altLang="ja-JP" baseline="30000" dirty="0"/>
              <a:t>3</a:t>
            </a:r>
            <a:r>
              <a:rPr kumimoji="1" lang="en-US" altLang="ja-JP" dirty="0"/>
              <a:t>/s</a:t>
            </a:r>
            <a:endParaRPr kumimoji="1" lang="ja-JP" altLang="en-US" dirty="0"/>
          </a:p>
        </p:txBody>
      </p:sp>
      <p:sp>
        <p:nvSpPr>
          <p:cNvPr id="5" name="テキスト ボックス 4">
            <a:extLst>
              <a:ext uri="{FF2B5EF4-FFF2-40B4-BE49-F238E27FC236}">
                <a16:creationId xmlns:a16="http://schemas.microsoft.com/office/drawing/2014/main" id="{D82EB483-956A-44A7-9498-0F74607586A1}"/>
              </a:ext>
            </a:extLst>
          </p:cNvPr>
          <p:cNvSpPr txBox="1"/>
          <p:nvPr/>
        </p:nvSpPr>
        <p:spPr>
          <a:xfrm>
            <a:off x="1849641" y="5938160"/>
            <a:ext cx="1374094" cy="338554"/>
          </a:xfrm>
          <a:prstGeom prst="rect">
            <a:avLst/>
          </a:prstGeom>
          <a:noFill/>
        </p:spPr>
        <p:txBody>
          <a:bodyPr wrap="none" rtlCol="0">
            <a:spAutoFit/>
          </a:bodyPr>
          <a:lstStyle/>
          <a:p>
            <a:r>
              <a:rPr kumimoji="1" lang="en-US" altLang="ja-JP" sz="1600" b="1" dirty="0" err="1"/>
              <a:t>Hiyoshi</a:t>
            </a:r>
            <a:r>
              <a:rPr kumimoji="1" lang="en-US" altLang="ja-JP" sz="1600" b="1" dirty="0"/>
              <a:t> Dam</a:t>
            </a:r>
            <a:endParaRPr kumimoji="1" lang="ja-JP" altLang="en-US" sz="1600" b="1" dirty="0"/>
          </a:p>
        </p:txBody>
      </p:sp>
      <p:sp>
        <p:nvSpPr>
          <p:cNvPr id="19" name="テキスト ボックス 18">
            <a:extLst>
              <a:ext uri="{FF2B5EF4-FFF2-40B4-BE49-F238E27FC236}">
                <a16:creationId xmlns:a16="http://schemas.microsoft.com/office/drawing/2014/main" id="{D8D89187-24EA-40AA-8A02-B24D06AF0999}"/>
              </a:ext>
            </a:extLst>
          </p:cNvPr>
          <p:cNvSpPr txBox="1"/>
          <p:nvPr/>
        </p:nvSpPr>
        <p:spPr>
          <a:xfrm>
            <a:off x="4283968" y="4767228"/>
            <a:ext cx="4896544" cy="646331"/>
          </a:xfrm>
          <a:prstGeom prst="rect">
            <a:avLst/>
          </a:prstGeom>
          <a:solidFill>
            <a:schemeClr val="bg1"/>
          </a:solidFill>
        </p:spPr>
        <p:txBody>
          <a:bodyPr wrap="square" rtlCol="0">
            <a:spAutoFit/>
          </a:bodyPr>
          <a:lstStyle/>
          <a:p>
            <a:r>
              <a:rPr kumimoji="1" lang="en-US" altLang="ja-JP" dirty="0"/>
              <a:t>Typhoon No.18:</a:t>
            </a:r>
          </a:p>
          <a:p>
            <a:r>
              <a:rPr lang="en-US" altLang="ja-JP" dirty="0" err="1"/>
              <a:t>Q</a:t>
            </a:r>
            <a:r>
              <a:rPr lang="en-US" altLang="ja-JP" baseline="-25000" dirty="0" err="1"/>
              <a:t>max</a:t>
            </a:r>
            <a:r>
              <a:rPr lang="en-US" altLang="ja-JP" dirty="0"/>
              <a:t>= 1,690 m</a:t>
            </a:r>
            <a:r>
              <a:rPr lang="en-US" altLang="ja-JP" baseline="30000" dirty="0"/>
              <a:t>3</a:t>
            </a:r>
            <a:r>
              <a:rPr lang="en-US" altLang="ja-JP" dirty="0"/>
              <a:t>/s &gt; </a:t>
            </a:r>
            <a:r>
              <a:rPr lang="en-US" altLang="ja-JP" dirty="0" err="1"/>
              <a:t>Q</a:t>
            </a:r>
            <a:r>
              <a:rPr lang="en-US" altLang="ja-JP" baseline="-25000" dirty="0" err="1"/>
              <a:t>max</a:t>
            </a:r>
            <a:r>
              <a:rPr lang="en-US" altLang="ja-JP" dirty="0"/>
              <a:t> (Plan) =1,360 m</a:t>
            </a:r>
            <a:r>
              <a:rPr lang="en-US" altLang="ja-JP" baseline="30000" dirty="0"/>
              <a:t>3</a:t>
            </a:r>
            <a:r>
              <a:rPr lang="en-US" altLang="ja-JP" dirty="0"/>
              <a:t>/s</a:t>
            </a:r>
            <a:endParaRPr kumimoji="1" lang="ja-JP" altLang="en-US" dirty="0"/>
          </a:p>
        </p:txBody>
      </p:sp>
      <p:sp>
        <p:nvSpPr>
          <p:cNvPr id="13" name="テキスト プレースホルダー 7">
            <a:extLst>
              <a:ext uri="{FF2B5EF4-FFF2-40B4-BE49-F238E27FC236}">
                <a16:creationId xmlns:a16="http://schemas.microsoft.com/office/drawing/2014/main" id="{A2D97FE5-23C6-40FF-A9CB-35C5F6D2D581}"/>
              </a:ext>
            </a:extLst>
          </p:cNvPr>
          <p:cNvSpPr txBox="1"/>
          <p:nvPr/>
        </p:nvSpPr>
        <p:spPr>
          <a:xfrm>
            <a:off x="-14726" y="887585"/>
            <a:ext cx="9158726" cy="760959"/>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en-US" altLang="ja-JP" sz="2000" dirty="0"/>
              <a:t>Dam Operation during Extraordinary Flood Exceeding the Design Discharge</a:t>
            </a:r>
          </a:p>
        </p:txBody>
      </p:sp>
      <p:sp>
        <p:nvSpPr>
          <p:cNvPr id="14" name="TextBox 13">
            <a:extLst>
              <a:ext uri="{FF2B5EF4-FFF2-40B4-BE49-F238E27FC236}">
                <a16:creationId xmlns:a16="http://schemas.microsoft.com/office/drawing/2014/main" id="{377F393A-8490-4B54-BF24-50FE9C3C28B4}"/>
              </a:ext>
            </a:extLst>
          </p:cNvPr>
          <p:cNvSpPr txBox="1"/>
          <p:nvPr/>
        </p:nvSpPr>
        <p:spPr>
          <a:xfrm>
            <a:off x="233752" y="5647138"/>
            <a:ext cx="5311092" cy="246221"/>
          </a:xfrm>
          <a:prstGeom prst="rect">
            <a:avLst/>
          </a:prstGeom>
          <a:noFill/>
        </p:spPr>
        <p:txBody>
          <a:bodyPr wrap="square">
            <a:spAutoFit/>
          </a:bodyPr>
          <a:lstStyle/>
          <a:p>
            <a:pPr indent="-648335">
              <a:spcBef>
                <a:spcPts val="300"/>
              </a:spcBef>
              <a:spcAft>
                <a:spcPts val="600"/>
              </a:spcAft>
              <a:defRPr/>
            </a:pPr>
            <a:r>
              <a:rPr lang="en-US" sz="1000" dirty="0">
                <a:ea typeface="ＭＳ 明朝" panose="02020609040205080304" pitchFamily="17" charset="-128"/>
              </a:rPr>
              <a:t>Source: Kinki Regional Development Bureau (MLIT)</a:t>
            </a:r>
            <a:endParaRPr lang="en-GB" sz="1000" dirty="0">
              <a:ea typeface="ＭＳ 明朝" panose="02020609040205080304" pitchFamily="17" charset="-128"/>
            </a:endParaRPr>
          </a:p>
        </p:txBody>
      </p:sp>
      <p:pic>
        <p:nvPicPr>
          <p:cNvPr id="15" name="図 3">
            <a:extLst>
              <a:ext uri="{FF2B5EF4-FFF2-40B4-BE49-F238E27FC236}">
                <a16:creationId xmlns:a16="http://schemas.microsoft.com/office/drawing/2014/main" id="{B1B8D4CE-02E8-4569-A6A6-0171876A18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898" y="2168222"/>
            <a:ext cx="3093966" cy="3486650"/>
          </a:xfrm>
          <a:prstGeom prst="rect">
            <a:avLst/>
          </a:prstGeom>
        </p:spPr>
      </p:pic>
      <p:sp>
        <p:nvSpPr>
          <p:cNvPr id="20" name="Text Box 45">
            <a:extLst>
              <a:ext uri="{FF2B5EF4-FFF2-40B4-BE49-F238E27FC236}">
                <a16:creationId xmlns:a16="http://schemas.microsoft.com/office/drawing/2014/main" id="{F05767BC-B18F-46AC-87E7-59BAF61B6F9F}"/>
              </a:ext>
            </a:extLst>
          </p:cNvPr>
          <p:cNvSpPr txBox="1"/>
          <p:nvPr/>
        </p:nvSpPr>
        <p:spPr>
          <a:xfrm>
            <a:off x="281124" y="2248651"/>
            <a:ext cx="1077742" cy="372527"/>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100" u="sng" kern="100" dirty="0" err="1">
                <a:effectLst/>
                <a:latin typeface="Times New Roman" panose="02020603050405020304" pitchFamily="18" charset="0"/>
                <a:ea typeface="MS Mincho" panose="02020609040205080304" pitchFamily="49" charset="-128"/>
                <a:cs typeface="Times New Roman" panose="02020603050405020304" pitchFamily="18" charset="0"/>
              </a:rPr>
              <a:t>Hiyoshi</a:t>
            </a:r>
            <a:r>
              <a:rPr lang="en-US" sz="1100" u="sng" kern="100" dirty="0">
                <a:effectLst/>
                <a:latin typeface="Times New Roman" panose="02020603050405020304" pitchFamily="18" charset="0"/>
                <a:ea typeface="MS Mincho" panose="02020609040205080304" pitchFamily="49" charset="-128"/>
                <a:cs typeface="Times New Roman" panose="02020603050405020304" pitchFamily="18" charset="0"/>
              </a:rPr>
              <a:t> dam</a:t>
            </a:r>
            <a:endParaRPr lang="en-GB" sz="1600" kern="1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0676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Contents</a:t>
            </a:r>
            <a:endParaRPr lang="ja-JP" altLang="en-US" dirty="0"/>
          </a:p>
        </p:txBody>
      </p:sp>
      <p:sp>
        <p:nvSpPr>
          <p:cNvPr id="5" name="テキスト プレースホルダー 4"/>
          <p:cNvSpPr>
            <a:spLocks noGrp="1"/>
          </p:cNvSpPr>
          <p:nvPr>
            <p:ph type="body" sz="quarter" idx="13"/>
          </p:nvPr>
        </p:nvSpPr>
        <p:spPr>
          <a:xfrm>
            <a:off x="1152000" y="2058936"/>
            <a:ext cx="7416000" cy="3077766"/>
          </a:xfrm>
        </p:spPr>
        <p:txBody>
          <a:bodyPr/>
          <a:lstStyle/>
          <a:p>
            <a:pPr lvl="3">
              <a:lnSpc>
                <a:spcPts val="3000"/>
              </a:lnSpc>
            </a:pPr>
            <a:r>
              <a:rPr lang="en-US" altLang="ja-JP" sz="2800" dirty="0"/>
              <a:t>Introduction</a:t>
            </a:r>
          </a:p>
          <a:p>
            <a:pPr lvl="3">
              <a:lnSpc>
                <a:spcPts val="3000"/>
              </a:lnSpc>
            </a:pPr>
            <a:r>
              <a:rPr lang="en-US" altLang="ja-JP" sz="2800" dirty="0"/>
              <a:t>Safety Management of Dams</a:t>
            </a:r>
          </a:p>
          <a:p>
            <a:pPr lvl="3">
              <a:lnSpc>
                <a:spcPts val="3000"/>
              </a:lnSpc>
            </a:pPr>
            <a:r>
              <a:rPr lang="en-US" altLang="ja-JP" sz="2800" dirty="0"/>
              <a:t>Dam Operation during Flood</a:t>
            </a:r>
          </a:p>
          <a:p>
            <a:pPr lvl="3">
              <a:lnSpc>
                <a:spcPts val="3000"/>
              </a:lnSpc>
            </a:pPr>
            <a:r>
              <a:rPr lang="en-US" altLang="ja-JP" sz="2800" dirty="0"/>
              <a:t>Dam Operation for Water Supply</a:t>
            </a:r>
          </a:p>
          <a:p>
            <a:pPr lvl="3">
              <a:lnSpc>
                <a:spcPts val="3000"/>
              </a:lnSpc>
            </a:pPr>
            <a:r>
              <a:rPr lang="en-US" altLang="ja-JP" sz="2800" dirty="0"/>
              <a:t>Measures for Rehabilitation and Improvement of Dam Function</a:t>
            </a:r>
          </a:p>
          <a:p>
            <a:pPr lvl="3">
              <a:lnSpc>
                <a:spcPts val="3000"/>
              </a:lnSpc>
            </a:pPr>
            <a:r>
              <a:rPr lang="en-US" altLang="ja-JP" sz="2800" dirty="0"/>
              <a:t>Lessons Learned</a:t>
            </a:r>
            <a:endParaRPr lang="ja-JP"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A2EA9E8C-4135-4D79-AB37-C5DD133CDF93}"/>
              </a:ext>
            </a:extLst>
          </p:cNvPr>
          <p:cNvSpPr/>
          <p:nvPr/>
        </p:nvSpPr>
        <p:spPr>
          <a:xfrm>
            <a:off x="107505" y="3870009"/>
            <a:ext cx="4609578" cy="1799767"/>
          </a:xfrm>
          <a:prstGeom prst="roundRect">
            <a:avLst/>
          </a:prstGeom>
          <a:solidFill>
            <a:srgbClr val="E8F2D2"/>
          </a:solidFill>
          <a:ln>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ja-JP" dirty="0">
                <a:solidFill>
                  <a:schemeClr val="tx1"/>
                </a:solidFill>
              </a:rPr>
              <a:t>Sudden rise in water level during flood</a:t>
            </a:r>
          </a:p>
          <a:p>
            <a:pPr marL="285750" indent="-285750">
              <a:lnSpc>
                <a:spcPts val="2000"/>
              </a:lnSpc>
              <a:buFont typeface="Wingdings" panose="05000000000000000000" pitchFamily="2" charset="2"/>
              <a:buChar char="Ø"/>
            </a:pPr>
            <a:r>
              <a:rPr lang="en-US" altLang="ja-JP" dirty="0">
                <a:solidFill>
                  <a:schemeClr val="tx1"/>
                </a:solidFill>
              </a:rPr>
              <a:t>Flood discharge &gt; reservoir capacity, or</a:t>
            </a:r>
          </a:p>
          <a:p>
            <a:pPr marL="285750" indent="-285750">
              <a:lnSpc>
                <a:spcPts val="2000"/>
              </a:lnSpc>
              <a:buFont typeface="Wingdings" panose="05000000000000000000" pitchFamily="2" charset="2"/>
              <a:buChar char="Ø"/>
            </a:pPr>
            <a:r>
              <a:rPr lang="en-US" altLang="ja-JP" dirty="0">
                <a:solidFill>
                  <a:schemeClr val="tx1"/>
                </a:solidFill>
              </a:rPr>
              <a:t>Operation of flood discharge gates complicated</a:t>
            </a:r>
          </a:p>
          <a:p>
            <a:pPr>
              <a:lnSpc>
                <a:spcPts val="2000"/>
              </a:lnSpc>
            </a:pPr>
            <a:endParaRPr lang="en-US" altLang="ja-JP" dirty="0">
              <a:solidFill>
                <a:schemeClr val="tx1"/>
              </a:solidFill>
            </a:endParaRPr>
          </a:p>
          <a:p>
            <a:pPr algn="ctr">
              <a:lnSpc>
                <a:spcPts val="2000"/>
              </a:lnSpc>
            </a:pPr>
            <a:r>
              <a:rPr lang="en-US" altLang="ja-JP" dirty="0">
                <a:solidFill>
                  <a:schemeClr val="tx1"/>
                </a:solidFill>
                <a:highlight>
                  <a:srgbClr val="CBE199"/>
                </a:highlight>
              </a:rPr>
              <a:t>Pre-releasing water to lower water level</a:t>
            </a:r>
          </a:p>
        </p:txBody>
      </p:sp>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a:t>
            </a:r>
            <a:r>
              <a:rPr lang="ja-JP" altLang="en-US" sz="2000" dirty="0"/>
              <a:t>　</a:t>
            </a:r>
            <a:r>
              <a:rPr lang="en-US" altLang="ja-JP" sz="2000" dirty="0"/>
              <a:t>Operation and Role of Water Supply Dam during Flood</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2" name="Rectangle: Rounded Corners 11">
            <a:extLst>
              <a:ext uri="{FF2B5EF4-FFF2-40B4-BE49-F238E27FC236}">
                <a16:creationId xmlns:a16="http://schemas.microsoft.com/office/drawing/2014/main" id="{E56BB9CF-722D-476C-8CBA-BC280725AA6F}"/>
              </a:ext>
            </a:extLst>
          </p:cNvPr>
          <p:cNvSpPr/>
          <p:nvPr/>
        </p:nvSpPr>
        <p:spPr>
          <a:xfrm>
            <a:off x="35497" y="1971252"/>
            <a:ext cx="4681586" cy="1560014"/>
          </a:xfrm>
          <a:prstGeom prst="roundRect">
            <a:avLst/>
          </a:prstGeom>
          <a:solidFill>
            <a:srgbClr val="EFF9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ja-JP" dirty="0">
                <a:solidFill>
                  <a:schemeClr val="tx1"/>
                </a:solidFill>
              </a:rPr>
              <a:t>Flood discharge increase significantly</a:t>
            </a:r>
          </a:p>
          <a:p>
            <a:pPr marL="285750" indent="-285750">
              <a:lnSpc>
                <a:spcPts val="2000"/>
              </a:lnSpc>
              <a:buFont typeface="Wingdings" panose="05000000000000000000" pitchFamily="2" charset="2"/>
              <a:buChar char="Ø"/>
            </a:pPr>
            <a:r>
              <a:rPr lang="en-US" altLang="ja-JP" dirty="0">
                <a:solidFill>
                  <a:schemeClr val="tx1"/>
                </a:solidFill>
              </a:rPr>
              <a:t>Increase in flood flow velocity</a:t>
            </a:r>
          </a:p>
          <a:p>
            <a:pPr>
              <a:lnSpc>
                <a:spcPts val="2000"/>
              </a:lnSpc>
            </a:pPr>
            <a:endParaRPr lang="en-US" altLang="ja-JP" dirty="0">
              <a:solidFill>
                <a:schemeClr val="tx1"/>
              </a:solidFill>
            </a:endParaRPr>
          </a:p>
          <a:p>
            <a:pPr>
              <a:lnSpc>
                <a:spcPts val="2000"/>
              </a:lnSpc>
            </a:pPr>
            <a:endParaRPr lang="en-US" altLang="ja-JP" dirty="0">
              <a:solidFill>
                <a:schemeClr val="tx1"/>
              </a:solidFill>
            </a:endParaRPr>
          </a:p>
          <a:p>
            <a:pPr algn="ctr">
              <a:lnSpc>
                <a:spcPts val="2000"/>
              </a:lnSpc>
            </a:pPr>
            <a:r>
              <a:rPr lang="en-US" altLang="ja-JP" dirty="0">
                <a:solidFill>
                  <a:schemeClr val="tx1"/>
                </a:solidFill>
                <a:highlight>
                  <a:srgbClr val="CCECFF"/>
                </a:highlight>
              </a:rPr>
              <a:t>Reservoir needs to store part of flood inflow</a:t>
            </a:r>
          </a:p>
        </p:txBody>
      </p:sp>
      <p:sp>
        <p:nvSpPr>
          <p:cNvPr id="13" name="Rectangle: Rounded Corners 12">
            <a:extLst>
              <a:ext uri="{FF2B5EF4-FFF2-40B4-BE49-F238E27FC236}">
                <a16:creationId xmlns:a16="http://schemas.microsoft.com/office/drawing/2014/main" id="{16974ECD-DB7C-4C35-A0A3-F09A10CFADED}"/>
              </a:ext>
            </a:extLst>
          </p:cNvPr>
          <p:cNvSpPr/>
          <p:nvPr/>
        </p:nvSpPr>
        <p:spPr>
          <a:xfrm>
            <a:off x="4819636" y="1919235"/>
            <a:ext cx="4216859" cy="1767539"/>
          </a:xfrm>
          <a:prstGeom prst="roundRect">
            <a:avLst/>
          </a:prstGeom>
          <a:solidFill>
            <a:srgbClr val="E8F2D2"/>
          </a:solidFill>
          <a:ln>
            <a:solidFill>
              <a:srgbClr val="CBE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ja-JP" dirty="0">
                <a:solidFill>
                  <a:schemeClr val="tx1"/>
                </a:solidFill>
              </a:rPr>
              <a:t>Rising water levels upstream</a:t>
            </a:r>
          </a:p>
          <a:p>
            <a:pPr marL="285750" indent="-285750">
              <a:lnSpc>
                <a:spcPts val="2000"/>
              </a:lnSpc>
              <a:buFont typeface="Wingdings" panose="05000000000000000000" pitchFamily="2" charset="2"/>
              <a:buChar char="Ø"/>
            </a:pPr>
            <a:r>
              <a:rPr lang="en-US" altLang="ja-JP" dirty="0">
                <a:solidFill>
                  <a:schemeClr val="tx1"/>
                </a:solidFill>
              </a:rPr>
              <a:t>Riverbed upstream has risen due to sedimentation, or</a:t>
            </a:r>
          </a:p>
          <a:p>
            <a:pPr marL="285750" indent="-285750">
              <a:lnSpc>
                <a:spcPts val="2000"/>
              </a:lnSpc>
              <a:buFont typeface="Wingdings" panose="05000000000000000000" pitchFamily="2" charset="2"/>
              <a:buChar char="Ø"/>
            </a:pPr>
            <a:r>
              <a:rPr lang="en-US" altLang="ja-JP" dirty="0">
                <a:solidFill>
                  <a:schemeClr val="tx1"/>
                </a:solidFill>
              </a:rPr>
              <a:t>Dam area not large enough</a:t>
            </a:r>
          </a:p>
          <a:p>
            <a:pPr>
              <a:lnSpc>
                <a:spcPts val="2000"/>
              </a:lnSpc>
            </a:pPr>
            <a:endParaRPr lang="en-US" altLang="ja-JP" dirty="0">
              <a:solidFill>
                <a:schemeClr val="tx1"/>
              </a:solidFill>
            </a:endParaRPr>
          </a:p>
          <a:p>
            <a:pPr algn="ctr">
              <a:lnSpc>
                <a:spcPts val="2000"/>
              </a:lnSpc>
            </a:pPr>
            <a:endParaRPr lang="en-US" altLang="ja-JP" dirty="0">
              <a:solidFill>
                <a:schemeClr val="tx1"/>
              </a:solidFill>
              <a:highlight>
                <a:srgbClr val="CBE199"/>
              </a:highlight>
            </a:endParaRPr>
          </a:p>
          <a:p>
            <a:pPr algn="ctr">
              <a:lnSpc>
                <a:spcPts val="2000"/>
              </a:lnSpc>
            </a:pPr>
            <a:r>
              <a:rPr lang="en-US" altLang="ja-JP" dirty="0">
                <a:solidFill>
                  <a:schemeClr val="tx1"/>
                </a:solidFill>
                <a:highlight>
                  <a:srgbClr val="CBE199"/>
                </a:highlight>
              </a:rPr>
              <a:t>Preliminary discharge </a:t>
            </a:r>
          </a:p>
        </p:txBody>
      </p:sp>
      <p:sp>
        <p:nvSpPr>
          <p:cNvPr id="19" name="Rectangle: Rounded Corners 18">
            <a:extLst>
              <a:ext uri="{FF2B5EF4-FFF2-40B4-BE49-F238E27FC236}">
                <a16:creationId xmlns:a16="http://schemas.microsoft.com/office/drawing/2014/main" id="{0BCCBD5C-8007-441C-BE4E-045D62007551}"/>
              </a:ext>
            </a:extLst>
          </p:cNvPr>
          <p:cNvSpPr/>
          <p:nvPr/>
        </p:nvSpPr>
        <p:spPr>
          <a:xfrm>
            <a:off x="4829209" y="3854155"/>
            <a:ext cx="4115695" cy="1815621"/>
          </a:xfrm>
          <a:prstGeom prst="roundRect">
            <a:avLst/>
          </a:prstGeom>
          <a:solidFill>
            <a:srgbClr val="EFF9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spcAft>
                <a:spcPts val="600"/>
              </a:spcAft>
            </a:pPr>
            <a:r>
              <a:rPr lang="en-US" altLang="ja-JP" dirty="0">
                <a:solidFill>
                  <a:schemeClr val="tx1"/>
                </a:solidFill>
              </a:rPr>
              <a:t>Flood water release cause no adverse effect on flood management downstream</a:t>
            </a:r>
          </a:p>
          <a:p>
            <a:pPr algn="ctr">
              <a:lnSpc>
                <a:spcPts val="2000"/>
              </a:lnSpc>
              <a:spcAft>
                <a:spcPts val="600"/>
              </a:spcAft>
            </a:pPr>
            <a:endParaRPr lang="en-US" altLang="ja-JP" dirty="0">
              <a:solidFill>
                <a:schemeClr val="tx1"/>
              </a:solidFill>
            </a:endParaRPr>
          </a:p>
          <a:p>
            <a:pPr algn="ctr">
              <a:lnSpc>
                <a:spcPts val="2000"/>
              </a:lnSpc>
              <a:spcAft>
                <a:spcPts val="600"/>
              </a:spcAft>
            </a:pPr>
            <a:r>
              <a:rPr lang="en-US" altLang="ja-JP" dirty="0">
                <a:solidFill>
                  <a:schemeClr val="tx1"/>
                </a:solidFill>
                <a:highlight>
                  <a:srgbClr val="CCECFF"/>
                </a:highlight>
              </a:rPr>
              <a:t>None</a:t>
            </a:r>
          </a:p>
        </p:txBody>
      </p:sp>
      <p:sp>
        <p:nvSpPr>
          <p:cNvPr id="20" name="Rectangle: Rounded Corners 19">
            <a:extLst>
              <a:ext uri="{FF2B5EF4-FFF2-40B4-BE49-F238E27FC236}">
                <a16:creationId xmlns:a16="http://schemas.microsoft.com/office/drawing/2014/main" id="{F54A0F29-7705-4AB2-B46B-31F70566EF31}"/>
              </a:ext>
            </a:extLst>
          </p:cNvPr>
          <p:cNvSpPr/>
          <p:nvPr/>
        </p:nvSpPr>
        <p:spPr>
          <a:xfrm>
            <a:off x="424796" y="1656111"/>
            <a:ext cx="882464"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altLang="ja-JP" dirty="0">
                <a:solidFill>
                  <a:schemeClr val="tx1"/>
                </a:solidFill>
              </a:rPr>
              <a:t>Type 1</a:t>
            </a:r>
          </a:p>
        </p:txBody>
      </p:sp>
      <p:sp>
        <p:nvSpPr>
          <p:cNvPr id="24" name="Rectangle: Rounded Corners 23">
            <a:extLst>
              <a:ext uri="{FF2B5EF4-FFF2-40B4-BE49-F238E27FC236}">
                <a16:creationId xmlns:a16="http://schemas.microsoft.com/office/drawing/2014/main" id="{F2C7462F-0912-4508-AD3B-1B856BD77F6E}"/>
              </a:ext>
            </a:extLst>
          </p:cNvPr>
          <p:cNvSpPr/>
          <p:nvPr/>
        </p:nvSpPr>
        <p:spPr>
          <a:xfrm>
            <a:off x="7838187" y="1751854"/>
            <a:ext cx="882464" cy="360000"/>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altLang="ja-JP" dirty="0">
                <a:solidFill>
                  <a:schemeClr val="tx1"/>
                </a:solidFill>
              </a:rPr>
              <a:t>Type 2</a:t>
            </a:r>
          </a:p>
        </p:txBody>
      </p:sp>
      <p:sp>
        <p:nvSpPr>
          <p:cNvPr id="25" name="Arrow: Right 24">
            <a:extLst>
              <a:ext uri="{FF2B5EF4-FFF2-40B4-BE49-F238E27FC236}">
                <a16:creationId xmlns:a16="http://schemas.microsoft.com/office/drawing/2014/main" id="{74F5E178-B977-4E82-A613-AF10B632112F}"/>
              </a:ext>
            </a:extLst>
          </p:cNvPr>
          <p:cNvSpPr/>
          <p:nvPr/>
        </p:nvSpPr>
        <p:spPr>
          <a:xfrm rot="5400000">
            <a:off x="6672317" y="3021504"/>
            <a:ext cx="317353" cy="374011"/>
          </a:xfrm>
          <a:prstGeom prst="rightArrow">
            <a:avLst>
              <a:gd name="adj1" fmla="val 50000"/>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Arrow: Right 26">
            <a:extLst>
              <a:ext uri="{FF2B5EF4-FFF2-40B4-BE49-F238E27FC236}">
                <a16:creationId xmlns:a16="http://schemas.microsoft.com/office/drawing/2014/main" id="{2FDD331A-F2F0-4AC8-A14A-DF6ABA7F246E}"/>
              </a:ext>
            </a:extLst>
          </p:cNvPr>
          <p:cNvSpPr/>
          <p:nvPr/>
        </p:nvSpPr>
        <p:spPr>
          <a:xfrm rot="5400000">
            <a:off x="2177658" y="4911671"/>
            <a:ext cx="317353" cy="374011"/>
          </a:xfrm>
          <a:prstGeom prst="rightArrow">
            <a:avLst>
              <a:gd name="adj1" fmla="val 50000"/>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Arrow: Right 27">
            <a:extLst>
              <a:ext uri="{FF2B5EF4-FFF2-40B4-BE49-F238E27FC236}">
                <a16:creationId xmlns:a16="http://schemas.microsoft.com/office/drawing/2014/main" id="{DFFE621B-6132-4850-AF5A-BCBC73859384}"/>
              </a:ext>
            </a:extLst>
          </p:cNvPr>
          <p:cNvSpPr/>
          <p:nvPr/>
        </p:nvSpPr>
        <p:spPr>
          <a:xfrm rot="5400000">
            <a:off x="6672317" y="4911672"/>
            <a:ext cx="317353" cy="374011"/>
          </a:xfrm>
          <a:prstGeom prst="rightArrow">
            <a:avLst>
              <a:gd name="adj1" fmla="val 50000"/>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Arrow: Right 35">
            <a:extLst>
              <a:ext uri="{FF2B5EF4-FFF2-40B4-BE49-F238E27FC236}">
                <a16:creationId xmlns:a16="http://schemas.microsoft.com/office/drawing/2014/main" id="{36865D4A-1DDC-44CA-86FD-56C7E4278FF8}"/>
              </a:ext>
            </a:extLst>
          </p:cNvPr>
          <p:cNvSpPr/>
          <p:nvPr/>
        </p:nvSpPr>
        <p:spPr>
          <a:xfrm rot="5400000">
            <a:off x="2139909" y="2657330"/>
            <a:ext cx="317353" cy="374011"/>
          </a:xfrm>
          <a:prstGeom prst="rightArrow">
            <a:avLst>
              <a:gd name="adj1" fmla="val 50000"/>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Rectangle: Rounded Corners 36">
            <a:extLst>
              <a:ext uri="{FF2B5EF4-FFF2-40B4-BE49-F238E27FC236}">
                <a16:creationId xmlns:a16="http://schemas.microsoft.com/office/drawing/2014/main" id="{E123CCA7-9CB3-4876-99B1-DA692F9AC51F}"/>
              </a:ext>
            </a:extLst>
          </p:cNvPr>
          <p:cNvSpPr/>
          <p:nvPr/>
        </p:nvSpPr>
        <p:spPr>
          <a:xfrm>
            <a:off x="424796" y="3623170"/>
            <a:ext cx="882464" cy="360000"/>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altLang="ja-JP" dirty="0">
                <a:solidFill>
                  <a:schemeClr val="tx1"/>
                </a:solidFill>
              </a:rPr>
              <a:t>Type 3</a:t>
            </a:r>
          </a:p>
        </p:txBody>
      </p:sp>
      <p:sp>
        <p:nvSpPr>
          <p:cNvPr id="38" name="Rectangle: Rounded Corners 37">
            <a:extLst>
              <a:ext uri="{FF2B5EF4-FFF2-40B4-BE49-F238E27FC236}">
                <a16:creationId xmlns:a16="http://schemas.microsoft.com/office/drawing/2014/main" id="{6FB095CC-D13B-4F44-AF1C-E00420C89A7A}"/>
              </a:ext>
            </a:extLst>
          </p:cNvPr>
          <p:cNvSpPr/>
          <p:nvPr/>
        </p:nvSpPr>
        <p:spPr>
          <a:xfrm>
            <a:off x="8062441" y="3714270"/>
            <a:ext cx="882464" cy="360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altLang="ja-JP" dirty="0">
                <a:solidFill>
                  <a:schemeClr val="tx1"/>
                </a:solidFill>
              </a:rPr>
              <a:t>Type 4</a:t>
            </a:r>
          </a:p>
        </p:txBody>
      </p:sp>
      <p:sp>
        <p:nvSpPr>
          <p:cNvPr id="39" name="TextBox 38">
            <a:extLst>
              <a:ext uri="{FF2B5EF4-FFF2-40B4-BE49-F238E27FC236}">
                <a16:creationId xmlns:a16="http://schemas.microsoft.com/office/drawing/2014/main" id="{ECC988AB-0077-472A-8881-CF673B3ED3B3}"/>
              </a:ext>
            </a:extLst>
          </p:cNvPr>
          <p:cNvSpPr txBox="1"/>
          <p:nvPr/>
        </p:nvSpPr>
        <p:spPr>
          <a:xfrm>
            <a:off x="266145" y="1267182"/>
            <a:ext cx="8426965" cy="369332"/>
          </a:xfrm>
          <a:prstGeom prst="rect">
            <a:avLst/>
          </a:prstGeom>
          <a:noFill/>
        </p:spPr>
        <p:txBody>
          <a:bodyPr wrap="square" rtlCol="0">
            <a:spAutoFit/>
          </a:bodyPr>
          <a:lstStyle/>
          <a:p>
            <a:r>
              <a:rPr kumimoji="1" lang="en-US" altLang="ja-JP" dirty="0"/>
              <a:t>Classification of Water Supply Dam and Necessary Actions to Release Flood Water</a:t>
            </a:r>
            <a:endParaRPr kumimoji="1" lang="ja-JP" altLang="en-US" dirty="0">
              <a:solidFill>
                <a:srgbClr val="FF0000"/>
              </a:solidFill>
            </a:endParaRPr>
          </a:p>
        </p:txBody>
      </p:sp>
      <p:sp>
        <p:nvSpPr>
          <p:cNvPr id="40" name="Rectangle: Rounded Corners 39">
            <a:extLst>
              <a:ext uri="{FF2B5EF4-FFF2-40B4-BE49-F238E27FC236}">
                <a16:creationId xmlns:a16="http://schemas.microsoft.com/office/drawing/2014/main" id="{5004DA83-55B5-4C36-9EE4-9A7BA9534EFA}"/>
              </a:ext>
            </a:extLst>
          </p:cNvPr>
          <p:cNvSpPr/>
          <p:nvPr/>
        </p:nvSpPr>
        <p:spPr>
          <a:xfrm>
            <a:off x="539552" y="5877272"/>
            <a:ext cx="8568951" cy="654851"/>
          </a:xfrm>
          <a:prstGeom prst="roundRect">
            <a:avLst/>
          </a:prstGeom>
          <a:solidFill>
            <a:srgbClr val="FFFFCC"/>
          </a:solidFill>
          <a:ln>
            <a:solidFill>
              <a:srgbClr val="FFFF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Cambria" panose="02040503050406030204" pitchFamily="18" charset="0"/>
                <a:ea typeface="Cambria" panose="02040503050406030204" pitchFamily="18" charset="0"/>
              </a:rPr>
              <a:t>Article 52 of River Law: River administrator has authority to instruct temporary storage of flood water to the owner of the water supply dam</a:t>
            </a:r>
            <a:endParaRPr lang="ja-JP" altLang="en-US" sz="20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1417529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21" name="TextBox 20">
            <a:extLst>
              <a:ext uri="{FF2B5EF4-FFF2-40B4-BE49-F238E27FC236}">
                <a16:creationId xmlns:a16="http://schemas.microsoft.com/office/drawing/2014/main" id="{ABB2A92C-235C-4830-A3A6-ECDB98557482}"/>
              </a:ext>
            </a:extLst>
          </p:cNvPr>
          <p:cNvSpPr txBox="1"/>
          <p:nvPr/>
        </p:nvSpPr>
        <p:spPr>
          <a:xfrm>
            <a:off x="218719" y="1422919"/>
            <a:ext cx="8426965" cy="369332"/>
          </a:xfrm>
          <a:prstGeom prst="rect">
            <a:avLst/>
          </a:prstGeom>
          <a:noFill/>
        </p:spPr>
        <p:txBody>
          <a:bodyPr wrap="square" rtlCol="0">
            <a:spAutoFit/>
          </a:bodyPr>
          <a:lstStyle/>
          <a:p>
            <a:r>
              <a:rPr kumimoji="1" lang="en-US" altLang="ja-JP" dirty="0"/>
              <a:t>Recent efforts to use reservoir water in water supply dams for flood </a:t>
            </a:r>
            <a:r>
              <a:rPr lang="en-US" altLang="ja-JP" dirty="0"/>
              <a:t>protection</a:t>
            </a:r>
            <a:endParaRPr kumimoji="1" lang="ja-JP" altLang="en-US" dirty="0">
              <a:solidFill>
                <a:srgbClr val="FF0000"/>
              </a:solidFill>
            </a:endParaRPr>
          </a:p>
        </p:txBody>
      </p:sp>
      <p:sp>
        <p:nvSpPr>
          <p:cNvPr id="3" name="正方形/長方形 2">
            <a:extLst>
              <a:ext uri="{FF2B5EF4-FFF2-40B4-BE49-F238E27FC236}">
                <a16:creationId xmlns:a16="http://schemas.microsoft.com/office/drawing/2014/main" id="{859D187A-E3DA-48A5-8ED1-AD2157650E3F}"/>
              </a:ext>
            </a:extLst>
          </p:cNvPr>
          <p:cNvSpPr/>
          <p:nvPr/>
        </p:nvSpPr>
        <p:spPr>
          <a:xfrm>
            <a:off x="2905528" y="4790827"/>
            <a:ext cx="5760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7">
            <a:extLst>
              <a:ext uri="{FF2B5EF4-FFF2-40B4-BE49-F238E27FC236}">
                <a16:creationId xmlns:a16="http://schemas.microsoft.com/office/drawing/2014/main" id="{C50BDBDD-08E3-45C2-9B5F-90E9A7B08F3F}"/>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a:t>
            </a:r>
            <a:r>
              <a:rPr lang="ja-JP" altLang="en-US" sz="2000" dirty="0"/>
              <a:t>　</a:t>
            </a:r>
            <a:r>
              <a:rPr lang="en-US" altLang="ja-JP" sz="2000" dirty="0"/>
              <a:t>Operation and Role of Water Supply Dam during Flood</a:t>
            </a:r>
          </a:p>
        </p:txBody>
      </p:sp>
      <p:sp>
        <p:nvSpPr>
          <p:cNvPr id="11" name="Rectangle: Rounded Corners 10">
            <a:extLst>
              <a:ext uri="{FF2B5EF4-FFF2-40B4-BE49-F238E27FC236}">
                <a16:creationId xmlns:a16="http://schemas.microsoft.com/office/drawing/2014/main" id="{E6DB1581-CBD8-43AE-AE0F-F9FB2B20BD2F}"/>
              </a:ext>
            </a:extLst>
          </p:cNvPr>
          <p:cNvSpPr/>
          <p:nvPr/>
        </p:nvSpPr>
        <p:spPr>
          <a:xfrm>
            <a:off x="1897416" y="6078154"/>
            <a:ext cx="6048672" cy="386966"/>
          </a:xfrm>
          <a:prstGeom prst="roundRect">
            <a:avLst>
              <a:gd name="adj" fmla="val 29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1600" b="1" dirty="0">
                <a:solidFill>
                  <a:schemeClr val="tx1"/>
                </a:solidFill>
              </a:rPr>
              <a:t>Advance Release Operation of </a:t>
            </a:r>
            <a:r>
              <a:rPr lang="en-US" altLang="ja-JP" sz="1600" b="1" dirty="0" err="1">
                <a:solidFill>
                  <a:schemeClr val="tx1"/>
                </a:solidFill>
              </a:rPr>
              <a:t>Kusaki</a:t>
            </a:r>
            <a:r>
              <a:rPr lang="en-US" altLang="ja-JP" sz="1600" b="1" dirty="0">
                <a:solidFill>
                  <a:schemeClr val="tx1"/>
                </a:solidFill>
              </a:rPr>
              <a:t> Dam at Typhoon No. 18 in 2019 and its Effect</a:t>
            </a:r>
          </a:p>
        </p:txBody>
      </p:sp>
      <p:sp>
        <p:nvSpPr>
          <p:cNvPr id="13" name="TextBox 12">
            <a:extLst>
              <a:ext uri="{FF2B5EF4-FFF2-40B4-BE49-F238E27FC236}">
                <a16:creationId xmlns:a16="http://schemas.microsoft.com/office/drawing/2014/main" id="{62A319A4-BD1E-498C-B010-4135A059A87E}"/>
              </a:ext>
            </a:extLst>
          </p:cNvPr>
          <p:cNvSpPr txBox="1"/>
          <p:nvPr/>
        </p:nvSpPr>
        <p:spPr>
          <a:xfrm>
            <a:off x="249982" y="5626671"/>
            <a:ext cx="5311092"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MLIT</a:t>
            </a:r>
            <a:endParaRPr lang="en-GB" sz="1000" dirty="0">
              <a:ea typeface="ＭＳ 明朝" panose="02020609040205080304" pitchFamily="17" charset="-128"/>
            </a:endParaRPr>
          </a:p>
        </p:txBody>
      </p:sp>
      <p:pic>
        <p:nvPicPr>
          <p:cNvPr id="6" name="図 5">
            <a:extLst>
              <a:ext uri="{FF2B5EF4-FFF2-40B4-BE49-F238E27FC236}">
                <a16:creationId xmlns:a16="http://schemas.microsoft.com/office/drawing/2014/main" id="{FBDDAEDC-E2B0-4AD0-9F95-0239CF2A12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828481"/>
            <a:ext cx="6840760" cy="4249804"/>
          </a:xfrm>
          <a:prstGeom prst="rect">
            <a:avLst/>
          </a:prstGeom>
        </p:spPr>
      </p:pic>
    </p:spTree>
    <p:extLst>
      <p:ext uri="{BB962C8B-B14F-4D97-AF65-F5344CB8AC3E}">
        <p14:creationId xmlns:p14="http://schemas.microsoft.com/office/powerpoint/2010/main" val="366382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(4)</a:t>
            </a:r>
            <a:r>
              <a:rPr lang="ja-JP" altLang="en-US" sz="2000" dirty="0"/>
              <a:t>　</a:t>
            </a:r>
            <a:r>
              <a:rPr lang="en-US" altLang="ja-JP" sz="2000" dirty="0"/>
              <a:t>Securing Safety for Residents and River Users in Downstream Area</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1" name="角丸四角形 5">
            <a:extLst>
              <a:ext uri="{FF2B5EF4-FFF2-40B4-BE49-F238E27FC236}">
                <a16:creationId xmlns:a16="http://schemas.microsoft.com/office/drawing/2014/main" id="{8BE93B4E-D72C-4F07-B0C2-F57A044DB9C0}"/>
              </a:ext>
            </a:extLst>
          </p:cNvPr>
          <p:cNvSpPr/>
          <p:nvPr/>
        </p:nvSpPr>
        <p:spPr>
          <a:xfrm>
            <a:off x="956752" y="6092405"/>
            <a:ext cx="7632848" cy="32814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Example of Notification and Information Sharing</a:t>
            </a:r>
          </a:p>
          <a:p>
            <a:pPr algn="ctr"/>
            <a:r>
              <a:rPr lang="en-US" altLang="ja-JP" sz="1600" b="1" dirty="0">
                <a:solidFill>
                  <a:schemeClr val="tx1"/>
                </a:solidFill>
              </a:rPr>
              <a:t>(Nomura Dam and </a:t>
            </a:r>
            <a:r>
              <a:rPr lang="en-US" altLang="ja-JP" sz="1600" b="1" dirty="0" err="1">
                <a:solidFill>
                  <a:schemeClr val="tx1"/>
                </a:solidFill>
              </a:rPr>
              <a:t>Kanogawa</a:t>
            </a:r>
            <a:r>
              <a:rPr lang="en-US" altLang="ja-JP" sz="1600" b="1" dirty="0">
                <a:solidFill>
                  <a:schemeClr val="tx1"/>
                </a:solidFill>
              </a:rPr>
              <a:t> Dam)</a:t>
            </a:r>
          </a:p>
        </p:txBody>
      </p:sp>
      <p:sp>
        <p:nvSpPr>
          <p:cNvPr id="2" name="正方形/長方形 1">
            <a:extLst>
              <a:ext uri="{FF2B5EF4-FFF2-40B4-BE49-F238E27FC236}">
                <a16:creationId xmlns:a16="http://schemas.microsoft.com/office/drawing/2014/main" id="{DD6AB948-397D-4570-AA42-2A1AC3FBF621}"/>
              </a:ext>
            </a:extLst>
          </p:cNvPr>
          <p:cNvSpPr/>
          <p:nvPr/>
        </p:nvSpPr>
        <p:spPr>
          <a:xfrm>
            <a:off x="7524328" y="5157192"/>
            <a:ext cx="504056" cy="57606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TextBox 11">
            <a:extLst>
              <a:ext uri="{FF2B5EF4-FFF2-40B4-BE49-F238E27FC236}">
                <a16:creationId xmlns:a16="http://schemas.microsoft.com/office/drawing/2014/main" id="{1BDC2AD0-6400-47AB-B0A3-F8070969581F}"/>
              </a:ext>
            </a:extLst>
          </p:cNvPr>
          <p:cNvSpPr txBox="1"/>
          <p:nvPr/>
        </p:nvSpPr>
        <p:spPr>
          <a:xfrm>
            <a:off x="1580320" y="5543797"/>
            <a:ext cx="6736176" cy="400110"/>
          </a:xfrm>
          <a:prstGeom prst="rect">
            <a:avLst/>
          </a:prstGeom>
          <a:noFill/>
        </p:spPr>
        <p:txBody>
          <a:bodyPr wrap="square">
            <a:spAutoFit/>
          </a:bodyPr>
          <a:lstStyle/>
          <a:p>
            <a:pPr>
              <a:defRPr/>
            </a:pPr>
            <a:r>
              <a:rPr lang="en-US" sz="1000" dirty="0">
                <a:ea typeface="ＭＳ 明朝" panose="02020609040205080304" pitchFamily="17" charset="-128"/>
              </a:rPr>
              <a:t>Source: Summary of Discussions for Verification of Information Sharing on the Operation of Nomura Dam and </a:t>
            </a:r>
            <a:r>
              <a:rPr lang="en-US" sz="1000" dirty="0" err="1">
                <a:ea typeface="ＭＳ 明朝" panose="02020609040205080304" pitchFamily="17" charset="-128"/>
              </a:rPr>
              <a:t>Kanogawa</a:t>
            </a:r>
            <a:r>
              <a:rPr lang="en-US" sz="1000" dirty="0">
                <a:ea typeface="ＭＳ 明朝" panose="02020609040205080304" pitchFamily="17" charset="-128"/>
              </a:rPr>
              <a:t> Dam, November 2018</a:t>
            </a:r>
            <a:endParaRPr lang="en-GB" sz="1000" dirty="0">
              <a:ea typeface="ＭＳ 明朝" panose="02020609040205080304" pitchFamily="17" charset="-128"/>
            </a:endParaRPr>
          </a:p>
        </p:txBody>
      </p:sp>
      <p:pic>
        <p:nvPicPr>
          <p:cNvPr id="5" name="Picture 4">
            <a:extLst>
              <a:ext uri="{FF2B5EF4-FFF2-40B4-BE49-F238E27FC236}">
                <a16:creationId xmlns:a16="http://schemas.microsoft.com/office/drawing/2014/main" id="{B452D17C-8076-45F6-9AEC-D43D661185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6482" y="1540491"/>
            <a:ext cx="5691684" cy="4003306"/>
          </a:xfrm>
          <a:prstGeom prst="rect">
            <a:avLst/>
          </a:prstGeom>
        </p:spPr>
      </p:pic>
    </p:spTree>
    <p:extLst>
      <p:ext uri="{BB962C8B-B14F-4D97-AF65-F5344CB8AC3E}">
        <p14:creationId xmlns:p14="http://schemas.microsoft.com/office/powerpoint/2010/main" val="3092480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3. Dam Operation During Flood</a:t>
            </a:r>
            <a:endParaRPr kumimoji="1" lang="ja-JP" altLang="en-US" sz="2800" dirty="0"/>
          </a:p>
        </p:txBody>
      </p:sp>
      <p:sp>
        <p:nvSpPr>
          <p:cNvPr id="16" name="角丸四角形 5">
            <a:extLst>
              <a:ext uri="{FF2B5EF4-FFF2-40B4-BE49-F238E27FC236}">
                <a16:creationId xmlns:a16="http://schemas.microsoft.com/office/drawing/2014/main" id="{4C22B7F2-7B4A-40E5-BF83-345B65BDE2E7}"/>
              </a:ext>
            </a:extLst>
          </p:cNvPr>
          <p:cNvSpPr/>
          <p:nvPr/>
        </p:nvSpPr>
        <p:spPr>
          <a:xfrm>
            <a:off x="5674158" y="5535622"/>
            <a:ext cx="2915442"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Warning of discharge release (Twitter)</a:t>
            </a:r>
          </a:p>
        </p:txBody>
      </p:sp>
      <p:sp>
        <p:nvSpPr>
          <p:cNvPr id="17" name="角丸四角形 5">
            <a:extLst>
              <a:ext uri="{FF2B5EF4-FFF2-40B4-BE49-F238E27FC236}">
                <a16:creationId xmlns:a16="http://schemas.microsoft.com/office/drawing/2014/main" id="{3880E68B-1FFF-46DD-8882-9B191900B476}"/>
              </a:ext>
            </a:extLst>
          </p:cNvPr>
          <p:cNvSpPr/>
          <p:nvPr/>
        </p:nvSpPr>
        <p:spPr>
          <a:xfrm>
            <a:off x="864470" y="5093113"/>
            <a:ext cx="3707530"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Real-time dam data of MLIT</a:t>
            </a:r>
          </a:p>
        </p:txBody>
      </p:sp>
      <p:sp>
        <p:nvSpPr>
          <p:cNvPr id="9" name="テキスト プレースホルダー 7">
            <a:extLst>
              <a:ext uri="{FF2B5EF4-FFF2-40B4-BE49-F238E27FC236}">
                <a16:creationId xmlns:a16="http://schemas.microsoft.com/office/drawing/2014/main" id="{B987ED2A-BE5E-4CFE-886E-C2D9F5FB9291}"/>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(4)</a:t>
            </a:r>
            <a:r>
              <a:rPr lang="ja-JP" altLang="en-US" sz="2000" dirty="0"/>
              <a:t>　</a:t>
            </a:r>
            <a:r>
              <a:rPr lang="en-US" altLang="ja-JP" sz="2000" dirty="0"/>
              <a:t>Securing Safety for Residents and River Users in Downstream Area</a:t>
            </a:r>
          </a:p>
        </p:txBody>
      </p:sp>
      <p:sp>
        <p:nvSpPr>
          <p:cNvPr id="18" name="TextBox 17">
            <a:extLst>
              <a:ext uri="{FF2B5EF4-FFF2-40B4-BE49-F238E27FC236}">
                <a16:creationId xmlns:a16="http://schemas.microsoft.com/office/drawing/2014/main" id="{5313D115-4634-440B-9443-BE6C277B6078}"/>
              </a:ext>
            </a:extLst>
          </p:cNvPr>
          <p:cNvSpPr txBox="1"/>
          <p:nvPr/>
        </p:nvSpPr>
        <p:spPr>
          <a:xfrm>
            <a:off x="4974046" y="5167233"/>
            <a:ext cx="2322024" cy="246221"/>
          </a:xfrm>
          <a:prstGeom prst="rect">
            <a:avLst/>
          </a:prstGeom>
          <a:noFill/>
        </p:spPr>
        <p:txBody>
          <a:bodyPr wrap="square">
            <a:spAutoFit/>
          </a:bodyPr>
          <a:lstStyle/>
          <a:p>
            <a:pPr>
              <a:defRPr/>
            </a:pPr>
            <a:r>
              <a:rPr lang="en-US" sz="1000" dirty="0">
                <a:ea typeface="ＭＳ 明朝" panose="02020609040205080304" pitchFamily="17" charset="-128"/>
              </a:rPr>
              <a:t>Source: Fujiwara Dam</a:t>
            </a:r>
            <a:endParaRPr lang="en-GB" sz="1000" dirty="0">
              <a:ea typeface="ＭＳ 明朝" panose="02020609040205080304" pitchFamily="17" charset="-128"/>
            </a:endParaRPr>
          </a:p>
        </p:txBody>
      </p:sp>
      <p:sp>
        <p:nvSpPr>
          <p:cNvPr id="19" name="TextBox 18">
            <a:extLst>
              <a:ext uri="{FF2B5EF4-FFF2-40B4-BE49-F238E27FC236}">
                <a16:creationId xmlns:a16="http://schemas.microsoft.com/office/drawing/2014/main" id="{821E273C-11F8-4BC8-B912-A62450E66EE1}"/>
              </a:ext>
            </a:extLst>
          </p:cNvPr>
          <p:cNvSpPr txBox="1"/>
          <p:nvPr/>
        </p:nvSpPr>
        <p:spPr>
          <a:xfrm>
            <a:off x="23972" y="4065337"/>
            <a:ext cx="2322024" cy="246221"/>
          </a:xfrm>
          <a:prstGeom prst="rect">
            <a:avLst/>
          </a:prstGeom>
          <a:noFill/>
        </p:spPr>
        <p:txBody>
          <a:bodyPr wrap="square">
            <a:spAutoFit/>
          </a:bodyPr>
          <a:lstStyle/>
          <a:p>
            <a:pPr>
              <a:defRPr/>
            </a:pPr>
            <a:r>
              <a:rPr lang="en-US" sz="1000" dirty="0">
                <a:ea typeface="ＭＳ 明朝" panose="02020609040205080304" pitchFamily="17" charset="-128"/>
              </a:rPr>
              <a:t>Source: MLIT</a:t>
            </a:r>
            <a:endParaRPr lang="en-GB" sz="1000" dirty="0">
              <a:ea typeface="ＭＳ 明朝" panose="02020609040205080304" pitchFamily="17" charset="-128"/>
            </a:endParaRPr>
          </a:p>
        </p:txBody>
      </p:sp>
      <p:pic>
        <p:nvPicPr>
          <p:cNvPr id="2" name="図 1">
            <a:extLst>
              <a:ext uri="{FF2B5EF4-FFF2-40B4-BE49-F238E27FC236}">
                <a16:creationId xmlns:a16="http://schemas.microsoft.com/office/drawing/2014/main" id="{67D0BEB6-424A-4213-9CE3-BE1C6E30B08B}"/>
              </a:ext>
            </a:extLst>
          </p:cNvPr>
          <p:cNvPicPr>
            <a:picLocks noChangeAspect="1"/>
          </p:cNvPicPr>
          <p:nvPr/>
        </p:nvPicPr>
        <p:blipFill>
          <a:blip r:embed="rId3"/>
          <a:stretch>
            <a:fillRect/>
          </a:stretch>
        </p:blipFill>
        <p:spPr>
          <a:xfrm>
            <a:off x="24053" y="1675215"/>
            <a:ext cx="4514850" cy="2390775"/>
          </a:xfrm>
          <a:prstGeom prst="rect">
            <a:avLst/>
          </a:prstGeom>
        </p:spPr>
      </p:pic>
      <p:pic>
        <p:nvPicPr>
          <p:cNvPr id="3" name="図 2">
            <a:extLst>
              <a:ext uri="{FF2B5EF4-FFF2-40B4-BE49-F238E27FC236}">
                <a16:creationId xmlns:a16="http://schemas.microsoft.com/office/drawing/2014/main" id="{AB881616-FBC5-4204-883C-AD0325C8213D}"/>
              </a:ext>
            </a:extLst>
          </p:cNvPr>
          <p:cNvPicPr>
            <a:picLocks noChangeAspect="1"/>
          </p:cNvPicPr>
          <p:nvPr/>
        </p:nvPicPr>
        <p:blipFill>
          <a:blip r:embed="rId4"/>
          <a:stretch>
            <a:fillRect/>
          </a:stretch>
        </p:blipFill>
        <p:spPr>
          <a:xfrm>
            <a:off x="4595440" y="1604962"/>
            <a:ext cx="4371975" cy="3648075"/>
          </a:xfrm>
          <a:prstGeom prst="rect">
            <a:avLst/>
          </a:prstGeom>
        </p:spPr>
      </p:pic>
    </p:spTree>
    <p:extLst>
      <p:ext uri="{BB962C8B-B14F-4D97-AF65-F5344CB8AC3E}">
        <p14:creationId xmlns:p14="http://schemas.microsoft.com/office/powerpoint/2010/main" val="1534992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Water Supply by Dam</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4. Dam Operation For Water Supply</a:t>
            </a:r>
            <a:endParaRPr kumimoji="1" lang="ja-JP" altLang="en-US" sz="2800" dirty="0"/>
          </a:p>
        </p:txBody>
      </p:sp>
      <p:sp>
        <p:nvSpPr>
          <p:cNvPr id="50" name="角丸四角形 5">
            <a:extLst>
              <a:ext uri="{FF2B5EF4-FFF2-40B4-BE49-F238E27FC236}">
                <a16:creationId xmlns:a16="http://schemas.microsoft.com/office/drawing/2014/main" id="{5594F0BB-46EA-4568-BFFC-68C428BB0478}"/>
              </a:ext>
            </a:extLst>
          </p:cNvPr>
          <p:cNvSpPr/>
          <p:nvPr/>
        </p:nvSpPr>
        <p:spPr>
          <a:xfrm>
            <a:off x="2291286" y="5028315"/>
            <a:ext cx="4561428"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Illustration of  Water Supply Enhanced by Dam</a:t>
            </a:r>
          </a:p>
        </p:txBody>
      </p:sp>
      <p:sp>
        <p:nvSpPr>
          <p:cNvPr id="9" name="TextBox 8">
            <a:extLst>
              <a:ext uri="{FF2B5EF4-FFF2-40B4-BE49-F238E27FC236}">
                <a16:creationId xmlns:a16="http://schemas.microsoft.com/office/drawing/2014/main" id="{688373CD-AD84-4C57-80A4-0EB674C09798}"/>
              </a:ext>
            </a:extLst>
          </p:cNvPr>
          <p:cNvSpPr txBox="1"/>
          <p:nvPr/>
        </p:nvSpPr>
        <p:spPr>
          <a:xfrm>
            <a:off x="350263" y="4864236"/>
            <a:ext cx="2322024" cy="246221"/>
          </a:xfrm>
          <a:prstGeom prst="rect">
            <a:avLst/>
          </a:prstGeom>
          <a:noFill/>
        </p:spPr>
        <p:txBody>
          <a:bodyPr wrap="square">
            <a:spAutoFit/>
          </a:bodyPr>
          <a:lstStyle/>
          <a:p>
            <a:pPr>
              <a:defRPr/>
            </a:pPr>
            <a:r>
              <a:rPr lang="en-US" sz="1000" dirty="0">
                <a:ea typeface="ＭＳ 明朝" panose="02020609040205080304" pitchFamily="17" charset="-128"/>
              </a:rPr>
              <a:t>Source: MLIT</a:t>
            </a:r>
            <a:endParaRPr lang="en-GB" sz="1000" dirty="0">
              <a:ea typeface="ＭＳ 明朝" panose="02020609040205080304" pitchFamily="17" charset="-128"/>
            </a:endParaRPr>
          </a:p>
        </p:txBody>
      </p:sp>
      <p:pic>
        <p:nvPicPr>
          <p:cNvPr id="3" name="図 2">
            <a:extLst>
              <a:ext uri="{FF2B5EF4-FFF2-40B4-BE49-F238E27FC236}">
                <a16:creationId xmlns:a16="http://schemas.microsoft.com/office/drawing/2014/main" id="{BAB91130-2E2C-470A-BE81-97C4DD2AB9CD}"/>
              </a:ext>
            </a:extLst>
          </p:cNvPr>
          <p:cNvPicPr>
            <a:picLocks noChangeAspect="1"/>
          </p:cNvPicPr>
          <p:nvPr/>
        </p:nvPicPr>
        <p:blipFill>
          <a:blip r:embed="rId3"/>
          <a:stretch>
            <a:fillRect/>
          </a:stretch>
        </p:blipFill>
        <p:spPr>
          <a:xfrm>
            <a:off x="123825" y="1734808"/>
            <a:ext cx="8896350" cy="2838450"/>
          </a:xfrm>
          <a:prstGeom prst="rect">
            <a:avLst/>
          </a:prstGeom>
        </p:spPr>
      </p:pic>
    </p:spTree>
    <p:extLst>
      <p:ext uri="{BB962C8B-B14F-4D97-AF65-F5344CB8AC3E}">
        <p14:creationId xmlns:p14="http://schemas.microsoft.com/office/powerpoint/2010/main" val="131259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en-US" altLang="ja-JP" sz="2000" dirty="0"/>
              <a:t>Integrated Operation of Dams</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4. Dam Operation For Water Supply</a:t>
            </a:r>
            <a:endParaRPr kumimoji="1" lang="ja-JP" altLang="en-US" sz="2800" dirty="0"/>
          </a:p>
        </p:txBody>
      </p:sp>
      <p:grpSp>
        <p:nvGrpSpPr>
          <p:cNvPr id="19" name="グループ化 50">
            <a:extLst>
              <a:ext uri="{FF2B5EF4-FFF2-40B4-BE49-F238E27FC236}">
                <a16:creationId xmlns:a16="http://schemas.microsoft.com/office/drawing/2014/main" id="{1BD66533-549B-4E0C-884C-236C3E91648F}"/>
              </a:ext>
            </a:extLst>
          </p:cNvPr>
          <p:cNvGrpSpPr/>
          <p:nvPr/>
        </p:nvGrpSpPr>
        <p:grpSpPr>
          <a:xfrm>
            <a:off x="505836" y="1340768"/>
            <a:ext cx="6298412" cy="4608512"/>
            <a:chOff x="0" y="0"/>
            <a:chExt cx="6783070" cy="4483125"/>
          </a:xfrm>
        </p:grpSpPr>
        <p:pic>
          <p:nvPicPr>
            <p:cNvPr id="20" name="図 53">
              <a:extLst>
                <a:ext uri="{FF2B5EF4-FFF2-40B4-BE49-F238E27FC236}">
                  <a16:creationId xmlns:a16="http://schemas.microsoft.com/office/drawing/2014/main" id="{7F58CF26-EE54-4433-9AB2-5DAE976B99C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257" y="746150"/>
              <a:ext cx="4037965" cy="3736975"/>
            </a:xfrm>
            <a:prstGeom prst="rect">
              <a:avLst/>
            </a:prstGeom>
            <a:noFill/>
            <a:ln>
              <a:noFill/>
            </a:ln>
          </p:spPr>
        </p:pic>
        <p:grpSp>
          <p:nvGrpSpPr>
            <p:cNvPr id="21" name="グループ化 106">
              <a:extLst>
                <a:ext uri="{FF2B5EF4-FFF2-40B4-BE49-F238E27FC236}">
                  <a16:creationId xmlns:a16="http://schemas.microsoft.com/office/drawing/2014/main" id="{486B2744-8525-4066-A67A-C537801C9BD1}"/>
                </a:ext>
              </a:extLst>
            </p:cNvPr>
            <p:cNvGrpSpPr/>
            <p:nvPr/>
          </p:nvGrpSpPr>
          <p:grpSpPr>
            <a:xfrm>
              <a:off x="0" y="0"/>
              <a:ext cx="6783070" cy="4001770"/>
              <a:chOff x="0" y="0"/>
              <a:chExt cx="6783070" cy="4001770"/>
            </a:xfrm>
          </p:grpSpPr>
          <p:pic>
            <p:nvPicPr>
              <p:cNvPr id="22" name="図 60">
                <a:extLst>
                  <a:ext uri="{FF2B5EF4-FFF2-40B4-BE49-F238E27FC236}">
                    <a16:creationId xmlns:a16="http://schemas.microsoft.com/office/drawing/2014/main" id="{6084DAB2-C4C7-498B-9DBA-99E7FBEFAB4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2550" y="266700"/>
                <a:ext cx="1605280" cy="937260"/>
              </a:xfrm>
              <a:prstGeom prst="rect">
                <a:avLst/>
              </a:prstGeom>
              <a:noFill/>
              <a:ln>
                <a:noFill/>
              </a:ln>
            </p:spPr>
          </p:pic>
          <p:pic>
            <p:nvPicPr>
              <p:cNvPr id="23" name="図 65">
                <a:extLst>
                  <a:ext uri="{FF2B5EF4-FFF2-40B4-BE49-F238E27FC236}">
                    <a16:creationId xmlns:a16="http://schemas.microsoft.com/office/drawing/2014/main" id="{CBBA18E6-3B52-4D14-A17D-00E53FDC4F1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56200" y="1219200"/>
                <a:ext cx="1626870" cy="962660"/>
              </a:xfrm>
              <a:prstGeom prst="rect">
                <a:avLst/>
              </a:prstGeom>
              <a:noFill/>
              <a:ln>
                <a:noFill/>
              </a:ln>
            </p:spPr>
          </p:pic>
          <p:pic>
            <p:nvPicPr>
              <p:cNvPr id="24" name="図 72">
                <a:extLst>
                  <a:ext uri="{FF2B5EF4-FFF2-40B4-BE49-F238E27FC236}">
                    <a16:creationId xmlns:a16="http://schemas.microsoft.com/office/drawing/2014/main" id="{65516D8D-0100-402B-B94B-348029B3A79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50" y="2133600"/>
                <a:ext cx="1447800" cy="852170"/>
              </a:xfrm>
              <a:prstGeom prst="rect">
                <a:avLst/>
              </a:prstGeom>
              <a:noFill/>
              <a:ln>
                <a:noFill/>
              </a:ln>
            </p:spPr>
          </p:pic>
          <p:pic>
            <p:nvPicPr>
              <p:cNvPr id="25" name="図 77">
                <a:extLst>
                  <a:ext uri="{FF2B5EF4-FFF2-40B4-BE49-F238E27FC236}">
                    <a16:creationId xmlns:a16="http://schemas.microsoft.com/office/drawing/2014/main" id="{30D24142-6DA9-4B9E-8ED2-BD900E777A5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50" y="1092200"/>
                <a:ext cx="1480820" cy="1016000"/>
              </a:xfrm>
              <a:prstGeom prst="rect">
                <a:avLst/>
              </a:prstGeom>
              <a:noFill/>
              <a:ln>
                <a:noFill/>
              </a:ln>
            </p:spPr>
          </p:pic>
          <p:pic>
            <p:nvPicPr>
              <p:cNvPr id="26" name="図 79">
                <a:extLst>
                  <a:ext uri="{FF2B5EF4-FFF2-40B4-BE49-F238E27FC236}">
                    <a16:creationId xmlns:a16="http://schemas.microsoft.com/office/drawing/2014/main" id="{AA7F7048-B3E7-4181-A1E9-195B6E4AB3C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44550" y="222250"/>
                <a:ext cx="1435100" cy="958850"/>
              </a:xfrm>
              <a:prstGeom prst="rect">
                <a:avLst/>
              </a:prstGeom>
              <a:noFill/>
              <a:ln>
                <a:noFill/>
              </a:ln>
            </p:spPr>
          </p:pic>
          <p:pic>
            <p:nvPicPr>
              <p:cNvPr id="27" name="図 81">
                <a:extLst>
                  <a:ext uri="{FF2B5EF4-FFF2-40B4-BE49-F238E27FC236}">
                    <a16:creationId xmlns:a16="http://schemas.microsoft.com/office/drawing/2014/main" id="{D6474C48-77CB-4505-BF3A-CD4C88501775}"/>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52850" y="0"/>
                <a:ext cx="1485900" cy="996315"/>
              </a:xfrm>
              <a:prstGeom prst="rect">
                <a:avLst/>
              </a:prstGeom>
              <a:noFill/>
              <a:ln>
                <a:noFill/>
              </a:ln>
            </p:spPr>
          </p:pic>
          <p:pic>
            <p:nvPicPr>
              <p:cNvPr id="28" name="図 83">
                <a:extLst>
                  <a:ext uri="{FF2B5EF4-FFF2-40B4-BE49-F238E27FC236}">
                    <a16:creationId xmlns:a16="http://schemas.microsoft.com/office/drawing/2014/main" id="{671452B3-8E90-4EAA-B926-CA23F5F82ED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3009900"/>
                <a:ext cx="1468755" cy="889000"/>
              </a:xfrm>
              <a:prstGeom prst="rect">
                <a:avLst/>
              </a:prstGeom>
              <a:noFill/>
              <a:ln>
                <a:noFill/>
              </a:ln>
            </p:spPr>
          </p:pic>
          <p:pic>
            <p:nvPicPr>
              <p:cNvPr id="29" name="図 85">
                <a:extLst>
                  <a:ext uri="{FF2B5EF4-FFF2-40B4-BE49-F238E27FC236}">
                    <a16:creationId xmlns:a16="http://schemas.microsoft.com/office/drawing/2014/main" id="{3EE62CF6-D791-4E04-A910-6C1EB27B0247}"/>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56200" y="2203450"/>
                <a:ext cx="1596390" cy="971550"/>
              </a:xfrm>
              <a:prstGeom prst="rect">
                <a:avLst/>
              </a:prstGeom>
              <a:noFill/>
              <a:ln>
                <a:noFill/>
              </a:ln>
            </p:spPr>
          </p:pic>
          <p:pic>
            <p:nvPicPr>
              <p:cNvPr id="30" name="図 87">
                <a:extLst>
                  <a:ext uri="{FF2B5EF4-FFF2-40B4-BE49-F238E27FC236}">
                    <a16:creationId xmlns:a16="http://schemas.microsoft.com/office/drawing/2014/main" id="{E3D2EAF7-857B-4632-8316-20423E48D04F}"/>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02100" y="3016250"/>
                <a:ext cx="1574800" cy="985520"/>
              </a:xfrm>
              <a:prstGeom prst="rect">
                <a:avLst/>
              </a:prstGeom>
              <a:noFill/>
              <a:ln>
                <a:noFill/>
              </a:ln>
            </p:spPr>
          </p:pic>
          <p:cxnSp>
            <p:nvCxnSpPr>
              <p:cNvPr id="31" name="直線コネクタ 88">
                <a:extLst>
                  <a:ext uri="{FF2B5EF4-FFF2-40B4-BE49-F238E27FC236}">
                    <a16:creationId xmlns:a16="http://schemas.microsoft.com/office/drawing/2014/main" id="{F0715CE2-1027-40C3-A48E-F52C5D49DF71}"/>
                  </a:ext>
                </a:extLst>
              </p:cNvPr>
              <p:cNvCxnSpPr/>
              <p:nvPr/>
            </p:nvCxnSpPr>
            <p:spPr>
              <a:xfrm>
                <a:off x="2254250" y="450850"/>
                <a:ext cx="450850" cy="33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89">
                <a:extLst>
                  <a:ext uri="{FF2B5EF4-FFF2-40B4-BE49-F238E27FC236}">
                    <a16:creationId xmlns:a16="http://schemas.microsoft.com/office/drawing/2014/main" id="{3876F2E5-DD79-4981-9B59-8221C0EFEC20}"/>
                  </a:ext>
                </a:extLst>
              </p:cNvPr>
              <p:cNvCxnSpPr/>
              <p:nvPr/>
            </p:nvCxnSpPr>
            <p:spPr>
              <a:xfrm flipH="1">
                <a:off x="2813050" y="673100"/>
                <a:ext cx="990600" cy="20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90">
                <a:extLst>
                  <a:ext uri="{FF2B5EF4-FFF2-40B4-BE49-F238E27FC236}">
                    <a16:creationId xmlns:a16="http://schemas.microsoft.com/office/drawing/2014/main" id="{4B6E7A2E-DAD4-486E-B025-D1A9D62CF6B6}"/>
                  </a:ext>
                </a:extLst>
              </p:cNvPr>
              <p:cNvCxnSpPr/>
              <p:nvPr/>
            </p:nvCxnSpPr>
            <p:spPr>
              <a:xfrm>
                <a:off x="1466850" y="1409700"/>
                <a:ext cx="1014095" cy="6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91">
                <a:extLst>
                  <a:ext uri="{FF2B5EF4-FFF2-40B4-BE49-F238E27FC236}">
                    <a16:creationId xmlns:a16="http://schemas.microsoft.com/office/drawing/2014/main" id="{C5BE22C9-C2A3-4192-9AF1-DA877B810C1A}"/>
                  </a:ext>
                </a:extLst>
              </p:cNvPr>
              <p:cNvCxnSpPr/>
              <p:nvPr/>
            </p:nvCxnSpPr>
            <p:spPr>
              <a:xfrm flipH="1">
                <a:off x="2800350" y="1047750"/>
                <a:ext cx="2362200"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92">
                <a:extLst>
                  <a:ext uri="{FF2B5EF4-FFF2-40B4-BE49-F238E27FC236}">
                    <a16:creationId xmlns:a16="http://schemas.microsoft.com/office/drawing/2014/main" id="{F84CA91B-F4D2-4B00-8273-46F27E70013F}"/>
                  </a:ext>
                </a:extLst>
              </p:cNvPr>
              <p:cNvCxnSpPr/>
              <p:nvPr/>
            </p:nvCxnSpPr>
            <p:spPr>
              <a:xfrm flipH="1" flipV="1">
                <a:off x="3257550" y="1543050"/>
                <a:ext cx="1885950" cy="273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93">
                <a:extLst>
                  <a:ext uri="{FF2B5EF4-FFF2-40B4-BE49-F238E27FC236}">
                    <a16:creationId xmlns:a16="http://schemas.microsoft.com/office/drawing/2014/main" id="{F6DA5E9D-DD31-4924-8C30-2FFB3C4C08A5}"/>
                  </a:ext>
                </a:extLst>
              </p:cNvPr>
              <p:cNvCxnSpPr/>
              <p:nvPr/>
            </p:nvCxnSpPr>
            <p:spPr>
              <a:xfrm flipH="1" flipV="1">
                <a:off x="3822700" y="1727200"/>
                <a:ext cx="1346200" cy="774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94">
                <a:extLst>
                  <a:ext uri="{FF2B5EF4-FFF2-40B4-BE49-F238E27FC236}">
                    <a16:creationId xmlns:a16="http://schemas.microsoft.com/office/drawing/2014/main" id="{702BF252-B800-40E8-B8DA-FE401711F8BD}"/>
                  </a:ext>
                </a:extLst>
              </p:cNvPr>
              <p:cNvCxnSpPr/>
              <p:nvPr/>
            </p:nvCxnSpPr>
            <p:spPr>
              <a:xfrm flipV="1">
                <a:off x="4743450" y="2559050"/>
                <a:ext cx="139700" cy="44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95">
                <a:extLst>
                  <a:ext uri="{FF2B5EF4-FFF2-40B4-BE49-F238E27FC236}">
                    <a16:creationId xmlns:a16="http://schemas.microsoft.com/office/drawing/2014/main" id="{29C73AF4-E748-4A74-A350-5B7B794405EB}"/>
                  </a:ext>
                </a:extLst>
              </p:cNvPr>
              <p:cNvCxnSpPr/>
              <p:nvPr/>
            </p:nvCxnSpPr>
            <p:spPr>
              <a:xfrm flipV="1">
                <a:off x="1454150" y="3219450"/>
                <a:ext cx="182245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96">
                <a:extLst>
                  <a:ext uri="{FF2B5EF4-FFF2-40B4-BE49-F238E27FC236}">
                    <a16:creationId xmlns:a16="http://schemas.microsoft.com/office/drawing/2014/main" id="{0B78E563-31E8-49E0-8D92-E0A6F7990198}"/>
                  </a:ext>
                </a:extLst>
              </p:cNvPr>
              <p:cNvCxnSpPr/>
              <p:nvPr/>
            </p:nvCxnSpPr>
            <p:spPr>
              <a:xfrm flipV="1">
                <a:off x="1460500" y="2133600"/>
                <a:ext cx="679450" cy="425450"/>
              </a:xfrm>
              <a:prstGeom prst="line">
                <a:avLst/>
              </a:prstGeom>
            </p:spPr>
            <p:style>
              <a:lnRef idx="1">
                <a:schemeClr val="accent1"/>
              </a:lnRef>
              <a:fillRef idx="0">
                <a:schemeClr val="accent1"/>
              </a:fillRef>
              <a:effectRef idx="0">
                <a:schemeClr val="accent1"/>
              </a:effectRef>
              <a:fontRef idx="minor">
                <a:schemeClr val="tx1"/>
              </a:fontRef>
            </p:style>
          </p:cxnSp>
          <p:sp>
            <p:nvSpPr>
              <p:cNvPr id="40" name="テキスト ボックス 97">
                <a:extLst>
                  <a:ext uri="{FF2B5EF4-FFF2-40B4-BE49-F238E27FC236}">
                    <a16:creationId xmlns:a16="http://schemas.microsoft.com/office/drawing/2014/main" id="{FA9899CD-BC6D-4844-BBCE-0B7BD1BE03CF}"/>
                  </a:ext>
                </a:extLst>
              </p:cNvPr>
              <p:cNvSpPr txBox="1"/>
              <p:nvPr/>
            </p:nvSpPr>
            <p:spPr>
              <a:xfrm>
                <a:off x="882466" y="980261"/>
                <a:ext cx="709762"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Yagisawa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1" name="テキスト ボックス 98">
                <a:extLst>
                  <a:ext uri="{FF2B5EF4-FFF2-40B4-BE49-F238E27FC236}">
                    <a16:creationId xmlns:a16="http://schemas.microsoft.com/office/drawing/2014/main" id="{CF80D5A4-446A-47C0-98F7-4F25690579F3}"/>
                  </a:ext>
                </a:extLst>
              </p:cNvPr>
              <p:cNvSpPr txBox="1"/>
              <p:nvPr/>
            </p:nvSpPr>
            <p:spPr>
              <a:xfrm>
                <a:off x="21293" y="1900040"/>
                <a:ext cx="605043"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Aimata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2" name="テキスト ボックス 99">
                <a:extLst>
                  <a:ext uri="{FF2B5EF4-FFF2-40B4-BE49-F238E27FC236}">
                    <a16:creationId xmlns:a16="http://schemas.microsoft.com/office/drawing/2014/main" id="{D4C83C7F-7C81-4836-AEF3-9449C65AD154}"/>
                  </a:ext>
                </a:extLst>
              </p:cNvPr>
              <p:cNvSpPr txBox="1"/>
              <p:nvPr/>
            </p:nvSpPr>
            <p:spPr>
              <a:xfrm>
                <a:off x="66647" y="2758058"/>
                <a:ext cx="554865"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Yanba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3" name="テキスト ボックス 100">
                <a:extLst>
                  <a:ext uri="{FF2B5EF4-FFF2-40B4-BE49-F238E27FC236}">
                    <a16:creationId xmlns:a16="http://schemas.microsoft.com/office/drawing/2014/main" id="{A21D301A-151D-4C92-A449-06C7AD73CB81}"/>
                  </a:ext>
                </a:extLst>
              </p:cNvPr>
              <p:cNvSpPr txBox="1"/>
              <p:nvPr/>
            </p:nvSpPr>
            <p:spPr>
              <a:xfrm>
                <a:off x="626335" y="3031394"/>
                <a:ext cx="799210"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Shimokubo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4" name="テキスト ボックス 101">
                <a:extLst>
                  <a:ext uri="{FF2B5EF4-FFF2-40B4-BE49-F238E27FC236}">
                    <a16:creationId xmlns:a16="http://schemas.microsoft.com/office/drawing/2014/main" id="{84EE0CBE-292E-4BA7-9ABC-81E2A170554E}"/>
                  </a:ext>
                </a:extLst>
              </p:cNvPr>
              <p:cNvSpPr txBox="1"/>
              <p:nvPr/>
            </p:nvSpPr>
            <p:spPr>
              <a:xfrm>
                <a:off x="3803652" y="805539"/>
                <a:ext cx="714853"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Naramata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5" name="テキスト ボックス 102">
                <a:extLst>
                  <a:ext uri="{FF2B5EF4-FFF2-40B4-BE49-F238E27FC236}">
                    <a16:creationId xmlns:a16="http://schemas.microsoft.com/office/drawing/2014/main" id="{892A1429-54E7-4052-A3A7-10ABE239F9B1}"/>
                  </a:ext>
                </a:extLst>
              </p:cNvPr>
              <p:cNvSpPr txBox="1"/>
              <p:nvPr/>
            </p:nvSpPr>
            <p:spPr>
              <a:xfrm>
                <a:off x="5197994" y="995800"/>
                <a:ext cx="676310"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Fujiwara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6" name="テキスト ボックス 104">
                <a:extLst>
                  <a:ext uri="{FF2B5EF4-FFF2-40B4-BE49-F238E27FC236}">
                    <a16:creationId xmlns:a16="http://schemas.microsoft.com/office/drawing/2014/main" id="{0CCF4D49-6640-4A51-8E51-87349EFEF72D}"/>
                  </a:ext>
                </a:extLst>
              </p:cNvPr>
              <p:cNvSpPr txBox="1"/>
              <p:nvPr/>
            </p:nvSpPr>
            <p:spPr>
              <a:xfrm>
                <a:off x="6119183" y="2224336"/>
                <a:ext cx="592680"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Kusaki Dam</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47" name="テキスト ボックス 105">
                <a:extLst>
                  <a:ext uri="{FF2B5EF4-FFF2-40B4-BE49-F238E27FC236}">
                    <a16:creationId xmlns:a16="http://schemas.microsoft.com/office/drawing/2014/main" id="{E31FFC22-D2E3-4C75-A195-7E02192F8717}"/>
                  </a:ext>
                </a:extLst>
              </p:cNvPr>
              <p:cNvSpPr txBox="1"/>
              <p:nvPr/>
            </p:nvSpPr>
            <p:spPr>
              <a:xfrm>
                <a:off x="4126147" y="3046538"/>
                <a:ext cx="1410798" cy="156914"/>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just">
                  <a:lnSpc>
                    <a:spcPts val="1000"/>
                  </a:lnSpc>
                </a:pPr>
                <a:r>
                  <a:rPr lang="en-US" sz="800" kern="100">
                    <a:effectLst/>
                    <a:latin typeface="Times New Roman" panose="02020603050405020304" pitchFamily="18" charset="0"/>
                    <a:ea typeface="ＭＳ 明朝" panose="02020609040205080304" pitchFamily="17" charset="-128"/>
                    <a:cs typeface="Times New Roman" panose="02020603050405020304" pitchFamily="18" charset="0"/>
                  </a:rPr>
                  <a:t>Watarase Flood Control Basin</a:t>
                </a:r>
                <a:endParaRPr lang="ja-JP" sz="11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grpSp>
      </p:grpSp>
      <p:sp>
        <p:nvSpPr>
          <p:cNvPr id="51" name="角丸四角形 5">
            <a:extLst>
              <a:ext uri="{FF2B5EF4-FFF2-40B4-BE49-F238E27FC236}">
                <a16:creationId xmlns:a16="http://schemas.microsoft.com/office/drawing/2014/main" id="{13DF07A9-9E2C-41EC-84F6-B512AD6A1AEB}"/>
              </a:ext>
            </a:extLst>
          </p:cNvPr>
          <p:cNvSpPr/>
          <p:nvPr/>
        </p:nvSpPr>
        <p:spPr>
          <a:xfrm>
            <a:off x="1212243" y="6075856"/>
            <a:ext cx="7752245"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Dams Operated by the Tone River Dams Integrated Management Office</a:t>
            </a:r>
          </a:p>
        </p:txBody>
      </p:sp>
      <p:sp>
        <p:nvSpPr>
          <p:cNvPr id="2" name="テキスト ボックス 1">
            <a:extLst>
              <a:ext uri="{FF2B5EF4-FFF2-40B4-BE49-F238E27FC236}">
                <a16:creationId xmlns:a16="http://schemas.microsoft.com/office/drawing/2014/main" id="{9CDB736E-8953-45B0-B87A-DD16A4716716}"/>
              </a:ext>
            </a:extLst>
          </p:cNvPr>
          <p:cNvSpPr txBox="1"/>
          <p:nvPr/>
        </p:nvSpPr>
        <p:spPr>
          <a:xfrm>
            <a:off x="441488" y="2163780"/>
            <a:ext cx="1596176" cy="369332"/>
          </a:xfrm>
          <a:prstGeom prst="rect">
            <a:avLst/>
          </a:prstGeom>
          <a:solidFill>
            <a:schemeClr val="bg1"/>
          </a:solidFill>
        </p:spPr>
        <p:txBody>
          <a:bodyPr wrap="square" rtlCol="0">
            <a:spAutoFit/>
          </a:bodyPr>
          <a:lstStyle/>
          <a:p>
            <a:r>
              <a:rPr kumimoji="1" lang="en-US" altLang="ja-JP" dirty="0" err="1"/>
              <a:t>Yagisawa</a:t>
            </a:r>
            <a:r>
              <a:rPr kumimoji="1" lang="en-US" altLang="ja-JP" dirty="0"/>
              <a:t> Dam</a:t>
            </a:r>
            <a:endParaRPr kumimoji="1" lang="ja-JP" altLang="en-US" dirty="0"/>
          </a:p>
        </p:txBody>
      </p:sp>
      <p:sp>
        <p:nvSpPr>
          <p:cNvPr id="49" name="テキスト ボックス 48">
            <a:extLst>
              <a:ext uri="{FF2B5EF4-FFF2-40B4-BE49-F238E27FC236}">
                <a16:creationId xmlns:a16="http://schemas.microsoft.com/office/drawing/2014/main" id="{A1DFA4F9-D104-4176-B6D2-43C54E2B5BC6}"/>
              </a:ext>
            </a:extLst>
          </p:cNvPr>
          <p:cNvSpPr txBox="1"/>
          <p:nvPr/>
        </p:nvSpPr>
        <p:spPr>
          <a:xfrm>
            <a:off x="20264" y="3189935"/>
            <a:ext cx="1410865" cy="369332"/>
          </a:xfrm>
          <a:prstGeom prst="rect">
            <a:avLst/>
          </a:prstGeom>
          <a:solidFill>
            <a:schemeClr val="bg1"/>
          </a:solidFill>
        </p:spPr>
        <p:txBody>
          <a:bodyPr wrap="square" rtlCol="0">
            <a:spAutoFit/>
          </a:bodyPr>
          <a:lstStyle/>
          <a:p>
            <a:r>
              <a:rPr kumimoji="1" lang="en-US" altLang="ja-JP" dirty="0" err="1"/>
              <a:t>Aimata</a:t>
            </a:r>
            <a:r>
              <a:rPr kumimoji="1" lang="en-US" altLang="ja-JP" dirty="0"/>
              <a:t> Dam</a:t>
            </a:r>
            <a:endParaRPr kumimoji="1" lang="ja-JP" altLang="en-US" dirty="0"/>
          </a:p>
        </p:txBody>
      </p:sp>
      <p:sp>
        <p:nvSpPr>
          <p:cNvPr id="53" name="テキスト ボックス 52">
            <a:extLst>
              <a:ext uri="{FF2B5EF4-FFF2-40B4-BE49-F238E27FC236}">
                <a16:creationId xmlns:a16="http://schemas.microsoft.com/office/drawing/2014/main" id="{181ABBFF-E638-4E6C-AD61-ABFE0ED56A9A}"/>
              </a:ext>
            </a:extLst>
          </p:cNvPr>
          <p:cNvSpPr txBox="1"/>
          <p:nvPr/>
        </p:nvSpPr>
        <p:spPr>
          <a:xfrm>
            <a:off x="54166" y="4034737"/>
            <a:ext cx="1410865" cy="369332"/>
          </a:xfrm>
          <a:prstGeom prst="rect">
            <a:avLst/>
          </a:prstGeom>
          <a:solidFill>
            <a:schemeClr val="bg1"/>
          </a:solidFill>
        </p:spPr>
        <p:txBody>
          <a:bodyPr wrap="square" rtlCol="0">
            <a:spAutoFit/>
          </a:bodyPr>
          <a:lstStyle/>
          <a:p>
            <a:r>
              <a:rPr kumimoji="1" lang="en-US" altLang="ja-JP" dirty="0" err="1"/>
              <a:t>Yanba</a:t>
            </a:r>
            <a:r>
              <a:rPr kumimoji="1" lang="en-US" altLang="ja-JP" dirty="0"/>
              <a:t> Dam</a:t>
            </a:r>
            <a:endParaRPr kumimoji="1" lang="ja-JP" altLang="en-US" dirty="0"/>
          </a:p>
        </p:txBody>
      </p:sp>
      <p:sp>
        <p:nvSpPr>
          <p:cNvPr id="54" name="テキスト ボックス 53">
            <a:extLst>
              <a:ext uri="{FF2B5EF4-FFF2-40B4-BE49-F238E27FC236}">
                <a16:creationId xmlns:a16="http://schemas.microsoft.com/office/drawing/2014/main" id="{E7159DEA-4ED2-489F-B1B2-C60E02578C08}"/>
              </a:ext>
            </a:extLst>
          </p:cNvPr>
          <p:cNvSpPr txBox="1"/>
          <p:nvPr/>
        </p:nvSpPr>
        <p:spPr>
          <a:xfrm>
            <a:off x="65487" y="5330989"/>
            <a:ext cx="1821259" cy="369332"/>
          </a:xfrm>
          <a:prstGeom prst="rect">
            <a:avLst/>
          </a:prstGeom>
          <a:solidFill>
            <a:schemeClr val="bg1"/>
          </a:solidFill>
        </p:spPr>
        <p:txBody>
          <a:bodyPr wrap="square" rtlCol="0">
            <a:spAutoFit/>
          </a:bodyPr>
          <a:lstStyle/>
          <a:p>
            <a:r>
              <a:rPr kumimoji="1" lang="en-US" altLang="ja-JP" dirty="0" err="1"/>
              <a:t>Shimokubo</a:t>
            </a:r>
            <a:r>
              <a:rPr kumimoji="1" lang="en-US" altLang="ja-JP" dirty="0"/>
              <a:t> Dam</a:t>
            </a:r>
            <a:endParaRPr kumimoji="1" lang="ja-JP" altLang="en-US" dirty="0"/>
          </a:p>
        </p:txBody>
      </p:sp>
      <p:sp>
        <p:nvSpPr>
          <p:cNvPr id="55" name="テキスト ボックス 54">
            <a:extLst>
              <a:ext uri="{FF2B5EF4-FFF2-40B4-BE49-F238E27FC236}">
                <a16:creationId xmlns:a16="http://schemas.microsoft.com/office/drawing/2014/main" id="{D61C9793-6C6F-48F1-8E9B-773CC1DE2B76}"/>
              </a:ext>
            </a:extLst>
          </p:cNvPr>
          <p:cNvSpPr txBox="1"/>
          <p:nvPr/>
        </p:nvSpPr>
        <p:spPr>
          <a:xfrm>
            <a:off x="4128121" y="5441379"/>
            <a:ext cx="2808312" cy="369332"/>
          </a:xfrm>
          <a:prstGeom prst="rect">
            <a:avLst/>
          </a:prstGeom>
          <a:solidFill>
            <a:schemeClr val="bg1"/>
          </a:solidFill>
        </p:spPr>
        <p:txBody>
          <a:bodyPr wrap="square" rtlCol="0">
            <a:spAutoFit/>
          </a:bodyPr>
          <a:lstStyle/>
          <a:p>
            <a:r>
              <a:rPr kumimoji="1" lang="en-US" altLang="ja-JP" dirty="0" err="1"/>
              <a:t>Watarase</a:t>
            </a:r>
            <a:r>
              <a:rPr kumimoji="1" lang="en-US" altLang="ja-JP" dirty="0"/>
              <a:t> Retarding Basin</a:t>
            </a:r>
            <a:endParaRPr kumimoji="1" lang="ja-JP" altLang="en-US" dirty="0"/>
          </a:p>
        </p:txBody>
      </p:sp>
      <p:sp>
        <p:nvSpPr>
          <p:cNvPr id="56" name="テキスト ボックス 55">
            <a:extLst>
              <a:ext uri="{FF2B5EF4-FFF2-40B4-BE49-F238E27FC236}">
                <a16:creationId xmlns:a16="http://schemas.microsoft.com/office/drawing/2014/main" id="{2D68B7C9-79C4-453A-A03F-20869AC95D09}"/>
              </a:ext>
            </a:extLst>
          </p:cNvPr>
          <p:cNvSpPr txBox="1"/>
          <p:nvPr/>
        </p:nvSpPr>
        <p:spPr>
          <a:xfrm>
            <a:off x="3019800" y="2040618"/>
            <a:ext cx="1741007" cy="369332"/>
          </a:xfrm>
          <a:prstGeom prst="rect">
            <a:avLst/>
          </a:prstGeom>
          <a:solidFill>
            <a:schemeClr val="bg1"/>
          </a:solidFill>
        </p:spPr>
        <p:txBody>
          <a:bodyPr wrap="square" rtlCol="0">
            <a:spAutoFit/>
          </a:bodyPr>
          <a:lstStyle/>
          <a:p>
            <a:r>
              <a:rPr kumimoji="1" lang="en-US" altLang="ja-JP" dirty="0"/>
              <a:t>Naramata Dam</a:t>
            </a:r>
            <a:endParaRPr kumimoji="1" lang="ja-JP" altLang="en-US" dirty="0"/>
          </a:p>
        </p:txBody>
      </p:sp>
      <p:sp>
        <p:nvSpPr>
          <p:cNvPr id="57" name="テキスト ボックス 56">
            <a:extLst>
              <a:ext uri="{FF2B5EF4-FFF2-40B4-BE49-F238E27FC236}">
                <a16:creationId xmlns:a16="http://schemas.microsoft.com/office/drawing/2014/main" id="{6A2F16F5-AD10-471F-A45D-198D13B949D1}"/>
              </a:ext>
            </a:extLst>
          </p:cNvPr>
          <p:cNvSpPr txBox="1"/>
          <p:nvPr/>
        </p:nvSpPr>
        <p:spPr>
          <a:xfrm>
            <a:off x="5159209" y="2316071"/>
            <a:ext cx="1741007" cy="369332"/>
          </a:xfrm>
          <a:prstGeom prst="rect">
            <a:avLst/>
          </a:prstGeom>
          <a:solidFill>
            <a:schemeClr val="bg1"/>
          </a:solidFill>
        </p:spPr>
        <p:txBody>
          <a:bodyPr wrap="square" rtlCol="0">
            <a:spAutoFit/>
          </a:bodyPr>
          <a:lstStyle/>
          <a:p>
            <a:r>
              <a:rPr kumimoji="1" lang="en-US" altLang="ja-JP" dirty="0"/>
              <a:t>Fujiwara Dam</a:t>
            </a:r>
            <a:endParaRPr kumimoji="1" lang="ja-JP" altLang="en-US" dirty="0"/>
          </a:p>
        </p:txBody>
      </p:sp>
      <p:sp>
        <p:nvSpPr>
          <p:cNvPr id="58" name="テキスト ボックス 57">
            <a:extLst>
              <a:ext uri="{FF2B5EF4-FFF2-40B4-BE49-F238E27FC236}">
                <a16:creationId xmlns:a16="http://schemas.microsoft.com/office/drawing/2014/main" id="{592AA370-A1DB-46A5-AE27-A1C4C4195441}"/>
              </a:ext>
            </a:extLst>
          </p:cNvPr>
          <p:cNvSpPr txBox="1"/>
          <p:nvPr/>
        </p:nvSpPr>
        <p:spPr>
          <a:xfrm>
            <a:off x="4391496" y="4235236"/>
            <a:ext cx="1458887" cy="369332"/>
          </a:xfrm>
          <a:prstGeom prst="rect">
            <a:avLst/>
          </a:prstGeom>
          <a:solidFill>
            <a:schemeClr val="bg1"/>
          </a:solidFill>
        </p:spPr>
        <p:txBody>
          <a:bodyPr wrap="square" rtlCol="0">
            <a:spAutoFit/>
          </a:bodyPr>
          <a:lstStyle/>
          <a:p>
            <a:r>
              <a:rPr kumimoji="1" lang="en-US" altLang="ja-JP" dirty="0" err="1"/>
              <a:t>Kusaki</a:t>
            </a:r>
            <a:r>
              <a:rPr kumimoji="1" lang="en-US" altLang="ja-JP" dirty="0"/>
              <a:t> Dam</a:t>
            </a:r>
            <a:endParaRPr kumimoji="1" lang="ja-JP" altLang="en-US" dirty="0"/>
          </a:p>
        </p:txBody>
      </p:sp>
      <p:sp>
        <p:nvSpPr>
          <p:cNvPr id="59" name="テキスト ボックス 58">
            <a:extLst>
              <a:ext uri="{FF2B5EF4-FFF2-40B4-BE49-F238E27FC236}">
                <a16:creationId xmlns:a16="http://schemas.microsoft.com/office/drawing/2014/main" id="{7B298A91-CD3B-4215-BEBB-8387D66B6DF4}"/>
              </a:ext>
            </a:extLst>
          </p:cNvPr>
          <p:cNvSpPr txBox="1"/>
          <p:nvPr/>
        </p:nvSpPr>
        <p:spPr>
          <a:xfrm>
            <a:off x="4363495" y="3201932"/>
            <a:ext cx="1654213" cy="369332"/>
          </a:xfrm>
          <a:prstGeom prst="rect">
            <a:avLst/>
          </a:prstGeom>
          <a:solidFill>
            <a:schemeClr val="bg1"/>
          </a:solidFill>
        </p:spPr>
        <p:txBody>
          <a:bodyPr wrap="square" rtlCol="0">
            <a:spAutoFit/>
          </a:bodyPr>
          <a:lstStyle/>
          <a:p>
            <a:r>
              <a:rPr kumimoji="1" lang="en-US" altLang="ja-JP" dirty="0" err="1"/>
              <a:t>Sonohara</a:t>
            </a:r>
            <a:r>
              <a:rPr kumimoji="1" lang="en-US" altLang="ja-JP" dirty="0"/>
              <a:t> Dam</a:t>
            </a:r>
            <a:endParaRPr kumimoji="1" lang="ja-JP" altLang="en-US" dirty="0"/>
          </a:p>
        </p:txBody>
      </p:sp>
      <p:sp>
        <p:nvSpPr>
          <p:cNvPr id="52" name="Rectangle: Rounded Corners 51">
            <a:extLst>
              <a:ext uri="{FF2B5EF4-FFF2-40B4-BE49-F238E27FC236}">
                <a16:creationId xmlns:a16="http://schemas.microsoft.com/office/drawing/2014/main" id="{4397FEF7-697E-4FB5-8C73-31F430A2BEBE}"/>
              </a:ext>
            </a:extLst>
          </p:cNvPr>
          <p:cNvSpPr/>
          <p:nvPr/>
        </p:nvSpPr>
        <p:spPr>
          <a:xfrm>
            <a:off x="6862032" y="1387987"/>
            <a:ext cx="2246254" cy="4766459"/>
          </a:xfrm>
          <a:prstGeom prst="roundRect">
            <a:avLst>
              <a:gd name="adj" fmla="val 21429"/>
            </a:avLst>
          </a:prstGeom>
          <a:solidFill>
            <a:srgbClr val="EFF9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spcAft>
                <a:spcPts val="600"/>
              </a:spcAft>
            </a:pPr>
            <a:r>
              <a:rPr lang="en-US" altLang="ja-JP" sz="1600" b="1" dirty="0">
                <a:solidFill>
                  <a:schemeClr val="tx1"/>
                </a:solidFill>
              </a:rPr>
              <a:t>Integrated Operation of Multiple Dam</a:t>
            </a:r>
          </a:p>
          <a:p>
            <a:pPr marL="285750" indent="-285750">
              <a:lnSpc>
                <a:spcPts val="2000"/>
              </a:lnSpc>
              <a:spcAft>
                <a:spcPts val="600"/>
              </a:spcAft>
              <a:buFontTx/>
              <a:buChar char="-"/>
            </a:pPr>
            <a:r>
              <a:rPr lang="en-US" altLang="ja-JP" sz="1600" dirty="0">
                <a:solidFill>
                  <a:schemeClr val="tx1"/>
                </a:solidFill>
              </a:rPr>
              <a:t>Integrated operation by considering the dam’s location, reservoir volumes, and characteristics of the river basin</a:t>
            </a:r>
          </a:p>
          <a:p>
            <a:pPr marL="285750" indent="-285750">
              <a:lnSpc>
                <a:spcPts val="2000"/>
              </a:lnSpc>
              <a:spcAft>
                <a:spcPts val="600"/>
              </a:spcAft>
              <a:buFontTx/>
              <a:buChar char="-"/>
            </a:pPr>
            <a:r>
              <a:rPr lang="en-US" altLang="ja-JP" sz="1600" dirty="0">
                <a:solidFill>
                  <a:schemeClr val="tx1"/>
                </a:solidFill>
              </a:rPr>
              <a:t>Example: nine dams managed by national government &amp; Japan Water Agency Tone River basin</a:t>
            </a:r>
          </a:p>
        </p:txBody>
      </p:sp>
      <p:sp>
        <p:nvSpPr>
          <p:cNvPr id="48" name="TextBox 47">
            <a:extLst>
              <a:ext uri="{FF2B5EF4-FFF2-40B4-BE49-F238E27FC236}">
                <a16:creationId xmlns:a16="http://schemas.microsoft.com/office/drawing/2014/main" id="{8B0486AF-5F91-42FC-8C36-CB992ABE165A}"/>
              </a:ext>
            </a:extLst>
          </p:cNvPr>
          <p:cNvSpPr txBox="1"/>
          <p:nvPr/>
        </p:nvSpPr>
        <p:spPr>
          <a:xfrm>
            <a:off x="79169" y="5846669"/>
            <a:ext cx="4892985" cy="246221"/>
          </a:xfrm>
          <a:prstGeom prst="rect">
            <a:avLst/>
          </a:prstGeom>
          <a:noFill/>
        </p:spPr>
        <p:txBody>
          <a:bodyPr wrap="square">
            <a:spAutoFit/>
          </a:bodyPr>
          <a:lstStyle/>
          <a:p>
            <a:pPr>
              <a:defRPr/>
            </a:pPr>
            <a:r>
              <a:rPr lang="en-US" sz="1000" dirty="0">
                <a:ea typeface="ＭＳ 明朝" panose="02020609040205080304" pitchFamily="17" charset="-128"/>
              </a:rPr>
              <a:t>Source: Tone River Dams Integrated Management Office</a:t>
            </a:r>
            <a:endParaRPr lang="en-GB" sz="1000" dirty="0">
              <a:ea typeface="ＭＳ 明朝" panose="02020609040205080304" pitchFamily="17" charset="-128"/>
            </a:endParaRPr>
          </a:p>
        </p:txBody>
      </p:sp>
    </p:spTree>
    <p:extLst>
      <p:ext uri="{BB962C8B-B14F-4D97-AF65-F5344CB8AC3E}">
        <p14:creationId xmlns:p14="http://schemas.microsoft.com/office/powerpoint/2010/main" val="11226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972000"/>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fr-FR" altLang="ja-JP" sz="2000" dirty="0"/>
              <a:t>Dam Rehabilitation Technologies in Japan</a:t>
            </a:r>
            <a:endParaRPr lang="en-US" altLang="ja-JP" sz="2000" dirty="0"/>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12" name="角丸四角形 5">
            <a:extLst>
              <a:ext uri="{FF2B5EF4-FFF2-40B4-BE49-F238E27FC236}">
                <a16:creationId xmlns:a16="http://schemas.microsoft.com/office/drawing/2014/main" id="{27AEAD4E-58A9-4AD4-A0D7-57D63F292A08}"/>
              </a:ext>
            </a:extLst>
          </p:cNvPr>
          <p:cNvSpPr/>
          <p:nvPr/>
        </p:nvSpPr>
        <p:spPr>
          <a:xfrm>
            <a:off x="2411760" y="5742406"/>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Cross Section of Dam Body</a:t>
            </a:r>
          </a:p>
        </p:txBody>
      </p:sp>
      <p:sp>
        <p:nvSpPr>
          <p:cNvPr id="9" name="TextBox 8">
            <a:extLst>
              <a:ext uri="{FF2B5EF4-FFF2-40B4-BE49-F238E27FC236}">
                <a16:creationId xmlns:a16="http://schemas.microsoft.com/office/drawing/2014/main" id="{3993A76B-7F0F-44F2-A8A9-0087046C5F03}"/>
              </a:ext>
            </a:extLst>
          </p:cNvPr>
          <p:cNvSpPr txBox="1"/>
          <p:nvPr/>
        </p:nvSpPr>
        <p:spPr>
          <a:xfrm>
            <a:off x="942022" y="5621563"/>
            <a:ext cx="7446402" cy="246221"/>
          </a:xfrm>
          <a:prstGeom prst="rect">
            <a:avLst/>
          </a:prstGeom>
          <a:noFill/>
        </p:spPr>
        <p:txBody>
          <a:bodyPr wrap="square">
            <a:spAutoFit/>
          </a:bodyPr>
          <a:lstStyle/>
          <a:p>
            <a:pPr>
              <a:defRPr/>
            </a:pPr>
            <a:r>
              <a:rPr lang="en-US" sz="1000" dirty="0">
                <a:ea typeface="ＭＳ 明朝" panose="02020609040205080304" pitchFamily="17" charset="-128"/>
              </a:rPr>
              <a:t>Source: Sapporo Development and Construction Office, Hokkaido Regional Development Bureau</a:t>
            </a:r>
            <a:endParaRPr lang="en-GB" sz="1000" dirty="0">
              <a:ea typeface="ＭＳ 明朝" panose="02020609040205080304" pitchFamily="17" charset="-128"/>
            </a:endParaRPr>
          </a:p>
        </p:txBody>
      </p:sp>
      <p:pic>
        <p:nvPicPr>
          <p:cNvPr id="4" name="図 3">
            <a:extLst>
              <a:ext uri="{FF2B5EF4-FFF2-40B4-BE49-F238E27FC236}">
                <a16:creationId xmlns:a16="http://schemas.microsoft.com/office/drawing/2014/main" id="{0F7D91B0-E124-45A5-984A-154E47F0112F}"/>
              </a:ext>
            </a:extLst>
          </p:cNvPr>
          <p:cNvPicPr>
            <a:picLocks noChangeAspect="1"/>
          </p:cNvPicPr>
          <p:nvPr/>
        </p:nvPicPr>
        <p:blipFill>
          <a:blip r:embed="rId3"/>
          <a:stretch>
            <a:fillRect/>
          </a:stretch>
        </p:blipFill>
        <p:spPr>
          <a:xfrm>
            <a:off x="922400" y="1434489"/>
            <a:ext cx="7753350" cy="4286250"/>
          </a:xfrm>
          <a:prstGeom prst="rect">
            <a:avLst/>
          </a:prstGeom>
        </p:spPr>
      </p:pic>
    </p:spTree>
    <p:extLst>
      <p:ext uri="{BB962C8B-B14F-4D97-AF65-F5344CB8AC3E}">
        <p14:creationId xmlns:p14="http://schemas.microsoft.com/office/powerpoint/2010/main" val="830758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5">
            <a:extLst>
              <a:ext uri="{FF2B5EF4-FFF2-40B4-BE49-F238E27FC236}">
                <a16:creationId xmlns:a16="http://schemas.microsoft.com/office/drawing/2014/main" id="{B939448F-B1CD-4A49-9876-745943A5D076}"/>
              </a:ext>
            </a:extLst>
          </p:cNvPr>
          <p:cNvSpPr/>
          <p:nvPr/>
        </p:nvSpPr>
        <p:spPr>
          <a:xfrm>
            <a:off x="1143198" y="6085898"/>
            <a:ext cx="7158370"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Reformulation of Reservoir Operation for </a:t>
            </a:r>
            <a:r>
              <a:rPr lang="en-US" altLang="ja-JP" sz="1600" b="1" dirty="0" err="1">
                <a:solidFill>
                  <a:schemeClr val="tx1"/>
                </a:solidFill>
              </a:rPr>
              <a:t>Tsuruda</a:t>
            </a:r>
            <a:r>
              <a:rPr lang="en-US" altLang="ja-JP" sz="1600" b="1" dirty="0">
                <a:solidFill>
                  <a:schemeClr val="tx1"/>
                </a:solidFill>
              </a:rPr>
              <a:t> Dam</a:t>
            </a:r>
          </a:p>
        </p:txBody>
      </p:sp>
      <p:sp>
        <p:nvSpPr>
          <p:cNvPr id="2" name="Rectangle 1">
            <a:extLst>
              <a:ext uri="{FF2B5EF4-FFF2-40B4-BE49-F238E27FC236}">
                <a16:creationId xmlns:a16="http://schemas.microsoft.com/office/drawing/2014/main" id="{B6AEF43C-2B24-452F-B3F8-5AB33AA7E786}"/>
              </a:ext>
            </a:extLst>
          </p:cNvPr>
          <p:cNvSpPr/>
          <p:nvPr/>
        </p:nvSpPr>
        <p:spPr>
          <a:xfrm>
            <a:off x="-25350" y="1404572"/>
            <a:ext cx="8165248" cy="348813"/>
          </a:xfrm>
          <a:prstGeom prst="rect">
            <a:avLst/>
          </a:prstGeom>
        </p:spPr>
        <p:txBody>
          <a:bodyPr wrap="square">
            <a:spAutoFit/>
          </a:bodyPr>
          <a:lstStyle/>
          <a:p>
            <a:pPr algn="ctr">
              <a:lnSpc>
                <a:spcPts val="2000"/>
              </a:lnSpc>
              <a:spcAft>
                <a:spcPts val="600"/>
              </a:spcAft>
            </a:pPr>
            <a:r>
              <a:rPr lang="en-US" altLang="ja-JP" b="1" dirty="0"/>
              <a:t>Installation of Additional River Outlet Facility by Drilling (</a:t>
            </a:r>
            <a:r>
              <a:rPr lang="en-US" altLang="ja-JP" b="1" dirty="0" err="1"/>
              <a:t>Tsuruda</a:t>
            </a:r>
            <a:r>
              <a:rPr lang="en-US" altLang="ja-JP" b="1" dirty="0"/>
              <a:t> Dam)</a:t>
            </a:r>
          </a:p>
        </p:txBody>
      </p:sp>
      <p:sp>
        <p:nvSpPr>
          <p:cNvPr id="9" name="タイトル 1">
            <a:extLst>
              <a:ext uri="{FF2B5EF4-FFF2-40B4-BE49-F238E27FC236}">
                <a16:creationId xmlns:a16="http://schemas.microsoft.com/office/drawing/2014/main" id="{D9249F8D-C570-438D-9639-D518189C1251}"/>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11" name="テキスト プレースホルダー 7">
            <a:extLst>
              <a:ext uri="{FF2B5EF4-FFF2-40B4-BE49-F238E27FC236}">
                <a16:creationId xmlns:a16="http://schemas.microsoft.com/office/drawing/2014/main" id="{8834B951-D604-4480-95EA-EF15A50F8913}"/>
              </a:ext>
            </a:extLst>
          </p:cNvPr>
          <p:cNvSpPr txBox="1"/>
          <p:nvPr/>
        </p:nvSpPr>
        <p:spPr>
          <a:xfrm>
            <a:off x="-14726" y="972000"/>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fr-FR" altLang="ja-JP" sz="2000" dirty="0"/>
              <a:t>Dam Rehabilitation Technologies in Japan</a:t>
            </a:r>
            <a:endParaRPr lang="en-US" altLang="ja-JP" sz="2000" dirty="0"/>
          </a:p>
        </p:txBody>
      </p:sp>
      <p:sp>
        <p:nvSpPr>
          <p:cNvPr id="7" name="TextBox 6">
            <a:extLst>
              <a:ext uri="{FF2B5EF4-FFF2-40B4-BE49-F238E27FC236}">
                <a16:creationId xmlns:a16="http://schemas.microsoft.com/office/drawing/2014/main" id="{14B57E4D-F65A-498F-8CF8-EBC3EB672032}"/>
              </a:ext>
            </a:extLst>
          </p:cNvPr>
          <p:cNvSpPr txBox="1"/>
          <p:nvPr/>
        </p:nvSpPr>
        <p:spPr>
          <a:xfrm>
            <a:off x="1143198" y="5886000"/>
            <a:ext cx="7446402" cy="246221"/>
          </a:xfrm>
          <a:prstGeom prst="rect">
            <a:avLst/>
          </a:prstGeom>
          <a:noFill/>
        </p:spPr>
        <p:txBody>
          <a:bodyPr wrap="square">
            <a:spAutoFit/>
          </a:bodyPr>
          <a:lstStyle/>
          <a:p>
            <a:pPr>
              <a:defRPr/>
            </a:pPr>
            <a:r>
              <a:rPr lang="en-US" sz="1000" dirty="0">
                <a:ea typeface="ＭＳ 明朝" panose="02020609040205080304" pitchFamily="17" charset="-128"/>
              </a:rPr>
              <a:t>Source: Sendai-</a:t>
            </a:r>
            <a:r>
              <a:rPr lang="en-US" sz="1000" dirty="0" err="1">
                <a:ea typeface="ＭＳ 明朝" panose="02020609040205080304" pitchFamily="17" charset="-128"/>
              </a:rPr>
              <a:t>gawa</a:t>
            </a:r>
            <a:r>
              <a:rPr lang="en-US" sz="1000" dirty="0">
                <a:ea typeface="ＭＳ 明朝" panose="02020609040205080304" pitchFamily="17" charset="-128"/>
              </a:rPr>
              <a:t> River Office, MLIT</a:t>
            </a:r>
            <a:endParaRPr lang="en-GB" sz="1000" dirty="0">
              <a:ea typeface="ＭＳ 明朝" panose="02020609040205080304" pitchFamily="17" charset="-128"/>
            </a:endParaRPr>
          </a:p>
        </p:txBody>
      </p:sp>
      <p:pic>
        <p:nvPicPr>
          <p:cNvPr id="4" name="図 3">
            <a:extLst>
              <a:ext uri="{FF2B5EF4-FFF2-40B4-BE49-F238E27FC236}">
                <a16:creationId xmlns:a16="http://schemas.microsoft.com/office/drawing/2014/main" id="{0465ED5E-48AB-4BEB-9E15-98B45B7367C6}"/>
              </a:ext>
            </a:extLst>
          </p:cNvPr>
          <p:cNvPicPr>
            <a:picLocks noChangeAspect="1"/>
          </p:cNvPicPr>
          <p:nvPr/>
        </p:nvPicPr>
        <p:blipFill>
          <a:blip r:embed="rId3"/>
          <a:stretch>
            <a:fillRect/>
          </a:stretch>
        </p:blipFill>
        <p:spPr>
          <a:xfrm>
            <a:off x="0" y="1606579"/>
            <a:ext cx="9144000" cy="4238625"/>
          </a:xfrm>
          <a:prstGeom prst="rect">
            <a:avLst/>
          </a:prstGeom>
        </p:spPr>
      </p:pic>
    </p:spTree>
    <p:extLst>
      <p:ext uri="{BB962C8B-B14F-4D97-AF65-F5344CB8AC3E}">
        <p14:creationId xmlns:p14="http://schemas.microsoft.com/office/powerpoint/2010/main" val="1718047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5">
            <a:extLst>
              <a:ext uri="{FF2B5EF4-FFF2-40B4-BE49-F238E27FC236}">
                <a16:creationId xmlns:a16="http://schemas.microsoft.com/office/drawing/2014/main" id="{27AEAD4E-58A9-4AD4-A0D7-57D63F292A08}"/>
              </a:ext>
            </a:extLst>
          </p:cNvPr>
          <p:cNvSpPr/>
          <p:nvPr/>
        </p:nvSpPr>
        <p:spPr>
          <a:xfrm>
            <a:off x="5035074" y="5649552"/>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Rehabilitation Works</a:t>
            </a:r>
          </a:p>
        </p:txBody>
      </p:sp>
      <p:sp>
        <p:nvSpPr>
          <p:cNvPr id="2" name="Rectangle 1">
            <a:extLst>
              <a:ext uri="{FF2B5EF4-FFF2-40B4-BE49-F238E27FC236}">
                <a16:creationId xmlns:a16="http://schemas.microsoft.com/office/drawing/2014/main" id="{B6AEF43C-2B24-452F-B3F8-5AB33AA7E786}"/>
              </a:ext>
            </a:extLst>
          </p:cNvPr>
          <p:cNvSpPr/>
          <p:nvPr/>
        </p:nvSpPr>
        <p:spPr>
          <a:xfrm>
            <a:off x="-25350" y="1404572"/>
            <a:ext cx="8165248" cy="348813"/>
          </a:xfrm>
          <a:prstGeom prst="rect">
            <a:avLst/>
          </a:prstGeom>
        </p:spPr>
        <p:txBody>
          <a:bodyPr wrap="square">
            <a:spAutoFit/>
          </a:bodyPr>
          <a:lstStyle/>
          <a:p>
            <a:pPr algn="ctr">
              <a:lnSpc>
                <a:spcPts val="2000"/>
              </a:lnSpc>
              <a:spcAft>
                <a:spcPts val="600"/>
              </a:spcAft>
            </a:pPr>
            <a:r>
              <a:rPr lang="en-US" altLang="ja-JP" b="1" dirty="0"/>
              <a:t>Installation of Additional River Outlet Facility by Drilling (</a:t>
            </a:r>
            <a:r>
              <a:rPr lang="en-US" altLang="ja-JP" b="1" dirty="0" err="1"/>
              <a:t>Tsuruda</a:t>
            </a:r>
            <a:r>
              <a:rPr lang="en-US" altLang="ja-JP" b="1" dirty="0"/>
              <a:t> Dam)</a:t>
            </a:r>
          </a:p>
        </p:txBody>
      </p:sp>
      <p:pic>
        <p:nvPicPr>
          <p:cNvPr id="11" name="図 13">
            <a:extLst>
              <a:ext uri="{FF2B5EF4-FFF2-40B4-BE49-F238E27FC236}">
                <a16:creationId xmlns:a16="http://schemas.microsoft.com/office/drawing/2014/main" id="{A03327FF-885C-40B5-98BF-434159A7867D}"/>
              </a:ext>
            </a:extLst>
          </p:cNvPr>
          <p:cNvPicPr/>
          <p:nvPr/>
        </p:nvPicPr>
        <p:blipFill>
          <a:blip r:embed="rId3"/>
          <a:stretch>
            <a:fillRect/>
          </a:stretch>
        </p:blipFill>
        <p:spPr>
          <a:xfrm>
            <a:off x="4401933" y="2121663"/>
            <a:ext cx="4187134" cy="3287427"/>
          </a:xfrm>
          <a:prstGeom prst="rect">
            <a:avLst/>
          </a:prstGeom>
        </p:spPr>
      </p:pic>
      <p:pic>
        <p:nvPicPr>
          <p:cNvPr id="18" name="図 117">
            <a:extLst>
              <a:ext uri="{FF2B5EF4-FFF2-40B4-BE49-F238E27FC236}">
                <a16:creationId xmlns:a16="http://schemas.microsoft.com/office/drawing/2014/main" id="{49B4F7D7-9A31-4070-9C30-247FA74D8207}"/>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659" y="2101466"/>
            <a:ext cx="3491920" cy="3216184"/>
          </a:xfrm>
          <a:prstGeom prst="rect">
            <a:avLst/>
          </a:prstGeom>
          <a:noFill/>
          <a:ln>
            <a:noFill/>
          </a:ln>
        </p:spPr>
      </p:pic>
      <p:sp>
        <p:nvSpPr>
          <p:cNvPr id="19" name="角丸四角形 5">
            <a:extLst>
              <a:ext uri="{FF2B5EF4-FFF2-40B4-BE49-F238E27FC236}">
                <a16:creationId xmlns:a16="http://schemas.microsoft.com/office/drawing/2014/main" id="{9372804A-F1D6-4331-9631-5FAAE93CF590}"/>
              </a:ext>
            </a:extLst>
          </p:cNvPr>
          <p:cNvSpPr/>
          <p:nvPr/>
        </p:nvSpPr>
        <p:spPr>
          <a:xfrm>
            <a:off x="524099" y="5665731"/>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rPr>
              <a:t>Drilling of Dam Body</a:t>
            </a:r>
          </a:p>
        </p:txBody>
      </p:sp>
      <p:sp>
        <p:nvSpPr>
          <p:cNvPr id="20" name="テキスト ボックス 19">
            <a:extLst>
              <a:ext uri="{FF2B5EF4-FFF2-40B4-BE49-F238E27FC236}">
                <a16:creationId xmlns:a16="http://schemas.microsoft.com/office/drawing/2014/main" id="{6D000FE3-571E-4A33-8CE4-AF72CA66D7E0}"/>
              </a:ext>
            </a:extLst>
          </p:cNvPr>
          <p:cNvSpPr txBox="1"/>
          <p:nvPr/>
        </p:nvSpPr>
        <p:spPr>
          <a:xfrm>
            <a:off x="4610773" y="3485805"/>
            <a:ext cx="1814630" cy="646331"/>
          </a:xfrm>
          <a:prstGeom prst="rect">
            <a:avLst/>
          </a:prstGeom>
          <a:solidFill>
            <a:srgbClr val="FF0000"/>
          </a:solidFill>
        </p:spPr>
        <p:txBody>
          <a:bodyPr wrap="square" rtlCol="0">
            <a:spAutoFit/>
          </a:bodyPr>
          <a:lstStyle/>
          <a:p>
            <a:r>
              <a:rPr kumimoji="1" lang="en-US" altLang="ja-JP" dirty="0">
                <a:solidFill>
                  <a:schemeClr val="bg1"/>
                </a:solidFill>
              </a:rPr>
              <a:t>Expanded Discharge Pipe</a:t>
            </a:r>
          </a:p>
        </p:txBody>
      </p:sp>
      <p:sp>
        <p:nvSpPr>
          <p:cNvPr id="21" name="テキスト ボックス 20">
            <a:extLst>
              <a:ext uri="{FF2B5EF4-FFF2-40B4-BE49-F238E27FC236}">
                <a16:creationId xmlns:a16="http://schemas.microsoft.com/office/drawing/2014/main" id="{06D4F967-035E-47EF-A4D0-90621AFD80E2}"/>
              </a:ext>
            </a:extLst>
          </p:cNvPr>
          <p:cNvSpPr txBox="1"/>
          <p:nvPr/>
        </p:nvSpPr>
        <p:spPr>
          <a:xfrm>
            <a:off x="6140795" y="4697793"/>
            <a:ext cx="1814631" cy="646331"/>
          </a:xfrm>
          <a:prstGeom prst="rect">
            <a:avLst/>
          </a:prstGeom>
          <a:solidFill>
            <a:srgbClr val="00B050"/>
          </a:solidFill>
        </p:spPr>
        <p:txBody>
          <a:bodyPr wrap="square" rtlCol="0">
            <a:spAutoFit/>
          </a:bodyPr>
          <a:lstStyle/>
          <a:p>
            <a:r>
              <a:rPr kumimoji="1" lang="en-US" altLang="ja-JP" dirty="0">
                <a:solidFill>
                  <a:schemeClr val="bg1"/>
                </a:solidFill>
              </a:rPr>
              <a:t>Existing Energy </a:t>
            </a:r>
            <a:r>
              <a:rPr lang="en-US" altLang="ja-JP" dirty="0">
                <a:solidFill>
                  <a:schemeClr val="bg1"/>
                </a:solidFill>
              </a:rPr>
              <a:t>Dissipator</a:t>
            </a:r>
            <a:endParaRPr kumimoji="1" lang="en-US" altLang="ja-JP" dirty="0">
              <a:solidFill>
                <a:schemeClr val="bg1"/>
              </a:solidFill>
            </a:endParaRPr>
          </a:p>
        </p:txBody>
      </p:sp>
      <p:sp>
        <p:nvSpPr>
          <p:cNvPr id="22" name="テキスト ボックス 21">
            <a:extLst>
              <a:ext uri="{FF2B5EF4-FFF2-40B4-BE49-F238E27FC236}">
                <a16:creationId xmlns:a16="http://schemas.microsoft.com/office/drawing/2014/main" id="{2E2D6CD0-5CAD-4D36-8601-F6E4D2268D3D}"/>
              </a:ext>
            </a:extLst>
          </p:cNvPr>
          <p:cNvSpPr txBox="1"/>
          <p:nvPr/>
        </p:nvSpPr>
        <p:spPr>
          <a:xfrm>
            <a:off x="7108446" y="2237473"/>
            <a:ext cx="1502782" cy="646331"/>
          </a:xfrm>
          <a:prstGeom prst="rect">
            <a:avLst/>
          </a:prstGeom>
          <a:solidFill>
            <a:srgbClr val="FFFF00"/>
          </a:solidFill>
        </p:spPr>
        <p:txBody>
          <a:bodyPr wrap="square" rtlCol="0">
            <a:spAutoFit/>
          </a:bodyPr>
          <a:lstStyle/>
          <a:p>
            <a:r>
              <a:rPr kumimoji="1" lang="en-US" altLang="ja-JP" b="1" dirty="0"/>
              <a:t>Existing Power Pipes</a:t>
            </a:r>
          </a:p>
        </p:txBody>
      </p:sp>
      <p:sp>
        <p:nvSpPr>
          <p:cNvPr id="15" name="タイトル 1">
            <a:extLst>
              <a:ext uri="{FF2B5EF4-FFF2-40B4-BE49-F238E27FC236}">
                <a16:creationId xmlns:a16="http://schemas.microsoft.com/office/drawing/2014/main" id="{BA1C2927-2682-4609-8BEA-8BEF28570B8B}"/>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17" name="テキスト プレースホルダー 7">
            <a:extLst>
              <a:ext uri="{FF2B5EF4-FFF2-40B4-BE49-F238E27FC236}">
                <a16:creationId xmlns:a16="http://schemas.microsoft.com/office/drawing/2014/main" id="{16357130-E2F8-4158-81E8-4562371271A7}"/>
              </a:ext>
            </a:extLst>
          </p:cNvPr>
          <p:cNvSpPr txBox="1"/>
          <p:nvPr/>
        </p:nvSpPr>
        <p:spPr>
          <a:xfrm>
            <a:off x="-14726" y="972000"/>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fr-FR" altLang="ja-JP" sz="2000" dirty="0"/>
              <a:t>Dam Rehabilitation Technologies in Japan</a:t>
            </a:r>
            <a:endParaRPr lang="en-US" altLang="ja-JP" sz="2000" dirty="0"/>
          </a:p>
        </p:txBody>
      </p:sp>
      <p:sp>
        <p:nvSpPr>
          <p:cNvPr id="13" name="TextBox 12">
            <a:extLst>
              <a:ext uri="{FF2B5EF4-FFF2-40B4-BE49-F238E27FC236}">
                <a16:creationId xmlns:a16="http://schemas.microsoft.com/office/drawing/2014/main" id="{808E3658-8F99-46B5-AEBD-E51EB968C332}"/>
              </a:ext>
            </a:extLst>
          </p:cNvPr>
          <p:cNvSpPr txBox="1"/>
          <p:nvPr/>
        </p:nvSpPr>
        <p:spPr>
          <a:xfrm>
            <a:off x="678732" y="5316958"/>
            <a:ext cx="7446402" cy="246221"/>
          </a:xfrm>
          <a:prstGeom prst="rect">
            <a:avLst/>
          </a:prstGeom>
          <a:noFill/>
        </p:spPr>
        <p:txBody>
          <a:bodyPr wrap="square">
            <a:spAutoFit/>
          </a:bodyPr>
          <a:lstStyle/>
          <a:p>
            <a:pPr>
              <a:defRPr/>
            </a:pPr>
            <a:r>
              <a:rPr lang="en-US" sz="1000" dirty="0">
                <a:ea typeface="ＭＳ 明朝" panose="02020609040205080304" pitchFamily="17" charset="-128"/>
              </a:rPr>
              <a:t>Source: Sendai-</a:t>
            </a:r>
            <a:r>
              <a:rPr lang="en-US" sz="1000" dirty="0" err="1">
                <a:ea typeface="ＭＳ 明朝" panose="02020609040205080304" pitchFamily="17" charset="-128"/>
              </a:rPr>
              <a:t>gawa</a:t>
            </a:r>
            <a:r>
              <a:rPr lang="en-US" sz="1000" dirty="0">
                <a:ea typeface="ＭＳ 明朝" panose="02020609040205080304" pitchFamily="17" charset="-128"/>
              </a:rPr>
              <a:t> River Office, MLIT</a:t>
            </a:r>
            <a:endParaRPr lang="en-GB" sz="1000" dirty="0">
              <a:ea typeface="ＭＳ 明朝" panose="02020609040205080304" pitchFamily="17" charset="-128"/>
            </a:endParaRPr>
          </a:p>
        </p:txBody>
      </p:sp>
      <p:sp>
        <p:nvSpPr>
          <p:cNvPr id="14" name="TextBox 13">
            <a:extLst>
              <a:ext uri="{FF2B5EF4-FFF2-40B4-BE49-F238E27FC236}">
                <a16:creationId xmlns:a16="http://schemas.microsoft.com/office/drawing/2014/main" id="{81FD601E-35BD-4364-84CC-93DE17503F08}"/>
              </a:ext>
            </a:extLst>
          </p:cNvPr>
          <p:cNvSpPr txBox="1"/>
          <p:nvPr/>
        </p:nvSpPr>
        <p:spPr>
          <a:xfrm>
            <a:off x="4504610" y="5316958"/>
            <a:ext cx="4084457" cy="246221"/>
          </a:xfrm>
          <a:prstGeom prst="rect">
            <a:avLst/>
          </a:prstGeom>
          <a:noFill/>
        </p:spPr>
        <p:txBody>
          <a:bodyPr wrap="square">
            <a:spAutoFit/>
          </a:bodyPr>
          <a:lstStyle/>
          <a:p>
            <a:pPr>
              <a:defRPr/>
            </a:pPr>
            <a:r>
              <a:rPr lang="en-US" sz="1000" dirty="0">
                <a:ea typeface="ＭＳ 明朝" panose="02020609040205080304" pitchFamily="17" charset="-128"/>
              </a:rPr>
              <a:t>Source: Sendai-</a:t>
            </a:r>
            <a:r>
              <a:rPr lang="en-US" sz="1000" dirty="0" err="1">
                <a:ea typeface="ＭＳ 明朝" panose="02020609040205080304" pitchFamily="17" charset="-128"/>
              </a:rPr>
              <a:t>gawa</a:t>
            </a:r>
            <a:r>
              <a:rPr lang="en-US" sz="1000" dirty="0">
                <a:ea typeface="ＭＳ 明朝" panose="02020609040205080304" pitchFamily="17" charset="-128"/>
              </a:rPr>
              <a:t> River Office, MLIT</a:t>
            </a:r>
            <a:endParaRPr lang="en-GB" sz="1000" dirty="0">
              <a:ea typeface="ＭＳ 明朝" panose="02020609040205080304" pitchFamily="17" charset="-128"/>
            </a:endParaRPr>
          </a:p>
        </p:txBody>
      </p:sp>
    </p:spTree>
    <p:extLst>
      <p:ext uri="{BB962C8B-B14F-4D97-AF65-F5344CB8AC3E}">
        <p14:creationId xmlns:p14="http://schemas.microsoft.com/office/powerpoint/2010/main" val="1402286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5">
            <a:extLst>
              <a:ext uri="{FF2B5EF4-FFF2-40B4-BE49-F238E27FC236}">
                <a16:creationId xmlns:a16="http://schemas.microsoft.com/office/drawing/2014/main" id="{27AEAD4E-58A9-4AD4-A0D7-57D63F292A08}"/>
              </a:ext>
            </a:extLst>
          </p:cNvPr>
          <p:cNvSpPr/>
          <p:nvPr/>
        </p:nvSpPr>
        <p:spPr>
          <a:xfrm>
            <a:off x="2915816" y="6032708"/>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Restoration Works</a:t>
            </a:r>
          </a:p>
        </p:txBody>
      </p:sp>
      <p:sp>
        <p:nvSpPr>
          <p:cNvPr id="2" name="Rectangle 1">
            <a:extLst>
              <a:ext uri="{FF2B5EF4-FFF2-40B4-BE49-F238E27FC236}">
                <a16:creationId xmlns:a16="http://schemas.microsoft.com/office/drawing/2014/main" id="{B6AEF43C-2B24-452F-B3F8-5AB33AA7E786}"/>
              </a:ext>
            </a:extLst>
          </p:cNvPr>
          <p:cNvSpPr/>
          <p:nvPr/>
        </p:nvSpPr>
        <p:spPr>
          <a:xfrm>
            <a:off x="-25350" y="1404572"/>
            <a:ext cx="8165248" cy="348813"/>
          </a:xfrm>
          <a:prstGeom prst="rect">
            <a:avLst/>
          </a:prstGeom>
        </p:spPr>
        <p:txBody>
          <a:bodyPr wrap="square">
            <a:spAutoFit/>
          </a:bodyPr>
          <a:lstStyle/>
          <a:p>
            <a:pPr algn="ctr">
              <a:lnSpc>
                <a:spcPts val="2000"/>
              </a:lnSpc>
              <a:spcAft>
                <a:spcPts val="600"/>
              </a:spcAft>
            </a:pPr>
            <a:r>
              <a:rPr lang="en-US" altLang="ja-JP" b="1" dirty="0"/>
              <a:t>Installation of Additional River Outlet Facility by Drilling (</a:t>
            </a:r>
            <a:r>
              <a:rPr lang="en-US" altLang="ja-JP" b="1" dirty="0" err="1"/>
              <a:t>Tsuruda</a:t>
            </a:r>
            <a:r>
              <a:rPr lang="en-US" altLang="ja-JP" b="1" dirty="0"/>
              <a:t> Dam)</a:t>
            </a:r>
          </a:p>
        </p:txBody>
      </p:sp>
      <p:pic>
        <p:nvPicPr>
          <p:cNvPr id="17" name="図 15">
            <a:extLst>
              <a:ext uri="{FF2B5EF4-FFF2-40B4-BE49-F238E27FC236}">
                <a16:creationId xmlns:a16="http://schemas.microsoft.com/office/drawing/2014/main" id="{4BFC49FA-7CB8-4CBB-9833-54D7AA6DDFC4}"/>
              </a:ext>
            </a:extLst>
          </p:cNvPr>
          <p:cNvPicPr/>
          <p:nvPr/>
        </p:nvPicPr>
        <p:blipFill>
          <a:blip r:embed="rId3"/>
          <a:stretch>
            <a:fillRect/>
          </a:stretch>
        </p:blipFill>
        <p:spPr>
          <a:xfrm>
            <a:off x="1907704" y="2144276"/>
            <a:ext cx="5328592" cy="3672408"/>
          </a:xfrm>
          <a:prstGeom prst="rect">
            <a:avLst/>
          </a:prstGeom>
        </p:spPr>
      </p:pic>
      <p:sp>
        <p:nvSpPr>
          <p:cNvPr id="3" name="テキスト ボックス 2">
            <a:extLst>
              <a:ext uri="{FF2B5EF4-FFF2-40B4-BE49-F238E27FC236}">
                <a16:creationId xmlns:a16="http://schemas.microsoft.com/office/drawing/2014/main" id="{D1DC1139-8711-4969-A154-E93590491521}"/>
              </a:ext>
            </a:extLst>
          </p:cNvPr>
          <p:cNvSpPr txBox="1"/>
          <p:nvPr/>
        </p:nvSpPr>
        <p:spPr>
          <a:xfrm>
            <a:off x="1259632" y="2360300"/>
            <a:ext cx="2376264" cy="923330"/>
          </a:xfrm>
          <a:prstGeom prst="rect">
            <a:avLst/>
          </a:prstGeom>
          <a:solidFill>
            <a:srgbClr val="FF0000"/>
          </a:solidFill>
        </p:spPr>
        <p:txBody>
          <a:bodyPr wrap="square" rtlCol="0">
            <a:spAutoFit/>
          </a:bodyPr>
          <a:lstStyle/>
          <a:p>
            <a:r>
              <a:rPr kumimoji="1" lang="en-US" altLang="ja-JP" b="1" dirty="0">
                <a:solidFill>
                  <a:schemeClr val="bg1"/>
                </a:solidFill>
              </a:rPr>
              <a:t>Expanded Discharge Pipe</a:t>
            </a:r>
          </a:p>
          <a:p>
            <a:r>
              <a:rPr kumimoji="1" lang="en-US" altLang="ja-JP" b="1" dirty="0">
                <a:solidFill>
                  <a:schemeClr val="bg1"/>
                </a:solidFill>
              </a:rPr>
              <a:t>(Completed in 2015)</a:t>
            </a:r>
            <a:endParaRPr kumimoji="1" lang="ja-JP" altLang="en-US" b="1" dirty="0">
              <a:solidFill>
                <a:schemeClr val="bg1"/>
              </a:solidFill>
            </a:endParaRPr>
          </a:p>
        </p:txBody>
      </p:sp>
      <p:sp>
        <p:nvSpPr>
          <p:cNvPr id="13" name="テキスト ボックス 12">
            <a:extLst>
              <a:ext uri="{FF2B5EF4-FFF2-40B4-BE49-F238E27FC236}">
                <a16:creationId xmlns:a16="http://schemas.microsoft.com/office/drawing/2014/main" id="{B51C847E-534F-4CE1-B1DC-9D23446389BC}"/>
              </a:ext>
            </a:extLst>
          </p:cNvPr>
          <p:cNvSpPr txBox="1"/>
          <p:nvPr/>
        </p:nvSpPr>
        <p:spPr>
          <a:xfrm>
            <a:off x="1371554" y="5096604"/>
            <a:ext cx="2480366" cy="923330"/>
          </a:xfrm>
          <a:prstGeom prst="rect">
            <a:avLst/>
          </a:prstGeom>
          <a:solidFill>
            <a:srgbClr val="FF0000"/>
          </a:solidFill>
        </p:spPr>
        <p:txBody>
          <a:bodyPr wrap="square" rtlCol="0">
            <a:spAutoFit/>
          </a:bodyPr>
          <a:lstStyle/>
          <a:p>
            <a:r>
              <a:rPr kumimoji="1" lang="en-US" altLang="ja-JP" b="1" dirty="0">
                <a:solidFill>
                  <a:schemeClr val="bg1"/>
                </a:solidFill>
              </a:rPr>
              <a:t>Expanded Energy Dissipator</a:t>
            </a:r>
          </a:p>
          <a:p>
            <a:r>
              <a:rPr kumimoji="1" lang="en-US" altLang="ja-JP" b="1" dirty="0">
                <a:solidFill>
                  <a:schemeClr val="bg1"/>
                </a:solidFill>
              </a:rPr>
              <a:t>(Completed in 2015)</a:t>
            </a:r>
            <a:endParaRPr kumimoji="1" lang="ja-JP" altLang="en-US" b="1" dirty="0">
              <a:solidFill>
                <a:schemeClr val="bg1"/>
              </a:solidFill>
            </a:endParaRPr>
          </a:p>
        </p:txBody>
      </p:sp>
      <p:sp>
        <p:nvSpPr>
          <p:cNvPr id="15" name="テキスト ボックス 14">
            <a:extLst>
              <a:ext uri="{FF2B5EF4-FFF2-40B4-BE49-F238E27FC236}">
                <a16:creationId xmlns:a16="http://schemas.microsoft.com/office/drawing/2014/main" id="{49C629E5-D226-411A-B73C-FC78BADAE73A}"/>
              </a:ext>
            </a:extLst>
          </p:cNvPr>
          <p:cNvSpPr txBox="1"/>
          <p:nvPr/>
        </p:nvSpPr>
        <p:spPr>
          <a:xfrm>
            <a:off x="5493672" y="5062353"/>
            <a:ext cx="2480365" cy="923330"/>
          </a:xfrm>
          <a:prstGeom prst="rect">
            <a:avLst/>
          </a:prstGeom>
          <a:solidFill>
            <a:srgbClr val="00B050"/>
          </a:solidFill>
        </p:spPr>
        <p:txBody>
          <a:bodyPr wrap="square" rtlCol="0">
            <a:spAutoFit/>
          </a:bodyPr>
          <a:lstStyle/>
          <a:p>
            <a:r>
              <a:rPr kumimoji="1" lang="en-US" altLang="ja-JP" b="1" dirty="0">
                <a:solidFill>
                  <a:schemeClr val="bg1"/>
                </a:solidFill>
              </a:rPr>
              <a:t>Improved Energy Dissipator</a:t>
            </a:r>
          </a:p>
          <a:p>
            <a:r>
              <a:rPr kumimoji="1" lang="en-US" altLang="ja-JP" b="1" dirty="0">
                <a:solidFill>
                  <a:schemeClr val="bg1"/>
                </a:solidFill>
              </a:rPr>
              <a:t>(Completed in 2017)</a:t>
            </a:r>
            <a:endParaRPr kumimoji="1" lang="ja-JP" altLang="en-US" b="1" dirty="0">
              <a:solidFill>
                <a:schemeClr val="bg1"/>
              </a:solidFill>
            </a:endParaRPr>
          </a:p>
        </p:txBody>
      </p:sp>
      <p:sp>
        <p:nvSpPr>
          <p:cNvPr id="20" name="テキスト ボックス 19">
            <a:extLst>
              <a:ext uri="{FF2B5EF4-FFF2-40B4-BE49-F238E27FC236}">
                <a16:creationId xmlns:a16="http://schemas.microsoft.com/office/drawing/2014/main" id="{A774B6E4-EB32-4999-866B-EC8887D6CC4B}"/>
              </a:ext>
            </a:extLst>
          </p:cNvPr>
          <p:cNvSpPr txBox="1"/>
          <p:nvPr/>
        </p:nvSpPr>
        <p:spPr>
          <a:xfrm>
            <a:off x="5546981" y="2148134"/>
            <a:ext cx="2427055" cy="923330"/>
          </a:xfrm>
          <a:prstGeom prst="rect">
            <a:avLst/>
          </a:prstGeom>
          <a:solidFill>
            <a:srgbClr val="FFFF00"/>
          </a:solidFill>
        </p:spPr>
        <p:txBody>
          <a:bodyPr wrap="square" rtlCol="0">
            <a:spAutoFit/>
          </a:bodyPr>
          <a:lstStyle/>
          <a:p>
            <a:r>
              <a:rPr kumimoji="1" lang="en-US" altLang="ja-JP" b="1" dirty="0"/>
              <a:t>Replacement of Power Pipe</a:t>
            </a:r>
          </a:p>
          <a:p>
            <a:r>
              <a:rPr lang="en-US" altLang="ja-JP" b="1" dirty="0"/>
              <a:t>(Completed in 2015)</a:t>
            </a:r>
            <a:endParaRPr kumimoji="1" lang="en-US" altLang="ja-JP" b="1" dirty="0"/>
          </a:p>
        </p:txBody>
      </p:sp>
      <p:sp>
        <p:nvSpPr>
          <p:cNvPr id="16" name="タイトル 1">
            <a:extLst>
              <a:ext uri="{FF2B5EF4-FFF2-40B4-BE49-F238E27FC236}">
                <a16:creationId xmlns:a16="http://schemas.microsoft.com/office/drawing/2014/main" id="{1A42DE7E-ECB2-489E-BD19-0D0CACB21E13}"/>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19" name="テキスト プレースホルダー 7">
            <a:extLst>
              <a:ext uri="{FF2B5EF4-FFF2-40B4-BE49-F238E27FC236}">
                <a16:creationId xmlns:a16="http://schemas.microsoft.com/office/drawing/2014/main" id="{F384373A-3B60-44EE-AF12-44575AAE2366}"/>
              </a:ext>
            </a:extLst>
          </p:cNvPr>
          <p:cNvSpPr txBox="1"/>
          <p:nvPr/>
        </p:nvSpPr>
        <p:spPr>
          <a:xfrm>
            <a:off x="-14726" y="972000"/>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fr-FR" altLang="ja-JP" sz="2000" dirty="0"/>
              <a:t>Dam Rehabilitation Technologies in Japan</a:t>
            </a:r>
            <a:endParaRPr lang="en-US" altLang="ja-JP" sz="2000" dirty="0"/>
          </a:p>
        </p:txBody>
      </p:sp>
      <p:sp>
        <p:nvSpPr>
          <p:cNvPr id="11" name="TextBox 10">
            <a:extLst>
              <a:ext uri="{FF2B5EF4-FFF2-40B4-BE49-F238E27FC236}">
                <a16:creationId xmlns:a16="http://schemas.microsoft.com/office/drawing/2014/main" id="{6BE2B152-B4DF-4D8C-90ED-1F3ACFDE2BE4}"/>
              </a:ext>
            </a:extLst>
          </p:cNvPr>
          <p:cNvSpPr txBox="1"/>
          <p:nvPr/>
        </p:nvSpPr>
        <p:spPr>
          <a:xfrm>
            <a:off x="1770472" y="5870087"/>
            <a:ext cx="3521610" cy="246221"/>
          </a:xfrm>
          <a:prstGeom prst="rect">
            <a:avLst/>
          </a:prstGeom>
          <a:noFill/>
        </p:spPr>
        <p:txBody>
          <a:bodyPr wrap="square">
            <a:spAutoFit/>
          </a:bodyPr>
          <a:lstStyle/>
          <a:p>
            <a:pPr>
              <a:defRPr/>
            </a:pPr>
            <a:r>
              <a:rPr lang="en-US" sz="1000" dirty="0">
                <a:ea typeface="ＭＳ 明朝" panose="02020609040205080304" pitchFamily="17" charset="-128"/>
              </a:rPr>
              <a:t>Source: Sendai-</a:t>
            </a:r>
            <a:r>
              <a:rPr lang="en-US" sz="1000" dirty="0" err="1">
                <a:ea typeface="ＭＳ 明朝" panose="02020609040205080304" pitchFamily="17" charset="-128"/>
              </a:rPr>
              <a:t>gawa</a:t>
            </a:r>
            <a:r>
              <a:rPr lang="en-US" sz="1000" dirty="0">
                <a:ea typeface="ＭＳ 明朝" panose="02020609040205080304" pitchFamily="17" charset="-128"/>
              </a:rPr>
              <a:t> River Office, MLIT</a:t>
            </a:r>
            <a:endParaRPr lang="en-GB" sz="1000" dirty="0">
              <a:ea typeface="ＭＳ 明朝" panose="02020609040205080304" pitchFamily="17" charset="-128"/>
            </a:endParaRPr>
          </a:p>
        </p:txBody>
      </p:sp>
    </p:spTree>
    <p:extLst>
      <p:ext uri="{BB962C8B-B14F-4D97-AF65-F5344CB8AC3E}">
        <p14:creationId xmlns:p14="http://schemas.microsoft.com/office/powerpoint/2010/main" val="1084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360000" y="252000"/>
            <a:ext cx="2736304" cy="720000"/>
          </a:xfrm>
        </p:spPr>
        <p:txBody>
          <a:bodyPr>
            <a:normAutofit/>
          </a:bodyPr>
          <a:lstStyle/>
          <a:p>
            <a:r>
              <a:rPr lang="en-US" altLang="ja-JP" dirty="0"/>
              <a:t>1. Introduction</a:t>
            </a:r>
            <a:endParaRPr kumimoji="1" lang="ja-JP" altLang="en-US" dirty="0"/>
          </a:p>
        </p:txBody>
      </p:sp>
      <p:sp>
        <p:nvSpPr>
          <p:cNvPr id="10" name="コンテンツ プレースホルダー 3">
            <a:extLst>
              <a:ext uri="{FF2B5EF4-FFF2-40B4-BE49-F238E27FC236}">
                <a16:creationId xmlns:a16="http://schemas.microsoft.com/office/drawing/2014/main" id="{B5AD6D7E-BDCB-44A7-BC70-99FECCEC3FD1}"/>
              </a:ext>
            </a:extLst>
          </p:cNvPr>
          <p:cNvSpPr txBox="1"/>
          <p:nvPr/>
        </p:nvSpPr>
        <p:spPr>
          <a:xfrm>
            <a:off x="1187858" y="4727593"/>
            <a:ext cx="6768284"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History of Dam Construction in Japan</a:t>
            </a:r>
            <a:endParaRPr lang="ja-JP" altLang="en-US" sz="1600" dirty="0"/>
          </a:p>
        </p:txBody>
      </p:sp>
      <p:sp>
        <p:nvSpPr>
          <p:cNvPr id="18" name="正方形/長方形 17">
            <a:extLst>
              <a:ext uri="{FF2B5EF4-FFF2-40B4-BE49-F238E27FC236}">
                <a16:creationId xmlns:a16="http://schemas.microsoft.com/office/drawing/2014/main" id="{65A55383-AFE3-468E-8A5B-0A9281F22D7A}"/>
              </a:ext>
            </a:extLst>
          </p:cNvPr>
          <p:cNvSpPr/>
          <p:nvPr/>
        </p:nvSpPr>
        <p:spPr>
          <a:xfrm>
            <a:off x="7168528" y="3474297"/>
            <a:ext cx="183287" cy="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1" name="テキスト ボックス 6">
            <a:extLst>
              <a:ext uri="{FF2B5EF4-FFF2-40B4-BE49-F238E27FC236}">
                <a16:creationId xmlns:a16="http://schemas.microsoft.com/office/drawing/2014/main" id="{7A88A42B-356C-4FD4-9BBA-2AB21F26C83E}"/>
              </a:ext>
            </a:extLst>
          </p:cNvPr>
          <p:cNvSpPr txBox="1"/>
          <p:nvPr/>
        </p:nvSpPr>
        <p:spPr>
          <a:xfrm>
            <a:off x="1364540" y="4345359"/>
            <a:ext cx="6414919" cy="246221"/>
          </a:xfrm>
          <a:prstGeom prst="rect">
            <a:avLst/>
          </a:prstGeom>
          <a:noFill/>
        </p:spPr>
        <p:txBody>
          <a:bodyPr wrap="square">
            <a:spAutoFit/>
          </a:bodyPr>
          <a:lstStyle/>
          <a:p>
            <a:pPr>
              <a:defRPr/>
            </a:pPr>
            <a:r>
              <a:rPr lang="en-US" sz="1000" dirty="0">
                <a:ea typeface="ＭＳ 明朝" panose="02020609040205080304" pitchFamily="17" charset="-128"/>
              </a:rPr>
              <a:t>Source: Edited data from Year Book od Dams (Japan Dam Foundation)</a:t>
            </a:r>
          </a:p>
        </p:txBody>
      </p:sp>
      <p:sp>
        <p:nvSpPr>
          <p:cNvPr id="13" name="TextBox 12">
            <a:extLst>
              <a:ext uri="{FF2B5EF4-FFF2-40B4-BE49-F238E27FC236}">
                <a16:creationId xmlns:a16="http://schemas.microsoft.com/office/drawing/2014/main" id="{6F5F29DB-741E-4917-9C1B-B0FA2598A69B}"/>
              </a:ext>
            </a:extLst>
          </p:cNvPr>
          <p:cNvSpPr txBox="1"/>
          <p:nvPr/>
        </p:nvSpPr>
        <p:spPr>
          <a:xfrm>
            <a:off x="360000" y="4971657"/>
            <a:ext cx="8587619" cy="1464231"/>
          </a:xfrm>
          <a:prstGeom prst="roundRect">
            <a:avLst/>
          </a:prstGeom>
          <a:noFill/>
        </p:spPr>
        <p:txBody>
          <a:bodyPr wrap="square" rtlCol="0">
            <a:spAutoFit/>
          </a:bodyPr>
          <a:lstStyle/>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Many dams were constructed in the 1960s to 1970s, and more than 50 years have already passed. </a:t>
            </a:r>
          </a:p>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It is necessary to manage aging dams efficiently and to maintain or improve their functions as necessary. </a:t>
            </a:r>
            <a:endParaRPr lang="ja-JP" altLang="en-US" sz="2000" dirty="0">
              <a:latin typeface="Cambria" panose="02040503050406030204" pitchFamily="18" charset="0"/>
            </a:endParaRPr>
          </a:p>
        </p:txBody>
      </p:sp>
      <p:pic>
        <p:nvPicPr>
          <p:cNvPr id="20" name="Picture 19">
            <a:extLst>
              <a:ext uri="{FF2B5EF4-FFF2-40B4-BE49-F238E27FC236}">
                <a16:creationId xmlns:a16="http://schemas.microsoft.com/office/drawing/2014/main" id="{CEFDDF70-0F71-4E0B-BBB6-88E5D79227B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648" y="805195"/>
            <a:ext cx="6513656" cy="3471795"/>
          </a:xfrm>
          <a:prstGeom prst="rect">
            <a:avLst/>
          </a:prstGeom>
          <a:noFill/>
          <a:ln>
            <a:noFill/>
          </a:ln>
        </p:spPr>
      </p:pic>
      <p:cxnSp>
        <p:nvCxnSpPr>
          <p:cNvPr id="22" name="Straight Connector 21">
            <a:extLst>
              <a:ext uri="{FF2B5EF4-FFF2-40B4-BE49-F238E27FC236}">
                <a16:creationId xmlns:a16="http://schemas.microsoft.com/office/drawing/2014/main" id="{C797717A-0395-4870-A813-B9B5699842A4}"/>
              </a:ext>
            </a:extLst>
          </p:cNvPr>
          <p:cNvCxnSpPr>
            <a:cxnSpLocks/>
          </p:cNvCxnSpPr>
          <p:nvPr/>
        </p:nvCxnSpPr>
        <p:spPr>
          <a:xfrm>
            <a:off x="6084168" y="1340768"/>
            <a:ext cx="0" cy="30112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072EEDE-2141-4151-9D7D-D5F80FEAE8D4}"/>
              </a:ext>
            </a:extLst>
          </p:cNvPr>
          <p:cNvSpPr txBox="1"/>
          <p:nvPr/>
        </p:nvSpPr>
        <p:spPr>
          <a:xfrm>
            <a:off x="6001052" y="4034257"/>
            <a:ext cx="2822055" cy="369332"/>
          </a:xfrm>
          <a:prstGeom prst="rect">
            <a:avLst/>
          </a:prstGeom>
          <a:noFill/>
        </p:spPr>
        <p:txBody>
          <a:bodyPr wrap="none" rtlCol="0">
            <a:spAutoFit/>
          </a:bodyPr>
          <a:lstStyle/>
          <a:p>
            <a:r>
              <a:rPr kumimoji="1" lang="en-GB" dirty="0">
                <a:solidFill>
                  <a:srgbClr val="FF0000"/>
                </a:solidFill>
              </a:rPr>
              <a:t>Passed more than 50 years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10;&#10;自動的に生成された説明">
            <a:extLst>
              <a:ext uri="{FF2B5EF4-FFF2-40B4-BE49-F238E27FC236}">
                <a16:creationId xmlns:a16="http://schemas.microsoft.com/office/drawing/2014/main" id="{CC827543-435A-4A74-BF21-CAA5B4F780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44" y="1780609"/>
            <a:ext cx="8449056" cy="3060192"/>
          </a:xfrm>
          <a:prstGeom prst="rect">
            <a:avLst/>
          </a:prstGeom>
        </p:spPr>
      </p:pic>
      <p:sp>
        <p:nvSpPr>
          <p:cNvPr id="12" name="角丸四角形 5">
            <a:extLst>
              <a:ext uri="{FF2B5EF4-FFF2-40B4-BE49-F238E27FC236}">
                <a16:creationId xmlns:a16="http://schemas.microsoft.com/office/drawing/2014/main" id="{27AEAD4E-58A9-4AD4-A0D7-57D63F292A08}"/>
              </a:ext>
            </a:extLst>
          </p:cNvPr>
          <p:cNvSpPr/>
          <p:nvPr/>
        </p:nvSpPr>
        <p:spPr>
          <a:xfrm>
            <a:off x="107504" y="5761926"/>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Before and after Restoration</a:t>
            </a:r>
          </a:p>
        </p:txBody>
      </p:sp>
      <p:sp>
        <p:nvSpPr>
          <p:cNvPr id="2" name="Rectangle 1">
            <a:extLst>
              <a:ext uri="{FF2B5EF4-FFF2-40B4-BE49-F238E27FC236}">
                <a16:creationId xmlns:a16="http://schemas.microsoft.com/office/drawing/2014/main" id="{B6AEF43C-2B24-452F-B3F8-5AB33AA7E786}"/>
              </a:ext>
            </a:extLst>
          </p:cNvPr>
          <p:cNvSpPr/>
          <p:nvPr/>
        </p:nvSpPr>
        <p:spPr>
          <a:xfrm>
            <a:off x="212296" y="1409934"/>
            <a:ext cx="8165248" cy="348813"/>
          </a:xfrm>
          <a:prstGeom prst="rect">
            <a:avLst/>
          </a:prstGeom>
        </p:spPr>
        <p:txBody>
          <a:bodyPr wrap="square">
            <a:spAutoFit/>
          </a:bodyPr>
          <a:lstStyle/>
          <a:p>
            <a:pPr>
              <a:lnSpc>
                <a:spcPts val="2000"/>
              </a:lnSpc>
              <a:spcAft>
                <a:spcPts val="600"/>
              </a:spcAft>
            </a:pPr>
            <a:r>
              <a:rPr lang="en-US" altLang="ja-JP" b="1" dirty="0"/>
              <a:t>Restoration of Japan’s Oldest Dam (Improvement of </a:t>
            </a:r>
            <a:r>
              <a:rPr lang="en-US" altLang="ja-JP" b="1" dirty="0" err="1"/>
              <a:t>Sayama-ike</a:t>
            </a:r>
            <a:r>
              <a:rPr lang="en-US" altLang="ja-JP" b="1" dirty="0"/>
              <a:t>)</a:t>
            </a:r>
          </a:p>
        </p:txBody>
      </p:sp>
      <p:sp>
        <p:nvSpPr>
          <p:cNvPr id="19" name="角丸四角形 5">
            <a:extLst>
              <a:ext uri="{FF2B5EF4-FFF2-40B4-BE49-F238E27FC236}">
                <a16:creationId xmlns:a16="http://schemas.microsoft.com/office/drawing/2014/main" id="{9372804A-F1D6-4331-9631-5FAAE93CF590}"/>
              </a:ext>
            </a:extLst>
          </p:cNvPr>
          <p:cNvSpPr/>
          <p:nvPr/>
        </p:nvSpPr>
        <p:spPr>
          <a:xfrm>
            <a:off x="4209326" y="5027710"/>
            <a:ext cx="3544607"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History of Restoration Works</a:t>
            </a:r>
          </a:p>
        </p:txBody>
      </p:sp>
      <p:pic>
        <p:nvPicPr>
          <p:cNvPr id="21" name="図 27">
            <a:extLst>
              <a:ext uri="{FF2B5EF4-FFF2-40B4-BE49-F238E27FC236}">
                <a16:creationId xmlns:a16="http://schemas.microsoft.com/office/drawing/2014/main" id="{3FB3C349-E331-4AC3-906E-DDFF919D857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13600" y="1863117"/>
            <a:ext cx="2088232" cy="1885522"/>
          </a:xfrm>
          <a:prstGeom prst="rect">
            <a:avLst/>
          </a:prstGeom>
          <a:ln>
            <a:noFill/>
          </a:ln>
          <a:extLst>
            <a:ext uri="{53640926-AAD7-44D8-BBD7-CCE9431645EC}">
              <a14:shadowObscured xmlns:a14="http://schemas.microsoft.com/office/drawing/2010/main"/>
            </a:ext>
          </a:extLst>
        </p:spPr>
      </p:pic>
      <p:pic>
        <p:nvPicPr>
          <p:cNvPr id="10" name="図 27">
            <a:extLst>
              <a:ext uri="{FF2B5EF4-FFF2-40B4-BE49-F238E27FC236}">
                <a16:creationId xmlns:a16="http://schemas.microsoft.com/office/drawing/2014/main" id="{D7E3E99E-E54C-4BF9-A418-3A9FB61FD049}"/>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80457" y="3748639"/>
            <a:ext cx="2304256" cy="1757923"/>
          </a:xfrm>
          <a:prstGeom prst="rect">
            <a:avLst/>
          </a:prstGeom>
          <a:ln>
            <a:noFill/>
          </a:ln>
          <a:extLst>
            <a:ext uri="{53640926-AAD7-44D8-BBD7-CCE9431645EC}">
              <a14:shadowObscured xmlns:a14="http://schemas.microsoft.com/office/drawing/2010/main"/>
            </a:ext>
          </a:extLst>
        </p:spPr>
      </p:pic>
      <p:sp>
        <p:nvSpPr>
          <p:cNvPr id="13" name="タイトル 1">
            <a:extLst>
              <a:ext uri="{FF2B5EF4-FFF2-40B4-BE49-F238E27FC236}">
                <a16:creationId xmlns:a16="http://schemas.microsoft.com/office/drawing/2014/main" id="{7EA3E7B6-34A1-48B0-B3E2-C937CE672CDC}"/>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of Dam &amp; Improvement of its Function</a:t>
            </a:r>
            <a:endParaRPr kumimoji="1" lang="ja-JP" altLang="en-US" sz="2800" dirty="0"/>
          </a:p>
        </p:txBody>
      </p:sp>
      <p:sp>
        <p:nvSpPr>
          <p:cNvPr id="16" name="テキスト プレースホルダー 7">
            <a:extLst>
              <a:ext uri="{FF2B5EF4-FFF2-40B4-BE49-F238E27FC236}">
                <a16:creationId xmlns:a16="http://schemas.microsoft.com/office/drawing/2014/main" id="{BDB26DA4-04AA-4509-8996-941A2F17A045}"/>
              </a:ext>
            </a:extLst>
          </p:cNvPr>
          <p:cNvSpPr txBox="1"/>
          <p:nvPr/>
        </p:nvSpPr>
        <p:spPr>
          <a:xfrm>
            <a:off x="-14726" y="972000"/>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a:t>
            </a:r>
            <a:r>
              <a:rPr lang="ja-JP" altLang="en-US" sz="2000" dirty="0"/>
              <a:t>　</a:t>
            </a:r>
            <a:r>
              <a:rPr lang="fr-FR" altLang="ja-JP" sz="2000" dirty="0"/>
              <a:t>Dam Rehabilitation Technologies in Japan</a:t>
            </a:r>
            <a:endParaRPr lang="en-US" altLang="ja-JP" sz="2000" dirty="0"/>
          </a:p>
        </p:txBody>
      </p:sp>
      <p:sp>
        <p:nvSpPr>
          <p:cNvPr id="14" name="TextBox 13">
            <a:extLst>
              <a:ext uri="{FF2B5EF4-FFF2-40B4-BE49-F238E27FC236}">
                <a16:creationId xmlns:a16="http://schemas.microsoft.com/office/drawing/2014/main" id="{0EDCF466-A8BA-480C-BBF3-731A1D979838}"/>
              </a:ext>
            </a:extLst>
          </p:cNvPr>
          <p:cNvSpPr txBox="1"/>
          <p:nvPr/>
        </p:nvSpPr>
        <p:spPr>
          <a:xfrm>
            <a:off x="3357182" y="4627600"/>
            <a:ext cx="5406361" cy="400110"/>
          </a:xfrm>
          <a:prstGeom prst="rect">
            <a:avLst/>
          </a:prstGeom>
          <a:noFill/>
        </p:spPr>
        <p:txBody>
          <a:bodyPr wrap="square">
            <a:spAutoFit/>
          </a:bodyPr>
          <a:lstStyle/>
          <a:p>
            <a:pPr>
              <a:defRPr/>
            </a:pPr>
            <a:r>
              <a:rPr lang="en-US" sz="1000" dirty="0">
                <a:ea typeface="ＭＳ 明朝" panose="02020609040205080304" pitchFamily="17" charset="-128"/>
              </a:rPr>
              <a:t>Source: </a:t>
            </a:r>
            <a:r>
              <a:rPr lang="en-US" sz="1000" dirty="0" err="1">
                <a:ea typeface="ＭＳ 明朝" panose="02020609040205080304" pitchFamily="17" charset="-128"/>
              </a:rPr>
              <a:t>Sayama-ike</a:t>
            </a:r>
            <a:r>
              <a:rPr lang="en-US" sz="1000" dirty="0">
                <a:ea typeface="ＭＳ 明朝" panose="02020609040205080304" pitchFamily="17" charset="-128"/>
              </a:rPr>
              <a:t> Dam Talks about History of Civil Engineering, Historical Studies of Civil Engineering No.15</a:t>
            </a:r>
            <a:endParaRPr lang="en-GB" sz="1000" dirty="0">
              <a:ea typeface="ＭＳ 明朝" panose="02020609040205080304" pitchFamily="17" charset="-128"/>
            </a:endParaRPr>
          </a:p>
        </p:txBody>
      </p:sp>
      <p:sp>
        <p:nvSpPr>
          <p:cNvPr id="15" name="TextBox 14">
            <a:extLst>
              <a:ext uri="{FF2B5EF4-FFF2-40B4-BE49-F238E27FC236}">
                <a16:creationId xmlns:a16="http://schemas.microsoft.com/office/drawing/2014/main" id="{411B4259-0579-4C35-A093-913D0DEF2786}"/>
              </a:ext>
            </a:extLst>
          </p:cNvPr>
          <p:cNvSpPr txBox="1"/>
          <p:nvPr/>
        </p:nvSpPr>
        <p:spPr>
          <a:xfrm>
            <a:off x="467544" y="5511050"/>
            <a:ext cx="2304256" cy="246221"/>
          </a:xfrm>
          <a:prstGeom prst="rect">
            <a:avLst/>
          </a:prstGeom>
          <a:noFill/>
        </p:spPr>
        <p:txBody>
          <a:bodyPr wrap="square">
            <a:spAutoFit/>
          </a:bodyPr>
          <a:lstStyle/>
          <a:p>
            <a:pPr>
              <a:defRPr/>
            </a:pPr>
            <a:r>
              <a:rPr lang="en-US" sz="1000" dirty="0">
                <a:ea typeface="ＭＳ 明朝" panose="02020609040205080304" pitchFamily="17" charset="-128"/>
              </a:rPr>
              <a:t>Source: Website of Osaka Prefecture</a:t>
            </a:r>
            <a:endParaRPr lang="en-GB" sz="1000" dirty="0">
              <a:ea typeface="ＭＳ 明朝" panose="02020609040205080304" pitchFamily="17" charset="-128"/>
            </a:endParaRPr>
          </a:p>
        </p:txBody>
      </p:sp>
    </p:spTree>
    <p:extLst>
      <p:ext uri="{BB962C8B-B14F-4D97-AF65-F5344CB8AC3E}">
        <p14:creationId xmlns:p14="http://schemas.microsoft.com/office/powerpoint/2010/main" val="2576889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986234"/>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a:t>
            </a:r>
            <a:r>
              <a:rPr lang="ja-JP" altLang="en-US" sz="2000" dirty="0"/>
              <a:t>　</a:t>
            </a:r>
            <a:r>
              <a:rPr lang="fr-FR" altLang="ja-JP" sz="2000" dirty="0"/>
              <a:t>Technologies for Dam Sediment Control</a:t>
            </a:r>
            <a:endParaRPr lang="en-US" altLang="ja-JP" sz="2000" dirty="0"/>
          </a:p>
        </p:txBody>
      </p:sp>
      <p:sp>
        <p:nvSpPr>
          <p:cNvPr id="3" name="Rectangle: Rounded Corners 2">
            <a:extLst>
              <a:ext uri="{FF2B5EF4-FFF2-40B4-BE49-F238E27FC236}">
                <a16:creationId xmlns:a16="http://schemas.microsoft.com/office/drawing/2014/main" id="{CFF5FDA3-F992-44BF-ADD5-E78E3B909306}"/>
              </a:ext>
            </a:extLst>
          </p:cNvPr>
          <p:cNvSpPr/>
          <p:nvPr/>
        </p:nvSpPr>
        <p:spPr>
          <a:xfrm>
            <a:off x="568894" y="1557738"/>
            <a:ext cx="7811812" cy="715089"/>
          </a:xfrm>
          <a:prstGeom prst="roundRect">
            <a:avLst/>
          </a:prstGeom>
          <a:solidFill>
            <a:srgbClr val="FFFFEB"/>
          </a:solidFill>
        </p:spPr>
        <p:txBody>
          <a:bodyPr wrap="square">
            <a:spAutoFit/>
          </a:bodyPr>
          <a:lstStyle/>
          <a:p>
            <a:pPr algn="ctr"/>
            <a:r>
              <a:rPr lang="en-US" altLang="ja-JP" dirty="0">
                <a:ea typeface="ＭＳ 明朝" panose="02020609040205080304" pitchFamily="17" charset="-128"/>
              </a:rPr>
              <a:t>In Japan, the sediment capacity of reservoirs is determined by estimating the sedimentation volume that will be deposited over 100 years.</a:t>
            </a:r>
            <a:endParaRPr lang="ja-JP" altLang="en-US" dirty="0"/>
          </a:p>
        </p:txBody>
      </p:sp>
      <p:pic>
        <p:nvPicPr>
          <p:cNvPr id="15" name="図 135">
            <a:extLst>
              <a:ext uri="{FF2B5EF4-FFF2-40B4-BE49-F238E27FC236}">
                <a16:creationId xmlns:a16="http://schemas.microsoft.com/office/drawing/2014/main" id="{4383707E-7E13-4168-85AA-72540162D17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451913" y="3793341"/>
            <a:ext cx="1598796" cy="1064224"/>
          </a:xfrm>
          <a:prstGeom prst="rect">
            <a:avLst/>
          </a:prstGeom>
          <a:noFill/>
          <a:ln>
            <a:noFill/>
          </a:ln>
        </p:spPr>
      </p:pic>
      <p:pic>
        <p:nvPicPr>
          <p:cNvPr id="16" name="図 137">
            <a:extLst>
              <a:ext uri="{FF2B5EF4-FFF2-40B4-BE49-F238E27FC236}">
                <a16:creationId xmlns:a16="http://schemas.microsoft.com/office/drawing/2014/main" id="{24C7980A-98EE-485F-BF50-7B2399713E4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475551" y="2276872"/>
            <a:ext cx="1551521" cy="1037261"/>
          </a:xfrm>
          <a:prstGeom prst="rect">
            <a:avLst/>
          </a:prstGeom>
          <a:noFill/>
          <a:ln>
            <a:noFill/>
          </a:ln>
        </p:spPr>
      </p:pic>
      <p:sp>
        <p:nvSpPr>
          <p:cNvPr id="23" name="角丸四角形 5">
            <a:extLst>
              <a:ext uri="{FF2B5EF4-FFF2-40B4-BE49-F238E27FC236}">
                <a16:creationId xmlns:a16="http://schemas.microsoft.com/office/drawing/2014/main" id="{CFE176E6-F3EE-4678-B800-561D22525ABE}"/>
              </a:ext>
            </a:extLst>
          </p:cNvPr>
          <p:cNvSpPr/>
          <p:nvPr/>
        </p:nvSpPr>
        <p:spPr>
          <a:xfrm>
            <a:off x="7283266" y="4869160"/>
            <a:ext cx="1936091"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rPr>
              <a:t>Sediment discharge </a:t>
            </a:r>
          </a:p>
          <a:p>
            <a:pPr algn="ctr"/>
            <a:r>
              <a:rPr lang="en-US" altLang="ja-JP" sz="1400" b="1" dirty="0">
                <a:solidFill>
                  <a:schemeClr val="tx1"/>
                </a:solidFill>
              </a:rPr>
              <a:t>bypass facility</a:t>
            </a:r>
          </a:p>
        </p:txBody>
      </p:sp>
      <p:sp>
        <p:nvSpPr>
          <p:cNvPr id="24" name="角丸四角形 5">
            <a:extLst>
              <a:ext uri="{FF2B5EF4-FFF2-40B4-BE49-F238E27FC236}">
                <a16:creationId xmlns:a16="http://schemas.microsoft.com/office/drawing/2014/main" id="{E37766D4-F1AA-4D75-95E9-E37116C0DAFF}"/>
              </a:ext>
            </a:extLst>
          </p:cNvPr>
          <p:cNvSpPr/>
          <p:nvPr/>
        </p:nvSpPr>
        <p:spPr>
          <a:xfrm>
            <a:off x="7346375" y="3325728"/>
            <a:ext cx="1809873" cy="45601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Sediment Gates</a:t>
            </a:r>
          </a:p>
        </p:txBody>
      </p:sp>
      <p:sp>
        <p:nvSpPr>
          <p:cNvPr id="12" name="タイトル 1">
            <a:extLst>
              <a:ext uri="{FF2B5EF4-FFF2-40B4-BE49-F238E27FC236}">
                <a16:creationId xmlns:a16="http://schemas.microsoft.com/office/drawing/2014/main" id="{58DB6193-DE1D-45DA-906C-69A47CD603BF}"/>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11" name="TextBox 10">
            <a:extLst>
              <a:ext uri="{FF2B5EF4-FFF2-40B4-BE49-F238E27FC236}">
                <a16:creationId xmlns:a16="http://schemas.microsoft.com/office/drawing/2014/main" id="{EB58E80E-64DC-4876-98CE-0EF73ADC3081}"/>
              </a:ext>
            </a:extLst>
          </p:cNvPr>
          <p:cNvSpPr txBox="1"/>
          <p:nvPr/>
        </p:nvSpPr>
        <p:spPr>
          <a:xfrm>
            <a:off x="568894" y="6118419"/>
            <a:ext cx="9158726" cy="400110"/>
          </a:xfrm>
          <a:prstGeom prst="rect">
            <a:avLst/>
          </a:prstGeom>
          <a:noFill/>
        </p:spPr>
        <p:txBody>
          <a:bodyPr wrap="square">
            <a:spAutoFit/>
          </a:bodyPr>
          <a:lstStyle/>
          <a:p>
            <a:pPr>
              <a:defRPr/>
            </a:pPr>
            <a:r>
              <a:rPr lang="en-US" sz="1000" dirty="0">
                <a:ea typeface="ＭＳ 明朝" panose="02020609040205080304" pitchFamily="17" charset="-128"/>
              </a:rPr>
              <a:t>Source: MLIT (left) , Guide for Dam Sediment Control (Draft), </a:t>
            </a:r>
            <a:r>
              <a:rPr lang="en-US" sz="1000" dirty="0" err="1">
                <a:ea typeface="ＭＳ 明朝" panose="02020609040205080304" pitchFamily="17" charset="-128"/>
              </a:rPr>
              <a:t>Tenryu</a:t>
            </a:r>
            <a:r>
              <a:rPr lang="en-US" sz="1000" dirty="0">
                <a:ea typeface="ＭＳ 明朝" panose="02020609040205080304" pitchFamily="17" charset="-128"/>
              </a:rPr>
              <a:t> River Dams Integrated Management Office, Hokuriku Regional Development Bureau, MLIT</a:t>
            </a:r>
            <a:r>
              <a:rPr lang="en-GB" sz="1000" dirty="0">
                <a:ea typeface="ＭＳ 明朝" panose="02020609040205080304" pitchFamily="17" charset="-128"/>
              </a:rPr>
              <a:t>(right)</a:t>
            </a:r>
          </a:p>
        </p:txBody>
      </p:sp>
      <p:pic>
        <p:nvPicPr>
          <p:cNvPr id="7" name="図 6">
            <a:extLst>
              <a:ext uri="{FF2B5EF4-FFF2-40B4-BE49-F238E27FC236}">
                <a16:creationId xmlns:a16="http://schemas.microsoft.com/office/drawing/2014/main" id="{AAAAE7BF-C879-4DEF-B4F7-8198F6A4DBAF}"/>
              </a:ext>
            </a:extLst>
          </p:cNvPr>
          <p:cNvPicPr>
            <a:picLocks noChangeAspect="1"/>
          </p:cNvPicPr>
          <p:nvPr/>
        </p:nvPicPr>
        <p:blipFill>
          <a:blip r:embed="rId5"/>
          <a:stretch>
            <a:fillRect/>
          </a:stretch>
        </p:blipFill>
        <p:spPr>
          <a:xfrm>
            <a:off x="213311" y="2202256"/>
            <a:ext cx="7277100" cy="4114800"/>
          </a:xfrm>
          <a:prstGeom prst="rect">
            <a:avLst/>
          </a:prstGeom>
        </p:spPr>
      </p:pic>
    </p:spTree>
    <p:extLst>
      <p:ext uri="{BB962C8B-B14F-4D97-AF65-F5344CB8AC3E}">
        <p14:creationId xmlns:p14="http://schemas.microsoft.com/office/powerpoint/2010/main" val="1274526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39">
            <a:extLst>
              <a:ext uri="{FF2B5EF4-FFF2-40B4-BE49-F238E27FC236}">
                <a16:creationId xmlns:a16="http://schemas.microsoft.com/office/drawing/2014/main" id="{951D7D21-B9B0-4379-A94A-50BE921DA52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8998" y="2004831"/>
            <a:ext cx="5075002" cy="3405591"/>
          </a:xfrm>
          <a:prstGeom prst="rect">
            <a:avLst/>
          </a:prstGeom>
          <a:noFill/>
          <a:ln>
            <a:noFill/>
          </a:ln>
        </p:spPr>
      </p:pic>
      <p:pic>
        <p:nvPicPr>
          <p:cNvPr id="18" name="図 142">
            <a:extLst>
              <a:ext uri="{FF2B5EF4-FFF2-40B4-BE49-F238E27FC236}">
                <a16:creationId xmlns:a16="http://schemas.microsoft.com/office/drawing/2014/main" id="{7AFCD372-AF17-4DED-9600-5497E5265A2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2256416"/>
            <a:ext cx="4032448" cy="2863599"/>
          </a:xfrm>
          <a:prstGeom prst="rect">
            <a:avLst/>
          </a:prstGeom>
          <a:noFill/>
          <a:ln>
            <a:noFill/>
          </a:ln>
        </p:spPr>
      </p:pic>
      <p:sp>
        <p:nvSpPr>
          <p:cNvPr id="12" name="テキスト ボックス 11">
            <a:extLst>
              <a:ext uri="{FF2B5EF4-FFF2-40B4-BE49-F238E27FC236}">
                <a16:creationId xmlns:a16="http://schemas.microsoft.com/office/drawing/2014/main" id="{23B654B1-D420-4B2C-89AE-F627BFF016B4}"/>
              </a:ext>
            </a:extLst>
          </p:cNvPr>
          <p:cNvSpPr txBox="1"/>
          <p:nvPr/>
        </p:nvSpPr>
        <p:spPr>
          <a:xfrm>
            <a:off x="791580" y="5393184"/>
            <a:ext cx="7848872" cy="331373"/>
          </a:xfrm>
          <a:prstGeom prst="rect">
            <a:avLst/>
          </a:prstGeom>
          <a:noFill/>
        </p:spPr>
        <p:txBody>
          <a:bodyPr wrap="square">
            <a:spAutoFit/>
          </a:bodyPr>
          <a:lstStyle/>
          <a:p>
            <a:pPr algn="ctr">
              <a:lnSpc>
                <a:spcPts val="2000"/>
              </a:lnSpc>
              <a:spcAft>
                <a:spcPts val="600"/>
              </a:spcAft>
            </a:pPr>
            <a:r>
              <a:rPr lang="en-US" altLang="ja-JP" sz="1600" b="1" dirty="0">
                <a:solidFill>
                  <a:schemeClr val="tx1"/>
                </a:solidFill>
              </a:rPr>
              <a:t>"To Restoring Sediment Downstream” (</a:t>
            </a:r>
            <a:r>
              <a:rPr lang="en-US" altLang="ja-JP" sz="1600" b="1" dirty="0" err="1">
                <a:solidFill>
                  <a:schemeClr val="tx1"/>
                </a:solidFill>
              </a:rPr>
              <a:t>Nagayasuguchi</a:t>
            </a:r>
            <a:r>
              <a:rPr lang="en-US" altLang="ja-JP" sz="1600" b="1" dirty="0">
                <a:solidFill>
                  <a:schemeClr val="tx1"/>
                </a:solidFill>
              </a:rPr>
              <a:t> Dam)</a:t>
            </a:r>
          </a:p>
        </p:txBody>
      </p:sp>
      <p:sp>
        <p:nvSpPr>
          <p:cNvPr id="3" name="テキスト ボックス 2">
            <a:extLst>
              <a:ext uri="{FF2B5EF4-FFF2-40B4-BE49-F238E27FC236}">
                <a16:creationId xmlns:a16="http://schemas.microsoft.com/office/drawing/2014/main" id="{5E69A892-A5FC-408B-9247-56B65C3C6C31}"/>
              </a:ext>
            </a:extLst>
          </p:cNvPr>
          <p:cNvSpPr txBox="1"/>
          <p:nvPr/>
        </p:nvSpPr>
        <p:spPr>
          <a:xfrm>
            <a:off x="4737720" y="2046784"/>
            <a:ext cx="1080120" cy="369332"/>
          </a:xfrm>
          <a:prstGeom prst="rect">
            <a:avLst/>
          </a:prstGeom>
          <a:solidFill>
            <a:schemeClr val="bg1"/>
          </a:solidFill>
        </p:spPr>
        <p:txBody>
          <a:bodyPr wrap="square" rtlCol="0">
            <a:spAutoFit/>
          </a:bodyPr>
          <a:lstStyle/>
          <a:p>
            <a:pPr algn="ctr"/>
            <a:r>
              <a:rPr kumimoji="1" lang="en-US" altLang="ja-JP" b="1" dirty="0"/>
              <a:t>2009</a:t>
            </a:r>
            <a:endParaRPr kumimoji="1" lang="ja-JP" altLang="en-US" b="1" dirty="0"/>
          </a:p>
        </p:txBody>
      </p:sp>
      <p:sp>
        <p:nvSpPr>
          <p:cNvPr id="15" name="テキスト ボックス 14">
            <a:extLst>
              <a:ext uri="{FF2B5EF4-FFF2-40B4-BE49-F238E27FC236}">
                <a16:creationId xmlns:a16="http://schemas.microsoft.com/office/drawing/2014/main" id="{7AEA2967-A64E-446A-B346-17E15468EF4D}"/>
              </a:ext>
            </a:extLst>
          </p:cNvPr>
          <p:cNvSpPr txBox="1"/>
          <p:nvPr/>
        </p:nvSpPr>
        <p:spPr>
          <a:xfrm>
            <a:off x="7308304" y="2017928"/>
            <a:ext cx="1080120" cy="369332"/>
          </a:xfrm>
          <a:prstGeom prst="rect">
            <a:avLst/>
          </a:prstGeom>
          <a:solidFill>
            <a:schemeClr val="bg1"/>
          </a:solidFill>
        </p:spPr>
        <p:txBody>
          <a:bodyPr wrap="square" rtlCol="0">
            <a:spAutoFit/>
          </a:bodyPr>
          <a:lstStyle/>
          <a:p>
            <a:pPr algn="ctr"/>
            <a:r>
              <a:rPr kumimoji="1" lang="en-US" altLang="ja-JP" b="1" dirty="0"/>
              <a:t>2017</a:t>
            </a:r>
            <a:endParaRPr kumimoji="1" lang="ja-JP" altLang="en-US" b="1" dirty="0"/>
          </a:p>
        </p:txBody>
      </p:sp>
      <p:sp>
        <p:nvSpPr>
          <p:cNvPr id="16" name="テキスト プレースホルダー 7">
            <a:extLst>
              <a:ext uri="{FF2B5EF4-FFF2-40B4-BE49-F238E27FC236}">
                <a16:creationId xmlns:a16="http://schemas.microsoft.com/office/drawing/2014/main" id="{A7EA50A1-3254-495A-8B54-21B9DFAF5446}"/>
              </a:ext>
            </a:extLst>
          </p:cNvPr>
          <p:cNvSpPr txBox="1"/>
          <p:nvPr/>
        </p:nvSpPr>
        <p:spPr>
          <a:xfrm>
            <a:off x="-14726" y="986234"/>
            <a:ext cx="9158726" cy="453183"/>
          </a:xfrm>
          <a:prstGeom prst="rect">
            <a:avLst/>
          </a:prstGeom>
          <a:solidFill>
            <a:schemeClr val="accent5"/>
          </a:solidFill>
          <a:ln w="19050">
            <a:noFill/>
          </a:ln>
        </p:spPr>
        <p:txBody>
          <a:bodyPr wrap="square" lIns="216000" tIns="72000" rIns="14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a:t>
            </a:r>
            <a:r>
              <a:rPr lang="ja-JP" altLang="en-US" sz="2000" dirty="0"/>
              <a:t>　</a:t>
            </a:r>
            <a:r>
              <a:rPr lang="fr-FR" altLang="ja-JP" sz="2000" dirty="0"/>
              <a:t>Technologies for Dam Sediment Control</a:t>
            </a:r>
            <a:endParaRPr lang="en-US" altLang="ja-JP" sz="2000" dirty="0"/>
          </a:p>
        </p:txBody>
      </p:sp>
      <p:sp>
        <p:nvSpPr>
          <p:cNvPr id="19" name="タイトル 1">
            <a:extLst>
              <a:ext uri="{FF2B5EF4-FFF2-40B4-BE49-F238E27FC236}">
                <a16:creationId xmlns:a16="http://schemas.microsoft.com/office/drawing/2014/main" id="{0799964B-A620-4BA4-B717-75ED75BFA6CA}"/>
              </a:ext>
            </a:extLst>
          </p:cNvPr>
          <p:cNvSpPr>
            <a:spLocks noGrp="1"/>
          </p:cNvSpPr>
          <p:nvPr>
            <p:ph type="title"/>
          </p:nvPr>
        </p:nvSpPr>
        <p:spPr>
          <a:xfrm>
            <a:off x="360000" y="252000"/>
            <a:ext cx="8229600" cy="720000"/>
          </a:xfrm>
        </p:spPr>
        <p:txBody>
          <a:bodyPr>
            <a:normAutofit fontScale="90000"/>
          </a:bodyPr>
          <a:lstStyle/>
          <a:p>
            <a:pPr algn="l"/>
            <a:r>
              <a:rPr lang="en-US" altLang="ja-JP" sz="2800" dirty="0"/>
              <a:t>5. Measures for Rehabilitation and Improvement of Dam Function</a:t>
            </a:r>
            <a:endParaRPr kumimoji="1" lang="ja-JP" altLang="en-US" sz="2800" dirty="0"/>
          </a:p>
        </p:txBody>
      </p:sp>
      <p:sp>
        <p:nvSpPr>
          <p:cNvPr id="9" name="TextBox 8">
            <a:extLst>
              <a:ext uri="{FF2B5EF4-FFF2-40B4-BE49-F238E27FC236}">
                <a16:creationId xmlns:a16="http://schemas.microsoft.com/office/drawing/2014/main" id="{E6C83AD2-5454-4D45-A2E8-F6850BE5FF6D}"/>
              </a:ext>
            </a:extLst>
          </p:cNvPr>
          <p:cNvSpPr txBox="1"/>
          <p:nvPr/>
        </p:nvSpPr>
        <p:spPr>
          <a:xfrm>
            <a:off x="186294" y="5120015"/>
            <a:ext cx="3521610" cy="246221"/>
          </a:xfrm>
          <a:prstGeom prst="rect">
            <a:avLst/>
          </a:prstGeom>
          <a:noFill/>
        </p:spPr>
        <p:txBody>
          <a:bodyPr wrap="square">
            <a:spAutoFit/>
          </a:bodyPr>
          <a:lstStyle/>
          <a:p>
            <a:pPr marR="0" lvl="0" indent="0" fontAlgn="auto">
              <a:lnSpc>
                <a:spcPct val="100000"/>
              </a:lnSpc>
              <a:spcBef>
                <a:spcPts val="0"/>
              </a:spcBef>
              <a:spcAft>
                <a:spcPts val="0"/>
              </a:spcAft>
              <a:buClrTx/>
              <a:buSzTx/>
              <a:buFontTx/>
              <a:buNone/>
              <a:tabLst/>
              <a:defRPr/>
            </a:pPr>
            <a:r>
              <a:rPr lang="en-US" sz="1000" dirty="0">
                <a:ea typeface="ＭＳ 明朝" panose="02020609040205080304" pitchFamily="17" charset="-128"/>
              </a:rPr>
              <a:t>Source: Nakagawa River Office</a:t>
            </a:r>
            <a:endParaRPr lang="en-GB" sz="1000" dirty="0">
              <a:ea typeface="ＭＳ 明朝" panose="02020609040205080304" pitchFamily="17" charset="-128"/>
            </a:endParaRPr>
          </a:p>
        </p:txBody>
      </p:sp>
    </p:spTree>
    <p:extLst>
      <p:ext uri="{BB962C8B-B14F-4D97-AF65-F5344CB8AC3E}">
        <p14:creationId xmlns:p14="http://schemas.microsoft.com/office/powerpoint/2010/main" val="1306557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4"/>
          </p:nvPr>
        </p:nvSpPr>
        <p:spPr>
          <a:xfrm>
            <a:off x="360000" y="972000"/>
            <a:ext cx="8208000" cy="3465112"/>
          </a:xfrm>
        </p:spPr>
        <p:txBody>
          <a:bodyPr anchor="t" anchorCtr="0">
            <a:noAutofit/>
          </a:bodyPr>
          <a:lstStyle/>
          <a:p>
            <a:pPr marL="719138" lvl="1" indent="-536575" algn="just">
              <a:lnSpc>
                <a:spcPct val="100000"/>
              </a:lnSpc>
              <a:spcBef>
                <a:spcPts val="0"/>
              </a:spcBef>
              <a:spcAft>
                <a:spcPts val="600"/>
              </a:spcAft>
              <a:buNone/>
            </a:pPr>
            <a:r>
              <a:rPr lang="en-US" altLang="ja-JP" sz="1800" kern="100" dirty="0">
                <a:ea typeface="ＭＳ 明朝" panose="02020609040205080304" pitchFamily="17" charset="-128"/>
              </a:rPr>
              <a:t>(1) 	</a:t>
            </a:r>
            <a:r>
              <a:rPr lang="en-GB" sz="1800" kern="100" dirty="0">
                <a:solidFill>
                  <a:schemeClr val="accent2">
                    <a:lumMod val="50000"/>
                  </a:schemeClr>
                </a:solidFill>
                <a:ea typeface="ＭＳ 明朝" panose="02020609040205080304" pitchFamily="17" charset="-128"/>
              </a:rPr>
              <a:t>To secure dam safety, legislation, technical guidelines, and examination system should be established.</a:t>
            </a:r>
            <a:endParaRPr lang="en-US" sz="1800" kern="100" dirty="0">
              <a:solidFill>
                <a:schemeClr val="accent2">
                  <a:lumMod val="50000"/>
                </a:schemeClr>
              </a:solidFill>
              <a:ea typeface="ＭＳ 明朝" panose="02020609040205080304" pitchFamily="17" charset="-128"/>
            </a:endParaRPr>
          </a:p>
          <a:p>
            <a:pPr marL="723900" lvl="1" indent="0" algn="just">
              <a:lnSpc>
                <a:spcPct val="100000"/>
              </a:lnSpc>
              <a:spcBef>
                <a:spcPts val="0"/>
              </a:spcBef>
              <a:spcAft>
                <a:spcPts val="600"/>
              </a:spcAft>
              <a:buNone/>
            </a:pPr>
            <a:r>
              <a:rPr lang="en-US" altLang="ja-JP" sz="1800" dirty="0">
                <a:ea typeface="Meiryo UI" panose="020B0604030504040204" pitchFamily="34" charset="-128"/>
                <a:cs typeface="Arial" panose="020B0604020202020204" pitchFamily="34" charset="0"/>
              </a:rPr>
              <a:t>The mechanisms of dam safety should involve thorough examination at each stage, i.e., planning, design, construction, and maintenance. It is important to conduct daily inspections and patrols, as well as periodic inspections, and not to overlook any small changes or signs of risk. The periodic and comprehensive inspections and establishment of extension plans for the service life can improve the management and reduce the lifecycle costs. Because many ponds built in the old days have structural problems, accidents should be prevented through legislation and financial support for the inspection and reinforcement of dam structures.</a:t>
            </a:r>
            <a:endParaRPr lang="ja-JP" altLang="ja-JP" sz="1800" dirty="0">
              <a:ea typeface="Meiryo UI" panose="020B0604030504040204" pitchFamily="34" charset="-128"/>
              <a:cs typeface="Arial" panose="020B0604020202020204" pitchFamily="34" charset="0"/>
            </a:endParaRPr>
          </a:p>
        </p:txBody>
      </p:sp>
      <p:sp>
        <p:nvSpPr>
          <p:cNvPr id="5" name="タイトル 4"/>
          <p:cNvSpPr>
            <a:spLocks noGrp="1"/>
          </p:cNvSpPr>
          <p:nvPr>
            <p:ph type="title"/>
          </p:nvPr>
        </p:nvSpPr>
        <p:spPr/>
        <p:txBody>
          <a:bodyPr>
            <a:normAutofit/>
          </a:bodyPr>
          <a:lstStyle/>
          <a:p>
            <a:r>
              <a:rPr lang="en-US" altLang="ja-JP" dirty="0"/>
              <a:t>6. Lessons Learned (1)</a:t>
            </a:r>
            <a:endParaRPr kumimoji="1" lang="ja-JP"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4"/>
          </p:nvPr>
        </p:nvSpPr>
        <p:spPr>
          <a:xfrm>
            <a:off x="360000" y="972000"/>
            <a:ext cx="8208000" cy="5216518"/>
          </a:xfrm>
        </p:spPr>
        <p:txBody>
          <a:bodyPr anchor="t" anchorCtr="0">
            <a:noAutofit/>
          </a:bodyPr>
          <a:lstStyle/>
          <a:p>
            <a:pPr marL="719138" lvl="1" indent="-536575" algn="just">
              <a:lnSpc>
                <a:spcPct val="100000"/>
              </a:lnSpc>
              <a:spcBef>
                <a:spcPts val="0"/>
              </a:spcBef>
              <a:spcAft>
                <a:spcPts val="600"/>
              </a:spcAft>
              <a:buNone/>
            </a:pPr>
            <a:r>
              <a:rPr lang="en-US" altLang="ja-JP" sz="1800" kern="100" dirty="0">
                <a:ea typeface="ＭＳ 明朝" panose="02020609040205080304" pitchFamily="17" charset="-128"/>
              </a:rPr>
              <a:t>(2) 	</a:t>
            </a:r>
            <a:r>
              <a:rPr lang="en-GB" sz="1800" kern="100" dirty="0">
                <a:solidFill>
                  <a:srgbClr val="0000FF"/>
                </a:solidFill>
                <a:ea typeface="ＭＳ 明朝" panose="02020609040205080304" pitchFamily="17" charset="-128"/>
              </a:rPr>
              <a:t>To secure a dam and its downstream areas during flooding, operation rules should be followed. </a:t>
            </a:r>
          </a:p>
          <a:p>
            <a:pPr marL="723900" lvl="1" indent="0" algn="just">
              <a:lnSpc>
                <a:spcPct val="100000"/>
              </a:lnSpc>
              <a:spcBef>
                <a:spcPts val="0"/>
              </a:spcBef>
              <a:spcAft>
                <a:spcPts val="600"/>
              </a:spcAft>
              <a:buNone/>
            </a:pPr>
            <a:r>
              <a:rPr lang="en-US" altLang="ja-JP" sz="1800" kern="100" dirty="0">
                <a:ea typeface="MS Mincho" panose="02020609040205080304" pitchFamily="49" charset="-128"/>
              </a:rPr>
              <a:t>The operation rules prescribe gate operations and procedures for the patrol and warning methods for downstream areas. They also cover the gate operations for extraordinary floods that exceed the design flood. This is intended to prevent artificial flooding in downstream areas, even under extraordinary floods. The flood inflow should be discharged in the same amount as entering the reservoir. The inflow volume can be obtained from the flood-inflow forecast based on rain radar data. Flood forecasting is effective for introducing and deciding whether to pre-release reservoir water for increasing the flood-protection capacity before floods.</a:t>
            </a:r>
          </a:p>
          <a:p>
            <a:pPr marL="719138" lvl="1" indent="-536575" algn="just">
              <a:lnSpc>
                <a:spcPct val="100000"/>
              </a:lnSpc>
              <a:spcBef>
                <a:spcPts val="0"/>
              </a:spcBef>
              <a:spcAft>
                <a:spcPts val="600"/>
              </a:spcAft>
              <a:buNone/>
            </a:pPr>
            <a:r>
              <a:rPr lang="en-US" altLang="ja-JP" sz="1800" kern="100" dirty="0">
                <a:ea typeface="ＭＳ 明朝" panose="02020609040205080304" pitchFamily="17" charset="-128"/>
              </a:rPr>
              <a:t>(3) 	</a:t>
            </a:r>
            <a:r>
              <a:rPr lang="en-GB" sz="1800" kern="100" dirty="0">
                <a:solidFill>
                  <a:srgbClr val="0000FF"/>
                </a:solidFill>
                <a:ea typeface="ＭＳ 明朝" panose="02020609040205080304" pitchFamily="17" charset="-128"/>
              </a:rPr>
              <a:t>Integrated operation of multiple dams can ensure an adequate water supply.</a:t>
            </a:r>
            <a:r>
              <a:rPr lang="en-GB" sz="1800" kern="100" dirty="0">
                <a:ea typeface="ＭＳ 明朝" panose="02020609040205080304" pitchFamily="17" charset="-128"/>
              </a:rPr>
              <a:t> </a:t>
            </a:r>
          </a:p>
          <a:p>
            <a:pPr marL="714375" lvl="1" indent="0" algn="just">
              <a:lnSpc>
                <a:spcPct val="100000"/>
              </a:lnSpc>
              <a:spcBef>
                <a:spcPts val="0"/>
              </a:spcBef>
              <a:spcAft>
                <a:spcPts val="600"/>
              </a:spcAft>
              <a:buNone/>
            </a:pPr>
            <a:r>
              <a:rPr lang="en-US" sz="1800" kern="100" dirty="0">
                <a:ea typeface="MS Mincho" panose="02020609040205080304" pitchFamily="49" charset="-128"/>
              </a:rPr>
              <a:t>The integrated operation of multiple reservoirs in the basin and reallocation of the reservoir capacity may enhance the reliability of the water supply and improve the river environment.</a:t>
            </a:r>
            <a:endParaRPr lang="en-GB" sz="1800" kern="100" dirty="0">
              <a:ea typeface="MS Mincho" panose="02020609040205080304" pitchFamily="49" charset="-128"/>
            </a:endParaRPr>
          </a:p>
          <a:p>
            <a:pPr marL="723900" lvl="1" indent="0" algn="just">
              <a:lnSpc>
                <a:spcPct val="100000"/>
              </a:lnSpc>
              <a:spcBef>
                <a:spcPts val="0"/>
              </a:spcBef>
              <a:spcAft>
                <a:spcPts val="600"/>
              </a:spcAft>
              <a:buNone/>
            </a:pPr>
            <a:endParaRPr lang="en-US" altLang="ja-JP" sz="1800" kern="100" dirty="0">
              <a:ea typeface="ＭＳ 明朝" panose="02020609040205080304" pitchFamily="17" charset="-128"/>
            </a:endParaRPr>
          </a:p>
        </p:txBody>
      </p:sp>
      <p:sp>
        <p:nvSpPr>
          <p:cNvPr id="5" name="タイトル 4"/>
          <p:cNvSpPr>
            <a:spLocks noGrp="1"/>
          </p:cNvSpPr>
          <p:nvPr>
            <p:ph type="title"/>
          </p:nvPr>
        </p:nvSpPr>
        <p:spPr/>
        <p:txBody>
          <a:bodyPr>
            <a:normAutofit/>
          </a:bodyPr>
          <a:lstStyle/>
          <a:p>
            <a:r>
              <a:rPr lang="en-US" altLang="ja-JP" dirty="0"/>
              <a:t>6. Lessons Learned (2)</a:t>
            </a:r>
            <a:endParaRPr kumimoji="1" lang="ja-JP" altLang="en-US" dirty="0"/>
          </a:p>
        </p:txBody>
      </p:sp>
    </p:spTree>
    <p:extLst>
      <p:ext uri="{BB962C8B-B14F-4D97-AF65-F5344CB8AC3E}">
        <p14:creationId xmlns:p14="http://schemas.microsoft.com/office/powerpoint/2010/main" val="242757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4"/>
          </p:nvPr>
        </p:nvSpPr>
        <p:spPr>
          <a:xfrm>
            <a:off x="360000" y="972000"/>
            <a:ext cx="8208000" cy="3105072"/>
          </a:xfrm>
        </p:spPr>
        <p:txBody>
          <a:bodyPr anchor="t" anchorCtr="0">
            <a:noAutofit/>
          </a:bodyPr>
          <a:lstStyle/>
          <a:p>
            <a:pPr marL="719138" lvl="1" indent="-536575" algn="just">
              <a:lnSpc>
                <a:spcPct val="100000"/>
              </a:lnSpc>
              <a:spcBef>
                <a:spcPts val="0"/>
              </a:spcBef>
              <a:spcAft>
                <a:spcPts val="600"/>
              </a:spcAft>
              <a:buNone/>
            </a:pPr>
            <a:r>
              <a:rPr lang="en-US" sz="1800" kern="100" dirty="0">
                <a:ea typeface="ＭＳ 明朝" panose="02020609040205080304" pitchFamily="17" charset="-128"/>
              </a:rPr>
              <a:t>(4)</a:t>
            </a:r>
            <a:r>
              <a:rPr lang="en-US" sz="1800" kern="100" dirty="0">
                <a:solidFill>
                  <a:srgbClr val="0000FF"/>
                </a:solidFill>
                <a:ea typeface="ＭＳ 明朝" panose="02020609040205080304" pitchFamily="17" charset="-128"/>
              </a:rPr>
              <a:t> 	</a:t>
            </a:r>
            <a:r>
              <a:rPr lang="en-GB" sz="1800" kern="100" dirty="0">
                <a:solidFill>
                  <a:srgbClr val="0000FF"/>
                </a:solidFill>
                <a:ea typeface="ＭＳ 明朝" panose="02020609040205080304" pitchFamily="17" charset="-128"/>
              </a:rPr>
              <a:t>Rehabilitation works can extend lifetime and functions of dams. </a:t>
            </a:r>
          </a:p>
          <a:p>
            <a:pPr marL="723900" lvl="1" indent="0" algn="just">
              <a:lnSpc>
                <a:spcPct val="100000"/>
              </a:lnSpc>
              <a:spcBef>
                <a:spcPts val="0"/>
              </a:spcBef>
              <a:spcAft>
                <a:spcPts val="600"/>
              </a:spcAft>
              <a:buNone/>
            </a:pPr>
            <a:r>
              <a:rPr lang="en-US" altLang="ja-JP" sz="1800" dirty="0">
                <a:effectLst/>
                <a:ea typeface="ＭＳ 明朝" panose="02020609040205080304" pitchFamily="17" charset="-128"/>
              </a:rPr>
              <a:t>Existing dams can be rehabilitated at a relatively low cost, in a short time, and with minimal burdens on nature and society. Additionally, it is possible to improve the dam functions by using the latest software and hardware technologies, e.g., flood forecasting and countermeasures for reservoir sedimentation, dam raising, and the construction of dam-discharging facilities. Some rehabilitation works can be implemented without interfering with the dam operation.</a:t>
            </a:r>
          </a:p>
          <a:p>
            <a:pPr marL="723900" lvl="1" indent="0" algn="just">
              <a:lnSpc>
                <a:spcPct val="100000"/>
              </a:lnSpc>
              <a:spcBef>
                <a:spcPts val="0"/>
              </a:spcBef>
              <a:spcAft>
                <a:spcPts val="600"/>
              </a:spcAft>
              <a:buNone/>
            </a:pPr>
            <a:endParaRPr lang="en-GB" sz="1800" kern="100" dirty="0">
              <a:latin typeface="Times New Roman" panose="02020603050405020304" pitchFamily="18" charset="0"/>
              <a:ea typeface="MS Mincho" panose="02020609040205080304" pitchFamily="49" charset="-128"/>
            </a:endParaRPr>
          </a:p>
          <a:p>
            <a:pPr marL="719138" lvl="1" indent="-360363" algn="just">
              <a:lnSpc>
                <a:spcPct val="100000"/>
              </a:lnSpc>
              <a:spcBef>
                <a:spcPts val="0"/>
              </a:spcBef>
              <a:spcAft>
                <a:spcPts val="600"/>
              </a:spcAft>
              <a:buNone/>
            </a:pPr>
            <a:endParaRPr lang="en-GB" sz="1800" kern="100" dirty="0">
              <a:latin typeface="Times New Roman" panose="02020603050405020304" pitchFamily="18" charset="0"/>
              <a:ea typeface="MS Mincho" panose="02020609040205080304" pitchFamily="49" charset="-128"/>
            </a:endParaRPr>
          </a:p>
          <a:p>
            <a:pPr marL="723900" lvl="1" indent="0" algn="just">
              <a:lnSpc>
                <a:spcPct val="100000"/>
              </a:lnSpc>
              <a:spcBef>
                <a:spcPts val="0"/>
              </a:spcBef>
              <a:spcAft>
                <a:spcPts val="600"/>
              </a:spcAft>
              <a:buNone/>
            </a:pPr>
            <a:endParaRPr lang="ja-JP" altLang="ja-JP" sz="1800" kern="100" dirty="0">
              <a:ea typeface="ＭＳ 明朝" panose="02020609040205080304" pitchFamily="17" charset="-128"/>
            </a:endParaRPr>
          </a:p>
        </p:txBody>
      </p:sp>
      <p:sp>
        <p:nvSpPr>
          <p:cNvPr id="5" name="タイトル 4"/>
          <p:cNvSpPr>
            <a:spLocks noGrp="1"/>
          </p:cNvSpPr>
          <p:nvPr>
            <p:ph type="title"/>
          </p:nvPr>
        </p:nvSpPr>
        <p:spPr/>
        <p:txBody>
          <a:bodyPr>
            <a:normAutofit/>
          </a:bodyPr>
          <a:lstStyle/>
          <a:p>
            <a:r>
              <a:rPr lang="en-US" altLang="ja-JP" dirty="0"/>
              <a:t>6. Lessons Learned (3)</a:t>
            </a:r>
            <a:endParaRPr kumimoji="1" lang="ja-JP" altLang="en-US" dirty="0"/>
          </a:p>
        </p:txBody>
      </p:sp>
    </p:spTree>
    <p:extLst>
      <p:ext uri="{BB962C8B-B14F-4D97-AF65-F5344CB8AC3E}">
        <p14:creationId xmlns:p14="http://schemas.microsoft.com/office/powerpoint/2010/main" val="1274830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Standards and Systems for Safety</a:t>
            </a:r>
            <a:r>
              <a:rPr lang="ja-JP" altLang="en-US" sz="2000" dirty="0"/>
              <a:t> </a:t>
            </a:r>
            <a:r>
              <a:rPr lang="en-US" altLang="ja-JP" sz="2000" dirty="0"/>
              <a:t>of</a:t>
            </a:r>
            <a:r>
              <a:rPr lang="ja-JP" altLang="en-US" sz="2000" dirty="0"/>
              <a:t> </a:t>
            </a:r>
            <a:r>
              <a:rPr lang="en-US" altLang="ja-JP" sz="2000" dirty="0"/>
              <a:t>Dams</a:t>
            </a:r>
          </a:p>
        </p:txBody>
      </p:sp>
      <p:sp>
        <p:nvSpPr>
          <p:cNvPr id="2" name="タイトル 1"/>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Dam Safety Management</a:t>
            </a:r>
            <a:endParaRPr kumimoji="1" lang="ja-JP" altLang="en-US" sz="2800" dirty="0"/>
          </a:p>
        </p:txBody>
      </p:sp>
      <p:graphicFrame>
        <p:nvGraphicFramePr>
          <p:cNvPr id="4" name="Table 3">
            <a:extLst>
              <a:ext uri="{FF2B5EF4-FFF2-40B4-BE49-F238E27FC236}">
                <a16:creationId xmlns:a16="http://schemas.microsoft.com/office/drawing/2014/main" id="{1C1931E6-7637-4A27-97C3-04F23F6889A4}"/>
              </a:ext>
            </a:extLst>
          </p:cNvPr>
          <p:cNvGraphicFramePr>
            <a:graphicFrameLocks noGrp="1"/>
          </p:cNvGraphicFramePr>
          <p:nvPr>
            <p:extLst>
              <p:ext uri="{D42A27DB-BD31-4B8C-83A1-F6EECF244321}">
                <p14:modId xmlns:p14="http://schemas.microsoft.com/office/powerpoint/2010/main" val="1096972834"/>
              </p:ext>
            </p:extLst>
          </p:nvPr>
        </p:nvGraphicFramePr>
        <p:xfrm>
          <a:off x="360000" y="1332356"/>
          <a:ext cx="8532481" cy="4957857"/>
        </p:xfrm>
        <a:graphic>
          <a:graphicData uri="http://schemas.openxmlformats.org/drawingml/2006/table">
            <a:tbl>
              <a:tblPr firstRow="1" firstCol="1" bandRow="1">
                <a:tableStyleId>{BC89EF96-8CEA-46FF-86C4-4CE0E7609802}</a:tableStyleId>
              </a:tblPr>
              <a:tblGrid>
                <a:gridCol w="2112986">
                  <a:extLst>
                    <a:ext uri="{9D8B030D-6E8A-4147-A177-3AD203B41FA5}">
                      <a16:colId xmlns:a16="http://schemas.microsoft.com/office/drawing/2014/main" val="3298751297"/>
                    </a:ext>
                  </a:extLst>
                </a:gridCol>
                <a:gridCol w="954358">
                  <a:extLst>
                    <a:ext uri="{9D8B030D-6E8A-4147-A177-3AD203B41FA5}">
                      <a16:colId xmlns:a16="http://schemas.microsoft.com/office/drawing/2014/main" val="3959248147"/>
                    </a:ext>
                  </a:extLst>
                </a:gridCol>
                <a:gridCol w="954358">
                  <a:extLst>
                    <a:ext uri="{9D8B030D-6E8A-4147-A177-3AD203B41FA5}">
                      <a16:colId xmlns:a16="http://schemas.microsoft.com/office/drawing/2014/main" val="1211830676"/>
                    </a:ext>
                  </a:extLst>
                </a:gridCol>
                <a:gridCol w="1908716">
                  <a:extLst>
                    <a:ext uri="{9D8B030D-6E8A-4147-A177-3AD203B41FA5}">
                      <a16:colId xmlns:a16="http://schemas.microsoft.com/office/drawing/2014/main" val="4233034414"/>
                    </a:ext>
                  </a:extLst>
                </a:gridCol>
                <a:gridCol w="1443329">
                  <a:extLst>
                    <a:ext uri="{9D8B030D-6E8A-4147-A177-3AD203B41FA5}">
                      <a16:colId xmlns:a16="http://schemas.microsoft.com/office/drawing/2014/main" val="1831349693"/>
                    </a:ext>
                  </a:extLst>
                </a:gridCol>
                <a:gridCol w="1158734">
                  <a:extLst>
                    <a:ext uri="{9D8B030D-6E8A-4147-A177-3AD203B41FA5}">
                      <a16:colId xmlns:a16="http://schemas.microsoft.com/office/drawing/2014/main" val="1345500293"/>
                    </a:ext>
                  </a:extLst>
                </a:gridCol>
              </a:tblGrid>
              <a:tr h="335714">
                <a:tc>
                  <a:txBody>
                    <a:bodyPr/>
                    <a:lstStyle/>
                    <a:p>
                      <a:pPr algn="ctr"/>
                      <a:r>
                        <a:rPr lang="en-US" sz="1800" kern="0" dirty="0">
                          <a:solidFill>
                            <a:schemeClr val="bg1"/>
                          </a:solidFill>
                          <a:effectLst/>
                          <a:latin typeface="Cambria" panose="02040503050406030204" pitchFamily="18" charset="0"/>
                          <a:ea typeface="Cambria" panose="02040503050406030204" pitchFamily="18" charset="0"/>
                        </a:rPr>
                        <a:t>Name of Dam</a:t>
                      </a:r>
                      <a:endParaRPr lang="ja-JP" sz="1800" kern="100" dirty="0">
                        <a:solidFill>
                          <a:schemeClr val="bg1"/>
                        </a:solidFill>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solidFill>
                      <a:schemeClr val="accent1">
                        <a:lumMod val="25000"/>
                      </a:schemeClr>
                    </a:solidFill>
                  </a:tcPr>
                </a:tc>
                <a:tc>
                  <a:txBody>
                    <a:bodyPr/>
                    <a:lstStyle/>
                    <a:p>
                      <a:pPr algn="ctr"/>
                      <a:r>
                        <a:rPr lang="en-US" sz="1800" kern="0" dirty="0" err="1">
                          <a:solidFill>
                            <a:schemeClr val="bg1"/>
                          </a:solidFill>
                          <a:effectLst/>
                          <a:latin typeface="Cambria" panose="02040503050406030204" pitchFamily="18" charset="0"/>
                          <a:ea typeface="Cambria" panose="02040503050406030204" pitchFamily="18" charset="0"/>
                        </a:rPr>
                        <a:t>Comple-tion</a:t>
                      </a:r>
                      <a:endParaRPr lang="en-US" sz="1800" kern="0" dirty="0">
                        <a:solidFill>
                          <a:schemeClr val="bg1"/>
                        </a:solidFill>
                        <a:effectLst/>
                        <a:latin typeface="Cambria" panose="02040503050406030204" pitchFamily="18" charset="0"/>
                        <a:ea typeface="Cambria" panose="02040503050406030204" pitchFamily="18" charset="0"/>
                      </a:endParaRPr>
                    </a:p>
                  </a:txBody>
                  <a:tcPr marL="0" marR="0" marT="0" marB="0">
                    <a:solidFill>
                      <a:schemeClr val="accent1">
                        <a:lumMod val="25000"/>
                      </a:schemeClr>
                    </a:solidFill>
                  </a:tcPr>
                </a:tc>
                <a:tc>
                  <a:txBody>
                    <a:bodyPr/>
                    <a:lstStyle/>
                    <a:p>
                      <a:pPr algn="ctr"/>
                      <a:r>
                        <a:rPr lang="en-US" sz="1800" kern="0" dirty="0" err="1">
                          <a:solidFill>
                            <a:schemeClr val="bg1"/>
                          </a:solidFill>
                          <a:effectLst/>
                          <a:latin typeface="Cambria" panose="02040503050406030204" pitchFamily="18" charset="0"/>
                          <a:ea typeface="Cambria" panose="02040503050406030204" pitchFamily="18" charset="0"/>
                        </a:rPr>
                        <a:t>Acci</a:t>
                      </a:r>
                      <a:endParaRPr lang="en-US" sz="1800" kern="0" dirty="0">
                        <a:solidFill>
                          <a:schemeClr val="bg1"/>
                        </a:solidFill>
                        <a:effectLst/>
                        <a:latin typeface="Cambria" panose="02040503050406030204" pitchFamily="18" charset="0"/>
                        <a:ea typeface="Cambria" panose="02040503050406030204" pitchFamily="18" charset="0"/>
                      </a:endParaRPr>
                    </a:p>
                    <a:p>
                      <a:pPr algn="ctr"/>
                      <a:r>
                        <a:rPr lang="en-US" sz="1800" kern="0" dirty="0">
                          <a:solidFill>
                            <a:schemeClr val="bg1"/>
                          </a:solidFill>
                          <a:effectLst/>
                          <a:latin typeface="Cambria" panose="02040503050406030204" pitchFamily="18" charset="0"/>
                          <a:ea typeface="Cambria" panose="02040503050406030204" pitchFamily="18" charset="0"/>
                        </a:rPr>
                        <a:t>dent</a:t>
                      </a:r>
                      <a:endParaRPr lang="ja-JP" sz="1800" kern="100" dirty="0">
                        <a:solidFill>
                          <a:schemeClr val="bg1"/>
                        </a:solidFill>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solidFill>
                      <a:schemeClr val="accent1">
                        <a:lumMod val="25000"/>
                      </a:schemeClr>
                    </a:solidFill>
                  </a:tcPr>
                </a:tc>
                <a:tc>
                  <a:txBody>
                    <a:bodyPr/>
                    <a:lstStyle/>
                    <a:p>
                      <a:pPr algn="ctr"/>
                      <a:r>
                        <a:rPr lang="en-US" sz="1800" kern="0" dirty="0">
                          <a:solidFill>
                            <a:schemeClr val="bg1"/>
                          </a:solidFill>
                          <a:effectLst/>
                          <a:latin typeface="Cambria" panose="02040503050406030204" pitchFamily="18" charset="0"/>
                          <a:ea typeface="Cambria" panose="02040503050406030204" pitchFamily="18" charset="0"/>
                        </a:rPr>
                        <a:t>Type of Dam</a:t>
                      </a:r>
                      <a:endParaRPr lang="ja-JP" sz="1800" kern="100" dirty="0">
                        <a:solidFill>
                          <a:schemeClr val="bg1"/>
                        </a:solidFill>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solidFill>
                      <a:schemeClr val="accent1">
                        <a:lumMod val="25000"/>
                      </a:schemeClr>
                    </a:solidFill>
                  </a:tcPr>
                </a:tc>
                <a:tc>
                  <a:txBody>
                    <a:bodyPr/>
                    <a:lstStyle/>
                    <a:p>
                      <a:pPr algn="ctr"/>
                      <a:r>
                        <a:rPr lang="en-US" altLang="ja-JP" sz="1800" kern="100" dirty="0">
                          <a:solidFill>
                            <a:schemeClr val="bg1"/>
                          </a:solidFill>
                          <a:effectLst/>
                          <a:latin typeface="Cambria" panose="02040503050406030204" pitchFamily="18" charset="0"/>
                          <a:ea typeface="Cambria" panose="02040503050406030204" pitchFamily="18" charset="0"/>
                        </a:rPr>
                        <a:t>Purpose</a:t>
                      </a:r>
                      <a:endParaRPr lang="ja-JP" sz="1800" kern="100" dirty="0">
                        <a:solidFill>
                          <a:schemeClr val="bg1"/>
                        </a:solidFill>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solidFill>
                      <a:schemeClr val="accent1">
                        <a:lumMod val="25000"/>
                      </a:schemeClr>
                    </a:solidFill>
                  </a:tcPr>
                </a:tc>
                <a:tc>
                  <a:txBody>
                    <a:bodyPr/>
                    <a:lstStyle/>
                    <a:p>
                      <a:pPr algn="ctr"/>
                      <a:r>
                        <a:rPr lang="en-US" sz="1800" kern="0" dirty="0">
                          <a:solidFill>
                            <a:schemeClr val="bg1"/>
                          </a:solidFill>
                          <a:effectLst/>
                          <a:latin typeface="Cambria" panose="02040503050406030204" pitchFamily="18" charset="0"/>
                          <a:ea typeface="Cambria" panose="02040503050406030204" pitchFamily="18" charset="0"/>
                        </a:rPr>
                        <a:t>Damages</a:t>
                      </a:r>
                      <a:endParaRPr lang="ja-JP" sz="1800" kern="100" dirty="0">
                        <a:solidFill>
                          <a:schemeClr val="bg1"/>
                        </a:solidFill>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solidFill>
                      <a:schemeClr val="accent1">
                        <a:lumMod val="25000"/>
                      </a:schemeClr>
                    </a:solidFill>
                  </a:tcPr>
                </a:tc>
                <a:extLst>
                  <a:ext uri="{0D108BD9-81ED-4DB2-BD59-A6C34878D82A}">
                    <a16:rowId xmlns:a16="http://schemas.microsoft.com/office/drawing/2014/main" val="237398105"/>
                  </a:ext>
                </a:extLst>
              </a:tr>
              <a:tr h="197772">
                <a:tc>
                  <a:txBody>
                    <a:bodyPr/>
                    <a:lstStyle/>
                    <a:p>
                      <a:pPr algn="just"/>
                      <a:r>
                        <a:rPr lang="en-US" sz="1800" kern="0">
                          <a:effectLst/>
                          <a:latin typeface="Cambria" panose="02040503050406030204" pitchFamily="18" charset="0"/>
                          <a:ea typeface="Cambria" panose="02040503050406030204" pitchFamily="18" charset="0"/>
                        </a:rPr>
                        <a:t>Iruka-ike</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1633</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1868</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err="1">
                          <a:effectLst/>
                          <a:latin typeface="Cambria" panose="02040503050406030204" pitchFamily="18" charset="0"/>
                          <a:ea typeface="Cambria" panose="02040503050406030204" pitchFamily="18" charset="0"/>
                        </a:rPr>
                        <a:t>Earthfill</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Irrigation</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941 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634446101"/>
                  </a:ext>
                </a:extLst>
              </a:tr>
              <a:tr h="671428">
                <a:tc>
                  <a:txBody>
                    <a:bodyPr/>
                    <a:lstStyle/>
                    <a:p>
                      <a:pPr algn="just"/>
                      <a:r>
                        <a:rPr lang="en-US" sz="1800" kern="0" dirty="0">
                          <a:effectLst/>
                          <a:latin typeface="Cambria" panose="02040503050406030204" pitchFamily="18" charset="0"/>
                          <a:ea typeface="Cambria" panose="02040503050406030204" pitchFamily="18" charset="0"/>
                        </a:rPr>
                        <a:t>No.1 Regulating</a:t>
                      </a:r>
                      <a:r>
                        <a:rPr lang="ja-JP" altLang="en-US" sz="1800" kern="0" dirty="0">
                          <a:effectLst/>
                          <a:latin typeface="Cambria" panose="02040503050406030204" pitchFamily="18" charset="0"/>
                        </a:rPr>
                        <a:t>　</a:t>
                      </a:r>
                      <a:r>
                        <a:rPr lang="en-US" sz="1800" kern="0" dirty="0">
                          <a:effectLst/>
                          <a:latin typeface="Cambria" panose="02040503050406030204" pitchFamily="18" charset="0"/>
                          <a:ea typeface="Cambria" panose="02040503050406030204" pitchFamily="18" charset="0"/>
                        </a:rPr>
                        <a:t>Pond, </a:t>
                      </a:r>
                      <a:r>
                        <a:rPr lang="en-US" sz="1800" kern="0" dirty="0" err="1">
                          <a:effectLst/>
                          <a:latin typeface="Cambria" panose="02040503050406030204" pitchFamily="18" charset="0"/>
                          <a:ea typeface="Cambria" panose="02040503050406030204" pitchFamily="18" charset="0"/>
                        </a:rPr>
                        <a:t>Komoro</a:t>
                      </a:r>
                      <a:r>
                        <a:rPr lang="en-US" sz="1800" kern="0" dirty="0">
                          <a:effectLst/>
                          <a:latin typeface="Cambria" panose="02040503050406030204" pitchFamily="18" charset="0"/>
                          <a:ea typeface="Cambria" panose="02040503050406030204" pitchFamily="18" charset="0"/>
                        </a:rPr>
                        <a:t> Hydropower Station</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dirty="0">
                          <a:effectLst/>
                          <a:latin typeface="Cambria" panose="02040503050406030204" pitchFamily="18" charset="0"/>
                          <a:ea typeface="Cambria" panose="02040503050406030204" pitchFamily="18" charset="0"/>
                        </a:rPr>
                        <a:t>1927</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1928</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a:effectLst/>
                          <a:latin typeface="Cambria" panose="02040503050406030204" pitchFamily="18" charset="0"/>
                          <a:ea typeface="Cambria" panose="02040503050406030204" pitchFamily="18" charset="0"/>
                        </a:rPr>
                        <a:t>Buttress type concrete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Hydro-power</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5 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591823184"/>
                  </a:ext>
                </a:extLst>
              </a:tr>
              <a:tr h="772078">
                <a:tc>
                  <a:txBody>
                    <a:bodyPr/>
                    <a:lstStyle/>
                    <a:p>
                      <a:pPr algn="just"/>
                      <a:r>
                        <a:rPr lang="en-US" sz="1800" kern="0" dirty="0" err="1">
                          <a:effectLst/>
                          <a:latin typeface="Cambria" panose="02040503050406030204" pitchFamily="18" charset="0"/>
                          <a:ea typeface="Cambria" panose="02040503050406030204" pitchFamily="18" charset="0"/>
                        </a:rPr>
                        <a:t>Horonai</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1939</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1941</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a:effectLst/>
                          <a:latin typeface="Cambria" panose="02040503050406030204" pitchFamily="18" charset="0"/>
                          <a:ea typeface="Cambria" panose="02040503050406030204" pitchFamily="18" charset="0"/>
                        </a:rPr>
                        <a:t>Gravity type concrete dam </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Hydro-power</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60 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1643633633"/>
                  </a:ext>
                </a:extLst>
              </a:tr>
              <a:tr h="259432">
                <a:tc>
                  <a:txBody>
                    <a:bodyPr/>
                    <a:lstStyle/>
                    <a:p>
                      <a:pPr algn="just"/>
                      <a:r>
                        <a:rPr lang="en-US" sz="1800" kern="0" dirty="0">
                          <a:effectLst/>
                          <a:latin typeface="Cambria" panose="02040503050406030204" pitchFamily="18" charset="0"/>
                          <a:ea typeface="Cambria" panose="02040503050406030204" pitchFamily="18" charset="0"/>
                        </a:rPr>
                        <a:t>Heiwa-</a:t>
                      </a:r>
                      <a:r>
                        <a:rPr lang="en-US" sz="1800" kern="0" dirty="0" err="1">
                          <a:effectLst/>
                          <a:latin typeface="Cambria" panose="02040503050406030204" pitchFamily="18" charset="0"/>
                          <a:ea typeface="Cambria" panose="02040503050406030204" pitchFamily="18" charset="0"/>
                        </a:rPr>
                        <a:t>ike</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1949</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1951</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err="1">
                          <a:effectLst/>
                          <a:latin typeface="Cambria" panose="02040503050406030204" pitchFamily="18" charset="0"/>
                          <a:ea typeface="Cambria" panose="02040503050406030204" pitchFamily="18" charset="0"/>
                        </a:rPr>
                        <a:t>Earthfill</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Irrigation</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75 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11951331"/>
                  </a:ext>
                </a:extLst>
              </a:tr>
              <a:tr h="558225">
                <a:tc>
                  <a:txBody>
                    <a:bodyPr/>
                    <a:lstStyle/>
                    <a:p>
                      <a:pPr algn="just"/>
                      <a:r>
                        <a:rPr lang="en-US" sz="1800" kern="0" dirty="0" err="1">
                          <a:effectLst/>
                          <a:latin typeface="Cambria" panose="02040503050406030204" pitchFamily="18" charset="0"/>
                          <a:ea typeface="Cambria" panose="02040503050406030204" pitchFamily="18" charset="0"/>
                        </a:rPr>
                        <a:t>Yoake</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1952</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1953</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marL="635" algn="l"/>
                      <a:r>
                        <a:rPr lang="en-US" sz="1800" kern="0" dirty="0">
                          <a:effectLst/>
                          <a:latin typeface="Cambria" panose="02040503050406030204" pitchFamily="18" charset="0"/>
                          <a:ea typeface="Cambria" panose="02040503050406030204" pitchFamily="18" charset="0"/>
                        </a:rPr>
                        <a:t>Gravity type concrete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marL="635" algn="l"/>
                      <a:r>
                        <a:rPr lang="en-US" altLang="ja-JP" sz="1800" kern="100" dirty="0">
                          <a:effectLst/>
                          <a:latin typeface="Cambria" panose="02040503050406030204" pitchFamily="18" charset="0"/>
                          <a:ea typeface="Cambria" panose="02040503050406030204" pitchFamily="18" charset="0"/>
                        </a:rPr>
                        <a:t>Hydro-power</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2084048610"/>
                  </a:ext>
                </a:extLst>
              </a:tr>
              <a:tr h="335714">
                <a:tc>
                  <a:txBody>
                    <a:bodyPr/>
                    <a:lstStyle/>
                    <a:p>
                      <a:pPr algn="just"/>
                      <a:r>
                        <a:rPr lang="en-US" sz="1800" kern="0" dirty="0">
                          <a:effectLst/>
                          <a:latin typeface="Cambria" panose="02040503050406030204" pitchFamily="18" charset="0"/>
                          <a:ea typeface="Cambria" panose="02040503050406030204" pitchFamily="18" charset="0"/>
                        </a:rPr>
                        <a:t>Taisyo-</a:t>
                      </a:r>
                      <a:r>
                        <a:rPr lang="en-US" sz="1800" kern="0" dirty="0" err="1">
                          <a:effectLst/>
                          <a:latin typeface="Cambria" panose="02040503050406030204" pitchFamily="18" charset="0"/>
                          <a:ea typeface="Cambria" panose="02040503050406030204" pitchFamily="18" charset="0"/>
                        </a:rPr>
                        <a:t>ike</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dirty="0">
                          <a:effectLst/>
                          <a:latin typeface="Cambria" panose="02040503050406030204" pitchFamily="18" charset="0"/>
                          <a:ea typeface="Cambria" panose="02040503050406030204" pitchFamily="18" charset="0"/>
                        </a:rPr>
                        <a:t>1949</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1953</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err="1">
                          <a:effectLst/>
                          <a:latin typeface="Cambria" panose="02040503050406030204" pitchFamily="18" charset="0"/>
                          <a:ea typeface="Cambria" panose="02040503050406030204" pitchFamily="18" charset="0"/>
                        </a:rPr>
                        <a:t>Earthfill</a:t>
                      </a:r>
                      <a:r>
                        <a:rPr lang="en-US" sz="1800" kern="0" dirty="0">
                          <a:effectLst/>
                          <a:latin typeface="Cambria" panose="02040503050406030204" pitchFamily="18" charset="0"/>
                          <a:ea typeface="Cambria" panose="02040503050406030204" pitchFamily="18" charset="0"/>
                        </a:rPr>
                        <a:t> dam </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Irrigation</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105 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341658654"/>
                  </a:ext>
                </a:extLst>
              </a:tr>
              <a:tr h="456374">
                <a:tc>
                  <a:txBody>
                    <a:bodyPr/>
                    <a:lstStyle/>
                    <a:p>
                      <a:pPr algn="just"/>
                      <a:r>
                        <a:rPr lang="en-US" sz="1800" kern="0" dirty="0" err="1">
                          <a:effectLst/>
                          <a:latin typeface="Cambria" panose="02040503050406030204" pitchFamily="18" charset="0"/>
                          <a:ea typeface="Cambria" panose="02040503050406030204" pitchFamily="18" charset="0"/>
                        </a:rPr>
                        <a:t>Wachi</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1968</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1967</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a:effectLst/>
                          <a:latin typeface="Cambria" panose="02040503050406030204" pitchFamily="18" charset="0"/>
                          <a:ea typeface="Cambria" panose="02040503050406030204" pitchFamily="18" charset="0"/>
                        </a:rPr>
                        <a:t>Gravity type concrete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Hydro-power</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1 </a:t>
                      </a:r>
                    </a:p>
                    <a:p>
                      <a:pPr algn="l"/>
                      <a:r>
                        <a:rPr lang="en-US" sz="1800" kern="0" dirty="0">
                          <a:effectLst/>
                          <a:latin typeface="Cambria" panose="02040503050406030204" pitchFamily="18" charset="0"/>
                          <a:ea typeface="Cambria" panose="02040503050406030204" pitchFamily="18" charset="0"/>
                        </a:rPr>
                        <a:t>dead</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952183021"/>
                  </a:ext>
                </a:extLst>
              </a:tr>
              <a:tr h="335714">
                <a:tc>
                  <a:txBody>
                    <a:bodyPr/>
                    <a:lstStyle/>
                    <a:p>
                      <a:pPr algn="just"/>
                      <a:r>
                        <a:rPr lang="en-US" sz="1800" kern="0" dirty="0" err="1">
                          <a:effectLst/>
                          <a:latin typeface="Cambria" panose="02040503050406030204" pitchFamily="18" charset="0"/>
                          <a:ea typeface="Cambria" panose="02040503050406030204" pitchFamily="18" charset="0"/>
                        </a:rPr>
                        <a:t>Fujinuma</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ctr"/>
                      <a:r>
                        <a:rPr lang="en-US" sz="1800" kern="0">
                          <a:effectLst/>
                          <a:latin typeface="Cambria" panose="02040503050406030204" pitchFamily="18" charset="0"/>
                          <a:ea typeface="Cambria" panose="02040503050406030204" pitchFamily="18" charset="0"/>
                        </a:rPr>
                        <a:t>1949</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ctr"/>
                      <a:r>
                        <a:rPr lang="en-US" sz="1800" kern="0">
                          <a:effectLst/>
                          <a:latin typeface="Cambria" panose="02040503050406030204" pitchFamily="18" charset="0"/>
                          <a:ea typeface="Cambria" panose="02040503050406030204" pitchFamily="18" charset="0"/>
                        </a:rPr>
                        <a:t>2011</a:t>
                      </a:r>
                      <a:endParaRPr lang="ja-JP" sz="1800" kern="10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tc>
                  <a:txBody>
                    <a:bodyPr/>
                    <a:lstStyle/>
                    <a:p>
                      <a:pPr algn="l"/>
                      <a:r>
                        <a:rPr lang="en-US" sz="1800" kern="0" dirty="0" err="1">
                          <a:effectLst/>
                          <a:latin typeface="Cambria" panose="02040503050406030204" pitchFamily="18" charset="0"/>
                          <a:ea typeface="Cambria" panose="02040503050406030204" pitchFamily="18" charset="0"/>
                        </a:rPr>
                        <a:t>Earthfill</a:t>
                      </a:r>
                      <a:r>
                        <a:rPr lang="en-US" sz="1800" kern="0" dirty="0">
                          <a:effectLst/>
                          <a:latin typeface="Cambria" panose="02040503050406030204" pitchFamily="18" charset="0"/>
                          <a:ea typeface="Cambria" panose="02040503050406030204" pitchFamily="18" charset="0"/>
                        </a:rPr>
                        <a:t> dam</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altLang="ja-JP" sz="1800" kern="100" dirty="0">
                          <a:effectLst/>
                          <a:latin typeface="Cambria" panose="02040503050406030204" pitchFamily="18" charset="0"/>
                          <a:ea typeface="Cambria" panose="02040503050406030204" pitchFamily="18" charset="0"/>
                        </a:rPr>
                        <a:t>Irrigation</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46644" marR="46644" marT="0" marB="0"/>
                </a:tc>
                <a:tc>
                  <a:txBody>
                    <a:bodyPr/>
                    <a:lstStyle/>
                    <a:p>
                      <a:pPr algn="l"/>
                      <a:r>
                        <a:rPr lang="en-US" sz="1800" kern="0" dirty="0">
                          <a:effectLst/>
                          <a:latin typeface="Cambria" panose="02040503050406030204" pitchFamily="18" charset="0"/>
                          <a:ea typeface="Cambria" panose="02040503050406030204" pitchFamily="18" charset="0"/>
                        </a:rPr>
                        <a:t>8 dead/ missing</a:t>
                      </a:r>
                      <a:endParaRPr lang="ja-JP" sz="1800" kern="100" dirty="0">
                        <a:effectLst/>
                        <a:latin typeface="Cambria" panose="02040503050406030204" pitchFamily="18" charset="0"/>
                        <a:ea typeface="ＭＳ 明朝" panose="02020609040205080304" pitchFamily="17" charset="-128"/>
                        <a:cs typeface="Times New Roman" panose="02020603050405020304" pitchFamily="18" charset="0"/>
                      </a:endParaRPr>
                    </a:p>
                  </a:txBody>
                  <a:tcPr marL="0" marR="0" marT="0" marB="0"/>
                </a:tc>
                <a:extLst>
                  <a:ext uri="{0D108BD9-81ED-4DB2-BD59-A6C34878D82A}">
                    <a16:rowId xmlns:a16="http://schemas.microsoft.com/office/drawing/2014/main" val="1802916293"/>
                  </a:ext>
                </a:extLst>
              </a:tr>
            </a:tbl>
          </a:graphicData>
        </a:graphic>
      </p:graphicFrame>
      <p:sp>
        <p:nvSpPr>
          <p:cNvPr id="5" name="テキスト ボックス 6">
            <a:extLst>
              <a:ext uri="{FF2B5EF4-FFF2-40B4-BE49-F238E27FC236}">
                <a16:creationId xmlns:a16="http://schemas.microsoft.com/office/drawing/2014/main" id="{A8CBB9E1-FF8C-43D9-973C-A4B896CB76A0}"/>
              </a:ext>
            </a:extLst>
          </p:cNvPr>
          <p:cNvSpPr txBox="1"/>
          <p:nvPr/>
        </p:nvSpPr>
        <p:spPr>
          <a:xfrm>
            <a:off x="1331640" y="6276830"/>
            <a:ext cx="7344816" cy="523220"/>
          </a:xfrm>
          <a:prstGeom prst="rect">
            <a:avLst/>
          </a:prstGeom>
          <a:noFill/>
        </p:spPr>
        <p:txBody>
          <a:bodyPr wrap="square">
            <a:spAutoFit/>
          </a:bodyPr>
          <a:lstStyle/>
          <a:p>
            <a:pPr algn="r"/>
            <a:r>
              <a:rPr lang="en-US" sz="1400" dirty="0">
                <a:effectLst/>
                <a:ea typeface="ＭＳ 明朝" panose="02020609040205080304" pitchFamily="17" charset="-128"/>
              </a:rPr>
              <a:t>Source</a:t>
            </a:r>
            <a:r>
              <a:rPr lang="en-US" sz="1400" dirty="0">
                <a:ea typeface="ＭＳ 明朝" panose="02020609040205080304" pitchFamily="17" charset="-128"/>
              </a:rPr>
              <a:t>: Edited data from the documents of No.21 Expert meeting on future policy and concept of flood management</a:t>
            </a:r>
          </a:p>
        </p:txBody>
      </p:sp>
    </p:spTree>
    <p:extLst>
      <p:ext uri="{BB962C8B-B14F-4D97-AF65-F5344CB8AC3E}">
        <p14:creationId xmlns:p14="http://schemas.microsoft.com/office/powerpoint/2010/main" val="329008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プレースホルダー 7">
            <a:extLst>
              <a:ext uri="{FF2B5EF4-FFF2-40B4-BE49-F238E27FC236}">
                <a16:creationId xmlns:a16="http://schemas.microsoft.com/office/drawing/2014/main" id="{D97148CE-7754-4C86-B6C6-CB1ABAA87389}"/>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a:t>
            </a:r>
            <a:r>
              <a:rPr lang="ja-JP" altLang="en-US" sz="2000" dirty="0"/>
              <a:t>　</a:t>
            </a:r>
            <a:r>
              <a:rPr lang="en-US" altLang="ja-JP" sz="2000" dirty="0"/>
              <a:t>Standards and Systems for Safety</a:t>
            </a:r>
            <a:r>
              <a:rPr lang="ja-JP" altLang="en-US" sz="2000" dirty="0"/>
              <a:t> </a:t>
            </a:r>
            <a:r>
              <a:rPr lang="en-US" altLang="ja-JP" sz="2000" dirty="0"/>
              <a:t>of</a:t>
            </a:r>
            <a:r>
              <a:rPr lang="ja-JP" altLang="en-US" sz="2000" dirty="0"/>
              <a:t> </a:t>
            </a:r>
            <a:r>
              <a:rPr lang="en-US" altLang="ja-JP" sz="2000" dirty="0"/>
              <a:t>Dams</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Dam Safety Management</a:t>
            </a:r>
            <a:endParaRPr kumimoji="1" lang="ja-JP" altLang="en-US" sz="2800" dirty="0"/>
          </a:p>
        </p:txBody>
      </p:sp>
      <p:sp>
        <p:nvSpPr>
          <p:cNvPr id="58" name="テキスト ボックス 57">
            <a:extLst>
              <a:ext uri="{FF2B5EF4-FFF2-40B4-BE49-F238E27FC236}">
                <a16:creationId xmlns:a16="http://schemas.microsoft.com/office/drawing/2014/main" id="{C3FD19E4-BC2D-49F4-80E9-381C2CF6482A}"/>
              </a:ext>
            </a:extLst>
          </p:cNvPr>
          <p:cNvSpPr txBox="1"/>
          <p:nvPr/>
        </p:nvSpPr>
        <p:spPr>
          <a:xfrm>
            <a:off x="176159" y="1445026"/>
            <a:ext cx="1589839" cy="461665"/>
          </a:xfrm>
          <a:prstGeom prst="rect">
            <a:avLst/>
          </a:prstGeom>
          <a:solidFill>
            <a:srgbClr val="92D050"/>
          </a:solidFill>
        </p:spPr>
        <p:txBody>
          <a:bodyPr wrap="square" rtlCol="0">
            <a:spAutoFit/>
          </a:bodyPr>
          <a:lstStyle/>
          <a:p>
            <a:pPr algn="ctr"/>
            <a:r>
              <a:rPr kumimoji="1" lang="en-US" altLang="ja-JP" sz="2400" dirty="0">
                <a:solidFill>
                  <a:schemeClr val="bg1"/>
                </a:solidFill>
                <a:latin typeface="Cambria" panose="02040503050406030204" pitchFamily="18" charset="0"/>
                <a:ea typeface="Cambria" panose="02040503050406030204" pitchFamily="18" charset="0"/>
              </a:rPr>
              <a:t>Plan</a:t>
            </a:r>
            <a:endParaRPr kumimoji="1" lang="ja-JP" altLang="en-US" sz="2400" dirty="0">
              <a:solidFill>
                <a:schemeClr val="bg1"/>
              </a:solidFill>
              <a:latin typeface="Cambria" panose="02040503050406030204" pitchFamily="18" charset="0"/>
            </a:endParaRPr>
          </a:p>
        </p:txBody>
      </p:sp>
      <p:sp>
        <p:nvSpPr>
          <p:cNvPr id="59" name="テキスト ボックス 58">
            <a:extLst>
              <a:ext uri="{FF2B5EF4-FFF2-40B4-BE49-F238E27FC236}">
                <a16:creationId xmlns:a16="http://schemas.microsoft.com/office/drawing/2014/main" id="{5A45DBDA-F51C-4483-BA84-3D3C001195BF}"/>
              </a:ext>
            </a:extLst>
          </p:cNvPr>
          <p:cNvSpPr txBox="1"/>
          <p:nvPr/>
        </p:nvSpPr>
        <p:spPr>
          <a:xfrm>
            <a:off x="176158" y="2481223"/>
            <a:ext cx="1589839" cy="461665"/>
          </a:xfrm>
          <a:prstGeom prst="rect">
            <a:avLst/>
          </a:prstGeom>
          <a:solidFill>
            <a:srgbClr val="0070C0"/>
          </a:solidFill>
        </p:spPr>
        <p:txBody>
          <a:bodyPr wrap="square" rtlCol="0">
            <a:spAutoFit/>
          </a:bodyPr>
          <a:lstStyle/>
          <a:p>
            <a:pPr algn="ctr"/>
            <a:r>
              <a:rPr kumimoji="1" lang="en-US" altLang="ja-JP" sz="2400" dirty="0">
                <a:solidFill>
                  <a:schemeClr val="bg1"/>
                </a:solidFill>
                <a:latin typeface="Cambria" panose="02040503050406030204" pitchFamily="18" charset="0"/>
                <a:ea typeface="Cambria" panose="02040503050406030204" pitchFamily="18" charset="0"/>
              </a:rPr>
              <a:t>Design</a:t>
            </a:r>
            <a:endParaRPr kumimoji="1" lang="ja-JP" altLang="en-US" sz="2400" dirty="0">
              <a:solidFill>
                <a:schemeClr val="bg1"/>
              </a:solidFill>
              <a:latin typeface="Cambria" panose="02040503050406030204" pitchFamily="18" charset="0"/>
            </a:endParaRPr>
          </a:p>
        </p:txBody>
      </p:sp>
      <p:sp>
        <p:nvSpPr>
          <p:cNvPr id="60" name="テキスト ボックス 59">
            <a:extLst>
              <a:ext uri="{FF2B5EF4-FFF2-40B4-BE49-F238E27FC236}">
                <a16:creationId xmlns:a16="http://schemas.microsoft.com/office/drawing/2014/main" id="{AF113DB2-6BFB-40C5-8F01-F09707C4C28D}"/>
              </a:ext>
            </a:extLst>
          </p:cNvPr>
          <p:cNvSpPr txBox="1"/>
          <p:nvPr/>
        </p:nvSpPr>
        <p:spPr>
          <a:xfrm>
            <a:off x="92814" y="3386042"/>
            <a:ext cx="1944216" cy="461665"/>
          </a:xfrm>
          <a:prstGeom prst="rect">
            <a:avLst/>
          </a:prstGeom>
          <a:solidFill>
            <a:srgbClr val="0070C0"/>
          </a:solidFill>
        </p:spPr>
        <p:txBody>
          <a:bodyPr wrap="square" rtlCol="0">
            <a:spAutoFit/>
          </a:bodyPr>
          <a:lstStyle/>
          <a:p>
            <a:pPr algn="ctr"/>
            <a:r>
              <a:rPr kumimoji="1" lang="en-US" altLang="ja-JP" sz="2400" dirty="0">
                <a:solidFill>
                  <a:schemeClr val="bg1"/>
                </a:solidFill>
                <a:latin typeface="Cambria" panose="02040503050406030204" pitchFamily="18" charset="0"/>
                <a:ea typeface="Cambria" panose="02040503050406030204" pitchFamily="18" charset="0"/>
              </a:rPr>
              <a:t>Construction</a:t>
            </a:r>
            <a:endParaRPr kumimoji="1" lang="ja-JP" altLang="en-US" sz="2400" dirty="0">
              <a:solidFill>
                <a:schemeClr val="bg1"/>
              </a:solidFill>
              <a:latin typeface="Cambria" panose="02040503050406030204" pitchFamily="18" charset="0"/>
            </a:endParaRPr>
          </a:p>
        </p:txBody>
      </p:sp>
      <p:sp>
        <p:nvSpPr>
          <p:cNvPr id="61" name="テキスト ボックス 60">
            <a:extLst>
              <a:ext uri="{FF2B5EF4-FFF2-40B4-BE49-F238E27FC236}">
                <a16:creationId xmlns:a16="http://schemas.microsoft.com/office/drawing/2014/main" id="{BD2457DD-F6B3-465E-BF81-20C8F90C5976}"/>
              </a:ext>
            </a:extLst>
          </p:cNvPr>
          <p:cNvSpPr txBox="1"/>
          <p:nvPr/>
        </p:nvSpPr>
        <p:spPr>
          <a:xfrm>
            <a:off x="59062" y="4972142"/>
            <a:ext cx="1926311" cy="461665"/>
          </a:xfrm>
          <a:prstGeom prst="rect">
            <a:avLst/>
          </a:prstGeom>
          <a:solidFill>
            <a:srgbClr val="0070C0"/>
          </a:solidFill>
        </p:spPr>
        <p:txBody>
          <a:bodyPr wrap="square" rtlCol="0">
            <a:spAutoFit/>
          </a:bodyPr>
          <a:lstStyle/>
          <a:p>
            <a:pPr algn="ctr"/>
            <a:r>
              <a:rPr kumimoji="1" lang="en-US" altLang="ja-JP" sz="2400" dirty="0">
                <a:solidFill>
                  <a:schemeClr val="bg1"/>
                </a:solidFill>
                <a:latin typeface="Cambria" panose="02040503050406030204" pitchFamily="18" charset="0"/>
                <a:ea typeface="Cambria" panose="02040503050406030204" pitchFamily="18" charset="0"/>
              </a:rPr>
              <a:t>Completion</a:t>
            </a:r>
            <a:endParaRPr kumimoji="1" lang="ja-JP" altLang="en-US" sz="2400" dirty="0">
              <a:solidFill>
                <a:schemeClr val="bg1"/>
              </a:solidFill>
              <a:latin typeface="Cambria" panose="02040503050406030204" pitchFamily="18" charset="0"/>
            </a:endParaRPr>
          </a:p>
        </p:txBody>
      </p:sp>
      <p:sp>
        <p:nvSpPr>
          <p:cNvPr id="62" name="テキスト ボックス 61">
            <a:extLst>
              <a:ext uri="{FF2B5EF4-FFF2-40B4-BE49-F238E27FC236}">
                <a16:creationId xmlns:a16="http://schemas.microsoft.com/office/drawing/2014/main" id="{2289B9F6-109F-4D15-8E60-1E4492A27B1E}"/>
              </a:ext>
            </a:extLst>
          </p:cNvPr>
          <p:cNvSpPr txBox="1"/>
          <p:nvPr/>
        </p:nvSpPr>
        <p:spPr>
          <a:xfrm>
            <a:off x="2195737" y="1316449"/>
            <a:ext cx="6840760" cy="707886"/>
          </a:xfrm>
          <a:prstGeom prst="rect">
            <a:avLst/>
          </a:prstGeom>
          <a:noFill/>
          <a:ln w="28575">
            <a:solidFill>
              <a:srgbClr val="0070C0"/>
            </a:solidFill>
          </a:ln>
        </p:spPr>
        <p:txBody>
          <a:bodyPr wrap="square" rtlCol="0">
            <a:spAutoFit/>
          </a:bodyPr>
          <a:lstStyle/>
          <a:p>
            <a:r>
              <a:rPr kumimoji="1" lang="en-US" altLang="ja-JP" sz="2000" dirty="0">
                <a:latin typeface="Cambria" panose="02040503050406030204" pitchFamily="18" charset="0"/>
                <a:ea typeface="Cambria" panose="02040503050406030204" pitchFamily="18" charset="0"/>
              </a:rPr>
              <a:t>River Administrator permit based on River Law.</a:t>
            </a:r>
          </a:p>
          <a:p>
            <a:r>
              <a:rPr lang="en-US" altLang="ja-JP" sz="2000" dirty="0">
                <a:latin typeface="Cambria" panose="02040503050406030204" pitchFamily="18" charset="0"/>
                <a:ea typeface="Cambria" panose="02040503050406030204" pitchFamily="18" charset="0"/>
              </a:rPr>
              <a:t>(Occupation of Water, Land, Permission of New Construction)</a:t>
            </a:r>
            <a:r>
              <a:rPr kumimoji="1" lang="en-US" altLang="ja-JP" sz="2000" dirty="0">
                <a:latin typeface="Cambria" panose="02040503050406030204" pitchFamily="18" charset="0"/>
                <a:ea typeface="Cambria" panose="02040503050406030204" pitchFamily="18" charset="0"/>
              </a:rPr>
              <a:t> </a:t>
            </a:r>
            <a:endParaRPr kumimoji="1" lang="ja-JP" altLang="en-US" sz="2000" dirty="0">
              <a:latin typeface="Cambria" panose="02040503050406030204" pitchFamily="18" charset="0"/>
            </a:endParaRPr>
          </a:p>
        </p:txBody>
      </p:sp>
      <p:cxnSp>
        <p:nvCxnSpPr>
          <p:cNvPr id="63" name="直線矢印コネクタ 62">
            <a:extLst>
              <a:ext uri="{FF2B5EF4-FFF2-40B4-BE49-F238E27FC236}">
                <a16:creationId xmlns:a16="http://schemas.microsoft.com/office/drawing/2014/main" id="{8C62C720-8A31-4071-BDFE-1A13D5A615B2}"/>
              </a:ext>
            </a:extLst>
          </p:cNvPr>
          <p:cNvCxnSpPr>
            <a:cxnSpLocks/>
            <a:stCxn id="62" idx="1"/>
            <a:endCxn id="58" idx="3"/>
          </p:cNvCxnSpPr>
          <p:nvPr/>
        </p:nvCxnSpPr>
        <p:spPr>
          <a:xfrm flipH="1">
            <a:off x="1765998" y="1670392"/>
            <a:ext cx="429739" cy="54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BE34A727-8E3B-4071-83B0-23A2517D1271}"/>
              </a:ext>
            </a:extLst>
          </p:cNvPr>
          <p:cNvSpPr txBox="1"/>
          <p:nvPr/>
        </p:nvSpPr>
        <p:spPr>
          <a:xfrm>
            <a:off x="2267744" y="2358113"/>
            <a:ext cx="6768753" cy="707886"/>
          </a:xfrm>
          <a:prstGeom prst="rect">
            <a:avLst/>
          </a:prstGeom>
          <a:noFill/>
          <a:ln w="28575">
            <a:solidFill>
              <a:srgbClr val="0070C0"/>
            </a:solidFill>
          </a:ln>
        </p:spPr>
        <p:txBody>
          <a:bodyPr wrap="square" rtlCol="0">
            <a:spAutoFit/>
          </a:bodyPr>
          <a:lstStyle/>
          <a:p>
            <a:r>
              <a:rPr kumimoji="1" lang="en-US" altLang="ja-JP" sz="2000" dirty="0">
                <a:latin typeface="Cambria" panose="02040503050406030204" pitchFamily="18" charset="0"/>
                <a:ea typeface="Cambria" panose="02040503050406030204" pitchFamily="18" charset="0"/>
              </a:rPr>
              <a:t>Review and Approved by Dam Basic Design Meeting </a:t>
            </a:r>
          </a:p>
          <a:p>
            <a:r>
              <a:rPr lang="en-US" altLang="ja-JP" sz="2000" dirty="0">
                <a:latin typeface="Cambria" panose="02040503050406030204" pitchFamily="18" charset="0"/>
                <a:ea typeface="Cambria" panose="02040503050406030204" pitchFamily="18" charset="0"/>
              </a:rPr>
              <a:t>(Public Works Research Institute, NILIM, etc.)</a:t>
            </a:r>
            <a:r>
              <a:rPr kumimoji="1" lang="en-US" altLang="ja-JP" sz="2000" dirty="0">
                <a:latin typeface="Cambria" panose="02040503050406030204" pitchFamily="18" charset="0"/>
                <a:ea typeface="Cambria" panose="02040503050406030204" pitchFamily="18" charset="0"/>
              </a:rPr>
              <a:t> </a:t>
            </a:r>
            <a:endParaRPr kumimoji="1" lang="ja-JP" altLang="en-US" sz="2000" dirty="0">
              <a:latin typeface="Cambria" panose="02040503050406030204" pitchFamily="18" charset="0"/>
            </a:endParaRPr>
          </a:p>
        </p:txBody>
      </p:sp>
      <p:sp>
        <p:nvSpPr>
          <p:cNvPr id="65" name="テキスト ボックス 64">
            <a:extLst>
              <a:ext uri="{FF2B5EF4-FFF2-40B4-BE49-F238E27FC236}">
                <a16:creationId xmlns:a16="http://schemas.microsoft.com/office/drawing/2014/main" id="{030088D3-EEBB-4E99-9214-693814B59168}"/>
              </a:ext>
            </a:extLst>
          </p:cNvPr>
          <p:cNvSpPr txBox="1"/>
          <p:nvPr/>
        </p:nvSpPr>
        <p:spPr>
          <a:xfrm>
            <a:off x="2275923" y="3262932"/>
            <a:ext cx="6760574" cy="707886"/>
          </a:xfrm>
          <a:prstGeom prst="rect">
            <a:avLst/>
          </a:prstGeom>
          <a:noFill/>
          <a:ln w="28575">
            <a:solidFill>
              <a:srgbClr val="0070C0"/>
            </a:solidFill>
          </a:ln>
        </p:spPr>
        <p:txBody>
          <a:bodyPr wrap="square" rtlCol="0">
            <a:spAutoFit/>
          </a:bodyPr>
          <a:lstStyle/>
          <a:p>
            <a:r>
              <a:rPr kumimoji="1" lang="en-US" altLang="ja-JP" sz="2000" dirty="0">
                <a:latin typeface="Cambria" panose="02040503050406030204" pitchFamily="18" charset="0"/>
                <a:ea typeface="Cambria" panose="02040503050406030204" pitchFamily="18" charset="0"/>
              </a:rPr>
              <a:t>Review and Approved by Experts of </a:t>
            </a:r>
            <a:r>
              <a:rPr lang="en-US" altLang="ja-JP" sz="2000" dirty="0">
                <a:latin typeface="Cambria" panose="02040503050406030204" pitchFamily="18" charset="0"/>
                <a:ea typeface="Cambria" panose="02040503050406030204" pitchFamily="18" charset="0"/>
              </a:rPr>
              <a:t>Public Works Research Institute, NILIM, etc.</a:t>
            </a:r>
            <a:endParaRPr kumimoji="1" lang="ja-JP" altLang="en-US" sz="2000" dirty="0">
              <a:latin typeface="Cambria" panose="02040503050406030204" pitchFamily="18" charset="0"/>
            </a:endParaRPr>
          </a:p>
        </p:txBody>
      </p:sp>
      <p:sp>
        <p:nvSpPr>
          <p:cNvPr id="66" name="テキスト ボックス 65">
            <a:extLst>
              <a:ext uri="{FF2B5EF4-FFF2-40B4-BE49-F238E27FC236}">
                <a16:creationId xmlns:a16="http://schemas.microsoft.com/office/drawing/2014/main" id="{B5B5042F-B3F8-40E9-9FCF-3E23BF55A3D6}"/>
              </a:ext>
            </a:extLst>
          </p:cNvPr>
          <p:cNvSpPr txBox="1"/>
          <p:nvPr/>
        </p:nvSpPr>
        <p:spPr>
          <a:xfrm>
            <a:off x="2267744" y="4178168"/>
            <a:ext cx="6760574" cy="707886"/>
          </a:xfrm>
          <a:prstGeom prst="rect">
            <a:avLst/>
          </a:prstGeom>
          <a:noFill/>
          <a:ln w="28575">
            <a:solidFill>
              <a:srgbClr val="0070C0"/>
            </a:solidFill>
          </a:ln>
        </p:spPr>
        <p:txBody>
          <a:bodyPr wrap="square" rtlCol="0">
            <a:spAutoFit/>
          </a:bodyPr>
          <a:lstStyle/>
          <a:p>
            <a:r>
              <a:rPr kumimoji="1" lang="en-US" altLang="ja-JP" sz="2000" dirty="0">
                <a:latin typeface="Cambria" panose="02040503050406030204" pitchFamily="18" charset="0"/>
                <a:ea typeface="Cambria" panose="02040503050406030204" pitchFamily="18" charset="0"/>
              </a:rPr>
              <a:t>Review and Approved of </a:t>
            </a:r>
            <a:r>
              <a:rPr lang="en-US" altLang="ja-JP" sz="2000" dirty="0">
                <a:latin typeface="Cambria" panose="02040503050406030204" pitchFamily="18" charset="0"/>
                <a:ea typeface="Cambria" panose="02040503050406030204" pitchFamily="18" charset="0"/>
              </a:rPr>
              <a:t>Initial Impounding Test by Dam Basic Design Meeting</a:t>
            </a:r>
            <a:endParaRPr kumimoji="1" lang="ja-JP" altLang="en-US" sz="2000" dirty="0">
              <a:latin typeface="Cambria" panose="02040503050406030204" pitchFamily="18" charset="0"/>
            </a:endParaRPr>
          </a:p>
        </p:txBody>
      </p:sp>
      <p:sp>
        <p:nvSpPr>
          <p:cNvPr id="67" name="テキスト ボックス 66">
            <a:extLst>
              <a:ext uri="{FF2B5EF4-FFF2-40B4-BE49-F238E27FC236}">
                <a16:creationId xmlns:a16="http://schemas.microsoft.com/office/drawing/2014/main" id="{D495F21B-D55C-4A15-B3A7-79DDE43C2787}"/>
              </a:ext>
            </a:extLst>
          </p:cNvPr>
          <p:cNvSpPr txBox="1"/>
          <p:nvPr/>
        </p:nvSpPr>
        <p:spPr>
          <a:xfrm>
            <a:off x="2275923" y="5009175"/>
            <a:ext cx="6742666" cy="400110"/>
          </a:xfrm>
          <a:prstGeom prst="rect">
            <a:avLst/>
          </a:prstGeom>
          <a:noFill/>
          <a:ln w="28575">
            <a:solidFill>
              <a:srgbClr val="0070C0"/>
            </a:solidFill>
          </a:ln>
        </p:spPr>
        <p:txBody>
          <a:bodyPr wrap="square" rtlCol="0">
            <a:spAutoFit/>
          </a:bodyPr>
          <a:lstStyle/>
          <a:p>
            <a:r>
              <a:rPr lang="en-US" altLang="ja-JP" sz="2000" dirty="0">
                <a:latin typeface="Cambria" panose="02040503050406030204" pitchFamily="18" charset="0"/>
                <a:ea typeface="Cambria" panose="02040503050406030204" pitchFamily="18" charset="0"/>
              </a:rPr>
              <a:t>Final Inspection and Approval by River Administrator</a:t>
            </a:r>
            <a:endParaRPr kumimoji="1" lang="ja-JP" altLang="en-US" sz="2000" dirty="0">
              <a:latin typeface="Cambria" panose="02040503050406030204" pitchFamily="18" charset="0"/>
            </a:endParaRPr>
          </a:p>
        </p:txBody>
      </p:sp>
      <p:sp>
        <p:nvSpPr>
          <p:cNvPr id="68" name="テキスト ボックス 67">
            <a:extLst>
              <a:ext uri="{FF2B5EF4-FFF2-40B4-BE49-F238E27FC236}">
                <a16:creationId xmlns:a16="http://schemas.microsoft.com/office/drawing/2014/main" id="{7A559EC8-D69A-42EA-BE27-B41DD1990359}"/>
              </a:ext>
            </a:extLst>
          </p:cNvPr>
          <p:cNvSpPr txBox="1"/>
          <p:nvPr/>
        </p:nvSpPr>
        <p:spPr>
          <a:xfrm>
            <a:off x="2275923" y="5513417"/>
            <a:ext cx="6760573" cy="400110"/>
          </a:xfrm>
          <a:prstGeom prst="rect">
            <a:avLst/>
          </a:prstGeom>
          <a:noFill/>
          <a:ln w="28575">
            <a:solidFill>
              <a:srgbClr val="0070C0"/>
            </a:solidFill>
          </a:ln>
        </p:spPr>
        <p:txBody>
          <a:bodyPr wrap="square" rtlCol="0">
            <a:spAutoFit/>
          </a:bodyPr>
          <a:lstStyle/>
          <a:p>
            <a:r>
              <a:rPr lang="en-US" altLang="ja-JP" sz="2000" dirty="0">
                <a:latin typeface="Cambria" panose="02040503050406030204" pitchFamily="18" charset="0"/>
                <a:ea typeface="Cambria" panose="02040503050406030204" pitchFamily="18" charset="0"/>
              </a:rPr>
              <a:t>(Multipurpose Dam) MILT establishes the right to use Dam</a:t>
            </a:r>
            <a:endParaRPr kumimoji="1" lang="ja-JP" altLang="en-US" sz="2000" dirty="0">
              <a:latin typeface="Cambria" panose="02040503050406030204" pitchFamily="18" charset="0"/>
            </a:endParaRPr>
          </a:p>
        </p:txBody>
      </p:sp>
      <p:cxnSp>
        <p:nvCxnSpPr>
          <p:cNvPr id="69" name="直線矢印コネクタ 68">
            <a:extLst>
              <a:ext uri="{FF2B5EF4-FFF2-40B4-BE49-F238E27FC236}">
                <a16:creationId xmlns:a16="http://schemas.microsoft.com/office/drawing/2014/main" id="{26F74FA2-5FDD-40BD-BE91-57883C6BEB7A}"/>
              </a:ext>
            </a:extLst>
          </p:cNvPr>
          <p:cNvCxnSpPr>
            <a:cxnSpLocks/>
            <a:stCxn id="67" idx="1"/>
            <a:endCxn id="61" idx="3"/>
          </p:cNvCxnSpPr>
          <p:nvPr/>
        </p:nvCxnSpPr>
        <p:spPr>
          <a:xfrm flipH="1" flipV="1">
            <a:off x="1985373" y="5202975"/>
            <a:ext cx="290550" cy="62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CF6D6A5-7345-4A98-9D8F-FA733D260068}"/>
              </a:ext>
            </a:extLst>
          </p:cNvPr>
          <p:cNvCxnSpPr>
            <a:cxnSpLocks/>
            <a:stCxn id="66" idx="1"/>
          </p:cNvCxnSpPr>
          <p:nvPr/>
        </p:nvCxnSpPr>
        <p:spPr>
          <a:xfrm flipH="1">
            <a:off x="2123728" y="4532111"/>
            <a:ext cx="1440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72E8726-92CA-49FC-AA33-654E75522A78}"/>
              </a:ext>
            </a:extLst>
          </p:cNvPr>
          <p:cNvCxnSpPr>
            <a:cxnSpLocks/>
          </p:cNvCxnSpPr>
          <p:nvPr/>
        </p:nvCxnSpPr>
        <p:spPr>
          <a:xfrm flipH="1">
            <a:off x="2130648" y="5713472"/>
            <a:ext cx="1293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1FC26A8-42E5-4A56-ADE9-FC6BEE31A8D0}"/>
              </a:ext>
            </a:extLst>
          </p:cNvPr>
          <p:cNvCxnSpPr>
            <a:cxnSpLocks/>
          </p:cNvCxnSpPr>
          <p:nvPr/>
        </p:nvCxnSpPr>
        <p:spPr>
          <a:xfrm flipV="1">
            <a:off x="2136160" y="4532111"/>
            <a:ext cx="0" cy="11813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07CF4576-74C1-43FE-A3E9-03BBB5260837}"/>
              </a:ext>
            </a:extLst>
          </p:cNvPr>
          <p:cNvCxnSpPr>
            <a:cxnSpLocks/>
            <a:stCxn id="65" idx="1"/>
            <a:endCxn id="60" idx="3"/>
          </p:cNvCxnSpPr>
          <p:nvPr/>
        </p:nvCxnSpPr>
        <p:spPr>
          <a:xfrm flipH="1">
            <a:off x="2037030" y="3616875"/>
            <a:ext cx="2388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07E5A610-C215-4304-B332-9ED28490AE3C}"/>
              </a:ext>
            </a:extLst>
          </p:cNvPr>
          <p:cNvCxnSpPr>
            <a:cxnSpLocks/>
            <a:stCxn id="64" idx="1"/>
            <a:endCxn id="59" idx="3"/>
          </p:cNvCxnSpPr>
          <p:nvPr/>
        </p:nvCxnSpPr>
        <p:spPr>
          <a:xfrm flipH="1">
            <a:off x="1765997" y="2712056"/>
            <a:ext cx="50174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矢印: 下 74">
            <a:extLst>
              <a:ext uri="{FF2B5EF4-FFF2-40B4-BE49-F238E27FC236}">
                <a16:creationId xmlns:a16="http://schemas.microsoft.com/office/drawing/2014/main" id="{482C00D1-D074-4A74-A080-BDC2FDCC49AB}"/>
              </a:ext>
            </a:extLst>
          </p:cNvPr>
          <p:cNvSpPr/>
          <p:nvPr/>
        </p:nvSpPr>
        <p:spPr>
          <a:xfrm>
            <a:off x="611560" y="1971324"/>
            <a:ext cx="609600" cy="45201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矢印: 下 75">
            <a:extLst>
              <a:ext uri="{FF2B5EF4-FFF2-40B4-BE49-F238E27FC236}">
                <a16:creationId xmlns:a16="http://schemas.microsoft.com/office/drawing/2014/main" id="{6CF820F1-0B10-4EDF-B5F6-80A9F18CDF39}"/>
              </a:ext>
            </a:extLst>
          </p:cNvPr>
          <p:cNvSpPr/>
          <p:nvPr/>
        </p:nvSpPr>
        <p:spPr>
          <a:xfrm>
            <a:off x="666277" y="2993473"/>
            <a:ext cx="609600" cy="29151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矢印: 下 76">
            <a:extLst>
              <a:ext uri="{FF2B5EF4-FFF2-40B4-BE49-F238E27FC236}">
                <a16:creationId xmlns:a16="http://schemas.microsoft.com/office/drawing/2014/main" id="{826AC765-F344-4267-950F-4B4A605A5910}"/>
              </a:ext>
            </a:extLst>
          </p:cNvPr>
          <p:cNvSpPr/>
          <p:nvPr/>
        </p:nvSpPr>
        <p:spPr>
          <a:xfrm>
            <a:off x="683568" y="3912447"/>
            <a:ext cx="609600" cy="97360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6">
            <a:extLst>
              <a:ext uri="{FF2B5EF4-FFF2-40B4-BE49-F238E27FC236}">
                <a16:creationId xmlns:a16="http://schemas.microsoft.com/office/drawing/2014/main" id="{B0A02DB1-7201-44FB-B467-611C19239283}"/>
              </a:ext>
            </a:extLst>
          </p:cNvPr>
          <p:cNvSpPr txBox="1"/>
          <p:nvPr/>
        </p:nvSpPr>
        <p:spPr>
          <a:xfrm>
            <a:off x="0" y="5990768"/>
            <a:ext cx="7344816" cy="246221"/>
          </a:xfrm>
          <a:prstGeom prst="rect">
            <a:avLst/>
          </a:prstGeom>
          <a:noFill/>
        </p:spPr>
        <p:txBody>
          <a:bodyPr wrap="square">
            <a:spAutoFit/>
          </a:bodyPr>
          <a:lstStyle/>
          <a:p>
            <a:pPr>
              <a:defRPr/>
            </a:pPr>
            <a:r>
              <a:rPr lang="en-US" sz="1000" dirty="0">
                <a:ea typeface="ＭＳ 明朝" panose="02020609040205080304" pitchFamily="17" charset="-128"/>
              </a:rPr>
              <a:t>Source: Prepared based on "Construction of Multipurpose for Dams" published by Japan Dams</a:t>
            </a:r>
          </a:p>
        </p:txBody>
      </p:sp>
    </p:spTree>
    <p:extLst>
      <p:ext uri="{BB962C8B-B14F-4D97-AF65-F5344CB8AC3E}">
        <p14:creationId xmlns:p14="http://schemas.microsoft.com/office/powerpoint/2010/main" val="251669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Review of Technical Standards Based on Experience of Great Disasters</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Dam Safety Management</a:t>
            </a:r>
            <a:endParaRPr kumimoji="1" lang="ja-JP" altLang="en-US" sz="2800" dirty="0"/>
          </a:p>
        </p:txBody>
      </p:sp>
      <p:sp>
        <p:nvSpPr>
          <p:cNvPr id="13" name="Rectangle: Rounded Corners 12">
            <a:extLst>
              <a:ext uri="{FF2B5EF4-FFF2-40B4-BE49-F238E27FC236}">
                <a16:creationId xmlns:a16="http://schemas.microsoft.com/office/drawing/2014/main" id="{8B5BFB43-0668-495A-ACFC-98B16DBE518A}"/>
              </a:ext>
            </a:extLst>
          </p:cNvPr>
          <p:cNvSpPr/>
          <p:nvPr/>
        </p:nvSpPr>
        <p:spPr>
          <a:xfrm>
            <a:off x="360000" y="1592361"/>
            <a:ext cx="4788064" cy="453183"/>
          </a:xfrm>
          <a:prstGeom prst="roundRect">
            <a:avLst>
              <a:gd name="adj" fmla="val 2917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b="1" dirty="0">
                <a:solidFill>
                  <a:schemeClr val="tx1"/>
                </a:solidFill>
              </a:rPr>
              <a:t>1. Great Hanshin-Awaji Earthquake (1995)</a:t>
            </a:r>
            <a:endParaRPr lang="en-US" altLang="ja-JP" b="1" dirty="0">
              <a:solidFill>
                <a:srgbClr val="FF0000"/>
              </a:solidFill>
            </a:endParaRPr>
          </a:p>
          <a:p>
            <a:pPr>
              <a:lnSpc>
                <a:spcPct val="100000"/>
              </a:lnSpc>
              <a:spcAft>
                <a:spcPts val="600"/>
              </a:spcAft>
              <a:buClr>
                <a:srgbClr val="CAE2FF">
                  <a:lumMod val="50000"/>
                </a:srgbClr>
              </a:buClr>
              <a:buSzPct val="75000"/>
            </a:pPr>
            <a:endParaRPr lang="en-US" altLang="ja-JP" b="1" dirty="0">
              <a:solidFill>
                <a:srgbClr val="FF0000"/>
              </a:solidFill>
            </a:endParaRPr>
          </a:p>
        </p:txBody>
      </p:sp>
      <p:sp>
        <p:nvSpPr>
          <p:cNvPr id="19" name="Rectangle: Rounded Corners 18">
            <a:extLst>
              <a:ext uri="{FF2B5EF4-FFF2-40B4-BE49-F238E27FC236}">
                <a16:creationId xmlns:a16="http://schemas.microsoft.com/office/drawing/2014/main" id="{FC1C3634-21F8-4853-9CF8-6905F3614712}"/>
              </a:ext>
            </a:extLst>
          </p:cNvPr>
          <p:cNvSpPr/>
          <p:nvPr/>
        </p:nvSpPr>
        <p:spPr>
          <a:xfrm>
            <a:off x="683568" y="2199658"/>
            <a:ext cx="2282062" cy="1522800"/>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ja-JP" sz="2000" dirty="0">
                <a:solidFill>
                  <a:schemeClr val="tx1"/>
                </a:solidFill>
              </a:rPr>
              <a:t>Static Rigid Body Stability Analysis Method </a:t>
            </a:r>
          </a:p>
          <a:p>
            <a:pPr algn="ctr">
              <a:lnSpc>
                <a:spcPts val="2000"/>
              </a:lnSpc>
            </a:pPr>
            <a:r>
              <a:rPr lang="en-US" altLang="ja-JP" sz="2000" dirty="0">
                <a:solidFill>
                  <a:srgbClr val="FF0000"/>
                </a:solidFill>
              </a:rPr>
              <a:t>Design seismic coefficient</a:t>
            </a:r>
          </a:p>
        </p:txBody>
      </p:sp>
      <p:sp>
        <p:nvSpPr>
          <p:cNvPr id="20" name="Rectangle: Rounded Corners 19">
            <a:extLst>
              <a:ext uri="{FF2B5EF4-FFF2-40B4-BE49-F238E27FC236}">
                <a16:creationId xmlns:a16="http://schemas.microsoft.com/office/drawing/2014/main" id="{C8628F5A-9D03-4442-B41B-81517ED56A9B}"/>
              </a:ext>
            </a:extLst>
          </p:cNvPr>
          <p:cNvSpPr/>
          <p:nvPr/>
        </p:nvSpPr>
        <p:spPr>
          <a:xfrm>
            <a:off x="5269047" y="2214465"/>
            <a:ext cx="1944216" cy="1521113"/>
          </a:xfrm>
          <a:prstGeom prst="roundRect">
            <a:avLst/>
          </a:prstGeom>
          <a:solidFill>
            <a:srgbClr val="CBE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ja-JP" sz="2000" dirty="0">
                <a:solidFill>
                  <a:schemeClr val="tx1"/>
                </a:solidFill>
              </a:rPr>
              <a:t>Probable Maximum Earthquakes </a:t>
            </a:r>
          </a:p>
          <a:p>
            <a:pPr algn="ctr">
              <a:lnSpc>
                <a:spcPts val="2000"/>
              </a:lnSpc>
            </a:pPr>
            <a:r>
              <a:rPr lang="en-US" altLang="ja-JP" sz="2000" dirty="0">
                <a:solidFill>
                  <a:srgbClr val="FF0000"/>
                </a:solidFill>
              </a:rPr>
              <a:t>Level 2 earthquakes</a:t>
            </a:r>
          </a:p>
        </p:txBody>
      </p:sp>
      <p:sp>
        <p:nvSpPr>
          <p:cNvPr id="22" name="Arrow: Right 21">
            <a:extLst>
              <a:ext uri="{FF2B5EF4-FFF2-40B4-BE49-F238E27FC236}">
                <a16:creationId xmlns:a16="http://schemas.microsoft.com/office/drawing/2014/main" id="{D983EB5E-EC74-4527-B0A8-0248E31252B4}"/>
              </a:ext>
            </a:extLst>
          </p:cNvPr>
          <p:cNvSpPr/>
          <p:nvPr/>
        </p:nvSpPr>
        <p:spPr>
          <a:xfrm>
            <a:off x="3966473" y="2654564"/>
            <a:ext cx="634990" cy="717136"/>
          </a:xfrm>
          <a:prstGeom prst="rightArrow">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Rounded Corners 22">
            <a:extLst>
              <a:ext uri="{FF2B5EF4-FFF2-40B4-BE49-F238E27FC236}">
                <a16:creationId xmlns:a16="http://schemas.microsoft.com/office/drawing/2014/main" id="{36726D10-5E9C-4FC2-AE05-D4663E839306}"/>
              </a:ext>
            </a:extLst>
          </p:cNvPr>
          <p:cNvSpPr/>
          <p:nvPr/>
        </p:nvSpPr>
        <p:spPr>
          <a:xfrm>
            <a:off x="328343" y="3989812"/>
            <a:ext cx="3955625" cy="453183"/>
          </a:xfrm>
          <a:prstGeom prst="roundRect">
            <a:avLst>
              <a:gd name="adj" fmla="val 2917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b="1" dirty="0">
                <a:solidFill>
                  <a:schemeClr val="tx1"/>
                </a:solidFill>
              </a:rPr>
              <a:t>2. Damages due to Excessive Flood</a:t>
            </a:r>
            <a:endParaRPr lang="en-US" altLang="ja-JP" b="1" dirty="0">
              <a:solidFill>
                <a:srgbClr val="FF0000"/>
              </a:solidFill>
            </a:endParaRPr>
          </a:p>
          <a:p>
            <a:pPr>
              <a:lnSpc>
                <a:spcPct val="100000"/>
              </a:lnSpc>
              <a:spcAft>
                <a:spcPts val="600"/>
              </a:spcAft>
              <a:buClr>
                <a:srgbClr val="CAE2FF">
                  <a:lumMod val="50000"/>
                </a:srgbClr>
              </a:buClr>
              <a:buSzPct val="75000"/>
            </a:pPr>
            <a:endParaRPr lang="en-US" altLang="ja-JP" b="1" dirty="0">
              <a:solidFill>
                <a:srgbClr val="FF0000"/>
              </a:solidFill>
            </a:endParaRPr>
          </a:p>
        </p:txBody>
      </p:sp>
      <p:sp>
        <p:nvSpPr>
          <p:cNvPr id="25" name="TextBox 24">
            <a:extLst>
              <a:ext uri="{FF2B5EF4-FFF2-40B4-BE49-F238E27FC236}">
                <a16:creationId xmlns:a16="http://schemas.microsoft.com/office/drawing/2014/main" id="{9B9FF60F-1E82-43FE-BC04-50D289D389C5}"/>
              </a:ext>
            </a:extLst>
          </p:cNvPr>
          <p:cNvSpPr txBox="1"/>
          <p:nvPr/>
        </p:nvSpPr>
        <p:spPr>
          <a:xfrm>
            <a:off x="827584" y="4601627"/>
            <a:ext cx="6696744" cy="1464231"/>
          </a:xfrm>
          <a:prstGeom prst="roundRect">
            <a:avLst/>
          </a:prstGeom>
          <a:solidFill>
            <a:srgbClr val="EFF9FF">
              <a:alpha val="78000"/>
            </a:srgbClr>
          </a:solidFill>
        </p:spPr>
        <p:txBody>
          <a:bodyPr wrap="square" rtlCol="0">
            <a:spAutoFit/>
          </a:bodyPr>
          <a:lstStyle/>
          <a:p>
            <a:r>
              <a:rPr lang="en-US" altLang="ja-JP" sz="2000" b="1" dirty="0"/>
              <a:t>Review and Improvement of:</a:t>
            </a:r>
          </a:p>
          <a:p>
            <a:pPr marL="285750" indent="-285750">
              <a:buFont typeface="Arial" panose="020B0604020202020204" pitchFamily="34" charset="0"/>
              <a:buChar char="•"/>
            </a:pPr>
            <a:r>
              <a:rPr lang="en-US" altLang="ja-JP" sz="2000" dirty="0"/>
              <a:t>Information dissemination</a:t>
            </a:r>
          </a:p>
          <a:p>
            <a:pPr marL="285750" indent="-285750">
              <a:buFont typeface="Arial" panose="020B0604020202020204" pitchFamily="34" charset="0"/>
              <a:buChar char="•"/>
            </a:pPr>
            <a:r>
              <a:rPr kumimoji="1" lang="en-US" altLang="ja-JP" sz="2000" dirty="0"/>
              <a:t>Public </a:t>
            </a:r>
            <a:r>
              <a:rPr lang="en-US" altLang="ja-JP" sz="2000" dirty="0"/>
              <a:t>awareness</a:t>
            </a:r>
          </a:p>
          <a:p>
            <a:pPr marL="285750" indent="-285750">
              <a:buFont typeface="Arial" panose="020B0604020202020204" pitchFamily="34" charset="0"/>
              <a:buChar char="•"/>
            </a:pPr>
            <a:r>
              <a:rPr kumimoji="1" lang="en-US" altLang="ja-JP" sz="2000" dirty="0"/>
              <a:t>Forecasting technology</a:t>
            </a:r>
            <a:endParaRPr kumimoji="1" lang="ja-JP" altLang="en-US" sz="2000" dirty="0"/>
          </a:p>
        </p:txBody>
      </p:sp>
    </p:spTree>
    <p:extLst>
      <p:ext uri="{BB962C8B-B14F-4D97-AF65-F5344CB8AC3E}">
        <p14:creationId xmlns:p14="http://schemas.microsoft.com/office/powerpoint/2010/main" val="2411861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Safety Management of Ponds &amp; Small Reservoirs for Irrigation</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Dam Safety Management</a:t>
            </a:r>
            <a:endParaRPr kumimoji="1" lang="ja-JP" altLang="en-US" sz="2800" dirty="0"/>
          </a:p>
        </p:txBody>
      </p:sp>
      <p:sp>
        <p:nvSpPr>
          <p:cNvPr id="29" name="Arrow: Right 28">
            <a:extLst>
              <a:ext uri="{FF2B5EF4-FFF2-40B4-BE49-F238E27FC236}">
                <a16:creationId xmlns:a16="http://schemas.microsoft.com/office/drawing/2014/main" id="{25DED842-6D6B-4053-A69A-2CAFF05310A0}"/>
              </a:ext>
            </a:extLst>
          </p:cNvPr>
          <p:cNvSpPr/>
          <p:nvPr/>
        </p:nvSpPr>
        <p:spPr>
          <a:xfrm rot="5400000">
            <a:off x="4846394" y="3903874"/>
            <a:ext cx="1923935" cy="1032564"/>
          </a:xfrm>
          <a:prstGeom prst="rightArrow">
            <a:avLst>
              <a:gd name="adj1" fmla="val 50001"/>
              <a:gd name="adj2" fmla="val 50000"/>
            </a:avLst>
          </a:prstGeom>
          <a:solidFill>
            <a:schemeClr val="accent1">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コンテンツ プレースホルダー 3">
            <a:extLst>
              <a:ext uri="{FF2B5EF4-FFF2-40B4-BE49-F238E27FC236}">
                <a16:creationId xmlns:a16="http://schemas.microsoft.com/office/drawing/2014/main" id="{C47BC644-1F6E-4DDB-9C11-C170A8EEEF12}"/>
              </a:ext>
            </a:extLst>
          </p:cNvPr>
          <p:cNvSpPr txBox="1"/>
          <p:nvPr/>
        </p:nvSpPr>
        <p:spPr>
          <a:xfrm>
            <a:off x="157143" y="4713941"/>
            <a:ext cx="2699832" cy="459613"/>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err="1"/>
              <a:t>Fujinuma</a:t>
            </a:r>
            <a:r>
              <a:rPr lang="en-US" altLang="ja-JP" sz="1600" dirty="0"/>
              <a:t> Dam Failure</a:t>
            </a:r>
          </a:p>
          <a:p>
            <a:pPr marL="0" indent="0" algn="ctr">
              <a:lnSpc>
                <a:spcPts val="1600"/>
              </a:lnSpc>
              <a:buNone/>
            </a:pPr>
            <a:r>
              <a:rPr lang="en-US" altLang="ja-JP" sz="1600" dirty="0"/>
              <a:t>(2011 Earthquake)</a:t>
            </a:r>
            <a:endParaRPr lang="ja-JP" altLang="en-US" sz="1600" dirty="0"/>
          </a:p>
        </p:txBody>
      </p:sp>
      <p:sp>
        <p:nvSpPr>
          <p:cNvPr id="33" name="Rectangle: Rounded Corners 32">
            <a:extLst>
              <a:ext uri="{FF2B5EF4-FFF2-40B4-BE49-F238E27FC236}">
                <a16:creationId xmlns:a16="http://schemas.microsoft.com/office/drawing/2014/main" id="{ABBFAE98-B68C-4D9D-AB6D-B120005B81B8}"/>
              </a:ext>
            </a:extLst>
          </p:cNvPr>
          <p:cNvSpPr/>
          <p:nvPr/>
        </p:nvSpPr>
        <p:spPr>
          <a:xfrm>
            <a:off x="3419872" y="5394806"/>
            <a:ext cx="5526255" cy="684034"/>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b="1" dirty="0">
                <a:solidFill>
                  <a:schemeClr val="tx1"/>
                </a:solidFill>
              </a:rPr>
              <a:t>The Law of Management and Conservation of Ponds and Small Reservoirs for Irrigation (2019)</a:t>
            </a:r>
            <a:endParaRPr lang="en-US" altLang="ja-JP" b="1" dirty="0">
              <a:solidFill>
                <a:srgbClr val="FF0000"/>
              </a:solidFill>
            </a:endParaRPr>
          </a:p>
        </p:txBody>
      </p:sp>
      <p:sp>
        <p:nvSpPr>
          <p:cNvPr id="34" name="Speech Bubble: Rectangle with Corners Rounded 33">
            <a:extLst>
              <a:ext uri="{FF2B5EF4-FFF2-40B4-BE49-F238E27FC236}">
                <a16:creationId xmlns:a16="http://schemas.microsoft.com/office/drawing/2014/main" id="{B6BEA2E2-5FE1-4CF1-8900-511A6C0128A6}"/>
              </a:ext>
            </a:extLst>
          </p:cNvPr>
          <p:cNvSpPr/>
          <p:nvPr/>
        </p:nvSpPr>
        <p:spPr>
          <a:xfrm>
            <a:off x="3563888" y="1670671"/>
            <a:ext cx="5580112" cy="1729145"/>
          </a:xfrm>
          <a:prstGeom prst="wedgeRoundRectCallout">
            <a:avLst>
              <a:gd name="adj1" fmla="val -60973"/>
              <a:gd name="adj2" fmla="val -51301"/>
              <a:gd name="adj3" fmla="val 16667"/>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108000" rtlCol="0" anchor="ctr"/>
          <a:lstStyle/>
          <a:p>
            <a:pPr marL="144000" indent="-144000">
              <a:buFont typeface="Arial" panose="020B0604020202020204" pitchFamily="34" charset="0"/>
              <a:buChar char="•"/>
            </a:pPr>
            <a:r>
              <a:rPr lang="en-US" altLang="ja-JP" sz="2000" dirty="0">
                <a:solidFill>
                  <a:schemeClr val="tx1"/>
                </a:solidFill>
              </a:rPr>
              <a:t>8 dead, 124 house damaged</a:t>
            </a:r>
          </a:p>
          <a:p>
            <a:pPr marL="144000" indent="-144000">
              <a:buFont typeface="Arial" panose="020B0604020202020204" pitchFamily="34" charset="0"/>
              <a:buChar char="•"/>
            </a:pPr>
            <a:r>
              <a:rPr lang="en-US" altLang="ja-JP" sz="2000" dirty="0">
                <a:solidFill>
                  <a:schemeClr val="tx1"/>
                </a:solidFill>
              </a:rPr>
              <a:t>Dam was constructed with </a:t>
            </a:r>
            <a:r>
              <a:rPr lang="en-US" altLang="ja-JP" sz="2000" u="sng" dirty="0">
                <a:solidFill>
                  <a:schemeClr val="tx1"/>
                </a:solidFill>
              </a:rPr>
              <a:t>insufficient compaction &amp; embankment with rich sand</a:t>
            </a:r>
          </a:p>
          <a:p>
            <a:pPr marL="144000" indent="-144000">
              <a:buFont typeface="Arial" panose="020B0604020202020204" pitchFamily="34" charset="0"/>
              <a:buChar char="•"/>
            </a:pPr>
            <a:r>
              <a:rPr lang="en-US" altLang="ja-JP" sz="2000" dirty="0">
                <a:solidFill>
                  <a:schemeClr val="tx1"/>
                </a:solidFill>
              </a:rPr>
              <a:t>Magnitude of earthquake </a:t>
            </a:r>
            <a:r>
              <a:rPr lang="en-US" altLang="ja-JP" sz="2000" u="sng" dirty="0">
                <a:solidFill>
                  <a:schemeClr val="tx1"/>
                </a:solidFill>
              </a:rPr>
              <a:t>beyond past experiences</a:t>
            </a:r>
          </a:p>
        </p:txBody>
      </p:sp>
      <p:sp>
        <p:nvSpPr>
          <p:cNvPr id="35" name="TextBox 34">
            <a:extLst>
              <a:ext uri="{FF2B5EF4-FFF2-40B4-BE49-F238E27FC236}">
                <a16:creationId xmlns:a16="http://schemas.microsoft.com/office/drawing/2014/main" id="{C8EB8F01-6146-445B-8BC1-FB333EC4A668}"/>
              </a:ext>
            </a:extLst>
          </p:cNvPr>
          <p:cNvSpPr txBox="1"/>
          <p:nvPr/>
        </p:nvSpPr>
        <p:spPr>
          <a:xfrm>
            <a:off x="3707904" y="4048590"/>
            <a:ext cx="4536504" cy="442674"/>
          </a:xfrm>
          <a:prstGeom prst="roundRect">
            <a:avLst/>
          </a:prstGeom>
          <a:solidFill>
            <a:srgbClr val="EFF9FF">
              <a:alpha val="78000"/>
            </a:srgbClr>
          </a:solidFill>
        </p:spPr>
        <p:txBody>
          <a:bodyPr wrap="square" rtlCol="0">
            <a:spAutoFit/>
          </a:bodyPr>
          <a:lstStyle/>
          <a:p>
            <a:pPr algn="ctr"/>
            <a:r>
              <a:rPr kumimoji="1" lang="en-US" altLang="ja-JP" sz="2000" dirty="0"/>
              <a:t>July 2018 co</a:t>
            </a:r>
            <a:r>
              <a:rPr lang="en-US" altLang="ja-JP" sz="2000" dirty="0"/>
              <a:t>llapse of 32 ponds</a:t>
            </a:r>
            <a:endParaRPr kumimoji="1" lang="ja-JP" altLang="en-US" sz="2000" dirty="0"/>
          </a:p>
        </p:txBody>
      </p:sp>
      <p:sp>
        <p:nvSpPr>
          <p:cNvPr id="15" name="Rectangle: Rounded Corners 14">
            <a:extLst>
              <a:ext uri="{FF2B5EF4-FFF2-40B4-BE49-F238E27FC236}">
                <a16:creationId xmlns:a16="http://schemas.microsoft.com/office/drawing/2014/main" id="{8A74648D-2012-437D-9FE8-E10D783431E8}"/>
              </a:ext>
            </a:extLst>
          </p:cNvPr>
          <p:cNvSpPr/>
          <p:nvPr/>
        </p:nvSpPr>
        <p:spPr>
          <a:xfrm>
            <a:off x="611560" y="5394516"/>
            <a:ext cx="8318691" cy="684034"/>
          </a:xfrm>
          <a:prstGeom prst="roundRect">
            <a:avLst>
              <a:gd name="adj" fmla="val 2917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AE2FF">
                  <a:lumMod val="50000"/>
                </a:srgbClr>
              </a:buClr>
              <a:buSzPct val="75000"/>
            </a:pPr>
            <a:r>
              <a:rPr lang="en-US" altLang="ja-JP" sz="2000" b="1" dirty="0">
                <a:solidFill>
                  <a:schemeClr val="tx1"/>
                </a:solidFill>
              </a:rPr>
              <a:t>The Law of Management and Conservation of Ponds and Small Reservoirs for Irrigation (2019)</a:t>
            </a:r>
            <a:endParaRPr lang="en-US" altLang="ja-JP" sz="2000" b="1" dirty="0">
              <a:solidFill>
                <a:srgbClr val="FF0000"/>
              </a:solidFill>
            </a:endParaRPr>
          </a:p>
        </p:txBody>
      </p:sp>
      <p:sp>
        <p:nvSpPr>
          <p:cNvPr id="11" name="テキスト ボックス 6">
            <a:extLst>
              <a:ext uri="{FF2B5EF4-FFF2-40B4-BE49-F238E27FC236}">
                <a16:creationId xmlns:a16="http://schemas.microsoft.com/office/drawing/2014/main" id="{0D5464A1-08A0-4369-A79D-6DC49332D64F}"/>
              </a:ext>
            </a:extLst>
          </p:cNvPr>
          <p:cNvSpPr txBox="1"/>
          <p:nvPr/>
        </p:nvSpPr>
        <p:spPr>
          <a:xfrm>
            <a:off x="45879" y="3338408"/>
            <a:ext cx="2941945" cy="400110"/>
          </a:xfrm>
          <a:prstGeom prst="rect">
            <a:avLst/>
          </a:prstGeom>
          <a:noFill/>
        </p:spPr>
        <p:txBody>
          <a:bodyPr wrap="square">
            <a:spAutoFit/>
          </a:bodyPr>
          <a:lstStyle/>
          <a:p>
            <a:pPr>
              <a:defRPr/>
            </a:pPr>
            <a:r>
              <a:rPr lang="en-US" sz="1000" dirty="0">
                <a:ea typeface="ＭＳ 明朝" panose="02020609040205080304" pitchFamily="17" charset="-128"/>
              </a:rPr>
              <a:t>Source: Brief session by Tohoku University one month after Earthquake dated on 13 April 2011</a:t>
            </a:r>
            <a:endParaRPr lang="en-US" altLang="ja-JP" sz="1000" dirty="0">
              <a:ea typeface="ＭＳ 明朝" panose="02020609040205080304" pitchFamily="17" charset="-128"/>
            </a:endParaRPr>
          </a:p>
        </p:txBody>
      </p:sp>
      <p:pic>
        <p:nvPicPr>
          <p:cNvPr id="13" name="図 1">
            <a:extLst>
              <a:ext uri="{FF2B5EF4-FFF2-40B4-BE49-F238E27FC236}">
                <a16:creationId xmlns:a16="http://schemas.microsoft.com/office/drawing/2014/main" id="{80DC3A09-8C94-4D19-B3B6-A3F4F624FB2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45338" y="1484496"/>
            <a:ext cx="2828925" cy="1847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4413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7">
            <a:extLst>
              <a:ext uri="{FF2B5EF4-FFF2-40B4-BE49-F238E27FC236}">
                <a16:creationId xmlns:a16="http://schemas.microsoft.com/office/drawing/2014/main" id="{54A319E7-CB4B-454A-9EA4-A59C5A708D9B}"/>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a:t>
            </a:r>
            <a:r>
              <a:rPr lang="ja-JP" altLang="en-US" sz="2000" dirty="0"/>
              <a:t>　</a:t>
            </a:r>
            <a:r>
              <a:rPr lang="en-US" altLang="ja-JP" sz="2000" dirty="0"/>
              <a:t>Standards and Systems for Safety of Dams</a:t>
            </a:r>
          </a:p>
        </p:txBody>
      </p:sp>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Dam Safety Management</a:t>
            </a:r>
            <a:endParaRPr kumimoji="1" lang="ja-JP" altLang="en-US" sz="2800" dirty="0"/>
          </a:p>
        </p:txBody>
      </p:sp>
      <p:sp>
        <p:nvSpPr>
          <p:cNvPr id="26" name="コンテンツ プレースホルダー 3">
            <a:extLst>
              <a:ext uri="{FF2B5EF4-FFF2-40B4-BE49-F238E27FC236}">
                <a16:creationId xmlns:a16="http://schemas.microsoft.com/office/drawing/2014/main" id="{106692D3-F3F4-4116-BBB4-F34BDD2284EA}"/>
              </a:ext>
            </a:extLst>
          </p:cNvPr>
          <p:cNvSpPr txBox="1"/>
          <p:nvPr/>
        </p:nvSpPr>
        <p:spPr>
          <a:xfrm>
            <a:off x="743173" y="5855609"/>
            <a:ext cx="7848872" cy="41742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Example of Information Disseminated for the Failure of Ponds and Small Reservoirs and Evacuation by Using Hazard Map</a:t>
            </a:r>
            <a:endParaRPr lang="ja-JP" altLang="en-US" sz="2000" dirty="0"/>
          </a:p>
        </p:txBody>
      </p:sp>
      <p:sp>
        <p:nvSpPr>
          <p:cNvPr id="6" name="テキスト ボックス 6">
            <a:extLst>
              <a:ext uri="{FF2B5EF4-FFF2-40B4-BE49-F238E27FC236}">
                <a16:creationId xmlns:a16="http://schemas.microsoft.com/office/drawing/2014/main" id="{55DB514E-D010-40DD-BA0E-9F4EB5EBAE5C}"/>
              </a:ext>
            </a:extLst>
          </p:cNvPr>
          <p:cNvSpPr txBox="1"/>
          <p:nvPr/>
        </p:nvSpPr>
        <p:spPr>
          <a:xfrm>
            <a:off x="1624495" y="5545796"/>
            <a:ext cx="5383808" cy="246221"/>
          </a:xfrm>
          <a:prstGeom prst="rect">
            <a:avLst/>
          </a:prstGeom>
          <a:noFill/>
        </p:spPr>
        <p:txBody>
          <a:bodyPr wrap="square">
            <a:spAutoFit/>
          </a:bodyPr>
          <a:lstStyle/>
          <a:p>
            <a:pPr>
              <a:defRPr/>
            </a:pPr>
            <a:r>
              <a:rPr lang="en-US" sz="1000" dirty="0">
                <a:ea typeface="ＭＳ 明朝" panose="02020609040205080304" pitchFamily="17" charset="-128"/>
              </a:rPr>
              <a:t>Source: Data of Miyagi Prefecture</a:t>
            </a:r>
          </a:p>
        </p:txBody>
      </p:sp>
      <p:pic>
        <p:nvPicPr>
          <p:cNvPr id="3" name="Picture 2">
            <a:extLst>
              <a:ext uri="{FF2B5EF4-FFF2-40B4-BE49-F238E27FC236}">
                <a16:creationId xmlns:a16="http://schemas.microsoft.com/office/drawing/2014/main" id="{0E9E3FB5-AA34-4D24-AE2A-38BF3A8539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4495" y="1434005"/>
            <a:ext cx="5993581" cy="4120981"/>
          </a:xfrm>
          <a:prstGeom prst="rect">
            <a:avLst/>
          </a:prstGeom>
        </p:spPr>
      </p:pic>
    </p:spTree>
    <p:extLst>
      <p:ext uri="{BB962C8B-B14F-4D97-AF65-F5344CB8AC3E}">
        <p14:creationId xmlns:p14="http://schemas.microsoft.com/office/powerpoint/2010/main" val="276384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0F4DDDE5-9118-491C-9141-6FD3D6AE3B8A}"/>
              </a:ext>
            </a:extLst>
          </p:cNvPr>
          <p:cNvSpPr>
            <a:spLocks noGrp="1"/>
          </p:cNvSpPr>
          <p:nvPr>
            <p:ph type="title"/>
          </p:nvPr>
        </p:nvSpPr>
        <p:spPr>
          <a:xfrm>
            <a:off x="360000" y="252000"/>
            <a:ext cx="8229600" cy="720000"/>
          </a:xfrm>
        </p:spPr>
        <p:txBody>
          <a:bodyPr>
            <a:normAutofit/>
          </a:bodyPr>
          <a:lstStyle/>
          <a:p>
            <a:pPr algn="l"/>
            <a:r>
              <a:rPr lang="en-US" altLang="ja-JP" sz="2800" dirty="0"/>
              <a:t>2</a:t>
            </a:r>
            <a:r>
              <a:rPr lang="en-US" altLang="ja-JP" sz="2800" dirty="0">
                <a:solidFill>
                  <a:schemeClr val="bg1">
                    <a:lumMod val="50000"/>
                  </a:schemeClr>
                </a:solidFill>
              </a:rPr>
              <a:t>. Safety Management of Dams</a:t>
            </a:r>
            <a:endParaRPr kumimoji="1" lang="ja-JP" altLang="en-US" sz="2800" dirty="0"/>
          </a:p>
        </p:txBody>
      </p:sp>
      <p:sp>
        <p:nvSpPr>
          <p:cNvPr id="17" name="コンテンツ プレースホルダー 3">
            <a:extLst>
              <a:ext uri="{FF2B5EF4-FFF2-40B4-BE49-F238E27FC236}">
                <a16:creationId xmlns:a16="http://schemas.microsoft.com/office/drawing/2014/main" id="{3799D0A2-22DF-4F75-BA84-BE850C2666A2}"/>
              </a:ext>
            </a:extLst>
          </p:cNvPr>
          <p:cNvSpPr txBox="1"/>
          <p:nvPr/>
        </p:nvSpPr>
        <p:spPr>
          <a:xfrm>
            <a:off x="2135382" y="5740608"/>
            <a:ext cx="4320480" cy="459613"/>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err="1"/>
              <a:t>Sannako</a:t>
            </a:r>
            <a:r>
              <a:rPr lang="en-US" altLang="ja-JP" sz="1600" dirty="0"/>
              <a:t> Dam Reinforcing against </a:t>
            </a:r>
            <a:r>
              <a:rPr lang="en-US" altLang="ja-JP" sz="1600" dirty="0" err="1"/>
              <a:t>eqrthquake</a:t>
            </a:r>
            <a:endParaRPr lang="en-US" altLang="ja-JP" sz="1600" dirty="0"/>
          </a:p>
          <a:p>
            <a:pPr marL="0" indent="0" algn="ctr">
              <a:lnSpc>
                <a:spcPts val="1600"/>
              </a:lnSpc>
              <a:buNone/>
            </a:pPr>
            <a:r>
              <a:rPr lang="en-US" altLang="ja-JP" sz="1600" dirty="0"/>
              <a:t>(Irrigation Water Supply Dam)</a:t>
            </a:r>
          </a:p>
        </p:txBody>
      </p:sp>
      <p:sp>
        <p:nvSpPr>
          <p:cNvPr id="7" name="テキスト プレースホルダー 2">
            <a:extLst>
              <a:ext uri="{FF2B5EF4-FFF2-40B4-BE49-F238E27FC236}">
                <a16:creationId xmlns:a16="http://schemas.microsoft.com/office/drawing/2014/main" id="{83782B6B-ED9A-44F7-805D-6F4CB9A5957E}"/>
              </a:ext>
            </a:extLst>
          </p:cNvPr>
          <p:cNvSpPr txBox="1">
            <a:spLocks/>
          </p:cNvSpPr>
          <p:nvPr/>
        </p:nvSpPr>
        <p:spPr>
          <a:xfrm>
            <a:off x="360000" y="1444416"/>
            <a:ext cx="7812400" cy="760959"/>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indent="-342900">
              <a:lnSpc>
                <a:spcPct val="100000"/>
              </a:lnSpc>
              <a:spcAft>
                <a:spcPts val="600"/>
              </a:spcAft>
              <a:buClr>
                <a:srgbClr val="CAE2FF">
                  <a:lumMod val="50000"/>
                </a:srgbClr>
              </a:buClr>
              <a:buSzPct val="75000"/>
              <a:buFont typeface="Wingdings" panose="05000000000000000000" pitchFamily="2" charset="2"/>
              <a:buChar char="l"/>
            </a:pPr>
            <a:r>
              <a:rPr lang="en-US" altLang="ja-JP" dirty="0"/>
              <a:t>Examples of Maintenance and Management of Old Ponds and Small Reservoirs</a:t>
            </a:r>
          </a:p>
        </p:txBody>
      </p:sp>
      <p:sp>
        <p:nvSpPr>
          <p:cNvPr id="9" name="テキスト プレースホルダー 7">
            <a:extLst>
              <a:ext uri="{FF2B5EF4-FFF2-40B4-BE49-F238E27FC236}">
                <a16:creationId xmlns:a16="http://schemas.microsoft.com/office/drawing/2014/main" id="{37B48BB6-22AA-465A-BFFC-DBD6EF0A7A91}"/>
              </a:ext>
            </a:extLst>
          </p:cNvPr>
          <p:cNvSpPr txBox="1"/>
          <p:nvPr/>
        </p:nvSpPr>
        <p:spPr>
          <a:xfrm>
            <a:off x="-14726" y="887585"/>
            <a:ext cx="9158726"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a:t>
            </a:r>
            <a:r>
              <a:rPr lang="ja-JP" altLang="en-US" sz="2000" dirty="0"/>
              <a:t>　</a:t>
            </a:r>
            <a:r>
              <a:rPr lang="en-US" altLang="ja-JP" sz="2000" dirty="0"/>
              <a:t>Standards and Systems for Safety of Dams</a:t>
            </a:r>
          </a:p>
        </p:txBody>
      </p:sp>
      <p:sp>
        <p:nvSpPr>
          <p:cNvPr id="11" name="テキスト ボックス 6">
            <a:extLst>
              <a:ext uri="{FF2B5EF4-FFF2-40B4-BE49-F238E27FC236}">
                <a16:creationId xmlns:a16="http://schemas.microsoft.com/office/drawing/2014/main" id="{49AE5DF0-C800-401D-A263-05ABE609867D}"/>
              </a:ext>
            </a:extLst>
          </p:cNvPr>
          <p:cNvSpPr txBox="1"/>
          <p:nvPr/>
        </p:nvSpPr>
        <p:spPr>
          <a:xfrm>
            <a:off x="1979712" y="5259695"/>
            <a:ext cx="6480720" cy="246221"/>
          </a:xfrm>
          <a:prstGeom prst="rect">
            <a:avLst/>
          </a:prstGeom>
          <a:noFill/>
        </p:spPr>
        <p:txBody>
          <a:bodyPr wrap="square">
            <a:spAutoFit/>
          </a:bodyPr>
          <a:lstStyle/>
          <a:p>
            <a:pPr>
              <a:defRPr/>
            </a:pPr>
            <a:r>
              <a:rPr lang="en-US" sz="1000" dirty="0">
                <a:ea typeface="ＭＳ 明朝" panose="02020609040205080304" pitchFamily="17" charset="-128"/>
              </a:rPr>
              <a:t>Source: Agriculture and Rural Area Improvement Plan in Gunma Prefecture, 2020</a:t>
            </a:r>
          </a:p>
        </p:txBody>
      </p:sp>
      <p:pic>
        <p:nvPicPr>
          <p:cNvPr id="5" name="Picture 4">
            <a:extLst>
              <a:ext uri="{FF2B5EF4-FFF2-40B4-BE49-F238E27FC236}">
                <a16:creationId xmlns:a16="http://schemas.microsoft.com/office/drawing/2014/main" id="{A54A0615-8905-4F72-BDFF-E136639EE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8166" y="2068566"/>
            <a:ext cx="4777645" cy="3104561"/>
          </a:xfrm>
          <a:prstGeom prst="rect">
            <a:avLst/>
          </a:prstGeom>
        </p:spPr>
      </p:pic>
    </p:spTree>
    <p:extLst>
      <p:ext uri="{BB962C8B-B14F-4D97-AF65-F5344CB8AC3E}">
        <p14:creationId xmlns:p14="http://schemas.microsoft.com/office/powerpoint/2010/main" val="1152981037"/>
      </p:ext>
    </p:extLst>
  </p:cSld>
  <p:clrMapOvr>
    <a:masterClrMapping/>
  </p:clrMapOvr>
</p:sld>
</file>

<file path=ppt/theme/theme1.xml><?xml version="1.0" encoding="utf-8"?>
<a:theme xmlns:a="http://schemas.openxmlformats.org/drawingml/2006/main" name="2_X0-00">
  <a:themeElements>
    <a:clrScheme name="UDex0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X0">
      <a:majorFont>
        <a:latin typeface="Arial"/>
        <a:ea typeface="Meiryo UI"/>
        <a:cs typeface=""/>
      </a:majorFont>
      <a:minorFont>
        <a:latin typeface="Cambria"/>
        <a:ea typeface="Meiryo UI"/>
        <a:cs typeface=""/>
      </a:minorFont>
    </a:fontScheme>
    <a:fmtScheme name="アング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aa3d84-848c-46d8-aeab-0b2f57596b58" xsi:nil="true"/>
    <lcf76f155ced4ddcb4097134ff3c332f xmlns="7a6451db-056d-48fa-bfcb-902fbd171f1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CCC27DD398E4D4191FD01605E945602" ma:contentTypeVersion="14" ma:contentTypeDescription="新しいドキュメントを作成します。" ma:contentTypeScope="" ma:versionID="f4b6bd7d00d2b16cab21652b2349a8bf">
  <xsd:schema xmlns:xsd="http://www.w3.org/2001/XMLSchema" xmlns:xs="http://www.w3.org/2001/XMLSchema" xmlns:p="http://schemas.microsoft.com/office/2006/metadata/properties" xmlns:ns2="7a6451db-056d-48fa-bfcb-902fbd171f1b" xmlns:ns3="60aa3d84-848c-46d8-aeab-0b2f57596b58" targetNamespace="http://schemas.microsoft.com/office/2006/metadata/properties" ma:root="true" ma:fieldsID="bbf498cd2bb1bfd86cfa9d086870fe94" ns2:_="" ns3:_="">
    <xsd:import namespace="7a6451db-056d-48fa-bfcb-902fbd171f1b"/>
    <xsd:import namespace="60aa3d84-848c-46d8-aeab-0b2f57596b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451db-056d-48fa-bfcb-902fbd171f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7e32e000-d71a-4941-98f3-c6f5b59317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aa3d84-848c-46d8-aeab-0b2f57596b5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543c776-b08c-4003-9a7c-746c9fe5707b}" ma:internalName="TaxCatchAll" ma:showField="CatchAllData" ma:web="60aa3d84-848c-46d8-aeab-0b2f57596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072200-91CE-452D-815A-4228BA927F7E}">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b56652ab-dc59-4635-a713-c4c2ef59bd7c"/>
    <ds:schemaRef ds:uri="http://purl.org/dc/dcmitype/"/>
    <ds:schemaRef ds:uri="http://schemas.microsoft.com/office/2006/documentManagement/types"/>
    <ds:schemaRef ds:uri="8bee4b5a-797e-4090-846b-e0b2c160cba4"/>
    <ds:schemaRef ds:uri="http://www.w3.org/XML/1998/namespace"/>
    <ds:schemaRef ds:uri="60aa3d84-848c-46d8-aeab-0b2f57596b58"/>
    <ds:schemaRef ds:uri="7a6451db-056d-48fa-bfcb-902fbd171f1b"/>
  </ds:schemaRefs>
</ds:datastoreItem>
</file>

<file path=customXml/itemProps2.xml><?xml version="1.0" encoding="utf-8"?>
<ds:datastoreItem xmlns:ds="http://schemas.openxmlformats.org/officeDocument/2006/customXml" ds:itemID="{AFC2C8A1-BC29-4CA1-9DD0-B4F1C4F5A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451db-056d-48fa-bfcb-902fbd171f1b"/>
    <ds:schemaRef ds:uri="60aa3d84-848c-46d8-aeab-0b2f57596b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2C521-E66B-479A-97E0-BE8F55BE8B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22470</TotalTime>
  <Words>2625</Words>
  <PresentationFormat>画面に合わせる (4:3)</PresentationFormat>
  <Paragraphs>388</Paragraphs>
  <Slides>35</Slides>
  <Notes>34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Arial</vt:lpstr>
      <vt:lpstr>Calibri</vt:lpstr>
      <vt:lpstr>Cambria</vt:lpstr>
      <vt:lpstr>Times New Roman</vt:lpstr>
      <vt:lpstr>Wingdings</vt:lpstr>
      <vt:lpstr>2_X0-00</vt:lpstr>
      <vt:lpstr>Theme 8 Dam Management Managing &amp; Operating Dams Safely, and Enhancing their Functions</vt:lpstr>
      <vt:lpstr>Contents</vt:lpstr>
      <vt:lpstr>1. Introduction</vt:lpstr>
      <vt:lpstr>2. Dam Safety Management</vt:lpstr>
      <vt:lpstr>2. Dam Safety Management</vt:lpstr>
      <vt:lpstr>2. Dam Safety Management</vt:lpstr>
      <vt:lpstr>2. Dam Safety Management</vt:lpstr>
      <vt:lpstr>2. Dam Safety Management</vt:lpstr>
      <vt:lpstr>2. Safety Management of Dams</vt:lpstr>
      <vt:lpstr>2. Safety Management of Dams</vt:lpstr>
      <vt:lpstr>2. Safety Management of Dams</vt:lpstr>
      <vt:lpstr>2. Safety Management of Dams</vt:lpstr>
      <vt:lpstr>3. Dam Operation During Flood</vt:lpstr>
      <vt:lpstr>3. Dam Operation During Flood</vt:lpstr>
      <vt:lpstr>3. Dam Operation During Flood</vt:lpstr>
      <vt:lpstr>3. Dam Operation During Flood</vt:lpstr>
      <vt:lpstr>3. Dam Operation During Flood</vt:lpstr>
      <vt:lpstr>3. Dam Operation During Flood</vt:lpstr>
      <vt:lpstr>3. Dam Operation During Flood</vt:lpstr>
      <vt:lpstr>3. Dam Operation During Flood</vt:lpstr>
      <vt:lpstr>3. Dam Operation During Flood</vt:lpstr>
      <vt:lpstr>3. Dam Operation During Flood</vt:lpstr>
      <vt:lpstr>3. Dam Operation During Flood</vt:lpstr>
      <vt:lpstr>4. Dam Operation For Water Supply</vt:lpstr>
      <vt:lpstr>4. Dam Operation For Water Supply</vt:lpstr>
      <vt:lpstr>5. Measures for Rehabilitation and Improvement of Dam Function</vt:lpstr>
      <vt:lpstr>5. Measures for Rehabilitation and Improvement of Dam Function</vt:lpstr>
      <vt:lpstr>5. Measures for Rehabilitation and Improvement of Dam Function</vt:lpstr>
      <vt:lpstr>5. Measures for Rehabilitation and Improvement of Dam Function</vt:lpstr>
      <vt:lpstr>5. Measures for Rehabilitation of Dam &amp; Improvement of its Function</vt:lpstr>
      <vt:lpstr>5. Measures for Rehabilitation and Improvement of Dam Function</vt:lpstr>
      <vt:lpstr>5. Measures for Rehabilitation and Improvement of Dam Function</vt:lpstr>
      <vt:lpstr>6. Lessons Learned (1)</vt:lpstr>
      <vt:lpstr>6. Lessons Learned (2)</vt:lpstr>
      <vt:lpstr>6. Lessons Learned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2022-03-31T11:23:00Z</cp:lastPrinted>
  <dcterms:created xsi:type="dcterms:W3CDTF">2016-03-24T01:37:00Z</dcterms:created>
  <dcterms:modified xsi:type="dcterms:W3CDTF">2022-12-15T05:44:45Z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1041-10.8.0.5727</vt:lpwstr>
  </property>
  <property fmtid="{D5CDD505-2E9C-101B-9397-08002B2CF9AE}" pid="3" name="ContentTypeId">
    <vt:lpwstr>0x010100CDAE8486B2A06C46ACDC6963B1CA8EC7</vt:lpwstr>
  </property>
  <property fmtid="{D5CDD505-2E9C-101B-9397-08002B2CF9AE}" pid="4" name="MediaServiceImageTags">
    <vt:lpwstr/>
  </property>
</Properties>
</file>