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8"/>
  </p:notesMasterIdLst>
  <p:sldIdLst>
    <p:sldId id="256" r:id="rId2"/>
    <p:sldId id="260" r:id="rId3"/>
    <p:sldId id="259" r:id="rId4"/>
    <p:sldId id="257" r:id="rId5"/>
    <p:sldId id="261" r:id="rId6"/>
    <p:sldId id="264" r:id="rId7"/>
    <p:sldId id="265" r:id="rId8"/>
    <p:sldId id="266" r:id="rId9"/>
    <p:sldId id="267" r:id="rId10"/>
    <p:sldId id="263" r:id="rId11"/>
    <p:sldId id="268" r:id="rId12"/>
    <p:sldId id="283" r:id="rId13"/>
    <p:sldId id="284" r:id="rId14"/>
    <p:sldId id="271" r:id="rId15"/>
    <p:sldId id="262" r:id="rId16"/>
    <p:sldId id="273" r:id="rId17"/>
    <p:sldId id="274" r:id="rId18"/>
    <p:sldId id="275" r:id="rId19"/>
    <p:sldId id="276" r:id="rId20"/>
    <p:sldId id="277" r:id="rId21"/>
    <p:sldId id="278" r:id="rId22"/>
    <p:sldId id="272" r:id="rId23"/>
    <p:sldId id="279" r:id="rId24"/>
    <p:sldId id="280" r:id="rId25"/>
    <p:sldId id="281" r:id="rId26"/>
    <p:sldId id="282" r:id="rId27"/>
  </p:sldIdLst>
  <p:sldSz cx="10687050" cy="756285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a:srgbClr val="006FBC"/>
    <a:srgbClr val="3AB483"/>
    <a:srgbClr val="008CCF"/>
    <a:srgbClr val="E5EEF9"/>
    <a:srgbClr val="5DC2D0"/>
    <a:srgbClr val="F39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A59B7-CBB6-E471-86B9-F8FB6893C5BF}" v="45" dt="2025-07-18T03:23:34.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94707"/>
  </p:normalViewPr>
  <p:slideViewPr>
    <p:cSldViewPr snapToGrid="0">
      <p:cViewPr varScale="1">
        <p:scale>
          <a:sx n="118" d="100"/>
          <a:sy n="118" d="100"/>
        </p:scale>
        <p:origin x="2640" y="51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31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D583C-A588-8B4B-A43B-4AE224489AF0}" type="datetimeFigureOut">
              <a:rPr kumimoji="1" lang="ja-JP" altLang="en-US" smtClean="0"/>
              <a:t>2025/7/17</a:t>
            </a:fld>
            <a:endParaRPr kumimoji="1" lang="ja-JP" altLang="en-US"/>
          </a:p>
        </p:txBody>
      </p:sp>
      <p:sp>
        <p:nvSpPr>
          <p:cNvPr id="4" name="スライド イメージ プレースホルダー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D9561-38B2-D748-AC89-E67B424DE70F}" type="slidenum">
              <a:rPr kumimoji="1" lang="ja-JP" altLang="en-US" smtClean="0"/>
              <a:t>‹#›</a:t>
            </a:fld>
            <a:endParaRPr kumimoji="1" lang="ja-JP" altLang="en-US"/>
          </a:p>
        </p:txBody>
      </p:sp>
    </p:spTree>
    <p:extLst>
      <p:ext uri="{BB962C8B-B14F-4D97-AF65-F5344CB8AC3E}">
        <p14:creationId xmlns:p14="http://schemas.microsoft.com/office/powerpoint/2010/main" val="35077508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82D9561-38B2-D748-AC89-E67B424DE70F}" type="slidenum">
              <a:rPr kumimoji="1" lang="ja-JP" altLang="en-US" smtClean="0"/>
              <a:t>26</a:t>
            </a:fld>
            <a:endParaRPr kumimoji="1" lang="ja-JP" altLang="en-US"/>
          </a:p>
        </p:txBody>
      </p:sp>
    </p:spTree>
    <p:extLst>
      <p:ext uri="{BB962C8B-B14F-4D97-AF65-F5344CB8AC3E}">
        <p14:creationId xmlns:p14="http://schemas.microsoft.com/office/powerpoint/2010/main" val="1818017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3" name="図 2" descr="グラフィカル ユーザー インターフェイス&#10;&#10;AI 生成コンテンツは誤りを含む可能性があります。">
            <a:extLst>
              <a:ext uri="{FF2B5EF4-FFF2-40B4-BE49-F238E27FC236}">
                <a16:creationId xmlns:a16="http://schemas.microsoft.com/office/drawing/2014/main" id="{4ED9569C-E6E5-7773-A081-029EC076D5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4" y="3175"/>
            <a:ext cx="10685189" cy="7559675"/>
          </a:xfrm>
          <a:prstGeom prst="rect">
            <a:avLst/>
          </a:prstGeom>
        </p:spPr>
      </p:pic>
    </p:spTree>
    <p:extLst>
      <p:ext uri="{BB962C8B-B14F-4D97-AF65-F5344CB8AC3E}">
        <p14:creationId xmlns:p14="http://schemas.microsoft.com/office/powerpoint/2010/main" val="35791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4" name="図 3" descr="グラフィカル ユーザー インターフェイス&#10;&#10;AI 生成コンテンツは誤りを含む可能性があります。">
            <a:extLst>
              <a:ext uri="{FF2B5EF4-FFF2-40B4-BE49-F238E27FC236}">
                <a16:creationId xmlns:a16="http://schemas.microsoft.com/office/drawing/2014/main" id="{5A0E64D1-D7DC-86DB-5C70-E0D029DC67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4" y="3175"/>
            <a:ext cx="10685189" cy="7559675"/>
          </a:xfrm>
          <a:prstGeom prst="rect">
            <a:avLst/>
          </a:prstGeom>
        </p:spPr>
      </p:pic>
    </p:spTree>
    <p:extLst>
      <p:ext uri="{BB962C8B-B14F-4D97-AF65-F5344CB8AC3E}">
        <p14:creationId xmlns:p14="http://schemas.microsoft.com/office/powerpoint/2010/main" val="194521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pic>
        <p:nvPicPr>
          <p:cNvPr id="3" name="図 2" descr="グラフィカル ユーザー インターフェイス&#10;&#10;AI 生成コンテンツは誤りを含む可能性があります。">
            <a:extLst>
              <a:ext uri="{FF2B5EF4-FFF2-40B4-BE49-F238E27FC236}">
                <a16:creationId xmlns:a16="http://schemas.microsoft.com/office/drawing/2014/main" id="{0742CB40-D138-B688-A82F-A4E1819783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4" y="3175"/>
            <a:ext cx="10685189" cy="7559675"/>
          </a:xfrm>
          <a:prstGeom prst="rect">
            <a:avLst/>
          </a:prstGeom>
        </p:spPr>
      </p:pic>
    </p:spTree>
    <p:extLst>
      <p:ext uri="{BB962C8B-B14F-4D97-AF65-F5344CB8AC3E}">
        <p14:creationId xmlns:p14="http://schemas.microsoft.com/office/powerpoint/2010/main" val="18924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82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BCDE533-F91D-602E-DF3E-1F28A7DC45BD}"/>
              </a:ext>
            </a:extLst>
          </p:cNvPr>
          <p:cNvSpPr>
            <a:spLocks noGrp="1"/>
          </p:cNvSpPr>
          <p:nvPr>
            <p:ph type="title"/>
          </p:nvPr>
        </p:nvSpPr>
        <p:spPr>
          <a:xfrm>
            <a:off x="735013" y="403225"/>
            <a:ext cx="9217025"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EDFF3B4-C2F8-03CE-E487-2CCC136C18CD}"/>
              </a:ext>
            </a:extLst>
          </p:cNvPr>
          <p:cNvSpPr>
            <a:spLocks noGrp="1"/>
          </p:cNvSpPr>
          <p:nvPr>
            <p:ph type="body" idx="1"/>
          </p:nvPr>
        </p:nvSpPr>
        <p:spPr>
          <a:xfrm>
            <a:off x="735013" y="2012950"/>
            <a:ext cx="9217025" cy="4799013"/>
          </a:xfrm>
          <a:prstGeom prst="rect">
            <a:avLst/>
          </a:prstGeom>
        </p:spPr>
        <p:txBody>
          <a:bodyPr vert="horz" lIns="91440" tIns="45720" rIns="91440" bIns="45720" rtlCol="0">
            <a:normAutofit/>
          </a:bodyPr>
          <a:lstStyle/>
          <a:p>
            <a:pPr algn="l"/>
            <a:r>
              <a:rPr lang="ja-JP" altLang="en-US" sz="2800" b="1">
                <a:latin typeface="Meiryo"/>
                <a:ea typeface="Meiryo"/>
                <a:cs typeface="+mn-lt"/>
              </a:rPr>
              <a:t>小見出し小見出し</a:t>
            </a:r>
            <a:r>
              <a:rPr lang="en-US" altLang="ja-JP" sz="2800" b="1" dirty="0">
                <a:latin typeface="Meiryo"/>
                <a:ea typeface="Meiryo"/>
                <a:cs typeface="+mn-lt"/>
              </a:rPr>
              <a:t>01</a:t>
            </a:r>
            <a:endParaRPr lang="ja-JP" altLang="ja-JP" sz="2800" b="1">
              <a:latin typeface="Meiryo"/>
              <a:ea typeface="Meiryo"/>
              <a:cs typeface="+mn-lt"/>
            </a:endParaRP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C72A7B35-BBE0-E418-01BA-EAA9D43981F2}"/>
              </a:ext>
            </a:extLst>
          </p:cNvPr>
          <p:cNvSpPr>
            <a:spLocks noGrp="1"/>
          </p:cNvSpPr>
          <p:nvPr>
            <p:ph type="dt" sz="half" idx="2"/>
          </p:nvPr>
        </p:nvSpPr>
        <p:spPr>
          <a:xfrm>
            <a:off x="735013" y="7010400"/>
            <a:ext cx="2405062" cy="401638"/>
          </a:xfrm>
          <a:prstGeom prst="rect">
            <a:avLst/>
          </a:prstGeom>
        </p:spPr>
        <p:txBody>
          <a:bodyPr vert="horz" lIns="91440" tIns="45720" rIns="91440" bIns="45720" rtlCol="0" anchor="ctr"/>
          <a:lstStyle>
            <a:lvl1pPr algn="l">
              <a:defRPr sz="1200">
                <a:solidFill>
                  <a:schemeClr val="tx1">
                    <a:tint val="82000"/>
                  </a:schemeClr>
                </a:solidFill>
              </a:defRPr>
            </a:lvl1pPr>
          </a:lstStyle>
          <a:p>
            <a:fld id="{EBC0A699-D930-564F-A4AF-4A3EBCA0ACD9}" type="datetimeFigureOut">
              <a:rPr kumimoji="1" lang="ja-JP" altLang="en-US" smtClean="0"/>
              <a:t>2025/7/17</a:t>
            </a:fld>
            <a:endParaRPr kumimoji="1" lang="ja-JP" altLang="en-US"/>
          </a:p>
        </p:txBody>
      </p:sp>
      <p:sp>
        <p:nvSpPr>
          <p:cNvPr id="5" name="フッター プレースホルダー 4">
            <a:extLst>
              <a:ext uri="{FF2B5EF4-FFF2-40B4-BE49-F238E27FC236}">
                <a16:creationId xmlns:a16="http://schemas.microsoft.com/office/drawing/2014/main" id="{1CC37206-8A90-3D30-248F-51B5B6B0888D}"/>
              </a:ext>
            </a:extLst>
          </p:cNvPr>
          <p:cNvSpPr>
            <a:spLocks noGrp="1"/>
          </p:cNvSpPr>
          <p:nvPr>
            <p:ph type="ftr" sz="quarter" idx="3"/>
          </p:nvPr>
        </p:nvSpPr>
        <p:spPr>
          <a:xfrm>
            <a:off x="3540125" y="7010400"/>
            <a:ext cx="3606800" cy="40163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2D2340E-1F9B-E5EA-9F1E-4393C371D9B6}"/>
              </a:ext>
            </a:extLst>
          </p:cNvPr>
          <p:cNvSpPr>
            <a:spLocks noGrp="1"/>
          </p:cNvSpPr>
          <p:nvPr>
            <p:ph type="sldNum" sz="quarter" idx="4"/>
          </p:nvPr>
        </p:nvSpPr>
        <p:spPr>
          <a:xfrm>
            <a:off x="7546975" y="7010400"/>
            <a:ext cx="2405063" cy="401638"/>
          </a:xfrm>
          <a:prstGeom prst="rect">
            <a:avLst/>
          </a:prstGeom>
        </p:spPr>
        <p:txBody>
          <a:bodyPr vert="horz" lIns="91440" tIns="45720" rIns="91440" bIns="45720" rtlCol="0" anchor="ctr"/>
          <a:lstStyle>
            <a:lvl1pPr algn="r">
              <a:defRPr sz="1200">
                <a:solidFill>
                  <a:schemeClr val="tx1">
                    <a:tint val="82000"/>
                  </a:schemeClr>
                </a:solidFill>
              </a:defRPr>
            </a:lvl1pPr>
          </a:lstStyle>
          <a:p>
            <a:fld id="{91A8E888-7AFA-6B4A-B0D2-F091843D55A6}" type="slidenum">
              <a:rPr kumimoji="1" lang="ja-JP" altLang="en-US" smtClean="0"/>
              <a:t>‹#›</a:t>
            </a:fld>
            <a:endParaRPr kumimoji="1" lang="ja-JP" altLang="en-US"/>
          </a:p>
        </p:txBody>
      </p:sp>
    </p:spTree>
    <p:extLst>
      <p:ext uri="{BB962C8B-B14F-4D97-AF65-F5344CB8AC3E}">
        <p14:creationId xmlns:p14="http://schemas.microsoft.com/office/powerpoint/2010/main" val="381082238"/>
      </p:ext>
    </p:extLst>
  </p:cSld>
  <p:clrMap bg1="lt1" tx1="dk1" bg2="lt2" tx2="dk2" accent1="accent1" accent2="accent2" accent3="accent3" accent4="accent4" accent5="accent5" accent6="accent6" hlink="hlink" folHlink="folHlink"/>
  <p:sldLayoutIdLst>
    <p:sldLayoutId id="2147483658" r:id="rId1"/>
    <p:sldLayoutId id="2147483664" r:id="rId2"/>
    <p:sldLayoutId id="2147483665" r:id="rId3"/>
    <p:sldLayoutId id="2147483663"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descr="ダイアグラム が含まれている画像">
            <a:extLst>
              <a:ext uri="{FF2B5EF4-FFF2-40B4-BE49-F238E27FC236}">
                <a16:creationId xmlns:a16="http://schemas.microsoft.com/office/drawing/2014/main" id="{CC5B0B58-F9CF-3CC2-F082-5C4D7AD21C87}"/>
              </a:ext>
            </a:extLst>
          </p:cNvPr>
          <p:cNvPicPr>
            <a:picLocks noChangeAspect="1"/>
          </p:cNvPicPr>
          <p:nvPr/>
        </p:nvPicPr>
        <p:blipFill>
          <a:blip r:embed="rId2"/>
          <a:stretch>
            <a:fillRect/>
          </a:stretch>
        </p:blipFill>
        <p:spPr>
          <a:xfrm>
            <a:off x="0" y="2959"/>
            <a:ext cx="10687809" cy="7556931"/>
          </a:xfrm>
          <a:prstGeom prst="rect">
            <a:avLst/>
          </a:prstGeom>
          <a:ln>
            <a:noFill/>
          </a:ln>
        </p:spPr>
      </p:pic>
      <p:sp>
        <p:nvSpPr>
          <p:cNvPr id="3" name="ガイド" hidden="1">
            <a:extLst>
              <a:ext uri="{FF2B5EF4-FFF2-40B4-BE49-F238E27FC236}">
                <a16:creationId xmlns:a16="http://schemas.microsoft.com/office/drawing/2014/main" id="{F8F39D9B-887E-A395-F7BC-3E13177E78B8}"/>
              </a:ext>
            </a:extLst>
          </p:cNvPr>
          <p:cNvSpPr/>
          <p:nvPr/>
        </p:nvSpPr>
        <p:spPr>
          <a:xfrm>
            <a:off x="714742" y="1090549"/>
            <a:ext cx="9255581" cy="57478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pic>
        <p:nvPicPr>
          <p:cNvPr id="2" name="図 1">
            <a:extLst>
              <a:ext uri="{FF2B5EF4-FFF2-40B4-BE49-F238E27FC236}">
                <a16:creationId xmlns:a16="http://schemas.microsoft.com/office/drawing/2014/main" id="{18E5EEA5-0CD0-1568-E6C1-212EB238E60B}"/>
              </a:ext>
            </a:extLst>
          </p:cNvPr>
          <p:cNvPicPr>
            <a:picLocks noChangeAspect="1"/>
          </p:cNvPicPr>
          <p:nvPr/>
        </p:nvPicPr>
        <p:blipFill>
          <a:blip r:embed="rId3"/>
          <a:stretch>
            <a:fillRect/>
          </a:stretch>
        </p:blipFill>
        <p:spPr>
          <a:xfrm>
            <a:off x="3464570" y="2280953"/>
            <a:ext cx="3766598" cy="2541148"/>
          </a:xfrm>
          <a:prstGeom prst="rect">
            <a:avLst/>
          </a:prstGeom>
          <a:ln>
            <a:noFill/>
          </a:ln>
        </p:spPr>
      </p:pic>
    </p:spTree>
    <p:extLst>
      <p:ext uri="{BB962C8B-B14F-4D97-AF65-F5344CB8AC3E}">
        <p14:creationId xmlns:p14="http://schemas.microsoft.com/office/powerpoint/2010/main" val="212838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9D452-AAF8-5960-F317-35D6A1491623}"/>
            </a:ext>
          </a:extLst>
        </p:cNvPr>
        <p:cNvGrpSpPr/>
        <p:nvPr/>
      </p:nvGrpSpPr>
      <p:grpSpPr>
        <a:xfrm>
          <a:off x="0" y="0"/>
          <a:ext cx="0" cy="0"/>
          <a:chOff x="0" y="0"/>
          <a:chExt cx="0" cy="0"/>
        </a:xfrm>
      </p:grpSpPr>
      <p:grpSp>
        <p:nvGrpSpPr>
          <p:cNvPr id="42" name="ガイド" hidden="1">
            <a:extLst>
              <a:ext uri="{FF2B5EF4-FFF2-40B4-BE49-F238E27FC236}">
                <a16:creationId xmlns:a16="http://schemas.microsoft.com/office/drawing/2014/main" id="{1142A3CD-AE73-3C36-FB74-10F63003F362}"/>
              </a:ext>
            </a:extLst>
          </p:cNvPr>
          <p:cNvGrpSpPr/>
          <p:nvPr/>
        </p:nvGrpSpPr>
        <p:grpSpPr>
          <a:xfrm>
            <a:off x="536312" y="1784002"/>
            <a:ext cx="9612344" cy="5240648"/>
            <a:chOff x="536360" y="1784002"/>
            <a:chExt cx="9612344" cy="5240648"/>
          </a:xfrm>
        </p:grpSpPr>
        <p:sp>
          <p:nvSpPr>
            <p:cNvPr id="40" name="ガイド">
              <a:extLst>
                <a:ext uri="{FF2B5EF4-FFF2-40B4-BE49-F238E27FC236}">
                  <a16:creationId xmlns:a16="http://schemas.microsoft.com/office/drawing/2014/main" id="{2D64C176-F952-0EF5-22D6-1A9AC9F0B17F}"/>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41" name="直線矢印コネクタ 40">
              <a:extLst>
                <a:ext uri="{FF2B5EF4-FFF2-40B4-BE49-F238E27FC236}">
                  <a16:creationId xmlns:a16="http://schemas.microsoft.com/office/drawing/2014/main" id="{8C9E7A0A-3B88-35DD-9DF1-8DEE60E250B0}"/>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 name="図 1" descr="背景パターン&#10;&#10;AI 生成コンテンツは間違っている可能性があります。">
            <a:extLst>
              <a:ext uri="{FF2B5EF4-FFF2-40B4-BE49-F238E27FC236}">
                <a16:creationId xmlns:a16="http://schemas.microsoft.com/office/drawing/2014/main" id="{BE7A3F0C-FECD-C0A3-BFAF-99CC91BFAD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5840" y="1877992"/>
            <a:ext cx="9596183" cy="5142484"/>
          </a:xfrm>
          <a:prstGeom prst="rect">
            <a:avLst/>
          </a:prstGeom>
          <a:ln>
            <a:noFill/>
          </a:ln>
        </p:spPr>
      </p:pic>
      <p:sp>
        <p:nvSpPr>
          <p:cNvPr id="7" name="テキスト ボックス 00">
            <a:extLst>
              <a:ext uri="{FF2B5EF4-FFF2-40B4-BE49-F238E27FC236}">
                <a16:creationId xmlns:a16="http://schemas.microsoft.com/office/drawing/2014/main" id="{A133F803-1BF3-8A46-C430-34A6317A9F16}"/>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06</a:t>
            </a:r>
            <a:endParaRPr lang="ja-JP" sz="2800" b="1">
              <a:solidFill>
                <a:schemeClr val="bg1"/>
              </a:solidFill>
              <a:latin typeface="Meiryo"/>
              <a:ea typeface="Meiryo"/>
            </a:endParaRPr>
          </a:p>
        </p:txBody>
      </p:sp>
      <p:sp>
        <p:nvSpPr>
          <p:cNvPr id="5" name="テキスト ボックス タイトル">
            <a:extLst>
              <a:ext uri="{FF2B5EF4-FFF2-40B4-BE49-F238E27FC236}">
                <a16:creationId xmlns:a16="http://schemas.microsoft.com/office/drawing/2014/main" id="{ADB4D50C-D469-C3F1-1BC5-B3F4F19F2F81}"/>
              </a:ext>
            </a:extLst>
          </p:cNvPr>
          <p:cNvSpPr txBox="1"/>
          <p:nvPr/>
        </p:nvSpPr>
        <p:spPr>
          <a:xfrm>
            <a:off x="1681565" y="782689"/>
            <a:ext cx="8468791"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dirty="0">
                <a:latin typeface="Meiryo"/>
                <a:ea typeface="Meiryo"/>
                <a:cs typeface="+mn-lt"/>
              </a:rPr>
              <a:t>Scale</a:t>
            </a:r>
            <a:r>
              <a:rPr lang="ja-JP" altLang="en-US" sz="2800" b="1" dirty="0">
                <a:latin typeface="Meiryo"/>
                <a:ea typeface="Meiryo"/>
                <a:cs typeface="+mn-lt"/>
              </a:rPr>
              <a:t> </a:t>
            </a:r>
            <a:r>
              <a:rPr lang="en-US" altLang="ja-JP" sz="2800" b="1" dirty="0">
                <a:latin typeface="Meiryo"/>
                <a:ea typeface="Meiryo"/>
                <a:cs typeface="+mn-lt"/>
              </a:rPr>
              <a:t>of</a:t>
            </a:r>
            <a:r>
              <a:rPr lang="ja-JP" altLang="en-US" sz="2800" b="1" dirty="0">
                <a:latin typeface="Meiryo"/>
                <a:ea typeface="Meiryo"/>
                <a:cs typeface="+mn-lt"/>
              </a:rPr>
              <a:t> </a:t>
            </a:r>
            <a:r>
              <a:rPr lang="en-US" altLang="ja-JP" sz="2800" b="1" dirty="0">
                <a:latin typeface="Meiryo"/>
                <a:ea typeface="Meiryo"/>
                <a:cs typeface="+mn-lt"/>
              </a:rPr>
              <a:t>Operations</a:t>
            </a:r>
            <a:r>
              <a:rPr lang="ja-JP" altLang="en-US" sz="2800" b="1" dirty="0">
                <a:latin typeface="Meiryo"/>
                <a:ea typeface="Meiryo"/>
                <a:cs typeface="+mn-lt"/>
              </a:rPr>
              <a:t> </a:t>
            </a:r>
            <a:r>
              <a:rPr lang="en-US" altLang="ja-JP" sz="2800" b="1" dirty="0">
                <a:latin typeface="Meiryo"/>
                <a:ea typeface="Meiryo"/>
                <a:cs typeface="+mn-lt"/>
              </a:rPr>
              <a:t>by</a:t>
            </a:r>
            <a:r>
              <a:rPr lang="ja-JP" altLang="en-US" sz="2800" b="1" dirty="0">
                <a:latin typeface="Meiryo"/>
                <a:ea typeface="Meiryo"/>
                <a:cs typeface="+mn-lt"/>
              </a:rPr>
              <a:t> </a:t>
            </a:r>
            <a:r>
              <a:rPr lang="en-US" altLang="ja-JP" sz="2800" b="1" dirty="0">
                <a:latin typeface="Meiryo"/>
                <a:ea typeface="Meiryo"/>
                <a:cs typeface="+mn-lt"/>
              </a:rPr>
              <a:t>Region </a:t>
            </a:r>
            <a:r>
              <a:rPr lang="ja-JP" altLang="ja-JP" sz="2000" b="1">
                <a:latin typeface="Meiryo"/>
                <a:ea typeface="Meiryo"/>
                <a:cs typeface="+mn-lt"/>
              </a:rPr>
              <a:t>（</a:t>
            </a:r>
            <a:r>
              <a:rPr lang="en-US" altLang="ja-JP" sz="2000" b="1" dirty="0">
                <a:latin typeface="Meiryo"/>
                <a:ea typeface="Meiryo"/>
                <a:cs typeface="+mn-lt"/>
              </a:rPr>
              <a:t>Fiscal</a:t>
            </a:r>
            <a:r>
              <a:rPr lang="ja-JP" altLang="ja-JP" sz="2000" b="1" dirty="0">
                <a:latin typeface="Meiryo"/>
                <a:ea typeface="Meiryo"/>
                <a:cs typeface="+mn-lt"/>
              </a:rPr>
              <a:t> </a:t>
            </a:r>
            <a:r>
              <a:rPr lang="en-US" altLang="ja-JP" sz="2000" b="1" dirty="0">
                <a:latin typeface="Meiryo"/>
                <a:ea typeface="Meiryo"/>
                <a:cs typeface="+mn-lt"/>
              </a:rPr>
              <a:t>20</a:t>
            </a:r>
            <a:r>
              <a:rPr lang="ja-JP" altLang="ja-JP" sz="2000" b="1">
                <a:latin typeface="Meiryo"/>
                <a:ea typeface="Meiryo"/>
                <a:cs typeface="+mn-lt"/>
              </a:rPr>
              <a:t>23</a:t>
            </a:r>
            <a:r>
              <a:rPr lang="ja-JP" altLang="en-US" sz="2000" b="1">
                <a:latin typeface="Meiryo"/>
                <a:ea typeface="Meiryo"/>
                <a:cs typeface="+mn-lt"/>
              </a:rPr>
              <a:t>）</a:t>
            </a:r>
            <a:endParaRPr lang="en-US" altLang="ja-JP" sz="2000" b="1">
              <a:latin typeface="Meiryo"/>
              <a:ea typeface="Meiryo"/>
            </a:endParaRPr>
          </a:p>
        </p:txBody>
      </p:sp>
      <p:grpSp>
        <p:nvGrpSpPr>
          <p:cNvPr id="9" name="グループ化 8">
            <a:extLst>
              <a:ext uri="{FF2B5EF4-FFF2-40B4-BE49-F238E27FC236}">
                <a16:creationId xmlns:a16="http://schemas.microsoft.com/office/drawing/2014/main" id="{14097C1B-10A4-DC18-42DD-56F7F1C5F598}"/>
              </a:ext>
            </a:extLst>
          </p:cNvPr>
          <p:cNvGrpSpPr/>
          <p:nvPr/>
        </p:nvGrpSpPr>
        <p:grpSpPr>
          <a:xfrm>
            <a:off x="10154487" y="7132940"/>
            <a:ext cx="476056" cy="275437"/>
            <a:chOff x="9952321" y="7089339"/>
            <a:chExt cx="476056" cy="275437"/>
          </a:xfrm>
        </p:grpSpPr>
        <p:sp>
          <p:nvSpPr>
            <p:cNvPr id="6" name="楕円 5">
              <a:extLst>
                <a:ext uri="{FF2B5EF4-FFF2-40B4-BE49-F238E27FC236}">
                  <a16:creationId xmlns:a16="http://schemas.microsoft.com/office/drawing/2014/main" id="{2B8A62FC-142A-3A31-059E-7C8A975B3473}"/>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B7940AC9-DC2E-5A9F-EEAB-B43BBAE5BEE7}"/>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09</a:t>
              </a:r>
              <a:endParaRPr lang="ja-JP" sz="1000" dirty="0">
                <a:latin typeface="Meiryo"/>
                <a:ea typeface="Meiryo"/>
              </a:endParaRPr>
            </a:p>
          </p:txBody>
        </p:sp>
      </p:grpSp>
      <p:grpSp>
        <p:nvGrpSpPr>
          <p:cNvPr id="16" name="グループ化 15">
            <a:extLst>
              <a:ext uri="{FF2B5EF4-FFF2-40B4-BE49-F238E27FC236}">
                <a16:creationId xmlns:a16="http://schemas.microsoft.com/office/drawing/2014/main" id="{5DA592E9-507A-B69E-5F21-F1DD37D7A82E}"/>
              </a:ext>
            </a:extLst>
          </p:cNvPr>
          <p:cNvGrpSpPr/>
          <p:nvPr/>
        </p:nvGrpSpPr>
        <p:grpSpPr>
          <a:xfrm>
            <a:off x="423841" y="1784782"/>
            <a:ext cx="10086985" cy="1354217"/>
            <a:chOff x="423841" y="1784782"/>
            <a:chExt cx="10086985" cy="1354217"/>
          </a:xfrm>
        </p:grpSpPr>
        <p:sp>
          <p:nvSpPr>
            <p:cNvPr id="3" name="テキスト ボックス 2">
              <a:extLst>
                <a:ext uri="{FF2B5EF4-FFF2-40B4-BE49-F238E27FC236}">
                  <a16:creationId xmlns:a16="http://schemas.microsoft.com/office/drawing/2014/main" id="{DC378A79-5BEE-EA80-BEBC-D8169163C2DC}"/>
                </a:ext>
              </a:extLst>
            </p:cNvPr>
            <p:cNvSpPr txBox="1"/>
            <p:nvPr/>
          </p:nvSpPr>
          <p:spPr>
            <a:xfrm>
              <a:off x="423841" y="1784782"/>
              <a:ext cx="5009031"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600" b="1">
                  <a:solidFill>
                    <a:srgbClr val="3AB483"/>
                  </a:solidFill>
                  <a:latin typeface="Meiryo"/>
                  <a:ea typeface="Meiryo"/>
                  <a:cs typeface="+mn-lt"/>
                </a:rPr>
                <a:t>●</a:t>
              </a:r>
              <a:r>
                <a:rPr lang="ja-JP" altLang="en-US" sz="1600" b="1">
                  <a:latin typeface="Meiryo"/>
                  <a:ea typeface="Meiryo"/>
                  <a:cs typeface="+mn-lt"/>
                </a:rPr>
                <a:t>Southeast Asia and Pacific</a:t>
              </a:r>
              <a:endParaRPr lang="ja-JP" sz="1600" b="1">
                <a:latin typeface="Meiryo"/>
                <a:ea typeface="Meiryo"/>
              </a:endParaRPr>
            </a:p>
            <a:p>
              <a:r>
                <a:rPr lang="ja-JP" altLang="en-US" sz="1200">
                  <a:latin typeface="Meiryo"/>
                  <a:ea typeface="Meiryo"/>
                  <a:cs typeface="+mn-lt"/>
                </a:rPr>
                <a:t>    Cooperation with </a:t>
              </a:r>
              <a:r>
                <a:rPr lang="en-US" altLang="ja-JP" sz="3300" b="1">
                  <a:latin typeface="Meiryo"/>
                  <a:ea typeface="+mn-lt"/>
                  <a:cs typeface="+mn-lt"/>
                </a:rPr>
                <a:t>23</a:t>
              </a:r>
              <a:r>
                <a:rPr lang="en-US" altLang="ja-JP" sz="1200" b="1">
                  <a:latin typeface="Meiryo"/>
                  <a:ea typeface="+mn-lt"/>
                  <a:cs typeface="+mn-lt"/>
                </a:rPr>
                <a:t> countries</a:t>
              </a:r>
            </a:p>
            <a:p>
              <a:r>
                <a:rPr lang="ja-JP" altLang="en-US" sz="1200">
                  <a:latin typeface="Meiryo"/>
                  <a:ea typeface="Meiryo"/>
                  <a:cs typeface="+mn-lt"/>
                </a:rPr>
                <a:t>    Total value of JICA programs</a:t>
              </a:r>
              <a:r>
                <a:rPr lang="ja-JP" altLang="en-US" sz="1200" dirty="0">
                  <a:latin typeface="Meiryo"/>
                  <a:ea typeface="Meiryo"/>
                </a:rPr>
                <a:t> </a:t>
              </a:r>
              <a:r>
                <a:rPr lang="en-US" sz="2000" b="1">
                  <a:latin typeface="Meiryo"/>
                  <a:ea typeface="+mn-lt"/>
                  <a:cs typeface="+mn-lt"/>
                </a:rPr>
                <a:t>¥</a:t>
              </a:r>
              <a:r>
                <a:rPr lang="en-US" sz="1200" b="1" dirty="0">
                  <a:latin typeface="Meiryo"/>
                  <a:ea typeface="+mn-lt"/>
                  <a:cs typeface="+mn-lt"/>
                </a:rPr>
                <a:t> </a:t>
              </a:r>
              <a:r>
                <a:rPr lang="en-US" altLang="ja-JP" sz="3300" b="1">
                  <a:latin typeface="Meiryo"/>
                  <a:ea typeface="+mn-lt"/>
                  <a:cs typeface="+mn-lt"/>
                </a:rPr>
                <a:t>515.4</a:t>
              </a:r>
              <a:r>
                <a:rPr lang="en-US" altLang="ja-JP" sz="1200" b="1" dirty="0">
                  <a:latin typeface="Meiryo"/>
                  <a:ea typeface="+mn-lt"/>
                </a:rPr>
                <a:t> </a:t>
              </a:r>
              <a:r>
                <a:rPr lang="en-US" altLang="ja-JP" sz="1200" b="1">
                  <a:latin typeface="Meiryo"/>
                  <a:ea typeface="+mn-lt"/>
                  <a:cs typeface="+mn-lt"/>
                </a:rPr>
                <a:t>billion</a:t>
              </a:r>
              <a:endParaRPr lang="ja-JP" sz="1200" b="1">
                <a:latin typeface="Meiryo"/>
                <a:ea typeface="Meiryo"/>
              </a:endParaRPr>
            </a:p>
          </p:txBody>
        </p:sp>
        <p:sp>
          <p:nvSpPr>
            <p:cNvPr id="11" name="テキスト ボックス 10">
              <a:extLst>
                <a:ext uri="{FF2B5EF4-FFF2-40B4-BE49-F238E27FC236}">
                  <a16:creationId xmlns:a16="http://schemas.microsoft.com/office/drawing/2014/main" id="{B59578E6-A37D-482E-8F1D-727C4D8617B3}"/>
                </a:ext>
              </a:extLst>
            </p:cNvPr>
            <p:cNvSpPr txBox="1"/>
            <p:nvPr/>
          </p:nvSpPr>
          <p:spPr>
            <a:xfrm>
              <a:off x="5501795" y="1784782"/>
              <a:ext cx="5009031"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600" b="1">
                  <a:solidFill>
                    <a:srgbClr val="3AB483"/>
                  </a:solidFill>
                  <a:latin typeface="Meiryo"/>
                  <a:ea typeface="Meiryo"/>
                  <a:cs typeface="+mn-lt"/>
                </a:rPr>
                <a:t>●</a:t>
              </a:r>
              <a:r>
                <a:rPr lang="ja-JP" altLang="en-US" sz="1600" b="1">
                  <a:latin typeface="Meiryo"/>
                  <a:ea typeface="Meiryo"/>
                  <a:cs typeface="+mn-lt"/>
                </a:rPr>
                <a:t>Latin America and the Caribbean</a:t>
              </a:r>
              <a:endParaRPr lang="ja-JP" sz="1600" b="1">
                <a:latin typeface="Meiryo"/>
                <a:ea typeface="Meiryo"/>
              </a:endParaRPr>
            </a:p>
            <a:p>
              <a:r>
                <a:rPr lang="ja-JP" altLang="en-US" sz="1200">
                  <a:latin typeface="Meiryo"/>
                  <a:ea typeface="Meiryo"/>
                  <a:cs typeface="+mn-lt"/>
                </a:rPr>
                <a:t>    Cooperation with </a:t>
              </a:r>
              <a:r>
                <a:rPr lang="en-US" altLang="ja-JP" sz="3300" b="1">
                  <a:latin typeface="Meiryo"/>
                  <a:ea typeface="+mn-lt"/>
                  <a:cs typeface="+mn-lt"/>
                </a:rPr>
                <a:t> 31</a:t>
              </a:r>
              <a:r>
                <a:rPr lang="en-US" altLang="ja-JP" sz="1200" b="1">
                  <a:latin typeface="Meiryo"/>
                  <a:ea typeface="+mn-lt"/>
                  <a:cs typeface="+mn-lt"/>
                </a:rPr>
                <a:t> countries</a:t>
              </a:r>
            </a:p>
            <a:p>
              <a:r>
                <a:rPr lang="ja-JP" altLang="en-US" sz="1200">
                  <a:latin typeface="Meiryo"/>
                  <a:ea typeface="Meiryo"/>
                  <a:cs typeface="+mn-lt"/>
                </a:rPr>
                <a:t>    Total value of JICA programs</a:t>
              </a:r>
              <a:r>
                <a:rPr lang="ja-JP" altLang="en-US" sz="1200" dirty="0">
                  <a:latin typeface="Meiryo"/>
                  <a:ea typeface="Meiryo"/>
                </a:rPr>
                <a:t> </a:t>
              </a:r>
              <a:r>
                <a:rPr lang="en-US" sz="2000" b="1">
                  <a:latin typeface="Meiryo"/>
                  <a:ea typeface="+mn-lt"/>
                  <a:cs typeface="+mn-lt"/>
                </a:rPr>
                <a:t>¥</a:t>
              </a:r>
              <a:r>
                <a:rPr lang="en-US" sz="1200" b="1" dirty="0">
                  <a:latin typeface="Meiryo"/>
                  <a:ea typeface="+mn-lt"/>
                  <a:cs typeface="+mn-lt"/>
                </a:rPr>
                <a:t> </a:t>
              </a:r>
              <a:r>
                <a:rPr lang="en-US" altLang="ja-JP" sz="3300" b="1">
                  <a:latin typeface="Meiryo"/>
                  <a:ea typeface="+mn-lt"/>
                  <a:cs typeface="+mn-lt"/>
                </a:rPr>
                <a:t>74.8</a:t>
              </a:r>
              <a:r>
                <a:rPr lang="en-US" altLang="ja-JP" sz="1200" b="1" dirty="0">
                  <a:latin typeface="Meiryo"/>
                  <a:ea typeface="+mn-lt"/>
                </a:rPr>
                <a:t> </a:t>
              </a:r>
              <a:r>
                <a:rPr lang="en-US" altLang="ja-JP" sz="1200" b="1">
                  <a:latin typeface="Meiryo"/>
                  <a:ea typeface="+mn-lt"/>
                  <a:cs typeface="+mn-lt"/>
                </a:rPr>
                <a:t>billion</a:t>
              </a:r>
              <a:endParaRPr lang="ja-JP" sz="1200" b="1">
                <a:latin typeface="Meiryo"/>
                <a:ea typeface="Meiryo"/>
              </a:endParaRPr>
            </a:p>
          </p:txBody>
        </p:sp>
      </p:grpSp>
      <p:grpSp>
        <p:nvGrpSpPr>
          <p:cNvPr id="15" name="グループ化 14">
            <a:extLst>
              <a:ext uri="{FF2B5EF4-FFF2-40B4-BE49-F238E27FC236}">
                <a16:creationId xmlns:a16="http://schemas.microsoft.com/office/drawing/2014/main" id="{B9462390-1820-702C-33DF-AFF6C6CC327F}"/>
              </a:ext>
            </a:extLst>
          </p:cNvPr>
          <p:cNvGrpSpPr/>
          <p:nvPr/>
        </p:nvGrpSpPr>
        <p:grpSpPr>
          <a:xfrm>
            <a:off x="423841" y="3730987"/>
            <a:ext cx="10221762" cy="1354217"/>
            <a:chOff x="423841" y="3730987"/>
            <a:chExt cx="10221762" cy="1354217"/>
          </a:xfrm>
        </p:grpSpPr>
        <p:sp>
          <p:nvSpPr>
            <p:cNvPr id="4" name="テキスト ボックス 3">
              <a:extLst>
                <a:ext uri="{FF2B5EF4-FFF2-40B4-BE49-F238E27FC236}">
                  <a16:creationId xmlns:a16="http://schemas.microsoft.com/office/drawing/2014/main" id="{6FF4F9B1-A98C-E286-D673-7A3A54F490CE}"/>
                </a:ext>
              </a:extLst>
            </p:cNvPr>
            <p:cNvSpPr txBox="1"/>
            <p:nvPr/>
          </p:nvSpPr>
          <p:spPr>
            <a:xfrm>
              <a:off x="423841" y="3730987"/>
              <a:ext cx="5143808"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600" b="1">
                  <a:solidFill>
                    <a:srgbClr val="3AB483"/>
                  </a:solidFill>
                  <a:latin typeface="Meiryo"/>
                  <a:ea typeface="Meiryo"/>
                  <a:cs typeface="+mn-lt"/>
                </a:rPr>
                <a:t>●</a:t>
              </a:r>
              <a:r>
                <a:rPr lang="en-US" altLang="ja-JP" sz="1600" b="1">
                  <a:latin typeface="Meiryo"/>
                  <a:ea typeface="Meiryo"/>
                  <a:cs typeface="+mn-lt"/>
                </a:rPr>
                <a:t>E</a:t>
              </a:r>
              <a:r>
                <a:rPr lang="ja-JP" altLang="en-US" sz="1600" b="1">
                  <a:latin typeface="Meiryo"/>
                  <a:ea typeface="Meiryo"/>
                  <a:cs typeface="+mn-lt"/>
                </a:rPr>
                <a:t>ast Asia, Central Asia, </a:t>
              </a:r>
              <a:r>
                <a:rPr lang="ja-JP" sz="1600" b="1">
                  <a:latin typeface="Meiryo"/>
                  <a:ea typeface="Meiryo"/>
                  <a:cs typeface="+mn-lt"/>
                </a:rPr>
                <a:t>and </a:t>
              </a:r>
              <a:r>
                <a:rPr lang="en-US" altLang="ja-JP" sz="1600" b="1">
                  <a:latin typeface="Meiryo"/>
                  <a:ea typeface="Meiryo"/>
                  <a:cs typeface="+mn-lt"/>
                </a:rPr>
                <a:t>the</a:t>
              </a:r>
              <a:r>
                <a:rPr lang="ja-JP" altLang="en-US" sz="1600" b="1" dirty="0">
                  <a:latin typeface="Meiryo"/>
                  <a:ea typeface="Meiryo"/>
                  <a:cs typeface="+mn-lt"/>
                </a:rPr>
                <a:t> </a:t>
              </a:r>
              <a:r>
                <a:rPr lang="en-US" altLang="ja-JP" sz="1600" b="1">
                  <a:latin typeface="Meiryo"/>
                  <a:ea typeface="Meiryo"/>
                  <a:cs typeface="+mn-lt"/>
                </a:rPr>
                <a:t>C</a:t>
              </a:r>
              <a:r>
                <a:rPr lang="ja-JP" sz="1600" b="1">
                  <a:latin typeface="Meiryo"/>
                  <a:ea typeface="Meiryo"/>
                  <a:cs typeface="+mn-lt"/>
                </a:rPr>
                <a:t>auc</a:t>
              </a:r>
              <a:r>
                <a:rPr lang="en-US" altLang="ja-JP" sz="1600" b="1">
                  <a:latin typeface="Meiryo"/>
                  <a:ea typeface="Meiryo"/>
                  <a:cs typeface="+mn-lt"/>
                </a:rPr>
                <a:t>asus</a:t>
              </a:r>
              <a:endParaRPr lang="ja-JP" sz="1600" b="1">
                <a:latin typeface="Meiryo"/>
                <a:ea typeface="Meiryo"/>
              </a:endParaRPr>
            </a:p>
            <a:p>
              <a:r>
                <a:rPr lang="ja-JP" altLang="en-US" sz="1200">
                  <a:latin typeface="Meiryo"/>
                  <a:ea typeface="Meiryo"/>
                  <a:cs typeface="+mn-lt"/>
                </a:rPr>
                <a:t>    Cooperation with </a:t>
              </a:r>
              <a:r>
                <a:rPr lang="en-US" altLang="ja-JP" sz="1200" b="1" dirty="0">
                  <a:latin typeface="Meiryo"/>
                  <a:ea typeface="+mn-lt"/>
                  <a:cs typeface="+mn-lt"/>
                </a:rPr>
                <a:t> </a:t>
              </a:r>
              <a:r>
                <a:rPr lang="en-US" altLang="ja-JP" sz="3300" b="1">
                  <a:latin typeface="Meiryo"/>
                  <a:ea typeface="+mn-lt"/>
                  <a:cs typeface="+mn-lt"/>
                </a:rPr>
                <a:t>9</a:t>
              </a:r>
              <a:r>
                <a:rPr lang="en-US" altLang="ja-JP" sz="1200" b="1">
                  <a:latin typeface="Meiryo"/>
                  <a:ea typeface="+mn-lt"/>
                  <a:cs typeface="+mn-lt"/>
                </a:rPr>
                <a:t> countries</a:t>
              </a:r>
              <a:endParaRPr lang="en-US" altLang="ja-JP" sz="1200" b="1" dirty="0">
                <a:latin typeface="Meiryo"/>
                <a:ea typeface="+mn-lt"/>
                <a:cs typeface="+mn-lt"/>
              </a:endParaRPr>
            </a:p>
            <a:p>
              <a:r>
                <a:rPr lang="ja-JP" altLang="en-US" sz="1200">
                  <a:latin typeface="Meiryo"/>
                  <a:ea typeface="Meiryo"/>
                  <a:cs typeface="+mn-lt"/>
                </a:rPr>
                <a:t>    Total value of JICA programs</a:t>
              </a:r>
              <a:r>
                <a:rPr lang="ja-JP" altLang="en-US" sz="1200" dirty="0">
                  <a:latin typeface="Meiryo"/>
                  <a:ea typeface="Meiryo"/>
                </a:rPr>
                <a:t> </a:t>
              </a:r>
              <a:r>
                <a:rPr lang="en-US" altLang="ja-JP" sz="2000" b="1">
                  <a:latin typeface="Meiryo"/>
                  <a:ea typeface="+mn-lt"/>
                  <a:cs typeface="+mn-lt"/>
                </a:rPr>
                <a:t>¥</a:t>
              </a:r>
              <a:r>
                <a:rPr lang="en-US" altLang="ja-JP" sz="1200" b="1" dirty="0">
                  <a:latin typeface="Meiryo"/>
                  <a:ea typeface="+mn-lt"/>
                  <a:cs typeface="+mn-lt"/>
                </a:rPr>
                <a:t> </a:t>
              </a:r>
              <a:r>
                <a:rPr lang="en-US" altLang="ja-JP" sz="3300" b="1">
                  <a:latin typeface="Meiryo"/>
                  <a:ea typeface="+mn-lt"/>
                  <a:cs typeface="+mn-lt"/>
                </a:rPr>
                <a:t>57.8</a:t>
              </a:r>
              <a:r>
                <a:rPr lang="en-US" altLang="ja-JP" sz="1200" b="1" dirty="0">
                  <a:latin typeface="Meiryo"/>
                  <a:ea typeface="+mn-lt"/>
                </a:rPr>
                <a:t> </a:t>
              </a:r>
              <a:r>
                <a:rPr lang="en-US" altLang="ja-JP" sz="1200" b="1">
                  <a:latin typeface="Meiryo"/>
                  <a:ea typeface="+mn-lt"/>
                  <a:cs typeface="+mn-lt"/>
                </a:rPr>
                <a:t>billion</a:t>
              </a:r>
              <a:endParaRPr lang="ja-JP" sz="1200" b="1">
                <a:latin typeface="Meiryo"/>
                <a:ea typeface="Meiryo"/>
              </a:endParaRPr>
            </a:p>
          </p:txBody>
        </p:sp>
        <p:sp>
          <p:nvSpPr>
            <p:cNvPr id="12" name="テキスト ボックス 11">
              <a:extLst>
                <a:ext uri="{FF2B5EF4-FFF2-40B4-BE49-F238E27FC236}">
                  <a16:creationId xmlns:a16="http://schemas.microsoft.com/office/drawing/2014/main" id="{DDB48585-38E4-B8A0-0395-E583F4A2DFDE}"/>
                </a:ext>
              </a:extLst>
            </p:cNvPr>
            <p:cNvSpPr txBox="1"/>
            <p:nvPr/>
          </p:nvSpPr>
          <p:spPr>
            <a:xfrm>
              <a:off x="5501795" y="3730987"/>
              <a:ext cx="5143808"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600" b="1">
                  <a:solidFill>
                    <a:srgbClr val="3AB483"/>
                  </a:solidFill>
                  <a:latin typeface="Meiryo"/>
                  <a:ea typeface="Meiryo"/>
                  <a:cs typeface="+mn-lt"/>
                </a:rPr>
                <a:t>●</a:t>
              </a:r>
              <a:r>
                <a:rPr lang="en-US" altLang="ja-JP" sz="1600" b="1">
                  <a:latin typeface="Meiryo"/>
                  <a:ea typeface="Meiryo"/>
                  <a:cs typeface="+mn-lt"/>
                </a:rPr>
                <a:t>Africa</a:t>
              </a:r>
              <a:endParaRPr lang="ja-JP" sz="1600" b="1">
                <a:latin typeface="Meiryo"/>
                <a:ea typeface="Meiryo"/>
              </a:endParaRPr>
            </a:p>
            <a:p>
              <a:r>
                <a:rPr lang="ja-JP" altLang="en-US" sz="1200">
                  <a:latin typeface="Meiryo"/>
                  <a:ea typeface="Meiryo"/>
                  <a:cs typeface="+mn-lt"/>
                </a:rPr>
                <a:t>    Cooperation with </a:t>
              </a:r>
              <a:r>
                <a:rPr lang="en-US" altLang="ja-JP" sz="3300" b="1" dirty="0">
                  <a:latin typeface="Meiryo"/>
                  <a:ea typeface="+mn-lt"/>
                  <a:cs typeface="+mn-lt"/>
                </a:rPr>
                <a:t> </a:t>
              </a:r>
              <a:r>
                <a:rPr lang="en-US" altLang="ja-JP" sz="3300" b="1">
                  <a:latin typeface="Meiryo"/>
                  <a:ea typeface="+mn-lt"/>
                  <a:cs typeface="+mn-lt"/>
                </a:rPr>
                <a:t>48</a:t>
              </a:r>
              <a:r>
                <a:rPr lang="en-US" altLang="ja-JP" sz="1200" b="1">
                  <a:latin typeface="Meiryo"/>
                  <a:ea typeface="+mn-lt"/>
                  <a:cs typeface="+mn-lt"/>
                </a:rPr>
                <a:t> countries</a:t>
              </a:r>
              <a:endParaRPr lang="en-US" altLang="ja-JP" sz="1200" b="1" dirty="0">
                <a:latin typeface="Meiryo"/>
                <a:ea typeface="+mn-lt"/>
                <a:cs typeface="+mn-lt"/>
              </a:endParaRPr>
            </a:p>
            <a:p>
              <a:r>
                <a:rPr lang="ja-JP" altLang="en-US" sz="1200">
                  <a:latin typeface="Meiryo"/>
                  <a:ea typeface="Meiryo"/>
                  <a:cs typeface="+mn-lt"/>
                </a:rPr>
                <a:t>    Total value of JICA programs</a:t>
              </a:r>
              <a:r>
                <a:rPr lang="ja-JP" altLang="en-US" sz="1200" dirty="0">
                  <a:latin typeface="Meiryo"/>
                  <a:ea typeface="Meiryo"/>
                </a:rPr>
                <a:t> </a:t>
              </a:r>
              <a:r>
                <a:rPr lang="en-US" altLang="ja-JP" sz="2000" b="1">
                  <a:latin typeface="Meiryo"/>
                  <a:ea typeface="+mn-lt"/>
                  <a:cs typeface="+mn-lt"/>
                </a:rPr>
                <a:t>¥</a:t>
              </a:r>
              <a:r>
                <a:rPr lang="en-US" altLang="ja-JP" sz="1200" b="1" dirty="0">
                  <a:latin typeface="Meiryo"/>
                  <a:ea typeface="+mn-lt"/>
                  <a:cs typeface="+mn-lt"/>
                </a:rPr>
                <a:t> </a:t>
              </a:r>
              <a:r>
                <a:rPr lang="en-US" altLang="ja-JP" sz="3300" b="1">
                  <a:latin typeface="Meiryo"/>
                  <a:ea typeface="+mn-lt"/>
                  <a:cs typeface="+mn-lt"/>
                </a:rPr>
                <a:t>108.9</a:t>
              </a:r>
              <a:r>
                <a:rPr lang="en-US" altLang="ja-JP" sz="1200" b="1" dirty="0">
                  <a:latin typeface="Meiryo"/>
                  <a:ea typeface="+mn-lt"/>
                </a:rPr>
                <a:t> </a:t>
              </a:r>
              <a:r>
                <a:rPr lang="en-US" altLang="ja-JP" sz="1200" b="1">
                  <a:latin typeface="Meiryo"/>
                  <a:ea typeface="+mn-lt"/>
                  <a:cs typeface="+mn-lt"/>
                </a:rPr>
                <a:t>billion</a:t>
              </a:r>
              <a:endParaRPr lang="ja-JP" sz="1200" b="1">
                <a:latin typeface="Meiryo"/>
                <a:ea typeface="Meiryo"/>
              </a:endParaRPr>
            </a:p>
          </p:txBody>
        </p:sp>
      </p:grpSp>
      <p:grpSp>
        <p:nvGrpSpPr>
          <p:cNvPr id="14" name="グループ化 13">
            <a:extLst>
              <a:ext uri="{FF2B5EF4-FFF2-40B4-BE49-F238E27FC236}">
                <a16:creationId xmlns:a16="http://schemas.microsoft.com/office/drawing/2014/main" id="{C08C89BA-151C-05E2-F1D5-29583583AB76}"/>
              </a:ext>
            </a:extLst>
          </p:cNvPr>
          <p:cNvGrpSpPr/>
          <p:nvPr/>
        </p:nvGrpSpPr>
        <p:grpSpPr>
          <a:xfrm>
            <a:off x="423841" y="5677192"/>
            <a:ext cx="10221762" cy="1354217"/>
            <a:chOff x="423841" y="5677192"/>
            <a:chExt cx="10221762" cy="1354217"/>
          </a:xfrm>
        </p:grpSpPr>
        <p:sp>
          <p:nvSpPr>
            <p:cNvPr id="10" name="テキスト ボックス 9">
              <a:extLst>
                <a:ext uri="{FF2B5EF4-FFF2-40B4-BE49-F238E27FC236}">
                  <a16:creationId xmlns:a16="http://schemas.microsoft.com/office/drawing/2014/main" id="{D60B402B-1637-C54A-C248-7EB571C4ECA6}"/>
                </a:ext>
              </a:extLst>
            </p:cNvPr>
            <p:cNvSpPr txBox="1"/>
            <p:nvPr/>
          </p:nvSpPr>
          <p:spPr>
            <a:xfrm>
              <a:off x="423841" y="5677192"/>
              <a:ext cx="5484715"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600" b="1">
                  <a:solidFill>
                    <a:srgbClr val="3AB483"/>
                  </a:solidFill>
                  <a:latin typeface="Meiryo"/>
                  <a:ea typeface="Meiryo"/>
                  <a:cs typeface="+mn-lt"/>
                </a:rPr>
                <a:t>●</a:t>
              </a:r>
              <a:r>
                <a:rPr lang="en-US" altLang="ja-JP" sz="1600" b="1">
                  <a:latin typeface="Meiryo"/>
                  <a:ea typeface="Meiryo"/>
                  <a:cs typeface="+mn-lt"/>
                </a:rPr>
                <a:t>South Asia</a:t>
              </a:r>
              <a:endParaRPr lang="ja-JP" sz="1600" b="1">
                <a:latin typeface="Meiryo"/>
                <a:ea typeface="Meiryo"/>
              </a:endParaRPr>
            </a:p>
            <a:p>
              <a:r>
                <a:rPr lang="ja-JP" altLang="en-US" sz="1200">
                  <a:latin typeface="Meiryo"/>
                  <a:ea typeface="Meiryo"/>
                  <a:cs typeface="+mn-lt"/>
                </a:rPr>
                <a:t>    Cooperation with </a:t>
              </a:r>
              <a:r>
                <a:rPr lang="en-US" altLang="ja-JP" sz="1200" b="1" dirty="0">
                  <a:latin typeface="Meiryo"/>
                  <a:ea typeface="+mn-lt"/>
                  <a:cs typeface="+mn-lt"/>
                </a:rPr>
                <a:t> </a:t>
              </a:r>
              <a:r>
                <a:rPr lang="en-US" altLang="ja-JP" sz="3300" b="1">
                  <a:latin typeface="Meiryo"/>
                  <a:ea typeface="+mn-lt"/>
                  <a:cs typeface="+mn-lt"/>
                </a:rPr>
                <a:t>8</a:t>
              </a:r>
              <a:r>
                <a:rPr lang="en-US" altLang="ja-JP" sz="1200" b="1">
                  <a:latin typeface="Meiryo"/>
                  <a:ea typeface="+mn-lt"/>
                  <a:cs typeface="+mn-lt"/>
                </a:rPr>
                <a:t> countries</a:t>
              </a:r>
              <a:endParaRPr lang="en-US" altLang="ja-JP" sz="1200" b="1" dirty="0">
                <a:latin typeface="Meiryo"/>
                <a:ea typeface="+mn-lt"/>
                <a:cs typeface="+mn-lt"/>
              </a:endParaRPr>
            </a:p>
            <a:p>
              <a:r>
                <a:rPr lang="ja-JP" altLang="en-US" sz="1200">
                  <a:latin typeface="Meiryo"/>
                  <a:ea typeface="Meiryo"/>
                  <a:cs typeface="+mn-lt"/>
                </a:rPr>
                <a:t>    Total value of JICA programs</a:t>
              </a:r>
              <a:r>
                <a:rPr lang="ja-JP" altLang="en-US" sz="1200" dirty="0">
                  <a:latin typeface="Meiryo"/>
                  <a:ea typeface="Meiryo"/>
                </a:rPr>
                <a:t> </a:t>
              </a:r>
              <a:r>
                <a:rPr lang="en-US" altLang="ja-JP" sz="2000" b="1">
                  <a:latin typeface="Meiryo"/>
                  <a:ea typeface="+mn-lt"/>
                  <a:cs typeface="+mn-lt"/>
                </a:rPr>
                <a:t>¥</a:t>
              </a:r>
              <a:r>
                <a:rPr lang="en-US" altLang="ja-JP" sz="1200" b="1" dirty="0">
                  <a:latin typeface="Meiryo"/>
                  <a:ea typeface="+mn-lt"/>
                  <a:cs typeface="+mn-lt"/>
                </a:rPr>
                <a:t> </a:t>
              </a:r>
              <a:r>
                <a:rPr lang="en-US" altLang="ja-JP" sz="3300" b="1">
                  <a:latin typeface="Meiryo"/>
                  <a:ea typeface="+mn-lt"/>
                  <a:cs typeface="+mn-lt"/>
                </a:rPr>
                <a:t>1,200.2</a:t>
              </a:r>
              <a:r>
                <a:rPr lang="en-US" altLang="ja-JP" sz="1200" b="1" dirty="0">
                  <a:latin typeface="Meiryo"/>
                  <a:ea typeface="+mn-lt"/>
                </a:rPr>
                <a:t> </a:t>
              </a:r>
              <a:r>
                <a:rPr lang="en-US" altLang="ja-JP" sz="1200" b="1">
                  <a:latin typeface="Meiryo"/>
                  <a:ea typeface="+mn-lt"/>
                  <a:cs typeface="+mn-lt"/>
                </a:rPr>
                <a:t>billion</a:t>
              </a:r>
              <a:endParaRPr lang="ja-JP" sz="1200" b="1">
                <a:latin typeface="Meiryo"/>
                <a:ea typeface="Meiryo"/>
              </a:endParaRPr>
            </a:p>
          </p:txBody>
        </p:sp>
        <p:sp>
          <p:nvSpPr>
            <p:cNvPr id="13" name="テキスト ボックス 12">
              <a:extLst>
                <a:ext uri="{FF2B5EF4-FFF2-40B4-BE49-F238E27FC236}">
                  <a16:creationId xmlns:a16="http://schemas.microsoft.com/office/drawing/2014/main" id="{05ABF33E-8C83-D81D-677F-A7E0355A4BA7}"/>
                </a:ext>
              </a:extLst>
            </p:cNvPr>
            <p:cNvSpPr txBox="1"/>
            <p:nvPr/>
          </p:nvSpPr>
          <p:spPr>
            <a:xfrm>
              <a:off x="5501795" y="5677192"/>
              <a:ext cx="5143808"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600" b="1">
                  <a:solidFill>
                    <a:srgbClr val="3AB483"/>
                  </a:solidFill>
                  <a:latin typeface="Meiryo"/>
                  <a:ea typeface="Meiryo"/>
                  <a:cs typeface="+mn-lt"/>
                </a:rPr>
                <a:t>●</a:t>
              </a:r>
              <a:r>
                <a:rPr lang="en-US" altLang="ja-JP" sz="1600" b="1">
                  <a:latin typeface="Meiryo"/>
                  <a:ea typeface="Meiryo"/>
                  <a:cs typeface="+mn-lt"/>
                </a:rPr>
                <a:t>Middle East and Europe</a:t>
              </a:r>
              <a:endParaRPr lang="ja-JP" sz="1600" b="1">
                <a:latin typeface="Meiryo"/>
                <a:ea typeface="Meiryo"/>
              </a:endParaRPr>
            </a:p>
            <a:p>
              <a:r>
                <a:rPr lang="ja-JP" altLang="en-US" sz="1200">
                  <a:latin typeface="Meiryo"/>
                  <a:ea typeface="Meiryo"/>
                  <a:cs typeface="+mn-lt"/>
                </a:rPr>
                <a:t>    Cooperation with </a:t>
              </a:r>
              <a:r>
                <a:rPr lang="en-US" altLang="ja-JP" sz="3300" b="1">
                  <a:latin typeface="Meiryo"/>
                  <a:ea typeface="+mn-lt"/>
                  <a:cs typeface="+mn-lt"/>
                </a:rPr>
                <a:t>24</a:t>
              </a:r>
              <a:r>
                <a:rPr lang="en-US" altLang="ja-JP" sz="1200" b="1">
                  <a:latin typeface="Meiryo"/>
                  <a:ea typeface="+mn-lt"/>
                  <a:cs typeface="+mn-lt"/>
                </a:rPr>
                <a:t> countries and regions</a:t>
              </a:r>
              <a:endParaRPr lang="en-US" altLang="ja-JP" sz="1200" b="1" dirty="0">
                <a:latin typeface="Meiryo"/>
                <a:ea typeface="+mn-lt"/>
                <a:cs typeface="+mn-lt"/>
              </a:endParaRPr>
            </a:p>
            <a:p>
              <a:r>
                <a:rPr lang="ja-JP" altLang="en-US" sz="1200">
                  <a:latin typeface="Meiryo"/>
                  <a:ea typeface="Meiryo"/>
                  <a:cs typeface="+mn-lt"/>
                </a:rPr>
                <a:t>    Total value of JICA programs</a:t>
              </a:r>
              <a:r>
                <a:rPr lang="ja-JP" altLang="en-US" sz="1200" dirty="0">
                  <a:latin typeface="Meiryo"/>
                  <a:ea typeface="Meiryo"/>
                </a:rPr>
                <a:t> </a:t>
              </a:r>
              <a:r>
                <a:rPr lang="en-US" altLang="ja-JP" sz="2000" b="1" dirty="0">
                  <a:latin typeface="Meiryo"/>
                  <a:ea typeface="+mn-lt"/>
                  <a:cs typeface="+mn-lt"/>
                </a:rPr>
                <a:t>¥</a:t>
              </a:r>
              <a:r>
                <a:rPr lang="en-US" altLang="ja-JP" sz="1200" b="1" dirty="0">
                  <a:latin typeface="Meiryo"/>
                  <a:ea typeface="+mn-lt"/>
                  <a:cs typeface="+mn-lt"/>
                </a:rPr>
                <a:t> </a:t>
              </a:r>
              <a:r>
                <a:rPr lang="en-US" altLang="ja-JP" sz="3300" b="1">
                  <a:latin typeface="Meiryo"/>
                  <a:ea typeface="+mn-lt"/>
                  <a:cs typeface="+mn-lt"/>
                </a:rPr>
                <a:t>486.6</a:t>
              </a:r>
              <a:r>
                <a:rPr lang="en-US" altLang="ja-JP" sz="1200" b="1" dirty="0">
                  <a:latin typeface="Meiryo"/>
                  <a:ea typeface="+mn-lt"/>
                </a:rPr>
                <a:t> </a:t>
              </a:r>
              <a:r>
                <a:rPr lang="en-US" altLang="ja-JP" sz="1200" b="1">
                  <a:latin typeface="Meiryo"/>
                  <a:ea typeface="+mn-lt"/>
                  <a:cs typeface="+mn-lt"/>
                </a:rPr>
                <a:t>billion</a:t>
              </a:r>
              <a:endParaRPr lang="ja-JP" sz="1200" b="1">
                <a:latin typeface="Meiryo"/>
                <a:ea typeface="Meiryo"/>
              </a:endParaRPr>
            </a:p>
          </p:txBody>
        </p:sp>
      </p:grpSp>
    </p:spTree>
    <p:extLst>
      <p:ext uri="{BB962C8B-B14F-4D97-AF65-F5344CB8AC3E}">
        <p14:creationId xmlns:p14="http://schemas.microsoft.com/office/powerpoint/2010/main" val="233662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38952-C0C3-F3A8-0531-0638E58408AC}"/>
            </a:ext>
          </a:extLst>
        </p:cNvPr>
        <p:cNvGrpSpPr/>
        <p:nvPr/>
      </p:nvGrpSpPr>
      <p:grpSpPr>
        <a:xfrm>
          <a:off x="0" y="0"/>
          <a:ext cx="0" cy="0"/>
          <a:chOff x="0" y="0"/>
          <a:chExt cx="0" cy="0"/>
        </a:xfrm>
      </p:grpSpPr>
      <p:grpSp>
        <p:nvGrpSpPr>
          <p:cNvPr id="8" name="ガイド" hidden="1">
            <a:extLst>
              <a:ext uri="{FF2B5EF4-FFF2-40B4-BE49-F238E27FC236}">
                <a16:creationId xmlns:a16="http://schemas.microsoft.com/office/drawing/2014/main" id="{9DC49B3F-65FC-DC33-12BC-C82F2B9501F9}"/>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C2635BD4-4D63-5183-7FBF-2E25C973ADAB}"/>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6" name="直線矢印コネクタ 5">
              <a:extLst>
                <a:ext uri="{FF2B5EF4-FFF2-40B4-BE49-F238E27FC236}">
                  <a16:creationId xmlns:a16="http://schemas.microsoft.com/office/drawing/2014/main" id="{3289C56E-902F-7021-2F58-8A607EADB0D9}"/>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 name="テキスト ボックス 00">
            <a:extLst>
              <a:ext uri="{FF2B5EF4-FFF2-40B4-BE49-F238E27FC236}">
                <a16:creationId xmlns:a16="http://schemas.microsoft.com/office/drawing/2014/main" id="{6603B6C4-0376-943D-020F-B29DACF54CF1}"/>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07</a:t>
            </a:r>
            <a:endParaRPr lang="ja-JP" sz="2800" b="1">
              <a:solidFill>
                <a:schemeClr val="bg1"/>
              </a:solidFill>
              <a:latin typeface="Meiryo"/>
              <a:ea typeface="Meiryo"/>
            </a:endParaRPr>
          </a:p>
        </p:txBody>
      </p:sp>
      <p:sp>
        <p:nvSpPr>
          <p:cNvPr id="11" name="テキスト ボックス タイトル">
            <a:extLst>
              <a:ext uri="{FF2B5EF4-FFF2-40B4-BE49-F238E27FC236}">
                <a16:creationId xmlns:a16="http://schemas.microsoft.com/office/drawing/2014/main" id="{D07B815F-63C3-B53C-6F71-995783F7CBD8}"/>
              </a:ext>
            </a:extLst>
          </p:cNvPr>
          <p:cNvSpPr txBox="1"/>
          <p:nvPr/>
        </p:nvSpPr>
        <p:spPr>
          <a:xfrm>
            <a:off x="1681565" y="780591"/>
            <a:ext cx="4350154" cy="51575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700" b="1">
                <a:latin typeface="Meiryo"/>
                <a:ea typeface="Meiryo"/>
                <a:cs typeface="+mn-lt"/>
              </a:rPr>
              <a:t>Cooperation by Sector</a:t>
            </a:r>
            <a:endParaRPr lang="ja-JP" altLang="en-US" sz="1600" b="1">
              <a:latin typeface="Meiryo"/>
              <a:ea typeface="Meiryo"/>
              <a:cs typeface="+mn-lt"/>
            </a:endParaRPr>
          </a:p>
        </p:txBody>
      </p:sp>
      <p:sp>
        <p:nvSpPr>
          <p:cNvPr id="10" name="テキスト ボックス 9">
            <a:extLst>
              <a:ext uri="{FF2B5EF4-FFF2-40B4-BE49-F238E27FC236}">
                <a16:creationId xmlns:a16="http://schemas.microsoft.com/office/drawing/2014/main" id="{2DBACE0E-9EDC-9429-63B5-A29504728072}"/>
              </a:ext>
            </a:extLst>
          </p:cNvPr>
          <p:cNvSpPr txBox="1"/>
          <p:nvPr/>
        </p:nvSpPr>
        <p:spPr>
          <a:xfrm>
            <a:off x="902212" y="1651808"/>
            <a:ext cx="4089600" cy="71184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4000" b="1">
                <a:latin typeface="Meiryo"/>
                <a:ea typeface="Meiryo"/>
                <a:cs typeface="+mn-lt"/>
              </a:rPr>
              <a:t>1</a:t>
            </a:r>
            <a:r>
              <a:rPr lang="en-US" altLang="ja-JP" sz="4000" b="1">
                <a:latin typeface="Meiryo"/>
                <a:ea typeface="Meiryo"/>
                <a:cs typeface="+mn-lt"/>
              </a:rPr>
              <a:t>89.</a:t>
            </a:r>
            <a:r>
              <a:rPr lang="en-US" altLang="en-US" sz="4000" b="1" dirty="0">
                <a:latin typeface="Meiryo"/>
                <a:ea typeface="Meiryo"/>
                <a:cs typeface="+mn-lt"/>
              </a:rPr>
              <a:t>1</a:t>
            </a:r>
            <a:r>
              <a:rPr lang="en-US" altLang="en-US" sz="1400" b="1">
                <a:latin typeface="Meiryo"/>
                <a:ea typeface="Meiryo"/>
                <a:cs typeface="+mn-lt"/>
              </a:rPr>
              <a:t> billion</a:t>
            </a:r>
            <a:endParaRPr lang="ja-JP" sz="1400" b="1" err="1">
              <a:latin typeface="Meiryo"/>
              <a:ea typeface="Meiryo"/>
            </a:endParaRPr>
          </a:p>
        </p:txBody>
      </p:sp>
      <p:pic>
        <p:nvPicPr>
          <p:cNvPr id="14" name="図 13" descr="グラフ, サンバースト図&#10;&#10;AI 生成コンテンツは間違っている可能性があります。">
            <a:extLst>
              <a:ext uri="{FF2B5EF4-FFF2-40B4-BE49-F238E27FC236}">
                <a16:creationId xmlns:a16="http://schemas.microsoft.com/office/drawing/2014/main" id="{056E7010-3D59-4126-156D-B51C0D6F81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9350" y="2346340"/>
            <a:ext cx="4115208" cy="4118756"/>
          </a:xfrm>
          <a:prstGeom prst="rect">
            <a:avLst/>
          </a:prstGeom>
          <a:ln>
            <a:noFill/>
          </a:ln>
        </p:spPr>
      </p:pic>
      <p:sp>
        <p:nvSpPr>
          <p:cNvPr id="15" name="正方形/長方形 14">
            <a:extLst>
              <a:ext uri="{FF2B5EF4-FFF2-40B4-BE49-F238E27FC236}">
                <a16:creationId xmlns:a16="http://schemas.microsoft.com/office/drawing/2014/main" id="{A1DD657F-890E-2F7E-79C7-09050F6F74BD}"/>
              </a:ext>
            </a:extLst>
          </p:cNvPr>
          <p:cNvSpPr/>
          <p:nvPr/>
        </p:nvSpPr>
        <p:spPr>
          <a:xfrm>
            <a:off x="901238" y="2260394"/>
            <a:ext cx="4111994"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1" name="グループ化 20">
            <a:extLst>
              <a:ext uri="{FF2B5EF4-FFF2-40B4-BE49-F238E27FC236}">
                <a16:creationId xmlns:a16="http://schemas.microsoft.com/office/drawing/2014/main" id="{D9B2706F-6857-019F-35A2-4D8472792EF8}"/>
              </a:ext>
            </a:extLst>
          </p:cNvPr>
          <p:cNvGrpSpPr/>
          <p:nvPr/>
        </p:nvGrpSpPr>
        <p:grpSpPr>
          <a:xfrm>
            <a:off x="592195" y="2362806"/>
            <a:ext cx="4474826" cy="492443"/>
            <a:chOff x="592288" y="2822602"/>
            <a:chExt cx="4474826" cy="492443"/>
          </a:xfrm>
        </p:grpSpPr>
        <p:sp>
          <p:nvSpPr>
            <p:cNvPr id="2" name="テキスト ボックス 1">
              <a:extLst>
                <a:ext uri="{FF2B5EF4-FFF2-40B4-BE49-F238E27FC236}">
                  <a16:creationId xmlns:a16="http://schemas.microsoft.com/office/drawing/2014/main" id="{C1F17C04-8574-1501-CED5-355901A4EDEF}"/>
                </a:ext>
              </a:extLst>
            </p:cNvPr>
            <p:cNvSpPr txBox="1"/>
            <p:nvPr/>
          </p:nvSpPr>
          <p:spPr>
            <a:xfrm>
              <a:off x="1140859" y="2822602"/>
              <a:ext cx="1826854"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altLang="ja-JP" sz="1300">
                  <a:latin typeface="メイリオ"/>
                  <a:ea typeface="メイリオ"/>
                  <a:cs typeface="+mn-lt"/>
                </a:rPr>
                <a:t>Planning</a:t>
              </a:r>
              <a:r>
                <a:rPr lang="ja-JP" sz="1300" dirty="0">
                  <a:latin typeface="メイリオ"/>
                  <a:ea typeface="メイリオ"/>
                  <a:cs typeface="+mn-lt"/>
                </a:rPr>
                <a:t> </a:t>
              </a:r>
              <a:r>
                <a:rPr lang="en-US" altLang="ja-JP" sz="1300">
                  <a:latin typeface="メイリオ"/>
                  <a:ea typeface="メイリオ"/>
                  <a:cs typeface="+mn-lt"/>
                </a:rPr>
                <a:t>and administration</a:t>
              </a:r>
              <a:endParaRPr lang="ja-JP" altLang="en-US" sz="1300">
                <a:latin typeface="メイリオ"/>
                <a:ea typeface="メイリオ"/>
              </a:endParaRPr>
            </a:p>
          </p:txBody>
        </p:sp>
        <p:sp>
          <p:nvSpPr>
            <p:cNvPr id="3" name="テキスト ボックス 2">
              <a:extLst>
                <a:ext uri="{FF2B5EF4-FFF2-40B4-BE49-F238E27FC236}">
                  <a16:creationId xmlns:a16="http://schemas.microsoft.com/office/drawing/2014/main" id="{890A3AEA-19D8-5E94-13E2-8E2F3CD27809}"/>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ja-JP" dirty="0">
                  <a:latin typeface="Meiryo"/>
                  <a:ea typeface="Meiryo"/>
                  <a:cs typeface="+mn-lt"/>
                </a:rPr>
                <a:t>1</a:t>
              </a:r>
              <a:endParaRPr lang="ja-JP" altLang="en-US" dirty="0">
                <a:latin typeface="Meiryo"/>
                <a:ea typeface="Meiryo"/>
                <a:cs typeface="+mn-lt"/>
              </a:endParaRPr>
            </a:p>
          </p:txBody>
        </p:sp>
        <p:sp>
          <p:nvSpPr>
            <p:cNvPr id="5" name="テキスト ボックス 4">
              <a:extLst>
                <a:ext uri="{FF2B5EF4-FFF2-40B4-BE49-F238E27FC236}">
                  <a16:creationId xmlns:a16="http://schemas.microsoft.com/office/drawing/2014/main" id="{48C3B35F-C96D-387F-41DA-83D7C28AB724}"/>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ja-JP">
                  <a:latin typeface="Meiryo"/>
                  <a:ea typeface="Meiryo"/>
                  <a:cs typeface="+mn-lt"/>
                </a:rPr>
                <a:t>8.4％</a:t>
              </a:r>
              <a:endParaRPr lang="ja-JP">
                <a:latin typeface="Meiryo"/>
                <a:ea typeface="Meiryo"/>
              </a:endParaRPr>
            </a:p>
          </p:txBody>
        </p:sp>
        <p:sp>
          <p:nvSpPr>
            <p:cNvPr id="9" name="テキスト ボックス 8">
              <a:extLst>
                <a:ext uri="{FF2B5EF4-FFF2-40B4-BE49-F238E27FC236}">
                  <a16:creationId xmlns:a16="http://schemas.microsoft.com/office/drawing/2014/main" id="{247D96C1-6454-859B-AFF5-96C336A7E38E}"/>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a:t>
              </a:r>
              <a:r>
                <a:rPr lang="ja-JP">
                  <a:latin typeface="メイリオ"/>
                  <a:ea typeface="メイリオ"/>
                  <a:cs typeface="+mn-lt"/>
                </a:rPr>
                <a:t>16</a:t>
              </a:r>
              <a:r>
                <a:rPr lang="en-US" altLang="ja-JP">
                  <a:latin typeface="メイリオ"/>
                  <a:ea typeface="メイリオ"/>
                  <a:cs typeface="+mn-lt"/>
                </a:rPr>
                <a:t>.</a:t>
              </a:r>
              <a:r>
                <a:rPr lang="ja-JP">
                  <a:latin typeface="メイリオ"/>
                  <a:ea typeface="メイリオ"/>
                  <a:cs typeface="+mn-lt"/>
                </a:rPr>
                <a:t>0</a:t>
              </a:r>
              <a:endParaRPr lang="ja-JP">
                <a:latin typeface="メイリオ"/>
                <a:ea typeface="メイリオ"/>
              </a:endParaRPr>
            </a:p>
          </p:txBody>
        </p:sp>
      </p:grpSp>
      <p:sp>
        <p:nvSpPr>
          <p:cNvPr id="12" name="テキスト ボックス 11">
            <a:extLst>
              <a:ext uri="{FF2B5EF4-FFF2-40B4-BE49-F238E27FC236}">
                <a16:creationId xmlns:a16="http://schemas.microsoft.com/office/drawing/2014/main" id="{CDB76440-FFBB-73E4-DF37-B6881EDA3775}"/>
              </a:ext>
            </a:extLst>
          </p:cNvPr>
          <p:cNvSpPr txBox="1"/>
          <p:nvPr/>
        </p:nvSpPr>
        <p:spPr>
          <a:xfrm>
            <a:off x="6659545" y="3528110"/>
            <a:ext cx="2378508"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b="1">
                <a:latin typeface="Meiryo"/>
                <a:ea typeface="Meiryo"/>
                <a:cs typeface="+mn-lt"/>
              </a:rPr>
              <a:t>Technical</a:t>
            </a:r>
            <a:endParaRPr lang="ja-JP" b="1">
              <a:latin typeface="Meiryo"/>
              <a:ea typeface="Meiryo"/>
            </a:endParaRPr>
          </a:p>
          <a:p>
            <a:pPr algn="ctr"/>
            <a:r>
              <a:rPr lang="ja-JP" b="1">
                <a:latin typeface="Meiryo"/>
                <a:ea typeface="Meiryo"/>
                <a:cs typeface="+mn-lt"/>
              </a:rPr>
              <a:t>Cooperation</a:t>
            </a:r>
            <a:endParaRPr lang="ja-JP" b="1">
              <a:latin typeface="Meiryo"/>
              <a:ea typeface="Meiryo"/>
            </a:endParaRPr>
          </a:p>
        </p:txBody>
      </p:sp>
      <p:pic>
        <p:nvPicPr>
          <p:cNvPr id="17" name="図 16" descr="アイコン&#10;&#10;AI 生成コンテンツは間違っている可能性があります。">
            <a:extLst>
              <a:ext uri="{FF2B5EF4-FFF2-40B4-BE49-F238E27FC236}">
                <a16:creationId xmlns:a16="http://schemas.microsoft.com/office/drawing/2014/main" id="{E924533A-742B-94F2-CFDE-86B6F56AB7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6404" y="4278383"/>
            <a:ext cx="964630" cy="1055348"/>
          </a:xfrm>
          <a:prstGeom prst="rect">
            <a:avLst/>
          </a:prstGeom>
          <a:ln>
            <a:noFill/>
          </a:ln>
        </p:spPr>
      </p:pic>
      <p:grpSp>
        <p:nvGrpSpPr>
          <p:cNvPr id="20" name="グループ化 19">
            <a:extLst>
              <a:ext uri="{FF2B5EF4-FFF2-40B4-BE49-F238E27FC236}">
                <a16:creationId xmlns:a16="http://schemas.microsoft.com/office/drawing/2014/main" id="{1E6B98ED-EC0E-BB8C-A45E-B2EC366F222D}"/>
              </a:ext>
            </a:extLst>
          </p:cNvPr>
          <p:cNvGrpSpPr/>
          <p:nvPr/>
        </p:nvGrpSpPr>
        <p:grpSpPr>
          <a:xfrm>
            <a:off x="10154487" y="7132940"/>
            <a:ext cx="476056" cy="275437"/>
            <a:chOff x="9952321" y="7089339"/>
            <a:chExt cx="476056" cy="275437"/>
          </a:xfrm>
        </p:grpSpPr>
        <p:sp>
          <p:nvSpPr>
            <p:cNvPr id="18" name="楕円 17">
              <a:extLst>
                <a:ext uri="{FF2B5EF4-FFF2-40B4-BE49-F238E27FC236}">
                  <a16:creationId xmlns:a16="http://schemas.microsoft.com/office/drawing/2014/main" id="{8EE44C85-8A80-59F4-BDDA-0A12DD98C468}"/>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a:extLst>
                <a:ext uri="{FF2B5EF4-FFF2-40B4-BE49-F238E27FC236}">
                  <a16:creationId xmlns:a16="http://schemas.microsoft.com/office/drawing/2014/main" id="{B8610764-17E3-BCD7-5898-20B1E5D9136E}"/>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10</a:t>
              </a:r>
              <a:endParaRPr lang="ja-JP" dirty="0"/>
            </a:p>
          </p:txBody>
        </p:sp>
      </p:grpSp>
      <p:sp>
        <p:nvSpPr>
          <p:cNvPr id="13" name="テキスト ボックス 12">
            <a:extLst>
              <a:ext uri="{FF2B5EF4-FFF2-40B4-BE49-F238E27FC236}">
                <a16:creationId xmlns:a16="http://schemas.microsoft.com/office/drawing/2014/main" id="{5C7CA66E-9091-0D2E-F730-1EE99771DA68}"/>
              </a:ext>
            </a:extLst>
          </p:cNvPr>
          <p:cNvSpPr txBox="1"/>
          <p:nvPr/>
        </p:nvSpPr>
        <p:spPr>
          <a:xfrm>
            <a:off x="4025402" y="6834531"/>
            <a:ext cx="116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ja-JP" sz="1000">
                <a:latin typeface="Meiryo"/>
                <a:ea typeface="Meiryo"/>
                <a:cs typeface="+mn-lt"/>
              </a:rPr>
              <a:t>(Unit : billion)</a:t>
            </a:r>
            <a:endParaRPr lang="ja-JP" sz="1000">
              <a:latin typeface="Meiryo"/>
              <a:ea typeface="Meiryo"/>
            </a:endParaRPr>
          </a:p>
        </p:txBody>
      </p:sp>
      <p:grpSp>
        <p:nvGrpSpPr>
          <p:cNvPr id="22" name="グループ化 21">
            <a:extLst>
              <a:ext uri="{FF2B5EF4-FFF2-40B4-BE49-F238E27FC236}">
                <a16:creationId xmlns:a16="http://schemas.microsoft.com/office/drawing/2014/main" id="{AF779365-7A68-2B7A-CCB0-CAC78CAAAA52}"/>
              </a:ext>
            </a:extLst>
          </p:cNvPr>
          <p:cNvGrpSpPr/>
          <p:nvPr/>
        </p:nvGrpSpPr>
        <p:grpSpPr>
          <a:xfrm>
            <a:off x="592195" y="2828768"/>
            <a:ext cx="4474826" cy="500370"/>
            <a:chOff x="592288" y="2830530"/>
            <a:chExt cx="4474826" cy="500370"/>
          </a:xfrm>
        </p:grpSpPr>
        <p:sp>
          <p:nvSpPr>
            <p:cNvPr id="23" name="テキスト ボックス 22">
              <a:extLst>
                <a:ext uri="{FF2B5EF4-FFF2-40B4-BE49-F238E27FC236}">
                  <a16:creationId xmlns:a16="http://schemas.microsoft.com/office/drawing/2014/main" id="{879BB70F-26B2-CBED-B59A-16AA6E22BDC8}"/>
                </a:ext>
              </a:extLst>
            </p:cNvPr>
            <p:cNvSpPr txBox="1"/>
            <p:nvPr/>
          </p:nvSpPr>
          <p:spPr>
            <a:xfrm>
              <a:off x="1140859" y="2838457"/>
              <a:ext cx="1826854"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メイリオ"/>
                  <a:cs typeface="+mn-lt"/>
                </a:rPr>
                <a:t>Public works and utilities</a:t>
              </a:r>
              <a:endParaRPr lang="ja-JP">
                <a:latin typeface="Meiryo"/>
                <a:ea typeface="Meiryo"/>
              </a:endParaRPr>
            </a:p>
          </p:txBody>
        </p:sp>
        <p:sp>
          <p:nvSpPr>
            <p:cNvPr id="24" name="テキスト ボックス 23">
              <a:extLst>
                <a:ext uri="{FF2B5EF4-FFF2-40B4-BE49-F238E27FC236}">
                  <a16:creationId xmlns:a16="http://schemas.microsoft.com/office/drawing/2014/main" id="{32A5D321-C4D5-7A4F-8977-45F4796E3B92}"/>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2</a:t>
              </a:r>
              <a:endParaRPr lang="ja-JP" altLang="en-US" dirty="0">
                <a:latin typeface="Meiryo"/>
                <a:ea typeface="Meiryo"/>
                <a:cs typeface="+mn-lt"/>
              </a:endParaRPr>
            </a:p>
          </p:txBody>
        </p:sp>
        <p:sp>
          <p:nvSpPr>
            <p:cNvPr id="25" name="テキスト ボックス 24">
              <a:extLst>
                <a:ext uri="{FF2B5EF4-FFF2-40B4-BE49-F238E27FC236}">
                  <a16:creationId xmlns:a16="http://schemas.microsoft.com/office/drawing/2014/main" id="{CA404E5C-5044-ECFF-B35C-E34FDB83F1A4}"/>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17</a:t>
              </a:r>
              <a:r>
                <a:rPr lang="ja-JP" dirty="0">
                  <a:latin typeface="Meiryo"/>
                  <a:ea typeface="Meiryo"/>
                  <a:cs typeface="+mn-lt"/>
                </a:rPr>
                <a:t>.</a:t>
              </a:r>
              <a:r>
                <a:rPr lang="en-US" altLang="ja-JP" dirty="0">
                  <a:latin typeface="Meiryo"/>
                  <a:ea typeface="Meiryo"/>
                  <a:cs typeface="+mn-lt"/>
                </a:rPr>
                <a:t>9</a:t>
              </a:r>
              <a:r>
                <a:rPr lang="ja-JP">
                  <a:latin typeface="Meiryo"/>
                  <a:ea typeface="Meiryo"/>
                  <a:cs typeface="+mn-lt"/>
                </a:rPr>
                <a:t>％</a:t>
              </a:r>
              <a:endParaRPr lang="ja-JP">
                <a:latin typeface="Meiryo"/>
                <a:ea typeface="Meiryo"/>
              </a:endParaRPr>
            </a:p>
          </p:txBody>
        </p:sp>
        <p:sp>
          <p:nvSpPr>
            <p:cNvPr id="26" name="テキスト ボックス 25">
              <a:extLst>
                <a:ext uri="{FF2B5EF4-FFF2-40B4-BE49-F238E27FC236}">
                  <a16:creationId xmlns:a16="http://schemas.microsoft.com/office/drawing/2014/main" id="{B41953E8-2F2D-BB9C-5E6E-0A241DC759A0}"/>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¥33.9</a:t>
              </a:r>
              <a:endParaRPr lang="ja-JP">
                <a:latin typeface="メイリオ"/>
                <a:ea typeface="メイリオ"/>
              </a:endParaRPr>
            </a:p>
          </p:txBody>
        </p:sp>
      </p:grpSp>
      <p:grpSp>
        <p:nvGrpSpPr>
          <p:cNvPr id="27" name="グループ化 26">
            <a:extLst>
              <a:ext uri="{FF2B5EF4-FFF2-40B4-BE49-F238E27FC236}">
                <a16:creationId xmlns:a16="http://schemas.microsoft.com/office/drawing/2014/main" id="{BA28DC9A-369A-E75F-DF71-D38A4C76D242}"/>
              </a:ext>
            </a:extLst>
          </p:cNvPr>
          <p:cNvGrpSpPr/>
          <p:nvPr/>
        </p:nvGrpSpPr>
        <p:grpSpPr>
          <a:xfrm>
            <a:off x="592195" y="3290766"/>
            <a:ext cx="4474826" cy="500370"/>
            <a:chOff x="592288" y="2830530"/>
            <a:chExt cx="4474826" cy="500370"/>
          </a:xfrm>
        </p:grpSpPr>
        <p:sp>
          <p:nvSpPr>
            <p:cNvPr id="28" name="テキスト ボックス 27">
              <a:extLst>
                <a:ext uri="{FF2B5EF4-FFF2-40B4-BE49-F238E27FC236}">
                  <a16:creationId xmlns:a16="http://schemas.microsoft.com/office/drawing/2014/main" id="{138F2B55-C74F-C06B-96BF-248718395F6A}"/>
                </a:ext>
              </a:extLst>
            </p:cNvPr>
            <p:cNvSpPr txBox="1"/>
            <p:nvPr/>
          </p:nvSpPr>
          <p:spPr>
            <a:xfrm>
              <a:off x="1140859" y="2838457"/>
              <a:ext cx="1826854"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メイリオ"/>
                  <a:cs typeface="+mn-lt"/>
                </a:rPr>
                <a:t>Agriculture, forestry</a:t>
              </a:r>
              <a:endParaRPr lang="ja-JP">
                <a:latin typeface="Meiryo"/>
                <a:ea typeface="Meiryo"/>
              </a:endParaRPr>
            </a:p>
            <a:p>
              <a:r>
                <a:rPr lang="en-US" sz="1300">
                  <a:latin typeface="Meiryo"/>
                  <a:ea typeface="メイリオ"/>
                  <a:cs typeface="+mn-lt"/>
                </a:rPr>
                <a:t>and fisheries</a:t>
              </a:r>
              <a:endParaRPr lang="ja-JP">
                <a:latin typeface="Meiryo"/>
                <a:ea typeface="Meiryo"/>
              </a:endParaRPr>
            </a:p>
          </p:txBody>
        </p:sp>
        <p:sp>
          <p:nvSpPr>
            <p:cNvPr id="29" name="テキスト ボックス 28">
              <a:extLst>
                <a:ext uri="{FF2B5EF4-FFF2-40B4-BE49-F238E27FC236}">
                  <a16:creationId xmlns:a16="http://schemas.microsoft.com/office/drawing/2014/main" id="{7766AEE9-45F9-DEB2-4E5B-2E3F2B613C06}"/>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Meiryo"/>
                  <a:ea typeface="Meiryo"/>
                  <a:cs typeface="+mn-lt"/>
                </a:rPr>
                <a:t>3</a:t>
              </a:r>
              <a:endParaRPr lang="ja-JP" altLang="en-US" dirty="0">
                <a:latin typeface="Meiryo"/>
                <a:ea typeface="Meiryo"/>
                <a:cs typeface="+mn-lt"/>
              </a:endParaRPr>
            </a:p>
          </p:txBody>
        </p:sp>
        <p:sp>
          <p:nvSpPr>
            <p:cNvPr id="30" name="テキスト ボックス 29">
              <a:extLst>
                <a:ext uri="{FF2B5EF4-FFF2-40B4-BE49-F238E27FC236}">
                  <a16:creationId xmlns:a16="http://schemas.microsoft.com/office/drawing/2014/main" id="{95DF6165-CC83-2FB8-5FDB-F4784F727620}"/>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10</a:t>
              </a:r>
              <a:r>
                <a:rPr lang="ja-JP" dirty="0">
                  <a:latin typeface="Meiryo"/>
                  <a:ea typeface="Meiryo"/>
                  <a:cs typeface="+mn-lt"/>
                </a:rPr>
                <a:t>.</a:t>
              </a:r>
              <a:r>
                <a:rPr lang="en-US" altLang="ja-JP" dirty="0">
                  <a:latin typeface="Meiryo"/>
                  <a:ea typeface="Meiryo"/>
                  <a:cs typeface="+mn-lt"/>
                </a:rPr>
                <a:t>7</a:t>
              </a:r>
              <a:r>
                <a:rPr lang="ja-JP">
                  <a:latin typeface="Meiryo"/>
                  <a:ea typeface="Meiryo"/>
                  <a:cs typeface="+mn-lt"/>
                </a:rPr>
                <a:t>％</a:t>
              </a:r>
              <a:endParaRPr lang="ja-JP">
                <a:latin typeface="Meiryo"/>
                <a:ea typeface="Meiryo"/>
              </a:endParaRPr>
            </a:p>
          </p:txBody>
        </p:sp>
        <p:sp>
          <p:nvSpPr>
            <p:cNvPr id="31" name="テキスト ボックス 30">
              <a:extLst>
                <a:ext uri="{FF2B5EF4-FFF2-40B4-BE49-F238E27FC236}">
                  <a16:creationId xmlns:a16="http://schemas.microsoft.com/office/drawing/2014/main" id="{C110D800-AD5A-A258-5873-BB2D749FDF9C}"/>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¥2</a:t>
              </a:r>
              <a:r>
                <a:rPr lang="ja-JP">
                  <a:latin typeface="メイリオ"/>
                  <a:ea typeface="メイリオ"/>
                  <a:cs typeface="+mn-lt"/>
                </a:rPr>
                <a:t>0</a:t>
              </a:r>
              <a:r>
                <a:rPr lang="en-US" altLang="ja-JP">
                  <a:latin typeface="メイリオ"/>
                  <a:ea typeface="メイリオ"/>
                  <a:cs typeface="+mn-lt"/>
                </a:rPr>
                <a:t>.2</a:t>
              </a:r>
              <a:endParaRPr lang="ja-JP">
                <a:latin typeface="メイリオ"/>
                <a:ea typeface="メイリオ"/>
              </a:endParaRPr>
            </a:p>
          </p:txBody>
        </p:sp>
      </p:grpSp>
      <p:grpSp>
        <p:nvGrpSpPr>
          <p:cNvPr id="32" name="グループ化 31">
            <a:extLst>
              <a:ext uri="{FF2B5EF4-FFF2-40B4-BE49-F238E27FC236}">
                <a16:creationId xmlns:a16="http://schemas.microsoft.com/office/drawing/2014/main" id="{1EDF94F9-DF24-5365-5D4E-185C9844EBB8}"/>
              </a:ext>
            </a:extLst>
          </p:cNvPr>
          <p:cNvGrpSpPr/>
          <p:nvPr/>
        </p:nvGrpSpPr>
        <p:grpSpPr>
          <a:xfrm>
            <a:off x="592195" y="3748801"/>
            <a:ext cx="4474826" cy="516225"/>
            <a:chOff x="592288" y="2830530"/>
            <a:chExt cx="4474826" cy="516225"/>
          </a:xfrm>
        </p:grpSpPr>
        <p:sp>
          <p:nvSpPr>
            <p:cNvPr id="33" name="テキスト ボックス 32">
              <a:extLst>
                <a:ext uri="{FF2B5EF4-FFF2-40B4-BE49-F238E27FC236}">
                  <a16:creationId xmlns:a16="http://schemas.microsoft.com/office/drawing/2014/main" id="{F0F4A308-66B6-FBCE-60FA-976BFB0DFD0F}"/>
                </a:ext>
              </a:extLst>
            </p:cNvPr>
            <p:cNvSpPr txBox="1"/>
            <p:nvPr/>
          </p:nvSpPr>
          <p:spPr>
            <a:xfrm>
              <a:off x="1140859" y="2854312"/>
              <a:ext cx="1826854"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メイリオ"/>
                  <a:cs typeface="+mn-lt"/>
                </a:rPr>
                <a:t>Mining and</a:t>
              </a:r>
              <a:endParaRPr lang="ja-JP">
                <a:latin typeface="Meiryo"/>
                <a:ea typeface="Meiryo"/>
              </a:endParaRPr>
            </a:p>
            <a:p>
              <a:r>
                <a:rPr lang="en-US" sz="1300">
                  <a:latin typeface="Meiryo"/>
                  <a:ea typeface="メイリオ"/>
                  <a:cs typeface="+mn-lt"/>
                </a:rPr>
                <a:t>manufacturing</a:t>
              </a:r>
              <a:endParaRPr lang="ja-JP">
                <a:latin typeface="Meiryo"/>
                <a:ea typeface="Meiryo"/>
              </a:endParaRPr>
            </a:p>
          </p:txBody>
        </p:sp>
        <p:sp>
          <p:nvSpPr>
            <p:cNvPr id="34" name="テキスト ボックス 33">
              <a:extLst>
                <a:ext uri="{FF2B5EF4-FFF2-40B4-BE49-F238E27FC236}">
                  <a16:creationId xmlns:a16="http://schemas.microsoft.com/office/drawing/2014/main" id="{EAF7F7C0-9BC4-92E1-44B5-A33282F0B524}"/>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4</a:t>
              </a:r>
              <a:endParaRPr lang="ja-JP" altLang="en-US" dirty="0">
                <a:latin typeface="Meiryo"/>
                <a:ea typeface="Meiryo"/>
                <a:cs typeface="+mn-lt"/>
              </a:endParaRPr>
            </a:p>
          </p:txBody>
        </p:sp>
        <p:sp>
          <p:nvSpPr>
            <p:cNvPr id="35" name="テキスト ボックス 34">
              <a:extLst>
                <a:ext uri="{FF2B5EF4-FFF2-40B4-BE49-F238E27FC236}">
                  <a16:creationId xmlns:a16="http://schemas.microsoft.com/office/drawing/2014/main" id="{318FCD8C-B5E4-D957-C90E-AA50D20EB342}"/>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0.</a:t>
              </a:r>
              <a:r>
                <a:rPr lang="ja-JP">
                  <a:latin typeface="Meiryo"/>
                  <a:ea typeface="Meiryo"/>
                  <a:cs typeface="+mn-lt"/>
                </a:rPr>
                <a:t>8％</a:t>
              </a:r>
              <a:endParaRPr lang="ja-JP">
                <a:latin typeface="Meiryo"/>
                <a:ea typeface="Meiryo"/>
              </a:endParaRPr>
            </a:p>
          </p:txBody>
        </p:sp>
        <p:sp>
          <p:nvSpPr>
            <p:cNvPr id="36" name="テキスト ボックス 35">
              <a:extLst>
                <a:ext uri="{FF2B5EF4-FFF2-40B4-BE49-F238E27FC236}">
                  <a16:creationId xmlns:a16="http://schemas.microsoft.com/office/drawing/2014/main" id="{84669BC4-FFD2-DA1D-BA8C-1E27BA40B45A}"/>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a:t>
              </a:r>
              <a:r>
                <a:rPr lang="ja-JP">
                  <a:latin typeface="メイリオ"/>
                  <a:ea typeface="メイリオ"/>
                  <a:cs typeface="+mn-lt"/>
                </a:rPr>
                <a:t>1</a:t>
              </a:r>
              <a:r>
                <a:rPr lang="en-US" altLang="ja-JP">
                  <a:latin typeface="メイリオ"/>
                  <a:ea typeface="メイリオ"/>
                  <a:cs typeface="+mn-lt"/>
                </a:rPr>
                <a:t>.</a:t>
              </a:r>
              <a:r>
                <a:rPr lang="ja-JP">
                  <a:latin typeface="メイリオ"/>
                  <a:ea typeface="メイリオ"/>
                  <a:cs typeface="+mn-lt"/>
                </a:rPr>
                <a:t>6</a:t>
              </a:r>
              <a:endParaRPr lang="ja-JP">
                <a:latin typeface="メイリオ"/>
                <a:ea typeface="メイリオ"/>
              </a:endParaRPr>
            </a:p>
          </p:txBody>
        </p:sp>
      </p:grpSp>
      <p:grpSp>
        <p:nvGrpSpPr>
          <p:cNvPr id="37" name="グループ化 36">
            <a:extLst>
              <a:ext uri="{FF2B5EF4-FFF2-40B4-BE49-F238E27FC236}">
                <a16:creationId xmlns:a16="http://schemas.microsoft.com/office/drawing/2014/main" id="{19F6849A-F0CC-1304-2026-579A3F439C77}"/>
              </a:ext>
            </a:extLst>
          </p:cNvPr>
          <p:cNvGrpSpPr/>
          <p:nvPr/>
        </p:nvGrpSpPr>
        <p:grpSpPr>
          <a:xfrm>
            <a:off x="592195" y="4198907"/>
            <a:ext cx="4474826" cy="475188"/>
            <a:chOff x="592288" y="2830530"/>
            <a:chExt cx="4474826" cy="475188"/>
          </a:xfrm>
        </p:grpSpPr>
        <p:sp>
          <p:nvSpPr>
            <p:cNvPr id="38" name="テキスト ボックス 37">
              <a:extLst>
                <a:ext uri="{FF2B5EF4-FFF2-40B4-BE49-F238E27FC236}">
                  <a16:creationId xmlns:a16="http://schemas.microsoft.com/office/drawing/2014/main" id="{51D9648B-4729-0BB2-4B2F-C217FEC3D465}"/>
                </a:ext>
              </a:extLst>
            </p:cNvPr>
            <p:cNvSpPr txBox="1"/>
            <p:nvPr/>
          </p:nvSpPr>
          <p:spPr>
            <a:xfrm>
              <a:off x="1131378" y="2950018"/>
              <a:ext cx="1826854"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メイリオ"/>
                  <a:cs typeface="+mn-lt"/>
                </a:rPr>
                <a:t>Energy</a:t>
              </a:r>
              <a:endParaRPr lang="ja-JP">
                <a:latin typeface="Meiryo"/>
                <a:ea typeface="Meiryo"/>
              </a:endParaRPr>
            </a:p>
          </p:txBody>
        </p:sp>
        <p:sp>
          <p:nvSpPr>
            <p:cNvPr id="39" name="テキスト ボックス 38">
              <a:extLst>
                <a:ext uri="{FF2B5EF4-FFF2-40B4-BE49-F238E27FC236}">
                  <a16:creationId xmlns:a16="http://schemas.microsoft.com/office/drawing/2014/main" id="{1759D389-B6B4-638C-8744-0C134F06AAD0}"/>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5</a:t>
              </a:r>
              <a:endParaRPr lang="ja-JP" altLang="en-US" dirty="0">
                <a:latin typeface="Meiryo"/>
                <a:ea typeface="Meiryo"/>
                <a:cs typeface="+mn-lt"/>
              </a:endParaRPr>
            </a:p>
          </p:txBody>
        </p:sp>
        <p:sp>
          <p:nvSpPr>
            <p:cNvPr id="40" name="テキスト ボックス 39">
              <a:extLst>
                <a:ext uri="{FF2B5EF4-FFF2-40B4-BE49-F238E27FC236}">
                  <a16:creationId xmlns:a16="http://schemas.microsoft.com/office/drawing/2014/main" id="{B1E3096F-A0F5-D8F0-C614-AB5942374E45}"/>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3</a:t>
              </a:r>
              <a:r>
                <a:rPr lang="ja-JP">
                  <a:latin typeface="Meiryo"/>
                  <a:ea typeface="Meiryo"/>
                  <a:cs typeface="+mn-lt"/>
                </a:rPr>
                <a:t>.4％</a:t>
              </a:r>
              <a:endParaRPr lang="ja-JP">
                <a:latin typeface="Meiryo"/>
                <a:ea typeface="Meiryo"/>
              </a:endParaRPr>
            </a:p>
          </p:txBody>
        </p:sp>
        <p:sp>
          <p:nvSpPr>
            <p:cNvPr id="41" name="テキスト ボックス 40">
              <a:extLst>
                <a:ext uri="{FF2B5EF4-FFF2-40B4-BE49-F238E27FC236}">
                  <a16:creationId xmlns:a16="http://schemas.microsoft.com/office/drawing/2014/main" id="{BD912620-6C8C-CC4D-6506-AE912FC0B66C}"/>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¥6.4</a:t>
              </a:r>
              <a:endParaRPr lang="ja-JP">
                <a:latin typeface="メイリオ"/>
                <a:ea typeface="メイリオ"/>
              </a:endParaRPr>
            </a:p>
          </p:txBody>
        </p:sp>
      </p:grpSp>
      <p:grpSp>
        <p:nvGrpSpPr>
          <p:cNvPr id="42" name="グループ化 41">
            <a:extLst>
              <a:ext uri="{FF2B5EF4-FFF2-40B4-BE49-F238E27FC236}">
                <a16:creationId xmlns:a16="http://schemas.microsoft.com/office/drawing/2014/main" id="{4D009364-A568-E010-0B85-705E283C56AF}"/>
              </a:ext>
            </a:extLst>
          </p:cNvPr>
          <p:cNvGrpSpPr/>
          <p:nvPr/>
        </p:nvGrpSpPr>
        <p:grpSpPr>
          <a:xfrm>
            <a:off x="592195" y="4649014"/>
            <a:ext cx="4474826" cy="492443"/>
            <a:chOff x="592288" y="2830530"/>
            <a:chExt cx="4474826" cy="492443"/>
          </a:xfrm>
        </p:grpSpPr>
        <p:sp>
          <p:nvSpPr>
            <p:cNvPr id="43" name="テキスト ボックス 42">
              <a:extLst>
                <a:ext uri="{FF2B5EF4-FFF2-40B4-BE49-F238E27FC236}">
                  <a16:creationId xmlns:a16="http://schemas.microsoft.com/office/drawing/2014/main" id="{AB436C96-AE26-8C11-2FC4-B44F153F0B6C}"/>
                </a:ext>
              </a:extLst>
            </p:cNvPr>
            <p:cNvSpPr txBox="1"/>
            <p:nvPr/>
          </p:nvSpPr>
          <p:spPr>
            <a:xfrm>
              <a:off x="1140859" y="2830530"/>
              <a:ext cx="1826854"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メイリオ"/>
                  <a:cs typeface="+mn-lt"/>
                </a:rPr>
                <a:t>Business and tourism</a:t>
              </a:r>
              <a:endParaRPr lang="ja-JP">
                <a:latin typeface="Meiryo"/>
                <a:ea typeface="Meiryo"/>
              </a:endParaRPr>
            </a:p>
          </p:txBody>
        </p:sp>
        <p:sp>
          <p:nvSpPr>
            <p:cNvPr id="44" name="テキスト ボックス 43">
              <a:extLst>
                <a:ext uri="{FF2B5EF4-FFF2-40B4-BE49-F238E27FC236}">
                  <a16:creationId xmlns:a16="http://schemas.microsoft.com/office/drawing/2014/main" id="{2070E736-2F22-8AA0-25CF-AB3D4941C326}"/>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6</a:t>
              </a:r>
              <a:endParaRPr lang="ja-JP" altLang="en-US" dirty="0">
                <a:latin typeface="Meiryo"/>
                <a:ea typeface="Meiryo"/>
                <a:cs typeface="+mn-lt"/>
              </a:endParaRPr>
            </a:p>
          </p:txBody>
        </p:sp>
        <p:sp>
          <p:nvSpPr>
            <p:cNvPr id="45" name="テキスト ボックス 44">
              <a:extLst>
                <a:ext uri="{FF2B5EF4-FFF2-40B4-BE49-F238E27FC236}">
                  <a16:creationId xmlns:a16="http://schemas.microsoft.com/office/drawing/2014/main" id="{EC1627A7-68AB-4182-866C-7792D7B9BC7B}"/>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3.</a:t>
              </a:r>
              <a:r>
                <a:rPr lang="ja-JP">
                  <a:latin typeface="Meiryo"/>
                  <a:ea typeface="Meiryo"/>
                  <a:cs typeface="+mn-lt"/>
                </a:rPr>
                <a:t>8％</a:t>
              </a:r>
              <a:endParaRPr lang="ja-JP">
                <a:latin typeface="Meiryo"/>
                <a:ea typeface="Meiryo"/>
              </a:endParaRPr>
            </a:p>
          </p:txBody>
        </p:sp>
        <p:sp>
          <p:nvSpPr>
            <p:cNvPr id="46" name="テキスト ボックス 45">
              <a:extLst>
                <a:ext uri="{FF2B5EF4-FFF2-40B4-BE49-F238E27FC236}">
                  <a16:creationId xmlns:a16="http://schemas.microsoft.com/office/drawing/2014/main" id="{DBED42E2-BBFB-3243-E98C-2C59EAB554CB}"/>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¥7.2</a:t>
              </a:r>
              <a:endParaRPr lang="ja-JP">
                <a:latin typeface="メイリオ"/>
                <a:ea typeface="メイリオ"/>
              </a:endParaRPr>
            </a:p>
          </p:txBody>
        </p:sp>
      </p:grpSp>
      <p:grpSp>
        <p:nvGrpSpPr>
          <p:cNvPr id="47" name="グループ化 46">
            <a:extLst>
              <a:ext uri="{FF2B5EF4-FFF2-40B4-BE49-F238E27FC236}">
                <a16:creationId xmlns:a16="http://schemas.microsoft.com/office/drawing/2014/main" id="{37653761-27AD-1F31-3FFF-0790348A757C}"/>
              </a:ext>
            </a:extLst>
          </p:cNvPr>
          <p:cNvGrpSpPr/>
          <p:nvPr/>
        </p:nvGrpSpPr>
        <p:grpSpPr>
          <a:xfrm>
            <a:off x="592195" y="5099120"/>
            <a:ext cx="4474826" cy="475188"/>
            <a:chOff x="592288" y="2830530"/>
            <a:chExt cx="4474826" cy="475188"/>
          </a:xfrm>
        </p:grpSpPr>
        <p:sp>
          <p:nvSpPr>
            <p:cNvPr id="48" name="テキスト ボックス 47">
              <a:extLst>
                <a:ext uri="{FF2B5EF4-FFF2-40B4-BE49-F238E27FC236}">
                  <a16:creationId xmlns:a16="http://schemas.microsoft.com/office/drawing/2014/main" id="{8DA5EED7-B76A-F705-D50C-83BBBFF38E6A}"/>
                </a:ext>
              </a:extLst>
            </p:cNvPr>
            <p:cNvSpPr txBox="1"/>
            <p:nvPr/>
          </p:nvSpPr>
          <p:spPr>
            <a:xfrm>
              <a:off x="1131378" y="2949037"/>
              <a:ext cx="1826854"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メイリオ"/>
                  <a:cs typeface="+mn-lt"/>
                </a:rPr>
                <a:t>Human resources</a:t>
              </a:r>
              <a:endParaRPr lang="ja-JP">
                <a:latin typeface="Meiryo"/>
                <a:ea typeface="Meiryo"/>
              </a:endParaRPr>
            </a:p>
          </p:txBody>
        </p:sp>
        <p:sp>
          <p:nvSpPr>
            <p:cNvPr id="49" name="テキスト ボックス 48">
              <a:extLst>
                <a:ext uri="{FF2B5EF4-FFF2-40B4-BE49-F238E27FC236}">
                  <a16:creationId xmlns:a16="http://schemas.microsoft.com/office/drawing/2014/main" id="{C7591243-9416-3B2C-5E62-5812BB0D4D8C}"/>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7</a:t>
              </a:r>
              <a:endParaRPr lang="ja-JP" altLang="en-US" dirty="0">
                <a:latin typeface="Meiryo"/>
                <a:ea typeface="Meiryo"/>
                <a:cs typeface="+mn-lt"/>
              </a:endParaRPr>
            </a:p>
          </p:txBody>
        </p:sp>
        <p:sp>
          <p:nvSpPr>
            <p:cNvPr id="50" name="テキスト ボックス 49">
              <a:extLst>
                <a:ext uri="{FF2B5EF4-FFF2-40B4-BE49-F238E27FC236}">
                  <a16:creationId xmlns:a16="http://schemas.microsoft.com/office/drawing/2014/main" id="{E815E6D3-0C40-6B5C-5BA9-FD6BA08EBD18}"/>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10</a:t>
              </a:r>
              <a:r>
                <a:rPr lang="ja-JP">
                  <a:latin typeface="Meiryo"/>
                  <a:ea typeface="Meiryo"/>
                  <a:cs typeface="+mn-lt"/>
                </a:rPr>
                <a:t>.4％</a:t>
              </a:r>
              <a:endParaRPr lang="ja-JP">
                <a:latin typeface="Meiryo"/>
                <a:ea typeface="Meiryo"/>
              </a:endParaRPr>
            </a:p>
          </p:txBody>
        </p:sp>
        <p:sp>
          <p:nvSpPr>
            <p:cNvPr id="51" name="テキスト ボックス 50">
              <a:extLst>
                <a:ext uri="{FF2B5EF4-FFF2-40B4-BE49-F238E27FC236}">
                  <a16:creationId xmlns:a16="http://schemas.microsoft.com/office/drawing/2014/main" id="{0C601345-6D10-5895-71AF-9288C5A37DED}"/>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a:t>
              </a:r>
              <a:r>
                <a:rPr lang="ja-JP">
                  <a:latin typeface="メイリオ"/>
                  <a:ea typeface="メイリオ"/>
                  <a:cs typeface="+mn-lt"/>
                </a:rPr>
                <a:t>1</a:t>
              </a:r>
              <a:r>
                <a:rPr lang="en-US" altLang="ja-JP">
                  <a:latin typeface="メイリオ"/>
                  <a:ea typeface="メイリオ"/>
                  <a:cs typeface="+mn-lt"/>
                </a:rPr>
                <a:t>9.7</a:t>
              </a:r>
              <a:endParaRPr lang="ja-JP">
                <a:latin typeface="メイリオ"/>
                <a:ea typeface="メイリオ"/>
              </a:endParaRPr>
            </a:p>
          </p:txBody>
        </p:sp>
      </p:grpSp>
      <p:grpSp>
        <p:nvGrpSpPr>
          <p:cNvPr id="52" name="グループ化 51">
            <a:extLst>
              <a:ext uri="{FF2B5EF4-FFF2-40B4-BE49-F238E27FC236}">
                <a16:creationId xmlns:a16="http://schemas.microsoft.com/office/drawing/2014/main" id="{26FB8684-A278-9F18-AA25-E22CE6D694B9}"/>
              </a:ext>
            </a:extLst>
          </p:cNvPr>
          <p:cNvGrpSpPr/>
          <p:nvPr/>
        </p:nvGrpSpPr>
        <p:grpSpPr>
          <a:xfrm>
            <a:off x="592195" y="5541300"/>
            <a:ext cx="4474826" cy="475188"/>
            <a:chOff x="592288" y="2830530"/>
            <a:chExt cx="4474826" cy="475188"/>
          </a:xfrm>
        </p:grpSpPr>
        <p:sp>
          <p:nvSpPr>
            <p:cNvPr id="53" name="テキスト ボックス 52">
              <a:extLst>
                <a:ext uri="{FF2B5EF4-FFF2-40B4-BE49-F238E27FC236}">
                  <a16:creationId xmlns:a16="http://schemas.microsoft.com/office/drawing/2014/main" id="{B5386E81-4DA4-5822-6183-1495EC5D4B21}"/>
                </a:ext>
              </a:extLst>
            </p:cNvPr>
            <p:cNvSpPr txBox="1"/>
            <p:nvPr/>
          </p:nvSpPr>
          <p:spPr>
            <a:xfrm>
              <a:off x="1140859" y="2947885"/>
              <a:ext cx="2159833"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メイリオ"/>
                  <a:cs typeface="+mn-lt"/>
                </a:rPr>
                <a:t>Health and medical care</a:t>
              </a:r>
              <a:endParaRPr lang="ja-JP">
                <a:latin typeface="Meiryo"/>
                <a:ea typeface="Meiryo"/>
              </a:endParaRPr>
            </a:p>
          </p:txBody>
        </p:sp>
        <p:sp>
          <p:nvSpPr>
            <p:cNvPr id="54" name="テキスト ボックス 53">
              <a:extLst>
                <a:ext uri="{FF2B5EF4-FFF2-40B4-BE49-F238E27FC236}">
                  <a16:creationId xmlns:a16="http://schemas.microsoft.com/office/drawing/2014/main" id="{228AEC64-0F1E-FDEA-2931-1BEB8C4D478A}"/>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8</a:t>
              </a:r>
              <a:endParaRPr lang="ja-JP" altLang="en-US" dirty="0">
                <a:latin typeface="Meiryo"/>
                <a:ea typeface="Meiryo"/>
                <a:cs typeface="+mn-lt"/>
              </a:endParaRPr>
            </a:p>
          </p:txBody>
        </p:sp>
        <p:sp>
          <p:nvSpPr>
            <p:cNvPr id="55" name="テキスト ボックス 54">
              <a:extLst>
                <a:ext uri="{FF2B5EF4-FFF2-40B4-BE49-F238E27FC236}">
                  <a16:creationId xmlns:a16="http://schemas.microsoft.com/office/drawing/2014/main" id="{FB84CADD-7366-04F6-7898-E47820C4493E}"/>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6.</a:t>
              </a:r>
              <a:r>
                <a:rPr lang="ja-JP">
                  <a:latin typeface="Meiryo"/>
                  <a:ea typeface="Meiryo"/>
                  <a:cs typeface="+mn-lt"/>
                </a:rPr>
                <a:t>8％</a:t>
              </a:r>
              <a:endParaRPr lang="ja-JP">
                <a:latin typeface="Meiryo"/>
                <a:ea typeface="Meiryo"/>
              </a:endParaRPr>
            </a:p>
          </p:txBody>
        </p:sp>
        <p:sp>
          <p:nvSpPr>
            <p:cNvPr id="56" name="テキスト ボックス 55">
              <a:extLst>
                <a:ext uri="{FF2B5EF4-FFF2-40B4-BE49-F238E27FC236}">
                  <a16:creationId xmlns:a16="http://schemas.microsoft.com/office/drawing/2014/main" id="{270B53D5-639E-010A-B586-7DB3FE0DD351}"/>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a:t>
              </a:r>
              <a:r>
                <a:rPr lang="ja-JP">
                  <a:latin typeface="メイリオ"/>
                  <a:ea typeface="メイリオ"/>
                  <a:cs typeface="+mn-lt"/>
                </a:rPr>
                <a:t>1</a:t>
              </a:r>
              <a:r>
                <a:rPr lang="en-US" altLang="ja-JP">
                  <a:latin typeface="メイリオ"/>
                  <a:ea typeface="メイリオ"/>
                  <a:cs typeface="+mn-lt"/>
                </a:rPr>
                <a:t>2.9</a:t>
              </a:r>
              <a:endParaRPr lang="ja-JP">
                <a:latin typeface="メイリオ"/>
                <a:ea typeface="メイリオ"/>
              </a:endParaRPr>
            </a:p>
          </p:txBody>
        </p:sp>
      </p:grpSp>
      <p:grpSp>
        <p:nvGrpSpPr>
          <p:cNvPr id="57" name="グループ化 56">
            <a:extLst>
              <a:ext uri="{FF2B5EF4-FFF2-40B4-BE49-F238E27FC236}">
                <a16:creationId xmlns:a16="http://schemas.microsoft.com/office/drawing/2014/main" id="{D41CC168-BFD8-B2BF-C0EF-DB02BDA98593}"/>
              </a:ext>
            </a:extLst>
          </p:cNvPr>
          <p:cNvGrpSpPr/>
          <p:nvPr/>
        </p:nvGrpSpPr>
        <p:grpSpPr>
          <a:xfrm>
            <a:off x="592195" y="5983479"/>
            <a:ext cx="4474826" cy="475188"/>
            <a:chOff x="592288" y="2830530"/>
            <a:chExt cx="4474826" cy="475188"/>
          </a:xfrm>
        </p:grpSpPr>
        <p:sp>
          <p:nvSpPr>
            <p:cNvPr id="58" name="テキスト ボックス 57">
              <a:extLst>
                <a:ext uri="{FF2B5EF4-FFF2-40B4-BE49-F238E27FC236}">
                  <a16:creationId xmlns:a16="http://schemas.microsoft.com/office/drawing/2014/main" id="{37147064-8E0D-15A9-0816-009C09753CEF}"/>
                </a:ext>
              </a:extLst>
            </p:cNvPr>
            <p:cNvSpPr txBox="1"/>
            <p:nvPr/>
          </p:nvSpPr>
          <p:spPr>
            <a:xfrm>
              <a:off x="1140859" y="2957794"/>
              <a:ext cx="1826854"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n-lt"/>
                  <a:cs typeface="+mn-lt"/>
                </a:rPr>
                <a:t>Social welfare</a:t>
              </a:r>
              <a:endParaRPr lang="ja-JP">
                <a:latin typeface="Meiryo"/>
                <a:ea typeface="Meiryo"/>
              </a:endParaRPr>
            </a:p>
          </p:txBody>
        </p:sp>
        <p:sp>
          <p:nvSpPr>
            <p:cNvPr id="59" name="テキスト ボックス 58">
              <a:extLst>
                <a:ext uri="{FF2B5EF4-FFF2-40B4-BE49-F238E27FC236}">
                  <a16:creationId xmlns:a16="http://schemas.microsoft.com/office/drawing/2014/main" id="{9514AD06-4089-85D9-5454-DBB26EF48CF9}"/>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9</a:t>
              </a:r>
              <a:endParaRPr lang="ja-JP" altLang="en-US" dirty="0">
                <a:latin typeface="Meiryo"/>
                <a:ea typeface="Meiryo"/>
                <a:cs typeface="+mn-lt"/>
              </a:endParaRPr>
            </a:p>
          </p:txBody>
        </p:sp>
        <p:sp>
          <p:nvSpPr>
            <p:cNvPr id="60" name="テキスト ボックス 59">
              <a:extLst>
                <a:ext uri="{FF2B5EF4-FFF2-40B4-BE49-F238E27FC236}">
                  <a16:creationId xmlns:a16="http://schemas.microsoft.com/office/drawing/2014/main" id="{0E8739A3-B965-BF58-8515-0C7B39A034B9}"/>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1</a:t>
              </a:r>
              <a:r>
                <a:rPr lang="ja-JP" dirty="0">
                  <a:latin typeface="Meiryo"/>
                  <a:ea typeface="Meiryo"/>
                  <a:cs typeface="+mn-lt"/>
                </a:rPr>
                <a:t>.</a:t>
              </a:r>
              <a:r>
                <a:rPr lang="en-US" altLang="ja-JP" dirty="0">
                  <a:latin typeface="Meiryo"/>
                  <a:ea typeface="Meiryo"/>
                  <a:cs typeface="+mn-lt"/>
                </a:rPr>
                <a:t>7</a:t>
              </a:r>
              <a:r>
                <a:rPr lang="ja-JP">
                  <a:latin typeface="Meiryo"/>
                  <a:ea typeface="Meiryo"/>
                  <a:cs typeface="+mn-lt"/>
                </a:rPr>
                <a:t>％</a:t>
              </a:r>
              <a:endParaRPr lang="ja-JP">
                <a:latin typeface="Meiryo"/>
                <a:ea typeface="Meiryo"/>
              </a:endParaRPr>
            </a:p>
          </p:txBody>
        </p:sp>
        <p:sp>
          <p:nvSpPr>
            <p:cNvPr id="61" name="テキスト ボックス 60">
              <a:extLst>
                <a:ext uri="{FF2B5EF4-FFF2-40B4-BE49-F238E27FC236}">
                  <a16:creationId xmlns:a16="http://schemas.microsoft.com/office/drawing/2014/main" id="{90DCC73E-AE26-42D3-47AB-F6BB2B538CA8}"/>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¥3.2</a:t>
              </a:r>
              <a:endParaRPr lang="ja-JP" altLang="en-US">
                <a:latin typeface="メイリオ"/>
                <a:ea typeface="メイリオ"/>
              </a:endParaRPr>
            </a:p>
          </p:txBody>
        </p:sp>
      </p:grpSp>
      <p:grpSp>
        <p:nvGrpSpPr>
          <p:cNvPr id="62" name="グループ化 61">
            <a:extLst>
              <a:ext uri="{FF2B5EF4-FFF2-40B4-BE49-F238E27FC236}">
                <a16:creationId xmlns:a16="http://schemas.microsoft.com/office/drawing/2014/main" id="{CE1D6D25-B731-F934-1617-BB910911D2C8}"/>
              </a:ext>
            </a:extLst>
          </p:cNvPr>
          <p:cNvGrpSpPr/>
          <p:nvPr/>
        </p:nvGrpSpPr>
        <p:grpSpPr>
          <a:xfrm>
            <a:off x="592195" y="6425658"/>
            <a:ext cx="4474826" cy="475188"/>
            <a:chOff x="592288" y="2830530"/>
            <a:chExt cx="4474826" cy="475188"/>
          </a:xfrm>
        </p:grpSpPr>
        <p:sp>
          <p:nvSpPr>
            <p:cNvPr id="63" name="テキスト ボックス 62">
              <a:extLst>
                <a:ext uri="{FF2B5EF4-FFF2-40B4-BE49-F238E27FC236}">
                  <a16:creationId xmlns:a16="http://schemas.microsoft.com/office/drawing/2014/main" id="{2B42694A-C6FF-7F0E-A734-5EF0559D7318}"/>
                </a:ext>
              </a:extLst>
            </p:cNvPr>
            <p:cNvSpPr txBox="1"/>
            <p:nvPr/>
          </p:nvSpPr>
          <p:spPr>
            <a:xfrm>
              <a:off x="1140859" y="2948715"/>
              <a:ext cx="1826854"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n-lt"/>
                  <a:cs typeface="+mn-lt"/>
                </a:rPr>
                <a:t>Other</a:t>
              </a:r>
              <a:endParaRPr lang="ja-JP">
                <a:latin typeface="Meiryo"/>
                <a:ea typeface="Meiryo"/>
              </a:endParaRPr>
            </a:p>
          </p:txBody>
        </p:sp>
        <p:sp>
          <p:nvSpPr>
            <p:cNvPr id="64" name="テキスト ボックス 63">
              <a:extLst>
                <a:ext uri="{FF2B5EF4-FFF2-40B4-BE49-F238E27FC236}">
                  <a16:creationId xmlns:a16="http://schemas.microsoft.com/office/drawing/2014/main" id="{90FCEF22-44DB-1CC4-8D25-270DA195B0E9}"/>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ja-JP" dirty="0">
                  <a:latin typeface="Meiryo"/>
                  <a:ea typeface="Meiryo"/>
                  <a:cs typeface="+mn-lt"/>
                </a:rPr>
                <a:t>1</a:t>
              </a:r>
              <a:r>
                <a:rPr lang="en-US" altLang="ja-JP" dirty="0">
                  <a:latin typeface="Meiryo"/>
                  <a:ea typeface="Meiryo"/>
                  <a:cs typeface="+mn-lt"/>
                </a:rPr>
                <a:t>0</a:t>
              </a:r>
              <a:endParaRPr lang="ja-JP" altLang="en-US" dirty="0">
                <a:latin typeface="Meiryo"/>
                <a:ea typeface="Meiryo"/>
                <a:cs typeface="+mn-lt"/>
              </a:endParaRPr>
            </a:p>
          </p:txBody>
        </p:sp>
        <p:sp>
          <p:nvSpPr>
            <p:cNvPr id="65" name="テキスト ボックス 64">
              <a:extLst>
                <a:ext uri="{FF2B5EF4-FFF2-40B4-BE49-F238E27FC236}">
                  <a16:creationId xmlns:a16="http://schemas.microsoft.com/office/drawing/2014/main" id="{B91A4538-4484-DC17-1654-CFDD39164818}"/>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36.0</a:t>
              </a:r>
              <a:r>
                <a:rPr lang="ja-JP">
                  <a:latin typeface="Meiryo"/>
                  <a:ea typeface="Meiryo"/>
                  <a:cs typeface="+mn-lt"/>
                </a:rPr>
                <a:t>％</a:t>
              </a:r>
              <a:endParaRPr lang="ja-JP">
                <a:latin typeface="Meiryo"/>
                <a:ea typeface="Meiryo"/>
              </a:endParaRPr>
            </a:p>
          </p:txBody>
        </p:sp>
        <p:sp>
          <p:nvSpPr>
            <p:cNvPr id="66" name="テキスト ボックス 65">
              <a:extLst>
                <a:ext uri="{FF2B5EF4-FFF2-40B4-BE49-F238E27FC236}">
                  <a16:creationId xmlns:a16="http://schemas.microsoft.com/office/drawing/2014/main" id="{E5BD2B6C-DB3B-4540-9556-35801561A1B1}"/>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a:t>
              </a:r>
              <a:r>
                <a:rPr lang="ja-JP">
                  <a:latin typeface="メイリオ"/>
                  <a:ea typeface="メイリオ"/>
                  <a:cs typeface="+mn-lt"/>
                </a:rPr>
                <a:t>6</a:t>
              </a:r>
              <a:r>
                <a:rPr lang="en-US" altLang="ja-JP">
                  <a:latin typeface="メイリオ"/>
                  <a:ea typeface="メイリオ"/>
                  <a:cs typeface="+mn-lt"/>
                </a:rPr>
                <a:t>8.</a:t>
              </a:r>
              <a:r>
                <a:rPr lang="ja-JP" dirty="0">
                  <a:latin typeface="メイリオ"/>
                  <a:ea typeface="メイリオ"/>
                  <a:cs typeface="+mn-lt"/>
                </a:rPr>
                <a:t>0</a:t>
              </a:r>
              <a:endParaRPr lang="ja-JP" dirty="0">
                <a:latin typeface="メイリオ"/>
                <a:ea typeface="メイリオ"/>
              </a:endParaRPr>
            </a:p>
          </p:txBody>
        </p:sp>
      </p:grpSp>
      <p:sp>
        <p:nvSpPr>
          <p:cNvPr id="67" name="テキスト ボックス タイトル">
            <a:extLst>
              <a:ext uri="{FF2B5EF4-FFF2-40B4-BE49-F238E27FC236}">
                <a16:creationId xmlns:a16="http://schemas.microsoft.com/office/drawing/2014/main" id="{B2F075FD-C42B-0736-E959-90421CD056FE}"/>
              </a:ext>
            </a:extLst>
          </p:cNvPr>
          <p:cNvSpPr txBox="1"/>
          <p:nvPr/>
        </p:nvSpPr>
        <p:spPr>
          <a:xfrm>
            <a:off x="5958633" y="688493"/>
            <a:ext cx="4128167"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000" b="1" dirty="0">
                <a:latin typeface="Meiryo"/>
                <a:ea typeface="Meiryo"/>
                <a:cs typeface="+mn-lt"/>
              </a:rPr>
              <a:t> Technical Cooperation</a:t>
            </a:r>
            <a:endParaRPr lang="ja-JP" altLang="en-US" sz="2000" dirty="0">
              <a:latin typeface="Meiryo"/>
              <a:ea typeface="Meiryo"/>
              <a:cs typeface="+mn-lt"/>
            </a:endParaRPr>
          </a:p>
          <a:p>
            <a:r>
              <a:rPr lang="en-US" altLang="ja-JP" sz="2000" b="1" dirty="0">
                <a:latin typeface="Meiryo"/>
                <a:ea typeface="Meiryo"/>
                <a:cs typeface="+mn-lt"/>
              </a:rPr>
              <a:t>（Fiscal 2023</a:t>
            </a:r>
            <a:r>
              <a:rPr lang="ja-JP" altLang="en-US" sz="2000" b="1">
                <a:latin typeface="Meiryo"/>
                <a:ea typeface="Meiryo"/>
                <a:cs typeface="+mn-lt"/>
              </a:rPr>
              <a:t>）</a:t>
            </a:r>
            <a:endParaRPr lang="ja-JP" altLang="en-US" sz="2000">
              <a:latin typeface="Meiryo"/>
              <a:ea typeface="Meiryo"/>
              <a:cs typeface="+mn-lt"/>
            </a:endParaRPr>
          </a:p>
        </p:txBody>
      </p:sp>
    </p:spTree>
    <p:extLst>
      <p:ext uri="{BB962C8B-B14F-4D97-AF65-F5344CB8AC3E}">
        <p14:creationId xmlns:p14="http://schemas.microsoft.com/office/powerpoint/2010/main" val="368439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21878-8513-E150-E802-7EE496253FBB}"/>
            </a:ext>
          </a:extLst>
        </p:cNvPr>
        <p:cNvGrpSpPr/>
        <p:nvPr/>
      </p:nvGrpSpPr>
      <p:grpSpPr>
        <a:xfrm>
          <a:off x="0" y="0"/>
          <a:ext cx="0" cy="0"/>
          <a:chOff x="0" y="0"/>
          <a:chExt cx="0" cy="0"/>
        </a:xfrm>
      </p:grpSpPr>
      <p:pic>
        <p:nvPicPr>
          <p:cNvPr id="68" name="図 67" descr="グラフ, サンバースト図&#10;&#10;AI 生成コンテンツは間違っている可能性があります。">
            <a:extLst>
              <a:ext uri="{FF2B5EF4-FFF2-40B4-BE49-F238E27FC236}">
                <a16:creationId xmlns:a16="http://schemas.microsoft.com/office/drawing/2014/main" id="{C6B7F330-6945-524B-A86B-FCBBFCE706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9349" y="2348114"/>
            <a:ext cx="4115208" cy="4115208"/>
          </a:xfrm>
          <a:prstGeom prst="rect">
            <a:avLst/>
          </a:prstGeom>
          <a:ln>
            <a:noFill/>
          </a:ln>
        </p:spPr>
      </p:pic>
      <p:pic>
        <p:nvPicPr>
          <p:cNvPr id="70" name="図 69" descr="記号, 挿絵, 光 が含まれている画像&#10;&#10;AI 生成コンテンツは間違っている可能性があります。">
            <a:extLst>
              <a:ext uri="{FF2B5EF4-FFF2-40B4-BE49-F238E27FC236}">
                <a16:creationId xmlns:a16="http://schemas.microsoft.com/office/drawing/2014/main" id="{CE26F8DF-6FE5-1EFB-BA62-CE8E65A3E8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3906" y="4408563"/>
            <a:ext cx="968383" cy="1032814"/>
          </a:xfrm>
          <a:prstGeom prst="rect">
            <a:avLst/>
          </a:prstGeom>
          <a:ln>
            <a:noFill/>
          </a:ln>
        </p:spPr>
      </p:pic>
      <p:grpSp>
        <p:nvGrpSpPr>
          <p:cNvPr id="8" name="ガイド" hidden="1">
            <a:extLst>
              <a:ext uri="{FF2B5EF4-FFF2-40B4-BE49-F238E27FC236}">
                <a16:creationId xmlns:a16="http://schemas.microsoft.com/office/drawing/2014/main" id="{F7CF7D73-5E82-4929-C437-E5CB84FEEB26}"/>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EBD33630-333A-0C63-68CE-497E4DE5227E}"/>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6" name="直線矢印コネクタ 5">
              <a:extLst>
                <a:ext uri="{FF2B5EF4-FFF2-40B4-BE49-F238E27FC236}">
                  <a16:creationId xmlns:a16="http://schemas.microsoft.com/office/drawing/2014/main" id="{E8026FD0-F295-C25C-19B2-22D856941BE8}"/>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 name="テキスト ボックス 00">
            <a:extLst>
              <a:ext uri="{FF2B5EF4-FFF2-40B4-BE49-F238E27FC236}">
                <a16:creationId xmlns:a16="http://schemas.microsoft.com/office/drawing/2014/main" id="{0902F5E0-8FB2-9AFC-D8C1-148DC4C3295B}"/>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07</a:t>
            </a:r>
            <a:endParaRPr lang="ja-JP" sz="2800" b="1">
              <a:solidFill>
                <a:schemeClr val="bg1"/>
              </a:solidFill>
              <a:latin typeface="Meiryo"/>
              <a:ea typeface="Meiryo"/>
            </a:endParaRPr>
          </a:p>
        </p:txBody>
      </p:sp>
      <p:sp>
        <p:nvSpPr>
          <p:cNvPr id="11" name="テキスト ボックス タイトル">
            <a:extLst>
              <a:ext uri="{FF2B5EF4-FFF2-40B4-BE49-F238E27FC236}">
                <a16:creationId xmlns:a16="http://schemas.microsoft.com/office/drawing/2014/main" id="{F5EB9A16-3073-6CD6-E35D-558828C46170}"/>
              </a:ext>
            </a:extLst>
          </p:cNvPr>
          <p:cNvSpPr txBox="1"/>
          <p:nvPr/>
        </p:nvSpPr>
        <p:spPr>
          <a:xfrm>
            <a:off x="1681565" y="780591"/>
            <a:ext cx="4350154" cy="51575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700" b="1">
                <a:latin typeface="Meiryo"/>
                <a:ea typeface="Meiryo"/>
                <a:cs typeface="+mn-lt"/>
              </a:rPr>
              <a:t>Cooperation by Sector</a:t>
            </a:r>
            <a:endParaRPr lang="ja-JP" altLang="en-US" sz="1600" b="1">
              <a:latin typeface="Meiryo"/>
              <a:ea typeface="Meiryo"/>
              <a:cs typeface="+mn-lt"/>
            </a:endParaRPr>
          </a:p>
        </p:txBody>
      </p:sp>
      <p:sp>
        <p:nvSpPr>
          <p:cNvPr id="10" name="テキスト ボックス 9">
            <a:extLst>
              <a:ext uri="{FF2B5EF4-FFF2-40B4-BE49-F238E27FC236}">
                <a16:creationId xmlns:a16="http://schemas.microsoft.com/office/drawing/2014/main" id="{E9042344-351F-CC1D-4124-51681BFA2317}"/>
              </a:ext>
            </a:extLst>
          </p:cNvPr>
          <p:cNvSpPr txBox="1"/>
          <p:nvPr/>
        </p:nvSpPr>
        <p:spPr>
          <a:xfrm>
            <a:off x="902212" y="1933235"/>
            <a:ext cx="4089600" cy="71184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en-US" altLang="ja-JP" sz="4000" b="1">
                <a:latin typeface="Meiryo"/>
                <a:ea typeface="Meiryo"/>
                <a:cs typeface="+mn-lt"/>
              </a:rPr>
              <a:t>2,464.3</a:t>
            </a:r>
            <a:r>
              <a:rPr lang="en-US" altLang="en-US" sz="1400" b="1" dirty="0">
                <a:latin typeface="Meiryo"/>
                <a:ea typeface="Meiryo"/>
                <a:cs typeface="+mn-lt"/>
              </a:rPr>
              <a:t> billion</a:t>
            </a:r>
            <a:endParaRPr lang="ja-JP" sz="1400" b="1" dirty="0">
              <a:latin typeface="Meiryo"/>
              <a:ea typeface="Meiryo"/>
            </a:endParaRPr>
          </a:p>
        </p:txBody>
      </p:sp>
      <p:sp>
        <p:nvSpPr>
          <p:cNvPr id="15" name="正方形/長方形 14">
            <a:extLst>
              <a:ext uri="{FF2B5EF4-FFF2-40B4-BE49-F238E27FC236}">
                <a16:creationId xmlns:a16="http://schemas.microsoft.com/office/drawing/2014/main" id="{5818B8CA-23DF-8EB8-AD3B-D0EEC69A5510}"/>
              </a:ext>
            </a:extLst>
          </p:cNvPr>
          <p:cNvSpPr/>
          <p:nvPr/>
        </p:nvSpPr>
        <p:spPr>
          <a:xfrm>
            <a:off x="901238" y="2605241"/>
            <a:ext cx="4111994"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1" name="グループ化 20">
            <a:extLst>
              <a:ext uri="{FF2B5EF4-FFF2-40B4-BE49-F238E27FC236}">
                <a16:creationId xmlns:a16="http://schemas.microsoft.com/office/drawing/2014/main" id="{36760E09-F43C-EE82-5596-A6BC34A510EC}"/>
              </a:ext>
            </a:extLst>
          </p:cNvPr>
          <p:cNvGrpSpPr/>
          <p:nvPr/>
        </p:nvGrpSpPr>
        <p:grpSpPr>
          <a:xfrm>
            <a:off x="592195" y="2897914"/>
            <a:ext cx="4474826" cy="492443"/>
            <a:chOff x="592288" y="2830530"/>
            <a:chExt cx="4474826" cy="492443"/>
          </a:xfrm>
        </p:grpSpPr>
        <p:sp>
          <p:nvSpPr>
            <p:cNvPr id="2" name="テキスト ボックス 1">
              <a:extLst>
                <a:ext uri="{FF2B5EF4-FFF2-40B4-BE49-F238E27FC236}">
                  <a16:creationId xmlns:a16="http://schemas.microsoft.com/office/drawing/2014/main" id="{5F8BC4AD-7E9F-AD33-D0AB-D0B684252F44}"/>
                </a:ext>
              </a:extLst>
            </p:cNvPr>
            <p:cNvSpPr txBox="1"/>
            <p:nvPr/>
          </p:nvSpPr>
          <p:spPr>
            <a:xfrm>
              <a:off x="1140859" y="2830530"/>
              <a:ext cx="1826854"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メイリオ"/>
                  <a:cs typeface="+mn-lt"/>
                </a:rPr>
                <a:t>Electric power</a:t>
              </a:r>
              <a:endParaRPr lang="ja-JP">
                <a:latin typeface="Meiryo"/>
                <a:ea typeface="Meiryo"/>
              </a:endParaRPr>
            </a:p>
            <a:p>
              <a:r>
                <a:rPr lang="en-US" sz="1300">
                  <a:latin typeface="Meiryo"/>
                  <a:ea typeface="メイリオ"/>
                  <a:cs typeface="+mn-lt"/>
                </a:rPr>
                <a:t>and gas</a:t>
              </a:r>
              <a:endParaRPr lang="ja-JP">
                <a:latin typeface="Meiryo"/>
                <a:ea typeface="Meiryo"/>
              </a:endParaRPr>
            </a:p>
          </p:txBody>
        </p:sp>
        <p:sp>
          <p:nvSpPr>
            <p:cNvPr id="3" name="テキスト ボックス 2">
              <a:extLst>
                <a:ext uri="{FF2B5EF4-FFF2-40B4-BE49-F238E27FC236}">
                  <a16:creationId xmlns:a16="http://schemas.microsoft.com/office/drawing/2014/main" id="{22DB0416-94E8-F496-B5FA-85A2CB84F285}"/>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ja-JP" dirty="0">
                  <a:latin typeface="Meiryo"/>
                  <a:ea typeface="Meiryo"/>
                  <a:cs typeface="+mn-lt"/>
                </a:rPr>
                <a:t>1</a:t>
              </a:r>
              <a:endParaRPr lang="ja-JP" altLang="en-US" dirty="0">
                <a:latin typeface="Meiryo"/>
                <a:ea typeface="Meiryo"/>
                <a:cs typeface="+mn-lt"/>
              </a:endParaRPr>
            </a:p>
          </p:txBody>
        </p:sp>
        <p:sp>
          <p:nvSpPr>
            <p:cNvPr id="5" name="テキスト ボックス 4">
              <a:extLst>
                <a:ext uri="{FF2B5EF4-FFF2-40B4-BE49-F238E27FC236}">
                  <a16:creationId xmlns:a16="http://schemas.microsoft.com/office/drawing/2014/main" id="{0FB5DCDF-EEF9-A3DF-C629-8D42478050B6}"/>
                </a:ext>
              </a:extLst>
            </p:cNvPr>
            <p:cNvSpPr txBox="1"/>
            <p:nvPr/>
          </p:nvSpPr>
          <p:spPr>
            <a:xfrm>
              <a:off x="293019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ja-JP" dirty="0">
                  <a:latin typeface="Meiryo"/>
                  <a:ea typeface="Meiryo"/>
                  <a:cs typeface="+mn-lt"/>
                </a:rPr>
                <a:t>8.</a:t>
              </a:r>
              <a:r>
                <a:rPr lang="en-US" altLang="ja-JP" dirty="0">
                  <a:latin typeface="Meiryo"/>
                  <a:ea typeface="Meiryo"/>
                  <a:cs typeface="+mn-lt"/>
                </a:rPr>
                <a:t>8</a:t>
              </a:r>
              <a:r>
                <a:rPr lang="ja-JP">
                  <a:latin typeface="Meiryo"/>
                  <a:ea typeface="Meiryo"/>
                  <a:cs typeface="+mn-lt"/>
                </a:rPr>
                <a:t>％</a:t>
              </a:r>
              <a:endParaRPr lang="ja-JP">
                <a:latin typeface="Meiryo"/>
                <a:ea typeface="Meiryo"/>
              </a:endParaRPr>
            </a:p>
          </p:txBody>
        </p:sp>
        <p:sp>
          <p:nvSpPr>
            <p:cNvPr id="9" name="テキスト ボックス 8">
              <a:extLst>
                <a:ext uri="{FF2B5EF4-FFF2-40B4-BE49-F238E27FC236}">
                  <a16:creationId xmlns:a16="http://schemas.microsoft.com/office/drawing/2014/main" id="{0B66AE6F-CCD0-FD23-705B-5F1E17C953F9}"/>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¥2</a:t>
              </a:r>
              <a:r>
                <a:rPr lang="ja-JP">
                  <a:latin typeface="メイリオ"/>
                  <a:ea typeface="メイリオ"/>
                  <a:cs typeface="+mn-lt"/>
                </a:rPr>
                <a:t>1</a:t>
              </a:r>
              <a:r>
                <a:rPr lang="en-US" altLang="ja-JP">
                  <a:latin typeface="メイリオ"/>
                  <a:ea typeface="メイリオ"/>
                  <a:cs typeface="+mn-lt"/>
                </a:rPr>
                <a:t>7.</a:t>
              </a:r>
              <a:r>
                <a:rPr lang="ja-JP">
                  <a:latin typeface="メイリオ"/>
                  <a:ea typeface="メイリオ"/>
                  <a:cs typeface="+mn-lt"/>
                </a:rPr>
                <a:t>6</a:t>
              </a:r>
              <a:endParaRPr lang="ja-JP">
                <a:latin typeface="メイリオ"/>
                <a:ea typeface="メイリオ"/>
              </a:endParaRPr>
            </a:p>
          </p:txBody>
        </p:sp>
      </p:grpSp>
      <p:grpSp>
        <p:nvGrpSpPr>
          <p:cNvPr id="20" name="グループ化 19">
            <a:extLst>
              <a:ext uri="{FF2B5EF4-FFF2-40B4-BE49-F238E27FC236}">
                <a16:creationId xmlns:a16="http://schemas.microsoft.com/office/drawing/2014/main" id="{518858E2-99E1-44B5-C1E2-7D972C4797D6}"/>
              </a:ext>
            </a:extLst>
          </p:cNvPr>
          <p:cNvGrpSpPr/>
          <p:nvPr/>
        </p:nvGrpSpPr>
        <p:grpSpPr>
          <a:xfrm>
            <a:off x="10154487" y="7132940"/>
            <a:ext cx="476056" cy="275437"/>
            <a:chOff x="9952321" y="7089339"/>
            <a:chExt cx="476056" cy="275437"/>
          </a:xfrm>
        </p:grpSpPr>
        <p:sp>
          <p:nvSpPr>
            <p:cNvPr id="18" name="楕円 17">
              <a:extLst>
                <a:ext uri="{FF2B5EF4-FFF2-40B4-BE49-F238E27FC236}">
                  <a16:creationId xmlns:a16="http://schemas.microsoft.com/office/drawing/2014/main" id="{326A4894-AFF6-D877-B652-922ABF0B22A5}"/>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a:extLst>
                <a:ext uri="{FF2B5EF4-FFF2-40B4-BE49-F238E27FC236}">
                  <a16:creationId xmlns:a16="http://schemas.microsoft.com/office/drawing/2014/main" id="{A356D9AB-3F74-CFD0-8336-26135CBA1A99}"/>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11</a:t>
              </a:r>
              <a:endParaRPr lang="ja-JP" dirty="0"/>
            </a:p>
          </p:txBody>
        </p:sp>
      </p:grpSp>
      <p:sp>
        <p:nvSpPr>
          <p:cNvPr id="13" name="テキスト ボックス 12">
            <a:extLst>
              <a:ext uri="{FF2B5EF4-FFF2-40B4-BE49-F238E27FC236}">
                <a16:creationId xmlns:a16="http://schemas.microsoft.com/office/drawing/2014/main" id="{3AE0FA11-C3B4-D6D3-7DEB-B9C700C476A6}"/>
              </a:ext>
            </a:extLst>
          </p:cNvPr>
          <p:cNvSpPr txBox="1"/>
          <p:nvPr/>
        </p:nvSpPr>
        <p:spPr>
          <a:xfrm>
            <a:off x="3946121" y="6592742"/>
            <a:ext cx="116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ja-JP" sz="1000">
                <a:latin typeface="Meiryo"/>
                <a:ea typeface="Meiryo"/>
                <a:cs typeface="+mn-lt"/>
              </a:rPr>
              <a:t>(Unit : billion)</a:t>
            </a:r>
            <a:endParaRPr lang="ja-JP" sz="1000">
              <a:latin typeface="Meiryo"/>
              <a:ea typeface="Meiryo"/>
            </a:endParaRPr>
          </a:p>
        </p:txBody>
      </p:sp>
      <p:grpSp>
        <p:nvGrpSpPr>
          <p:cNvPr id="22" name="グループ化 21">
            <a:extLst>
              <a:ext uri="{FF2B5EF4-FFF2-40B4-BE49-F238E27FC236}">
                <a16:creationId xmlns:a16="http://schemas.microsoft.com/office/drawing/2014/main" id="{39193279-B835-6A2C-4A87-47FED77796C5}"/>
              </a:ext>
            </a:extLst>
          </p:cNvPr>
          <p:cNvGrpSpPr/>
          <p:nvPr/>
        </p:nvGrpSpPr>
        <p:grpSpPr>
          <a:xfrm>
            <a:off x="592195" y="3355948"/>
            <a:ext cx="4474826" cy="475188"/>
            <a:chOff x="592288" y="2830530"/>
            <a:chExt cx="4474826" cy="475188"/>
          </a:xfrm>
        </p:grpSpPr>
        <p:sp>
          <p:nvSpPr>
            <p:cNvPr id="23" name="テキスト ボックス 22">
              <a:extLst>
                <a:ext uri="{FF2B5EF4-FFF2-40B4-BE49-F238E27FC236}">
                  <a16:creationId xmlns:a16="http://schemas.microsoft.com/office/drawing/2014/main" id="{8CC68644-3C55-F457-667B-09E1774984B2}"/>
                </a:ext>
              </a:extLst>
            </p:cNvPr>
            <p:cNvSpPr txBox="1"/>
            <p:nvPr/>
          </p:nvSpPr>
          <p:spPr>
            <a:xfrm>
              <a:off x="1131378" y="2946834"/>
              <a:ext cx="1826854"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eiryo"/>
                  <a:cs typeface="+mn-lt"/>
                </a:rPr>
                <a:t>Transportation</a:t>
              </a:r>
              <a:endParaRPr lang="ja-JP">
                <a:latin typeface="Meiryo"/>
                <a:ea typeface="Meiryo"/>
              </a:endParaRPr>
            </a:p>
          </p:txBody>
        </p:sp>
        <p:sp>
          <p:nvSpPr>
            <p:cNvPr id="24" name="テキスト ボックス 23">
              <a:extLst>
                <a:ext uri="{FF2B5EF4-FFF2-40B4-BE49-F238E27FC236}">
                  <a16:creationId xmlns:a16="http://schemas.microsoft.com/office/drawing/2014/main" id="{FE90725B-4F6D-9E4E-C1EA-7B2F3454DA2E}"/>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2</a:t>
              </a:r>
              <a:endParaRPr lang="ja-JP" altLang="en-US" dirty="0">
                <a:latin typeface="Meiryo"/>
                <a:ea typeface="Meiryo"/>
                <a:cs typeface="+mn-lt"/>
              </a:endParaRPr>
            </a:p>
          </p:txBody>
        </p:sp>
        <p:sp>
          <p:nvSpPr>
            <p:cNvPr id="25" name="テキスト ボックス 24">
              <a:extLst>
                <a:ext uri="{FF2B5EF4-FFF2-40B4-BE49-F238E27FC236}">
                  <a16:creationId xmlns:a16="http://schemas.microsoft.com/office/drawing/2014/main" id="{9069A567-372B-2025-C67F-307C3B8EF46D}"/>
                </a:ext>
              </a:extLst>
            </p:cNvPr>
            <p:cNvSpPr txBox="1"/>
            <p:nvPr/>
          </p:nvSpPr>
          <p:spPr>
            <a:xfrm>
              <a:off x="293019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50.0</a:t>
              </a:r>
              <a:r>
                <a:rPr lang="ja-JP">
                  <a:latin typeface="Meiryo"/>
                  <a:ea typeface="Meiryo"/>
                  <a:cs typeface="+mn-lt"/>
                </a:rPr>
                <a:t>％</a:t>
              </a:r>
              <a:endParaRPr lang="ja-JP">
                <a:latin typeface="Meiryo"/>
                <a:ea typeface="Meiryo"/>
              </a:endParaRPr>
            </a:p>
          </p:txBody>
        </p:sp>
        <p:sp>
          <p:nvSpPr>
            <p:cNvPr id="26" name="テキスト ボックス 25">
              <a:extLst>
                <a:ext uri="{FF2B5EF4-FFF2-40B4-BE49-F238E27FC236}">
                  <a16:creationId xmlns:a16="http://schemas.microsoft.com/office/drawing/2014/main" id="{3BAE4341-2EC6-7C55-0F87-01F664DBBE43}"/>
                </a:ext>
              </a:extLst>
            </p:cNvPr>
            <p:cNvSpPr txBox="1"/>
            <p:nvPr/>
          </p:nvSpPr>
          <p:spPr>
            <a:xfrm>
              <a:off x="3855224" y="2832512"/>
              <a:ext cx="1211890"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¥1,232.6</a:t>
              </a:r>
              <a:endParaRPr lang="ja-JP">
                <a:latin typeface="メイリオ"/>
                <a:ea typeface="メイリオ"/>
              </a:endParaRPr>
            </a:p>
          </p:txBody>
        </p:sp>
      </p:grpSp>
      <p:grpSp>
        <p:nvGrpSpPr>
          <p:cNvPr id="27" name="グループ化 26">
            <a:extLst>
              <a:ext uri="{FF2B5EF4-FFF2-40B4-BE49-F238E27FC236}">
                <a16:creationId xmlns:a16="http://schemas.microsoft.com/office/drawing/2014/main" id="{F475D465-E07D-B73F-8A47-9B1472C2F09E}"/>
              </a:ext>
            </a:extLst>
          </p:cNvPr>
          <p:cNvGrpSpPr/>
          <p:nvPr/>
        </p:nvGrpSpPr>
        <p:grpSpPr>
          <a:xfrm>
            <a:off x="592195" y="3817946"/>
            <a:ext cx="4474826" cy="518529"/>
            <a:chOff x="592288" y="2830530"/>
            <a:chExt cx="4474826" cy="518529"/>
          </a:xfrm>
        </p:grpSpPr>
        <p:sp>
          <p:nvSpPr>
            <p:cNvPr id="28" name="テキスト ボックス 27">
              <a:extLst>
                <a:ext uri="{FF2B5EF4-FFF2-40B4-BE49-F238E27FC236}">
                  <a16:creationId xmlns:a16="http://schemas.microsoft.com/office/drawing/2014/main" id="{152BC9F2-AE0F-DCEC-8ED0-2CFE14BECC88}"/>
                </a:ext>
              </a:extLst>
            </p:cNvPr>
            <p:cNvSpPr txBox="1"/>
            <p:nvPr/>
          </p:nvSpPr>
          <p:spPr>
            <a:xfrm>
              <a:off x="1140859" y="2856616"/>
              <a:ext cx="1826854"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eiryo"/>
                  <a:cs typeface="+mn-lt"/>
                </a:rPr>
                <a:t>Irrigation and</a:t>
              </a:r>
              <a:endParaRPr lang="ja-JP">
                <a:latin typeface="Meiryo"/>
                <a:ea typeface="Meiryo"/>
              </a:endParaRPr>
            </a:p>
            <a:p>
              <a:r>
                <a:rPr lang="en-US" sz="1300">
                  <a:latin typeface="Meiryo"/>
                  <a:ea typeface="Meiryo"/>
                  <a:cs typeface="+mn-lt"/>
                </a:rPr>
                <a:t>flood control</a:t>
              </a:r>
              <a:endParaRPr lang="ja-JP">
                <a:latin typeface="Meiryo"/>
                <a:ea typeface="Meiryo"/>
              </a:endParaRPr>
            </a:p>
          </p:txBody>
        </p:sp>
        <p:sp>
          <p:nvSpPr>
            <p:cNvPr id="29" name="テキスト ボックス 28">
              <a:extLst>
                <a:ext uri="{FF2B5EF4-FFF2-40B4-BE49-F238E27FC236}">
                  <a16:creationId xmlns:a16="http://schemas.microsoft.com/office/drawing/2014/main" id="{4B75A11A-E268-E92C-2039-C7E69761A0D5}"/>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Meiryo"/>
                  <a:ea typeface="Meiryo"/>
                  <a:cs typeface="+mn-lt"/>
                </a:rPr>
                <a:t>3</a:t>
              </a:r>
              <a:endParaRPr lang="ja-JP" altLang="en-US" dirty="0">
                <a:latin typeface="Meiryo"/>
                <a:ea typeface="Meiryo"/>
                <a:cs typeface="+mn-lt"/>
              </a:endParaRPr>
            </a:p>
          </p:txBody>
        </p:sp>
        <p:sp>
          <p:nvSpPr>
            <p:cNvPr id="30" name="テキスト ボックス 29">
              <a:extLst>
                <a:ext uri="{FF2B5EF4-FFF2-40B4-BE49-F238E27FC236}">
                  <a16:creationId xmlns:a16="http://schemas.microsoft.com/office/drawing/2014/main" id="{ED470A20-1731-C931-6127-8CD9D5B6CCD0}"/>
                </a:ext>
              </a:extLst>
            </p:cNvPr>
            <p:cNvSpPr txBox="1"/>
            <p:nvPr/>
          </p:nvSpPr>
          <p:spPr>
            <a:xfrm>
              <a:off x="293019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0.1</a:t>
              </a:r>
              <a:r>
                <a:rPr lang="ja-JP">
                  <a:latin typeface="Meiryo"/>
                  <a:ea typeface="Meiryo"/>
                  <a:cs typeface="+mn-lt"/>
                </a:rPr>
                <a:t>％</a:t>
              </a:r>
              <a:endParaRPr lang="ja-JP">
                <a:latin typeface="Meiryo"/>
                <a:ea typeface="Meiryo"/>
              </a:endParaRPr>
            </a:p>
          </p:txBody>
        </p:sp>
        <p:sp>
          <p:nvSpPr>
            <p:cNvPr id="31" name="テキスト ボックス 30">
              <a:extLst>
                <a:ext uri="{FF2B5EF4-FFF2-40B4-BE49-F238E27FC236}">
                  <a16:creationId xmlns:a16="http://schemas.microsoft.com/office/drawing/2014/main" id="{6CFF9741-7C65-69AE-2FD2-486297EDBB94}"/>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¥2.5</a:t>
              </a:r>
              <a:endParaRPr lang="en-US" altLang="ja-JP">
                <a:latin typeface="メイリオ"/>
                <a:ea typeface="メイリオ"/>
              </a:endParaRPr>
            </a:p>
          </p:txBody>
        </p:sp>
      </p:grpSp>
      <p:grpSp>
        <p:nvGrpSpPr>
          <p:cNvPr id="32" name="グループ化 31">
            <a:extLst>
              <a:ext uri="{FF2B5EF4-FFF2-40B4-BE49-F238E27FC236}">
                <a16:creationId xmlns:a16="http://schemas.microsoft.com/office/drawing/2014/main" id="{9932B345-495D-F68C-A385-0BB28D8A4923}"/>
              </a:ext>
            </a:extLst>
          </p:cNvPr>
          <p:cNvGrpSpPr/>
          <p:nvPr/>
        </p:nvGrpSpPr>
        <p:grpSpPr>
          <a:xfrm>
            <a:off x="592195" y="4275981"/>
            <a:ext cx="4474826" cy="513413"/>
            <a:chOff x="592288" y="2830530"/>
            <a:chExt cx="4474826" cy="513413"/>
          </a:xfrm>
        </p:grpSpPr>
        <p:sp>
          <p:nvSpPr>
            <p:cNvPr id="33" name="テキスト ボックス 32">
              <a:extLst>
                <a:ext uri="{FF2B5EF4-FFF2-40B4-BE49-F238E27FC236}">
                  <a16:creationId xmlns:a16="http://schemas.microsoft.com/office/drawing/2014/main" id="{C903E8E3-6808-8E14-CB43-F45187B3D51F}"/>
                </a:ext>
              </a:extLst>
            </p:cNvPr>
            <p:cNvSpPr txBox="1"/>
            <p:nvPr/>
          </p:nvSpPr>
          <p:spPr>
            <a:xfrm>
              <a:off x="1132931" y="2851500"/>
              <a:ext cx="1826854"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eiryo"/>
                  <a:cs typeface="+mn-lt"/>
                </a:rPr>
                <a:t>Agriculture, forestry</a:t>
              </a:r>
              <a:endParaRPr lang="ja-JP">
                <a:latin typeface="Meiryo"/>
                <a:ea typeface="Meiryo"/>
              </a:endParaRPr>
            </a:p>
            <a:p>
              <a:r>
                <a:rPr lang="en-US" sz="1300">
                  <a:latin typeface="Meiryo"/>
                  <a:ea typeface="Meiryo"/>
                  <a:cs typeface="+mn-lt"/>
                </a:rPr>
                <a:t>and fisheries</a:t>
              </a:r>
              <a:endParaRPr lang="ja-JP">
                <a:latin typeface="Meiryo"/>
                <a:ea typeface="Meiryo"/>
              </a:endParaRPr>
            </a:p>
          </p:txBody>
        </p:sp>
        <p:sp>
          <p:nvSpPr>
            <p:cNvPr id="34" name="テキスト ボックス 33">
              <a:extLst>
                <a:ext uri="{FF2B5EF4-FFF2-40B4-BE49-F238E27FC236}">
                  <a16:creationId xmlns:a16="http://schemas.microsoft.com/office/drawing/2014/main" id="{C88E7269-9135-9B28-AD82-273E37D2EFB6}"/>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4</a:t>
              </a:r>
              <a:endParaRPr lang="ja-JP" altLang="en-US" dirty="0">
                <a:latin typeface="Meiryo"/>
                <a:ea typeface="Meiryo"/>
                <a:cs typeface="+mn-lt"/>
              </a:endParaRPr>
            </a:p>
          </p:txBody>
        </p:sp>
        <p:sp>
          <p:nvSpPr>
            <p:cNvPr id="35" name="テキスト ボックス 34">
              <a:extLst>
                <a:ext uri="{FF2B5EF4-FFF2-40B4-BE49-F238E27FC236}">
                  <a16:creationId xmlns:a16="http://schemas.microsoft.com/office/drawing/2014/main" id="{8EC72B03-5721-FDF9-AC84-0A23982D9D7A}"/>
                </a:ext>
              </a:extLst>
            </p:cNvPr>
            <p:cNvSpPr txBox="1"/>
            <p:nvPr/>
          </p:nvSpPr>
          <p:spPr>
            <a:xfrm>
              <a:off x="293019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Meiryo"/>
                  <a:ea typeface="Meiryo"/>
                  <a:cs typeface="+mn-lt"/>
                </a:rPr>
                <a:t>1.3</a:t>
              </a:r>
              <a:r>
                <a:rPr lang="ja-JP">
                  <a:latin typeface="Meiryo"/>
                  <a:ea typeface="Meiryo"/>
                  <a:cs typeface="+mn-lt"/>
                </a:rPr>
                <a:t>％</a:t>
              </a:r>
              <a:endParaRPr lang="ja-JP">
                <a:latin typeface="Meiryo"/>
                <a:ea typeface="Meiryo"/>
              </a:endParaRPr>
            </a:p>
          </p:txBody>
        </p:sp>
        <p:sp>
          <p:nvSpPr>
            <p:cNvPr id="36" name="テキスト ボックス 35">
              <a:extLst>
                <a:ext uri="{FF2B5EF4-FFF2-40B4-BE49-F238E27FC236}">
                  <a16:creationId xmlns:a16="http://schemas.microsoft.com/office/drawing/2014/main" id="{948ABC4D-51B4-2905-7243-33FF3C50B62A}"/>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¥3</a:t>
              </a:r>
              <a:r>
                <a:rPr lang="ja-JP">
                  <a:latin typeface="メイリオ"/>
                  <a:ea typeface="メイリオ"/>
                  <a:cs typeface="+mn-lt"/>
                </a:rPr>
                <a:t>1</a:t>
              </a:r>
              <a:r>
                <a:rPr lang="en-US" altLang="ja-JP">
                  <a:latin typeface="メイリオ"/>
                  <a:ea typeface="メイリオ"/>
                  <a:cs typeface="+mn-lt"/>
                </a:rPr>
                <a:t>.0</a:t>
              </a:r>
              <a:endParaRPr lang="ja-JP">
                <a:latin typeface="メイリオ"/>
                <a:ea typeface="メイリオ"/>
              </a:endParaRPr>
            </a:p>
          </p:txBody>
        </p:sp>
      </p:grpSp>
      <p:grpSp>
        <p:nvGrpSpPr>
          <p:cNvPr id="37" name="グループ化 36">
            <a:extLst>
              <a:ext uri="{FF2B5EF4-FFF2-40B4-BE49-F238E27FC236}">
                <a16:creationId xmlns:a16="http://schemas.microsoft.com/office/drawing/2014/main" id="{BFB7872B-AC46-D3F5-CC40-64A6455A8634}"/>
              </a:ext>
            </a:extLst>
          </p:cNvPr>
          <p:cNvGrpSpPr/>
          <p:nvPr/>
        </p:nvGrpSpPr>
        <p:grpSpPr>
          <a:xfrm>
            <a:off x="592195" y="4726087"/>
            <a:ext cx="4474826" cy="533029"/>
            <a:chOff x="592288" y="2830530"/>
            <a:chExt cx="4474826" cy="533029"/>
          </a:xfrm>
        </p:grpSpPr>
        <p:sp>
          <p:nvSpPr>
            <p:cNvPr id="38" name="テキスト ボックス 37">
              <a:extLst>
                <a:ext uri="{FF2B5EF4-FFF2-40B4-BE49-F238E27FC236}">
                  <a16:creationId xmlns:a16="http://schemas.microsoft.com/office/drawing/2014/main" id="{B6CCBDAE-143E-9718-6949-CF3257E03E4E}"/>
                </a:ext>
              </a:extLst>
            </p:cNvPr>
            <p:cNvSpPr txBox="1"/>
            <p:nvPr/>
          </p:nvSpPr>
          <p:spPr>
            <a:xfrm>
              <a:off x="1129825" y="2871116"/>
              <a:ext cx="1826854"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n-lt"/>
                  <a:cs typeface="+mn-lt"/>
                </a:rPr>
                <a:t>Mining and</a:t>
              </a:r>
              <a:endParaRPr lang="ja-JP" altLang="en-US" sz="1300">
                <a:latin typeface="Meiryo"/>
                <a:ea typeface="Meiryo"/>
              </a:endParaRPr>
            </a:p>
            <a:p>
              <a:r>
                <a:rPr lang="en-US" sz="1300">
                  <a:latin typeface="Meiryo"/>
                  <a:ea typeface="+mn-lt"/>
                  <a:cs typeface="+mn-lt"/>
                </a:rPr>
                <a:t>manufacturing</a:t>
              </a:r>
              <a:endParaRPr lang="ja-JP" sz="1300">
                <a:latin typeface="Meiryo"/>
                <a:ea typeface="Meiryo"/>
              </a:endParaRPr>
            </a:p>
          </p:txBody>
        </p:sp>
        <p:sp>
          <p:nvSpPr>
            <p:cNvPr id="39" name="テキスト ボックス 38">
              <a:extLst>
                <a:ext uri="{FF2B5EF4-FFF2-40B4-BE49-F238E27FC236}">
                  <a16:creationId xmlns:a16="http://schemas.microsoft.com/office/drawing/2014/main" id="{7C8F11B9-25E7-2E4F-2015-DD6D54A8C229}"/>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5</a:t>
              </a:r>
              <a:endParaRPr lang="ja-JP" altLang="en-US" dirty="0">
                <a:latin typeface="Meiryo"/>
                <a:ea typeface="Meiryo"/>
                <a:cs typeface="+mn-lt"/>
              </a:endParaRPr>
            </a:p>
          </p:txBody>
        </p:sp>
        <p:sp>
          <p:nvSpPr>
            <p:cNvPr id="40" name="テキスト ボックス 39">
              <a:extLst>
                <a:ext uri="{FF2B5EF4-FFF2-40B4-BE49-F238E27FC236}">
                  <a16:creationId xmlns:a16="http://schemas.microsoft.com/office/drawing/2014/main" id="{D6BAC767-EE3D-FC58-7E25-0E04034241AC}"/>
                </a:ext>
              </a:extLst>
            </p:cNvPr>
            <p:cNvSpPr txBox="1"/>
            <p:nvPr/>
          </p:nvSpPr>
          <p:spPr>
            <a:xfrm>
              <a:off x="293019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9</a:t>
              </a:r>
              <a:r>
                <a:rPr lang="ja-JP">
                  <a:latin typeface="Meiryo"/>
                  <a:ea typeface="Meiryo"/>
                  <a:cs typeface="+mn-lt"/>
                </a:rPr>
                <a:t>.4％</a:t>
              </a:r>
              <a:endParaRPr lang="ja-JP">
                <a:latin typeface="Meiryo"/>
                <a:ea typeface="Meiryo"/>
              </a:endParaRPr>
            </a:p>
          </p:txBody>
        </p:sp>
        <p:sp>
          <p:nvSpPr>
            <p:cNvPr id="41" name="テキスト ボックス 40">
              <a:extLst>
                <a:ext uri="{FF2B5EF4-FFF2-40B4-BE49-F238E27FC236}">
                  <a16:creationId xmlns:a16="http://schemas.microsoft.com/office/drawing/2014/main" id="{4D2EF44C-1099-F7AF-84D1-6C42668CAFE3}"/>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¥230.5</a:t>
              </a:r>
              <a:endParaRPr lang="ja-JP">
                <a:latin typeface="メイリオ"/>
                <a:ea typeface="メイリオ"/>
              </a:endParaRPr>
            </a:p>
          </p:txBody>
        </p:sp>
      </p:grpSp>
      <p:grpSp>
        <p:nvGrpSpPr>
          <p:cNvPr id="42" name="グループ化 41">
            <a:extLst>
              <a:ext uri="{FF2B5EF4-FFF2-40B4-BE49-F238E27FC236}">
                <a16:creationId xmlns:a16="http://schemas.microsoft.com/office/drawing/2014/main" id="{56EC01F3-669A-E42F-22F1-B8CCA230D1DE}"/>
              </a:ext>
            </a:extLst>
          </p:cNvPr>
          <p:cNvGrpSpPr/>
          <p:nvPr/>
        </p:nvGrpSpPr>
        <p:grpSpPr>
          <a:xfrm>
            <a:off x="592195" y="5176194"/>
            <a:ext cx="4474826" cy="475188"/>
            <a:chOff x="592288" y="2830530"/>
            <a:chExt cx="4474826" cy="475188"/>
          </a:xfrm>
        </p:grpSpPr>
        <p:sp>
          <p:nvSpPr>
            <p:cNvPr id="43" name="テキスト ボックス 42">
              <a:extLst>
                <a:ext uri="{FF2B5EF4-FFF2-40B4-BE49-F238E27FC236}">
                  <a16:creationId xmlns:a16="http://schemas.microsoft.com/office/drawing/2014/main" id="{CCD730E6-8DEF-058D-5BD0-5496F2A0C023}"/>
                </a:ext>
              </a:extLst>
            </p:cNvPr>
            <p:cNvSpPr txBox="1"/>
            <p:nvPr/>
          </p:nvSpPr>
          <p:spPr>
            <a:xfrm>
              <a:off x="1132931" y="2946412"/>
              <a:ext cx="1826854"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n-lt"/>
                  <a:cs typeface="+mn-lt"/>
                </a:rPr>
                <a:t>Social services</a:t>
              </a:r>
              <a:endParaRPr lang="ja-JP">
                <a:latin typeface="Meiryo"/>
                <a:ea typeface="Meiryo"/>
              </a:endParaRPr>
            </a:p>
          </p:txBody>
        </p:sp>
        <p:sp>
          <p:nvSpPr>
            <p:cNvPr id="44" name="テキスト ボックス 43">
              <a:extLst>
                <a:ext uri="{FF2B5EF4-FFF2-40B4-BE49-F238E27FC236}">
                  <a16:creationId xmlns:a16="http://schemas.microsoft.com/office/drawing/2014/main" id="{FCEC8B73-ADD7-C218-715C-9BCC9FE2007A}"/>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6</a:t>
              </a:r>
              <a:endParaRPr lang="ja-JP" altLang="en-US" dirty="0">
                <a:latin typeface="Meiryo"/>
                <a:ea typeface="Meiryo"/>
                <a:cs typeface="+mn-lt"/>
              </a:endParaRPr>
            </a:p>
          </p:txBody>
        </p:sp>
        <p:sp>
          <p:nvSpPr>
            <p:cNvPr id="45" name="テキスト ボックス 44">
              <a:extLst>
                <a:ext uri="{FF2B5EF4-FFF2-40B4-BE49-F238E27FC236}">
                  <a16:creationId xmlns:a16="http://schemas.microsoft.com/office/drawing/2014/main" id="{C832FDBD-327E-494F-9BC7-8E1D8DBA532C}"/>
                </a:ext>
              </a:extLst>
            </p:cNvPr>
            <p:cNvSpPr txBox="1"/>
            <p:nvPr/>
          </p:nvSpPr>
          <p:spPr>
            <a:xfrm>
              <a:off x="293019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Meiryo"/>
                  <a:ea typeface="Meiryo"/>
                  <a:cs typeface="+mn-lt"/>
                </a:rPr>
                <a:t>6.4</a:t>
              </a:r>
              <a:r>
                <a:rPr lang="ja-JP">
                  <a:latin typeface="Meiryo"/>
                  <a:ea typeface="Meiryo"/>
                  <a:cs typeface="+mn-lt"/>
                </a:rPr>
                <a:t>％</a:t>
              </a:r>
              <a:endParaRPr lang="ja-JP">
                <a:latin typeface="Meiryo"/>
                <a:ea typeface="Meiryo"/>
              </a:endParaRPr>
            </a:p>
          </p:txBody>
        </p:sp>
        <p:sp>
          <p:nvSpPr>
            <p:cNvPr id="46" name="テキスト ボックス 45">
              <a:extLst>
                <a:ext uri="{FF2B5EF4-FFF2-40B4-BE49-F238E27FC236}">
                  <a16:creationId xmlns:a16="http://schemas.microsoft.com/office/drawing/2014/main" id="{FF84D787-CB8A-9E11-6F50-D9CA833A5BF0}"/>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¥157.5</a:t>
              </a:r>
              <a:endParaRPr lang="ja-JP">
                <a:latin typeface="メイリオ"/>
                <a:ea typeface="メイリオ"/>
              </a:endParaRPr>
            </a:p>
          </p:txBody>
        </p:sp>
      </p:grpSp>
      <p:grpSp>
        <p:nvGrpSpPr>
          <p:cNvPr id="47" name="グループ化 46">
            <a:extLst>
              <a:ext uri="{FF2B5EF4-FFF2-40B4-BE49-F238E27FC236}">
                <a16:creationId xmlns:a16="http://schemas.microsoft.com/office/drawing/2014/main" id="{2A0D1BB6-A3F9-E5D5-EEBD-3995283BECF4}"/>
              </a:ext>
            </a:extLst>
          </p:cNvPr>
          <p:cNvGrpSpPr/>
          <p:nvPr/>
        </p:nvGrpSpPr>
        <p:grpSpPr>
          <a:xfrm>
            <a:off x="592195" y="5626300"/>
            <a:ext cx="4474826" cy="475188"/>
            <a:chOff x="592288" y="2830530"/>
            <a:chExt cx="4474826" cy="475188"/>
          </a:xfrm>
        </p:grpSpPr>
        <p:sp>
          <p:nvSpPr>
            <p:cNvPr id="48" name="テキスト ボックス 47">
              <a:extLst>
                <a:ext uri="{FF2B5EF4-FFF2-40B4-BE49-F238E27FC236}">
                  <a16:creationId xmlns:a16="http://schemas.microsoft.com/office/drawing/2014/main" id="{71C74FF4-0F88-2AD2-A32F-39516BA38A38}"/>
                </a:ext>
              </a:extLst>
            </p:cNvPr>
            <p:cNvSpPr txBox="1"/>
            <p:nvPr/>
          </p:nvSpPr>
          <p:spPr>
            <a:xfrm>
              <a:off x="1131378" y="2949037"/>
              <a:ext cx="1826854"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eiryo"/>
                  <a:cs typeface="+mn-lt"/>
                </a:rPr>
                <a:t>Program loans</a:t>
              </a:r>
              <a:endParaRPr lang="ja-JP">
                <a:latin typeface="Meiryo"/>
                <a:ea typeface="Meiryo"/>
              </a:endParaRPr>
            </a:p>
          </p:txBody>
        </p:sp>
        <p:sp>
          <p:nvSpPr>
            <p:cNvPr id="49" name="テキスト ボックス 48">
              <a:extLst>
                <a:ext uri="{FF2B5EF4-FFF2-40B4-BE49-F238E27FC236}">
                  <a16:creationId xmlns:a16="http://schemas.microsoft.com/office/drawing/2014/main" id="{1690737F-F977-3E41-FF68-F3094C31E227}"/>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7</a:t>
              </a:r>
              <a:endParaRPr lang="ja-JP" altLang="en-US" dirty="0">
                <a:latin typeface="Meiryo"/>
                <a:ea typeface="Meiryo"/>
                <a:cs typeface="+mn-lt"/>
              </a:endParaRPr>
            </a:p>
          </p:txBody>
        </p:sp>
        <p:sp>
          <p:nvSpPr>
            <p:cNvPr id="50" name="テキスト ボックス 49">
              <a:extLst>
                <a:ext uri="{FF2B5EF4-FFF2-40B4-BE49-F238E27FC236}">
                  <a16:creationId xmlns:a16="http://schemas.microsoft.com/office/drawing/2014/main" id="{A3FD451B-1087-8821-374F-9A2EBD0E670D}"/>
                </a:ext>
              </a:extLst>
            </p:cNvPr>
            <p:cNvSpPr txBox="1"/>
            <p:nvPr/>
          </p:nvSpPr>
          <p:spPr>
            <a:xfrm>
              <a:off x="293019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9.1</a:t>
              </a:r>
              <a:r>
                <a:rPr lang="ja-JP">
                  <a:latin typeface="Meiryo"/>
                  <a:ea typeface="Meiryo"/>
                  <a:cs typeface="+mn-lt"/>
                </a:rPr>
                <a:t>％</a:t>
              </a:r>
              <a:endParaRPr lang="ja-JP">
                <a:latin typeface="Meiryo"/>
                <a:ea typeface="Meiryo"/>
              </a:endParaRPr>
            </a:p>
          </p:txBody>
        </p:sp>
        <p:sp>
          <p:nvSpPr>
            <p:cNvPr id="51" name="テキスト ボックス 50">
              <a:extLst>
                <a:ext uri="{FF2B5EF4-FFF2-40B4-BE49-F238E27FC236}">
                  <a16:creationId xmlns:a16="http://schemas.microsoft.com/office/drawing/2014/main" id="{AA771515-44B4-BE51-AFB8-2036490BC630}"/>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¥224.7</a:t>
              </a:r>
              <a:endParaRPr lang="ja-JP">
                <a:latin typeface="メイリオ"/>
                <a:ea typeface="メイリオ"/>
              </a:endParaRPr>
            </a:p>
          </p:txBody>
        </p:sp>
      </p:grpSp>
      <p:grpSp>
        <p:nvGrpSpPr>
          <p:cNvPr id="52" name="グループ化 51">
            <a:extLst>
              <a:ext uri="{FF2B5EF4-FFF2-40B4-BE49-F238E27FC236}">
                <a16:creationId xmlns:a16="http://schemas.microsoft.com/office/drawing/2014/main" id="{5CD53D96-6A5E-B327-3E31-6E9E180D95DB}"/>
              </a:ext>
            </a:extLst>
          </p:cNvPr>
          <p:cNvGrpSpPr/>
          <p:nvPr/>
        </p:nvGrpSpPr>
        <p:grpSpPr>
          <a:xfrm>
            <a:off x="592195" y="6068480"/>
            <a:ext cx="4474826" cy="475188"/>
            <a:chOff x="592288" y="2830530"/>
            <a:chExt cx="4474826" cy="475188"/>
          </a:xfrm>
        </p:grpSpPr>
        <p:sp>
          <p:nvSpPr>
            <p:cNvPr id="53" name="テキスト ボックス 52">
              <a:extLst>
                <a:ext uri="{FF2B5EF4-FFF2-40B4-BE49-F238E27FC236}">
                  <a16:creationId xmlns:a16="http://schemas.microsoft.com/office/drawing/2014/main" id="{C3AF246B-AED8-2F27-D707-7CE5D8DFA07A}"/>
                </a:ext>
              </a:extLst>
            </p:cNvPr>
            <p:cNvSpPr txBox="1"/>
            <p:nvPr/>
          </p:nvSpPr>
          <p:spPr>
            <a:xfrm>
              <a:off x="1140859" y="2953510"/>
              <a:ext cx="2159833"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eiryo"/>
                  <a:cs typeface="+mn-lt"/>
                </a:rPr>
                <a:t>Other</a:t>
              </a:r>
              <a:endParaRPr lang="ja-JP">
                <a:latin typeface="Meiryo"/>
                <a:ea typeface="Meiryo"/>
              </a:endParaRPr>
            </a:p>
          </p:txBody>
        </p:sp>
        <p:sp>
          <p:nvSpPr>
            <p:cNvPr id="54" name="テキスト ボックス 53">
              <a:extLst>
                <a:ext uri="{FF2B5EF4-FFF2-40B4-BE49-F238E27FC236}">
                  <a16:creationId xmlns:a16="http://schemas.microsoft.com/office/drawing/2014/main" id="{C32F46D4-31D3-BC66-39A6-CBA5F3F8FFE8}"/>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8</a:t>
              </a:r>
              <a:endParaRPr lang="ja-JP" altLang="en-US" dirty="0">
                <a:latin typeface="Meiryo"/>
                <a:ea typeface="Meiryo"/>
                <a:cs typeface="+mn-lt"/>
              </a:endParaRPr>
            </a:p>
          </p:txBody>
        </p:sp>
        <p:sp>
          <p:nvSpPr>
            <p:cNvPr id="55" name="テキスト ボックス 54">
              <a:extLst>
                <a:ext uri="{FF2B5EF4-FFF2-40B4-BE49-F238E27FC236}">
                  <a16:creationId xmlns:a16="http://schemas.microsoft.com/office/drawing/2014/main" id="{91567CAB-1B5B-7890-CA54-F10CFD77714C}"/>
                </a:ext>
              </a:extLst>
            </p:cNvPr>
            <p:cNvSpPr txBox="1"/>
            <p:nvPr/>
          </p:nvSpPr>
          <p:spPr>
            <a:xfrm>
              <a:off x="293019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14.9</a:t>
              </a:r>
              <a:r>
                <a:rPr lang="ja-JP">
                  <a:latin typeface="Meiryo"/>
                  <a:ea typeface="Meiryo"/>
                  <a:cs typeface="+mn-lt"/>
                </a:rPr>
                <a:t>％</a:t>
              </a:r>
              <a:endParaRPr lang="ja-JP">
                <a:latin typeface="Meiryo"/>
                <a:ea typeface="Meiryo"/>
              </a:endParaRPr>
            </a:p>
          </p:txBody>
        </p:sp>
        <p:sp>
          <p:nvSpPr>
            <p:cNvPr id="56" name="テキスト ボックス 55">
              <a:extLst>
                <a:ext uri="{FF2B5EF4-FFF2-40B4-BE49-F238E27FC236}">
                  <a16:creationId xmlns:a16="http://schemas.microsoft.com/office/drawing/2014/main" id="{876A1A56-35D1-9621-6D6E-46B88868398C}"/>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¥368.0</a:t>
              </a:r>
              <a:endParaRPr lang="ja-JP" altLang="en-US">
                <a:latin typeface="メイリオ"/>
                <a:ea typeface="メイリオ"/>
              </a:endParaRPr>
            </a:p>
          </p:txBody>
        </p:sp>
      </p:grpSp>
      <p:sp>
        <p:nvSpPr>
          <p:cNvPr id="67" name="テキスト ボックス タイトル">
            <a:extLst>
              <a:ext uri="{FF2B5EF4-FFF2-40B4-BE49-F238E27FC236}">
                <a16:creationId xmlns:a16="http://schemas.microsoft.com/office/drawing/2014/main" id="{DDE5749A-AB07-13AB-4197-DCF77EC57739}"/>
              </a:ext>
            </a:extLst>
          </p:cNvPr>
          <p:cNvSpPr txBox="1"/>
          <p:nvPr/>
        </p:nvSpPr>
        <p:spPr>
          <a:xfrm>
            <a:off x="5958633" y="661448"/>
            <a:ext cx="4128167"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000" b="1" dirty="0">
                <a:latin typeface="Meiryo"/>
                <a:ea typeface="Meiryo"/>
                <a:cs typeface="+mn-lt"/>
              </a:rPr>
              <a:t> Finance and Investment </a:t>
            </a:r>
            <a:endParaRPr lang="ja-JP" altLang="en-US" sz="2000" dirty="0">
              <a:latin typeface="Meiryo"/>
              <a:ea typeface="Meiryo"/>
              <a:cs typeface="+mn-lt"/>
            </a:endParaRPr>
          </a:p>
          <a:p>
            <a:r>
              <a:rPr lang="en-US" sz="2000" b="1" dirty="0">
                <a:latin typeface="Meiryo"/>
                <a:ea typeface="Meiryo"/>
                <a:cs typeface="+mn-lt"/>
              </a:rPr>
              <a:t> </a:t>
            </a:r>
            <a:r>
              <a:rPr lang="en-US" sz="2000" b="1" dirty="0" err="1">
                <a:latin typeface="Meiryo"/>
                <a:ea typeface="Meiryo"/>
                <a:cs typeface="+mn-lt"/>
              </a:rPr>
              <a:t>Cooperation</a:t>
            </a:r>
            <a:r>
              <a:rPr lang="en-US" altLang="ja-JP" sz="2000" b="1" dirty="0" err="1">
                <a:latin typeface="Meiryo"/>
                <a:ea typeface="Meiryo"/>
                <a:cs typeface="+mn-lt"/>
              </a:rPr>
              <a:t>（Fiscal</a:t>
            </a:r>
            <a:r>
              <a:rPr lang="en-US" altLang="ja-JP" sz="2000" b="1" dirty="0">
                <a:latin typeface="Meiryo"/>
                <a:ea typeface="Meiryo"/>
                <a:cs typeface="+mn-lt"/>
              </a:rPr>
              <a:t> 2023</a:t>
            </a:r>
            <a:r>
              <a:rPr lang="ja-JP" altLang="en-US" sz="2000" b="1">
                <a:latin typeface="Meiryo"/>
                <a:ea typeface="Meiryo"/>
                <a:cs typeface="+mn-lt"/>
              </a:rPr>
              <a:t>）</a:t>
            </a:r>
            <a:endParaRPr lang="ja-JP" altLang="en-US" sz="2000">
              <a:latin typeface="Meiryo"/>
              <a:ea typeface="Meiryo"/>
              <a:cs typeface="+mn-lt"/>
            </a:endParaRPr>
          </a:p>
        </p:txBody>
      </p:sp>
      <p:sp>
        <p:nvSpPr>
          <p:cNvPr id="12" name="テキスト ボックス 11">
            <a:extLst>
              <a:ext uri="{FF2B5EF4-FFF2-40B4-BE49-F238E27FC236}">
                <a16:creationId xmlns:a16="http://schemas.microsoft.com/office/drawing/2014/main" id="{FD42E21C-DFF4-AD25-B705-946748C136E4}"/>
              </a:ext>
            </a:extLst>
          </p:cNvPr>
          <p:cNvSpPr txBox="1"/>
          <p:nvPr/>
        </p:nvSpPr>
        <p:spPr>
          <a:xfrm>
            <a:off x="6659545" y="3480545"/>
            <a:ext cx="2378508"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ltLang="ja-JP" b="1">
                <a:latin typeface="Meiryo"/>
                <a:ea typeface="Meiryo"/>
                <a:cs typeface="+mn-lt"/>
              </a:rPr>
              <a:t>Fina</a:t>
            </a:r>
            <a:r>
              <a:rPr lang="ja-JP" b="1">
                <a:latin typeface="Meiryo"/>
                <a:ea typeface="Meiryo"/>
                <a:cs typeface="+mn-lt"/>
              </a:rPr>
              <a:t>nc</a:t>
            </a:r>
            <a:r>
              <a:rPr lang="en-US" altLang="ja-JP" b="1">
                <a:latin typeface="Meiryo"/>
                <a:ea typeface="Meiryo"/>
                <a:cs typeface="+mn-lt"/>
              </a:rPr>
              <a:t>e</a:t>
            </a:r>
            <a:r>
              <a:rPr lang="ja-JP" altLang="en-US" b="1" dirty="0">
                <a:latin typeface="Meiryo"/>
                <a:ea typeface="Meiryo"/>
                <a:cs typeface="+mn-lt"/>
              </a:rPr>
              <a:t> </a:t>
            </a:r>
            <a:r>
              <a:rPr lang="ja-JP" b="1">
                <a:latin typeface="Meiryo"/>
                <a:ea typeface="Meiryo"/>
                <a:cs typeface="+mn-lt"/>
              </a:rPr>
              <a:t>a</a:t>
            </a:r>
            <a:r>
              <a:rPr lang="en-US" altLang="ja-JP" b="1">
                <a:latin typeface="Meiryo"/>
                <a:ea typeface="Meiryo"/>
                <a:cs typeface="+mn-lt"/>
              </a:rPr>
              <a:t>nd</a:t>
            </a:r>
            <a:endParaRPr lang="ja-JP" altLang="en-US" b="1">
              <a:latin typeface="Meiryo"/>
              <a:ea typeface="Meiryo"/>
            </a:endParaRPr>
          </a:p>
          <a:p>
            <a:pPr algn="ctr"/>
            <a:r>
              <a:rPr lang="en-US" altLang="ja-JP" b="1">
                <a:latin typeface="Meiryo"/>
                <a:ea typeface="Meiryo"/>
                <a:cs typeface="+mn-lt"/>
              </a:rPr>
              <a:t>Investment</a:t>
            </a:r>
            <a:endParaRPr lang="ja-JP" b="1">
              <a:latin typeface="Meiryo"/>
              <a:ea typeface="Meiryo"/>
            </a:endParaRPr>
          </a:p>
          <a:p>
            <a:pPr algn="ctr"/>
            <a:r>
              <a:rPr lang="ja-JP" b="1">
                <a:latin typeface="Meiryo"/>
                <a:ea typeface="Meiryo"/>
                <a:cs typeface="+mn-lt"/>
              </a:rPr>
              <a:t>Cooperation</a:t>
            </a:r>
            <a:endParaRPr lang="ja-JP" b="1">
              <a:latin typeface="Meiryo"/>
              <a:ea typeface="Meiryo"/>
            </a:endParaRPr>
          </a:p>
        </p:txBody>
      </p:sp>
    </p:spTree>
    <p:extLst>
      <p:ext uri="{BB962C8B-B14F-4D97-AF65-F5344CB8AC3E}">
        <p14:creationId xmlns:p14="http://schemas.microsoft.com/office/powerpoint/2010/main" val="67297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1B81C-2835-EED9-2824-C5078BE5BA38}"/>
            </a:ext>
          </a:extLst>
        </p:cNvPr>
        <p:cNvGrpSpPr/>
        <p:nvPr/>
      </p:nvGrpSpPr>
      <p:grpSpPr>
        <a:xfrm>
          <a:off x="0" y="0"/>
          <a:ext cx="0" cy="0"/>
          <a:chOff x="0" y="0"/>
          <a:chExt cx="0" cy="0"/>
        </a:xfrm>
      </p:grpSpPr>
      <p:pic>
        <p:nvPicPr>
          <p:cNvPr id="16" name="図 15" descr="グラフ, サンバースト図&#10;&#10;AI 生成コンテンツは間違っている可能性があります。">
            <a:extLst>
              <a:ext uri="{FF2B5EF4-FFF2-40B4-BE49-F238E27FC236}">
                <a16:creationId xmlns:a16="http://schemas.microsoft.com/office/drawing/2014/main" id="{301CF4E5-AE24-B10F-5C16-EA9919BE5B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0913" y="2149927"/>
            <a:ext cx="4119208" cy="4313395"/>
          </a:xfrm>
          <a:prstGeom prst="rect">
            <a:avLst/>
          </a:prstGeom>
          <a:ln>
            <a:noFill/>
          </a:ln>
        </p:spPr>
      </p:pic>
      <p:pic>
        <p:nvPicPr>
          <p:cNvPr id="57" name="図 56" descr="アイコン が含まれている画像&#10;&#10;AI 生成コンテンツは間違っている可能性があります。">
            <a:extLst>
              <a:ext uri="{FF2B5EF4-FFF2-40B4-BE49-F238E27FC236}">
                <a16:creationId xmlns:a16="http://schemas.microsoft.com/office/drawing/2014/main" id="{715A5A0A-B69C-40BE-2AA9-2888E47E65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4569" y="4153421"/>
            <a:ext cx="990904" cy="1051592"/>
          </a:xfrm>
          <a:prstGeom prst="rect">
            <a:avLst/>
          </a:prstGeom>
          <a:ln>
            <a:noFill/>
          </a:ln>
        </p:spPr>
      </p:pic>
      <p:grpSp>
        <p:nvGrpSpPr>
          <p:cNvPr id="8" name="ガイド" hidden="1">
            <a:extLst>
              <a:ext uri="{FF2B5EF4-FFF2-40B4-BE49-F238E27FC236}">
                <a16:creationId xmlns:a16="http://schemas.microsoft.com/office/drawing/2014/main" id="{0AE2FC54-E9D0-BF7D-B8E4-96EC174D23C4}"/>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1666C579-2002-C147-B095-4BE05F1184C0}"/>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6" name="直線矢印コネクタ 5">
              <a:extLst>
                <a:ext uri="{FF2B5EF4-FFF2-40B4-BE49-F238E27FC236}">
                  <a16:creationId xmlns:a16="http://schemas.microsoft.com/office/drawing/2014/main" id="{27D1384F-B576-CFA4-3536-F691DB83FC0F}"/>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 name="テキスト ボックス 00">
            <a:extLst>
              <a:ext uri="{FF2B5EF4-FFF2-40B4-BE49-F238E27FC236}">
                <a16:creationId xmlns:a16="http://schemas.microsoft.com/office/drawing/2014/main" id="{2DEE7FEC-331E-43A2-685A-65701A664661}"/>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07</a:t>
            </a:r>
            <a:endParaRPr lang="ja-JP" sz="2800" b="1">
              <a:solidFill>
                <a:schemeClr val="bg1"/>
              </a:solidFill>
              <a:latin typeface="Meiryo"/>
              <a:ea typeface="Meiryo"/>
            </a:endParaRPr>
          </a:p>
        </p:txBody>
      </p:sp>
      <p:sp>
        <p:nvSpPr>
          <p:cNvPr id="11" name="テキスト ボックス タイトル">
            <a:extLst>
              <a:ext uri="{FF2B5EF4-FFF2-40B4-BE49-F238E27FC236}">
                <a16:creationId xmlns:a16="http://schemas.microsoft.com/office/drawing/2014/main" id="{D719BD3A-1C20-8C9F-DAD7-B06C5E7DED5B}"/>
              </a:ext>
            </a:extLst>
          </p:cNvPr>
          <p:cNvSpPr txBox="1"/>
          <p:nvPr/>
        </p:nvSpPr>
        <p:spPr>
          <a:xfrm>
            <a:off x="1681565" y="780591"/>
            <a:ext cx="4350154" cy="51575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700" b="1">
                <a:latin typeface="Meiryo"/>
                <a:ea typeface="Meiryo"/>
                <a:cs typeface="+mn-lt"/>
              </a:rPr>
              <a:t>Cooperation by Sector</a:t>
            </a:r>
            <a:endParaRPr lang="ja-JP" altLang="en-US" sz="1600" b="1">
              <a:latin typeface="Meiryo"/>
              <a:ea typeface="Meiryo"/>
              <a:cs typeface="+mn-lt"/>
            </a:endParaRPr>
          </a:p>
        </p:txBody>
      </p:sp>
      <p:sp>
        <p:nvSpPr>
          <p:cNvPr id="10" name="テキスト ボックス 9">
            <a:extLst>
              <a:ext uri="{FF2B5EF4-FFF2-40B4-BE49-F238E27FC236}">
                <a16:creationId xmlns:a16="http://schemas.microsoft.com/office/drawing/2014/main" id="{1BAF74A8-AAF6-8E48-6E9E-15E4FEA6CA1A}"/>
              </a:ext>
            </a:extLst>
          </p:cNvPr>
          <p:cNvSpPr txBox="1"/>
          <p:nvPr/>
        </p:nvSpPr>
        <p:spPr>
          <a:xfrm>
            <a:off x="902212" y="1933235"/>
            <a:ext cx="4089600" cy="71184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en-US" altLang="ja-JP" sz="4000" b="1">
                <a:latin typeface="Meiryo"/>
                <a:ea typeface="Meiryo"/>
                <a:cs typeface="+mn-lt"/>
              </a:rPr>
              <a:t>155.3</a:t>
            </a:r>
            <a:r>
              <a:rPr lang="en-US" altLang="en-US" sz="1400" b="1" dirty="0">
                <a:latin typeface="Meiryo"/>
                <a:ea typeface="Meiryo"/>
                <a:cs typeface="+mn-lt"/>
              </a:rPr>
              <a:t> billion</a:t>
            </a:r>
            <a:endParaRPr lang="ja-JP" sz="1400" b="1" dirty="0">
              <a:latin typeface="Meiryo"/>
              <a:ea typeface="Meiryo"/>
            </a:endParaRPr>
          </a:p>
        </p:txBody>
      </p:sp>
      <p:sp>
        <p:nvSpPr>
          <p:cNvPr id="15" name="正方形/長方形 14">
            <a:extLst>
              <a:ext uri="{FF2B5EF4-FFF2-40B4-BE49-F238E27FC236}">
                <a16:creationId xmlns:a16="http://schemas.microsoft.com/office/drawing/2014/main" id="{986C8590-3AC9-070F-10FF-6639F1E6A1B1}"/>
              </a:ext>
            </a:extLst>
          </p:cNvPr>
          <p:cNvSpPr/>
          <p:nvPr/>
        </p:nvSpPr>
        <p:spPr>
          <a:xfrm>
            <a:off x="901238" y="2605241"/>
            <a:ext cx="4111994"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1" name="グループ化 20">
            <a:extLst>
              <a:ext uri="{FF2B5EF4-FFF2-40B4-BE49-F238E27FC236}">
                <a16:creationId xmlns:a16="http://schemas.microsoft.com/office/drawing/2014/main" id="{7FCD39C8-00E1-C26E-507D-1CD92508B697}"/>
              </a:ext>
            </a:extLst>
          </p:cNvPr>
          <p:cNvGrpSpPr/>
          <p:nvPr/>
        </p:nvGrpSpPr>
        <p:grpSpPr>
          <a:xfrm>
            <a:off x="592195" y="2897914"/>
            <a:ext cx="4474826" cy="501522"/>
            <a:chOff x="592288" y="2830530"/>
            <a:chExt cx="4474826" cy="501522"/>
          </a:xfrm>
        </p:grpSpPr>
        <p:sp>
          <p:nvSpPr>
            <p:cNvPr id="2" name="テキスト ボックス 1">
              <a:extLst>
                <a:ext uri="{FF2B5EF4-FFF2-40B4-BE49-F238E27FC236}">
                  <a16:creationId xmlns:a16="http://schemas.microsoft.com/office/drawing/2014/main" id="{9D0A2C85-9EBA-F557-B4FA-D7579A928C99}"/>
                </a:ext>
              </a:extLst>
            </p:cNvPr>
            <p:cNvSpPr txBox="1"/>
            <p:nvPr/>
          </p:nvSpPr>
          <p:spPr>
            <a:xfrm>
              <a:off x="1140859" y="2839609"/>
              <a:ext cx="1826854"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eiryo"/>
                  <a:cs typeface="+mn-lt"/>
                </a:rPr>
                <a:t>Planning and</a:t>
              </a:r>
              <a:endParaRPr lang="ja-JP">
                <a:latin typeface="Meiryo"/>
                <a:ea typeface="Meiryo"/>
              </a:endParaRPr>
            </a:p>
            <a:p>
              <a:r>
                <a:rPr lang="en-US" sz="1300">
                  <a:latin typeface="Meiryo"/>
                  <a:ea typeface="Meiryo"/>
                  <a:cs typeface="+mn-lt"/>
                </a:rPr>
                <a:t>administration</a:t>
              </a:r>
              <a:endParaRPr lang="ja-JP">
                <a:latin typeface="Meiryo"/>
                <a:ea typeface="Meiryo"/>
              </a:endParaRPr>
            </a:p>
          </p:txBody>
        </p:sp>
        <p:sp>
          <p:nvSpPr>
            <p:cNvPr id="3" name="テキスト ボックス 2">
              <a:extLst>
                <a:ext uri="{FF2B5EF4-FFF2-40B4-BE49-F238E27FC236}">
                  <a16:creationId xmlns:a16="http://schemas.microsoft.com/office/drawing/2014/main" id="{BC2CF2FD-CF5A-84D5-2CB7-F5C6D3B103D3}"/>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ja-JP" dirty="0">
                  <a:latin typeface="Meiryo"/>
                  <a:ea typeface="Meiryo"/>
                  <a:cs typeface="+mn-lt"/>
                </a:rPr>
                <a:t>1</a:t>
              </a:r>
              <a:endParaRPr lang="ja-JP" altLang="en-US" dirty="0">
                <a:latin typeface="Meiryo"/>
                <a:ea typeface="Meiryo"/>
                <a:cs typeface="+mn-lt"/>
              </a:endParaRPr>
            </a:p>
          </p:txBody>
        </p:sp>
        <p:sp>
          <p:nvSpPr>
            <p:cNvPr id="5" name="テキスト ボックス 4">
              <a:extLst>
                <a:ext uri="{FF2B5EF4-FFF2-40B4-BE49-F238E27FC236}">
                  <a16:creationId xmlns:a16="http://schemas.microsoft.com/office/drawing/2014/main" id="{4A5F0A64-AC3A-FE4F-014E-9BF89CF4E1FC}"/>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44</a:t>
              </a:r>
              <a:r>
                <a:rPr lang="ja-JP" dirty="0">
                  <a:latin typeface="Meiryo"/>
                  <a:ea typeface="Meiryo"/>
                  <a:cs typeface="+mn-lt"/>
                </a:rPr>
                <a:t>.</a:t>
              </a:r>
              <a:r>
                <a:rPr lang="en-US" altLang="ja-JP" dirty="0">
                  <a:latin typeface="Meiryo"/>
                  <a:ea typeface="Meiryo"/>
                  <a:cs typeface="+mn-lt"/>
                </a:rPr>
                <a:t>6</a:t>
              </a:r>
              <a:r>
                <a:rPr lang="ja-JP">
                  <a:latin typeface="Meiryo"/>
                  <a:ea typeface="Meiryo"/>
                  <a:cs typeface="+mn-lt"/>
                </a:rPr>
                <a:t>％</a:t>
              </a:r>
              <a:endParaRPr lang="ja-JP">
                <a:latin typeface="Meiryo"/>
                <a:ea typeface="Meiryo"/>
              </a:endParaRPr>
            </a:p>
          </p:txBody>
        </p:sp>
        <p:sp>
          <p:nvSpPr>
            <p:cNvPr id="9" name="テキスト ボックス 8">
              <a:extLst>
                <a:ext uri="{FF2B5EF4-FFF2-40B4-BE49-F238E27FC236}">
                  <a16:creationId xmlns:a16="http://schemas.microsoft.com/office/drawing/2014/main" id="{FA821F0D-77B9-6379-F8FF-950339614C7D}"/>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¥69.3</a:t>
              </a:r>
              <a:endParaRPr lang="en-US" altLang="ja-JP">
                <a:latin typeface="メイリオ"/>
                <a:ea typeface="メイリオ"/>
              </a:endParaRPr>
            </a:p>
          </p:txBody>
        </p:sp>
      </p:grpSp>
      <p:grpSp>
        <p:nvGrpSpPr>
          <p:cNvPr id="20" name="グループ化 19">
            <a:extLst>
              <a:ext uri="{FF2B5EF4-FFF2-40B4-BE49-F238E27FC236}">
                <a16:creationId xmlns:a16="http://schemas.microsoft.com/office/drawing/2014/main" id="{EF2EF48B-2BC5-3776-C42E-EC1A0CB24A75}"/>
              </a:ext>
            </a:extLst>
          </p:cNvPr>
          <p:cNvGrpSpPr/>
          <p:nvPr/>
        </p:nvGrpSpPr>
        <p:grpSpPr>
          <a:xfrm>
            <a:off x="10154487" y="7132940"/>
            <a:ext cx="476056" cy="275437"/>
            <a:chOff x="9952321" y="7089339"/>
            <a:chExt cx="476056" cy="275437"/>
          </a:xfrm>
        </p:grpSpPr>
        <p:sp>
          <p:nvSpPr>
            <p:cNvPr id="18" name="楕円 17">
              <a:extLst>
                <a:ext uri="{FF2B5EF4-FFF2-40B4-BE49-F238E27FC236}">
                  <a16:creationId xmlns:a16="http://schemas.microsoft.com/office/drawing/2014/main" id="{045133DA-BEFC-D87A-D427-3378AB92D6EA}"/>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a:extLst>
                <a:ext uri="{FF2B5EF4-FFF2-40B4-BE49-F238E27FC236}">
                  <a16:creationId xmlns:a16="http://schemas.microsoft.com/office/drawing/2014/main" id="{183D5E4C-9641-4E77-BAB9-61FA17A0B290}"/>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12</a:t>
              </a:r>
              <a:endParaRPr lang="ja-JP" dirty="0"/>
            </a:p>
          </p:txBody>
        </p:sp>
      </p:grpSp>
      <p:sp>
        <p:nvSpPr>
          <p:cNvPr id="13" name="テキスト ボックス 12">
            <a:extLst>
              <a:ext uri="{FF2B5EF4-FFF2-40B4-BE49-F238E27FC236}">
                <a16:creationId xmlns:a16="http://schemas.microsoft.com/office/drawing/2014/main" id="{69619D89-42D0-706B-6582-284D6F0E0918}"/>
              </a:ext>
            </a:extLst>
          </p:cNvPr>
          <p:cNvSpPr txBox="1"/>
          <p:nvPr/>
        </p:nvSpPr>
        <p:spPr>
          <a:xfrm>
            <a:off x="3942157" y="6125019"/>
            <a:ext cx="116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ja-JP" sz="1000">
                <a:latin typeface="Meiryo"/>
                <a:ea typeface="Meiryo"/>
                <a:cs typeface="+mn-lt"/>
              </a:rPr>
              <a:t>(Unit : billion)</a:t>
            </a:r>
            <a:endParaRPr lang="ja-JP" sz="1000">
              <a:latin typeface="Meiryo"/>
              <a:ea typeface="Meiryo"/>
            </a:endParaRPr>
          </a:p>
        </p:txBody>
      </p:sp>
      <p:grpSp>
        <p:nvGrpSpPr>
          <p:cNvPr id="22" name="グループ化 21">
            <a:extLst>
              <a:ext uri="{FF2B5EF4-FFF2-40B4-BE49-F238E27FC236}">
                <a16:creationId xmlns:a16="http://schemas.microsoft.com/office/drawing/2014/main" id="{418494C5-ACC6-FCD9-52BF-A4E80649818B}"/>
              </a:ext>
            </a:extLst>
          </p:cNvPr>
          <p:cNvGrpSpPr/>
          <p:nvPr/>
        </p:nvGrpSpPr>
        <p:grpSpPr>
          <a:xfrm>
            <a:off x="592195" y="3355948"/>
            <a:ext cx="4474826" cy="518935"/>
            <a:chOff x="592288" y="2830530"/>
            <a:chExt cx="4474826" cy="518935"/>
          </a:xfrm>
        </p:grpSpPr>
        <p:sp>
          <p:nvSpPr>
            <p:cNvPr id="23" name="テキスト ボックス 22">
              <a:extLst>
                <a:ext uri="{FF2B5EF4-FFF2-40B4-BE49-F238E27FC236}">
                  <a16:creationId xmlns:a16="http://schemas.microsoft.com/office/drawing/2014/main" id="{19B695E0-6A1A-AE00-9F1D-A2A2C10278E6}"/>
                </a:ext>
              </a:extLst>
            </p:cNvPr>
            <p:cNvSpPr txBox="1"/>
            <p:nvPr/>
          </p:nvSpPr>
          <p:spPr>
            <a:xfrm>
              <a:off x="1129825" y="2857022"/>
              <a:ext cx="1826854"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eiryo"/>
                  <a:cs typeface="+mn-lt"/>
                </a:rPr>
                <a:t>Public works and utilities</a:t>
              </a:r>
              <a:endParaRPr lang="ja-JP">
                <a:latin typeface="Meiryo"/>
                <a:ea typeface="Meiryo"/>
              </a:endParaRPr>
            </a:p>
          </p:txBody>
        </p:sp>
        <p:sp>
          <p:nvSpPr>
            <p:cNvPr id="24" name="テキスト ボックス 23">
              <a:extLst>
                <a:ext uri="{FF2B5EF4-FFF2-40B4-BE49-F238E27FC236}">
                  <a16:creationId xmlns:a16="http://schemas.microsoft.com/office/drawing/2014/main" id="{72B9F26D-4F24-719C-42B0-327E3B761F89}"/>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2</a:t>
              </a:r>
              <a:endParaRPr lang="ja-JP" altLang="en-US" dirty="0">
                <a:latin typeface="Meiryo"/>
                <a:ea typeface="Meiryo"/>
                <a:cs typeface="+mn-lt"/>
              </a:endParaRPr>
            </a:p>
          </p:txBody>
        </p:sp>
        <p:sp>
          <p:nvSpPr>
            <p:cNvPr id="25" name="テキスト ボックス 24">
              <a:extLst>
                <a:ext uri="{FF2B5EF4-FFF2-40B4-BE49-F238E27FC236}">
                  <a16:creationId xmlns:a16="http://schemas.microsoft.com/office/drawing/2014/main" id="{1F4CC6BD-A934-DB5C-459A-2F2C157B73E9}"/>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27.6</a:t>
              </a:r>
              <a:r>
                <a:rPr lang="ja-JP" dirty="0">
                  <a:latin typeface="Meiryo"/>
                  <a:ea typeface="Meiryo"/>
                  <a:cs typeface="+mn-lt"/>
                </a:rPr>
                <a:t>％</a:t>
              </a:r>
              <a:endParaRPr lang="ja-JP" dirty="0">
                <a:latin typeface="Meiryo"/>
                <a:ea typeface="Meiryo"/>
              </a:endParaRPr>
            </a:p>
          </p:txBody>
        </p:sp>
        <p:sp>
          <p:nvSpPr>
            <p:cNvPr id="26" name="テキスト ボックス 25">
              <a:extLst>
                <a:ext uri="{FF2B5EF4-FFF2-40B4-BE49-F238E27FC236}">
                  <a16:creationId xmlns:a16="http://schemas.microsoft.com/office/drawing/2014/main" id="{CF044CED-E42F-5EA5-A08C-061E5142BDD0}"/>
                </a:ext>
              </a:extLst>
            </p:cNvPr>
            <p:cNvSpPr txBox="1"/>
            <p:nvPr/>
          </p:nvSpPr>
          <p:spPr>
            <a:xfrm>
              <a:off x="3855224" y="2832512"/>
              <a:ext cx="1211890"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¥42.9</a:t>
              </a:r>
              <a:endParaRPr lang="ja-JP">
                <a:latin typeface="メイリオ"/>
                <a:ea typeface="メイリオ"/>
              </a:endParaRPr>
            </a:p>
          </p:txBody>
        </p:sp>
      </p:grpSp>
      <p:grpSp>
        <p:nvGrpSpPr>
          <p:cNvPr id="27" name="グループ化 26">
            <a:extLst>
              <a:ext uri="{FF2B5EF4-FFF2-40B4-BE49-F238E27FC236}">
                <a16:creationId xmlns:a16="http://schemas.microsoft.com/office/drawing/2014/main" id="{F8183148-4BD1-8E0B-902F-6AF157BE1EB1}"/>
              </a:ext>
            </a:extLst>
          </p:cNvPr>
          <p:cNvGrpSpPr/>
          <p:nvPr/>
        </p:nvGrpSpPr>
        <p:grpSpPr>
          <a:xfrm>
            <a:off x="592195" y="3817946"/>
            <a:ext cx="4474826" cy="518529"/>
            <a:chOff x="592288" y="2830530"/>
            <a:chExt cx="4474826" cy="518529"/>
          </a:xfrm>
        </p:grpSpPr>
        <p:sp>
          <p:nvSpPr>
            <p:cNvPr id="28" name="テキスト ボックス 27">
              <a:extLst>
                <a:ext uri="{FF2B5EF4-FFF2-40B4-BE49-F238E27FC236}">
                  <a16:creationId xmlns:a16="http://schemas.microsoft.com/office/drawing/2014/main" id="{3933D117-7D6A-4B3F-546D-E54FD004527F}"/>
                </a:ext>
              </a:extLst>
            </p:cNvPr>
            <p:cNvSpPr txBox="1"/>
            <p:nvPr/>
          </p:nvSpPr>
          <p:spPr>
            <a:xfrm>
              <a:off x="1140859" y="2856616"/>
              <a:ext cx="1826854"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eiryo"/>
                  <a:cs typeface="+mn-lt"/>
                </a:rPr>
                <a:t>Agriculture, forestry</a:t>
              </a:r>
              <a:endParaRPr lang="ja-JP">
                <a:latin typeface="Meiryo"/>
                <a:ea typeface="Meiryo"/>
              </a:endParaRPr>
            </a:p>
            <a:p>
              <a:r>
                <a:rPr lang="en-US" sz="1300">
                  <a:latin typeface="Meiryo"/>
                  <a:ea typeface="Meiryo"/>
                  <a:cs typeface="+mn-lt"/>
                </a:rPr>
                <a:t>and fisheries</a:t>
              </a:r>
              <a:endParaRPr lang="ja-JP">
                <a:latin typeface="Meiryo"/>
                <a:ea typeface="Meiryo"/>
              </a:endParaRPr>
            </a:p>
          </p:txBody>
        </p:sp>
        <p:sp>
          <p:nvSpPr>
            <p:cNvPr id="29" name="テキスト ボックス 28">
              <a:extLst>
                <a:ext uri="{FF2B5EF4-FFF2-40B4-BE49-F238E27FC236}">
                  <a16:creationId xmlns:a16="http://schemas.microsoft.com/office/drawing/2014/main" id="{BF720B00-D4FF-4BE7-5CC7-BAF6450975D9}"/>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Meiryo"/>
                  <a:ea typeface="Meiryo"/>
                  <a:cs typeface="+mn-lt"/>
                </a:rPr>
                <a:t>3</a:t>
              </a:r>
              <a:endParaRPr lang="ja-JP" altLang="en-US" dirty="0">
                <a:latin typeface="Meiryo"/>
                <a:ea typeface="Meiryo"/>
                <a:cs typeface="+mn-lt"/>
              </a:endParaRPr>
            </a:p>
          </p:txBody>
        </p:sp>
        <p:sp>
          <p:nvSpPr>
            <p:cNvPr id="30" name="テキスト ボックス 29">
              <a:extLst>
                <a:ext uri="{FF2B5EF4-FFF2-40B4-BE49-F238E27FC236}">
                  <a16:creationId xmlns:a16="http://schemas.microsoft.com/office/drawing/2014/main" id="{638C2E86-67EF-4ACE-F26F-521518BA56B8}"/>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4.3</a:t>
              </a:r>
              <a:r>
                <a:rPr lang="ja-JP">
                  <a:latin typeface="Meiryo"/>
                  <a:ea typeface="Meiryo"/>
                  <a:cs typeface="+mn-lt"/>
                </a:rPr>
                <a:t>％</a:t>
              </a:r>
              <a:endParaRPr lang="ja-JP">
                <a:latin typeface="Meiryo"/>
                <a:ea typeface="Meiryo"/>
              </a:endParaRPr>
            </a:p>
          </p:txBody>
        </p:sp>
        <p:sp>
          <p:nvSpPr>
            <p:cNvPr id="31" name="テキスト ボックス 30">
              <a:extLst>
                <a:ext uri="{FF2B5EF4-FFF2-40B4-BE49-F238E27FC236}">
                  <a16:creationId xmlns:a16="http://schemas.microsoft.com/office/drawing/2014/main" id="{3DA399C2-AE9D-8030-8078-3761FDC65421}"/>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¥6.6</a:t>
              </a:r>
              <a:endParaRPr lang="en-US" altLang="ja-JP">
                <a:latin typeface="メイリオ"/>
                <a:ea typeface="メイリオ"/>
              </a:endParaRPr>
            </a:p>
          </p:txBody>
        </p:sp>
      </p:grpSp>
      <p:grpSp>
        <p:nvGrpSpPr>
          <p:cNvPr id="32" name="グループ化 31">
            <a:extLst>
              <a:ext uri="{FF2B5EF4-FFF2-40B4-BE49-F238E27FC236}">
                <a16:creationId xmlns:a16="http://schemas.microsoft.com/office/drawing/2014/main" id="{C5A3B661-929D-8A16-0FD4-5BCBCEAE392B}"/>
              </a:ext>
            </a:extLst>
          </p:cNvPr>
          <p:cNvGrpSpPr/>
          <p:nvPr/>
        </p:nvGrpSpPr>
        <p:grpSpPr>
          <a:xfrm>
            <a:off x="592195" y="4275981"/>
            <a:ext cx="4474826" cy="475188"/>
            <a:chOff x="592288" y="2830530"/>
            <a:chExt cx="4474826" cy="475188"/>
          </a:xfrm>
        </p:grpSpPr>
        <p:sp>
          <p:nvSpPr>
            <p:cNvPr id="33" name="テキスト ボックス 32">
              <a:extLst>
                <a:ext uri="{FF2B5EF4-FFF2-40B4-BE49-F238E27FC236}">
                  <a16:creationId xmlns:a16="http://schemas.microsoft.com/office/drawing/2014/main" id="{3ECA2737-A683-99E0-2824-E70C29E61769}"/>
                </a:ext>
              </a:extLst>
            </p:cNvPr>
            <p:cNvSpPr txBox="1"/>
            <p:nvPr/>
          </p:nvSpPr>
          <p:spPr>
            <a:xfrm>
              <a:off x="1132931" y="2943599"/>
              <a:ext cx="1826854"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n-lt"/>
                  <a:cs typeface="+mn-lt"/>
                </a:rPr>
                <a:t>Energy</a:t>
              </a:r>
              <a:endParaRPr lang="ja-JP">
                <a:latin typeface="Meiryo"/>
                <a:ea typeface="Meiryo"/>
              </a:endParaRPr>
            </a:p>
          </p:txBody>
        </p:sp>
        <p:sp>
          <p:nvSpPr>
            <p:cNvPr id="34" name="テキスト ボックス 33">
              <a:extLst>
                <a:ext uri="{FF2B5EF4-FFF2-40B4-BE49-F238E27FC236}">
                  <a16:creationId xmlns:a16="http://schemas.microsoft.com/office/drawing/2014/main" id="{555AB734-EA2B-AB0D-9CC3-F749A961D356}"/>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4</a:t>
              </a:r>
              <a:endParaRPr lang="ja-JP" altLang="en-US" dirty="0">
                <a:latin typeface="Meiryo"/>
                <a:ea typeface="Meiryo"/>
                <a:cs typeface="+mn-lt"/>
              </a:endParaRPr>
            </a:p>
          </p:txBody>
        </p:sp>
        <p:sp>
          <p:nvSpPr>
            <p:cNvPr id="35" name="テキスト ボックス 34">
              <a:extLst>
                <a:ext uri="{FF2B5EF4-FFF2-40B4-BE49-F238E27FC236}">
                  <a16:creationId xmlns:a16="http://schemas.microsoft.com/office/drawing/2014/main" id="{6F825779-36B7-B7D2-7B0C-0B4110C403B3}"/>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5.2</a:t>
              </a:r>
              <a:r>
                <a:rPr lang="ja-JP">
                  <a:latin typeface="Meiryo"/>
                  <a:ea typeface="Meiryo"/>
                  <a:cs typeface="+mn-lt"/>
                </a:rPr>
                <a:t>％</a:t>
              </a:r>
              <a:endParaRPr lang="ja-JP">
                <a:latin typeface="Meiryo"/>
                <a:ea typeface="Meiryo"/>
              </a:endParaRPr>
            </a:p>
          </p:txBody>
        </p:sp>
        <p:sp>
          <p:nvSpPr>
            <p:cNvPr id="36" name="テキスト ボックス 35">
              <a:extLst>
                <a:ext uri="{FF2B5EF4-FFF2-40B4-BE49-F238E27FC236}">
                  <a16:creationId xmlns:a16="http://schemas.microsoft.com/office/drawing/2014/main" id="{CE0D0DD4-DE2A-DC1A-5D03-96191506508E}"/>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¥8.0</a:t>
              </a:r>
              <a:endParaRPr lang="ja-JP">
                <a:latin typeface="メイリオ"/>
                <a:ea typeface="メイリオ"/>
              </a:endParaRPr>
            </a:p>
          </p:txBody>
        </p:sp>
      </p:grpSp>
      <p:grpSp>
        <p:nvGrpSpPr>
          <p:cNvPr id="37" name="グループ化 36">
            <a:extLst>
              <a:ext uri="{FF2B5EF4-FFF2-40B4-BE49-F238E27FC236}">
                <a16:creationId xmlns:a16="http://schemas.microsoft.com/office/drawing/2014/main" id="{C90D2ADF-3B7C-C237-4A90-4DA39D484F76}"/>
              </a:ext>
            </a:extLst>
          </p:cNvPr>
          <p:cNvGrpSpPr/>
          <p:nvPr/>
        </p:nvGrpSpPr>
        <p:grpSpPr>
          <a:xfrm>
            <a:off x="592195" y="4726087"/>
            <a:ext cx="4474826" cy="475188"/>
            <a:chOff x="592288" y="2830530"/>
            <a:chExt cx="4474826" cy="475188"/>
          </a:xfrm>
        </p:grpSpPr>
        <p:sp>
          <p:nvSpPr>
            <p:cNvPr id="38" name="テキスト ボックス 37">
              <a:extLst>
                <a:ext uri="{FF2B5EF4-FFF2-40B4-BE49-F238E27FC236}">
                  <a16:creationId xmlns:a16="http://schemas.microsoft.com/office/drawing/2014/main" id="{4FA1D30C-9DD7-CECC-FAD3-15ED9690B0C8}"/>
                </a:ext>
              </a:extLst>
            </p:cNvPr>
            <p:cNvSpPr txBox="1"/>
            <p:nvPr/>
          </p:nvSpPr>
          <p:spPr>
            <a:xfrm>
              <a:off x="1129825" y="2963215"/>
              <a:ext cx="1826854"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n-lt"/>
                  <a:cs typeface="+mn-lt"/>
                </a:rPr>
                <a:t>Human resources</a:t>
              </a:r>
              <a:endParaRPr lang="ja-JP">
                <a:latin typeface="Meiryo"/>
                <a:ea typeface="Meiryo"/>
              </a:endParaRPr>
            </a:p>
          </p:txBody>
        </p:sp>
        <p:sp>
          <p:nvSpPr>
            <p:cNvPr id="39" name="テキスト ボックス 38">
              <a:extLst>
                <a:ext uri="{FF2B5EF4-FFF2-40B4-BE49-F238E27FC236}">
                  <a16:creationId xmlns:a16="http://schemas.microsoft.com/office/drawing/2014/main" id="{B6140C45-E2E6-D2B6-4A8E-1DA7FE4324F9}"/>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5</a:t>
              </a:r>
              <a:endParaRPr lang="ja-JP" altLang="en-US" dirty="0">
                <a:latin typeface="Meiryo"/>
                <a:ea typeface="Meiryo"/>
                <a:cs typeface="+mn-lt"/>
              </a:endParaRPr>
            </a:p>
          </p:txBody>
        </p:sp>
        <p:sp>
          <p:nvSpPr>
            <p:cNvPr id="40" name="テキスト ボックス 39">
              <a:extLst>
                <a:ext uri="{FF2B5EF4-FFF2-40B4-BE49-F238E27FC236}">
                  <a16:creationId xmlns:a16="http://schemas.microsoft.com/office/drawing/2014/main" id="{7D4AB875-C2A6-4643-0F5E-CEDE9B09ECB5}"/>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Meiryo"/>
                  <a:ea typeface="Meiryo"/>
                  <a:cs typeface="+mn-lt"/>
                </a:rPr>
                <a:t>8.9</a:t>
              </a:r>
              <a:r>
                <a:rPr lang="ja-JP">
                  <a:latin typeface="Meiryo"/>
                  <a:ea typeface="Meiryo"/>
                  <a:cs typeface="+mn-lt"/>
                </a:rPr>
                <a:t>％</a:t>
              </a:r>
              <a:endParaRPr lang="ja-JP">
                <a:latin typeface="Meiryo"/>
                <a:ea typeface="Meiryo"/>
              </a:endParaRPr>
            </a:p>
          </p:txBody>
        </p:sp>
        <p:sp>
          <p:nvSpPr>
            <p:cNvPr id="41" name="テキスト ボックス 40">
              <a:extLst>
                <a:ext uri="{FF2B5EF4-FFF2-40B4-BE49-F238E27FC236}">
                  <a16:creationId xmlns:a16="http://schemas.microsoft.com/office/drawing/2014/main" id="{C216383F-23FA-F28B-336E-028D30B65343}"/>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¥13.8</a:t>
              </a:r>
              <a:endParaRPr lang="ja-JP">
                <a:latin typeface="メイリオ"/>
                <a:ea typeface="メイリオ"/>
              </a:endParaRPr>
            </a:p>
          </p:txBody>
        </p:sp>
      </p:grpSp>
      <p:grpSp>
        <p:nvGrpSpPr>
          <p:cNvPr id="42" name="グループ化 41">
            <a:extLst>
              <a:ext uri="{FF2B5EF4-FFF2-40B4-BE49-F238E27FC236}">
                <a16:creationId xmlns:a16="http://schemas.microsoft.com/office/drawing/2014/main" id="{7E33DAF7-EAAF-444E-6EE2-A683782575BA}"/>
              </a:ext>
            </a:extLst>
          </p:cNvPr>
          <p:cNvGrpSpPr/>
          <p:nvPr/>
        </p:nvGrpSpPr>
        <p:grpSpPr>
          <a:xfrm>
            <a:off x="592195" y="5176194"/>
            <a:ext cx="4474826" cy="517377"/>
            <a:chOff x="592288" y="2830530"/>
            <a:chExt cx="4474826" cy="517377"/>
          </a:xfrm>
        </p:grpSpPr>
        <p:sp>
          <p:nvSpPr>
            <p:cNvPr id="43" name="テキスト ボックス 42">
              <a:extLst>
                <a:ext uri="{FF2B5EF4-FFF2-40B4-BE49-F238E27FC236}">
                  <a16:creationId xmlns:a16="http://schemas.microsoft.com/office/drawing/2014/main" id="{97D1F48D-FDD5-C114-7A36-12F860417899}"/>
                </a:ext>
              </a:extLst>
            </p:cNvPr>
            <p:cNvSpPr txBox="1"/>
            <p:nvPr/>
          </p:nvSpPr>
          <p:spPr>
            <a:xfrm>
              <a:off x="1132931" y="2855464"/>
              <a:ext cx="1826854" cy="4924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n-lt"/>
                  <a:cs typeface="+mn-lt"/>
                </a:rPr>
                <a:t>Health and medical care</a:t>
              </a:r>
              <a:endParaRPr lang="ja-JP">
                <a:latin typeface="Meiryo"/>
                <a:ea typeface="Meiryo"/>
              </a:endParaRPr>
            </a:p>
          </p:txBody>
        </p:sp>
        <p:sp>
          <p:nvSpPr>
            <p:cNvPr id="44" name="テキスト ボックス 43">
              <a:extLst>
                <a:ext uri="{FF2B5EF4-FFF2-40B4-BE49-F238E27FC236}">
                  <a16:creationId xmlns:a16="http://schemas.microsoft.com/office/drawing/2014/main" id="{CA764151-F7CA-6B2F-A68B-57E3A0D4A392}"/>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6</a:t>
              </a:r>
              <a:endParaRPr lang="ja-JP" altLang="en-US" dirty="0">
                <a:latin typeface="Meiryo"/>
                <a:ea typeface="Meiryo"/>
                <a:cs typeface="+mn-lt"/>
              </a:endParaRPr>
            </a:p>
          </p:txBody>
        </p:sp>
        <p:sp>
          <p:nvSpPr>
            <p:cNvPr id="45" name="テキスト ボックス 44">
              <a:extLst>
                <a:ext uri="{FF2B5EF4-FFF2-40B4-BE49-F238E27FC236}">
                  <a16:creationId xmlns:a16="http://schemas.microsoft.com/office/drawing/2014/main" id="{6EA570BE-6756-5529-9E15-28E7B26C4CB4}"/>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9.0</a:t>
              </a:r>
              <a:r>
                <a:rPr lang="ja-JP" dirty="0">
                  <a:latin typeface="Meiryo"/>
                  <a:ea typeface="Meiryo"/>
                  <a:cs typeface="+mn-lt"/>
                </a:rPr>
                <a:t>％</a:t>
              </a:r>
              <a:endParaRPr lang="ja-JP" dirty="0">
                <a:latin typeface="Meiryo"/>
                <a:ea typeface="Meiryo"/>
              </a:endParaRPr>
            </a:p>
          </p:txBody>
        </p:sp>
        <p:sp>
          <p:nvSpPr>
            <p:cNvPr id="46" name="テキスト ボックス 45">
              <a:extLst>
                <a:ext uri="{FF2B5EF4-FFF2-40B4-BE49-F238E27FC236}">
                  <a16:creationId xmlns:a16="http://schemas.microsoft.com/office/drawing/2014/main" id="{38768008-4322-B118-328A-8EE86780058B}"/>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¥13.9</a:t>
              </a:r>
              <a:endParaRPr lang="ja-JP">
                <a:latin typeface="メイリオ"/>
                <a:ea typeface="メイリオ"/>
              </a:endParaRPr>
            </a:p>
          </p:txBody>
        </p:sp>
      </p:grpSp>
      <p:grpSp>
        <p:nvGrpSpPr>
          <p:cNvPr id="47" name="グループ化 46">
            <a:extLst>
              <a:ext uri="{FF2B5EF4-FFF2-40B4-BE49-F238E27FC236}">
                <a16:creationId xmlns:a16="http://schemas.microsoft.com/office/drawing/2014/main" id="{FB742519-FD2A-A976-AAF8-238961C50670}"/>
              </a:ext>
            </a:extLst>
          </p:cNvPr>
          <p:cNvGrpSpPr/>
          <p:nvPr/>
        </p:nvGrpSpPr>
        <p:grpSpPr>
          <a:xfrm>
            <a:off x="592195" y="5626300"/>
            <a:ext cx="4474826" cy="475188"/>
            <a:chOff x="592288" y="2830530"/>
            <a:chExt cx="4474826" cy="475188"/>
          </a:xfrm>
        </p:grpSpPr>
        <p:sp>
          <p:nvSpPr>
            <p:cNvPr id="48" name="テキスト ボックス 47">
              <a:extLst>
                <a:ext uri="{FF2B5EF4-FFF2-40B4-BE49-F238E27FC236}">
                  <a16:creationId xmlns:a16="http://schemas.microsoft.com/office/drawing/2014/main" id="{B0641189-3302-45FB-5A6F-26110BECA243}"/>
                </a:ext>
              </a:extLst>
            </p:cNvPr>
            <p:cNvSpPr txBox="1"/>
            <p:nvPr/>
          </p:nvSpPr>
          <p:spPr>
            <a:xfrm>
              <a:off x="1131378" y="2949037"/>
              <a:ext cx="1826854"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300">
                  <a:latin typeface="Meiryo"/>
                  <a:ea typeface="+mn-lt"/>
                  <a:cs typeface="+mn-lt"/>
                </a:rPr>
                <a:t>Social welfare</a:t>
              </a:r>
              <a:endParaRPr lang="ja-JP">
                <a:latin typeface="Meiryo"/>
                <a:ea typeface="Meiryo"/>
              </a:endParaRPr>
            </a:p>
          </p:txBody>
        </p:sp>
        <p:sp>
          <p:nvSpPr>
            <p:cNvPr id="49" name="テキスト ボックス 48">
              <a:extLst>
                <a:ext uri="{FF2B5EF4-FFF2-40B4-BE49-F238E27FC236}">
                  <a16:creationId xmlns:a16="http://schemas.microsoft.com/office/drawing/2014/main" id="{0D4C5DC2-7F42-FD45-5745-D90530BF0E23}"/>
                </a:ext>
              </a:extLst>
            </p:cNvPr>
            <p:cNvSpPr txBox="1"/>
            <p:nvPr/>
          </p:nvSpPr>
          <p:spPr>
            <a:xfrm>
              <a:off x="592288" y="2832512"/>
              <a:ext cx="548762"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7</a:t>
              </a:r>
              <a:endParaRPr lang="ja-JP" altLang="en-US" dirty="0">
                <a:latin typeface="Meiryo"/>
                <a:ea typeface="Meiryo"/>
                <a:cs typeface="+mn-lt"/>
              </a:endParaRPr>
            </a:p>
          </p:txBody>
        </p:sp>
        <p:sp>
          <p:nvSpPr>
            <p:cNvPr id="50" name="テキスト ボックス 49">
              <a:extLst>
                <a:ext uri="{FF2B5EF4-FFF2-40B4-BE49-F238E27FC236}">
                  <a16:creationId xmlns:a16="http://schemas.microsoft.com/office/drawing/2014/main" id="{98439ABA-D15B-E2C3-A165-371ECF895B06}"/>
                </a:ext>
              </a:extLst>
            </p:cNvPr>
            <p:cNvSpPr txBox="1"/>
            <p:nvPr/>
          </p:nvSpPr>
          <p:spPr>
            <a:xfrm>
              <a:off x="2969832" y="2830530"/>
              <a:ext cx="1003803"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dirty="0">
                  <a:latin typeface="Meiryo"/>
                  <a:ea typeface="Meiryo"/>
                  <a:cs typeface="+mn-lt"/>
                </a:rPr>
                <a:t>0.5</a:t>
              </a:r>
              <a:r>
                <a:rPr lang="ja-JP">
                  <a:latin typeface="Meiryo"/>
                  <a:ea typeface="Meiryo"/>
                  <a:cs typeface="+mn-lt"/>
                </a:rPr>
                <a:t>％</a:t>
              </a:r>
              <a:endParaRPr lang="ja-JP">
                <a:latin typeface="Meiryo"/>
                <a:ea typeface="Meiryo"/>
              </a:endParaRPr>
            </a:p>
          </p:txBody>
        </p:sp>
        <p:sp>
          <p:nvSpPr>
            <p:cNvPr id="51" name="テキスト ボックス 50">
              <a:extLst>
                <a:ext uri="{FF2B5EF4-FFF2-40B4-BE49-F238E27FC236}">
                  <a16:creationId xmlns:a16="http://schemas.microsoft.com/office/drawing/2014/main" id="{97DE8751-9F2E-7403-AFA2-6A6FEDA5A3E0}"/>
                </a:ext>
              </a:extLst>
            </p:cNvPr>
            <p:cNvSpPr txBox="1"/>
            <p:nvPr/>
          </p:nvSpPr>
          <p:spPr>
            <a:xfrm>
              <a:off x="3974145" y="2830530"/>
              <a:ext cx="1092969" cy="4732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lnSpc>
                  <a:spcPct val="150000"/>
                </a:lnSpc>
              </a:pPr>
              <a:r>
                <a:rPr lang="en-US" altLang="ja-JP">
                  <a:latin typeface="メイリオ"/>
                  <a:ea typeface="メイリオ"/>
                  <a:cs typeface="+mn-lt"/>
                </a:rPr>
                <a:t>¥0.7</a:t>
              </a:r>
              <a:endParaRPr lang="ja-JP">
                <a:latin typeface="メイリオ"/>
                <a:ea typeface="メイリオ"/>
              </a:endParaRPr>
            </a:p>
          </p:txBody>
        </p:sp>
      </p:grpSp>
      <p:sp>
        <p:nvSpPr>
          <p:cNvPr id="67" name="テキスト ボックス タイトル">
            <a:extLst>
              <a:ext uri="{FF2B5EF4-FFF2-40B4-BE49-F238E27FC236}">
                <a16:creationId xmlns:a16="http://schemas.microsoft.com/office/drawing/2014/main" id="{787848E7-D1A7-9347-3536-84111FEA3787}"/>
              </a:ext>
            </a:extLst>
          </p:cNvPr>
          <p:cNvSpPr txBox="1"/>
          <p:nvPr/>
        </p:nvSpPr>
        <p:spPr>
          <a:xfrm>
            <a:off x="5958633" y="843081"/>
            <a:ext cx="4128167"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000" b="1">
                <a:latin typeface="Meiryo"/>
                <a:ea typeface="Meiryo"/>
                <a:cs typeface="+mn-lt"/>
              </a:rPr>
              <a:t> Grants</a:t>
            </a:r>
            <a:r>
              <a:rPr lang="en-US" altLang="ja-JP" sz="2000" b="1">
                <a:latin typeface="Meiryo"/>
                <a:ea typeface="Meiryo"/>
                <a:cs typeface="+mn-lt"/>
              </a:rPr>
              <a:t>（Fiscal</a:t>
            </a:r>
            <a:r>
              <a:rPr lang="en-US" altLang="ja-JP" sz="2000" b="1" dirty="0">
                <a:latin typeface="Meiryo"/>
                <a:ea typeface="Meiryo"/>
                <a:cs typeface="+mn-lt"/>
              </a:rPr>
              <a:t> 2023</a:t>
            </a:r>
            <a:r>
              <a:rPr lang="ja-JP" altLang="en-US" sz="2000" b="1">
                <a:latin typeface="Meiryo"/>
                <a:ea typeface="Meiryo"/>
                <a:cs typeface="+mn-lt"/>
              </a:rPr>
              <a:t>）</a:t>
            </a:r>
            <a:endParaRPr lang="ja-JP" altLang="en-US" sz="2000">
              <a:latin typeface="Meiryo"/>
              <a:ea typeface="Meiryo"/>
              <a:cs typeface="+mn-lt"/>
            </a:endParaRPr>
          </a:p>
        </p:txBody>
      </p:sp>
      <p:sp>
        <p:nvSpPr>
          <p:cNvPr id="12" name="テキスト ボックス 11">
            <a:extLst>
              <a:ext uri="{FF2B5EF4-FFF2-40B4-BE49-F238E27FC236}">
                <a16:creationId xmlns:a16="http://schemas.microsoft.com/office/drawing/2014/main" id="{8505D2F5-4D8A-050A-2AE6-5C7AE811920C}"/>
              </a:ext>
            </a:extLst>
          </p:cNvPr>
          <p:cNvSpPr txBox="1"/>
          <p:nvPr/>
        </p:nvSpPr>
        <p:spPr>
          <a:xfrm>
            <a:off x="6659545" y="3686660"/>
            <a:ext cx="2378508"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b="1">
                <a:latin typeface="Meiryo"/>
                <a:ea typeface="Meiryo"/>
                <a:cs typeface="+mn-lt"/>
              </a:rPr>
              <a:t>Grants</a:t>
            </a:r>
            <a:endParaRPr lang="ja-JP" b="1">
              <a:latin typeface="Meiryo"/>
              <a:ea typeface="Meiryo"/>
            </a:endParaRPr>
          </a:p>
        </p:txBody>
      </p:sp>
    </p:spTree>
    <p:extLst>
      <p:ext uri="{BB962C8B-B14F-4D97-AF65-F5344CB8AC3E}">
        <p14:creationId xmlns:p14="http://schemas.microsoft.com/office/powerpoint/2010/main" val="22787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B57F9-0BDF-42D4-6E18-5746D0B6812A}"/>
            </a:ext>
          </a:extLst>
        </p:cNvPr>
        <p:cNvGrpSpPr/>
        <p:nvPr/>
      </p:nvGrpSpPr>
      <p:grpSpPr>
        <a:xfrm>
          <a:off x="0" y="0"/>
          <a:ext cx="0" cy="0"/>
          <a:chOff x="0" y="0"/>
          <a:chExt cx="0" cy="0"/>
        </a:xfrm>
      </p:grpSpPr>
      <p:grpSp>
        <p:nvGrpSpPr>
          <p:cNvPr id="8" name="ガイド" hidden="1">
            <a:extLst>
              <a:ext uri="{FF2B5EF4-FFF2-40B4-BE49-F238E27FC236}">
                <a16:creationId xmlns:a16="http://schemas.microsoft.com/office/drawing/2014/main" id="{CC0BAF77-D083-26EB-E56F-1243ACB3A949}"/>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49CDBDA3-417C-BB5B-4CAD-B7A268DF5D7B}"/>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6" name="直線矢印コネクタ 5">
              <a:extLst>
                <a:ext uri="{FF2B5EF4-FFF2-40B4-BE49-F238E27FC236}">
                  <a16:creationId xmlns:a16="http://schemas.microsoft.com/office/drawing/2014/main" id="{6A369B77-E55B-60E5-4307-F1100B351F17}"/>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 name="グループ化 1">
            <a:extLst>
              <a:ext uri="{FF2B5EF4-FFF2-40B4-BE49-F238E27FC236}">
                <a16:creationId xmlns:a16="http://schemas.microsoft.com/office/drawing/2014/main" id="{4DCA7346-5F66-FFBC-30E8-A242D325D3A2}"/>
              </a:ext>
            </a:extLst>
          </p:cNvPr>
          <p:cNvGrpSpPr/>
          <p:nvPr/>
        </p:nvGrpSpPr>
        <p:grpSpPr>
          <a:xfrm>
            <a:off x="541089" y="2493302"/>
            <a:ext cx="9600776" cy="3728551"/>
            <a:chOff x="541087" y="2493301"/>
            <a:chExt cx="9124478" cy="3728551"/>
          </a:xfrm>
        </p:grpSpPr>
        <p:sp>
          <p:nvSpPr>
            <p:cNvPr id="20" name="正方形/長方形 19">
              <a:extLst>
                <a:ext uri="{FF2B5EF4-FFF2-40B4-BE49-F238E27FC236}">
                  <a16:creationId xmlns:a16="http://schemas.microsoft.com/office/drawing/2014/main" id="{B9799000-A7E7-32B1-C1DA-134C8EB3909F}"/>
                </a:ext>
              </a:extLst>
            </p:cNvPr>
            <p:cNvSpPr/>
            <p:nvPr/>
          </p:nvSpPr>
          <p:spPr>
            <a:xfrm>
              <a:off x="549970" y="2493301"/>
              <a:ext cx="9115595" cy="740230"/>
            </a:xfrm>
            <a:prstGeom prst="rect">
              <a:avLst/>
            </a:prstGeom>
            <a:solidFill>
              <a:srgbClr val="E3F1E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1" name="正方形/長方形 20">
              <a:extLst>
                <a:ext uri="{FF2B5EF4-FFF2-40B4-BE49-F238E27FC236}">
                  <a16:creationId xmlns:a16="http://schemas.microsoft.com/office/drawing/2014/main" id="{236B9873-4FA8-1235-9315-28FBB3016823}"/>
                </a:ext>
              </a:extLst>
            </p:cNvPr>
            <p:cNvSpPr/>
            <p:nvPr/>
          </p:nvSpPr>
          <p:spPr>
            <a:xfrm>
              <a:off x="549890" y="3987462"/>
              <a:ext cx="9115595" cy="740230"/>
            </a:xfrm>
            <a:prstGeom prst="rect">
              <a:avLst/>
            </a:prstGeom>
            <a:solidFill>
              <a:srgbClr val="E3F1E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2" name="正方形/長方形 21">
              <a:extLst>
                <a:ext uri="{FF2B5EF4-FFF2-40B4-BE49-F238E27FC236}">
                  <a16:creationId xmlns:a16="http://schemas.microsoft.com/office/drawing/2014/main" id="{79E9A57A-6211-ACA5-E118-DABC98B8EE74}"/>
                </a:ext>
              </a:extLst>
            </p:cNvPr>
            <p:cNvSpPr/>
            <p:nvPr/>
          </p:nvSpPr>
          <p:spPr>
            <a:xfrm>
              <a:off x="541088" y="5481622"/>
              <a:ext cx="9115595" cy="740230"/>
            </a:xfrm>
            <a:prstGeom prst="rect">
              <a:avLst/>
            </a:prstGeom>
            <a:solidFill>
              <a:srgbClr val="E3F1E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grpSp>
      <p:sp>
        <p:nvSpPr>
          <p:cNvPr id="3" name="テキスト ボックス 00">
            <a:extLst>
              <a:ext uri="{FF2B5EF4-FFF2-40B4-BE49-F238E27FC236}">
                <a16:creationId xmlns:a16="http://schemas.microsoft.com/office/drawing/2014/main" id="{2DA410CC-B0F5-36FA-5257-84550FFF69B9}"/>
              </a:ext>
            </a:extLst>
          </p:cNvPr>
          <p:cNvSpPr txBox="1"/>
          <p:nvPr/>
        </p:nvSpPr>
        <p:spPr>
          <a:xfrm>
            <a:off x="592410" y="782545"/>
            <a:ext cx="794847" cy="523220"/>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08</a:t>
            </a:r>
            <a:endParaRPr lang="ja-JP" sz="2800" b="1">
              <a:solidFill>
                <a:schemeClr val="bg1"/>
              </a:solidFill>
              <a:latin typeface="Meiryo"/>
              <a:ea typeface="Meiryo"/>
            </a:endParaRPr>
          </a:p>
        </p:txBody>
      </p:sp>
      <p:sp>
        <p:nvSpPr>
          <p:cNvPr id="5" name="テキスト ボックス タイトル">
            <a:extLst>
              <a:ext uri="{FF2B5EF4-FFF2-40B4-BE49-F238E27FC236}">
                <a16:creationId xmlns:a16="http://schemas.microsoft.com/office/drawing/2014/main" id="{FE50FC71-242B-DD46-B043-A830AC4C68A2}"/>
              </a:ext>
            </a:extLst>
          </p:cNvPr>
          <p:cNvSpPr txBox="1"/>
          <p:nvPr/>
        </p:nvSpPr>
        <p:spPr>
          <a:xfrm>
            <a:off x="1574536" y="781642"/>
            <a:ext cx="10058368" cy="492443"/>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500" b="1">
                <a:latin typeface="メイリオ"/>
                <a:ea typeface="メイリオ"/>
                <a:cs typeface="+mn-lt"/>
              </a:rPr>
              <a:t>Scale of Technical Cooperation by type</a:t>
            </a:r>
            <a:r>
              <a:rPr lang="en-US" sz="1800" b="1">
                <a:latin typeface="メイリオ"/>
                <a:ea typeface="メイリオ"/>
                <a:cs typeface="+mn-lt"/>
              </a:rPr>
              <a:t>（Fiscal 2023）</a:t>
            </a:r>
            <a:endParaRPr lang="ja-JP" sz="1800" b="1">
              <a:latin typeface="メイリオ"/>
              <a:ea typeface="メイリオ"/>
            </a:endParaRPr>
          </a:p>
        </p:txBody>
      </p:sp>
      <p:sp>
        <p:nvSpPr>
          <p:cNvPr id="7" name="テキスト ボックス 11">
            <a:extLst>
              <a:ext uri="{FF2B5EF4-FFF2-40B4-BE49-F238E27FC236}">
                <a16:creationId xmlns:a16="http://schemas.microsoft.com/office/drawing/2014/main" id="{E3CAA6CB-C053-0CF3-F797-E1B348891A8D}"/>
              </a:ext>
            </a:extLst>
          </p:cNvPr>
          <p:cNvSpPr txBox="1"/>
          <p:nvPr/>
        </p:nvSpPr>
        <p:spPr>
          <a:xfrm>
            <a:off x="643078" y="2562218"/>
            <a:ext cx="4220489" cy="646331"/>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Acc</a:t>
            </a:r>
            <a:r>
              <a:rPr lang="en-US" altLang="ja-JP" b="1">
                <a:latin typeface="Meiryo"/>
                <a:ea typeface="+mn-lt"/>
                <a:cs typeface="+mn-lt"/>
              </a:rPr>
              <a:t>eptanc</a:t>
            </a:r>
            <a:r>
              <a:rPr lang="ja-JP" b="1">
                <a:latin typeface="Meiryo"/>
                <a:ea typeface="Meiryo"/>
                <a:cs typeface="+mn-lt"/>
              </a:rPr>
              <a:t>e o</a:t>
            </a:r>
            <a:r>
              <a:rPr lang="en-US" altLang="ja-JP" b="1">
                <a:latin typeface="Meiryo"/>
                <a:ea typeface="+mn-lt"/>
                <a:cs typeface="+mn-lt"/>
              </a:rPr>
              <a:t>f</a:t>
            </a:r>
            <a:r>
              <a:rPr lang="ja-JP" b="1" dirty="0">
                <a:latin typeface="Meiryo"/>
                <a:ea typeface="Meiryo"/>
                <a:cs typeface="+mn-lt"/>
              </a:rPr>
              <a:t> </a:t>
            </a:r>
            <a:r>
              <a:rPr lang="en-US" altLang="ja-JP" b="1">
                <a:latin typeface="Meiryo"/>
                <a:ea typeface="+mn-lt"/>
                <a:cs typeface="+mn-lt"/>
              </a:rPr>
              <a:t>trainin</a:t>
            </a:r>
            <a:r>
              <a:rPr lang="ja-JP" b="1">
                <a:latin typeface="Meiryo"/>
                <a:ea typeface="Meiryo"/>
                <a:cs typeface="+mn-lt"/>
              </a:rPr>
              <a:t>g </a:t>
            </a:r>
            <a:r>
              <a:rPr lang="en-US" altLang="ja-JP" b="1">
                <a:latin typeface="Meiryo"/>
                <a:ea typeface="+mn-lt"/>
                <a:cs typeface="+mn-lt"/>
              </a:rPr>
              <a:t>part</a:t>
            </a:r>
            <a:r>
              <a:rPr lang="ja-JP" b="1">
                <a:latin typeface="Meiryo"/>
                <a:ea typeface="Meiryo"/>
                <a:cs typeface="+mn-lt"/>
              </a:rPr>
              <a:t>i</a:t>
            </a:r>
            <a:r>
              <a:rPr lang="en-US" altLang="ja-JP" b="1">
                <a:latin typeface="Meiryo"/>
                <a:ea typeface="+mn-lt"/>
                <a:cs typeface="+mn-lt"/>
              </a:rPr>
              <a:t>cipa</a:t>
            </a:r>
            <a:r>
              <a:rPr lang="ja-JP" b="1">
                <a:latin typeface="Meiryo"/>
                <a:ea typeface="Meiryo"/>
                <a:cs typeface="+mn-lt"/>
              </a:rPr>
              <a:t>nts</a:t>
            </a:r>
            <a:endParaRPr lang="ja-JP" b="1">
              <a:latin typeface="Meiryo"/>
              <a:ea typeface="Meiryo"/>
            </a:endParaRPr>
          </a:p>
        </p:txBody>
      </p:sp>
      <p:sp>
        <p:nvSpPr>
          <p:cNvPr id="9" name="テキスト ボックス 18">
            <a:extLst>
              <a:ext uri="{FF2B5EF4-FFF2-40B4-BE49-F238E27FC236}">
                <a16:creationId xmlns:a16="http://schemas.microsoft.com/office/drawing/2014/main" id="{FDC94877-5558-3F80-2418-EEBD201BBDFE}"/>
              </a:ext>
            </a:extLst>
          </p:cNvPr>
          <p:cNvSpPr txBox="1"/>
          <p:nvPr/>
        </p:nvSpPr>
        <p:spPr>
          <a:xfrm>
            <a:off x="643078" y="3437632"/>
            <a:ext cx="422048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D</a:t>
            </a:r>
            <a:r>
              <a:rPr lang="en-US" altLang="ja-JP" b="1">
                <a:latin typeface="Meiryo"/>
                <a:ea typeface="+mn-lt"/>
                <a:cs typeface="+mn-lt"/>
              </a:rPr>
              <a:t>ispa</a:t>
            </a:r>
            <a:r>
              <a:rPr lang="ja-JP" b="1">
                <a:latin typeface="Meiryo"/>
                <a:ea typeface="Meiryo"/>
                <a:cs typeface="+mn-lt"/>
              </a:rPr>
              <a:t>tc</a:t>
            </a:r>
            <a:r>
              <a:rPr lang="en-US" altLang="ja-JP" b="1">
                <a:latin typeface="Meiryo"/>
                <a:ea typeface="+mn-lt"/>
                <a:cs typeface="+mn-lt"/>
              </a:rPr>
              <a:t>h</a:t>
            </a:r>
            <a:r>
              <a:rPr lang="ja-JP" altLang="en-US" b="1" dirty="0">
                <a:latin typeface="Meiryo"/>
                <a:ea typeface="Meiryo"/>
                <a:cs typeface="+mn-lt"/>
              </a:rPr>
              <a:t> </a:t>
            </a:r>
            <a:r>
              <a:rPr lang="en-US" altLang="ja-JP" b="1">
                <a:latin typeface="Meiryo"/>
                <a:ea typeface="+mn-lt"/>
                <a:cs typeface="+mn-lt"/>
              </a:rPr>
              <a:t>of</a:t>
            </a:r>
            <a:r>
              <a:rPr lang="ja-JP" b="1" dirty="0">
                <a:latin typeface="Meiryo"/>
                <a:ea typeface="Meiryo"/>
                <a:cs typeface="+mn-lt"/>
              </a:rPr>
              <a:t> </a:t>
            </a:r>
            <a:r>
              <a:rPr lang="en-US" altLang="ja-JP" b="1">
                <a:latin typeface="Meiryo"/>
                <a:ea typeface="+mn-lt"/>
                <a:cs typeface="+mn-lt"/>
              </a:rPr>
              <a:t>expe</a:t>
            </a:r>
            <a:r>
              <a:rPr lang="ja-JP" b="1">
                <a:latin typeface="Meiryo"/>
                <a:ea typeface="Meiryo"/>
                <a:cs typeface="+mn-lt"/>
              </a:rPr>
              <a:t>rts</a:t>
            </a:r>
            <a:endParaRPr lang="ja-JP" b="1">
              <a:latin typeface="Meiryo"/>
              <a:ea typeface="Meiryo"/>
            </a:endParaRPr>
          </a:p>
        </p:txBody>
      </p:sp>
      <p:sp>
        <p:nvSpPr>
          <p:cNvPr id="11" name="テキスト ボックス 19">
            <a:extLst>
              <a:ext uri="{FF2B5EF4-FFF2-40B4-BE49-F238E27FC236}">
                <a16:creationId xmlns:a16="http://schemas.microsoft.com/office/drawing/2014/main" id="{AFED2B3B-EBCF-5E56-BF89-5330CF3C5FC1}"/>
              </a:ext>
            </a:extLst>
          </p:cNvPr>
          <p:cNvSpPr txBox="1"/>
          <p:nvPr/>
        </p:nvSpPr>
        <p:spPr>
          <a:xfrm>
            <a:off x="643078" y="4197861"/>
            <a:ext cx="422048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D</a:t>
            </a:r>
            <a:r>
              <a:rPr lang="en-US" altLang="ja-JP" b="1">
                <a:latin typeface="Meiryo"/>
                <a:ea typeface="Meiryo"/>
                <a:cs typeface="+mn-lt"/>
              </a:rPr>
              <a:t>isp</a:t>
            </a:r>
            <a:r>
              <a:rPr lang="ja-JP" b="1">
                <a:latin typeface="Meiryo"/>
                <a:ea typeface="Meiryo"/>
                <a:cs typeface="+mn-lt"/>
              </a:rPr>
              <a:t>atch </a:t>
            </a:r>
            <a:r>
              <a:rPr lang="en-US" altLang="ja-JP" b="1">
                <a:latin typeface="Meiryo"/>
                <a:ea typeface="Meiryo"/>
                <a:cs typeface="+mn-lt"/>
              </a:rPr>
              <a:t>of</a:t>
            </a:r>
            <a:r>
              <a:rPr lang="ja-JP" b="1" dirty="0">
                <a:latin typeface="Meiryo"/>
                <a:ea typeface="Meiryo"/>
                <a:cs typeface="+mn-lt"/>
              </a:rPr>
              <a:t> </a:t>
            </a:r>
            <a:r>
              <a:rPr lang="en-US" altLang="ja-JP" b="1">
                <a:latin typeface="Meiryo"/>
                <a:ea typeface="Meiryo"/>
                <a:cs typeface="+mn-lt"/>
              </a:rPr>
              <a:t>stud</a:t>
            </a:r>
            <a:r>
              <a:rPr lang="ja-JP" b="1">
                <a:latin typeface="Meiryo"/>
                <a:ea typeface="Meiryo"/>
                <a:cs typeface="+mn-lt"/>
              </a:rPr>
              <a:t>y </a:t>
            </a:r>
            <a:r>
              <a:rPr lang="en-US" altLang="ja-JP" b="1">
                <a:latin typeface="Meiryo"/>
                <a:ea typeface="Meiryo"/>
                <a:cs typeface="+mn-lt"/>
              </a:rPr>
              <a:t>team</a:t>
            </a:r>
            <a:r>
              <a:rPr lang="ja-JP" b="1" dirty="0">
                <a:latin typeface="Meiryo"/>
                <a:ea typeface="Meiryo"/>
                <a:cs typeface="+mn-lt"/>
              </a:rPr>
              <a:t> </a:t>
            </a:r>
            <a:r>
              <a:rPr lang="en-US" altLang="ja-JP" b="1">
                <a:latin typeface="Meiryo"/>
                <a:ea typeface="Meiryo"/>
                <a:cs typeface="+mn-lt"/>
              </a:rPr>
              <a:t>memb</a:t>
            </a:r>
            <a:r>
              <a:rPr lang="ja-JP" b="1">
                <a:latin typeface="Meiryo"/>
                <a:ea typeface="Meiryo"/>
                <a:cs typeface="+mn-lt"/>
              </a:rPr>
              <a:t>ers</a:t>
            </a:r>
            <a:endParaRPr lang="ja-JP" b="1">
              <a:latin typeface="Meiryo"/>
              <a:ea typeface="Meiryo"/>
            </a:endParaRPr>
          </a:p>
        </p:txBody>
      </p:sp>
      <p:sp>
        <p:nvSpPr>
          <p:cNvPr id="18" name="テキスト ボックス 20">
            <a:extLst>
              <a:ext uri="{FF2B5EF4-FFF2-40B4-BE49-F238E27FC236}">
                <a16:creationId xmlns:a16="http://schemas.microsoft.com/office/drawing/2014/main" id="{6E4DC462-00BD-CB48-1A1B-19201DE0AB16}"/>
              </a:ext>
            </a:extLst>
          </p:cNvPr>
          <p:cNvSpPr txBox="1"/>
          <p:nvPr/>
        </p:nvSpPr>
        <p:spPr>
          <a:xfrm>
            <a:off x="643078" y="4803504"/>
            <a:ext cx="422048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b="1">
                <a:latin typeface="Meiryo"/>
                <a:ea typeface="Meiryo"/>
                <a:cs typeface="+mn-lt"/>
              </a:rPr>
              <a:t>Dispatch</a:t>
            </a:r>
            <a:r>
              <a:rPr lang="ja-JP" b="1" dirty="0">
                <a:latin typeface="Meiryo"/>
                <a:ea typeface="Meiryo"/>
                <a:cs typeface="+mn-lt"/>
              </a:rPr>
              <a:t> </a:t>
            </a:r>
            <a:r>
              <a:rPr lang="en-US" altLang="ja-JP" b="1">
                <a:latin typeface="Meiryo"/>
                <a:ea typeface="Meiryo"/>
                <a:cs typeface="+mn-lt"/>
              </a:rPr>
              <a:t>of</a:t>
            </a:r>
            <a:r>
              <a:rPr lang="ja-JP" b="1" dirty="0">
                <a:latin typeface="Meiryo"/>
                <a:ea typeface="Meiryo"/>
                <a:cs typeface="+mn-lt"/>
              </a:rPr>
              <a:t> </a:t>
            </a:r>
            <a:r>
              <a:rPr lang="en-US" altLang="ja-JP" b="1">
                <a:latin typeface="Meiryo"/>
                <a:ea typeface="Meiryo"/>
                <a:cs typeface="+mn-lt"/>
              </a:rPr>
              <a:t>Japan</a:t>
            </a:r>
            <a:r>
              <a:rPr lang="ja-JP" b="1" dirty="0">
                <a:latin typeface="Meiryo"/>
                <a:ea typeface="Meiryo"/>
                <a:cs typeface="+mn-lt"/>
              </a:rPr>
              <a:t> </a:t>
            </a:r>
            <a:r>
              <a:rPr lang="en-US" altLang="ja-JP" b="1">
                <a:latin typeface="Meiryo"/>
                <a:ea typeface="Meiryo"/>
                <a:cs typeface="+mn-lt"/>
              </a:rPr>
              <a:t>Ove</a:t>
            </a:r>
            <a:r>
              <a:rPr lang="en-US" altLang="ja-JP" b="1">
                <a:latin typeface="Meiryo"/>
                <a:ea typeface="游ゴシック"/>
                <a:cs typeface="+mn-lt"/>
              </a:rPr>
              <a:t>rse</a:t>
            </a:r>
            <a:r>
              <a:rPr lang="en-US" altLang="ja-JP" b="1">
                <a:latin typeface="Meiryo"/>
                <a:ea typeface="Meiryo"/>
                <a:cs typeface="+mn-lt"/>
              </a:rPr>
              <a:t>as</a:t>
            </a:r>
            <a:r>
              <a:rPr lang="ja-JP" altLang="en-US" b="1" dirty="0">
                <a:latin typeface="Meiryo"/>
                <a:ea typeface="Meiryo"/>
                <a:cs typeface="+mn-lt"/>
              </a:rPr>
              <a:t> </a:t>
            </a:r>
            <a:r>
              <a:rPr lang="en-US" altLang="ja-JP" b="1">
                <a:latin typeface="Meiryo"/>
                <a:ea typeface="游ゴシック"/>
                <a:cs typeface="+mn-lt"/>
              </a:rPr>
              <a:t>Cooperat</a:t>
            </a:r>
            <a:r>
              <a:rPr lang="en-US" altLang="ja-JP" b="1">
                <a:latin typeface="Meiryo"/>
                <a:ea typeface="Meiryo"/>
                <a:cs typeface="+mn-lt"/>
              </a:rPr>
              <a:t>io</a:t>
            </a:r>
            <a:r>
              <a:rPr lang="en-US" altLang="ja-JP" b="1">
                <a:latin typeface="Meiryo"/>
                <a:ea typeface="游ゴシック"/>
                <a:cs typeface="+mn-lt"/>
              </a:rPr>
              <a:t>n</a:t>
            </a:r>
            <a:r>
              <a:rPr lang="ja-JP" altLang="en-US" b="1" dirty="0">
                <a:latin typeface="Meiryo"/>
                <a:ea typeface="Meiryo"/>
                <a:cs typeface="+mn-lt"/>
              </a:rPr>
              <a:t> </a:t>
            </a:r>
            <a:r>
              <a:rPr lang="en-US" altLang="ja-JP" b="1">
                <a:latin typeface="Meiryo"/>
                <a:ea typeface="游ゴシック"/>
                <a:cs typeface="+mn-lt"/>
              </a:rPr>
              <a:t>Vo</a:t>
            </a:r>
            <a:r>
              <a:rPr lang="en-US" altLang="ja-JP" b="1">
                <a:latin typeface="Meiryo"/>
                <a:ea typeface="Meiryo"/>
                <a:cs typeface="+mn-lt"/>
              </a:rPr>
              <a:t>l</a:t>
            </a:r>
            <a:r>
              <a:rPr lang="en-US" altLang="ja-JP" b="1">
                <a:latin typeface="Meiryo"/>
                <a:ea typeface="游ゴシック"/>
                <a:cs typeface="+mn-lt"/>
              </a:rPr>
              <a:t>unte</a:t>
            </a:r>
            <a:r>
              <a:rPr lang="en-US" altLang="ja-JP" b="1">
                <a:latin typeface="Meiryo"/>
                <a:ea typeface="Meiryo"/>
                <a:cs typeface="+mn-lt"/>
              </a:rPr>
              <a:t>ers</a:t>
            </a:r>
            <a:endParaRPr lang="ja-JP" altLang="en-US" b="1">
              <a:latin typeface="Meiryo"/>
              <a:ea typeface="Meiryo"/>
            </a:endParaRPr>
          </a:p>
        </p:txBody>
      </p:sp>
      <p:sp>
        <p:nvSpPr>
          <p:cNvPr id="19" name="テキスト ボックス 21">
            <a:extLst>
              <a:ext uri="{FF2B5EF4-FFF2-40B4-BE49-F238E27FC236}">
                <a16:creationId xmlns:a16="http://schemas.microsoft.com/office/drawing/2014/main" id="{596B2AC9-7D74-8DEA-C677-088EC98D3EB9}"/>
              </a:ext>
            </a:extLst>
          </p:cNvPr>
          <p:cNvSpPr txBox="1"/>
          <p:nvPr/>
        </p:nvSpPr>
        <p:spPr>
          <a:xfrm>
            <a:off x="643078" y="5686609"/>
            <a:ext cx="422048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b="1">
                <a:latin typeface="Meiryo"/>
                <a:ea typeface="Meiryo"/>
                <a:cs typeface="+mn-lt"/>
              </a:rPr>
              <a:t>D</a:t>
            </a:r>
            <a:r>
              <a:rPr lang="en-US" altLang="ja-JP" b="1">
                <a:latin typeface="Meiryo"/>
                <a:ea typeface="游ゴシック"/>
                <a:cs typeface="+mn-lt"/>
              </a:rPr>
              <a:t>ispa</a:t>
            </a:r>
            <a:r>
              <a:rPr lang="en-US" altLang="ja-JP" b="1">
                <a:latin typeface="Meiryo"/>
                <a:ea typeface="Meiryo"/>
                <a:cs typeface="+mn-lt"/>
              </a:rPr>
              <a:t>t</a:t>
            </a:r>
            <a:r>
              <a:rPr lang="en-US" altLang="ja-JP" b="1">
                <a:latin typeface="Meiryo"/>
                <a:ea typeface="游ゴシック"/>
                <a:cs typeface="+mn-lt"/>
              </a:rPr>
              <a:t>c</a:t>
            </a:r>
            <a:r>
              <a:rPr lang="en-US" altLang="ja-JP" b="1">
                <a:latin typeface="Meiryo"/>
                <a:ea typeface="Meiryo"/>
                <a:cs typeface="+mn-lt"/>
              </a:rPr>
              <a:t>h</a:t>
            </a:r>
            <a:r>
              <a:rPr lang="ja-JP" altLang="en-US" b="1" dirty="0">
                <a:latin typeface="Meiryo"/>
                <a:ea typeface="Meiryo"/>
                <a:cs typeface="+mn-lt"/>
              </a:rPr>
              <a:t> </a:t>
            </a:r>
            <a:r>
              <a:rPr lang="en-US" altLang="ja-JP" b="1">
                <a:latin typeface="Meiryo"/>
                <a:ea typeface="游ゴシック"/>
                <a:cs typeface="+mn-lt"/>
              </a:rPr>
              <a:t>of</a:t>
            </a:r>
            <a:r>
              <a:rPr lang="ja-JP" altLang="en-US" b="1" dirty="0">
                <a:latin typeface="Meiryo"/>
                <a:ea typeface="Meiryo"/>
                <a:cs typeface="+mn-lt"/>
              </a:rPr>
              <a:t> </a:t>
            </a:r>
            <a:r>
              <a:rPr lang="en-US" altLang="ja-JP" b="1">
                <a:latin typeface="Meiryo"/>
                <a:ea typeface="游ゴシック"/>
                <a:cs typeface="+mn-lt"/>
              </a:rPr>
              <a:t>oth</a:t>
            </a:r>
            <a:r>
              <a:rPr lang="en-US" altLang="ja-JP" b="1">
                <a:latin typeface="Meiryo"/>
                <a:ea typeface="Meiryo"/>
                <a:cs typeface="+mn-lt"/>
              </a:rPr>
              <a:t>e</a:t>
            </a:r>
            <a:r>
              <a:rPr lang="en-US" altLang="ja-JP" b="1">
                <a:latin typeface="Meiryo"/>
                <a:ea typeface="游ゴシック"/>
                <a:cs typeface="+mn-lt"/>
              </a:rPr>
              <a:t>r</a:t>
            </a:r>
            <a:r>
              <a:rPr lang="ja-JP" altLang="en-US" b="1" dirty="0">
                <a:latin typeface="Meiryo"/>
                <a:ea typeface="Meiryo"/>
                <a:cs typeface="+mn-lt"/>
              </a:rPr>
              <a:t> </a:t>
            </a:r>
            <a:r>
              <a:rPr lang="en-US" altLang="ja-JP" b="1">
                <a:latin typeface="Meiryo"/>
                <a:ea typeface="游ゴシック"/>
                <a:cs typeface="+mn-lt"/>
              </a:rPr>
              <a:t>vo</a:t>
            </a:r>
            <a:r>
              <a:rPr lang="en-US" altLang="ja-JP" b="1">
                <a:latin typeface="Meiryo"/>
                <a:ea typeface="Meiryo"/>
                <a:cs typeface="+mn-lt"/>
              </a:rPr>
              <a:t>l</a:t>
            </a:r>
            <a:r>
              <a:rPr lang="en-US" altLang="ja-JP" b="1">
                <a:latin typeface="Meiryo"/>
                <a:ea typeface="游ゴシック"/>
                <a:cs typeface="+mn-lt"/>
              </a:rPr>
              <a:t>unte</a:t>
            </a:r>
            <a:r>
              <a:rPr lang="en-US" altLang="ja-JP" b="1">
                <a:latin typeface="Meiryo"/>
                <a:ea typeface="Meiryo"/>
                <a:cs typeface="+mn-lt"/>
              </a:rPr>
              <a:t>ers</a:t>
            </a:r>
            <a:endParaRPr lang="ja-JP" b="1">
              <a:latin typeface="Meiryo"/>
              <a:ea typeface="Meiryo"/>
            </a:endParaRPr>
          </a:p>
        </p:txBody>
      </p:sp>
      <p:grpSp>
        <p:nvGrpSpPr>
          <p:cNvPr id="14" name="グループ化 13">
            <a:extLst>
              <a:ext uri="{FF2B5EF4-FFF2-40B4-BE49-F238E27FC236}">
                <a16:creationId xmlns:a16="http://schemas.microsoft.com/office/drawing/2014/main" id="{3EF74DF3-F0F0-8E28-9107-CBA6C3A9CBE7}"/>
              </a:ext>
            </a:extLst>
          </p:cNvPr>
          <p:cNvGrpSpPr/>
          <p:nvPr/>
        </p:nvGrpSpPr>
        <p:grpSpPr>
          <a:xfrm>
            <a:off x="10154487" y="7132940"/>
            <a:ext cx="476056" cy="275437"/>
            <a:chOff x="9952321" y="7089339"/>
            <a:chExt cx="476056" cy="275437"/>
          </a:xfrm>
        </p:grpSpPr>
        <p:sp>
          <p:nvSpPr>
            <p:cNvPr id="12" name="楕円 11">
              <a:extLst>
                <a:ext uri="{FF2B5EF4-FFF2-40B4-BE49-F238E27FC236}">
                  <a16:creationId xmlns:a16="http://schemas.microsoft.com/office/drawing/2014/main" id="{34116CC9-F33A-6189-274A-CAC5809AD532}"/>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22BA3E5E-0FB0-F815-ACB2-FCB5DB2990E0}"/>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13</a:t>
              </a:r>
              <a:endParaRPr lang="ja-JP" dirty="0"/>
            </a:p>
          </p:txBody>
        </p:sp>
      </p:grpSp>
      <p:grpSp>
        <p:nvGrpSpPr>
          <p:cNvPr id="37" name="グループ化 36">
            <a:extLst>
              <a:ext uri="{FF2B5EF4-FFF2-40B4-BE49-F238E27FC236}">
                <a16:creationId xmlns:a16="http://schemas.microsoft.com/office/drawing/2014/main" id="{DA173FF8-CF31-FCA5-77BC-89BA2CA3D6D1}"/>
              </a:ext>
            </a:extLst>
          </p:cNvPr>
          <p:cNvGrpSpPr/>
          <p:nvPr/>
        </p:nvGrpSpPr>
        <p:grpSpPr>
          <a:xfrm>
            <a:off x="5126350" y="2677401"/>
            <a:ext cx="1354490" cy="3408386"/>
            <a:chOff x="4884544" y="2677401"/>
            <a:chExt cx="1354490" cy="3408386"/>
          </a:xfrm>
        </p:grpSpPr>
        <p:sp>
          <p:nvSpPr>
            <p:cNvPr id="10" name="テキスト ボックス 11">
              <a:extLst>
                <a:ext uri="{FF2B5EF4-FFF2-40B4-BE49-F238E27FC236}">
                  <a16:creationId xmlns:a16="http://schemas.microsoft.com/office/drawing/2014/main" id="{6C57A5A3-B093-BA8F-8890-5B492B327841}"/>
                </a:ext>
              </a:extLst>
            </p:cNvPr>
            <p:cNvSpPr txBox="1"/>
            <p:nvPr/>
          </p:nvSpPr>
          <p:spPr>
            <a:xfrm>
              <a:off x="4884544" y="2677401"/>
              <a:ext cx="1354490"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a:latin typeface="Meiryo"/>
                  <a:ea typeface="+mn-lt"/>
                  <a:cs typeface="+mn-lt"/>
                </a:rPr>
                <a:t>12,</a:t>
              </a:r>
              <a:r>
                <a:rPr lang="ja-JP" sz="2200">
                  <a:latin typeface="Meiryo"/>
                  <a:ea typeface="Meiryo"/>
                  <a:cs typeface="+mn-lt"/>
                </a:rPr>
                <a:t>1</a:t>
              </a:r>
              <a:r>
                <a:rPr lang="en-US" altLang="ja-JP" sz="2200">
                  <a:latin typeface="Meiryo"/>
                  <a:ea typeface="+mn-lt"/>
                  <a:cs typeface="+mn-lt"/>
                </a:rPr>
                <a:t>95</a:t>
              </a:r>
              <a:endParaRPr lang="ja-JP" altLang="en-US">
                <a:latin typeface="Meiryo"/>
                <a:ea typeface="Meiryo"/>
                <a:cs typeface="+mn-lt"/>
              </a:endParaRPr>
            </a:p>
          </p:txBody>
        </p:sp>
        <p:sp>
          <p:nvSpPr>
            <p:cNvPr id="15" name="テキスト ボックス 18">
              <a:extLst>
                <a:ext uri="{FF2B5EF4-FFF2-40B4-BE49-F238E27FC236}">
                  <a16:creationId xmlns:a16="http://schemas.microsoft.com/office/drawing/2014/main" id="{EC1FC79A-6AB1-8990-7A6D-76063E00DD48}"/>
                </a:ext>
              </a:extLst>
            </p:cNvPr>
            <p:cNvSpPr txBox="1"/>
            <p:nvPr/>
          </p:nvSpPr>
          <p:spPr>
            <a:xfrm>
              <a:off x="4884544" y="3421776"/>
              <a:ext cx="1354490"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a:latin typeface="Meiryo"/>
                  <a:ea typeface="+mn-lt"/>
                  <a:cs typeface="+mn-lt"/>
                </a:rPr>
                <a:t>7,7</a:t>
              </a:r>
              <a:r>
                <a:rPr lang="ja-JP" sz="2200">
                  <a:latin typeface="Meiryo"/>
                  <a:ea typeface="Meiryo"/>
                  <a:cs typeface="+mn-lt"/>
                </a:rPr>
                <a:t>02</a:t>
              </a:r>
              <a:endParaRPr lang="ja-JP" altLang="en-US">
                <a:latin typeface="Meiryo"/>
                <a:ea typeface="Meiryo"/>
                <a:cs typeface="+mn-lt"/>
              </a:endParaRPr>
            </a:p>
          </p:txBody>
        </p:sp>
        <p:sp>
          <p:nvSpPr>
            <p:cNvPr id="16" name="テキスト ボックス 19">
              <a:extLst>
                <a:ext uri="{FF2B5EF4-FFF2-40B4-BE49-F238E27FC236}">
                  <a16:creationId xmlns:a16="http://schemas.microsoft.com/office/drawing/2014/main" id="{3194E283-4BF2-DCC8-C213-0D2C0C949BEF}"/>
                </a:ext>
              </a:extLst>
            </p:cNvPr>
            <p:cNvSpPr txBox="1"/>
            <p:nvPr/>
          </p:nvSpPr>
          <p:spPr>
            <a:xfrm>
              <a:off x="4884544" y="4166150"/>
              <a:ext cx="1354490"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a:latin typeface="Meiryo"/>
                  <a:ea typeface="+mn-lt"/>
                  <a:cs typeface="+mn-lt"/>
                </a:rPr>
                <a:t>3</a:t>
              </a:r>
              <a:r>
                <a:rPr lang="ja-JP" sz="2200">
                  <a:latin typeface="Meiryo"/>
                  <a:ea typeface="Meiryo"/>
                  <a:cs typeface="+mn-lt"/>
                </a:rPr>
                <a:t>,5</a:t>
              </a:r>
              <a:r>
                <a:rPr lang="en-US" altLang="ja-JP" sz="2200">
                  <a:latin typeface="Meiryo"/>
                  <a:ea typeface="+mn-lt"/>
                  <a:cs typeface="+mn-lt"/>
                </a:rPr>
                <a:t>48</a:t>
              </a:r>
              <a:endParaRPr lang="ja-JP" altLang="en-US">
                <a:latin typeface="Meiryo"/>
                <a:ea typeface="Meiryo"/>
                <a:cs typeface="+mn-lt"/>
              </a:endParaRPr>
            </a:p>
          </p:txBody>
        </p:sp>
        <p:sp>
          <p:nvSpPr>
            <p:cNvPr id="17" name="テキスト ボックス 20">
              <a:extLst>
                <a:ext uri="{FF2B5EF4-FFF2-40B4-BE49-F238E27FC236}">
                  <a16:creationId xmlns:a16="http://schemas.microsoft.com/office/drawing/2014/main" id="{09C3AFAE-42BB-5C9C-1560-40EFAAEDE986}"/>
                </a:ext>
              </a:extLst>
            </p:cNvPr>
            <p:cNvSpPr txBox="1"/>
            <p:nvPr/>
          </p:nvSpPr>
          <p:spPr>
            <a:xfrm>
              <a:off x="4884544" y="4910525"/>
              <a:ext cx="1354490"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a:latin typeface="Meiryo"/>
                  <a:ea typeface="+mn-lt"/>
                  <a:cs typeface="+mn-lt"/>
                </a:rPr>
                <a:t>9</a:t>
              </a:r>
              <a:r>
                <a:rPr lang="ja-JP" sz="2200">
                  <a:latin typeface="Meiryo"/>
                  <a:ea typeface="Meiryo"/>
                  <a:cs typeface="+mn-lt"/>
                </a:rPr>
                <a:t>0</a:t>
              </a:r>
              <a:r>
                <a:rPr lang="en-US" altLang="ja-JP" sz="2200">
                  <a:latin typeface="Meiryo"/>
                  <a:ea typeface="+mn-lt"/>
                  <a:cs typeface="+mn-lt"/>
                </a:rPr>
                <a:t>9</a:t>
              </a:r>
              <a:endParaRPr lang="ja-JP" altLang="en-US">
                <a:latin typeface="Meiryo"/>
                <a:ea typeface="Meiryo"/>
                <a:cs typeface="+mn-lt"/>
              </a:endParaRPr>
            </a:p>
          </p:txBody>
        </p:sp>
        <p:sp>
          <p:nvSpPr>
            <p:cNvPr id="23" name="テキスト ボックス 21">
              <a:extLst>
                <a:ext uri="{FF2B5EF4-FFF2-40B4-BE49-F238E27FC236}">
                  <a16:creationId xmlns:a16="http://schemas.microsoft.com/office/drawing/2014/main" id="{7488DA36-A639-6076-83E5-93C91CD6D34B}"/>
                </a:ext>
              </a:extLst>
            </p:cNvPr>
            <p:cNvSpPr txBox="1"/>
            <p:nvPr/>
          </p:nvSpPr>
          <p:spPr>
            <a:xfrm>
              <a:off x="4884544" y="5654900"/>
              <a:ext cx="1354490"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ja-JP" sz="2200">
                  <a:latin typeface="Meiryo"/>
                  <a:ea typeface="Meiryo"/>
                  <a:cs typeface="+mn-lt"/>
                </a:rPr>
                <a:t>120</a:t>
              </a:r>
              <a:endParaRPr lang="ja-JP">
                <a:latin typeface="Meiryo"/>
                <a:ea typeface="Meiryo"/>
                <a:cs typeface="+mn-lt"/>
              </a:endParaRPr>
            </a:p>
          </p:txBody>
        </p:sp>
      </p:grpSp>
      <p:sp>
        <p:nvSpPr>
          <p:cNvPr id="24" name="テキスト ボックス 23">
            <a:extLst>
              <a:ext uri="{FF2B5EF4-FFF2-40B4-BE49-F238E27FC236}">
                <a16:creationId xmlns:a16="http://schemas.microsoft.com/office/drawing/2014/main" id="{F812B7F3-C4BE-E46B-AD13-3876E5DC683C}"/>
              </a:ext>
            </a:extLst>
          </p:cNvPr>
          <p:cNvSpPr txBox="1"/>
          <p:nvPr/>
        </p:nvSpPr>
        <p:spPr>
          <a:xfrm>
            <a:off x="5283861" y="1889813"/>
            <a:ext cx="12853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sz="1500">
                <a:latin typeface="Meiryo"/>
                <a:ea typeface="Meiryo"/>
                <a:cs typeface="+mn-lt"/>
              </a:rPr>
              <a:t>Newly</a:t>
            </a:r>
            <a:endParaRPr lang="ja-JP" sz="1500">
              <a:latin typeface="Meiryo"/>
              <a:ea typeface="Meiryo"/>
            </a:endParaRPr>
          </a:p>
          <a:p>
            <a:pPr algn="ctr"/>
            <a:r>
              <a:rPr lang="ja-JP" sz="1500">
                <a:latin typeface="Meiryo"/>
                <a:ea typeface="Meiryo"/>
                <a:cs typeface="+mn-lt"/>
              </a:rPr>
              <a:t>dispatched</a:t>
            </a:r>
            <a:endParaRPr lang="ja-JP" sz="1500">
              <a:latin typeface="Meiryo"/>
              <a:ea typeface="Meiryo"/>
            </a:endParaRPr>
          </a:p>
        </p:txBody>
      </p:sp>
      <p:grpSp>
        <p:nvGrpSpPr>
          <p:cNvPr id="36" name="グループ化 35">
            <a:extLst>
              <a:ext uri="{FF2B5EF4-FFF2-40B4-BE49-F238E27FC236}">
                <a16:creationId xmlns:a16="http://schemas.microsoft.com/office/drawing/2014/main" id="{D27FA635-B5FC-1ABC-6DD8-177CAF8B95AA}"/>
              </a:ext>
            </a:extLst>
          </p:cNvPr>
          <p:cNvGrpSpPr/>
          <p:nvPr/>
        </p:nvGrpSpPr>
        <p:grpSpPr>
          <a:xfrm>
            <a:off x="6612487" y="2677401"/>
            <a:ext cx="1580440" cy="3408386"/>
            <a:chOff x="6679876" y="2677401"/>
            <a:chExt cx="1580440" cy="3408386"/>
          </a:xfrm>
        </p:grpSpPr>
        <p:sp>
          <p:nvSpPr>
            <p:cNvPr id="25" name="テキスト ボックス 11">
              <a:extLst>
                <a:ext uri="{FF2B5EF4-FFF2-40B4-BE49-F238E27FC236}">
                  <a16:creationId xmlns:a16="http://schemas.microsoft.com/office/drawing/2014/main" id="{851C6835-9043-2A63-59A8-AFC8650248A5}"/>
                </a:ext>
              </a:extLst>
            </p:cNvPr>
            <p:cNvSpPr txBox="1"/>
            <p:nvPr/>
          </p:nvSpPr>
          <p:spPr>
            <a:xfrm>
              <a:off x="6679876" y="2677401"/>
              <a:ext cx="1580440"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ja-JP" sz="2200">
                  <a:latin typeface="Meiryo"/>
                  <a:ea typeface="Meiryo"/>
                  <a:cs typeface="+mn-lt"/>
                </a:rPr>
                <a:t>6</a:t>
              </a:r>
              <a:r>
                <a:rPr lang="en-US" altLang="ja-JP" sz="2200">
                  <a:latin typeface="Meiryo"/>
                  <a:ea typeface="+mn-lt"/>
                  <a:cs typeface="+mn-lt"/>
                </a:rPr>
                <a:t>99,211</a:t>
              </a:r>
              <a:endParaRPr lang="ja-JP" altLang="en-US" sz="1400">
                <a:latin typeface="Meiryo"/>
                <a:ea typeface="Meiryo"/>
                <a:cs typeface="+mn-lt"/>
              </a:endParaRPr>
            </a:p>
          </p:txBody>
        </p:sp>
        <p:sp>
          <p:nvSpPr>
            <p:cNvPr id="26" name="テキスト ボックス 18">
              <a:extLst>
                <a:ext uri="{FF2B5EF4-FFF2-40B4-BE49-F238E27FC236}">
                  <a16:creationId xmlns:a16="http://schemas.microsoft.com/office/drawing/2014/main" id="{1C4695BF-8B63-97BF-3BFB-71460BC0E093}"/>
                </a:ext>
              </a:extLst>
            </p:cNvPr>
            <p:cNvSpPr txBox="1"/>
            <p:nvPr/>
          </p:nvSpPr>
          <p:spPr>
            <a:xfrm>
              <a:off x="6679876" y="3421776"/>
              <a:ext cx="1580440"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ja-JP" sz="2200">
                  <a:latin typeface="Meiryo"/>
                  <a:ea typeface="Meiryo"/>
                  <a:cs typeface="+mn-lt"/>
                </a:rPr>
                <a:t>2</a:t>
              </a:r>
              <a:r>
                <a:rPr lang="en-US" altLang="ja-JP" sz="2200">
                  <a:latin typeface="Meiryo"/>
                  <a:ea typeface="+mn-lt"/>
                  <a:cs typeface="+mn-lt"/>
                </a:rPr>
                <a:t>15,340</a:t>
              </a:r>
              <a:endParaRPr lang="ja-JP" altLang="en-US" sz="1400">
                <a:latin typeface="Meiryo"/>
                <a:ea typeface="Meiryo"/>
                <a:cs typeface="+mn-lt"/>
              </a:endParaRPr>
            </a:p>
          </p:txBody>
        </p:sp>
        <p:sp>
          <p:nvSpPr>
            <p:cNvPr id="27" name="テキスト ボックス 19">
              <a:extLst>
                <a:ext uri="{FF2B5EF4-FFF2-40B4-BE49-F238E27FC236}">
                  <a16:creationId xmlns:a16="http://schemas.microsoft.com/office/drawing/2014/main" id="{CA63A882-2E12-4EAD-1EDC-D58497FDD751}"/>
                </a:ext>
              </a:extLst>
            </p:cNvPr>
            <p:cNvSpPr txBox="1"/>
            <p:nvPr/>
          </p:nvSpPr>
          <p:spPr>
            <a:xfrm>
              <a:off x="6679876" y="4166150"/>
              <a:ext cx="1580440"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a:latin typeface="Meiryo"/>
                  <a:ea typeface="+mn-lt"/>
                  <a:cs typeface="+mn-lt"/>
                </a:rPr>
                <a:t>312,861</a:t>
              </a:r>
              <a:endParaRPr lang="ja-JP" altLang="en-US">
                <a:latin typeface="Meiryo"/>
                <a:ea typeface="Meiryo"/>
                <a:cs typeface="+mn-lt"/>
              </a:endParaRPr>
            </a:p>
          </p:txBody>
        </p:sp>
        <p:sp>
          <p:nvSpPr>
            <p:cNvPr id="28" name="テキスト ボックス 20">
              <a:extLst>
                <a:ext uri="{FF2B5EF4-FFF2-40B4-BE49-F238E27FC236}">
                  <a16:creationId xmlns:a16="http://schemas.microsoft.com/office/drawing/2014/main" id="{7FC8D8B9-0457-C81A-A2FB-3FEC940E8A46}"/>
                </a:ext>
              </a:extLst>
            </p:cNvPr>
            <p:cNvSpPr txBox="1"/>
            <p:nvPr/>
          </p:nvSpPr>
          <p:spPr>
            <a:xfrm>
              <a:off x="6679876" y="4910525"/>
              <a:ext cx="1580440"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ja-JP" sz="2200">
                  <a:latin typeface="Meiryo"/>
                  <a:ea typeface="Meiryo"/>
                  <a:cs typeface="+mn-lt"/>
                </a:rPr>
                <a:t>47,</a:t>
              </a:r>
              <a:r>
                <a:rPr lang="en-US" altLang="ja-JP" sz="2200">
                  <a:latin typeface="Meiryo"/>
                  <a:ea typeface="+mn-lt"/>
                  <a:cs typeface="+mn-lt"/>
                </a:rPr>
                <a:t>944</a:t>
              </a:r>
              <a:endParaRPr lang="ja-JP" altLang="en-US">
                <a:latin typeface="Meiryo"/>
                <a:ea typeface="Meiryo"/>
                <a:cs typeface="+mn-lt"/>
              </a:endParaRPr>
            </a:p>
          </p:txBody>
        </p:sp>
        <p:sp>
          <p:nvSpPr>
            <p:cNvPr id="29" name="テキスト ボックス 21">
              <a:extLst>
                <a:ext uri="{FF2B5EF4-FFF2-40B4-BE49-F238E27FC236}">
                  <a16:creationId xmlns:a16="http://schemas.microsoft.com/office/drawing/2014/main" id="{0B2EAE07-1FD0-36C7-69EF-0EA719558CF5}"/>
                </a:ext>
              </a:extLst>
            </p:cNvPr>
            <p:cNvSpPr txBox="1"/>
            <p:nvPr/>
          </p:nvSpPr>
          <p:spPr>
            <a:xfrm>
              <a:off x="6679876" y="5654900"/>
              <a:ext cx="1580440"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ja-JP" sz="2200">
                  <a:latin typeface="Meiryo"/>
                  <a:ea typeface="Meiryo"/>
                  <a:cs typeface="+mn-lt"/>
                </a:rPr>
                <a:t>8</a:t>
              </a:r>
              <a:r>
                <a:rPr lang="en-US" altLang="ja-JP" sz="2200">
                  <a:latin typeface="Meiryo"/>
                  <a:ea typeface="+mn-lt"/>
                  <a:cs typeface="+mn-lt"/>
                </a:rPr>
                <a:t>,2</a:t>
              </a:r>
              <a:r>
                <a:rPr lang="ja-JP" sz="2200">
                  <a:latin typeface="Meiryo"/>
                  <a:ea typeface="Meiryo"/>
                  <a:cs typeface="+mn-lt"/>
                </a:rPr>
                <a:t>0</a:t>
              </a:r>
              <a:r>
                <a:rPr lang="en-US" altLang="ja-JP" sz="2200">
                  <a:latin typeface="Meiryo"/>
                  <a:ea typeface="+mn-lt"/>
                  <a:cs typeface="+mn-lt"/>
                </a:rPr>
                <a:t>6</a:t>
              </a:r>
              <a:endParaRPr lang="ja-JP">
                <a:latin typeface="Meiryo"/>
                <a:ea typeface="Meiryo"/>
                <a:cs typeface="+mn-lt"/>
              </a:endParaRPr>
            </a:p>
          </p:txBody>
        </p:sp>
      </p:grpSp>
      <p:sp>
        <p:nvSpPr>
          <p:cNvPr id="30" name="テキスト ボックス 29">
            <a:extLst>
              <a:ext uri="{FF2B5EF4-FFF2-40B4-BE49-F238E27FC236}">
                <a16:creationId xmlns:a16="http://schemas.microsoft.com/office/drawing/2014/main" id="{0F41C03F-28F6-67A3-D0B8-0881DA8819E4}"/>
              </a:ext>
            </a:extLst>
          </p:cNvPr>
          <p:cNvSpPr txBox="1"/>
          <p:nvPr/>
        </p:nvSpPr>
        <p:spPr>
          <a:xfrm>
            <a:off x="6853252" y="1889813"/>
            <a:ext cx="12853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500">
                <a:latin typeface="Meiryo"/>
                <a:ea typeface="Meiryo"/>
                <a:cs typeface="+mn-lt"/>
              </a:rPr>
              <a:t>Cumu</a:t>
            </a:r>
            <a:r>
              <a:rPr lang="ja-JP" sz="1500">
                <a:latin typeface="Meiryo"/>
                <a:ea typeface="Meiryo"/>
                <a:cs typeface="+mn-lt"/>
              </a:rPr>
              <a:t>lat</a:t>
            </a:r>
            <a:r>
              <a:rPr lang="en-US" altLang="ja-JP" sz="1500">
                <a:latin typeface="Meiryo"/>
                <a:ea typeface="Meiryo"/>
                <a:cs typeface="+mn-lt"/>
              </a:rPr>
              <a:t>iv</a:t>
            </a:r>
            <a:r>
              <a:rPr lang="ja-JP" sz="1500">
                <a:latin typeface="Meiryo"/>
                <a:ea typeface="Meiryo"/>
                <a:cs typeface="+mn-lt"/>
              </a:rPr>
              <a:t>e</a:t>
            </a:r>
            <a:endParaRPr lang="ja-JP">
              <a:latin typeface="Meiryo"/>
              <a:ea typeface="Meiryo"/>
            </a:endParaRPr>
          </a:p>
          <a:p>
            <a:pPr algn="ctr"/>
            <a:r>
              <a:rPr lang="en-US" altLang="ja-JP" sz="1500">
                <a:latin typeface="Meiryo"/>
                <a:ea typeface="Meiryo"/>
                <a:cs typeface="+mn-lt"/>
              </a:rPr>
              <a:t>total</a:t>
            </a:r>
            <a:endParaRPr lang="ja-JP" altLang="en-US">
              <a:latin typeface="Meiryo"/>
              <a:ea typeface="Meiryo"/>
            </a:endParaRPr>
          </a:p>
        </p:txBody>
      </p:sp>
      <p:sp>
        <p:nvSpPr>
          <p:cNvPr id="31" name="テキスト ボックス 11">
            <a:extLst>
              <a:ext uri="{FF2B5EF4-FFF2-40B4-BE49-F238E27FC236}">
                <a16:creationId xmlns:a16="http://schemas.microsoft.com/office/drawing/2014/main" id="{0ACE7ED3-FBC7-05DC-BC91-77ED40240006}"/>
              </a:ext>
            </a:extLst>
          </p:cNvPr>
          <p:cNvSpPr txBox="1"/>
          <p:nvPr/>
        </p:nvSpPr>
        <p:spPr>
          <a:xfrm>
            <a:off x="8173833" y="2728930"/>
            <a:ext cx="2159189" cy="307777"/>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a:latin typeface="Meiryo"/>
                <a:ea typeface="Meiryo"/>
                <a:cs typeface="+mn-lt"/>
              </a:rPr>
              <a:t>（FYs 1954–2023）</a:t>
            </a:r>
            <a:endParaRPr lang="ja-JP" sz="1400">
              <a:latin typeface="Meiryo"/>
              <a:ea typeface="Meiryo"/>
              <a:cs typeface="+mn-lt"/>
            </a:endParaRPr>
          </a:p>
        </p:txBody>
      </p:sp>
      <p:sp>
        <p:nvSpPr>
          <p:cNvPr id="32" name="テキスト ボックス 18">
            <a:extLst>
              <a:ext uri="{FF2B5EF4-FFF2-40B4-BE49-F238E27FC236}">
                <a16:creationId xmlns:a16="http://schemas.microsoft.com/office/drawing/2014/main" id="{045820AB-9A08-2576-322F-5C823F71B0C6}"/>
              </a:ext>
            </a:extLst>
          </p:cNvPr>
          <p:cNvSpPr txBox="1"/>
          <p:nvPr/>
        </p:nvSpPr>
        <p:spPr>
          <a:xfrm>
            <a:off x="8173833" y="3473305"/>
            <a:ext cx="2159189" cy="307777"/>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a:latin typeface="Meiryo"/>
                <a:ea typeface="Meiryo"/>
                <a:cs typeface="+mn-lt"/>
              </a:rPr>
              <a:t>（FYs 1955-2023）</a:t>
            </a:r>
            <a:endParaRPr lang="ja-JP" sz="1400">
              <a:latin typeface="Meiryo"/>
              <a:ea typeface="Meiryo"/>
              <a:cs typeface="+mn-lt"/>
            </a:endParaRPr>
          </a:p>
        </p:txBody>
      </p:sp>
      <p:sp>
        <p:nvSpPr>
          <p:cNvPr id="33" name="テキスト ボックス 19">
            <a:extLst>
              <a:ext uri="{FF2B5EF4-FFF2-40B4-BE49-F238E27FC236}">
                <a16:creationId xmlns:a16="http://schemas.microsoft.com/office/drawing/2014/main" id="{59200112-EC91-66D9-3304-1F5E1FDA086F}"/>
              </a:ext>
            </a:extLst>
          </p:cNvPr>
          <p:cNvSpPr txBox="1"/>
          <p:nvPr/>
        </p:nvSpPr>
        <p:spPr>
          <a:xfrm>
            <a:off x="8173833" y="4217679"/>
            <a:ext cx="2159189" cy="307777"/>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a:latin typeface="Meiryo"/>
                <a:ea typeface="Meiryo"/>
                <a:cs typeface="+mn-lt"/>
              </a:rPr>
              <a:t>（FYs 1957-2023）</a:t>
            </a:r>
            <a:endParaRPr lang="ja-JP" sz="1400">
              <a:latin typeface="Meiryo"/>
              <a:ea typeface="Meiryo"/>
              <a:cs typeface="+mn-lt"/>
            </a:endParaRPr>
          </a:p>
        </p:txBody>
      </p:sp>
      <p:sp>
        <p:nvSpPr>
          <p:cNvPr id="34" name="テキスト ボックス 20">
            <a:extLst>
              <a:ext uri="{FF2B5EF4-FFF2-40B4-BE49-F238E27FC236}">
                <a16:creationId xmlns:a16="http://schemas.microsoft.com/office/drawing/2014/main" id="{046EEE91-2A00-C7B1-5CAB-6AF4395C5689}"/>
              </a:ext>
            </a:extLst>
          </p:cNvPr>
          <p:cNvSpPr txBox="1"/>
          <p:nvPr/>
        </p:nvSpPr>
        <p:spPr>
          <a:xfrm>
            <a:off x="8173833" y="4962054"/>
            <a:ext cx="2159189" cy="307777"/>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a:latin typeface="Meiryo"/>
                <a:ea typeface="Meiryo"/>
                <a:cs typeface="+mn-lt"/>
              </a:rPr>
              <a:t>（FYs 1965-2022）</a:t>
            </a:r>
            <a:endParaRPr lang="ja-JP" sz="1400">
              <a:latin typeface="Meiryo"/>
              <a:ea typeface="Meiryo"/>
              <a:cs typeface="+mn-lt"/>
            </a:endParaRPr>
          </a:p>
        </p:txBody>
      </p:sp>
      <p:sp>
        <p:nvSpPr>
          <p:cNvPr id="35" name="テキスト ボックス 21">
            <a:extLst>
              <a:ext uri="{FF2B5EF4-FFF2-40B4-BE49-F238E27FC236}">
                <a16:creationId xmlns:a16="http://schemas.microsoft.com/office/drawing/2014/main" id="{4563EA0B-3583-3580-08DA-306DB4D7CE1E}"/>
              </a:ext>
            </a:extLst>
          </p:cNvPr>
          <p:cNvSpPr txBox="1"/>
          <p:nvPr/>
        </p:nvSpPr>
        <p:spPr>
          <a:xfrm>
            <a:off x="8173833" y="5706429"/>
            <a:ext cx="2159189" cy="307777"/>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a:latin typeface="Meiryo"/>
                <a:ea typeface="Meiryo"/>
                <a:cs typeface="+mn-lt"/>
              </a:rPr>
              <a:t>（FYs 1999-2022）</a:t>
            </a:r>
            <a:endParaRPr lang="ja-JP" sz="1400">
              <a:latin typeface="Meiryo"/>
              <a:ea typeface="Meiryo"/>
              <a:cs typeface="+mn-lt"/>
            </a:endParaRPr>
          </a:p>
        </p:txBody>
      </p:sp>
    </p:spTree>
    <p:extLst>
      <p:ext uri="{BB962C8B-B14F-4D97-AF65-F5344CB8AC3E}">
        <p14:creationId xmlns:p14="http://schemas.microsoft.com/office/powerpoint/2010/main" val="390430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F8A63-EE76-E25F-1B43-261D90A95BF5}"/>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DC7A08FB-D27C-3AAE-23F5-0806F2FDAF0B}"/>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910132A1-F4C6-058A-F0F2-DB930D7A55FD}"/>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E0FE912D-1242-9707-DDB9-0D129089464F}"/>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5A79CECA-8D10-412D-9773-C5030AD07516}"/>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9" name="テキスト ボックス タイトル">
            <a:extLst>
              <a:ext uri="{FF2B5EF4-FFF2-40B4-BE49-F238E27FC236}">
                <a16:creationId xmlns:a16="http://schemas.microsoft.com/office/drawing/2014/main" id="{80B1A45B-4C26-2A83-67DC-BA255611AEE9}"/>
              </a:ext>
            </a:extLst>
          </p:cNvPr>
          <p:cNvSpPr txBox="1"/>
          <p:nvPr/>
        </p:nvSpPr>
        <p:spPr>
          <a:xfrm>
            <a:off x="1681565" y="770915"/>
            <a:ext cx="7105162"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a:latin typeface="Meiryo"/>
                <a:ea typeface="+mn-lt"/>
                <a:cs typeface="+mn-lt"/>
              </a:rPr>
              <a:t>Overview</a:t>
            </a:r>
            <a:r>
              <a:rPr lang="ja-JP" altLang="en-US" sz="2800" b="1" dirty="0">
                <a:latin typeface="Meiryo"/>
                <a:ea typeface="Meiryo"/>
                <a:cs typeface="+mn-lt"/>
              </a:rPr>
              <a:t> </a:t>
            </a:r>
            <a:r>
              <a:rPr lang="en-US" altLang="ja-JP" sz="2800" b="1">
                <a:latin typeface="Meiryo"/>
                <a:ea typeface="+mn-lt"/>
                <a:cs typeface="+mn-lt"/>
              </a:rPr>
              <a:t>by</a:t>
            </a:r>
            <a:r>
              <a:rPr lang="ja-JP" altLang="en-US" sz="2800" b="1" dirty="0">
                <a:latin typeface="Meiryo"/>
                <a:ea typeface="Meiryo"/>
                <a:cs typeface="+mn-lt"/>
              </a:rPr>
              <a:t> </a:t>
            </a:r>
            <a:r>
              <a:rPr lang="en-US" altLang="ja-JP" sz="2800" b="1">
                <a:latin typeface="Meiryo"/>
                <a:ea typeface="+mn-lt"/>
                <a:cs typeface="+mn-lt"/>
              </a:rPr>
              <a:t>Region</a:t>
            </a:r>
            <a:r>
              <a:rPr lang="ja-JP" altLang="en-US" sz="2800" b="1" dirty="0">
                <a:latin typeface="Meiryo"/>
                <a:ea typeface="Meiryo"/>
              </a:rPr>
              <a:t>　</a:t>
            </a:r>
            <a:r>
              <a:rPr lang="en-US" altLang="ja-JP" sz="2000" b="1">
                <a:latin typeface="Meiryo"/>
                <a:ea typeface="+mn-lt"/>
                <a:cs typeface="+mn-lt"/>
              </a:rPr>
              <a:t>Southeast</a:t>
            </a:r>
            <a:r>
              <a:rPr lang="ja-JP" altLang="en-US" sz="2000" b="1" dirty="0">
                <a:latin typeface="Meiryo"/>
                <a:ea typeface="Meiryo"/>
                <a:cs typeface="+mn-lt"/>
              </a:rPr>
              <a:t> </a:t>
            </a:r>
            <a:r>
              <a:rPr lang="ja-JP" sz="2000" b="1">
                <a:latin typeface="Meiryo"/>
                <a:ea typeface="Meiryo"/>
                <a:cs typeface="+mn-lt"/>
              </a:rPr>
              <a:t>Asia</a:t>
            </a:r>
            <a:endParaRPr lang="ja-JP" altLang="en-US" sz="2000" b="1">
              <a:latin typeface="Meiryo"/>
              <a:ea typeface="Meiryo"/>
            </a:endParaRPr>
          </a:p>
        </p:txBody>
      </p:sp>
      <p:sp>
        <p:nvSpPr>
          <p:cNvPr id="16" name="テキスト ボックス 15">
            <a:extLst>
              <a:ext uri="{FF2B5EF4-FFF2-40B4-BE49-F238E27FC236}">
                <a16:creationId xmlns:a16="http://schemas.microsoft.com/office/drawing/2014/main" id="{A1A4C30E-67FF-CE41-5373-9FF425099E83}"/>
              </a:ext>
            </a:extLst>
          </p:cNvPr>
          <p:cNvSpPr txBox="1"/>
          <p:nvPr/>
        </p:nvSpPr>
        <p:spPr>
          <a:xfrm>
            <a:off x="991925" y="3901780"/>
            <a:ext cx="5236172" cy="27186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spcBef>
                <a:spcPts val="1000"/>
              </a:spcBef>
              <a:buFont typeface="Arial"/>
              <a:buChar char="•"/>
            </a:pPr>
            <a:r>
              <a:rPr lang="ja-JP" altLang="en-US" sz="1400">
                <a:latin typeface="Meiryo"/>
                <a:ea typeface="Meiryo"/>
                <a:cs typeface="+mn-lt"/>
              </a:rPr>
              <a:t>JICA cooperates in the development of Mass Rapid Transit (MRT) systems in various countries, including Indonesia, the Philippines, and Vietnam.</a:t>
            </a:r>
            <a:endParaRPr lang="ja-JP" sz="1400">
              <a:latin typeface="Meiryo"/>
              <a:ea typeface="Meiryo"/>
            </a:endParaRPr>
          </a:p>
          <a:p>
            <a:pPr marL="182880" indent="-182880">
              <a:spcBef>
                <a:spcPts val="1000"/>
              </a:spcBef>
              <a:buFont typeface="Arial"/>
              <a:buChar char="•"/>
            </a:pPr>
            <a:r>
              <a:rPr lang="ja-JP" sz="1400">
                <a:latin typeface="Meiryo"/>
                <a:ea typeface="Meiryo"/>
                <a:cs typeface="+mn-lt"/>
              </a:rPr>
              <a:t>To support measures against climate change, we have started support in formulating long-term plans targeting decarbonization in Cambodia, Laos, and Indonesia.</a:t>
            </a:r>
            <a:endParaRPr lang="ja-JP" sz="1400">
              <a:latin typeface="Meiryo"/>
              <a:ea typeface="Meiryo"/>
            </a:endParaRPr>
          </a:p>
          <a:p>
            <a:pPr marL="182880" indent="-182880">
              <a:spcBef>
                <a:spcPts val="1000"/>
              </a:spcBef>
              <a:buFont typeface="Arial"/>
              <a:buChar char="•"/>
            </a:pPr>
            <a:r>
              <a:rPr lang="ja-JP" sz="1400">
                <a:latin typeface="Meiryo"/>
                <a:ea typeface="Meiryo"/>
                <a:cs typeface="+mn-lt"/>
              </a:rPr>
              <a:t>JICA emphasizes collaborations with the ASEAN </a:t>
            </a:r>
            <a:r>
              <a:rPr lang="en-US" altLang="ja-JP" sz="1400">
                <a:latin typeface="Meiryo"/>
                <a:ea typeface="Meiryo"/>
                <a:cs typeface="+mn-lt"/>
              </a:rPr>
              <a:t>Community,</a:t>
            </a:r>
            <a:r>
              <a:rPr lang="ja-JP" sz="1400" dirty="0">
                <a:latin typeface="Meiryo"/>
                <a:ea typeface="Meiryo"/>
                <a:cs typeface="+mn-lt"/>
              </a:rPr>
              <a:t> </a:t>
            </a:r>
            <a:r>
              <a:rPr lang="en-US" altLang="ja-JP" sz="1400">
                <a:latin typeface="Meiryo"/>
                <a:ea typeface="Meiryo"/>
                <a:cs typeface="+mn-lt"/>
              </a:rPr>
              <a:t>and</a:t>
            </a:r>
            <a:r>
              <a:rPr lang="ja-JP" sz="1400" dirty="0">
                <a:latin typeface="Meiryo"/>
                <a:ea typeface="Meiryo"/>
                <a:cs typeface="+mn-lt"/>
              </a:rPr>
              <a:t> </a:t>
            </a:r>
            <a:r>
              <a:rPr lang="en-US" altLang="ja-JP" sz="1400">
                <a:latin typeface="Meiryo"/>
                <a:ea typeface="Meiryo"/>
                <a:cs typeface="+mn-lt"/>
              </a:rPr>
              <a:t>has</a:t>
            </a:r>
            <a:r>
              <a:rPr lang="ja-JP" sz="1400" dirty="0">
                <a:latin typeface="Meiryo"/>
                <a:ea typeface="Meiryo"/>
                <a:cs typeface="+mn-lt"/>
              </a:rPr>
              <a:t> </a:t>
            </a:r>
            <a:r>
              <a:rPr lang="en-US" altLang="ja-JP" sz="1400">
                <a:latin typeface="Meiryo"/>
                <a:ea typeface="Meiryo"/>
                <a:cs typeface="+mn-lt"/>
              </a:rPr>
              <a:t>begun</a:t>
            </a:r>
            <a:r>
              <a:rPr lang="ja-JP" sz="1400" dirty="0">
                <a:latin typeface="Meiryo"/>
                <a:ea typeface="Meiryo"/>
                <a:cs typeface="+mn-lt"/>
              </a:rPr>
              <a:t> </a:t>
            </a:r>
            <a:r>
              <a:rPr lang="en-US" altLang="ja-JP" sz="1400">
                <a:latin typeface="Meiryo"/>
                <a:ea typeface="Meiryo"/>
                <a:cs typeface="+mn-lt"/>
              </a:rPr>
              <a:t>cooperating</a:t>
            </a:r>
            <a:r>
              <a:rPr lang="ja-JP" sz="1400" dirty="0">
                <a:latin typeface="Meiryo"/>
                <a:ea typeface="Meiryo"/>
                <a:cs typeface="+mn-lt"/>
              </a:rPr>
              <a:t> </a:t>
            </a:r>
            <a:r>
              <a:rPr lang="en-US" altLang="ja-JP" sz="1400">
                <a:latin typeface="Meiryo"/>
                <a:ea typeface="Meiryo"/>
                <a:cs typeface="+mn-lt"/>
              </a:rPr>
              <a:t>in</a:t>
            </a:r>
            <a:r>
              <a:rPr lang="ja-JP" sz="1400" dirty="0">
                <a:latin typeface="Meiryo"/>
                <a:ea typeface="Meiryo"/>
                <a:cs typeface="+mn-lt"/>
              </a:rPr>
              <a:t> </a:t>
            </a:r>
            <a:r>
              <a:rPr lang="en-US" altLang="ja-JP" sz="1400">
                <a:latin typeface="Meiryo"/>
                <a:ea typeface="Meiryo"/>
                <a:cs typeface="+mn-lt"/>
              </a:rPr>
              <a:t>the</a:t>
            </a:r>
            <a:r>
              <a:rPr lang="ja-JP" sz="1400" dirty="0">
                <a:latin typeface="Meiryo"/>
                <a:ea typeface="Meiryo"/>
                <a:cs typeface="+mn-lt"/>
              </a:rPr>
              <a:t> </a:t>
            </a:r>
            <a:r>
              <a:rPr lang="en-US" altLang="ja-JP" sz="1400">
                <a:latin typeface="Meiryo"/>
                <a:ea typeface="Meiryo"/>
                <a:cs typeface="+mn-lt"/>
              </a:rPr>
              <a:t>development</a:t>
            </a:r>
            <a:r>
              <a:rPr lang="ja-JP" sz="1400" dirty="0">
                <a:latin typeface="Meiryo"/>
                <a:ea typeface="Meiryo"/>
                <a:cs typeface="+mn-lt"/>
              </a:rPr>
              <a:t> </a:t>
            </a:r>
            <a:r>
              <a:rPr lang="en-US" altLang="ja-JP" sz="1400">
                <a:latin typeface="Meiryo"/>
                <a:ea typeface="Meiryo"/>
                <a:cs typeface="+mn-lt"/>
              </a:rPr>
              <a:t>of</a:t>
            </a:r>
            <a:r>
              <a:rPr lang="ja-JP" sz="1400" dirty="0">
                <a:latin typeface="Meiryo"/>
                <a:ea typeface="Meiryo"/>
                <a:cs typeface="+mn-lt"/>
              </a:rPr>
              <a:t> </a:t>
            </a:r>
            <a:r>
              <a:rPr lang="en-US" altLang="ja-JP" sz="1400">
                <a:latin typeface="Meiryo"/>
                <a:ea typeface="Meiryo"/>
                <a:cs typeface="+mn-lt"/>
              </a:rPr>
              <a:t>the</a:t>
            </a:r>
            <a:r>
              <a:rPr lang="ja-JP" sz="1400" dirty="0">
                <a:latin typeface="Meiryo"/>
                <a:ea typeface="Meiryo"/>
                <a:cs typeface="+mn-lt"/>
              </a:rPr>
              <a:t> </a:t>
            </a:r>
            <a:r>
              <a:rPr lang="en-US" altLang="ja-JP" sz="1400">
                <a:latin typeface="Meiryo"/>
                <a:ea typeface="Meiryo"/>
                <a:cs typeface="+mn-lt"/>
              </a:rPr>
              <a:t>food</a:t>
            </a:r>
            <a:r>
              <a:rPr lang="ja-JP" sz="1400" dirty="0">
                <a:latin typeface="Meiryo"/>
                <a:ea typeface="Meiryo"/>
                <a:cs typeface="+mn-lt"/>
              </a:rPr>
              <a:t> </a:t>
            </a:r>
            <a:r>
              <a:rPr lang="en-US" altLang="ja-JP" sz="1400">
                <a:latin typeface="Meiryo"/>
                <a:ea typeface="Meiryo"/>
                <a:cs typeface="+mn-lt"/>
              </a:rPr>
              <a:t>value</a:t>
            </a:r>
            <a:r>
              <a:rPr lang="ja-JP" sz="1400" dirty="0">
                <a:latin typeface="Meiryo"/>
                <a:ea typeface="Meiryo"/>
                <a:cs typeface="+mn-lt"/>
              </a:rPr>
              <a:t> </a:t>
            </a:r>
            <a:r>
              <a:rPr lang="en-US" altLang="ja-JP" sz="1400">
                <a:latin typeface="Meiryo"/>
                <a:ea typeface="Meiryo"/>
                <a:cs typeface="+mn-lt"/>
              </a:rPr>
              <a:t>chain</a:t>
            </a:r>
            <a:r>
              <a:rPr lang="ja-JP" sz="1400" dirty="0">
                <a:latin typeface="Meiryo"/>
                <a:ea typeface="Meiryo"/>
                <a:cs typeface="+mn-lt"/>
              </a:rPr>
              <a:t> </a:t>
            </a:r>
            <a:r>
              <a:rPr lang="en-US" altLang="ja-JP" sz="1400">
                <a:latin typeface="Meiryo"/>
                <a:ea typeface="Meiryo"/>
                <a:cs typeface="+mn-lt"/>
              </a:rPr>
              <a:t>and</a:t>
            </a:r>
            <a:r>
              <a:rPr lang="ja-JP" sz="1400" dirty="0">
                <a:latin typeface="Meiryo"/>
                <a:ea typeface="Meiryo"/>
                <a:cs typeface="+mn-lt"/>
              </a:rPr>
              <a:t> </a:t>
            </a:r>
            <a:r>
              <a:rPr lang="en-US" altLang="ja-JP" sz="1400">
                <a:latin typeface="Meiryo"/>
                <a:ea typeface="Meiryo"/>
                <a:cs typeface="+mn-lt"/>
              </a:rPr>
              <a:t>cybersecurity</a:t>
            </a:r>
            <a:r>
              <a:rPr lang="ja-JP" sz="1400" dirty="0">
                <a:latin typeface="Meiryo"/>
                <a:ea typeface="Meiryo"/>
                <a:cs typeface="+mn-lt"/>
              </a:rPr>
              <a:t> </a:t>
            </a:r>
            <a:r>
              <a:rPr lang="en-US" altLang="ja-JP" sz="1400">
                <a:latin typeface="Meiryo"/>
                <a:ea typeface="Meiryo"/>
                <a:cs typeface="+mn-lt"/>
              </a:rPr>
              <a:t>countermeasures.</a:t>
            </a:r>
            <a:endParaRPr lang="ja-JP" altLang="en-US" sz="1400">
              <a:latin typeface="Meiryo"/>
              <a:ea typeface="Meiryo"/>
            </a:endParaRPr>
          </a:p>
        </p:txBody>
      </p:sp>
      <p:sp>
        <p:nvSpPr>
          <p:cNvPr id="17" name="テキスト ボックス 16">
            <a:extLst>
              <a:ext uri="{FF2B5EF4-FFF2-40B4-BE49-F238E27FC236}">
                <a16:creationId xmlns:a16="http://schemas.microsoft.com/office/drawing/2014/main" id="{B1BF7106-F641-A060-EFBA-DADF6BC967DC}"/>
              </a:ext>
            </a:extLst>
          </p:cNvPr>
          <p:cNvSpPr txBox="1"/>
          <p:nvPr/>
        </p:nvSpPr>
        <p:spPr>
          <a:xfrm>
            <a:off x="6374252" y="6708964"/>
            <a:ext cx="38864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900">
                <a:latin typeface="Meiryo"/>
                <a:ea typeface="Meiryo"/>
                <a:cs typeface="+mn-lt"/>
              </a:rPr>
              <a:t>Philippine Coast Guard and multi-role response vessel conducting offshore training</a:t>
            </a:r>
            <a:endParaRPr lang="ja-JP" sz="900">
              <a:latin typeface="Meiryo"/>
              <a:ea typeface="Meiryo"/>
            </a:endParaRPr>
          </a:p>
        </p:txBody>
      </p:sp>
      <p:pic>
        <p:nvPicPr>
          <p:cNvPr id="18" name="図 17" descr="ボートに乗っている人たち&#10;&#10;AI 生成コンテンツは間違っている可能性があります。">
            <a:extLst>
              <a:ext uri="{FF2B5EF4-FFF2-40B4-BE49-F238E27FC236}">
                <a16:creationId xmlns:a16="http://schemas.microsoft.com/office/drawing/2014/main" id="{CD46F2E2-0217-830D-5E65-AA504DA06A47}"/>
              </a:ext>
            </a:extLst>
          </p:cNvPr>
          <p:cNvPicPr>
            <a:picLocks noChangeAspect="1"/>
          </p:cNvPicPr>
          <p:nvPr/>
        </p:nvPicPr>
        <p:blipFill>
          <a:blip r:embed="rId2" cstate="screen">
            <a:extLst>
              <a:ext uri="{28A0092B-C50C-407E-A947-70E740481C1C}">
                <a14:useLocalDpi xmlns:a14="http://schemas.microsoft.com/office/drawing/2010/main"/>
              </a:ext>
            </a:extLst>
          </a:blip>
          <a:srcRect b="-145"/>
          <a:stretch>
            <a:fillRect/>
          </a:stretch>
        </p:blipFill>
        <p:spPr>
          <a:xfrm>
            <a:off x="6480767" y="3900903"/>
            <a:ext cx="3667349" cy="2745761"/>
          </a:xfrm>
          <a:prstGeom prst="rect">
            <a:avLst/>
          </a:prstGeom>
          <a:ln>
            <a:noFill/>
          </a:ln>
        </p:spPr>
      </p:pic>
      <p:sp>
        <p:nvSpPr>
          <p:cNvPr id="2" name="テキスト ボックス 1">
            <a:extLst>
              <a:ext uri="{FF2B5EF4-FFF2-40B4-BE49-F238E27FC236}">
                <a16:creationId xmlns:a16="http://schemas.microsoft.com/office/drawing/2014/main" id="{49347FEE-9C34-CC44-5C20-CB92D5FD31B2}"/>
              </a:ext>
            </a:extLst>
          </p:cNvPr>
          <p:cNvSpPr txBox="1"/>
          <p:nvPr/>
        </p:nvSpPr>
        <p:spPr>
          <a:xfrm>
            <a:off x="5287655" y="2637176"/>
            <a:ext cx="3197545"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ja-JP" sz="2200" b="1">
                <a:latin typeface="Meiryo"/>
                <a:ea typeface="Meiryo"/>
                <a:cs typeface="+mn-lt"/>
              </a:rPr>
              <a:t>2</a:t>
            </a:r>
            <a:r>
              <a:rPr lang="en-US" altLang="ja-JP" sz="2200" b="1">
                <a:latin typeface="Meiryo"/>
                <a:ea typeface="+mn-lt"/>
                <a:cs typeface="+mn-lt"/>
              </a:rPr>
              <a:t>6.</a:t>
            </a:r>
            <a:r>
              <a:rPr lang="ja-JP" sz="2200" b="1">
                <a:latin typeface="Meiryo"/>
                <a:ea typeface="Meiryo"/>
                <a:cs typeface="+mn-lt"/>
              </a:rPr>
              <a:t>7</a:t>
            </a:r>
            <a:r>
              <a:rPr lang="en-US" altLang="ja-JP" sz="2200" b="1">
                <a:latin typeface="Meiryo"/>
                <a:ea typeface="+mn-lt"/>
                <a:cs typeface="+mn-lt"/>
              </a:rPr>
              <a:t>75</a:t>
            </a:r>
            <a:r>
              <a:rPr lang="en-US" altLang="ja-JP" sz="1400" b="1">
                <a:latin typeface="Meiryo"/>
                <a:ea typeface="Meiryo"/>
                <a:cs typeface="+mn-lt"/>
              </a:rPr>
              <a:t> billion yen</a:t>
            </a:r>
            <a:endParaRPr lang="ja-JP" sz="1400" b="1">
              <a:latin typeface="Meiryo"/>
              <a:ea typeface="Meiryo"/>
              <a:cs typeface="+mn-lt"/>
            </a:endParaRPr>
          </a:p>
          <a:p>
            <a:pPr algn="r"/>
            <a:r>
              <a:rPr lang="en-US" altLang="ja-JP" sz="2200" b="1">
                <a:latin typeface="Meiryo"/>
                <a:ea typeface="+mn-lt"/>
                <a:cs typeface="+mn-lt"/>
              </a:rPr>
              <a:t>462.</a:t>
            </a:r>
            <a:r>
              <a:rPr lang="ja-JP" sz="2200" b="1">
                <a:latin typeface="Meiryo"/>
                <a:ea typeface="Meiryo"/>
                <a:cs typeface="+mn-lt"/>
              </a:rPr>
              <a:t>0</a:t>
            </a:r>
            <a:r>
              <a:rPr lang="en-US" altLang="ja-JP" sz="2200" b="1">
                <a:latin typeface="Meiryo"/>
                <a:ea typeface="+mn-lt"/>
                <a:cs typeface="+mn-lt"/>
              </a:rPr>
              <a:t>63</a:t>
            </a:r>
            <a:r>
              <a:rPr lang="en-US" altLang="ja-JP" sz="1400" b="1">
                <a:latin typeface="Meiryo"/>
                <a:ea typeface="+mn-lt"/>
                <a:cs typeface="+mn-lt"/>
              </a:rPr>
              <a:t> </a:t>
            </a:r>
            <a:r>
              <a:rPr lang="en-US" sz="1400" b="1">
                <a:latin typeface="Meiryo"/>
                <a:ea typeface="Meiryo"/>
                <a:cs typeface="+mn-lt"/>
              </a:rPr>
              <a:t>billion </a:t>
            </a:r>
            <a:r>
              <a:rPr lang="en-US" altLang="ja-JP" sz="1400" b="1">
                <a:latin typeface="Meiryo"/>
                <a:ea typeface="Meiryo"/>
                <a:cs typeface="+mn-lt"/>
              </a:rPr>
              <a:t>yen</a:t>
            </a:r>
            <a:endParaRPr lang="ja-JP" altLang="en-US" sz="1400">
              <a:latin typeface="Meiryo"/>
              <a:ea typeface="Meiryo"/>
              <a:cs typeface="+mn-lt"/>
            </a:endParaRPr>
          </a:p>
          <a:p>
            <a:pPr algn="r"/>
            <a:r>
              <a:rPr lang="ja-JP" sz="2200" b="1">
                <a:latin typeface="Meiryo"/>
                <a:ea typeface="Meiryo"/>
                <a:cs typeface="+mn-lt"/>
              </a:rPr>
              <a:t>1</a:t>
            </a:r>
            <a:r>
              <a:rPr lang="en-US" altLang="ja-JP" sz="2200" b="1">
                <a:latin typeface="Meiryo"/>
                <a:ea typeface="+mn-lt"/>
                <a:cs typeface="+mn-lt"/>
              </a:rPr>
              <a:t>6.</a:t>
            </a:r>
            <a:r>
              <a:rPr lang="ja-JP" sz="2200" b="1">
                <a:latin typeface="Meiryo"/>
                <a:ea typeface="Meiryo"/>
                <a:cs typeface="+mn-lt"/>
              </a:rPr>
              <a:t>8</a:t>
            </a:r>
            <a:r>
              <a:rPr lang="en-US" altLang="ja-JP" sz="2200" b="1">
                <a:latin typeface="Meiryo"/>
                <a:ea typeface="+mn-lt"/>
                <a:cs typeface="+mn-lt"/>
              </a:rPr>
              <a:t>8</a:t>
            </a:r>
            <a:r>
              <a:rPr lang="ja-JP" sz="2200" b="1" dirty="0">
                <a:latin typeface="Meiryo"/>
                <a:ea typeface="Meiryo"/>
                <a:cs typeface="+mn-lt"/>
              </a:rPr>
              <a:t>9</a:t>
            </a:r>
            <a:r>
              <a:rPr lang="ja-JP" altLang="en-US" sz="1400" b="1" dirty="0">
                <a:latin typeface="Meiryo"/>
                <a:ea typeface="Meiryo"/>
                <a:cs typeface="+mn-lt"/>
              </a:rPr>
              <a:t> </a:t>
            </a:r>
            <a:r>
              <a:rPr lang="ja-JP" sz="1400" b="1">
                <a:latin typeface="Meiryo"/>
                <a:ea typeface="Meiryo"/>
                <a:cs typeface="+mn-lt"/>
              </a:rPr>
              <a:t>billion yen</a:t>
            </a:r>
          </a:p>
        </p:txBody>
      </p:sp>
      <p:sp>
        <p:nvSpPr>
          <p:cNvPr id="20" name="正方形/長方形 19">
            <a:extLst>
              <a:ext uri="{FF2B5EF4-FFF2-40B4-BE49-F238E27FC236}">
                <a16:creationId xmlns:a16="http://schemas.microsoft.com/office/drawing/2014/main" id="{3D906365-EBD9-4CFF-4B2F-CCC6C76ACB4F}"/>
              </a:ext>
            </a:extLst>
          </p:cNvPr>
          <p:cNvSpPr/>
          <p:nvPr/>
        </p:nvSpPr>
        <p:spPr>
          <a:xfrm>
            <a:off x="992411" y="2474437"/>
            <a:ext cx="7495948"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grpSp>
        <p:nvGrpSpPr>
          <p:cNvPr id="14" name="グループ化 13">
            <a:extLst>
              <a:ext uri="{FF2B5EF4-FFF2-40B4-BE49-F238E27FC236}">
                <a16:creationId xmlns:a16="http://schemas.microsoft.com/office/drawing/2014/main" id="{ABF8F2D6-C15D-54CD-0B41-6F77BA39A88F}"/>
              </a:ext>
            </a:extLst>
          </p:cNvPr>
          <p:cNvGrpSpPr/>
          <p:nvPr/>
        </p:nvGrpSpPr>
        <p:grpSpPr>
          <a:xfrm>
            <a:off x="10154487" y="7132940"/>
            <a:ext cx="476056" cy="275437"/>
            <a:chOff x="9952321" y="7089339"/>
            <a:chExt cx="476056" cy="275437"/>
          </a:xfrm>
        </p:grpSpPr>
        <p:sp>
          <p:nvSpPr>
            <p:cNvPr id="11" name="楕円 10">
              <a:extLst>
                <a:ext uri="{FF2B5EF4-FFF2-40B4-BE49-F238E27FC236}">
                  <a16:creationId xmlns:a16="http://schemas.microsoft.com/office/drawing/2014/main" id="{75DD0018-023E-7328-90C8-BC1F6D2DE38E}"/>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54BF4AEA-87D5-3806-99F1-3A97E4873253}"/>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14</a:t>
              </a:r>
              <a:endParaRPr lang="ja-JP" sz="1000" dirty="0">
                <a:latin typeface="Meiryo"/>
                <a:ea typeface="Meiryo"/>
              </a:endParaRPr>
            </a:p>
          </p:txBody>
        </p:sp>
      </p:grpSp>
      <p:sp>
        <p:nvSpPr>
          <p:cNvPr id="8" name="テキスト ボックス 7">
            <a:extLst>
              <a:ext uri="{FF2B5EF4-FFF2-40B4-BE49-F238E27FC236}">
                <a16:creationId xmlns:a16="http://schemas.microsoft.com/office/drawing/2014/main" id="{F398A8D1-F17C-B53D-2AD4-6D757FE715AF}"/>
              </a:ext>
            </a:extLst>
          </p:cNvPr>
          <p:cNvSpPr txBox="1"/>
          <p:nvPr/>
        </p:nvSpPr>
        <p:spPr>
          <a:xfrm>
            <a:off x="902137" y="1770720"/>
            <a:ext cx="8049674"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1500" b="1" dirty="0">
                <a:latin typeface="Meiryo"/>
                <a:ea typeface="Meiryo"/>
                <a:cs typeface="+mn-lt"/>
              </a:rPr>
              <a:t>FY 2023  Total value of JICA programs</a:t>
            </a:r>
            <a:r>
              <a:rPr lang="en-US" sz="4000" b="1" dirty="0">
                <a:latin typeface="Meiryo"/>
                <a:ea typeface="Meiryo"/>
                <a:cs typeface="+mn-lt"/>
              </a:rPr>
              <a:t> 505.72</a:t>
            </a:r>
            <a:r>
              <a:rPr lang="en-US" sz="4000" b="1" dirty="0">
                <a:latin typeface="Meiryo"/>
                <a:ea typeface="+mn-lt"/>
                <a:cs typeface="+mn-lt"/>
              </a:rPr>
              <a:t>7</a:t>
            </a:r>
            <a:r>
              <a:rPr lang="en-US" altLang="en-US" sz="1400" b="1" dirty="0">
                <a:latin typeface="Meiryo"/>
                <a:ea typeface="Meiryo"/>
                <a:cs typeface="+mn-lt"/>
              </a:rPr>
              <a:t> </a:t>
            </a:r>
            <a:r>
              <a:rPr lang="en-US" sz="1400" b="1" dirty="0">
                <a:latin typeface="Meiryo"/>
                <a:ea typeface="+mn-lt"/>
                <a:cs typeface="+mn-lt"/>
              </a:rPr>
              <a:t>billion yen</a:t>
            </a:r>
            <a:endParaRPr lang="ja-JP" sz="1400" b="1" dirty="0">
              <a:latin typeface="Meiryo"/>
              <a:ea typeface="Meiryo"/>
            </a:endParaRPr>
          </a:p>
        </p:txBody>
      </p:sp>
      <p:grpSp>
        <p:nvGrpSpPr>
          <p:cNvPr id="21" name="グループ化 20">
            <a:extLst>
              <a:ext uri="{FF2B5EF4-FFF2-40B4-BE49-F238E27FC236}">
                <a16:creationId xmlns:a16="http://schemas.microsoft.com/office/drawing/2014/main" id="{D7F7EC7E-99CE-CDF4-D613-CA5D27ACF93A}"/>
              </a:ext>
            </a:extLst>
          </p:cNvPr>
          <p:cNvGrpSpPr/>
          <p:nvPr/>
        </p:nvGrpSpPr>
        <p:grpSpPr>
          <a:xfrm>
            <a:off x="902494" y="2680777"/>
            <a:ext cx="4975495" cy="1019388"/>
            <a:chOff x="902494" y="2799690"/>
            <a:chExt cx="4975495" cy="1019388"/>
          </a:xfrm>
        </p:grpSpPr>
        <p:sp>
          <p:nvSpPr>
            <p:cNvPr id="12" name="テキスト ボックス 11">
              <a:extLst>
                <a:ext uri="{FF2B5EF4-FFF2-40B4-BE49-F238E27FC236}">
                  <a16:creationId xmlns:a16="http://schemas.microsoft.com/office/drawing/2014/main" id="{39ED4A9A-5DF0-4B28-3192-83B0BDEC1128}"/>
                </a:ext>
              </a:extLst>
            </p:cNvPr>
            <p:cNvSpPr txBox="1"/>
            <p:nvPr/>
          </p:nvSpPr>
          <p:spPr>
            <a:xfrm>
              <a:off x="902494" y="2799690"/>
              <a:ext cx="453945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Technical Cooperation</a:t>
              </a:r>
              <a:r>
                <a:rPr lang="ja-JP" altLang="en-US" b="1" dirty="0">
                  <a:latin typeface="Meiryo"/>
                  <a:ea typeface="Meiryo"/>
                  <a:cs typeface="+mn-lt"/>
                </a:rPr>
                <a:t> </a:t>
              </a:r>
              <a:endParaRPr lang="ja-JP" b="1">
                <a:latin typeface="Meiryo"/>
                <a:ea typeface="Meiryo"/>
              </a:endParaRPr>
            </a:p>
          </p:txBody>
        </p:sp>
        <p:sp>
          <p:nvSpPr>
            <p:cNvPr id="15" name="テキスト ボックス 14">
              <a:extLst>
                <a:ext uri="{FF2B5EF4-FFF2-40B4-BE49-F238E27FC236}">
                  <a16:creationId xmlns:a16="http://schemas.microsoft.com/office/drawing/2014/main" id="{7838F4C9-A646-39BF-D46B-34D4D3474FA1}"/>
                </a:ext>
              </a:extLst>
            </p:cNvPr>
            <p:cNvSpPr txBox="1"/>
            <p:nvPr/>
          </p:nvSpPr>
          <p:spPr>
            <a:xfrm>
              <a:off x="902494" y="3120754"/>
              <a:ext cx="497549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Finance and Investment Cooperation</a:t>
              </a:r>
              <a:r>
                <a:rPr lang="ja-JP" altLang="en-US" b="1" dirty="0">
                  <a:latin typeface="Meiryo"/>
                  <a:ea typeface="Meiryo"/>
                  <a:cs typeface="+mn-lt"/>
                </a:rPr>
                <a:t> </a:t>
              </a:r>
              <a:endParaRPr lang="ja-JP" b="1">
                <a:latin typeface="Meiryo"/>
                <a:ea typeface="Meiryo"/>
              </a:endParaRPr>
            </a:p>
          </p:txBody>
        </p:sp>
        <p:sp>
          <p:nvSpPr>
            <p:cNvPr id="19" name="テキスト ボックス 11">
              <a:extLst>
                <a:ext uri="{FF2B5EF4-FFF2-40B4-BE49-F238E27FC236}">
                  <a16:creationId xmlns:a16="http://schemas.microsoft.com/office/drawing/2014/main" id="{39ED4A9A-5DF0-4B28-3192-83B0BDEC1128}"/>
                </a:ext>
              </a:extLst>
            </p:cNvPr>
            <p:cNvSpPr txBox="1"/>
            <p:nvPr/>
          </p:nvSpPr>
          <p:spPr>
            <a:xfrm>
              <a:off x="902494" y="3441818"/>
              <a:ext cx="4024127" cy="3772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Gr</a:t>
              </a:r>
              <a:r>
                <a:rPr lang="en-US" altLang="ja-JP" b="1">
                  <a:latin typeface="Meiryo"/>
                  <a:ea typeface="+mn-lt"/>
                  <a:cs typeface="+mn-lt"/>
                </a:rPr>
                <a:t>a</a:t>
              </a:r>
              <a:r>
                <a:rPr lang="ja-JP" b="1">
                  <a:latin typeface="Meiryo"/>
                  <a:ea typeface="Meiryo"/>
                  <a:cs typeface="+mn-lt"/>
                </a:rPr>
                <a:t>nts</a:t>
              </a:r>
              <a:r>
                <a:rPr lang="ja-JP" altLang="en-US" b="1" dirty="0">
                  <a:latin typeface="Meiryo"/>
                  <a:ea typeface="Meiryo"/>
                  <a:cs typeface="+mn-lt"/>
                </a:rPr>
                <a:t> </a:t>
              </a:r>
              <a:endParaRPr lang="ja-JP" b="1">
                <a:latin typeface="Meiryo"/>
                <a:ea typeface="Meiryo"/>
              </a:endParaRPr>
            </a:p>
          </p:txBody>
        </p:sp>
      </p:grpSp>
    </p:spTree>
    <p:extLst>
      <p:ext uri="{BB962C8B-B14F-4D97-AF65-F5344CB8AC3E}">
        <p14:creationId xmlns:p14="http://schemas.microsoft.com/office/powerpoint/2010/main" val="391356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B6828-B1F7-ABB0-EF67-E629A114A572}"/>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D91BF3C9-525A-619A-7B06-9EF017E64B95}"/>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53350654-B87C-61B9-DE5B-9AE2AC8A054E}"/>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3D212E05-4030-22B0-34F5-58E3C36DF929}"/>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344BE89B-8F6A-CF23-C4F8-D55B8B3B9D73}"/>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17" name="テキスト ボックス 16">
            <a:extLst>
              <a:ext uri="{FF2B5EF4-FFF2-40B4-BE49-F238E27FC236}">
                <a16:creationId xmlns:a16="http://schemas.microsoft.com/office/drawing/2014/main" id="{ECE38985-850A-6685-EA7C-3876BA5F7AE1}"/>
              </a:ext>
            </a:extLst>
          </p:cNvPr>
          <p:cNvSpPr txBox="1"/>
          <p:nvPr/>
        </p:nvSpPr>
        <p:spPr>
          <a:xfrm>
            <a:off x="6306863" y="6708966"/>
            <a:ext cx="3981566"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900">
                <a:latin typeface="Meiryo"/>
                <a:ea typeface="+mn-lt"/>
                <a:cs typeface="+mn-lt"/>
              </a:rPr>
              <a:t>The</a:t>
            </a:r>
            <a:r>
              <a:rPr lang="ja-JP" altLang="en-US" sz="900" dirty="0">
                <a:latin typeface="Meiryo"/>
                <a:ea typeface="Meiryo"/>
                <a:cs typeface="+mn-lt"/>
              </a:rPr>
              <a:t> </a:t>
            </a:r>
            <a:r>
              <a:rPr lang="en-US" altLang="ja-JP" sz="900">
                <a:latin typeface="Meiryo"/>
                <a:ea typeface="+mn-lt"/>
                <a:cs typeface="+mn-lt"/>
              </a:rPr>
              <a:t>Nadzab</a:t>
            </a:r>
            <a:r>
              <a:rPr lang="ja-JP" altLang="en-US" sz="900" dirty="0">
                <a:latin typeface="Meiryo"/>
                <a:ea typeface="Meiryo"/>
                <a:cs typeface="+mn-lt"/>
              </a:rPr>
              <a:t> </a:t>
            </a:r>
            <a:r>
              <a:rPr lang="en-US" altLang="ja-JP" sz="900">
                <a:latin typeface="Meiryo"/>
                <a:ea typeface="+mn-lt"/>
                <a:cs typeface="+mn-lt"/>
              </a:rPr>
              <a:t>Tomodachi</a:t>
            </a:r>
            <a:r>
              <a:rPr lang="ja-JP" altLang="en-US" sz="900" dirty="0">
                <a:latin typeface="Meiryo"/>
                <a:ea typeface="Meiryo"/>
                <a:cs typeface="+mn-lt"/>
              </a:rPr>
              <a:t> </a:t>
            </a:r>
            <a:r>
              <a:rPr lang="en-US" altLang="ja-JP" sz="900">
                <a:latin typeface="Meiryo"/>
                <a:ea typeface="+mn-lt"/>
                <a:cs typeface="+mn-lt"/>
              </a:rPr>
              <a:t>International</a:t>
            </a:r>
            <a:r>
              <a:rPr lang="ja-JP" altLang="en-US" sz="900" dirty="0">
                <a:latin typeface="Meiryo"/>
                <a:ea typeface="Meiryo"/>
                <a:cs typeface="+mn-lt"/>
              </a:rPr>
              <a:t> </a:t>
            </a:r>
            <a:r>
              <a:rPr lang="en-US" altLang="ja-JP" sz="900">
                <a:latin typeface="Meiryo"/>
                <a:ea typeface="+mn-lt"/>
                <a:cs typeface="+mn-lt"/>
              </a:rPr>
              <a:t>Airport</a:t>
            </a:r>
            <a:r>
              <a:rPr lang="ja-JP" altLang="en-US" sz="900" dirty="0">
                <a:latin typeface="Meiryo"/>
                <a:ea typeface="Meiryo"/>
                <a:cs typeface="+mn-lt"/>
              </a:rPr>
              <a:t> </a:t>
            </a:r>
            <a:r>
              <a:rPr lang="en-US" altLang="ja-JP" sz="900">
                <a:latin typeface="Meiryo"/>
                <a:ea typeface="+mn-lt"/>
                <a:cs typeface="+mn-lt"/>
              </a:rPr>
              <a:t>in</a:t>
            </a:r>
            <a:r>
              <a:rPr lang="ja-JP" altLang="en-US" sz="900" dirty="0">
                <a:latin typeface="Meiryo"/>
                <a:ea typeface="Meiryo"/>
                <a:cs typeface="+mn-lt"/>
              </a:rPr>
              <a:t> </a:t>
            </a:r>
            <a:r>
              <a:rPr lang="en-US" altLang="ja-JP" sz="900">
                <a:latin typeface="Meiryo"/>
                <a:ea typeface="+mn-lt"/>
                <a:cs typeface="+mn-lt"/>
              </a:rPr>
              <a:t>Papua</a:t>
            </a:r>
            <a:r>
              <a:rPr lang="ja-JP" altLang="en-US" sz="900" dirty="0">
                <a:latin typeface="Meiryo"/>
                <a:ea typeface="Meiryo"/>
                <a:cs typeface="+mn-lt"/>
              </a:rPr>
              <a:t> </a:t>
            </a:r>
            <a:r>
              <a:rPr lang="en-US" altLang="ja-JP" sz="900">
                <a:latin typeface="Meiryo"/>
                <a:ea typeface="+mn-lt"/>
                <a:cs typeface="+mn-lt"/>
              </a:rPr>
              <a:t>New</a:t>
            </a:r>
            <a:r>
              <a:rPr lang="ja-JP" altLang="en-US" sz="900" dirty="0">
                <a:latin typeface="Meiryo"/>
                <a:ea typeface="Meiryo"/>
                <a:cs typeface="+mn-lt"/>
              </a:rPr>
              <a:t> </a:t>
            </a:r>
            <a:r>
              <a:rPr lang="en-US" altLang="ja-JP" sz="900">
                <a:latin typeface="Meiryo"/>
                <a:ea typeface="+mn-lt"/>
                <a:cs typeface="+mn-lt"/>
              </a:rPr>
              <a:t>Guinea,</a:t>
            </a:r>
            <a:r>
              <a:rPr lang="ja-JP" altLang="en-US" sz="900" dirty="0">
                <a:latin typeface="Meiryo"/>
                <a:ea typeface="Meiryo"/>
                <a:cs typeface="+mn-lt"/>
              </a:rPr>
              <a:t> </a:t>
            </a:r>
            <a:r>
              <a:rPr lang="en-US" altLang="ja-JP" sz="900">
                <a:latin typeface="Meiryo"/>
                <a:ea typeface="+mn-lt"/>
                <a:cs typeface="+mn-lt"/>
              </a:rPr>
              <a:t>constructed</a:t>
            </a:r>
            <a:r>
              <a:rPr lang="ja-JP" altLang="en-US" sz="900" dirty="0">
                <a:latin typeface="Meiryo"/>
                <a:ea typeface="Meiryo"/>
                <a:cs typeface="+mn-lt"/>
              </a:rPr>
              <a:t> </a:t>
            </a:r>
            <a:r>
              <a:rPr lang="en-US" altLang="ja-JP" sz="900">
                <a:latin typeface="Meiryo"/>
                <a:ea typeface="+mn-lt"/>
                <a:cs typeface="+mn-lt"/>
              </a:rPr>
              <a:t>with</a:t>
            </a:r>
            <a:r>
              <a:rPr lang="ja-JP" altLang="en-US" sz="900" dirty="0">
                <a:latin typeface="Meiryo"/>
                <a:ea typeface="Meiryo"/>
                <a:cs typeface="+mn-lt"/>
              </a:rPr>
              <a:t> </a:t>
            </a:r>
            <a:r>
              <a:rPr lang="en-US" altLang="ja-JP" sz="900">
                <a:latin typeface="Meiryo"/>
                <a:ea typeface="Meiryo"/>
                <a:cs typeface="+mn-lt"/>
              </a:rPr>
              <a:t>JICA</a:t>
            </a:r>
            <a:r>
              <a:rPr lang="ja-JP" altLang="en-US" sz="900">
                <a:latin typeface="Meiryo"/>
                <a:ea typeface="Meiryo"/>
                <a:cs typeface="+mn-lt"/>
              </a:rPr>
              <a:t>’</a:t>
            </a:r>
            <a:r>
              <a:rPr lang="en-US" altLang="ja-JP" sz="900">
                <a:latin typeface="Meiryo"/>
                <a:ea typeface="+mn-lt"/>
                <a:cs typeface="+mn-lt"/>
              </a:rPr>
              <a:t>s</a:t>
            </a:r>
            <a:r>
              <a:rPr lang="ja-JP" altLang="en-US" sz="900" dirty="0">
                <a:latin typeface="Meiryo"/>
                <a:ea typeface="Meiryo"/>
                <a:cs typeface="+mn-lt"/>
              </a:rPr>
              <a:t> </a:t>
            </a:r>
            <a:r>
              <a:rPr lang="en-US" altLang="ja-JP" sz="900">
                <a:latin typeface="Meiryo"/>
                <a:ea typeface="+mn-lt"/>
                <a:cs typeface="+mn-lt"/>
              </a:rPr>
              <a:t>cooperation,</a:t>
            </a:r>
            <a:r>
              <a:rPr lang="ja-JP" altLang="en-US" sz="900" dirty="0">
                <a:latin typeface="Meiryo"/>
                <a:ea typeface="Meiryo"/>
                <a:cs typeface="+mn-lt"/>
              </a:rPr>
              <a:t> </a:t>
            </a:r>
            <a:r>
              <a:rPr lang="en-US" altLang="ja-JP" sz="900">
                <a:latin typeface="Meiryo"/>
                <a:ea typeface="+mn-lt"/>
                <a:cs typeface="+mn-lt"/>
              </a:rPr>
              <a:t>opened</a:t>
            </a:r>
            <a:r>
              <a:rPr lang="ja-JP" altLang="en-US" sz="900" dirty="0">
                <a:latin typeface="Meiryo"/>
                <a:ea typeface="Meiryo"/>
                <a:cs typeface="+mn-lt"/>
              </a:rPr>
              <a:t> </a:t>
            </a:r>
            <a:r>
              <a:rPr lang="en-US" altLang="ja-JP" sz="900">
                <a:latin typeface="Meiryo"/>
                <a:ea typeface="+mn-lt"/>
                <a:cs typeface="+mn-lt"/>
              </a:rPr>
              <a:t>in</a:t>
            </a:r>
            <a:r>
              <a:rPr lang="ja-JP" altLang="en-US" sz="900" dirty="0">
                <a:latin typeface="Meiryo"/>
                <a:ea typeface="Meiryo"/>
                <a:cs typeface="+mn-lt"/>
              </a:rPr>
              <a:t> </a:t>
            </a:r>
            <a:r>
              <a:rPr lang="en-US" altLang="ja-JP" sz="900">
                <a:latin typeface="Meiryo"/>
                <a:ea typeface="+mn-lt"/>
                <a:cs typeface="+mn-lt"/>
              </a:rPr>
              <a:t>October</a:t>
            </a:r>
            <a:r>
              <a:rPr lang="ja-JP" altLang="en-US" sz="900" dirty="0">
                <a:latin typeface="Meiryo"/>
                <a:ea typeface="Meiryo"/>
                <a:cs typeface="+mn-lt"/>
              </a:rPr>
              <a:t> </a:t>
            </a:r>
            <a:r>
              <a:rPr lang="en-US" altLang="ja-JP" sz="900">
                <a:latin typeface="Meiryo"/>
                <a:ea typeface="Meiryo"/>
                <a:cs typeface="+mn-lt"/>
              </a:rPr>
              <a:t>2023</a:t>
            </a:r>
            <a:r>
              <a:rPr lang="en-US" altLang="ja-JP" sz="900">
                <a:latin typeface="Meiryo"/>
                <a:ea typeface="+mn-lt"/>
                <a:cs typeface="+mn-lt"/>
              </a:rPr>
              <a:t>.</a:t>
            </a:r>
            <a:endParaRPr lang="ja-JP" altLang="en-US" sz="900">
              <a:latin typeface="Meiryo"/>
              <a:ea typeface="Meiryo"/>
            </a:endParaRPr>
          </a:p>
          <a:p>
            <a:endParaRPr lang="ja-JP" altLang="en-US" sz="900" dirty="0">
              <a:latin typeface="Meiryo"/>
              <a:ea typeface="Meiryo"/>
            </a:endParaRPr>
          </a:p>
        </p:txBody>
      </p:sp>
      <p:pic>
        <p:nvPicPr>
          <p:cNvPr id="18" name="図 17" descr="空港の駐機場にとまっている飛行機&#10;&#10;AI 生成コンテンツは間違っている可能性があります。">
            <a:extLst>
              <a:ext uri="{FF2B5EF4-FFF2-40B4-BE49-F238E27FC236}">
                <a16:creationId xmlns:a16="http://schemas.microsoft.com/office/drawing/2014/main" id="{1BDB53E3-9454-9C54-0DC2-32E014F86571}"/>
              </a:ext>
            </a:extLst>
          </p:cNvPr>
          <p:cNvPicPr>
            <a:picLocks noChangeAspect="1"/>
          </p:cNvPicPr>
          <p:nvPr/>
        </p:nvPicPr>
        <p:blipFill>
          <a:blip r:embed="rId2" cstate="screen">
            <a:extLst>
              <a:ext uri="{28A0092B-C50C-407E-A947-70E740481C1C}">
                <a14:useLocalDpi xmlns:a14="http://schemas.microsoft.com/office/drawing/2010/main"/>
              </a:ext>
            </a:extLst>
          </a:blip>
          <a:srcRect b="-1654"/>
          <a:stretch>
            <a:fillRect/>
          </a:stretch>
        </p:blipFill>
        <p:spPr>
          <a:xfrm>
            <a:off x="6490867" y="3921007"/>
            <a:ext cx="3655396" cy="2787125"/>
          </a:xfrm>
          <a:prstGeom prst="rect">
            <a:avLst/>
          </a:prstGeom>
          <a:ln>
            <a:noFill/>
          </a:ln>
        </p:spPr>
      </p:pic>
      <p:grpSp>
        <p:nvGrpSpPr>
          <p:cNvPr id="14" name="グループ化 13">
            <a:extLst>
              <a:ext uri="{FF2B5EF4-FFF2-40B4-BE49-F238E27FC236}">
                <a16:creationId xmlns:a16="http://schemas.microsoft.com/office/drawing/2014/main" id="{FB6C4B63-005E-9F63-8EBA-722C27175343}"/>
              </a:ext>
            </a:extLst>
          </p:cNvPr>
          <p:cNvGrpSpPr/>
          <p:nvPr/>
        </p:nvGrpSpPr>
        <p:grpSpPr>
          <a:xfrm>
            <a:off x="10154487" y="7132940"/>
            <a:ext cx="476056" cy="275437"/>
            <a:chOff x="9952321" y="7089339"/>
            <a:chExt cx="476056" cy="275437"/>
          </a:xfrm>
        </p:grpSpPr>
        <p:sp>
          <p:nvSpPr>
            <p:cNvPr id="12" name="楕円 11">
              <a:extLst>
                <a:ext uri="{FF2B5EF4-FFF2-40B4-BE49-F238E27FC236}">
                  <a16:creationId xmlns:a16="http://schemas.microsoft.com/office/drawing/2014/main" id="{3CE38471-7EE5-594B-2D25-3C12EFD6115A}"/>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755A58AE-FFD6-3C5D-C265-D5F81D8F88E2}"/>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15</a:t>
              </a:r>
              <a:endParaRPr lang="ja-JP" dirty="0"/>
            </a:p>
          </p:txBody>
        </p:sp>
      </p:grpSp>
      <p:sp>
        <p:nvSpPr>
          <p:cNvPr id="21" name="テキスト ボックス タイトル">
            <a:extLst>
              <a:ext uri="{FF2B5EF4-FFF2-40B4-BE49-F238E27FC236}">
                <a16:creationId xmlns:a16="http://schemas.microsoft.com/office/drawing/2014/main" id="{B2488654-7C17-6A60-4392-4700945E321E}"/>
              </a:ext>
            </a:extLst>
          </p:cNvPr>
          <p:cNvSpPr txBox="1"/>
          <p:nvPr/>
        </p:nvSpPr>
        <p:spPr>
          <a:xfrm>
            <a:off x="1681565" y="770915"/>
            <a:ext cx="7105162"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a:latin typeface="Meiryo"/>
                <a:ea typeface="+mn-lt"/>
                <a:cs typeface="+mn-lt"/>
              </a:rPr>
              <a:t>Overview</a:t>
            </a:r>
            <a:r>
              <a:rPr lang="ja-JP" altLang="en-US" sz="2800" b="1" dirty="0">
                <a:latin typeface="Meiryo"/>
                <a:ea typeface="Meiryo"/>
                <a:cs typeface="+mn-lt"/>
              </a:rPr>
              <a:t> </a:t>
            </a:r>
            <a:r>
              <a:rPr lang="en-US" altLang="ja-JP" sz="2800" b="1">
                <a:latin typeface="Meiryo"/>
                <a:ea typeface="+mn-lt"/>
                <a:cs typeface="+mn-lt"/>
              </a:rPr>
              <a:t>by</a:t>
            </a:r>
            <a:r>
              <a:rPr lang="ja-JP" altLang="en-US" sz="2800" b="1" dirty="0">
                <a:latin typeface="Meiryo"/>
                <a:ea typeface="Meiryo"/>
                <a:cs typeface="+mn-lt"/>
              </a:rPr>
              <a:t> </a:t>
            </a:r>
            <a:r>
              <a:rPr lang="en-US" altLang="ja-JP" sz="2800" b="1">
                <a:latin typeface="Meiryo"/>
                <a:ea typeface="+mn-lt"/>
                <a:cs typeface="+mn-lt"/>
              </a:rPr>
              <a:t>Region</a:t>
            </a:r>
            <a:r>
              <a:rPr lang="ja-JP" altLang="en-US" sz="2800" b="1" dirty="0">
                <a:latin typeface="Meiryo"/>
                <a:ea typeface="Meiryo"/>
              </a:rPr>
              <a:t>　</a:t>
            </a:r>
            <a:r>
              <a:rPr lang="en-US" altLang="ja-JP" sz="2000" b="1">
                <a:latin typeface="Meiryo"/>
                <a:ea typeface="+mn-lt"/>
                <a:cs typeface="+mn-lt"/>
              </a:rPr>
              <a:t>The</a:t>
            </a:r>
            <a:r>
              <a:rPr lang="ja-JP" altLang="en-US" sz="2000" b="1" dirty="0">
                <a:latin typeface="Meiryo"/>
                <a:ea typeface="Meiryo"/>
                <a:cs typeface="+mn-lt"/>
              </a:rPr>
              <a:t> </a:t>
            </a:r>
            <a:r>
              <a:rPr lang="en-US" altLang="ja-JP" sz="2000" b="1">
                <a:latin typeface="Meiryo"/>
                <a:ea typeface="+mn-lt"/>
                <a:cs typeface="+mn-lt"/>
              </a:rPr>
              <a:t>Pa</a:t>
            </a:r>
            <a:r>
              <a:rPr lang="ja-JP" sz="2000" b="1">
                <a:latin typeface="Meiryo"/>
                <a:ea typeface="Meiryo"/>
                <a:cs typeface="+mn-lt"/>
              </a:rPr>
              <a:t>c</a:t>
            </a:r>
            <a:r>
              <a:rPr lang="en-US" altLang="ja-JP" sz="2000" b="1">
                <a:latin typeface="Meiryo"/>
                <a:ea typeface="+mn-lt"/>
                <a:cs typeface="+mn-lt"/>
              </a:rPr>
              <a:t>if</a:t>
            </a:r>
            <a:r>
              <a:rPr lang="ja-JP" sz="2000" b="1">
                <a:latin typeface="Meiryo"/>
                <a:ea typeface="Meiryo"/>
                <a:cs typeface="+mn-lt"/>
              </a:rPr>
              <a:t>i</a:t>
            </a:r>
            <a:r>
              <a:rPr lang="en-US" altLang="ja-JP" sz="2000" b="1">
                <a:latin typeface="Meiryo"/>
                <a:ea typeface="+mn-lt"/>
                <a:cs typeface="+mn-lt"/>
              </a:rPr>
              <a:t>c</a:t>
            </a:r>
            <a:endParaRPr lang="ja-JP" altLang="en-US" sz="2000" b="1">
              <a:latin typeface="Meiryo"/>
              <a:ea typeface="Meiryo"/>
            </a:endParaRPr>
          </a:p>
        </p:txBody>
      </p:sp>
      <p:sp>
        <p:nvSpPr>
          <p:cNvPr id="23" name="テキスト ボックス 22">
            <a:extLst>
              <a:ext uri="{FF2B5EF4-FFF2-40B4-BE49-F238E27FC236}">
                <a16:creationId xmlns:a16="http://schemas.microsoft.com/office/drawing/2014/main" id="{D4F034EB-64CF-B72D-66F7-404223FB9056}"/>
              </a:ext>
            </a:extLst>
          </p:cNvPr>
          <p:cNvSpPr txBox="1"/>
          <p:nvPr/>
        </p:nvSpPr>
        <p:spPr>
          <a:xfrm>
            <a:off x="5287655" y="2637176"/>
            <a:ext cx="3197545"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b="1">
                <a:latin typeface="Meiryo"/>
                <a:ea typeface="Meiryo"/>
                <a:cs typeface="+mn-lt"/>
              </a:rPr>
              <a:t>4.928</a:t>
            </a:r>
            <a:r>
              <a:rPr lang="en-US" altLang="ja-JP" sz="1400" b="1">
                <a:latin typeface="Meiryo"/>
                <a:ea typeface="Meiryo"/>
                <a:cs typeface="+mn-lt"/>
              </a:rPr>
              <a:t> billion yen</a:t>
            </a:r>
            <a:endParaRPr lang="ja-JP" sz="1400" b="1">
              <a:latin typeface="Meiryo"/>
              <a:ea typeface="Meiryo"/>
              <a:cs typeface="+mn-lt"/>
            </a:endParaRPr>
          </a:p>
          <a:p>
            <a:pPr algn="r"/>
            <a:r>
              <a:rPr lang="en-US" sz="2200" b="1">
                <a:latin typeface="Meiryo"/>
                <a:ea typeface="Meiryo"/>
                <a:cs typeface="+mn-lt"/>
              </a:rPr>
              <a:t>―              </a:t>
            </a:r>
            <a:endParaRPr lang="ja-JP"/>
          </a:p>
          <a:p>
            <a:pPr algn="r"/>
            <a:r>
              <a:rPr lang="en-US" altLang="ja-JP" sz="2200" b="1" dirty="0">
                <a:latin typeface="Meiryo"/>
                <a:ea typeface="Meiryo"/>
                <a:cs typeface="+mn-lt"/>
              </a:rPr>
              <a:t>4.7</a:t>
            </a:r>
            <a:r>
              <a:rPr lang="ja-JP" sz="2200" b="1">
                <a:latin typeface="Meiryo"/>
                <a:ea typeface="Meiryo"/>
                <a:cs typeface="+mn-lt"/>
              </a:rPr>
              <a:t>92</a:t>
            </a:r>
            <a:r>
              <a:rPr lang="ja-JP" altLang="en-US" sz="1400" b="1">
                <a:latin typeface="Meiryo"/>
                <a:ea typeface="Meiryo"/>
                <a:cs typeface="+mn-lt"/>
              </a:rPr>
              <a:t> </a:t>
            </a:r>
            <a:r>
              <a:rPr lang="ja-JP" sz="1400" b="1">
                <a:latin typeface="Meiryo"/>
                <a:ea typeface="Meiryo"/>
                <a:cs typeface="+mn-lt"/>
              </a:rPr>
              <a:t>billion yen</a:t>
            </a:r>
          </a:p>
        </p:txBody>
      </p:sp>
      <p:sp>
        <p:nvSpPr>
          <p:cNvPr id="25" name="正方形/長方形 24">
            <a:extLst>
              <a:ext uri="{FF2B5EF4-FFF2-40B4-BE49-F238E27FC236}">
                <a16:creationId xmlns:a16="http://schemas.microsoft.com/office/drawing/2014/main" id="{4D741F38-D212-745C-E7C4-4DF68E8746DB}"/>
              </a:ext>
            </a:extLst>
          </p:cNvPr>
          <p:cNvSpPr/>
          <p:nvPr/>
        </p:nvSpPr>
        <p:spPr>
          <a:xfrm>
            <a:off x="992411" y="2474437"/>
            <a:ext cx="7495948"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7" name="テキスト ボックス 26">
            <a:extLst>
              <a:ext uri="{FF2B5EF4-FFF2-40B4-BE49-F238E27FC236}">
                <a16:creationId xmlns:a16="http://schemas.microsoft.com/office/drawing/2014/main" id="{FE258549-3E6C-5214-80AE-AD0E3B6D2D8F}"/>
              </a:ext>
            </a:extLst>
          </p:cNvPr>
          <p:cNvSpPr txBox="1"/>
          <p:nvPr/>
        </p:nvSpPr>
        <p:spPr>
          <a:xfrm>
            <a:off x="902137" y="1770720"/>
            <a:ext cx="8049674"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1500" b="1" dirty="0">
                <a:latin typeface="Meiryo"/>
                <a:ea typeface="Meiryo"/>
                <a:cs typeface="+mn-lt"/>
              </a:rPr>
              <a:t>FY 2023  Total value of JICA programs</a:t>
            </a:r>
            <a:r>
              <a:rPr lang="en-US" sz="4000" b="1" dirty="0">
                <a:latin typeface="Meiryo"/>
                <a:ea typeface="Meiryo"/>
                <a:cs typeface="+mn-lt"/>
              </a:rPr>
              <a:t> 9.719</a:t>
            </a:r>
            <a:r>
              <a:rPr lang="en-US" altLang="en-US" sz="1400" b="1" dirty="0">
                <a:latin typeface="Meiryo"/>
                <a:ea typeface="Meiryo"/>
                <a:cs typeface="+mn-lt"/>
              </a:rPr>
              <a:t> </a:t>
            </a:r>
            <a:r>
              <a:rPr lang="en-US" sz="1400" b="1" dirty="0">
                <a:latin typeface="Meiryo"/>
                <a:ea typeface="+mn-lt"/>
                <a:cs typeface="+mn-lt"/>
              </a:rPr>
              <a:t>billion yen</a:t>
            </a:r>
            <a:endParaRPr lang="ja-JP" sz="1400" b="1" dirty="0">
              <a:latin typeface="Meiryo"/>
              <a:ea typeface="Meiryo"/>
            </a:endParaRPr>
          </a:p>
        </p:txBody>
      </p:sp>
      <p:grpSp>
        <p:nvGrpSpPr>
          <p:cNvPr id="32" name="グループ化 31">
            <a:extLst>
              <a:ext uri="{FF2B5EF4-FFF2-40B4-BE49-F238E27FC236}">
                <a16:creationId xmlns:a16="http://schemas.microsoft.com/office/drawing/2014/main" id="{95859123-A4ED-5F06-B735-7D1123372313}"/>
              </a:ext>
            </a:extLst>
          </p:cNvPr>
          <p:cNvGrpSpPr/>
          <p:nvPr/>
        </p:nvGrpSpPr>
        <p:grpSpPr>
          <a:xfrm>
            <a:off x="902494" y="2680777"/>
            <a:ext cx="4975495" cy="1019388"/>
            <a:chOff x="902494" y="2799690"/>
            <a:chExt cx="4975495" cy="1019388"/>
          </a:xfrm>
        </p:grpSpPr>
        <p:sp>
          <p:nvSpPr>
            <p:cNvPr id="29" name="テキスト ボックス 28">
              <a:extLst>
                <a:ext uri="{FF2B5EF4-FFF2-40B4-BE49-F238E27FC236}">
                  <a16:creationId xmlns:a16="http://schemas.microsoft.com/office/drawing/2014/main" id="{92A1CE2D-ED03-904F-F609-66F091FBE603}"/>
                </a:ext>
              </a:extLst>
            </p:cNvPr>
            <p:cNvSpPr txBox="1"/>
            <p:nvPr/>
          </p:nvSpPr>
          <p:spPr>
            <a:xfrm>
              <a:off x="902494" y="2799690"/>
              <a:ext cx="453945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Technical Cooperation</a:t>
              </a:r>
              <a:r>
                <a:rPr lang="ja-JP" altLang="en-US" b="1" dirty="0">
                  <a:latin typeface="Meiryo"/>
                  <a:ea typeface="Meiryo"/>
                  <a:cs typeface="+mn-lt"/>
                </a:rPr>
                <a:t> </a:t>
              </a:r>
              <a:endParaRPr lang="ja-JP" b="1">
                <a:latin typeface="Meiryo"/>
                <a:ea typeface="Meiryo"/>
              </a:endParaRPr>
            </a:p>
          </p:txBody>
        </p:sp>
        <p:sp>
          <p:nvSpPr>
            <p:cNvPr id="30" name="テキスト ボックス 29">
              <a:extLst>
                <a:ext uri="{FF2B5EF4-FFF2-40B4-BE49-F238E27FC236}">
                  <a16:creationId xmlns:a16="http://schemas.microsoft.com/office/drawing/2014/main" id="{30CE5BB6-DB46-749B-C132-7F20BBE2CC75}"/>
                </a:ext>
              </a:extLst>
            </p:cNvPr>
            <p:cNvSpPr txBox="1"/>
            <p:nvPr/>
          </p:nvSpPr>
          <p:spPr>
            <a:xfrm>
              <a:off x="902494" y="3120754"/>
              <a:ext cx="497549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Finance and Investment Cooperation</a:t>
              </a:r>
              <a:r>
                <a:rPr lang="ja-JP" altLang="en-US" b="1" dirty="0">
                  <a:latin typeface="Meiryo"/>
                  <a:ea typeface="Meiryo"/>
                  <a:cs typeface="+mn-lt"/>
                </a:rPr>
                <a:t> </a:t>
              </a:r>
              <a:endParaRPr lang="ja-JP" b="1">
                <a:latin typeface="Meiryo"/>
                <a:ea typeface="Meiryo"/>
              </a:endParaRPr>
            </a:p>
          </p:txBody>
        </p:sp>
        <p:sp>
          <p:nvSpPr>
            <p:cNvPr id="31" name="テキスト ボックス 11">
              <a:extLst>
                <a:ext uri="{FF2B5EF4-FFF2-40B4-BE49-F238E27FC236}">
                  <a16:creationId xmlns:a16="http://schemas.microsoft.com/office/drawing/2014/main" id="{3D48AD18-917D-8DFB-44AE-B0F2A91AAAA8}"/>
                </a:ext>
              </a:extLst>
            </p:cNvPr>
            <p:cNvSpPr txBox="1"/>
            <p:nvPr/>
          </p:nvSpPr>
          <p:spPr>
            <a:xfrm>
              <a:off x="902494" y="3441818"/>
              <a:ext cx="4024127" cy="3772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Gr</a:t>
              </a:r>
              <a:r>
                <a:rPr lang="en-US" altLang="ja-JP" b="1">
                  <a:latin typeface="Meiryo"/>
                  <a:ea typeface="+mn-lt"/>
                  <a:cs typeface="+mn-lt"/>
                </a:rPr>
                <a:t>a</a:t>
              </a:r>
              <a:r>
                <a:rPr lang="ja-JP" b="1">
                  <a:latin typeface="Meiryo"/>
                  <a:ea typeface="Meiryo"/>
                  <a:cs typeface="+mn-lt"/>
                </a:rPr>
                <a:t>nts</a:t>
              </a:r>
              <a:r>
                <a:rPr lang="ja-JP" altLang="en-US" b="1" dirty="0">
                  <a:latin typeface="Meiryo"/>
                  <a:ea typeface="Meiryo"/>
                  <a:cs typeface="+mn-lt"/>
                </a:rPr>
                <a:t> </a:t>
              </a:r>
              <a:endParaRPr lang="ja-JP" b="1">
                <a:latin typeface="Meiryo"/>
                <a:ea typeface="Meiryo"/>
              </a:endParaRPr>
            </a:p>
          </p:txBody>
        </p:sp>
      </p:grpSp>
      <p:sp>
        <p:nvSpPr>
          <p:cNvPr id="34" name="テキスト ボックス 33">
            <a:extLst>
              <a:ext uri="{FF2B5EF4-FFF2-40B4-BE49-F238E27FC236}">
                <a16:creationId xmlns:a16="http://schemas.microsoft.com/office/drawing/2014/main" id="{3126BA89-E07E-D7C3-128F-671F5A51D522}"/>
              </a:ext>
            </a:extLst>
          </p:cNvPr>
          <p:cNvSpPr txBox="1"/>
          <p:nvPr/>
        </p:nvSpPr>
        <p:spPr>
          <a:xfrm>
            <a:off x="900752" y="3802686"/>
            <a:ext cx="5474014" cy="33531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spcBef>
                <a:spcPts val="1000"/>
              </a:spcBef>
              <a:buFont typeface="Arial"/>
              <a:buChar char="•"/>
            </a:pPr>
            <a:r>
              <a:rPr lang="ja-JP" altLang="en-US" sz="1400">
                <a:latin typeface="メイリオ"/>
                <a:ea typeface="メイリオ"/>
                <a:cs typeface="+mn-lt"/>
              </a:rPr>
              <a:t>Based on the Ninth Pacific Islands Leaders Meeting (PALM 9) held in 2021, JICA’s cooperation in the region revolves around five priority areas, including climate change / disaster resilience and strengthening the foundation for sustainable and resilient economic development.</a:t>
            </a:r>
          </a:p>
          <a:p>
            <a:pPr marL="182880" indent="-182880">
              <a:spcBef>
                <a:spcPts val="1000"/>
              </a:spcBef>
              <a:buFont typeface="Arial"/>
              <a:buChar char="•"/>
            </a:pPr>
            <a:r>
              <a:rPr lang="ja-JP" sz="1400">
                <a:latin typeface="メイリオ"/>
                <a:ea typeface="メイリオ"/>
                <a:cs typeface="+mn-lt"/>
              </a:rPr>
              <a:t>JICA began cooperating to</a:t>
            </a:r>
            <a:r>
              <a:rPr lang="ja-JP" altLang="en-US" sz="1400">
                <a:latin typeface="メイリオ"/>
                <a:ea typeface="メイリオ"/>
                <a:cs typeface="+mn-lt"/>
              </a:rPr>
              <a:t> </a:t>
            </a:r>
            <a:r>
              <a:rPr lang="en-US" altLang="ja-JP" sz="1400">
                <a:latin typeface="メイリオ"/>
                <a:ea typeface="メイリオ"/>
                <a:cs typeface="+mn-lt"/>
              </a:rPr>
              <a:t>incre</a:t>
            </a:r>
            <a:r>
              <a:rPr lang="ja-JP" sz="1400">
                <a:latin typeface="メイリオ"/>
                <a:ea typeface="メイリオ"/>
                <a:cs typeface="+mn-lt"/>
              </a:rPr>
              <a:t>ase resilience in the face of climate change, for examp</a:t>
            </a:r>
            <a:r>
              <a:rPr lang="en-US" altLang="ja-JP" sz="1400">
                <a:latin typeface="メイリオ"/>
                <a:ea typeface="メイリオ"/>
                <a:cs typeface="+mn-lt"/>
              </a:rPr>
              <a:t>le</a:t>
            </a:r>
            <a:r>
              <a:rPr lang="ja-JP" altLang="en-US" sz="1400">
                <a:latin typeface="メイリオ"/>
                <a:ea typeface="メイリオ"/>
                <a:cs typeface="+mn-lt"/>
              </a:rPr>
              <a:t> </a:t>
            </a:r>
            <a:r>
              <a:rPr lang="en-US" altLang="ja-JP" sz="1400">
                <a:latin typeface="メイリオ"/>
                <a:ea typeface="メイリオ"/>
                <a:cs typeface="+mn-lt"/>
              </a:rPr>
              <a:t>by</a:t>
            </a:r>
            <a:r>
              <a:rPr lang="ja-JP" altLang="en-US" sz="1400">
                <a:latin typeface="メイリオ"/>
                <a:ea typeface="メイリオ"/>
                <a:cs typeface="+mn-lt"/>
              </a:rPr>
              <a:t> </a:t>
            </a:r>
            <a:r>
              <a:rPr lang="en-US" altLang="ja-JP" sz="1400">
                <a:latin typeface="メイリオ"/>
                <a:ea typeface="メイリオ"/>
                <a:cs typeface="+mn-lt"/>
              </a:rPr>
              <a:t>t</a:t>
            </a:r>
            <a:r>
              <a:rPr lang="ja-JP" sz="1400">
                <a:latin typeface="メイリオ"/>
                <a:ea typeface="メイリオ"/>
                <a:cs typeface="+mn-lt"/>
              </a:rPr>
              <a:t>ransmitting weather inform</a:t>
            </a:r>
            <a:r>
              <a:rPr lang="en-US" altLang="ja-JP" sz="1400">
                <a:latin typeface="メイリオ"/>
                <a:ea typeface="メイリオ"/>
                <a:cs typeface="+mn-lt"/>
              </a:rPr>
              <a:t>at</a:t>
            </a:r>
            <a:r>
              <a:rPr lang="ja-JP" sz="1400">
                <a:latin typeface="メイリオ"/>
                <a:ea typeface="メイリオ"/>
                <a:cs typeface="+mn-lt"/>
              </a:rPr>
              <a:t>ion </a:t>
            </a:r>
            <a:r>
              <a:rPr lang="en-US" altLang="ja-JP" sz="1400">
                <a:latin typeface="メイリオ"/>
                <a:ea typeface="メイリオ"/>
                <a:cs typeface="+mn-lt"/>
              </a:rPr>
              <a:t>to</a:t>
            </a:r>
            <a:r>
              <a:rPr lang="ja-JP" altLang="en-US" sz="1400">
                <a:latin typeface="メイリオ"/>
                <a:ea typeface="メイリオ"/>
                <a:cs typeface="+mn-lt"/>
              </a:rPr>
              <a:t> </a:t>
            </a:r>
            <a:r>
              <a:rPr lang="en-US" altLang="ja-JP" sz="1400">
                <a:latin typeface="メイリオ"/>
                <a:ea typeface="メイリオ"/>
                <a:cs typeface="+mn-lt"/>
              </a:rPr>
              <a:t>the</a:t>
            </a:r>
            <a:r>
              <a:rPr lang="ja-JP" altLang="en-US" sz="1400">
                <a:latin typeface="メイリオ"/>
                <a:ea typeface="メイリオ"/>
                <a:cs typeface="+mn-lt"/>
              </a:rPr>
              <a:t> </a:t>
            </a:r>
            <a:r>
              <a:rPr lang="en-US" altLang="ja-JP" sz="1400">
                <a:latin typeface="メイリオ"/>
                <a:ea typeface="メイリオ"/>
                <a:cs typeface="+mn-lt"/>
              </a:rPr>
              <a:t>Pacific</a:t>
            </a:r>
            <a:r>
              <a:rPr lang="ja-JP" altLang="en-US" sz="1400">
                <a:latin typeface="メイリオ"/>
                <a:ea typeface="メイリオ"/>
                <a:cs typeface="+mn-lt"/>
              </a:rPr>
              <a:t> </a:t>
            </a:r>
            <a:r>
              <a:rPr lang="en-US" altLang="ja-JP" sz="1400">
                <a:latin typeface="メイリオ"/>
                <a:ea typeface="メイリオ"/>
                <a:cs typeface="+mn-lt"/>
              </a:rPr>
              <a:t>Climate</a:t>
            </a:r>
            <a:r>
              <a:rPr lang="ja-JP" altLang="en-US" sz="1400">
                <a:latin typeface="メイリオ"/>
                <a:ea typeface="メイリオ"/>
                <a:cs typeface="+mn-lt"/>
              </a:rPr>
              <a:t> </a:t>
            </a:r>
            <a:r>
              <a:rPr lang="en-US" altLang="ja-JP" sz="1400">
                <a:latin typeface="メイリオ"/>
                <a:ea typeface="メイリオ"/>
                <a:cs typeface="+mn-lt"/>
              </a:rPr>
              <a:t>Ch</a:t>
            </a:r>
            <a:r>
              <a:rPr lang="ja-JP" sz="1400">
                <a:latin typeface="メイリオ"/>
                <a:ea typeface="メイリオ"/>
                <a:cs typeface="+mn-lt"/>
              </a:rPr>
              <a:t>ange Centre (PCCC) in Samo</a:t>
            </a:r>
            <a:r>
              <a:rPr lang="en-US" altLang="ja-JP" sz="1400">
                <a:latin typeface="メイリオ"/>
                <a:ea typeface="メイリオ"/>
                <a:cs typeface="+mn-lt"/>
              </a:rPr>
              <a:t>a,</a:t>
            </a:r>
            <a:r>
              <a:rPr lang="ja-JP" altLang="en-US" sz="1400">
                <a:latin typeface="メイリオ"/>
                <a:ea typeface="メイリオ"/>
                <a:cs typeface="+mn-lt"/>
              </a:rPr>
              <a:t> </a:t>
            </a:r>
            <a:r>
              <a:rPr lang="en-US" altLang="ja-JP" sz="1400">
                <a:latin typeface="メイリオ"/>
                <a:ea typeface="メイリオ"/>
                <a:cs typeface="+mn-lt"/>
              </a:rPr>
              <a:t>and</a:t>
            </a:r>
            <a:r>
              <a:rPr lang="ja-JP" altLang="en-US" sz="1400">
                <a:latin typeface="メイリオ"/>
                <a:ea typeface="メイリオ"/>
                <a:cs typeface="+mn-lt"/>
              </a:rPr>
              <a:t> </a:t>
            </a:r>
            <a:r>
              <a:rPr lang="en-US" altLang="ja-JP" sz="1400">
                <a:latin typeface="メイリオ"/>
                <a:ea typeface="メイリオ"/>
                <a:cs typeface="+mn-lt"/>
              </a:rPr>
              <a:t>by</a:t>
            </a:r>
            <a:r>
              <a:rPr lang="ja-JP" altLang="en-US" sz="1400">
                <a:latin typeface="メイリオ"/>
                <a:ea typeface="メイリオ"/>
                <a:cs typeface="+mn-lt"/>
              </a:rPr>
              <a:t> </a:t>
            </a:r>
            <a:r>
              <a:rPr lang="en-US" altLang="ja-JP" sz="1400">
                <a:latin typeface="メイリオ"/>
                <a:ea typeface="メイリオ"/>
                <a:cs typeface="+mn-lt"/>
              </a:rPr>
              <a:t>pr</a:t>
            </a:r>
            <a:r>
              <a:rPr lang="ja-JP" sz="1400">
                <a:latin typeface="メイリオ"/>
                <a:ea typeface="メイリオ"/>
                <a:cs typeface="+mn-lt"/>
              </a:rPr>
              <a:t>o</a:t>
            </a:r>
            <a:r>
              <a:rPr lang="en-US" altLang="ja-JP" sz="1400">
                <a:latin typeface="メイリオ"/>
                <a:ea typeface="メイリオ"/>
                <a:cs typeface="+mn-lt"/>
              </a:rPr>
              <a:t>vidi</a:t>
            </a:r>
            <a:r>
              <a:rPr lang="ja-JP" sz="1400">
                <a:latin typeface="メイリオ"/>
                <a:ea typeface="メイリオ"/>
                <a:cs typeface="+mn-lt"/>
              </a:rPr>
              <a:t>ng traini</a:t>
            </a:r>
            <a:r>
              <a:rPr lang="en-US" altLang="ja-JP" sz="1400">
                <a:latin typeface="メイリオ"/>
                <a:ea typeface="メイリオ"/>
                <a:cs typeface="+mn-lt"/>
              </a:rPr>
              <a:t>ng</a:t>
            </a:r>
            <a:r>
              <a:rPr lang="ja-JP" altLang="en-US" sz="1400">
                <a:latin typeface="メイリオ"/>
                <a:ea typeface="メイリオ"/>
                <a:cs typeface="+mn-lt"/>
              </a:rPr>
              <a:t> </a:t>
            </a:r>
            <a:r>
              <a:rPr lang="en-US" altLang="ja-JP" sz="1400">
                <a:latin typeface="メイリオ"/>
                <a:ea typeface="メイリオ"/>
                <a:cs typeface="+mn-lt"/>
              </a:rPr>
              <a:t>to</a:t>
            </a:r>
            <a:r>
              <a:rPr lang="ja-JP" altLang="en-US" sz="1400">
                <a:latin typeface="メイリオ"/>
                <a:ea typeface="メイリオ"/>
                <a:cs typeface="+mn-lt"/>
              </a:rPr>
              <a:t> </a:t>
            </a:r>
            <a:r>
              <a:rPr lang="en-US" altLang="ja-JP" sz="1400">
                <a:latin typeface="メイリオ"/>
                <a:ea typeface="メイリオ"/>
                <a:cs typeface="+mn-lt"/>
              </a:rPr>
              <a:t>adm</a:t>
            </a:r>
            <a:r>
              <a:rPr lang="ja-JP" sz="1400">
                <a:latin typeface="メイリオ"/>
                <a:ea typeface="メイリオ"/>
                <a:cs typeface="+mn-lt"/>
              </a:rPr>
              <a:t>inistrative offic</a:t>
            </a:r>
            <a:r>
              <a:rPr lang="en-US" altLang="ja-JP" sz="1400">
                <a:latin typeface="メイリオ"/>
                <a:ea typeface="メイリオ"/>
                <a:cs typeface="+mn-lt"/>
              </a:rPr>
              <a:t>ers</a:t>
            </a:r>
            <a:r>
              <a:rPr lang="ja-JP" altLang="en-US" sz="1400">
                <a:latin typeface="メイリオ"/>
                <a:ea typeface="メイリオ"/>
                <a:cs typeface="+mn-lt"/>
              </a:rPr>
              <a:t> </a:t>
            </a:r>
            <a:r>
              <a:rPr lang="ja-JP" sz="1400">
                <a:latin typeface="メイリオ"/>
                <a:ea typeface="メイリオ"/>
                <a:cs typeface="+mn-lt"/>
              </a:rPr>
              <a:t>in the region.</a:t>
            </a:r>
            <a:endParaRPr lang="ja-JP" sz="1400">
              <a:latin typeface="メイリオ"/>
              <a:ea typeface="メイリオ"/>
            </a:endParaRPr>
          </a:p>
          <a:p>
            <a:pPr marL="182880" indent="-182880">
              <a:spcBef>
                <a:spcPts val="1000"/>
              </a:spcBef>
              <a:buFont typeface="Arial"/>
              <a:buChar char="•"/>
            </a:pPr>
            <a:r>
              <a:rPr lang="ja-JP" sz="1400">
                <a:latin typeface="メイリオ"/>
                <a:ea typeface="メイリオ"/>
                <a:cs typeface="+mn-lt"/>
              </a:rPr>
              <a:t>In keeping with directions ne</a:t>
            </a:r>
            <a:r>
              <a:rPr lang="en-US" altLang="ja-JP" sz="1400">
                <a:latin typeface="メイリオ"/>
                <a:ea typeface="メイリオ"/>
                <a:cs typeface="+mn-lt"/>
              </a:rPr>
              <a:t>wly</a:t>
            </a:r>
            <a:r>
              <a:rPr lang="ja-JP" altLang="en-US" sz="1400">
                <a:latin typeface="メイリオ"/>
                <a:ea typeface="メイリオ"/>
                <a:cs typeface="+mn-lt"/>
              </a:rPr>
              <a:t> </a:t>
            </a:r>
            <a:r>
              <a:rPr lang="en-US" altLang="ja-JP" sz="1400">
                <a:latin typeface="メイリオ"/>
                <a:ea typeface="メイリオ"/>
                <a:cs typeface="+mn-lt"/>
              </a:rPr>
              <a:t>put</a:t>
            </a:r>
            <a:r>
              <a:rPr lang="ja-JP" altLang="en-US" sz="1400">
                <a:latin typeface="メイリオ"/>
                <a:ea typeface="メイリオ"/>
                <a:cs typeface="+mn-lt"/>
              </a:rPr>
              <a:t> </a:t>
            </a:r>
            <a:r>
              <a:rPr lang="en-US" altLang="ja-JP" sz="1400">
                <a:latin typeface="メイリオ"/>
                <a:ea typeface="メイリオ"/>
                <a:cs typeface="+mn-lt"/>
              </a:rPr>
              <a:t>forward</a:t>
            </a:r>
            <a:r>
              <a:rPr lang="ja-JP" altLang="en-US" sz="1400">
                <a:latin typeface="メイリオ"/>
                <a:ea typeface="メイリオ"/>
                <a:cs typeface="+mn-lt"/>
              </a:rPr>
              <a:t> </a:t>
            </a:r>
            <a:r>
              <a:rPr lang="ja-JP" sz="1400">
                <a:latin typeface="メイリオ"/>
                <a:ea typeface="メイリオ"/>
                <a:cs typeface="+mn-lt"/>
              </a:rPr>
              <a:t>at PALM10, held in July 2024, we will coop</a:t>
            </a:r>
            <a:r>
              <a:rPr lang="en-US" altLang="ja-JP" sz="1400">
                <a:latin typeface="メイリオ"/>
                <a:ea typeface="メイリオ"/>
                <a:cs typeface="+mn-lt"/>
              </a:rPr>
              <a:t>erate</a:t>
            </a:r>
            <a:r>
              <a:rPr lang="ja-JP" altLang="en-US" sz="1400">
                <a:latin typeface="メイリオ"/>
                <a:ea typeface="メイリオ"/>
                <a:cs typeface="+mn-lt"/>
              </a:rPr>
              <a:t> </a:t>
            </a:r>
            <a:r>
              <a:rPr lang="en-US" altLang="ja-JP" sz="1400">
                <a:latin typeface="メイリオ"/>
                <a:ea typeface="メイリオ"/>
                <a:cs typeface="+mn-lt"/>
              </a:rPr>
              <a:t>in</a:t>
            </a:r>
            <a:r>
              <a:rPr lang="ja-JP" altLang="en-US" sz="1400">
                <a:latin typeface="メイリオ"/>
                <a:ea typeface="メイリオ"/>
                <a:cs typeface="+mn-lt"/>
              </a:rPr>
              <a:t> </a:t>
            </a:r>
            <a:r>
              <a:rPr lang="en-US" altLang="ja-JP" sz="1400">
                <a:latin typeface="メイリオ"/>
                <a:ea typeface="メイリオ"/>
                <a:cs typeface="+mn-lt"/>
              </a:rPr>
              <a:t>contributing</a:t>
            </a:r>
            <a:r>
              <a:rPr lang="ja-JP" altLang="en-US" sz="1400">
                <a:latin typeface="メイリオ"/>
                <a:ea typeface="メイリオ"/>
                <a:cs typeface="+mn-lt"/>
              </a:rPr>
              <a:t> </a:t>
            </a:r>
            <a:r>
              <a:rPr lang="en-US" altLang="ja-JP" sz="1400">
                <a:latin typeface="メイリオ"/>
                <a:ea typeface="メイリオ"/>
                <a:cs typeface="+mn-lt"/>
              </a:rPr>
              <a:t>to</a:t>
            </a:r>
            <a:r>
              <a:rPr lang="ja-JP" altLang="en-US" sz="1400">
                <a:latin typeface="メイリオ"/>
                <a:ea typeface="メイリオ"/>
                <a:cs typeface="+mn-lt"/>
              </a:rPr>
              <a:t> </a:t>
            </a:r>
            <a:r>
              <a:rPr lang="en-US" altLang="ja-JP" sz="1400">
                <a:latin typeface="メイリオ"/>
                <a:ea typeface="メイリオ"/>
                <a:cs typeface="+mn-lt"/>
              </a:rPr>
              <a:t>strengthen</a:t>
            </a:r>
            <a:r>
              <a:rPr lang="ja-JP" sz="1400">
                <a:latin typeface="メイリオ"/>
                <a:ea typeface="メイリオ"/>
                <a:cs typeface="+mn-lt"/>
              </a:rPr>
              <a:t>ing the bonds</a:t>
            </a:r>
            <a:r>
              <a:rPr lang="ja-JP" altLang="en-US" sz="1400">
                <a:latin typeface="メイリオ"/>
                <a:ea typeface="メイリオ"/>
                <a:cs typeface="+mn-lt"/>
              </a:rPr>
              <a:t> </a:t>
            </a:r>
            <a:r>
              <a:rPr lang="en-US" altLang="ja-JP" sz="1400">
                <a:latin typeface="メイリオ"/>
                <a:ea typeface="メイリオ"/>
                <a:cs typeface="+mn-lt"/>
              </a:rPr>
              <a:t>th</a:t>
            </a:r>
            <a:r>
              <a:rPr lang="ja-JP" sz="1400">
                <a:latin typeface="メイリオ"/>
                <a:ea typeface="メイリオ"/>
                <a:cs typeface="+mn-lt"/>
              </a:rPr>
              <a:t>a</a:t>
            </a:r>
            <a:r>
              <a:rPr lang="en-US" altLang="ja-JP" sz="1400">
                <a:latin typeface="メイリオ"/>
                <a:ea typeface="メイリオ"/>
                <a:cs typeface="+mn-lt"/>
              </a:rPr>
              <a:t>t</a:t>
            </a:r>
            <a:r>
              <a:rPr lang="ja-JP" altLang="en-US" sz="1400">
                <a:latin typeface="メイリオ"/>
                <a:ea typeface="メイリオ"/>
                <a:cs typeface="+mn-lt"/>
              </a:rPr>
              <a:t> </a:t>
            </a:r>
            <a:r>
              <a:rPr lang="ja-JP" sz="1400">
                <a:latin typeface="メイリオ"/>
                <a:ea typeface="メイリオ"/>
                <a:cs typeface="+mn-lt"/>
              </a:rPr>
              <a:t>developed between Japan a</a:t>
            </a:r>
            <a:r>
              <a:rPr lang="en-US" altLang="ja-JP" sz="1400">
                <a:latin typeface="メイリオ"/>
                <a:ea typeface="メイリオ"/>
                <a:cs typeface="+mn-lt"/>
              </a:rPr>
              <a:t>nd</a:t>
            </a:r>
            <a:r>
              <a:rPr lang="ja-JP" altLang="en-US" sz="1400">
                <a:latin typeface="メイリオ"/>
                <a:ea typeface="メイリオ"/>
                <a:cs typeface="+mn-lt"/>
              </a:rPr>
              <a:t> </a:t>
            </a:r>
            <a:r>
              <a:rPr lang="en-US" altLang="ja-JP" sz="1400">
                <a:latin typeface="メイリオ"/>
                <a:ea typeface="メイリオ"/>
                <a:cs typeface="+mn-lt"/>
              </a:rPr>
              <a:t>PICs</a:t>
            </a:r>
            <a:r>
              <a:rPr lang="ja-JP" sz="1400">
                <a:latin typeface="メイリオ"/>
                <a:ea typeface="メイリオ"/>
                <a:cs typeface="+mn-lt"/>
              </a:rPr>
              <a:t>.</a:t>
            </a:r>
            <a:endParaRPr lang="ja-JP" sz="1400">
              <a:latin typeface="メイリオ"/>
              <a:ea typeface="メイリオ"/>
            </a:endParaRPr>
          </a:p>
        </p:txBody>
      </p:sp>
    </p:spTree>
    <p:extLst>
      <p:ext uri="{BB962C8B-B14F-4D97-AF65-F5344CB8AC3E}">
        <p14:creationId xmlns:p14="http://schemas.microsoft.com/office/powerpoint/2010/main" val="1802647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7D16B-BC57-A1B4-B9B2-EB70B88D531D}"/>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B22782E4-8F3F-3798-1349-A32F3D552E9A}"/>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2BA55DD4-9394-34CC-023F-A6487F142C30}"/>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9CD5CC93-F710-D1E9-624D-0E9225B5D632}"/>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CF61F279-1552-C612-9DCA-B867C514B9E1}"/>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17" name="テキスト ボックス 16">
            <a:extLst>
              <a:ext uri="{FF2B5EF4-FFF2-40B4-BE49-F238E27FC236}">
                <a16:creationId xmlns:a16="http://schemas.microsoft.com/office/drawing/2014/main" id="{F1C3EE27-2A0A-6DB6-D6B8-5FD0AA88457B}"/>
              </a:ext>
            </a:extLst>
          </p:cNvPr>
          <p:cNvSpPr txBox="1"/>
          <p:nvPr/>
        </p:nvSpPr>
        <p:spPr>
          <a:xfrm>
            <a:off x="6354432" y="6708964"/>
            <a:ext cx="39022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900">
                <a:latin typeface="Meiryo"/>
                <a:ea typeface="+mn-lt"/>
                <a:cs typeface="+mn-lt"/>
              </a:rPr>
              <a:t>In</a:t>
            </a:r>
            <a:r>
              <a:rPr lang="ja-JP" altLang="en-US" sz="900" dirty="0">
                <a:latin typeface="Meiryo"/>
                <a:ea typeface="Meiryo"/>
                <a:cs typeface="+mn-lt"/>
              </a:rPr>
              <a:t> </a:t>
            </a:r>
            <a:r>
              <a:rPr lang="en-US" altLang="ja-JP" sz="900">
                <a:latin typeface="Meiryo"/>
                <a:ea typeface="+mn-lt"/>
                <a:cs typeface="+mn-lt"/>
              </a:rPr>
              <a:t>Uzbekistan,</a:t>
            </a:r>
            <a:r>
              <a:rPr lang="ja-JP" altLang="en-US" sz="900" dirty="0">
                <a:latin typeface="Meiryo"/>
                <a:ea typeface="Meiryo"/>
                <a:cs typeface="+mn-lt"/>
              </a:rPr>
              <a:t> </a:t>
            </a:r>
            <a:r>
              <a:rPr lang="en-US" altLang="ja-JP" sz="900">
                <a:latin typeface="Meiryo"/>
                <a:ea typeface="+mn-lt"/>
                <a:cs typeface="+mn-lt"/>
              </a:rPr>
              <a:t>ODA</a:t>
            </a:r>
            <a:r>
              <a:rPr lang="ja-JP" altLang="en-US" sz="900" dirty="0">
                <a:latin typeface="Meiryo"/>
                <a:ea typeface="Meiryo"/>
                <a:cs typeface="+mn-lt"/>
              </a:rPr>
              <a:t> </a:t>
            </a:r>
            <a:r>
              <a:rPr lang="en-US" altLang="ja-JP" sz="900">
                <a:latin typeface="Meiryo"/>
                <a:ea typeface="+mn-lt"/>
                <a:cs typeface="+mn-lt"/>
              </a:rPr>
              <a:t>loan</a:t>
            </a:r>
            <a:r>
              <a:rPr lang="ja-JP" altLang="en-US" sz="900" dirty="0">
                <a:latin typeface="Meiryo"/>
                <a:ea typeface="Meiryo"/>
                <a:cs typeface="+mn-lt"/>
              </a:rPr>
              <a:t> </a:t>
            </a:r>
            <a:r>
              <a:rPr lang="en-US" altLang="ja-JP" sz="900">
                <a:latin typeface="Meiryo"/>
                <a:ea typeface="+mn-lt"/>
                <a:cs typeface="+mn-lt"/>
              </a:rPr>
              <a:t>projects</a:t>
            </a:r>
            <a:r>
              <a:rPr lang="ja-JP" altLang="en-US" sz="900" dirty="0">
                <a:latin typeface="Meiryo"/>
                <a:ea typeface="Meiryo"/>
                <a:cs typeface="+mn-lt"/>
              </a:rPr>
              <a:t> </a:t>
            </a:r>
            <a:r>
              <a:rPr lang="en-US" altLang="ja-JP" sz="900">
                <a:latin typeface="Meiryo"/>
                <a:ea typeface="+mn-lt"/>
                <a:cs typeface="+mn-lt"/>
              </a:rPr>
              <a:t>have</a:t>
            </a:r>
            <a:r>
              <a:rPr lang="ja-JP" altLang="en-US" sz="900" dirty="0">
                <a:latin typeface="Meiryo"/>
                <a:ea typeface="Meiryo"/>
                <a:cs typeface="+mn-lt"/>
              </a:rPr>
              <a:t> </a:t>
            </a:r>
            <a:r>
              <a:rPr lang="en-US" altLang="ja-JP" sz="900">
                <a:latin typeface="Meiryo"/>
                <a:ea typeface="+mn-lt"/>
                <a:cs typeface="+mn-lt"/>
              </a:rPr>
              <a:t>been</a:t>
            </a:r>
            <a:r>
              <a:rPr lang="ja-JP" altLang="en-US" sz="900" dirty="0">
                <a:latin typeface="Meiryo"/>
                <a:ea typeface="Meiryo"/>
                <a:cs typeface="+mn-lt"/>
              </a:rPr>
              <a:t> </a:t>
            </a:r>
            <a:r>
              <a:rPr lang="en-US" altLang="ja-JP" sz="900">
                <a:latin typeface="Meiryo"/>
                <a:ea typeface="+mn-lt"/>
                <a:cs typeface="+mn-lt"/>
              </a:rPr>
              <a:t>undertaken</a:t>
            </a:r>
            <a:r>
              <a:rPr lang="ja-JP" altLang="en-US" sz="900" dirty="0">
                <a:latin typeface="Meiryo"/>
                <a:ea typeface="Meiryo"/>
                <a:cs typeface="+mn-lt"/>
              </a:rPr>
              <a:t> </a:t>
            </a:r>
            <a:r>
              <a:rPr lang="en-US" altLang="ja-JP" sz="900">
                <a:latin typeface="Meiryo"/>
                <a:ea typeface="+mn-lt"/>
                <a:cs typeface="+mn-lt"/>
              </a:rPr>
              <a:t>in</a:t>
            </a:r>
            <a:r>
              <a:rPr lang="ja-JP" altLang="en-US" sz="900" dirty="0">
                <a:latin typeface="Meiryo"/>
                <a:ea typeface="Meiryo"/>
                <a:cs typeface="+mn-lt"/>
              </a:rPr>
              <a:t> </a:t>
            </a:r>
            <a:r>
              <a:rPr lang="en-US" altLang="ja-JP" sz="900">
                <a:latin typeface="Meiryo"/>
                <a:ea typeface="+mn-lt"/>
                <a:cs typeface="+mn-lt"/>
              </a:rPr>
              <a:t>a</a:t>
            </a:r>
            <a:r>
              <a:rPr lang="ja-JP" altLang="en-US" sz="900" dirty="0">
                <a:latin typeface="Meiryo"/>
                <a:ea typeface="Meiryo"/>
                <a:cs typeface="+mn-lt"/>
              </a:rPr>
              <a:t> </a:t>
            </a:r>
            <a:r>
              <a:rPr lang="en-US" altLang="ja-JP" sz="900">
                <a:latin typeface="Meiryo"/>
                <a:ea typeface="+mn-lt"/>
                <a:cs typeface="+mn-lt"/>
              </a:rPr>
              <a:t>wide</a:t>
            </a:r>
            <a:r>
              <a:rPr lang="ja-JP" altLang="en-US" sz="900" dirty="0">
                <a:latin typeface="Meiryo"/>
                <a:ea typeface="Meiryo"/>
                <a:cs typeface="+mn-lt"/>
              </a:rPr>
              <a:t> </a:t>
            </a:r>
            <a:r>
              <a:rPr lang="en-US" altLang="ja-JP" sz="900">
                <a:latin typeface="Meiryo"/>
                <a:ea typeface="+mn-lt"/>
                <a:cs typeface="+mn-lt"/>
              </a:rPr>
              <a:t>range</a:t>
            </a:r>
            <a:r>
              <a:rPr lang="ja-JP" altLang="en-US" sz="900" dirty="0">
                <a:latin typeface="Meiryo"/>
                <a:ea typeface="Meiryo"/>
                <a:cs typeface="+mn-lt"/>
              </a:rPr>
              <a:t> </a:t>
            </a:r>
            <a:r>
              <a:rPr lang="en-US" altLang="ja-JP" sz="900">
                <a:latin typeface="Meiryo"/>
                <a:ea typeface="+mn-lt"/>
                <a:cs typeface="+mn-lt"/>
              </a:rPr>
              <a:t>of</a:t>
            </a:r>
            <a:r>
              <a:rPr lang="ja-JP" altLang="en-US" sz="900" dirty="0">
                <a:latin typeface="Meiryo"/>
                <a:ea typeface="Meiryo"/>
                <a:cs typeface="+mn-lt"/>
              </a:rPr>
              <a:t> </a:t>
            </a:r>
            <a:r>
              <a:rPr lang="en-US" altLang="ja-JP" sz="900">
                <a:latin typeface="Meiryo"/>
                <a:ea typeface="+mn-lt"/>
                <a:cs typeface="+mn-lt"/>
              </a:rPr>
              <a:t>fields,</a:t>
            </a:r>
            <a:r>
              <a:rPr lang="ja-JP" altLang="en-US" sz="900" dirty="0">
                <a:latin typeface="Meiryo"/>
                <a:ea typeface="Meiryo"/>
                <a:cs typeface="+mn-lt"/>
              </a:rPr>
              <a:t> </a:t>
            </a:r>
            <a:r>
              <a:rPr lang="en-US" altLang="ja-JP" sz="900">
                <a:latin typeface="Meiryo"/>
                <a:ea typeface="+mn-lt"/>
                <a:cs typeface="+mn-lt"/>
              </a:rPr>
              <a:t>including</a:t>
            </a:r>
            <a:r>
              <a:rPr lang="ja-JP" altLang="en-US" sz="900" dirty="0">
                <a:latin typeface="Meiryo"/>
                <a:ea typeface="Meiryo"/>
                <a:cs typeface="+mn-lt"/>
              </a:rPr>
              <a:t> </a:t>
            </a:r>
            <a:r>
              <a:rPr lang="en-US" altLang="ja-JP" sz="900">
                <a:latin typeface="Meiryo"/>
                <a:ea typeface="+mn-lt"/>
                <a:cs typeface="+mn-lt"/>
              </a:rPr>
              <a:t>power</a:t>
            </a:r>
            <a:r>
              <a:rPr lang="ja-JP" altLang="en-US" sz="900" dirty="0">
                <a:latin typeface="Meiryo"/>
                <a:ea typeface="Meiryo"/>
                <a:cs typeface="+mn-lt"/>
              </a:rPr>
              <a:t> </a:t>
            </a:r>
            <a:r>
              <a:rPr lang="en-US" altLang="ja-JP" sz="900">
                <a:latin typeface="Meiryo"/>
                <a:ea typeface="+mn-lt"/>
                <a:cs typeface="+mn-lt"/>
              </a:rPr>
              <a:t>plants.</a:t>
            </a:r>
            <a:r>
              <a:rPr lang="ja-JP" altLang="en-US" sz="900" dirty="0">
                <a:latin typeface="Meiryo"/>
                <a:ea typeface="Meiryo"/>
                <a:cs typeface="+mn-lt"/>
              </a:rPr>
              <a:t> </a:t>
            </a:r>
            <a:r>
              <a:rPr lang="en-US" altLang="ja-JP" sz="900">
                <a:latin typeface="Meiryo"/>
                <a:ea typeface="+mn-lt"/>
                <a:cs typeface="+mn-lt"/>
              </a:rPr>
              <a:t>(Photo:</a:t>
            </a:r>
            <a:r>
              <a:rPr lang="ja-JP" altLang="en-US" sz="900" dirty="0">
                <a:latin typeface="Meiryo"/>
                <a:ea typeface="Meiryo"/>
                <a:cs typeface="+mn-lt"/>
              </a:rPr>
              <a:t> </a:t>
            </a:r>
            <a:r>
              <a:rPr lang="en-US" altLang="ja-JP" sz="900">
                <a:latin typeface="Meiryo"/>
                <a:ea typeface="+mn-lt"/>
                <a:cs typeface="+mn-lt"/>
              </a:rPr>
              <a:t>Shibuya</a:t>
            </a:r>
            <a:r>
              <a:rPr lang="ja-JP" altLang="en-US" sz="900" dirty="0">
                <a:latin typeface="Meiryo"/>
                <a:ea typeface="Meiryo"/>
                <a:cs typeface="+mn-lt"/>
              </a:rPr>
              <a:t> </a:t>
            </a:r>
            <a:r>
              <a:rPr lang="en-US" altLang="ja-JP" sz="900">
                <a:latin typeface="Meiryo"/>
                <a:ea typeface="+mn-lt"/>
                <a:cs typeface="+mn-lt"/>
              </a:rPr>
              <a:t>Atsushi)</a:t>
            </a:r>
            <a:endParaRPr lang="ja-JP" sz="900">
              <a:latin typeface="Meiryo"/>
              <a:ea typeface="Meiryo"/>
            </a:endParaRPr>
          </a:p>
        </p:txBody>
      </p:sp>
      <p:pic>
        <p:nvPicPr>
          <p:cNvPr id="18" name="図 17" descr="人, 立つ, 少年, 子供 が含まれている画像&#10;&#10;AI 生成コンテンツは間違っている可能性があります。">
            <a:extLst>
              <a:ext uri="{FF2B5EF4-FFF2-40B4-BE49-F238E27FC236}">
                <a16:creationId xmlns:a16="http://schemas.microsoft.com/office/drawing/2014/main" id="{DD396044-1798-C1D5-B878-D6DD8792F3F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480767" y="3900903"/>
            <a:ext cx="3667349" cy="2745761"/>
          </a:xfrm>
          <a:prstGeom prst="rect">
            <a:avLst/>
          </a:prstGeom>
          <a:ln>
            <a:noFill/>
          </a:ln>
        </p:spPr>
      </p:pic>
      <p:grpSp>
        <p:nvGrpSpPr>
          <p:cNvPr id="15" name="グループ化 14">
            <a:extLst>
              <a:ext uri="{FF2B5EF4-FFF2-40B4-BE49-F238E27FC236}">
                <a16:creationId xmlns:a16="http://schemas.microsoft.com/office/drawing/2014/main" id="{6FB5B5CC-1E18-14CA-4FEE-AD679E53BC18}"/>
              </a:ext>
            </a:extLst>
          </p:cNvPr>
          <p:cNvGrpSpPr/>
          <p:nvPr/>
        </p:nvGrpSpPr>
        <p:grpSpPr>
          <a:xfrm>
            <a:off x="10154487" y="7132940"/>
            <a:ext cx="476056" cy="275437"/>
            <a:chOff x="9952321" y="7089339"/>
            <a:chExt cx="476056" cy="275437"/>
          </a:xfrm>
        </p:grpSpPr>
        <p:sp>
          <p:nvSpPr>
            <p:cNvPr id="13" name="楕円 12">
              <a:extLst>
                <a:ext uri="{FF2B5EF4-FFF2-40B4-BE49-F238E27FC236}">
                  <a16:creationId xmlns:a16="http://schemas.microsoft.com/office/drawing/2014/main" id="{6FE9299F-CD08-B5C6-3228-0549F41BA05F}"/>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DB97C09D-1445-B57D-C3EC-CC009479F63F}"/>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16</a:t>
              </a:r>
              <a:endParaRPr lang="ja-JP" dirty="0"/>
            </a:p>
          </p:txBody>
        </p:sp>
      </p:grpSp>
      <p:sp>
        <p:nvSpPr>
          <p:cNvPr id="19" name="テキスト ボックス タイトル">
            <a:extLst>
              <a:ext uri="{FF2B5EF4-FFF2-40B4-BE49-F238E27FC236}">
                <a16:creationId xmlns:a16="http://schemas.microsoft.com/office/drawing/2014/main" id="{ED9CA42C-B72B-757A-9E69-337B9F2AF01A}"/>
              </a:ext>
            </a:extLst>
          </p:cNvPr>
          <p:cNvSpPr txBox="1"/>
          <p:nvPr/>
        </p:nvSpPr>
        <p:spPr>
          <a:xfrm>
            <a:off x="5788310" y="678582"/>
            <a:ext cx="3478066"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2000" b="1">
                <a:latin typeface="Meiryo"/>
                <a:ea typeface="Meiryo"/>
                <a:cs typeface="+mn-lt"/>
              </a:rPr>
              <a:t>East Asia, Central Asia, </a:t>
            </a:r>
          </a:p>
          <a:p>
            <a:r>
              <a:rPr lang="ja-JP" altLang="en-US" sz="2000" b="1">
                <a:latin typeface="Meiryo"/>
                <a:ea typeface="Meiryo"/>
                <a:cs typeface="+mn-lt"/>
              </a:rPr>
              <a:t>and the Caucasus</a:t>
            </a:r>
            <a:endParaRPr lang="ja-JP" altLang="en-US" sz="2000" b="1">
              <a:latin typeface="Meiryo"/>
              <a:ea typeface="Meiryo"/>
            </a:endParaRPr>
          </a:p>
        </p:txBody>
      </p:sp>
      <p:sp>
        <p:nvSpPr>
          <p:cNvPr id="21" name="テキスト ボックス タイトル">
            <a:extLst>
              <a:ext uri="{FF2B5EF4-FFF2-40B4-BE49-F238E27FC236}">
                <a16:creationId xmlns:a16="http://schemas.microsoft.com/office/drawing/2014/main" id="{1AC4E1B7-76CA-C5F9-0B06-68128DBA1C3A}"/>
              </a:ext>
            </a:extLst>
          </p:cNvPr>
          <p:cNvSpPr txBox="1"/>
          <p:nvPr/>
        </p:nvSpPr>
        <p:spPr>
          <a:xfrm>
            <a:off x="1681565" y="774878"/>
            <a:ext cx="4183666"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a:latin typeface="Meiryo"/>
                <a:ea typeface="+mn-lt"/>
                <a:cs typeface="+mn-lt"/>
              </a:rPr>
              <a:t>Overview</a:t>
            </a:r>
            <a:r>
              <a:rPr lang="ja-JP" altLang="en-US" sz="2800" b="1" dirty="0">
                <a:latin typeface="Meiryo"/>
                <a:ea typeface="Meiryo"/>
                <a:cs typeface="+mn-lt"/>
              </a:rPr>
              <a:t> </a:t>
            </a:r>
            <a:r>
              <a:rPr lang="en-US" altLang="ja-JP" sz="2800" b="1">
                <a:latin typeface="Meiryo"/>
                <a:ea typeface="+mn-lt"/>
                <a:cs typeface="+mn-lt"/>
              </a:rPr>
              <a:t>by</a:t>
            </a:r>
            <a:r>
              <a:rPr lang="ja-JP" altLang="en-US" sz="2800" b="1" dirty="0">
                <a:latin typeface="Meiryo"/>
                <a:ea typeface="Meiryo"/>
                <a:cs typeface="+mn-lt"/>
              </a:rPr>
              <a:t> </a:t>
            </a:r>
            <a:r>
              <a:rPr lang="en-US" altLang="ja-JP" sz="2800" b="1">
                <a:latin typeface="Meiryo"/>
                <a:ea typeface="+mn-lt"/>
                <a:cs typeface="+mn-lt"/>
              </a:rPr>
              <a:t>Region</a:t>
            </a:r>
            <a:endParaRPr lang="en-US" altLang="ja-JP" sz="2000" b="1">
              <a:latin typeface="Meiryo"/>
              <a:ea typeface="游ゴシック"/>
            </a:endParaRPr>
          </a:p>
        </p:txBody>
      </p:sp>
      <p:sp>
        <p:nvSpPr>
          <p:cNvPr id="23" name="テキスト ボックス 22">
            <a:extLst>
              <a:ext uri="{FF2B5EF4-FFF2-40B4-BE49-F238E27FC236}">
                <a16:creationId xmlns:a16="http://schemas.microsoft.com/office/drawing/2014/main" id="{D23B3F10-DF93-6277-5493-E9249CD61A82}"/>
              </a:ext>
            </a:extLst>
          </p:cNvPr>
          <p:cNvSpPr txBox="1"/>
          <p:nvPr/>
        </p:nvSpPr>
        <p:spPr>
          <a:xfrm>
            <a:off x="5287655" y="2637176"/>
            <a:ext cx="3197545"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b="1">
                <a:latin typeface="Meiryo"/>
                <a:ea typeface="Meiryo"/>
                <a:cs typeface="+mn-lt"/>
              </a:rPr>
              <a:t>5.984</a:t>
            </a:r>
            <a:r>
              <a:rPr lang="en-US" altLang="ja-JP" sz="1400" b="1">
                <a:latin typeface="Meiryo"/>
                <a:ea typeface="Meiryo"/>
                <a:cs typeface="+mn-lt"/>
              </a:rPr>
              <a:t> billion yen</a:t>
            </a:r>
            <a:endParaRPr lang="ja-JP" sz="1400" b="1">
              <a:latin typeface="Meiryo"/>
              <a:ea typeface="Meiryo"/>
              <a:cs typeface="+mn-lt"/>
            </a:endParaRPr>
          </a:p>
          <a:p>
            <a:pPr algn="r"/>
            <a:r>
              <a:rPr lang="en-US" altLang="ja-JP" sz="2200" b="1">
                <a:latin typeface="Meiryo"/>
                <a:ea typeface="+mn-lt"/>
                <a:cs typeface="+mn-lt"/>
              </a:rPr>
              <a:t>49.599</a:t>
            </a:r>
            <a:r>
              <a:rPr lang="en-US" altLang="ja-JP" sz="1400" b="1" dirty="0">
                <a:latin typeface="Meiryo"/>
                <a:ea typeface="+mn-lt"/>
                <a:cs typeface="+mn-lt"/>
              </a:rPr>
              <a:t> </a:t>
            </a:r>
            <a:r>
              <a:rPr lang="en-US" sz="1400" b="1">
                <a:latin typeface="Meiryo"/>
                <a:ea typeface="Meiryo"/>
                <a:cs typeface="+mn-lt"/>
              </a:rPr>
              <a:t>billion </a:t>
            </a:r>
            <a:r>
              <a:rPr lang="en-US" altLang="ja-JP" sz="1400" b="1">
                <a:latin typeface="Meiryo"/>
                <a:ea typeface="Meiryo"/>
                <a:cs typeface="+mn-lt"/>
              </a:rPr>
              <a:t>yen</a:t>
            </a:r>
            <a:endParaRPr lang="ja-JP" altLang="en-US" sz="1400">
              <a:latin typeface="Meiryo"/>
              <a:ea typeface="Meiryo"/>
              <a:cs typeface="+mn-lt"/>
            </a:endParaRPr>
          </a:p>
          <a:p>
            <a:pPr algn="r"/>
            <a:r>
              <a:rPr lang="en-US" altLang="ja-JP" sz="2200" b="1">
                <a:latin typeface="Meiryo"/>
                <a:ea typeface="Meiryo"/>
                <a:cs typeface="+mn-lt"/>
              </a:rPr>
              <a:t>2.253</a:t>
            </a:r>
            <a:r>
              <a:rPr lang="ja-JP" altLang="en-US" sz="1400" b="1" dirty="0">
                <a:latin typeface="Meiryo"/>
                <a:ea typeface="Meiryo"/>
                <a:cs typeface="+mn-lt"/>
              </a:rPr>
              <a:t> </a:t>
            </a:r>
            <a:r>
              <a:rPr lang="ja-JP" sz="1400" b="1">
                <a:latin typeface="Meiryo"/>
                <a:ea typeface="Meiryo"/>
                <a:cs typeface="+mn-lt"/>
              </a:rPr>
              <a:t>billion yen</a:t>
            </a:r>
          </a:p>
        </p:txBody>
      </p:sp>
      <p:sp>
        <p:nvSpPr>
          <p:cNvPr id="25" name="正方形/長方形 24">
            <a:extLst>
              <a:ext uri="{FF2B5EF4-FFF2-40B4-BE49-F238E27FC236}">
                <a16:creationId xmlns:a16="http://schemas.microsoft.com/office/drawing/2014/main" id="{6B0E4D09-BD9D-DD39-208B-CBF6B8239A2C}"/>
              </a:ext>
            </a:extLst>
          </p:cNvPr>
          <p:cNvSpPr/>
          <p:nvPr/>
        </p:nvSpPr>
        <p:spPr>
          <a:xfrm>
            <a:off x="992411" y="2474437"/>
            <a:ext cx="7495948"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7" name="テキスト ボックス 26">
            <a:extLst>
              <a:ext uri="{FF2B5EF4-FFF2-40B4-BE49-F238E27FC236}">
                <a16:creationId xmlns:a16="http://schemas.microsoft.com/office/drawing/2014/main" id="{C38AE480-232D-7609-6569-14E2480275B0}"/>
              </a:ext>
            </a:extLst>
          </p:cNvPr>
          <p:cNvSpPr txBox="1"/>
          <p:nvPr/>
        </p:nvSpPr>
        <p:spPr>
          <a:xfrm>
            <a:off x="902137" y="1770720"/>
            <a:ext cx="8049674"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1500" b="1" dirty="0">
                <a:latin typeface="Meiryo"/>
                <a:ea typeface="Meiryo"/>
                <a:cs typeface="+mn-lt"/>
              </a:rPr>
              <a:t>FY 2023  Total value of JICA programs</a:t>
            </a:r>
            <a:r>
              <a:rPr lang="en-US" sz="4000" b="1" dirty="0">
                <a:latin typeface="Meiryo"/>
                <a:ea typeface="Meiryo"/>
                <a:cs typeface="+mn-lt"/>
              </a:rPr>
              <a:t> 57.836</a:t>
            </a:r>
            <a:r>
              <a:rPr lang="en-US" altLang="en-US" sz="1400" b="1" dirty="0">
                <a:latin typeface="Meiryo"/>
                <a:ea typeface="Meiryo"/>
                <a:cs typeface="+mn-lt"/>
              </a:rPr>
              <a:t> </a:t>
            </a:r>
            <a:r>
              <a:rPr lang="en-US" sz="1400" b="1" dirty="0">
                <a:latin typeface="Meiryo"/>
                <a:ea typeface="+mn-lt"/>
                <a:cs typeface="+mn-lt"/>
              </a:rPr>
              <a:t>billion yen</a:t>
            </a:r>
            <a:endParaRPr lang="ja-JP" sz="1400" b="1" dirty="0">
              <a:latin typeface="Meiryo"/>
              <a:ea typeface="Meiryo"/>
            </a:endParaRPr>
          </a:p>
        </p:txBody>
      </p:sp>
      <p:grpSp>
        <p:nvGrpSpPr>
          <p:cNvPr id="32" name="グループ化 31">
            <a:extLst>
              <a:ext uri="{FF2B5EF4-FFF2-40B4-BE49-F238E27FC236}">
                <a16:creationId xmlns:a16="http://schemas.microsoft.com/office/drawing/2014/main" id="{D02C9737-0D83-99FE-872E-2B91E31923BE}"/>
              </a:ext>
            </a:extLst>
          </p:cNvPr>
          <p:cNvGrpSpPr/>
          <p:nvPr/>
        </p:nvGrpSpPr>
        <p:grpSpPr>
          <a:xfrm>
            <a:off x="902494" y="2680777"/>
            <a:ext cx="4975495" cy="1019388"/>
            <a:chOff x="902494" y="2799690"/>
            <a:chExt cx="4975495" cy="1019388"/>
          </a:xfrm>
        </p:grpSpPr>
        <p:sp>
          <p:nvSpPr>
            <p:cNvPr id="29" name="テキスト ボックス 28">
              <a:extLst>
                <a:ext uri="{FF2B5EF4-FFF2-40B4-BE49-F238E27FC236}">
                  <a16:creationId xmlns:a16="http://schemas.microsoft.com/office/drawing/2014/main" id="{284374C7-AD49-8B40-F63C-3A6DED14A8C7}"/>
                </a:ext>
              </a:extLst>
            </p:cNvPr>
            <p:cNvSpPr txBox="1"/>
            <p:nvPr/>
          </p:nvSpPr>
          <p:spPr>
            <a:xfrm>
              <a:off x="902494" y="2799690"/>
              <a:ext cx="453945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Technical Cooperation</a:t>
              </a:r>
              <a:r>
                <a:rPr lang="ja-JP" altLang="en-US" b="1" dirty="0">
                  <a:latin typeface="Meiryo"/>
                  <a:ea typeface="Meiryo"/>
                  <a:cs typeface="+mn-lt"/>
                </a:rPr>
                <a:t> </a:t>
              </a:r>
              <a:endParaRPr lang="ja-JP" b="1">
                <a:latin typeface="Meiryo"/>
                <a:ea typeface="Meiryo"/>
              </a:endParaRPr>
            </a:p>
          </p:txBody>
        </p:sp>
        <p:sp>
          <p:nvSpPr>
            <p:cNvPr id="30" name="テキスト ボックス 29">
              <a:extLst>
                <a:ext uri="{FF2B5EF4-FFF2-40B4-BE49-F238E27FC236}">
                  <a16:creationId xmlns:a16="http://schemas.microsoft.com/office/drawing/2014/main" id="{B888ED5E-A787-AE20-81F5-86387879C442}"/>
                </a:ext>
              </a:extLst>
            </p:cNvPr>
            <p:cNvSpPr txBox="1"/>
            <p:nvPr/>
          </p:nvSpPr>
          <p:spPr>
            <a:xfrm>
              <a:off x="902494" y="3120754"/>
              <a:ext cx="497549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Finance and Investment Cooperation</a:t>
              </a:r>
              <a:r>
                <a:rPr lang="ja-JP" altLang="en-US" b="1" dirty="0">
                  <a:latin typeface="Meiryo"/>
                  <a:ea typeface="Meiryo"/>
                  <a:cs typeface="+mn-lt"/>
                </a:rPr>
                <a:t> </a:t>
              </a:r>
              <a:endParaRPr lang="ja-JP" b="1">
                <a:latin typeface="Meiryo"/>
                <a:ea typeface="Meiryo"/>
              </a:endParaRPr>
            </a:p>
          </p:txBody>
        </p:sp>
        <p:sp>
          <p:nvSpPr>
            <p:cNvPr id="31" name="テキスト ボックス 11">
              <a:extLst>
                <a:ext uri="{FF2B5EF4-FFF2-40B4-BE49-F238E27FC236}">
                  <a16:creationId xmlns:a16="http://schemas.microsoft.com/office/drawing/2014/main" id="{95F7DE0C-5FF2-5E4D-0FC2-83ABD5EB63E4}"/>
                </a:ext>
              </a:extLst>
            </p:cNvPr>
            <p:cNvSpPr txBox="1"/>
            <p:nvPr/>
          </p:nvSpPr>
          <p:spPr>
            <a:xfrm>
              <a:off x="902494" y="3441818"/>
              <a:ext cx="4024127" cy="3772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Gr</a:t>
              </a:r>
              <a:r>
                <a:rPr lang="en-US" altLang="ja-JP" b="1">
                  <a:latin typeface="Meiryo"/>
                  <a:ea typeface="+mn-lt"/>
                  <a:cs typeface="+mn-lt"/>
                </a:rPr>
                <a:t>a</a:t>
              </a:r>
              <a:r>
                <a:rPr lang="ja-JP" b="1">
                  <a:latin typeface="Meiryo"/>
                  <a:ea typeface="Meiryo"/>
                  <a:cs typeface="+mn-lt"/>
                </a:rPr>
                <a:t>nts</a:t>
              </a:r>
              <a:r>
                <a:rPr lang="ja-JP" altLang="en-US" b="1" dirty="0">
                  <a:latin typeface="Meiryo"/>
                  <a:ea typeface="Meiryo"/>
                  <a:cs typeface="+mn-lt"/>
                </a:rPr>
                <a:t> </a:t>
              </a:r>
              <a:endParaRPr lang="ja-JP" b="1">
                <a:latin typeface="Meiryo"/>
                <a:ea typeface="Meiryo"/>
              </a:endParaRPr>
            </a:p>
          </p:txBody>
        </p:sp>
      </p:grpSp>
      <p:sp>
        <p:nvSpPr>
          <p:cNvPr id="34" name="テキスト ボックス 33">
            <a:extLst>
              <a:ext uri="{FF2B5EF4-FFF2-40B4-BE49-F238E27FC236}">
                <a16:creationId xmlns:a16="http://schemas.microsoft.com/office/drawing/2014/main" id="{AA3DEC44-5CDD-CD6C-7CEF-C63A147487EC}"/>
              </a:ext>
            </a:extLst>
          </p:cNvPr>
          <p:cNvSpPr txBox="1"/>
          <p:nvPr/>
        </p:nvSpPr>
        <p:spPr>
          <a:xfrm>
            <a:off x="991925" y="3901780"/>
            <a:ext cx="5236172" cy="27186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spcBef>
                <a:spcPts val="1000"/>
              </a:spcBef>
              <a:buFont typeface="Arial"/>
              <a:buChar char="•"/>
            </a:pPr>
            <a:r>
              <a:rPr lang="ja-JP" altLang="en-US" sz="1400">
                <a:latin typeface="メイリオ"/>
                <a:ea typeface="メイリオ"/>
                <a:cs typeface="+mn-lt"/>
              </a:rPr>
              <a:t>JICA provided Uzbekistan with financial cooperation loans to contribute to growth in the private sector and support vulnerable parties susceptible to the effects of economic conditions.</a:t>
            </a:r>
          </a:p>
          <a:p>
            <a:pPr marL="182880" indent="-182880">
              <a:spcBef>
                <a:spcPts val="1000"/>
              </a:spcBef>
              <a:buFont typeface="Arial"/>
              <a:buChar char="•"/>
            </a:pPr>
            <a:r>
              <a:rPr lang="ja-JP" sz="1400">
                <a:latin typeface="メイリオ"/>
                <a:ea typeface="メイリオ"/>
                <a:cs typeface="+mn-lt"/>
              </a:rPr>
              <a:t>JICA conducted surveys aimed at strengthening logistics functions in the Caspian Sea Route (Middle Corridor), which does not pass through Russia, a country currently subject to economic sanctions.</a:t>
            </a:r>
            <a:endParaRPr lang="ja-JP" sz="1400">
              <a:latin typeface="メイリオ"/>
              <a:ea typeface="メイリオ"/>
            </a:endParaRPr>
          </a:p>
          <a:p>
            <a:pPr marL="182880" indent="-182880">
              <a:spcBef>
                <a:spcPts val="1000"/>
              </a:spcBef>
              <a:buFont typeface="Arial"/>
              <a:buChar char="•"/>
            </a:pPr>
            <a:r>
              <a:rPr lang="ja-JP" sz="1400">
                <a:latin typeface="メイリオ"/>
                <a:ea typeface="メイリオ"/>
                <a:cs typeface="+mn-lt"/>
              </a:rPr>
              <a:t>JICA will cooperate in the training of engineers in Mongolia, putting in place an environment to support that</a:t>
            </a:r>
            <a:r>
              <a:rPr lang="ja-JP" altLang="en-US" sz="1400" dirty="0">
                <a:latin typeface="メイリオ"/>
                <a:ea typeface="メイリオ"/>
                <a:cs typeface="+mn-lt"/>
              </a:rPr>
              <a:t> </a:t>
            </a:r>
            <a:r>
              <a:rPr lang="ja-JP" sz="1400">
                <a:latin typeface="メイリオ"/>
                <a:ea typeface="メイリオ"/>
                <a:cs typeface="+mn-lt"/>
              </a:rPr>
              <a:t>t</a:t>
            </a:r>
            <a:r>
              <a:rPr lang="en-US" altLang="ja-JP" sz="1400">
                <a:latin typeface="メイリオ"/>
                <a:ea typeface="メイリオ"/>
                <a:cs typeface="+mn-lt"/>
              </a:rPr>
              <a:t>r</a:t>
            </a:r>
            <a:r>
              <a:rPr lang="ja-JP" sz="1400">
                <a:latin typeface="メイリオ"/>
                <a:ea typeface="メイリオ"/>
                <a:cs typeface="+mn-lt"/>
              </a:rPr>
              <a:t>a</a:t>
            </a:r>
            <a:r>
              <a:rPr lang="en-US" altLang="ja-JP" sz="1400">
                <a:latin typeface="メイリオ"/>
                <a:ea typeface="メイリオ"/>
                <a:cs typeface="+mn-lt"/>
              </a:rPr>
              <a:t>i</a:t>
            </a:r>
            <a:r>
              <a:rPr lang="ja-JP" sz="1400">
                <a:latin typeface="メイリオ"/>
                <a:ea typeface="メイリオ"/>
                <a:cs typeface="+mn-lt"/>
              </a:rPr>
              <a:t>ning.</a:t>
            </a:r>
            <a:endParaRPr lang="ja-JP" sz="1400">
              <a:latin typeface="メイリオ"/>
              <a:ea typeface="メイリオ"/>
            </a:endParaRPr>
          </a:p>
        </p:txBody>
      </p:sp>
    </p:spTree>
    <p:extLst>
      <p:ext uri="{BB962C8B-B14F-4D97-AF65-F5344CB8AC3E}">
        <p14:creationId xmlns:p14="http://schemas.microsoft.com/office/powerpoint/2010/main" val="276046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6F38-1039-FFBB-134B-300BFEE9DEDD}"/>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8944B54B-FF2C-D25F-CA26-27A5AA292095}"/>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F23E07BB-F8D6-F83B-9A98-9CF8CE7DE818}"/>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56CC3ED6-ED06-EEE4-85CD-ABA38D1D6845}"/>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BDDA6ECE-B45F-F646-2457-466FA830CCC4}"/>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17" name="テキスト ボックス 16">
            <a:extLst>
              <a:ext uri="{FF2B5EF4-FFF2-40B4-BE49-F238E27FC236}">
                <a16:creationId xmlns:a16="http://schemas.microsoft.com/office/drawing/2014/main" id="{08C496F0-46F8-5B66-05FF-7CF83D983C55}"/>
              </a:ext>
            </a:extLst>
          </p:cNvPr>
          <p:cNvSpPr txBox="1"/>
          <p:nvPr/>
        </p:nvSpPr>
        <p:spPr>
          <a:xfrm>
            <a:off x="6378216" y="6708964"/>
            <a:ext cx="38348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900">
                <a:latin typeface="Meiryo"/>
                <a:ea typeface="+mn-lt"/>
                <a:cs typeface="+mn-lt"/>
              </a:rPr>
              <a:t>Dhaka</a:t>
            </a:r>
            <a:r>
              <a:rPr lang="ja-JP" altLang="en-US" sz="900" dirty="0">
                <a:latin typeface="Meiryo"/>
                <a:ea typeface="Meiryo"/>
                <a:cs typeface="+mn-lt"/>
              </a:rPr>
              <a:t> </a:t>
            </a:r>
            <a:r>
              <a:rPr lang="en-US" altLang="ja-JP" sz="900">
                <a:latin typeface="Meiryo"/>
                <a:ea typeface="+mn-lt"/>
                <a:cs typeface="+mn-lt"/>
              </a:rPr>
              <a:t>Mass</a:t>
            </a:r>
            <a:r>
              <a:rPr lang="ja-JP" altLang="en-US" sz="900" dirty="0">
                <a:latin typeface="Meiryo"/>
                <a:ea typeface="Meiryo"/>
                <a:cs typeface="+mn-lt"/>
              </a:rPr>
              <a:t> </a:t>
            </a:r>
            <a:r>
              <a:rPr lang="en-US" altLang="ja-JP" sz="900">
                <a:latin typeface="Meiryo"/>
                <a:ea typeface="+mn-lt"/>
                <a:cs typeface="+mn-lt"/>
              </a:rPr>
              <a:t>Rapid</a:t>
            </a:r>
            <a:r>
              <a:rPr lang="ja-JP" altLang="en-US" sz="900" dirty="0">
                <a:latin typeface="Meiryo"/>
                <a:ea typeface="Meiryo"/>
                <a:cs typeface="+mn-lt"/>
              </a:rPr>
              <a:t> </a:t>
            </a:r>
            <a:r>
              <a:rPr lang="en-US" altLang="ja-JP" sz="900">
                <a:latin typeface="Meiryo"/>
                <a:ea typeface="+mn-lt"/>
                <a:cs typeface="+mn-lt"/>
              </a:rPr>
              <a:t>Transit</a:t>
            </a:r>
            <a:r>
              <a:rPr lang="ja-JP" altLang="en-US" sz="900" dirty="0">
                <a:latin typeface="Meiryo"/>
                <a:ea typeface="Meiryo"/>
                <a:cs typeface="+mn-lt"/>
              </a:rPr>
              <a:t> </a:t>
            </a:r>
            <a:r>
              <a:rPr lang="en-US" altLang="ja-JP" sz="900">
                <a:latin typeface="Meiryo"/>
                <a:ea typeface="+mn-lt"/>
                <a:cs typeface="+mn-lt"/>
              </a:rPr>
              <a:t>(MRT)</a:t>
            </a:r>
            <a:r>
              <a:rPr lang="ja-JP" altLang="en-US" sz="900" dirty="0">
                <a:latin typeface="Meiryo"/>
                <a:ea typeface="Meiryo"/>
                <a:cs typeface="+mn-lt"/>
              </a:rPr>
              <a:t> </a:t>
            </a:r>
            <a:r>
              <a:rPr lang="en-US" altLang="ja-JP" sz="900">
                <a:latin typeface="Meiryo"/>
                <a:ea typeface="+mn-lt"/>
                <a:cs typeface="+mn-lt"/>
              </a:rPr>
              <a:t>Line-6</a:t>
            </a:r>
            <a:r>
              <a:rPr lang="ja-JP" altLang="en-US" sz="900" dirty="0">
                <a:latin typeface="Meiryo"/>
                <a:ea typeface="Meiryo"/>
                <a:cs typeface="+mn-lt"/>
              </a:rPr>
              <a:t> </a:t>
            </a:r>
            <a:r>
              <a:rPr lang="en-US" altLang="ja-JP" sz="900">
                <a:latin typeface="Meiryo"/>
                <a:ea typeface="+mn-lt"/>
                <a:cs typeface="+mn-lt"/>
              </a:rPr>
              <a:t>in</a:t>
            </a:r>
            <a:r>
              <a:rPr lang="ja-JP" altLang="en-US" sz="900" dirty="0">
                <a:latin typeface="Meiryo"/>
                <a:ea typeface="Meiryo"/>
                <a:cs typeface="+mn-lt"/>
              </a:rPr>
              <a:t> </a:t>
            </a:r>
            <a:r>
              <a:rPr lang="en-US" altLang="ja-JP" sz="900">
                <a:latin typeface="Meiryo"/>
                <a:ea typeface="+mn-lt"/>
                <a:cs typeface="+mn-lt"/>
              </a:rPr>
              <a:t>Bangladesh.</a:t>
            </a:r>
            <a:r>
              <a:rPr lang="ja-JP" altLang="en-US" sz="900" dirty="0">
                <a:latin typeface="Meiryo"/>
                <a:ea typeface="Meiryo"/>
                <a:cs typeface="+mn-lt"/>
              </a:rPr>
              <a:t> </a:t>
            </a:r>
            <a:r>
              <a:rPr lang="en-US" altLang="ja-JP" sz="900">
                <a:latin typeface="Meiryo"/>
                <a:ea typeface="+mn-lt"/>
                <a:cs typeface="+mn-lt"/>
              </a:rPr>
              <a:t>The</a:t>
            </a:r>
            <a:r>
              <a:rPr lang="ja-JP" altLang="en-US" sz="900" dirty="0">
                <a:latin typeface="Meiryo"/>
                <a:ea typeface="Meiryo"/>
                <a:cs typeface="+mn-lt"/>
              </a:rPr>
              <a:t> </a:t>
            </a:r>
            <a:r>
              <a:rPr lang="en-US" altLang="ja-JP" sz="900">
                <a:latin typeface="Meiryo"/>
                <a:ea typeface="+mn-lt"/>
                <a:cs typeface="+mn-lt"/>
              </a:rPr>
              <a:t>red</a:t>
            </a:r>
            <a:r>
              <a:rPr lang="ja-JP" altLang="en-US" sz="900" dirty="0">
                <a:latin typeface="Meiryo"/>
                <a:ea typeface="Meiryo"/>
                <a:cs typeface="+mn-lt"/>
              </a:rPr>
              <a:t> </a:t>
            </a:r>
            <a:r>
              <a:rPr lang="en-US" altLang="ja-JP" sz="900">
                <a:latin typeface="Meiryo"/>
                <a:ea typeface="+mn-lt"/>
                <a:cs typeface="+mn-lt"/>
              </a:rPr>
              <a:t>and</a:t>
            </a:r>
            <a:r>
              <a:rPr lang="ja-JP" altLang="en-US" sz="900" dirty="0">
                <a:latin typeface="Meiryo"/>
                <a:ea typeface="Meiryo"/>
                <a:cs typeface="+mn-lt"/>
              </a:rPr>
              <a:t> </a:t>
            </a:r>
            <a:r>
              <a:rPr lang="en-US" altLang="ja-JP" sz="900">
                <a:latin typeface="Meiryo"/>
                <a:ea typeface="+mn-lt"/>
                <a:cs typeface="+mn-lt"/>
              </a:rPr>
              <a:t>green</a:t>
            </a:r>
            <a:r>
              <a:rPr lang="ja-JP" altLang="en-US" sz="900" dirty="0">
                <a:latin typeface="Meiryo"/>
                <a:ea typeface="Meiryo"/>
                <a:cs typeface="+mn-lt"/>
              </a:rPr>
              <a:t> </a:t>
            </a:r>
            <a:r>
              <a:rPr lang="en-US" altLang="ja-JP" sz="900">
                <a:latin typeface="Meiryo"/>
                <a:ea typeface="+mn-lt"/>
                <a:cs typeface="+mn-lt"/>
              </a:rPr>
              <a:t>cars</a:t>
            </a:r>
            <a:r>
              <a:rPr lang="ja-JP" altLang="en-US" sz="900" dirty="0">
                <a:latin typeface="Meiryo"/>
                <a:ea typeface="Meiryo"/>
                <a:cs typeface="+mn-lt"/>
              </a:rPr>
              <a:t> </a:t>
            </a:r>
            <a:r>
              <a:rPr lang="en-US" altLang="ja-JP" sz="900">
                <a:latin typeface="Meiryo"/>
                <a:ea typeface="+mn-lt"/>
                <a:cs typeface="+mn-lt"/>
              </a:rPr>
              <a:t>color</a:t>
            </a:r>
            <a:r>
              <a:rPr lang="ja-JP" altLang="en-US" sz="900" dirty="0">
                <a:latin typeface="Meiryo"/>
                <a:ea typeface="Meiryo"/>
                <a:cs typeface="+mn-lt"/>
              </a:rPr>
              <a:t> </a:t>
            </a:r>
            <a:r>
              <a:rPr lang="en-US" altLang="ja-JP" sz="900">
                <a:latin typeface="Meiryo"/>
                <a:ea typeface="+mn-lt"/>
                <a:cs typeface="+mn-lt"/>
              </a:rPr>
              <a:t>the</a:t>
            </a:r>
            <a:r>
              <a:rPr lang="ja-JP" altLang="en-US" sz="900" dirty="0">
                <a:latin typeface="Meiryo"/>
                <a:ea typeface="Meiryo"/>
                <a:cs typeface="+mn-lt"/>
              </a:rPr>
              <a:t> </a:t>
            </a:r>
            <a:r>
              <a:rPr lang="en-US" altLang="ja-JP" sz="900">
                <a:latin typeface="Meiryo"/>
                <a:ea typeface="+mn-lt"/>
                <a:cs typeface="+mn-lt"/>
              </a:rPr>
              <a:t>city.</a:t>
            </a:r>
            <a:endParaRPr lang="ja-JP" sz="900">
              <a:latin typeface="Meiryo"/>
              <a:ea typeface="Meiryo"/>
            </a:endParaRPr>
          </a:p>
        </p:txBody>
      </p:sp>
      <p:pic>
        <p:nvPicPr>
          <p:cNvPr id="18" name="図 17">
            <a:extLst>
              <a:ext uri="{FF2B5EF4-FFF2-40B4-BE49-F238E27FC236}">
                <a16:creationId xmlns:a16="http://schemas.microsoft.com/office/drawing/2014/main" id="{6EEEFAF2-B632-35D2-81CF-F9BFB63B6AD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480767" y="3900903"/>
            <a:ext cx="3667349" cy="2745761"/>
          </a:xfrm>
          <a:prstGeom prst="rect">
            <a:avLst/>
          </a:prstGeom>
          <a:ln>
            <a:noFill/>
          </a:ln>
        </p:spPr>
      </p:pic>
      <p:grpSp>
        <p:nvGrpSpPr>
          <p:cNvPr id="14" name="グループ化 13">
            <a:extLst>
              <a:ext uri="{FF2B5EF4-FFF2-40B4-BE49-F238E27FC236}">
                <a16:creationId xmlns:a16="http://schemas.microsoft.com/office/drawing/2014/main" id="{F3AC037E-B87B-465E-FAB5-CB3D25B8E9C0}"/>
              </a:ext>
            </a:extLst>
          </p:cNvPr>
          <p:cNvGrpSpPr/>
          <p:nvPr/>
        </p:nvGrpSpPr>
        <p:grpSpPr>
          <a:xfrm>
            <a:off x="10154487" y="7132940"/>
            <a:ext cx="476056" cy="275437"/>
            <a:chOff x="9952321" y="7089339"/>
            <a:chExt cx="476056" cy="275437"/>
          </a:xfrm>
        </p:grpSpPr>
        <p:sp>
          <p:nvSpPr>
            <p:cNvPr id="12" name="楕円 11">
              <a:extLst>
                <a:ext uri="{FF2B5EF4-FFF2-40B4-BE49-F238E27FC236}">
                  <a16:creationId xmlns:a16="http://schemas.microsoft.com/office/drawing/2014/main" id="{CC24FE87-A720-5DCD-2423-822CC062C7BA}"/>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BECCFE1A-593D-DF28-6730-92BCBC043170}"/>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17</a:t>
              </a:r>
              <a:endParaRPr lang="ja-JP" dirty="0"/>
            </a:p>
          </p:txBody>
        </p:sp>
      </p:grpSp>
      <p:sp>
        <p:nvSpPr>
          <p:cNvPr id="15" name="テキスト ボックス タイトル">
            <a:extLst>
              <a:ext uri="{FF2B5EF4-FFF2-40B4-BE49-F238E27FC236}">
                <a16:creationId xmlns:a16="http://schemas.microsoft.com/office/drawing/2014/main" id="{5AF9B71F-82D5-6940-4EDB-8A6A4449F7D3}"/>
              </a:ext>
            </a:extLst>
          </p:cNvPr>
          <p:cNvSpPr txBox="1"/>
          <p:nvPr/>
        </p:nvSpPr>
        <p:spPr>
          <a:xfrm>
            <a:off x="1681565" y="770915"/>
            <a:ext cx="7105162"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a:latin typeface="Meiryo"/>
                <a:ea typeface="+mn-lt"/>
                <a:cs typeface="+mn-lt"/>
              </a:rPr>
              <a:t>Overview</a:t>
            </a:r>
            <a:r>
              <a:rPr lang="ja-JP" altLang="en-US" sz="2800" b="1" dirty="0">
                <a:latin typeface="Meiryo"/>
                <a:ea typeface="Meiryo"/>
                <a:cs typeface="+mn-lt"/>
              </a:rPr>
              <a:t> </a:t>
            </a:r>
            <a:r>
              <a:rPr lang="en-US" altLang="ja-JP" sz="2800" b="1">
                <a:latin typeface="Meiryo"/>
                <a:ea typeface="+mn-lt"/>
                <a:cs typeface="+mn-lt"/>
              </a:rPr>
              <a:t>by</a:t>
            </a:r>
            <a:r>
              <a:rPr lang="ja-JP" altLang="en-US" sz="2800" b="1" dirty="0">
                <a:latin typeface="Meiryo"/>
                <a:ea typeface="Meiryo"/>
                <a:cs typeface="+mn-lt"/>
              </a:rPr>
              <a:t> </a:t>
            </a:r>
            <a:r>
              <a:rPr lang="en-US" altLang="ja-JP" sz="2800" b="1">
                <a:latin typeface="Meiryo"/>
                <a:ea typeface="+mn-lt"/>
                <a:cs typeface="+mn-lt"/>
              </a:rPr>
              <a:t>Region</a:t>
            </a:r>
            <a:r>
              <a:rPr lang="ja-JP" altLang="en-US" sz="2800" b="1" dirty="0">
                <a:latin typeface="Meiryo"/>
                <a:ea typeface="Meiryo"/>
              </a:rPr>
              <a:t>　</a:t>
            </a:r>
            <a:r>
              <a:rPr lang="en-US" altLang="ja-JP" sz="2000" b="1">
                <a:latin typeface="Meiryo"/>
                <a:ea typeface="+mn-lt"/>
                <a:cs typeface="+mn-lt"/>
              </a:rPr>
              <a:t>South</a:t>
            </a:r>
            <a:r>
              <a:rPr lang="ja-JP" altLang="en-US" sz="2000" b="1" dirty="0">
                <a:latin typeface="Meiryo"/>
                <a:ea typeface="Meiryo"/>
                <a:cs typeface="+mn-lt"/>
              </a:rPr>
              <a:t> </a:t>
            </a:r>
            <a:r>
              <a:rPr lang="ja-JP" sz="2000" b="1">
                <a:latin typeface="Meiryo"/>
                <a:ea typeface="Meiryo"/>
                <a:cs typeface="+mn-lt"/>
              </a:rPr>
              <a:t>Asia</a:t>
            </a:r>
            <a:endParaRPr lang="ja-JP" altLang="en-US" sz="2000" b="1">
              <a:latin typeface="Meiryo"/>
              <a:ea typeface="Meiryo"/>
            </a:endParaRPr>
          </a:p>
        </p:txBody>
      </p:sp>
      <p:sp>
        <p:nvSpPr>
          <p:cNvPr id="20" name="テキスト ボックス 19">
            <a:extLst>
              <a:ext uri="{FF2B5EF4-FFF2-40B4-BE49-F238E27FC236}">
                <a16:creationId xmlns:a16="http://schemas.microsoft.com/office/drawing/2014/main" id="{B44564EF-B288-6E91-79D4-CCDEFB60B178}"/>
              </a:ext>
            </a:extLst>
          </p:cNvPr>
          <p:cNvSpPr txBox="1"/>
          <p:nvPr/>
        </p:nvSpPr>
        <p:spPr>
          <a:xfrm>
            <a:off x="5291619" y="2637176"/>
            <a:ext cx="3197545"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b="1">
                <a:latin typeface="Meiryo"/>
                <a:ea typeface="+mn-lt"/>
                <a:cs typeface="+mn-lt"/>
              </a:rPr>
              <a:t>17.717</a:t>
            </a:r>
            <a:r>
              <a:rPr lang="en-US" altLang="ja-JP" sz="1400" b="1">
                <a:latin typeface="Meiryo"/>
                <a:ea typeface="Meiryo"/>
                <a:cs typeface="+mn-lt"/>
              </a:rPr>
              <a:t> billion yen</a:t>
            </a:r>
            <a:endParaRPr lang="ja-JP" sz="1400" b="1">
              <a:latin typeface="Meiryo"/>
              <a:ea typeface="Meiryo"/>
              <a:cs typeface="+mn-lt"/>
            </a:endParaRPr>
          </a:p>
          <a:p>
            <a:pPr algn="r"/>
            <a:r>
              <a:rPr lang="en-US" sz="2200" b="1">
                <a:latin typeface="Meiryo"/>
                <a:ea typeface="+mn-lt"/>
                <a:cs typeface="+mn-lt"/>
              </a:rPr>
              <a:t>1,166.002</a:t>
            </a:r>
            <a:r>
              <a:rPr lang="en-US" altLang="ja-JP" sz="1400" b="1" dirty="0">
                <a:latin typeface="Meiryo"/>
                <a:ea typeface="+mn-lt"/>
                <a:cs typeface="+mn-lt"/>
              </a:rPr>
              <a:t> </a:t>
            </a:r>
            <a:r>
              <a:rPr lang="en-US" sz="1400" b="1">
                <a:latin typeface="Meiryo"/>
                <a:ea typeface="Meiryo"/>
                <a:cs typeface="+mn-lt"/>
              </a:rPr>
              <a:t>billion </a:t>
            </a:r>
            <a:r>
              <a:rPr lang="en-US" altLang="ja-JP" sz="1400" b="1">
                <a:latin typeface="Meiryo"/>
                <a:ea typeface="Meiryo"/>
                <a:cs typeface="+mn-lt"/>
              </a:rPr>
              <a:t>yen</a:t>
            </a:r>
            <a:endParaRPr lang="ja-JP" altLang="en-US" sz="1400">
              <a:latin typeface="Meiryo"/>
              <a:ea typeface="Meiryo"/>
              <a:cs typeface="+mn-lt"/>
            </a:endParaRPr>
          </a:p>
          <a:p>
            <a:pPr algn="r"/>
            <a:r>
              <a:rPr lang="ja-JP" sz="2200" b="1">
                <a:latin typeface="Meiryo"/>
                <a:ea typeface="Meiryo"/>
                <a:cs typeface="+mn-lt"/>
              </a:rPr>
              <a:t>1</a:t>
            </a:r>
            <a:r>
              <a:rPr lang="en-US" altLang="ja-JP" sz="2200" b="1">
                <a:latin typeface="Meiryo"/>
                <a:ea typeface="+mn-lt"/>
                <a:cs typeface="+mn-lt"/>
              </a:rPr>
              <a:t>6.521</a:t>
            </a:r>
            <a:r>
              <a:rPr lang="ja-JP" altLang="en-US" sz="1400" b="1" dirty="0">
                <a:latin typeface="Meiryo"/>
                <a:ea typeface="Meiryo"/>
                <a:cs typeface="+mn-lt"/>
              </a:rPr>
              <a:t> </a:t>
            </a:r>
            <a:r>
              <a:rPr lang="ja-JP" sz="1400" b="1">
                <a:latin typeface="Meiryo"/>
                <a:ea typeface="Meiryo"/>
                <a:cs typeface="+mn-lt"/>
              </a:rPr>
              <a:t>billion yen</a:t>
            </a:r>
            <a:endParaRPr lang="ja-JP"/>
          </a:p>
        </p:txBody>
      </p:sp>
      <p:sp>
        <p:nvSpPr>
          <p:cNvPr id="22" name="正方形/長方形 21">
            <a:extLst>
              <a:ext uri="{FF2B5EF4-FFF2-40B4-BE49-F238E27FC236}">
                <a16:creationId xmlns:a16="http://schemas.microsoft.com/office/drawing/2014/main" id="{FF9B795E-B987-E522-3AC3-40C13EAF2DF6}"/>
              </a:ext>
            </a:extLst>
          </p:cNvPr>
          <p:cNvSpPr/>
          <p:nvPr/>
        </p:nvSpPr>
        <p:spPr>
          <a:xfrm>
            <a:off x="992411" y="2474437"/>
            <a:ext cx="7498288"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4" name="テキスト ボックス 23">
            <a:extLst>
              <a:ext uri="{FF2B5EF4-FFF2-40B4-BE49-F238E27FC236}">
                <a16:creationId xmlns:a16="http://schemas.microsoft.com/office/drawing/2014/main" id="{F502FB28-01E3-2026-E463-8DFBFB5889F1}"/>
              </a:ext>
            </a:extLst>
          </p:cNvPr>
          <p:cNvSpPr txBox="1"/>
          <p:nvPr/>
        </p:nvSpPr>
        <p:spPr>
          <a:xfrm>
            <a:off x="902137" y="1770720"/>
            <a:ext cx="8049674"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1500" b="1" dirty="0">
                <a:latin typeface="Meiryo"/>
                <a:ea typeface="Meiryo"/>
                <a:cs typeface="+mn-lt"/>
              </a:rPr>
              <a:t>FY 2023  Total value of JICA programs</a:t>
            </a:r>
            <a:r>
              <a:rPr lang="en-US" sz="4000" b="1" dirty="0">
                <a:latin typeface="Meiryo"/>
                <a:ea typeface="Meiryo"/>
                <a:cs typeface="+mn-lt"/>
              </a:rPr>
              <a:t> </a:t>
            </a:r>
            <a:r>
              <a:rPr lang="en-US" sz="4000" b="1" dirty="0">
                <a:latin typeface="Meiryo"/>
                <a:ea typeface="+mn-lt"/>
                <a:cs typeface="+mn-lt"/>
              </a:rPr>
              <a:t>1,200.24</a:t>
            </a:r>
            <a:r>
              <a:rPr lang="en-US" altLang="en-US" sz="1400" b="1" dirty="0">
                <a:latin typeface="Meiryo"/>
                <a:ea typeface="Meiryo"/>
                <a:cs typeface="+mn-lt"/>
              </a:rPr>
              <a:t> </a:t>
            </a:r>
            <a:r>
              <a:rPr lang="en-US" sz="1400" b="1" dirty="0">
                <a:latin typeface="Meiryo"/>
                <a:ea typeface="+mn-lt"/>
                <a:cs typeface="+mn-lt"/>
              </a:rPr>
              <a:t>billion yen</a:t>
            </a:r>
            <a:endParaRPr lang="ja-JP" sz="1400" b="1" dirty="0">
              <a:latin typeface="Meiryo"/>
              <a:ea typeface="Meiryo"/>
            </a:endParaRPr>
          </a:p>
        </p:txBody>
      </p:sp>
      <p:grpSp>
        <p:nvGrpSpPr>
          <p:cNvPr id="29" name="グループ化 28">
            <a:extLst>
              <a:ext uri="{FF2B5EF4-FFF2-40B4-BE49-F238E27FC236}">
                <a16:creationId xmlns:a16="http://schemas.microsoft.com/office/drawing/2014/main" id="{403762A0-D44C-36AD-039C-3AB4DBD6F9DB}"/>
              </a:ext>
            </a:extLst>
          </p:cNvPr>
          <p:cNvGrpSpPr/>
          <p:nvPr/>
        </p:nvGrpSpPr>
        <p:grpSpPr>
          <a:xfrm>
            <a:off x="902494" y="2680777"/>
            <a:ext cx="4975495" cy="1019388"/>
            <a:chOff x="902494" y="2799690"/>
            <a:chExt cx="4975495" cy="1019388"/>
          </a:xfrm>
        </p:grpSpPr>
        <p:sp>
          <p:nvSpPr>
            <p:cNvPr id="26" name="テキスト ボックス 25">
              <a:extLst>
                <a:ext uri="{FF2B5EF4-FFF2-40B4-BE49-F238E27FC236}">
                  <a16:creationId xmlns:a16="http://schemas.microsoft.com/office/drawing/2014/main" id="{5CBD7991-7D25-436A-DF5C-A5C8AD9D4572}"/>
                </a:ext>
              </a:extLst>
            </p:cNvPr>
            <p:cNvSpPr txBox="1"/>
            <p:nvPr/>
          </p:nvSpPr>
          <p:spPr>
            <a:xfrm>
              <a:off x="902494" y="2799690"/>
              <a:ext cx="453945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Technical Cooperation</a:t>
              </a:r>
              <a:r>
                <a:rPr lang="ja-JP" altLang="en-US" b="1" dirty="0">
                  <a:latin typeface="Meiryo"/>
                  <a:ea typeface="Meiryo"/>
                  <a:cs typeface="+mn-lt"/>
                </a:rPr>
                <a:t> </a:t>
              </a:r>
              <a:endParaRPr lang="ja-JP" b="1">
                <a:latin typeface="Meiryo"/>
                <a:ea typeface="Meiryo"/>
              </a:endParaRPr>
            </a:p>
          </p:txBody>
        </p:sp>
        <p:sp>
          <p:nvSpPr>
            <p:cNvPr id="27" name="テキスト ボックス 26">
              <a:extLst>
                <a:ext uri="{FF2B5EF4-FFF2-40B4-BE49-F238E27FC236}">
                  <a16:creationId xmlns:a16="http://schemas.microsoft.com/office/drawing/2014/main" id="{365D21C0-CA73-D050-7F7C-F4AC88C4E8A4}"/>
                </a:ext>
              </a:extLst>
            </p:cNvPr>
            <p:cNvSpPr txBox="1"/>
            <p:nvPr/>
          </p:nvSpPr>
          <p:spPr>
            <a:xfrm>
              <a:off x="902494" y="3120754"/>
              <a:ext cx="497549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Finance and Investment Cooperation</a:t>
              </a:r>
              <a:r>
                <a:rPr lang="ja-JP" altLang="en-US" b="1" dirty="0">
                  <a:latin typeface="Meiryo"/>
                  <a:ea typeface="Meiryo"/>
                  <a:cs typeface="+mn-lt"/>
                </a:rPr>
                <a:t> </a:t>
              </a:r>
              <a:endParaRPr lang="ja-JP" b="1">
                <a:latin typeface="Meiryo"/>
                <a:ea typeface="Meiryo"/>
              </a:endParaRPr>
            </a:p>
          </p:txBody>
        </p:sp>
        <p:sp>
          <p:nvSpPr>
            <p:cNvPr id="28" name="テキスト ボックス 11">
              <a:extLst>
                <a:ext uri="{FF2B5EF4-FFF2-40B4-BE49-F238E27FC236}">
                  <a16:creationId xmlns:a16="http://schemas.microsoft.com/office/drawing/2014/main" id="{26A7A00D-D1BE-F89A-50A7-979C2EA1BF67}"/>
                </a:ext>
              </a:extLst>
            </p:cNvPr>
            <p:cNvSpPr txBox="1"/>
            <p:nvPr/>
          </p:nvSpPr>
          <p:spPr>
            <a:xfrm>
              <a:off x="902494" y="3441818"/>
              <a:ext cx="4024127" cy="3772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Gr</a:t>
              </a:r>
              <a:r>
                <a:rPr lang="en-US" altLang="ja-JP" b="1">
                  <a:latin typeface="Meiryo"/>
                  <a:ea typeface="+mn-lt"/>
                  <a:cs typeface="+mn-lt"/>
                </a:rPr>
                <a:t>a</a:t>
              </a:r>
              <a:r>
                <a:rPr lang="ja-JP" b="1">
                  <a:latin typeface="Meiryo"/>
                  <a:ea typeface="Meiryo"/>
                  <a:cs typeface="+mn-lt"/>
                </a:rPr>
                <a:t>nts</a:t>
              </a:r>
              <a:r>
                <a:rPr lang="ja-JP" altLang="en-US" b="1" dirty="0">
                  <a:latin typeface="Meiryo"/>
                  <a:ea typeface="Meiryo"/>
                  <a:cs typeface="+mn-lt"/>
                </a:rPr>
                <a:t> </a:t>
              </a:r>
              <a:endParaRPr lang="ja-JP" b="1">
                <a:latin typeface="Meiryo"/>
                <a:ea typeface="Meiryo"/>
              </a:endParaRPr>
            </a:p>
          </p:txBody>
        </p:sp>
      </p:grpSp>
      <p:sp>
        <p:nvSpPr>
          <p:cNvPr id="31" name="テキスト ボックス 30">
            <a:extLst>
              <a:ext uri="{FF2B5EF4-FFF2-40B4-BE49-F238E27FC236}">
                <a16:creationId xmlns:a16="http://schemas.microsoft.com/office/drawing/2014/main" id="{EA147114-9E57-C3C2-8596-94718E4D9FA5}"/>
              </a:ext>
            </a:extLst>
          </p:cNvPr>
          <p:cNvSpPr txBox="1"/>
          <p:nvPr/>
        </p:nvSpPr>
        <p:spPr>
          <a:xfrm>
            <a:off x="904717" y="3774939"/>
            <a:ext cx="5458156" cy="3361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spcBef>
                <a:spcPts val="1000"/>
              </a:spcBef>
              <a:buFont typeface="Arial"/>
              <a:buChar char="•"/>
            </a:pPr>
            <a:r>
              <a:rPr lang="ja-JP" altLang="en-US" sz="1400">
                <a:latin typeface="メイリオ"/>
                <a:ea typeface="メイリオ"/>
                <a:cs typeface="+mn-lt"/>
              </a:rPr>
              <a:t>In India and Bangladesh, JICA contributes to the reduction of greenhouse gas emissions through improvement of transportation and a modal shift to public transportation by supporting the construction of urban railways and intercity railways.</a:t>
            </a:r>
          </a:p>
          <a:p>
            <a:pPr marL="182880" indent="-182880">
              <a:spcBef>
                <a:spcPts val="1000"/>
              </a:spcBef>
              <a:buFont typeface="Arial"/>
              <a:buChar char="•"/>
            </a:pPr>
            <a:r>
              <a:rPr lang="ja-JP" sz="1400">
                <a:latin typeface="メイリオ"/>
                <a:ea typeface="メイリオ"/>
                <a:cs typeface="+mn-lt"/>
              </a:rPr>
              <a:t>In Pakistan, JICA has initiated collaboration between Japanese companies and local ICT talent with the aim of improving industrial competitiveness.</a:t>
            </a:r>
            <a:endParaRPr lang="ja-JP" sz="1400">
              <a:latin typeface="メイリオ"/>
              <a:ea typeface="メイリオ"/>
            </a:endParaRPr>
          </a:p>
          <a:p>
            <a:pPr marL="182880" indent="-182880">
              <a:spcBef>
                <a:spcPts val="1000"/>
              </a:spcBef>
              <a:buFont typeface="Arial"/>
              <a:buChar char="•"/>
            </a:pPr>
            <a:r>
              <a:rPr lang="ja-JP" sz="1400">
                <a:latin typeface="メイリオ"/>
                <a:ea typeface="メイリオ"/>
                <a:cs typeface="+mn-lt"/>
              </a:rPr>
              <a:t>In Afghanistan, after the Taliban took control of Kabul in 2021, JICA continued its support and considered other possibilities for cooperation to meet a wide range of humanitarian needs through collaboration with international organizations and in line with Japanese government policies.</a:t>
            </a:r>
            <a:endParaRPr lang="ja-JP" sz="1400">
              <a:latin typeface="メイリオ"/>
              <a:ea typeface="メイリオ"/>
            </a:endParaRPr>
          </a:p>
        </p:txBody>
      </p:sp>
    </p:spTree>
    <p:extLst>
      <p:ext uri="{BB962C8B-B14F-4D97-AF65-F5344CB8AC3E}">
        <p14:creationId xmlns:p14="http://schemas.microsoft.com/office/powerpoint/2010/main" val="254269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84F5F-960F-A12E-5C05-C1B080C7067C}"/>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E360252A-44BF-7501-87C6-834A2D62A122}"/>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6C8E8FE6-279D-CB60-1275-E9AB3D0D1B26}"/>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03A4FEF9-0386-310E-3884-61763ACDED15}"/>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1ABFB888-F037-C5B5-240B-67E3CC302C6C}"/>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17" name="テキスト ボックス 16">
            <a:extLst>
              <a:ext uri="{FF2B5EF4-FFF2-40B4-BE49-F238E27FC236}">
                <a16:creationId xmlns:a16="http://schemas.microsoft.com/office/drawing/2014/main" id="{92D1D84F-B0ED-240E-DA1F-32AB7498177E}"/>
              </a:ext>
            </a:extLst>
          </p:cNvPr>
          <p:cNvSpPr txBox="1"/>
          <p:nvPr/>
        </p:nvSpPr>
        <p:spPr>
          <a:xfrm>
            <a:off x="6382180" y="6708964"/>
            <a:ext cx="3862643"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900">
                <a:latin typeface="Meiryo"/>
                <a:ea typeface="+mn-lt"/>
                <a:cs typeface="+mn-lt"/>
              </a:rPr>
              <a:t>Staff</a:t>
            </a:r>
            <a:r>
              <a:rPr lang="ja-JP" altLang="en-US" sz="900" dirty="0">
                <a:latin typeface="Meiryo"/>
                <a:ea typeface="Meiryo"/>
                <a:cs typeface="+mn-lt"/>
              </a:rPr>
              <a:t> </a:t>
            </a:r>
            <a:r>
              <a:rPr lang="en-US" altLang="ja-JP" sz="900">
                <a:latin typeface="Meiryo"/>
                <a:ea typeface="+mn-lt"/>
                <a:cs typeface="+mn-lt"/>
              </a:rPr>
              <a:t>analyzing</a:t>
            </a:r>
            <a:r>
              <a:rPr lang="ja-JP" altLang="en-US" sz="900" dirty="0">
                <a:latin typeface="Meiryo"/>
                <a:ea typeface="Meiryo"/>
                <a:cs typeface="+mn-lt"/>
              </a:rPr>
              <a:t> </a:t>
            </a:r>
            <a:r>
              <a:rPr lang="en-US" altLang="ja-JP" sz="900">
                <a:latin typeface="Meiryo"/>
                <a:ea typeface="+mn-lt"/>
                <a:cs typeface="+mn-lt"/>
              </a:rPr>
              <a:t>satellite</a:t>
            </a:r>
            <a:r>
              <a:rPr lang="ja-JP" altLang="en-US" sz="900" dirty="0">
                <a:latin typeface="Meiryo"/>
                <a:ea typeface="Meiryo"/>
                <a:cs typeface="+mn-lt"/>
              </a:rPr>
              <a:t> </a:t>
            </a:r>
            <a:r>
              <a:rPr lang="en-US" altLang="ja-JP" sz="900">
                <a:latin typeface="Meiryo"/>
                <a:ea typeface="+mn-lt"/>
                <a:cs typeface="+mn-lt"/>
              </a:rPr>
              <a:t>data</a:t>
            </a:r>
            <a:r>
              <a:rPr lang="ja-JP" altLang="en-US" sz="900" dirty="0">
                <a:latin typeface="Meiryo"/>
                <a:ea typeface="Meiryo"/>
                <a:cs typeface="+mn-lt"/>
              </a:rPr>
              <a:t> </a:t>
            </a:r>
            <a:r>
              <a:rPr lang="en-US" altLang="ja-JP" sz="900">
                <a:latin typeface="Meiryo"/>
                <a:ea typeface="+mn-lt"/>
                <a:cs typeface="+mn-lt"/>
              </a:rPr>
              <a:t>at</a:t>
            </a:r>
            <a:r>
              <a:rPr lang="ja-JP" altLang="en-US" sz="900" dirty="0">
                <a:latin typeface="Meiryo"/>
                <a:ea typeface="Meiryo"/>
                <a:cs typeface="+mn-lt"/>
              </a:rPr>
              <a:t> </a:t>
            </a:r>
            <a:r>
              <a:rPr lang="en-US" altLang="ja-JP" sz="900">
                <a:latin typeface="Meiryo"/>
                <a:ea typeface="+mn-lt"/>
                <a:cs typeface="+mn-lt"/>
              </a:rPr>
              <a:t>the</a:t>
            </a:r>
            <a:r>
              <a:rPr lang="ja-JP" altLang="en-US" sz="900" dirty="0">
                <a:latin typeface="Meiryo"/>
                <a:ea typeface="Meiryo"/>
                <a:cs typeface="+mn-lt"/>
              </a:rPr>
              <a:t> </a:t>
            </a:r>
            <a:r>
              <a:rPr lang="en-US" altLang="ja-JP" sz="900">
                <a:latin typeface="Meiryo"/>
                <a:ea typeface="+mn-lt"/>
                <a:cs typeface="+mn-lt"/>
              </a:rPr>
              <a:t>Agencia</a:t>
            </a:r>
            <a:r>
              <a:rPr lang="ja-JP" altLang="en-US" sz="900" dirty="0">
                <a:latin typeface="Meiryo"/>
                <a:ea typeface="Meiryo"/>
                <a:cs typeface="+mn-lt"/>
              </a:rPr>
              <a:t> </a:t>
            </a:r>
            <a:r>
              <a:rPr lang="en-US" altLang="ja-JP" sz="900">
                <a:latin typeface="Meiryo"/>
                <a:ea typeface="+mn-lt"/>
                <a:cs typeface="+mn-lt"/>
              </a:rPr>
              <a:t>Espacial</a:t>
            </a:r>
            <a:r>
              <a:rPr lang="ja-JP" altLang="en-US" sz="900" dirty="0">
                <a:latin typeface="Meiryo"/>
                <a:ea typeface="Meiryo"/>
                <a:cs typeface="+mn-lt"/>
              </a:rPr>
              <a:t> </a:t>
            </a:r>
            <a:r>
              <a:rPr lang="en-US" altLang="ja-JP" sz="900">
                <a:latin typeface="Meiryo"/>
                <a:ea typeface="+mn-lt"/>
                <a:cs typeface="+mn-lt"/>
              </a:rPr>
              <a:t>del</a:t>
            </a:r>
            <a:r>
              <a:rPr lang="ja-JP" altLang="en-US" sz="900" dirty="0">
                <a:latin typeface="Meiryo"/>
                <a:ea typeface="Meiryo"/>
                <a:cs typeface="+mn-lt"/>
              </a:rPr>
              <a:t> </a:t>
            </a:r>
            <a:r>
              <a:rPr lang="en-US" altLang="ja-JP" sz="900">
                <a:latin typeface="Meiryo"/>
                <a:ea typeface="+mn-lt"/>
                <a:cs typeface="+mn-lt"/>
              </a:rPr>
              <a:t>Paraguay</a:t>
            </a:r>
            <a:r>
              <a:rPr lang="ja-JP" altLang="en-US" sz="900" dirty="0">
                <a:latin typeface="Meiryo"/>
                <a:ea typeface="Meiryo"/>
                <a:cs typeface="+mn-lt"/>
              </a:rPr>
              <a:t> </a:t>
            </a:r>
            <a:r>
              <a:rPr lang="en-US" altLang="ja-JP" sz="900">
                <a:latin typeface="Meiryo"/>
                <a:ea typeface="+mn-lt"/>
                <a:cs typeface="+mn-lt"/>
              </a:rPr>
              <a:t>(AEP),</a:t>
            </a:r>
            <a:r>
              <a:rPr lang="ja-JP" altLang="en-US" sz="900" dirty="0">
                <a:latin typeface="Meiryo"/>
                <a:ea typeface="Meiryo"/>
                <a:cs typeface="+mn-lt"/>
              </a:rPr>
              <a:t> </a:t>
            </a:r>
            <a:r>
              <a:rPr lang="en-US" altLang="ja-JP" sz="900">
                <a:latin typeface="Meiryo"/>
                <a:ea typeface="+mn-lt"/>
                <a:cs typeface="+mn-lt"/>
              </a:rPr>
              <a:t>the</a:t>
            </a:r>
            <a:r>
              <a:rPr lang="ja-JP" altLang="en-US" sz="900" dirty="0">
                <a:latin typeface="Meiryo"/>
                <a:ea typeface="Meiryo"/>
                <a:cs typeface="+mn-lt"/>
              </a:rPr>
              <a:t> </a:t>
            </a:r>
            <a:r>
              <a:rPr lang="en-US" altLang="ja-JP" sz="900">
                <a:latin typeface="Meiryo"/>
                <a:ea typeface="+mn-lt"/>
                <a:cs typeface="+mn-lt"/>
              </a:rPr>
              <a:t>Government</a:t>
            </a:r>
            <a:r>
              <a:rPr lang="ja-JP" altLang="en-US" sz="900" dirty="0">
                <a:latin typeface="Meiryo"/>
                <a:ea typeface="Meiryo"/>
                <a:cs typeface="+mn-lt"/>
              </a:rPr>
              <a:t> </a:t>
            </a:r>
            <a:r>
              <a:rPr lang="en-US" altLang="ja-JP" sz="900">
                <a:latin typeface="Meiryo"/>
                <a:ea typeface="+mn-lt"/>
                <a:cs typeface="+mn-lt"/>
              </a:rPr>
              <a:t>of</a:t>
            </a:r>
            <a:r>
              <a:rPr lang="ja-JP" altLang="en-US" sz="900" dirty="0">
                <a:latin typeface="Meiryo"/>
                <a:ea typeface="Meiryo"/>
                <a:cs typeface="+mn-lt"/>
              </a:rPr>
              <a:t> </a:t>
            </a:r>
            <a:r>
              <a:rPr lang="en-US" altLang="ja-JP" sz="900">
                <a:latin typeface="Meiryo"/>
                <a:ea typeface="+mn-lt"/>
                <a:cs typeface="+mn-lt"/>
              </a:rPr>
              <a:t>Paraguay</a:t>
            </a:r>
            <a:r>
              <a:rPr lang="ja-JP" altLang="en-US" sz="900">
                <a:latin typeface="Meiryo"/>
                <a:ea typeface="Meiryo"/>
                <a:cs typeface="+mn-lt"/>
              </a:rPr>
              <a:t>’</a:t>
            </a:r>
            <a:r>
              <a:rPr lang="en-US" altLang="ja-JP" sz="900">
                <a:latin typeface="Meiryo"/>
                <a:ea typeface="+mn-lt"/>
                <a:cs typeface="+mn-lt"/>
              </a:rPr>
              <a:t>s</a:t>
            </a:r>
            <a:r>
              <a:rPr lang="ja-JP" altLang="en-US" sz="900" dirty="0">
                <a:latin typeface="Meiryo"/>
                <a:ea typeface="Meiryo"/>
                <a:cs typeface="+mn-lt"/>
              </a:rPr>
              <a:t> </a:t>
            </a:r>
            <a:r>
              <a:rPr lang="en-US" altLang="ja-JP" sz="900">
                <a:latin typeface="Meiryo"/>
                <a:ea typeface="+mn-lt"/>
                <a:cs typeface="+mn-lt"/>
              </a:rPr>
              <a:t>Space</a:t>
            </a:r>
            <a:r>
              <a:rPr lang="ja-JP" altLang="en-US" sz="900" dirty="0">
                <a:latin typeface="Meiryo"/>
                <a:ea typeface="Meiryo"/>
                <a:cs typeface="+mn-lt"/>
              </a:rPr>
              <a:t> </a:t>
            </a:r>
            <a:r>
              <a:rPr lang="en-US" altLang="ja-JP" sz="900">
                <a:latin typeface="Meiryo"/>
                <a:ea typeface="+mn-lt"/>
                <a:cs typeface="+mn-lt"/>
              </a:rPr>
              <a:t>Agency,</a:t>
            </a:r>
            <a:r>
              <a:rPr lang="ja-JP" altLang="en-US" sz="900" dirty="0">
                <a:latin typeface="Meiryo"/>
                <a:ea typeface="Meiryo"/>
                <a:cs typeface="+mn-lt"/>
              </a:rPr>
              <a:t> </a:t>
            </a:r>
            <a:r>
              <a:rPr lang="en-US" altLang="ja-JP" sz="900">
                <a:latin typeface="Meiryo"/>
                <a:ea typeface="+mn-lt"/>
                <a:cs typeface="+mn-lt"/>
              </a:rPr>
              <a:t>with</a:t>
            </a:r>
            <a:r>
              <a:rPr lang="ja-JP" altLang="en-US" sz="900" dirty="0">
                <a:latin typeface="Meiryo"/>
                <a:ea typeface="Meiryo"/>
                <a:cs typeface="+mn-lt"/>
              </a:rPr>
              <a:t> </a:t>
            </a:r>
            <a:r>
              <a:rPr lang="en-US" altLang="ja-JP" sz="900">
                <a:latin typeface="Meiryo"/>
                <a:ea typeface="+mn-lt"/>
                <a:cs typeface="+mn-lt"/>
              </a:rPr>
              <a:t>the</a:t>
            </a:r>
            <a:r>
              <a:rPr lang="ja-JP" altLang="en-US" sz="900" dirty="0">
                <a:latin typeface="Meiryo"/>
                <a:ea typeface="Meiryo"/>
                <a:cs typeface="+mn-lt"/>
              </a:rPr>
              <a:t> </a:t>
            </a:r>
            <a:r>
              <a:rPr lang="en-US" altLang="ja-JP" sz="900">
                <a:latin typeface="Meiryo"/>
                <a:ea typeface="+mn-lt"/>
                <a:cs typeface="+mn-lt"/>
              </a:rPr>
              <a:t>cooperation</a:t>
            </a:r>
            <a:r>
              <a:rPr lang="ja-JP" altLang="en-US" sz="900" dirty="0">
                <a:latin typeface="Meiryo"/>
                <a:ea typeface="Meiryo"/>
                <a:cs typeface="+mn-lt"/>
              </a:rPr>
              <a:t> </a:t>
            </a:r>
            <a:r>
              <a:rPr lang="en-US" altLang="ja-JP" sz="900">
                <a:latin typeface="Meiryo"/>
                <a:ea typeface="+mn-lt"/>
                <a:cs typeface="+mn-lt"/>
              </a:rPr>
              <a:t>of</a:t>
            </a:r>
            <a:r>
              <a:rPr lang="ja-JP" altLang="en-US" sz="900" dirty="0">
                <a:latin typeface="Meiryo"/>
                <a:ea typeface="Meiryo"/>
                <a:cs typeface="+mn-lt"/>
              </a:rPr>
              <a:t> </a:t>
            </a:r>
            <a:r>
              <a:rPr lang="en-US" altLang="ja-JP" sz="900">
                <a:latin typeface="Meiryo"/>
                <a:ea typeface="+mn-lt"/>
                <a:cs typeface="+mn-lt"/>
              </a:rPr>
              <a:t>JICA</a:t>
            </a:r>
            <a:r>
              <a:rPr lang="ja-JP" altLang="en-US" sz="900" dirty="0">
                <a:latin typeface="Meiryo"/>
                <a:ea typeface="Meiryo"/>
                <a:cs typeface="+mn-lt"/>
              </a:rPr>
              <a:t> </a:t>
            </a:r>
            <a:r>
              <a:rPr lang="en-US" altLang="ja-JP" sz="900">
                <a:latin typeface="Meiryo"/>
                <a:ea typeface="+mn-lt"/>
                <a:cs typeface="+mn-lt"/>
              </a:rPr>
              <a:t>and</a:t>
            </a:r>
            <a:r>
              <a:rPr lang="ja-JP" altLang="en-US" sz="900" dirty="0">
                <a:latin typeface="Meiryo"/>
                <a:ea typeface="Meiryo"/>
                <a:cs typeface="+mn-lt"/>
              </a:rPr>
              <a:t> </a:t>
            </a:r>
            <a:r>
              <a:rPr lang="en-US" altLang="ja-JP" sz="900">
                <a:latin typeface="Meiryo"/>
                <a:ea typeface="+mn-lt"/>
                <a:cs typeface="+mn-lt"/>
              </a:rPr>
              <a:t>JAXA</a:t>
            </a:r>
            <a:r>
              <a:rPr lang="ja-JP" altLang="en-US" sz="900" dirty="0">
                <a:latin typeface="Meiryo"/>
                <a:ea typeface="Meiryo"/>
                <a:cs typeface="+mn-lt"/>
              </a:rPr>
              <a:t> </a:t>
            </a:r>
            <a:r>
              <a:rPr lang="en-US" altLang="ja-JP" sz="900">
                <a:latin typeface="Meiryo"/>
                <a:ea typeface="+mn-lt"/>
                <a:cs typeface="+mn-lt"/>
              </a:rPr>
              <a:t>[Photo:</a:t>
            </a:r>
            <a:r>
              <a:rPr lang="ja-JP" altLang="en-US" sz="900" dirty="0">
                <a:latin typeface="Meiryo"/>
                <a:ea typeface="Meiryo"/>
                <a:cs typeface="+mn-lt"/>
              </a:rPr>
              <a:t> </a:t>
            </a:r>
            <a:r>
              <a:rPr lang="en-US" altLang="ja-JP" sz="900">
                <a:latin typeface="Meiryo"/>
                <a:ea typeface="+mn-lt"/>
                <a:cs typeface="+mn-lt"/>
              </a:rPr>
              <a:t>AEP]</a:t>
            </a:r>
            <a:endParaRPr lang="ja-JP" sz="900">
              <a:latin typeface="Meiryo"/>
              <a:ea typeface="Meiryo"/>
            </a:endParaRPr>
          </a:p>
        </p:txBody>
      </p:sp>
      <p:pic>
        <p:nvPicPr>
          <p:cNvPr id="18" name="図 17" descr="屋内, 天井, コンピュータ, 人 が含まれている画像&#10;&#10;AI 生成コンテンツは間違っている可能性があります。">
            <a:extLst>
              <a:ext uri="{FF2B5EF4-FFF2-40B4-BE49-F238E27FC236}">
                <a16:creationId xmlns:a16="http://schemas.microsoft.com/office/drawing/2014/main" id="{D2BD63E0-37D5-541D-D0CC-D26B11E751B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480767" y="3900903"/>
            <a:ext cx="3667349" cy="2745761"/>
          </a:xfrm>
          <a:prstGeom prst="rect">
            <a:avLst/>
          </a:prstGeom>
          <a:ln>
            <a:noFill/>
          </a:ln>
        </p:spPr>
      </p:pic>
      <p:grpSp>
        <p:nvGrpSpPr>
          <p:cNvPr id="15" name="グループ化 14">
            <a:extLst>
              <a:ext uri="{FF2B5EF4-FFF2-40B4-BE49-F238E27FC236}">
                <a16:creationId xmlns:a16="http://schemas.microsoft.com/office/drawing/2014/main" id="{671FCF9B-D5C4-8AEE-9DFD-463C2C60D678}"/>
              </a:ext>
            </a:extLst>
          </p:cNvPr>
          <p:cNvGrpSpPr/>
          <p:nvPr/>
        </p:nvGrpSpPr>
        <p:grpSpPr>
          <a:xfrm>
            <a:off x="10154487" y="7132940"/>
            <a:ext cx="476056" cy="275437"/>
            <a:chOff x="9952321" y="7089339"/>
            <a:chExt cx="476056" cy="275437"/>
          </a:xfrm>
        </p:grpSpPr>
        <p:sp>
          <p:nvSpPr>
            <p:cNvPr id="13" name="楕円 12">
              <a:extLst>
                <a:ext uri="{FF2B5EF4-FFF2-40B4-BE49-F238E27FC236}">
                  <a16:creationId xmlns:a16="http://schemas.microsoft.com/office/drawing/2014/main" id="{267D6CDD-1F12-A7A7-F967-400C225EF505}"/>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B906B493-3398-DCE3-8136-9085CA7DC869}"/>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18</a:t>
              </a:r>
              <a:endParaRPr lang="ja-JP" dirty="0"/>
            </a:p>
          </p:txBody>
        </p:sp>
      </p:grpSp>
      <p:sp>
        <p:nvSpPr>
          <p:cNvPr id="21" name="テキスト ボックス タイトル">
            <a:extLst>
              <a:ext uri="{FF2B5EF4-FFF2-40B4-BE49-F238E27FC236}">
                <a16:creationId xmlns:a16="http://schemas.microsoft.com/office/drawing/2014/main" id="{9BA9796B-8197-7087-B860-B0EF10D83264}"/>
              </a:ext>
            </a:extLst>
          </p:cNvPr>
          <p:cNvSpPr txBox="1"/>
          <p:nvPr/>
        </p:nvSpPr>
        <p:spPr>
          <a:xfrm>
            <a:off x="5788310" y="678582"/>
            <a:ext cx="3478066"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2000" b="1">
                <a:latin typeface="Meiryo"/>
                <a:ea typeface="Meiryo"/>
                <a:cs typeface="+mn-lt"/>
              </a:rPr>
              <a:t>Latin America and </a:t>
            </a:r>
            <a:endParaRPr lang="ja-JP" altLang="en-US" sz="2000" b="1">
              <a:latin typeface="Meiryo"/>
              <a:ea typeface="Meiryo"/>
              <a:cs typeface="+mn-lt"/>
            </a:endParaRPr>
          </a:p>
          <a:p>
            <a:r>
              <a:rPr lang="ja-JP" sz="2000" b="1">
                <a:latin typeface="Meiryo"/>
                <a:ea typeface="Meiryo"/>
                <a:cs typeface="+mn-lt"/>
              </a:rPr>
              <a:t>the Caribbean</a:t>
            </a:r>
            <a:endParaRPr lang="ja-JP" sz="2000" b="1">
              <a:latin typeface="Meiryo"/>
              <a:ea typeface="Meiryo"/>
            </a:endParaRPr>
          </a:p>
        </p:txBody>
      </p:sp>
      <p:sp>
        <p:nvSpPr>
          <p:cNvPr id="23" name="テキスト ボックス タイトル">
            <a:extLst>
              <a:ext uri="{FF2B5EF4-FFF2-40B4-BE49-F238E27FC236}">
                <a16:creationId xmlns:a16="http://schemas.microsoft.com/office/drawing/2014/main" id="{A6EC9D94-7288-EB43-BABB-F3AE1DDFAEEC}"/>
              </a:ext>
            </a:extLst>
          </p:cNvPr>
          <p:cNvSpPr txBox="1"/>
          <p:nvPr/>
        </p:nvSpPr>
        <p:spPr>
          <a:xfrm>
            <a:off x="1681565" y="774878"/>
            <a:ext cx="4183666"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a:latin typeface="Meiryo"/>
                <a:ea typeface="+mn-lt"/>
                <a:cs typeface="+mn-lt"/>
              </a:rPr>
              <a:t>Overview</a:t>
            </a:r>
            <a:r>
              <a:rPr lang="ja-JP" altLang="en-US" sz="2800" b="1" dirty="0">
                <a:latin typeface="Meiryo"/>
                <a:ea typeface="Meiryo"/>
                <a:cs typeface="+mn-lt"/>
              </a:rPr>
              <a:t> </a:t>
            </a:r>
            <a:r>
              <a:rPr lang="en-US" altLang="ja-JP" sz="2800" b="1">
                <a:latin typeface="Meiryo"/>
                <a:ea typeface="+mn-lt"/>
                <a:cs typeface="+mn-lt"/>
              </a:rPr>
              <a:t>by</a:t>
            </a:r>
            <a:r>
              <a:rPr lang="ja-JP" altLang="en-US" sz="2800" b="1" dirty="0">
                <a:latin typeface="Meiryo"/>
                <a:ea typeface="Meiryo"/>
                <a:cs typeface="+mn-lt"/>
              </a:rPr>
              <a:t> </a:t>
            </a:r>
            <a:r>
              <a:rPr lang="en-US" altLang="ja-JP" sz="2800" b="1">
                <a:latin typeface="Meiryo"/>
                <a:ea typeface="+mn-lt"/>
                <a:cs typeface="+mn-lt"/>
              </a:rPr>
              <a:t>Region</a:t>
            </a:r>
            <a:endParaRPr lang="en-US" altLang="ja-JP" sz="2000" b="1">
              <a:latin typeface="Meiryo"/>
              <a:ea typeface="游ゴシック"/>
            </a:endParaRPr>
          </a:p>
        </p:txBody>
      </p:sp>
      <p:sp>
        <p:nvSpPr>
          <p:cNvPr id="25" name="テキスト ボックス 24">
            <a:extLst>
              <a:ext uri="{FF2B5EF4-FFF2-40B4-BE49-F238E27FC236}">
                <a16:creationId xmlns:a16="http://schemas.microsoft.com/office/drawing/2014/main" id="{4C7283F7-C168-940D-B10C-BFF354FFD194}"/>
              </a:ext>
            </a:extLst>
          </p:cNvPr>
          <p:cNvSpPr txBox="1"/>
          <p:nvPr/>
        </p:nvSpPr>
        <p:spPr>
          <a:xfrm>
            <a:off x="5287655" y="2637176"/>
            <a:ext cx="3197545"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b="1">
                <a:latin typeface="Meiryo"/>
                <a:ea typeface="Meiryo"/>
                <a:cs typeface="+mn-lt"/>
              </a:rPr>
              <a:t>11.373</a:t>
            </a:r>
            <a:r>
              <a:rPr lang="en-US" altLang="ja-JP" sz="1400" b="1">
                <a:latin typeface="Meiryo"/>
                <a:ea typeface="Meiryo"/>
                <a:cs typeface="+mn-lt"/>
              </a:rPr>
              <a:t> billion yen</a:t>
            </a:r>
            <a:endParaRPr lang="ja-JP" sz="1400" b="1">
              <a:latin typeface="Meiryo"/>
              <a:ea typeface="Meiryo"/>
              <a:cs typeface="+mn-lt"/>
            </a:endParaRPr>
          </a:p>
          <a:p>
            <a:pPr algn="r"/>
            <a:r>
              <a:rPr lang="en-US" altLang="ja-JP" sz="2200" b="1">
                <a:latin typeface="Meiryo"/>
                <a:ea typeface="+mn-lt"/>
                <a:cs typeface="+mn-lt"/>
              </a:rPr>
              <a:t>59.839</a:t>
            </a:r>
            <a:r>
              <a:rPr lang="en-US" altLang="ja-JP" sz="1400" b="1" dirty="0">
                <a:latin typeface="Meiryo"/>
                <a:ea typeface="+mn-lt"/>
                <a:cs typeface="+mn-lt"/>
              </a:rPr>
              <a:t> </a:t>
            </a:r>
            <a:r>
              <a:rPr lang="en-US" sz="1400" b="1">
                <a:latin typeface="Meiryo"/>
                <a:ea typeface="Meiryo"/>
                <a:cs typeface="+mn-lt"/>
              </a:rPr>
              <a:t>billion </a:t>
            </a:r>
            <a:r>
              <a:rPr lang="en-US" altLang="ja-JP" sz="1400" b="1">
                <a:latin typeface="Meiryo"/>
                <a:ea typeface="Meiryo"/>
                <a:cs typeface="+mn-lt"/>
              </a:rPr>
              <a:t>yen</a:t>
            </a:r>
            <a:endParaRPr lang="ja-JP" altLang="en-US" sz="1400" b="1" dirty="0">
              <a:latin typeface="Meiryo"/>
              <a:ea typeface="Meiryo"/>
              <a:cs typeface="+mn-lt"/>
            </a:endParaRPr>
          </a:p>
          <a:p>
            <a:pPr algn="r"/>
            <a:r>
              <a:rPr lang="en-US" altLang="ja-JP" sz="2200" b="1">
                <a:latin typeface="Meiryo"/>
                <a:ea typeface="Meiryo"/>
                <a:cs typeface="+mn-lt"/>
              </a:rPr>
              <a:t>3.564</a:t>
            </a:r>
            <a:r>
              <a:rPr lang="ja-JP" altLang="en-US" sz="1400" b="1" dirty="0">
                <a:latin typeface="Meiryo"/>
                <a:ea typeface="Meiryo"/>
                <a:cs typeface="+mn-lt"/>
              </a:rPr>
              <a:t> </a:t>
            </a:r>
            <a:r>
              <a:rPr lang="ja-JP" sz="1400" b="1">
                <a:latin typeface="Meiryo"/>
                <a:ea typeface="Meiryo"/>
                <a:cs typeface="+mn-lt"/>
              </a:rPr>
              <a:t>billion yen</a:t>
            </a:r>
          </a:p>
        </p:txBody>
      </p:sp>
      <p:sp>
        <p:nvSpPr>
          <p:cNvPr id="27" name="正方形/長方形 26">
            <a:extLst>
              <a:ext uri="{FF2B5EF4-FFF2-40B4-BE49-F238E27FC236}">
                <a16:creationId xmlns:a16="http://schemas.microsoft.com/office/drawing/2014/main" id="{645E2C20-2C70-B478-5F06-DE4F9114B0A0}"/>
              </a:ext>
            </a:extLst>
          </p:cNvPr>
          <p:cNvSpPr/>
          <p:nvPr/>
        </p:nvSpPr>
        <p:spPr>
          <a:xfrm>
            <a:off x="992411" y="2474437"/>
            <a:ext cx="7495948"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9" name="テキスト ボックス 28">
            <a:extLst>
              <a:ext uri="{FF2B5EF4-FFF2-40B4-BE49-F238E27FC236}">
                <a16:creationId xmlns:a16="http://schemas.microsoft.com/office/drawing/2014/main" id="{266F8F92-7DEF-E0AC-8B6A-59EC4DAE1DEE}"/>
              </a:ext>
            </a:extLst>
          </p:cNvPr>
          <p:cNvSpPr txBox="1"/>
          <p:nvPr/>
        </p:nvSpPr>
        <p:spPr>
          <a:xfrm>
            <a:off x="902137" y="1770720"/>
            <a:ext cx="8049674"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1500" b="1" dirty="0">
                <a:latin typeface="Meiryo"/>
                <a:ea typeface="Meiryo"/>
                <a:cs typeface="+mn-lt"/>
              </a:rPr>
              <a:t>FY 2023  Total value of JICA programs</a:t>
            </a:r>
            <a:r>
              <a:rPr lang="en-US" sz="4000" b="1" dirty="0">
                <a:latin typeface="Meiryo"/>
                <a:ea typeface="Meiryo"/>
                <a:cs typeface="+mn-lt"/>
              </a:rPr>
              <a:t> </a:t>
            </a:r>
            <a:r>
              <a:rPr lang="en-US" sz="4000" b="1" dirty="0">
                <a:latin typeface="Meiryo"/>
                <a:ea typeface="游ゴシック"/>
                <a:cs typeface="+mn-lt"/>
              </a:rPr>
              <a:t>74.77</a:t>
            </a:r>
            <a:r>
              <a:rPr lang="en-US" sz="4000" b="1" dirty="0">
                <a:latin typeface="Meiryo"/>
                <a:ea typeface="Meiryo"/>
                <a:cs typeface="+mn-lt"/>
              </a:rPr>
              <a:t>6</a:t>
            </a:r>
            <a:r>
              <a:rPr lang="en-US" altLang="en-US" sz="1400" b="1" dirty="0">
                <a:latin typeface="Meiryo"/>
                <a:ea typeface="Meiryo"/>
                <a:cs typeface="+mn-lt"/>
              </a:rPr>
              <a:t> </a:t>
            </a:r>
            <a:r>
              <a:rPr lang="en-US" sz="1400" b="1" dirty="0">
                <a:latin typeface="Meiryo"/>
                <a:ea typeface="+mn-lt"/>
                <a:cs typeface="+mn-lt"/>
              </a:rPr>
              <a:t>billion yen</a:t>
            </a:r>
            <a:endParaRPr lang="ja-JP" sz="1400" b="1" dirty="0">
              <a:latin typeface="Meiryo"/>
              <a:ea typeface="Meiryo"/>
            </a:endParaRPr>
          </a:p>
        </p:txBody>
      </p:sp>
      <p:grpSp>
        <p:nvGrpSpPr>
          <p:cNvPr id="34" name="グループ化 33">
            <a:extLst>
              <a:ext uri="{FF2B5EF4-FFF2-40B4-BE49-F238E27FC236}">
                <a16:creationId xmlns:a16="http://schemas.microsoft.com/office/drawing/2014/main" id="{468DBF5E-DB13-3D6C-8D55-3CE1566BA21A}"/>
              </a:ext>
            </a:extLst>
          </p:cNvPr>
          <p:cNvGrpSpPr/>
          <p:nvPr/>
        </p:nvGrpSpPr>
        <p:grpSpPr>
          <a:xfrm>
            <a:off x="902494" y="2680777"/>
            <a:ext cx="4975495" cy="1019388"/>
            <a:chOff x="902494" y="2799690"/>
            <a:chExt cx="4975495" cy="1019388"/>
          </a:xfrm>
        </p:grpSpPr>
        <p:sp>
          <p:nvSpPr>
            <p:cNvPr id="31" name="テキスト ボックス 30">
              <a:extLst>
                <a:ext uri="{FF2B5EF4-FFF2-40B4-BE49-F238E27FC236}">
                  <a16:creationId xmlns:a16="http://schemas.microsoft.com/office/drawing/2014/main" id="{CC4E7344-223F-E8B9-16A6-CF4D0B6A0AA2}"/>
                </a:ext>
              </a:extLst>
            </p:cNvPr>
            <p:cNvSpPr txBox="1"/>
            <p:nvPr/>
          </p:nvSpPr>
          <p:spPr>
            <a:xfrm>
              <a:off x="902494" y="2799690"/>
              <a:ext cx="453945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Technical Cooperation</a:t>
              </a:r>
              <a:r>
                <a:rPr lang="ja-JP" altLang="en-US" b="1" dirty="0">
                  <a:latin typeface="Meiryo"/>
                  <a:ea typeface="Meiryo"/>
                  <a:cs typeface="+mn-lt"/>
                </a:rPr>
                <a:t> </a:t>
              </a:r>
              <a:endParaRPr lang="ja-JP" b="1">
                <a:latin typeface="Meiryo"/>
                <a:ea typeface="Meiryo"/>
              </a:endParaRPr>
            </a:p>
          </p:txBody>
        </p:sp>
        <p:sp>
          <p:nvSpPr>
            <p:cNvPr id="32" name="テキスト ボックス 31">
              <a:extLst>
                <a:ext uri="{FF2B5EF4-FFF2-40B4-BE49-F238E27FC236}">
                  <a16:creationId xmlns:a16="http://schemas.microsoft.com/office/drawing/2014/main" id="{F5B5DAA6-7E5C-CE2E-1C69-3EFD186E67BC}"/>
                </a:ext>
              </a:extLst>
            </p:cNvPr>
            <p:cNvSpPr txBox="1"/>
            <p:nvPr/>
          </p:nvSpPr>
          <p:spPr>
            <a:xfrm>
              <a:off x="902494" y="3120754"/>
              <a:ext cx="497549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Finance and Investment Cooperation</a:t>
              </a:r>
              <a:r>
                <a:rPr lang="ja-JP" altLang="en-US" b="1" dirty="0">
                  <a:latin typeface="Meiryo"/>
                  <a:ea typeface="Meiryo"/>
                  <a:cs typeface="+mn-lt"/>
                </a:rPr>
                <a:t> </a:t>
              </a:r>
              <a:endParaRPr lang="ja-JP" b="1">
                <a:latin typeface="Meiryo"/>
                <a:ea typeface="Meiryo"/>
              </a:endParaRPr>
            </a:p>
          </p:txBody>
        </p:sp>
        <p:sp>
          <p:nvSpPr>
            <p:cNvPr id="33" name="テキスト ボックス 11">
              <a:extLst>
                <a:ext uri="{FF2B5EF4-FFF2-40B4-BE49-F238E27FC236}">
                  <a16:creationId xmlns:a16="http://schemas.microsoft.com/office/drawing/2014/main" id="{549D0C61-F856-29D5-8B45-647D00BE5E03}"/>
                </a:ext>
              </a:extLst>
            </p:cNvPr>
            <p:cNvSpPr txBox="1"/>
            <p:nvPr/>
          </p:nvSpPr>
          <p:spPr>
            <a:xfrm>
              <a:off x="902494" y="3441818"/>
              <a:ext cx="4024127" cy="3772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Gr</a:t>
              </a:r>
              <a:r>
                <a:rPr lang="en-US" altLang="ja-JP" b="1">
                  <a:latin typeface="Meiryo"/>
                  <a:ea typeface="+mn-lt"/>
                  <a:cs typeface="+mn-lt"/>
                </a:rPr>
                <a:t>a</a:t>
              </a:r>
              <a:r>
                <a:rPr lang="ja-JP" b="1">
                  <a:latin typeface="Meiryo"/>
                  <a:ea typeface="Meiryo"/>
                  <a:cs typeface="+mn-lt"/>
                </a:rPr>
                <a:t>nts</a:t>
              </a:r>
              <a:r>
                <a:rPr lang="ja-JP" altLang="en-US" b="1" dirty="0">
                  <a:latin typeface="Meiryo"/>
                  <a:ea typeface="Meiryo"/>
                  <a:cs typeface="+mn-lt"/>
                </a:rPr>
                <a:t> </a:t>
              </a:r>
              <a:endParaRPr lang="ja-JP" b="1">
                <a:latin typeface="Meiryo"/>
                <a:ea typeface="Meiryo"/>
              </a:endParaRPr>
            </a:p>
          </p:txBody>
        </p:sp>
      </p:grpSp>
      <p:sp>
        <p:nvSpPr>
          <p:cNvPr id="36" name="テキスト ボックス 35">
            <a:extLst>
              <a:ext uri="{FF2B5EF4-FFF2-40B4-BE49-F238E27FC236}">
                <a16:creationId xmlns:a16="http://schemas.microsoft.com/office/drawing/2014/main" id="{C213C70F-D627-2CCD-A602-DE73C4935629}"/>
              </a:ext>
            </a:extLst>
          </p:cNvPr>
          <p:cNvSpPr txBox="1"/>
          <p:nvPr/>
        </p:nvSpPr>
        <p:spPr>
          <a:xfrm>
            <a:off x="991925" y="3901780"/>
            <a:ext cx="5236172" cy="27186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spcBef>
                <a:spcPts val="1000"/>
              </a:spcBef>
              <a:buFont typeface="Arial"/>
              <a:buChar char="•"/>
            </a:pPr>
            <a:r>
              <a:rPr lang="ja-JP" altLang="en-US" sz="1400">
                <a:latin typeface="メイリオ"/>
                <a:ea typeface="メイリオ"/>
                <a:cs typeface="+mn-lt"/>
              </a:rPr>
              <a:t>JICA approved Private-Sector Investment Finance (PSIF) for Brazil and Peru to achieve climate change measures and Universal Health Coverage (UHC).</a:t>
            </a:r>
            <a:endParaRPr lang="ja-JP" sz="1400">
              <a:latin typeface="メイリオ"/>
              <a:ea typeface="メイリオ"/>
              <a:cs typeface="+mn-lt"/>
            </a:endParaRPr>
          </a:p>
          <a:p>
            <a:pPr marL="182880" indent="-182880">
              <a:spcBef>
                <a:spcPts val="1000"/>
              </a:spcBef>
              <a:buFont typeface="Arial"/>
              <a:buChar char="•"/>
            </a:pPr>
            <a:r>
              <a:rPr lang="ja-JP" sz="1400">
                <a:latin typeface="メイリオ"/>
                <a:ea typeface="メイリオ"/>
                <a:cs typeface="+mn-lt"/>
              </a:rPr>
              <a:t>Collaborations with Paraguay in the aerospace field were also initiated. There are plans to use satellite data in the agricultural and disaster prevention fields with the cooperation of the Kyushu Institute of Technology and the Japan Aerospace Exploration Agency (JAXA).</a:t>
            </a:r>
            <a:endParaRPr lang="ja-JP" sz="1400">
              <a:latin typeface="メイリオ"/>
              <a:ea typeface="メイリオ"/>
            </a:endParaRPr>
          </a:p>
          <a:p>
            <a:pPr marL="182880" indent="-182880">
              <a:spcBef>
                <a:spcPts val="1000"/>
              </a:spcBef>
              <a:buFont typeface="Arial"/>
              <a:buChar char="•"/>
            </a:pPr>
            <a:r>
              <a:rPr lang="ja-JP" sz="1400">
                <a:latin typeface="メイリオ"/>
                <a:ea typeface="メイリオ"/>
                <a:cs typeface="+mn-lt"/>
              </a:rPr>
              <a:t>In Guatemala, international seminars are held to improve public safety in the region, sharing expertise from the Japanese police.</a:t>
            </a:r>
            <a:endParaRPr lang="ja-JP" sz="1400">
              <a:latin typeface="メイリオ"/>
              <a:ea typeface="メイリオ"/>
            </a:endParaRPr>
          </a:p>
        </p:txBody>
      </p:sp>
    </p:spTree>
    <p:extLst>
      <p:ext uri="{BB962C8B-B14F-4D97-AF65-F5344CB8AC3E}">
        <p14:creationId xmlns:p14="http://schemas.microsoft.com/office/powerpoint/2010/main" val="279438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9BA92-D2CF-6563-861A-3F7262199379}"/>
            </a:ext>
          </a:extLst>
        </p:cNvPr>
        <p:cNvGrpSpPr/>
        <p:nvPr/>
      </p:nvGrpSpPr>
      <p:grpSpPr>
        <a:xfrm>
          <a:off x="0" y="0"/>
          <a:ext cx="0" cy="0"/>
          <a:chOff x="0" y="0"/>
          <a:chExt cx="0" cy="0"/>
        </a:xfrm>
      </p:grpSpPr>
      <p:pic>
        <p:nvPicPr>
          <p:cNvPr id="3" name="図 2" descr="図形 が含まれている画像&#10;&#10;AI 生成コンテンツは間違っている可能性があります。">
            <a:extLst>
              <a:ext uri="{FF2B5EF4-FFF2-40B4-BE49-F238E27FC236}">
                <a16:creationId xmlns:a16="http://schemas.microsoft.com/office/drawing/2014/main" id="{74F14729-3D2A-0A5F-8352-2726301E4D51}"/>
              </a:ext>
            </a:extLst>
          </p:cNvPr>
          <p:cNvPicPr>
            <a:picLocks noChangeAspect="1"/>
          </p:cNvPicPr>
          <p:nvPr/>
        </p:nvPicPr>
        <p:blipFill>
          <a:blip r:embed="rId2"/>
          <a:stretch>
            <a:fillRect/>
          </a:stretch>
        </p:blipFill>
        <p:spPr>
          <a:xfrm>
            <a:off x="3174" y="5091"/>
            <a:ext cx="10685188" cy="7555843"/>
          </a:xfrm>
          <a:prstGeom prst="rect">
            <a:avLst/>
          </a:prstGeom>
        </p:spPr>
      </p:pic>
      <p:sp>
        <p:nvSpPr>
          <p:cNvPr id="9" name="ガイド" hidden="1">
            <a:extLst>
              <a:ext uri="{FF2B5EF4-FFF2-40B4-BE49-F238E27FC236}">
                <a16:creationId xmlns:a16="http://schemas.microsoft.com/office/drawing/2014/main" id="{87D50176-F9F3-C2E6-49A1-CDDB19433A14}"/>
              </a:ext>
            </a:extLst>
          </p:cNvPr>
          <p:cNvSpPr/>
          <p:nvPr/>
        </p:nvSpPr>
        <p:spPr>
          <a:xfrm>
            <a:off x="714742" y="694174"/>
            <a:ext cx="9255581" cy="6152106"/>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sp>
        <p:nvSpPr>
          <p:cNvPr id="11" name="テキスト ボックス タイトル">
            <a:extLst>
              <a:ext uri="{FF2B5EF4-FFF2-40B4-BE49-F238E27FC236}">
                <a16:creationId xmlns:a16="http://schemas.microsoft.com/office/drawing/2014/main" id="{2B1DE68C-AB89-EB9B-F4C4-9459C91617B1}"/>
              </a:ext>
            </a:extLst>
          </p:cNvPr>
          <p:cNvSpPr txBox="1"/>
          <p:nvPr/>
        </p:nvSpPr>
        <p:spPr>
          <a:xfrm>
            <a:off x="1378828" y="693197"/>
            <a:ext cx="3734309" cy="61555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3300" b="1">
                <a:solidFill>
                  <a:srgbClr val="006FBC"/>
                </a:solidFill>
                <a:latin typeface="Meiryo"/>
                <a:ea typeface="Meiryo"/>
              </a:rPr>
              <a:t>Who We Are</a:t>
            </a:r>
            <a:endParaRPr lang="ja-JP" sz="3300" b="1">
              <a:solidFill>
                <a:srgbClr val="006FBC"/>
              </a:solidFill>
              <a:latin typeface="Meiryo"/>
              <a:ea typeface="Meiryo"/>
            </a:endParaRPr>
          </a:p>
        </p:txBody>
      </p:sp>
      <p:sp>
        <p:nvSpPr>
          <p:cNvPr id="25" name="テキスト ボックス 24">
            <a:extLst>
              <a:ext uri="{FF2B5EF4-FFF2-40B4-BE49-F238E27FC236}">
                <a16:creationId xmlns:a16="http://schemas.microsoft.com/office/drawing/2014/main" id="{7CCBB2C4-B62F-F761-69C5-38F3292A6098}"/>
              </a:ext>
            </a:extLst>
          </p:cNvPr>
          <p:cNvSpPr txBox="1"/>
          <p:nvPr/>
        </p:nvSpPr>
        <p:spPr>
          <a:xfrm>
            <a:off x="1378828" y="1211584"/>
            <a:ext cx="732623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en-US" altLang="ja-JP" sz="1550" dirty="0">
                <a:latin typeface="Meiryo"/>
                <a:ea typeface="Meiryo"/>
                <a:cs typeface="+mn-lt"/>
              </a:rPr>
              <a:t>The</a:t>
            </a:r>
            <a:r>
              <a:rPr lang="ja-JP" sz="1550" dirty="0">
                <a:latin typeface="Meiryo"/>
                <a:ea typeface="Meiryo"/>
                <a:cs typeface="+mn-lt"/>
              </a:rPr>
              <a:t> </a:t>
            </a:r>
            <a:r>
              <a:rPr lang="en-US" altLang="ja-JP" sz="1550" dirty="0">
                <a:latin typeface="Meiryo"/>
                <a:ea typeface="Meiryo"/>
                <a:cs typeface="+mn-lt"/>
              </a:rPr>
              <a:t>Japan</a:t>
            </a:r>
            <a:r>
              <a:rPr lang="ja-JP" sz="1550" dirty="0">
                <a:latin typeface="Meiryo"/>
                <a:ea typeface="Meiryo"/>
                <a:cs typeface="+mn-lt"/>
              </a:rPr>
              <a:t> </a:t>
            </a:r>
            <a:r>
              <a:rPr lang="en-US" altLang="ja-JP" sz="1550" dirty="0">
                <a:latin typeface="Meiryo"/>
                <a:ea typeface="Meiryo"/>
                <a:cs typeface="+mn-lt"/>
              </a:rPr>
              <a:t>International</a:t>
            </a:r>
            <a:r>
              <a:rPr lang="ja-JP" sz="1550" dirty="0">
                <a:latin typeface="Meiryo"/>
                <a:ea typeface="Meiryo"/>
                <a:cs typeface="+mn-lt"/>
              </a:rPr>
              <a:t> </a:t>
            </a:r>
            <a:r>
              <a:rPr lang="en-US" altLang="ja-JP" sz="1550" dirty="0">
                <a:latin typeface="Meiryo"/>
                <a:ea typeface="Meiryo"/>
                <a:cs typeface="+mn-lt"/>
              </a:rPr>
              <a:t>Cooperation</a:t>
            </a:r>
            <a:r>
              <a:rPr lang="ja-JP" sz="1550" dirty="0">
                <a:latin typeface="Meiryo"/>
                <a:ea typeface="Meiryo"/>
                <a:cs typeface="+mn-lt"/>
              </a:rPr>
              <a:t> </a:t>
            </a:r>
            <a:r>
              <a:rPr lang="en-US" altLang="ja-JP" sz="1550" dirty="0">
                <a:latin typeface="Meiryo"/>
                <a:ea typeface="Meiryo"/>
                <a:cs typeface="+mn-lt"/>
              </a:rPr>
              <a:t>Agency</a:t>
            </a:r>
            <a:r>
              <a:rPr lang="ja-JP" sz="1550" dirty="0">
                <a:latin typeface="Meiryo"/>
                <a:ea typeface="Meiryo"/>
                <a:cs typeface="+mn-lt"/>
              </a:rPr>
              <a:t> </a:t>
            </a:r>
            <a:r>
              <a:rPr lang="en-US" altLang="ja-JP" sz="1550" dirty="0">
                <a:latin typeface="Meiryo"/>
                <a:ea typeface="Meiryo"/>
                <a:cs typeface="+mn-lt"/>
              </a:rPr>
              <a:t>(</a:t>
            </a:r>
            <a:r>
              <a:rPr lang="ja-JP" sz="1550">
                <a:latin typeface="Meiryo"/>
                <a:ea typeface="Meiryo"/>
                <a:cs typeface="+mn-lt"/>
              </a:rPr>
              <a:t>JICA</a:t>
            </a:r>
            <a:r>
              <a:rPr lang="en-US" altLang="ja-JP" sz="1550" dirty="0">
                <a:latin typeface="Meiryo"/>
                <a:ea typeface="Meiryo"/>
                <a:cs typeface="+mn-lt"/>
              </a:rPr>
              <a:t>)</a:t>
            </a:r>
            <a:r>
              <a:rPr lang="ja-JP" sz="1550" dirty="0">
                <a:latin typeface="Meiryo"/>
                <a:ea typeface="Meiryo"/>
                <a:cs typeface="+mn-lt"/>
              </a:rPr>
              <a:t> </a:t>
            </a:r>
            <a:r>
              <a:rPr lang="en-US" altLang="ja-JP" sz="1550" dirty="0">
                <a:latin typeface="Meiryo"/>
                <a:ea typeface="Meiryo"/>
                <a:cs typeface="+mn-lt"/>
              </a:rPr>
              <a:t>is</a:t>
            </a:r>
            <a:r>
              <a:rPr lang="ja-JP" sz="1550" dirty="0">
                <a:latin typeface="Meiryo"/>
                <a:ea typeface="Meiryo"/>
                <a:cs typeface="+mn-lt"/>
              </a:rPr>
              <a:t> </a:t>
            </a:r>
            <a:r>
              <a:rPr lang="en-US" altLang="ja-JP" sz="1550" dirty="0">
                <a:latin typeface="Meiryo"/>
                <a:ea typeface="Meiryo"/>
                <a:cs typeface="+mn-lt"/>
              </a:rPr>
              <a:t>an</a:t>
            </a:r>
            <a:r>
              <a:rPr lang="ja-JP" sz="1550" dirty="0">
                <a:latin typeface="Meiryo"/>
                <a:ea typeface="Meiryo"/>
                <a:cs typeface="+mn-lt"/>
              </a:rPr>
              <a:t> </a:t>
            </a:r>
            <a:r>
              <a:rPr lang="en-US" altLang="ja-JP" sz="1550" dirty="0">
                <a:latin typeface="Meiryo"/>
                <a:ea typeface="Meiryo"/>
                <a:cs typeface="+mn-lt"/>
              </a:rPr>
              <a:t>organization</a:t>
            </a:r>
            <a:r>
              <a:rPr lang="ja-JP" sz="1550" dirty="0">
                <a:latin typeface="Meiryo"/>
                <a:ea typeface="Meiryo"/>
                <a:cs typeface="+mn-lt"/>
              </a:rPr>
              <a:t> </a:t>
            </a:r>
            <a:r>
              <a:rPr lang="en-US" altLang="ja-JP" sz="1550" dirty="0">
                <a:latin typeface="Meiryo"/>
                <a:ea typeface="Meiryo"/>
                <a:cs typeface="+mn-lt"/>
              </a:rPr>
              <a:t>responsible</a:t>
            </a:r>
            <a:r>
              <a:rPr lang="ja-JP" sz="1550" dirty="0">
                <a:latin typeface="Meiryo"/>
                <a:ea typeface="Meiryo"/>
                <a:cs typeface="+mn-lt"/>
              </a:rPr>
              <a:t> </a:t>
            </a:r>
            <a:r>
              <a:rPr lang="en-US" altLang="ja-JP" sz="1550" dirty="0">
                <a:latin typeface="Meiryo"/>
                <a:ea typeface="Meiryo"/>
                <a:cs typeface="+mn-lt"/>
              </a:rPr>
              <a:t>for</a:t>
            </a:r>
            <a:r>
              <a:rPr lang="ja-JP" sz="1550" dirty="0">
                <a:latin typeface="Meiryo"/>
                <a:ea typeface="Meiryo"/>
                <a:cs typeface="+mn-lt"/>
              </a:rPr>
              <a:t> </a:t>
            </a:r>
            <a:r>
              <a:rPr lang="en-US" altLang="ja-JP" sz="1550" dirty="0">
                <a:latin typeface="Meiryo"/>
                <a:ea typeface="Meiryo"/>
                <a:cs typeface="+mn-lt"/>
              </a:rPr>
              <a:t>implementing</a:t>
            </a:r>
            <a:r>
              <a:rPr lang="ja-JP" sz="1550" dirty="0">
                <a:latin typeface="Meiryo"/>
                <a:ea typeface="Meiryo"/>
                <a:cs typeface="+mn-lt"/>
              </a:rPr>
              <a:t> </a:t>
            </a:r>
            <a:r>
              <a:rPr lang="en-US" altLang="ja-JP" sz="1550" dirty="0">
                <a:latin typeface="Meiryo"/>
                <a:ea typeface="Meiryo"/>
                <a:cs typeface="+mn-lt"/>
              </a:rPr>
              <a:t>Japan</a:t>
            </a:r>
            <a:r>
              <a:rPr lang="ja-JP" sz="1550">
                <a:latin typeface="Meiryo"/>
                <a:ea typeface="Meiryo"/>
                <a:cs typeface="+mn-lt"/>
              </a:rPr>
              <a:t>’</a:t>
            </a:r>
            <a:r>
              <a:rPr lang="en-US" altLang="ja-JP" sz="1550" dirty="0">
                <a:latin typeface="Meiryo"/>
                <a:ea typeface="Meiryo"/>
                <a:cs typeface="+mn-lt"/>
              </a:rPr>
              <a:t>s</a:t>
            </a:r>
            <a:r>
              <a:rPr lang="ja-JP" sz="1550">
                <a:latin typeface="Meiryo"/>
                <a:ea typeface="Meiryo"/>
                <a:cs typeface="+mn-lt"/>
              </a:rPr>
              <a:t> ODA </a:t>
            </a:r>
            <a:r>
              <a:rPr lang="en-US" altLang="ja-JP" sz="1550" dirty="0">
                <a:latin typeface="Meiryo"/>
                <a:ea typeface="Meiryo"/>
                <a:cs typeface="+mn-lt"/>
              </a:rPr>
              <a:t>in</a:t>
            </a:r>
            <a:r>
              <a:rPr lang="ja-JP" sz="1550" dirty="0">
                <a:latin typeface="Meiryo"/>
                <a:ea typeface="Meiryo"/>
                <a:cs typeface="+mn-lt"/>
              </a:rPr>
              <a:t> </a:t>
            </a:r>
            <a:r>
              <a:rPr lang="en-US" altLang="ja-JP" sz="1550" dirty="0">
                <a:latin typeface="Meiryo"/>
                <a:ea typeface="Meiryo"/>
                <a:cs typeface="+mn-lt"/>
              </a:rPr>
              <a:t>a</a:t>
            </a:r>
            <a:r>
              <a:rPr lang="ja-JP" sz="1550" dirty="0">
                <a:latin typeface="Meiryo"/>
                <a:ea typeface="Meiryo"/>
                <a:cs typeface="+mn-lt"/>
              </a:rPr>
              <a:t> </a:t>
            </a:r>
            <a:r>
              <a:rPr lang="en-US" altLang="ja-JP" sz="1550" dirty="0">
                <a:latin typeface="Meiryo"/>
                <a:ea typeface="Meiryo"/>
                <a:cs typeface="+mn-lt"/>
              </a:rPr>
              <a:t>unified</a:t>
            </a:r>
            <a:r>
              <a:rPr lang="ja-JP" sz="1550" dirty="0">
                <a:latin typeface="Meiryo"/>
                <a:ea typeface="Meiryo"/>
                <a:cs typeface="+mn-lt"/>
              </a:rPr>
              <a:t> </a:t>
            </a:r>
            <a:r>
              <a:rPr lang="en-US" altLang="ja-JP" sz="1550" dirty="0">
                <a:latin typeface="Meiryo"/>
                <a:ea typeface="Meiryo"/>
                <a:cs typeface="+mn-lt"/>
              </a:rPr>
              <a:t>manner</a:t>
            </a:r>
            <a:r>
              <a:rPr lang="ja-JP" sz="1550" dirty="0">
                <a:latin typeface="Meiryo"/>
                <a:ea typeface="Meiryo"/>
                <a:cs typeface="+mn-lt"/>
              </a:rPr>
              <a:t> </a:t>
            </a:r>
            <a:r>
              <a:rPr lang="en-US" altLang="ja-JP" sz="1550" dirty="0">
                <a:latin typeface="Meiryo"/>
                <a:ea typeface="Meiryo"/>
                <a:cs typeface="+mn-lt"/>
              </a:rPr>
              <a:t>and</a:t>
            </a:r>
            <a:r>
              <a:rPr lang="ja-JP" sz="1550" dirty="0">
                <a:latin typeface="Meiryo"/>
                <a:ea typeface="Meiryo"/>
                <a:cs typeface="+mn-lt"/>
              </a:rPr>
              <a:t> </a:t>
            </a:r>
            <a:r>
              <a:rPr lang="en-US" altLang="ja-JP" sz="1550" dirty="0">
                <a:latin typeface="Meiryo"/>
                <a:ea typeface="Meiryo"/>
                <a:cs typeface="+mn-lt"/>
              </a:rPr>
              <a:t>engages</a:t>
            </a:r>
            <a:r>
              <a:rPr lang="ja-JP" sz="1550" dirty="0">
                <a:latin typeface="Meiryo"/>
                <a:ea typeface="Meiryo"/>
                <a:cs typeface="+mn-lt"/>
              </a:rPr>
              <a:t> </a:t>
            </a:r>
            <a:r>
              <a:rPr lang="en-US" altLang="ja-JP" sz="1550" dirty="0">
                <a:latin typeface="Meiryo"/>
                <a:ea typeface="Meiryo"/>
                <a:cs typeface="+mn-lt"/>
              </a:rPr>
              <a:t>in</a:t>
            </a:r>
            <a:r>
              <a:rPr lang="ja-JP" sz="1550" dirty="0">
                <a:latin typeface="Meiryo"/>
                <a:ea typeface="Meiryo"/>
                <a:cs typeface="+mn-lt"/>
              </a:rPr>
              <a:t> </a:t>
            </a:r>
            <a:r>
              <a:rPr lang="en-US" altLang="ja-JP" sz="1550" dirty="0">
                <a:latin typeface="Meiryo"/>
                <a:ea typeface="Meiryo"/>
                <a:cs typeface="+mn-lt"/>
              </a:rPr>
              <a:t>international</a:t>
            </a:r>
            <a:r>
              <a:rPr lang="ja-JP" sz="1550" dirty="0">
                <a:latin typeface="Meiryo"/>
                <a:ea typeface="Meiryo"/>
                <a:cs typeface="+mn-lt"/>
              </a:rPr>
              <a:t> </a:t>
            </a:r>
            <a:r>
              <a:rPr lang="en-US" altLang="ja-JP" sz="1550" dirty="0">
                <a:latin typeface="Meiryo"/>
                <a:ea typeface="Meiryo"/>
                <a:cs typeface="+mn-lt"/>
              </a:rPr>
              <a:t>cooperation</a:t>
            </a:r>
            <a:r>
              <a:rPr lang="ja-JP" sz="1550" dirty="0">
                <a:latin typeface="Meiryo"/>
                <a:ea typeface="Meiryo"/>
                <a:cs typeface="+mn-lt"/>
              </a:rPr>
              <a:t> </a:t>
            </a:r>
            <a:r>
              <a:rPr lang="en-US" altLang="ja-JP" sz="1550" dirty="0">
                <a:latin typeface="Meiryo"/>
                <a:ea typeface="Meiryo"/>
                <a:cs typeface="+mn-lt"/>
              </a:rPr>
              <a:t>for</a:t>
            </a:r>
            <a:r>
              <a:rPr lang="ja-JP" sz="1550" dirty="0">
                <a:latin typeface="Meiryo"/>
                <a:ea typeface="Meiryo"/>
                <a:cs typeface="+mn-lt"/>
              </a:rPr>
              <a:t> </a:t>
            </a:r>
            <a:r>
              <a:rPr lang="en-US" altLang="ja-JP" sz="1550" dirty="0">
                <a:latin typeface="Meiryo"/>
                <a:ea typeface="Meiryo"/>
                <a:cs typeface="+mn-lt"/>
              </a:rPr>
              <a:t>developing</a:t>
            </a:r>
            <a:r>
              <a:rPr lang="ja-JP" sz="1550" dirty="0">
                <a:latin typeface="Meiryo"/>
                <a:ea typeface="Meiryo"/>
                <a:cs typeface="+mn-lt"/>
              </a:rPr>
              <a:t> </a:t>
            </a:r>
            <a:r>
              <a:rPr lang="en-US" altLang="ja-JP" sz="1550" dirty="0">
                <a:latin typeface="Meiryo"/>
                <a:ea typeface="Meiryo"/>
                <a:cs typeface="+mn-lt"/>
              </a:rPr>
              <a:t>countries.</a:t>
            </a:r>
            <a:endParaRPr lang="ja-JP" altLang="en-US" sz="1550">
              <a:latin typeface="Meiryo"/>
              <a:ea typeface="Meiryo"/>
            </a:endParaRPr>
          </a:p>
        </p:txBody>
      </p:sp>
      <p:sp>
        <p:nvSpPr>
          <p:cNvPr id="26" name="テキスト ボックス タイトル">
            <a:extLst>
              <a:ext uri="{FF2B5EF4-FFF2-40B4-BE49-F238E27FC236}">
                <a16:creationId xmlns:a16="http://schemas.microsoft.com/office/drawing/2014/main" id="{81EF7496-4230-3448-06D9-EB8EAF80561D}"/>
              </a:ext>
            </a:extLst>
          </p:cNvPr>
          <p:cNvSpPr txBox="1"/>
          <p:nvPr/>
        </p:nvSpPr>
        <p:spPr>
          <a:xfrm>
            <a:off x="1378828" y="2677678"/>
            <a:ext cx="3635209"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2400" b="1">
                <a:solidFill>
                  <a:srgbClr val="006FBC"/>
                </a:solidFill>
                <a:latin typeface="Meiryo"/>
                <a:ea typeface="Meiryo"/>
              </a:rPr>
              <a:t>Mission</a:t>
            </a:r>
            <a:endParaRPr lang="ja-JP" sz="2400" b="1">
              <a:solidFill>
                <a:srgbClr val="006FBC"/>
              </a:solidFill>
              <a:latin typeface="Meiryo"/>
              <a:ea typeface="Meiryo"/>
            </a:endParaRPr>
          </a:p>
        </p:txBody>
      </p:sp>
      <p:sp>
        <p:nvSpPr>
          <p:cNvPr id="27" name="テキスト ボックス 26">
            <a:extLst>
              <a:ext uri="{FF2B5EF4-FFF2-40B4-BE49-F238E27FC236}">
                <a16:creationId xmlns:a16="http://schemas.microsoft.com/office/drawing/2014/main" id="{816062AB-E71A-56BC-7831-5CF322ED541E}"/>
              </a:ext>
            </a:extLst>
          </p:cNvPr>
          <p:cNvSpPr txBox="1"/>
          <p:nvPr/>
        </p:nvSpPr>
        <p:spPr>
          <a:xfrm>
            <a:off x="1378828" y="3033150"/>
            <a:ext cx="7675937"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sz="1550">
                <a:latin typeface="Meiryo"/>
                <a:ea typeface="Meiryo"/>
                <a:cs typeface="+mn-lt"/>
              </a:rPr>
              <a:t>JICA, in accordance with the Development Cooperation Charter, will work on </a:t>
            </a:r>
            <a:r>
              <a:rPr lang="ja-JP" sz="1550" i="1">
                <a:latin typeface="Meiryo"/>
                <a:ea typeface="Meiryo"/>
                <a:cs typeface="+mn-lt"/>
              </a:rPr>
              <a:t>human security</a:t>
            </a:r>
            <a:r>
              <a:rPr lang="ja-JP" sz="1550">
                <a:latin typeface="Meiryo"/>
                <a:ea typeface="Meiryo"/>
                <a:cs typeface="+mn-lt"/>
              </a:rPr>
              <a:t>* and </a:t>
            </a:r>
            <a:r>
              <a:rPr lang="en-US" altLang="ja-JP" sz="1550" i="1" dirty="0">
                <a:latin typeface="Meiryo"/>
                <a:ea typeface="Meiryo"/>
                <a:cs typeface="+mn-lt"/>
              </a:rPr>
              <a:t>q</a:t>
            </a:r>
            <a:r>
              <a:rPr lang="ja-JP" sz="1550" i="1">
                <a:latin typeface="Meiryo"/>
                <a:ea typeface="Meiryo"/>
                <a:cs typeface="+mn-lt"/>
              </a:rPr>
              <a:t>uality growth</a:t>
            </a:r>
            <a:r>
              <a:rPr lang="ja-JP" sz="1550">
                <a:latin typeface="Meiryo"/>
                <a:ea typeface="Meiryo"/>
                <a:cs typeface="+mn-lt"/>
              </a:rPr>
              <a:t>.</a:t>
            </a:r>
            <a:endParaRPr lang="ja-JP" sz="1550">
              <a:latin typeface="Meiryo"/>
              <a:ea typeface="Meiryo"/>
            </a:endParaRPr>
          </a:p>
        </p:txBody>
      </p:sp>
      <p:sp>
        <p:nvSpPr>
          <p:cNvPr id="28" name="テキスト ボックス タイトル">
            <a:extLst>
              <a:ext uri="{FF2B5EF4-FFF2-40B4-BE49-F238E27FC236}">
                <a16:creationId xmlns:a16="http://schemas.microsoft.com/office/drawing/2014/main" id="{F8156B1E-5AA7-9B01-D042-58631DEF77EA}"/>
              </a:ext>
            </a:extLst>
          </p:cNvPr>
          <p:cNvSpPr txBox="1"/>
          <p:nvPr/>
        </p:nvSpPr>
        <p:spPr>
          <a:xfrm>
            <a:off x="1378828" y="4045884"/>
            <a:ext cx="3734309"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2400" b="1">
                <a:solidFill>
                  <a:srgbClr val="006FBC"/>
                </a:solidFill>
                <a:latin typeface="Meiryo"/>
                <a:ea typeface="Meiryo"/>
              </a:rPr>
              <a:t>Vision</a:t>
            </a:r>
            <a:endParaRPr lang="ja-JP" sz="2400" b="1">
              <a:solidFill>
                <a:srgbClr val="006FBC"/>
              </a:solidFill>
              <a:latin typeface="Meiryo"/>
              <a:ea typeface="Meiryo"/>
            </a:endParaRPr>
          </a:p>
        </p:txBody>
      </p:sp>
      <p:sp>
        <p:nvSpPr>
          <p:cNvPr id="29" name="テキスト ボックス 28">
            <a:extLst>
              <a:ext uri="{FF2B5EF4-FFF2-40B4-BE49-F238E27FC236}">
                <a16:creationId xmlns:a16="http://schemas.microsoft.com/office/drawing/2014/main" id="{B005EB5C-7601-14D0-B7A8-30C209F72BE2}"/>
              </a:ext>
            </a:extLst>
          </p:cNvPr>
          <p:cNvSpPr txBox="1"/>
          <p:nvPr/>
        </p:nvSpPr>
        <p:spPr>
          <a:xfrm>
            <a:off x="1378828" y="5039385"/>
            <a:ext cx="781467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sz="1550">
                <a:latin typeface="Meiryo"/>
                <a:ea typeface="Meiryo"/>
                <a:cs typeface="+mn-lt"/>
              </a:rPr>
              <a:t>JICA</a:t>
            </a:r>
            <a:r>
              <a:rPr lang="en-US" altLang="ja-JP" sz="1550" dirty="0">
                <a:latin typeface="Meiryo"/>
                <a:ea typeface="Meiryo"/>
                <a:cs typeface="+mn-lt"/>
              </a:rPr>
              <a:t>,</a:t>
            </a:r>
            <a:r>
              <a:rPr lang="ja-JP" sz="1550" dirty="0">
                <a:latin typeface="Meiryo"/>
                <a:ea typeface="Meiryo"/>
                <a:cs typeface="+mn-lt"/>
              </a:rPr>
              <a:t> </a:t>
            </a:r>
            <a:r>
              <a:rPr lang="en-US" altLang="ja-JP" sz="1550" dirty="0">
                <a:latin typeface="Meiryo"/>
                <a:ea typeface="Meiryo"/>
                <a:cs typeface="+mn-lt"/>
              </a:rPr>
              <a:t>with</a:t>
            </a:r>
            <a:r>
              <a:rPr lang="ja-JP" sz="1550" dirty="0">
                <a:latin typeface="Meiryo"/>
                <a:ea typeface="Meiryo"/>
                <a:cs typeface="+mn-lt"/>
              </a:rPr>
              <a:t> </a:t>
            </a:r>
            <a:r>
              <a:rPr lang="en-US" altLang="ja-JP" sz="1550" dirty="0">
                <a:latin typeface="Meiryo"/>
                <a:ea typeface="Meiryo"/>
                <a:cs typeface="+mn-lt"/>
              </a:rPr>
              <a:t>its</a:t>
            </a:r>
            <a:r>
              <a:rPr lang="ja-JP" sz="1550" dirty="0">
                <a:latin typeface="Meiryo"/>
                <a:ea typeface="Meiryo"/>
                <a:cs typeface="+mn-lt"/>
              </a:rPr>
              <a:t> </a:t>
            </a:r>
            <a:r>
              <a:rPr lang="en-US" altLang="ja-JP" sz="1550" dirty="0">
                <a:latin typeface="Meiryo"/>
                <a:ea typeface="Meiryo"/>
                <a:cs typeface="+mn-lt"/>
              </a:rPr>
              <a:t>partners,</a:t>
            </a:r>
            <a:r>
              <a:rPr lang="ja-JP" sz="1550" dirty="0">
                <a:latin typeface="Meiryo"/>
                <a:ea typeface="Meiryo"/>
                <a:cs typeface="+mn-lt"/>
              </a:rPr>
              <a:t> </a:t>
            </a:r>
            <a:r>
              <a:rPr lang="en-US" altLang="ja-JP" sz="1550" dirty="0">
                <a:latin typeface="Meiryo"/>
                <a:ea typeface="Meiryo"/>
                <a:cs typeface="+mn-lt"/>
              </a:rPr>
              <a:t>will</a:t>
            </a:r>
            <a:r>
              <a:rPr lang="ja-JP" sz="1550" dirty="0">
                <a:latin typeface="Meiryo"/>
                <a:ea typeface="Meiryo"/>
                <a:cs typeface="+mn-lt"/>
              </a:rPr>
              <a:t> </a:t>
            </a:r>
            <a:r>
              <a:rPr lang="en-US" altLang="ja-JP" sz="1550" dirty="0">
                <a:latin typeface="Meiryo"/>
                <a:ea typeface="Meiryo"/>
                <a:cs typeface="+mn-lt"/>
              </a:rPr>
              <a:t>take</a:t>
            </a:r>
            <a:r>
              <a:rPr lang="ja-JP" sz="1550" dirty="0">
                <a:latin typeface="Meiryo"/>
                <a:ea typeface="Meiryo"/>
                <a:cs typeface="+mn-lt"/>
              </a:rPr>
              <a:t> </a:t>
            </a:r>
            <a:r>
              <a:rPr lang="en-US" altLang="ja-JP" sz="1550" dirty="0">
                <a:latin typeface="Meiryo"/>
                <a:ea typeface="Meiryo"/>
                <a:cs typeface="+mn-lt"/>
              </a:rPr>
              <a:t>the</a:t>
            </a:r>
            <a:r>
              <a:rPr lang="ja-JP" sz="1550" dirty="0">
                <a:latin typeface="Meiryo"/>
                <a:ea typeface="Meiryo"/>
                <a:cs typeface="+mn-lt"/>
              </a:rPr>
              <a:t> </a:t>
            </a:r>
            <a:r>
              <a:rPr lang="en-US" altLang="ja-JP" sz="1550" dirty="0">
                <a:latin typeface="Meiryo"/>
                <a:ea typeface="Meiryo"/>
                <a:cs typeface="+mn-lt"/>
              </a:rPr>
              <a:t>lead</a:t>
            </a:r>
            <a:r>
              <a:rPr lang="ja-JP" sz="1550" dirty="0">
                <a:latin typeface="Meiryo"/>
                <a:ea typeface="Meiryo"/>
                <a:cs typeface="+mn-lt"/>
              </a:rPr>
              <a:t> </a:t>
            </a:r>
            <a:r>
              <a:rPr lang="en-US" altLang="ja-JP" sz="1550" dirty="0">
                <a:latin typeface="Meiryo"/>
                <a:ea typeface="Meiryo"/>
                <a:cs typeface="+mn-lt"/>
              </a:rPr>
              <a:t>in</a:t>
            </a:r>
            <a:r>
              <a:rPr lang="ja-JP" sz="1550" dirty="0">
                <a:latin typeface="Meiryo"/>
                <a:ea typeface="Meiryo"/>
                <a:cs typeface="+mn-lt"/>
              </a:rPr>
              <a:t> </a:t>
            </a:r>
            <a:r>
              <a:rPr lang="en-US" altLang="ja-JP" sz="1550" dirty="0">
                <a:latin typeface="Meiryo"/>
                <a:ea typeface="Meiryo"/>
                <a:cs typeface="+mn-lt"/>
              </a:rPr>
              <a:t>forging</a:t>
            </a:r>
            <a:r>
              <a:rPr lang="ja-JP" sz="1550" dirty="0">
                <a:latin typeface="Meiryo"/>
                <a:ea typeface="Meiryo"/>
                <a:cs typeface="+mn-lt"/>
              </a:rPr>
              <a:t> </a:t>
            </a:r>
            <a:r>
              <a:rPr lang="en-US" altLang="ja-JP" sz="1550" dirty="0">
                <a:latin typeface="Meiryo"/>
                <a:ea typeface="Meiryo"/>
                <a:cs typeface="+mn-lt"/>
              </a:rPr>
              <a:t>bonds</a:t>
            </a:r>
            <a:r>
              <a:rPr lang="ja-JP" sz="1550" dirty="0">
                <a:latin typeface="Meiryo"/>
                <a:ea typeface="Meiryo"/>
                <a:cs typeface="+mn-lt"/>
              </a:rPr>
              <a:t> </a:t>
            </a:r>
            <a:r>
              <a:rPr lang="en-US" altLang="ja-JP" sz="1550" dirty="0">
                <a:latin typeface="Meiryo"/>
                <a:ea typeface="Meiryo"/>
                <a:cs typeface="+mn-lt"/>
              </a:rPr>
              <a:t>of</a:t>
            </a:r>
            <a:r>
              <a:rPr lang="ja-JP" sz="1550" dirty="0">
                <a:latin typeface="Meiryo"/>
                <a:ea typeface="Meiryo"/>
                <a:cs typeface="+mn-lt"/>
              </a:rPr>
              <a:t> </a:t>
            </a:r>
            <a:r>
              <a:rPr lang="en-US" altLang="ja-JP" sz="1550" dirty="0">
                <a:latin typeface="Meiryo"/>
                <a:ea typeface="Meiryo"/>
                <a:cs typeface="+mn-lt"/>
              </a:rPr>
              <a:t>trust</a:t>
            </a:r>
            <a:r>
              <a:rPr lang="ja-JP" sz="1550" dirty="0">
                <a:latin typeface="Meiryo"/>
                <a:ea typeface="Meiryo"/>
                <a:cs typeface="+mn-lt"/>
              </a:rPr>
              <a:t> </a:t>
            </a:r>
            <a:r>
              <a:rPr lang="en-US" altLang="ja-JP" sz="1550" dirty="0">
                <a:latin typeface="Meiryo"/>
                <a:ea typeface="Meiryo"/>
                <a:cs typeface="+mn-lt"/>
              </a:rPr>
              <a:t>across</a:t>
            </a:r>
            <a:r>
              <a:rPr lang="ja-JP" sz="1550" dirty="0">
                <a:latin typeface="Meiryo"/>
                <a:ea typeface="Meiryo"/>
                <a:cs typeface="+mn-lt"/>
              </a:rPr>
              <a:t> </a:t>
            </a:r>
            <a:r>
              <a:rPr lang="en-US" altLang="ja-JP" sz="1550" dirty="0">
                <a:latin typeface="Meiryo"/>
                <a:ea typeface="Meiryo"/>
                <a:cs typeface="+mn-lt"/>
              </a:rPr>
              <a:t>the</a:t>
            </a:r>
            <a:r>
              <a:rPr lang="ja-JP" sz="1550" dirty="0">
                <a:latin typeface="Meiryo"/>
                <a:ea typeface="Meiryo"/>
                <a:cs typeface="+mn-lt"/>
              </a:rPr>
              <a:t> </a:t>
            </a:r>
            <a:r>
              <a:rPr lang="en-US" altLang="ja-JP" sz="1550" dirty="0">
                <a:latin typeface="Meiryo"/>
                <a:ea typeface="Meiryo"/>
                <a:cs typeface="+mn-lt"/>
              </a:rPr>
              <a:t>world,</a:t>
            </a:r>
            <a:r>
              <a:rPr lang="ja-JP" sz="1550" dirty="0">
                <a:latin typeface="Meiryo"/>
                <a:ea typeface="Meiryo"/>
                <a:cs typeface="+mn-lt"/>
              </a:rPr>
              <a:t> </a:t>
            </a:r>
            <a:r>
              <a:rPr lang="en-US" altLang="ja-JP" sz="1550" dirty="0">
                <a:latin typeface="Meiryo"/>
                <a:ea typeface="Meiryo"/>
                <a:cs typeface="+mn-lt"/>
              </a:rPr>
              <a:t>aspiring</a:t>
            </a:r>
            <a:r>
              <a:rPr lang="ja-JP" sz="1550" dirty="0">
                <a:latin typeface="Meiryo"/>
                <a:ea typeface="Meiryo"/>
                <a:cs typeface="+mn-lt"/>
              </a:rPr>
              <a:t> </a:t>
            </a:r>
            <a:r>
              <a:rPr lang="en-US" altLang="ja-JP" sz="1550" dirty="0">
                <a:latin typeface="Meiryo"/>
                <a:ea typeface="Meiryo"/>
                <a:cs typeface="+mn-lt"/>
              </a:rPr>
              <a:t>for</a:t>
            </a:r>
            <a:r>
              <a:rPr lang="ja-JP" sz="1550" dirty="0">
                <a:latin typeface="Meiryo"/>
                <a:ea typeface="Meiryo"/>
                <a:cs typeface="+mn-lt"/>
              </a:rPr>
              <a:t> </a:t>
            </a:r>
            <a:r>
              <a:rPr lang="en-US" altLang="ja-JP" sz="1550" dirty="0">
                <a:latin typeface="Meiryo"/>
                <a:ea typeface="Meiryo"/>
                <a:cs typeface="+mn-lt"/>
              </a:rPr>
              <a:t>a</a:t>
            </a:r>
            <a:r>
              <a:rPr lang="ja-JP" sz="1550" dirty="0">
                <a:latin typeface="Meiryo"/>
                <a:ea typeface="Meiryo"/>
                <a:cs typeface="+mn-lt"/>
              </a:rPr>
              <a:t> </a:t>
            </a:r>
            <a:r>
              <a:rPr lang="en-US" altLang="ja-JP" sz="1550" dirty="0">
                <a:latin typeface="Meiryo"/>
                <a:ea typeface="Meiryo"/>
                <a:cs typeface="+mn-lt"/>
              </a:rPr>
              <a:t>free,</a:t>
            </a:r>
            <a:r>
              <a:rPr lang="ja-JP" sz="1550" dirty="0">
                <a:latin typeface="Meiryo"/>
                <a:ea typeface="Meiryo"/>
                <a:cs typeface="+mn-lt"/>
              </a:rPr>
              <a:t> </a:t>
            </a:r>
            <a:r>
              <a:rPr lang="en-US" altLang="ja-JP" sz="1550" dirty="0">
                <a:latin typeface="Meiryo"/>
                <a:ea typeface="Meiryo"/>
                <a:cs typeface="+mn-lt"/>
              </a:rPr>
              <a:t>peaceful</a:t>
            </a:r>
            <a:r>
              <a:rPr lang="ja-JP" sz="1550" dirty="0">
                <a:latin typeface="Meiryo"/>
                <a:ea typeface="Meiryo"/>
                <a:cs typeface="+mn-lt"/>
              </a:rPr>
              <a:t> </a:t>
            </a:r>
            <a:r>
              <a:rPr lang="en-US" altLang="ja-JP" sz="1550" dirty="0">
                <a:latin typeface="Meiryo"/>
                <a:ea typeface="Meiryo"/>
                <a:cs typeface="+mn-lt"/>
              </a:rPr>
              <a:t>and</a:t>
            </a:r>
            <a:r>
              <a:rPr lang="ja-JP" sz="1550" dirty="0">
                <a:latin typeface="Meiryo"/>
                <a:ea typeface="Meiryo"/>
                <a:cs typeface="+mn-lt"/>
              </a:rPr>
              <a:t> </a:t>
            </a:r>
            <a:r>
              <a:rPr lang="en-US" altLang="ja-JP" sz="1550" dirty="0">
                <a:latin typeface="Meiryo"/>
                <a:ea typeface="Meiryo"/>
                <a:cs typeface="+mn-lt"/>
              </a:rPr>
              <a:t>prosperous</a:t>
            </a:r>
            <a:r>
              <a:rPr lang="ja-JP" sz="1550" dirty="0">
                <a:latin typeface="Meiryo"/>
                <a:ea typeface="Meiryo"/>
                <a:cs typeface="+mn-lt"/>
              </a:rPr>
              <a:t> </a:t>
            </a:r>
            <a:r>
              <a:rPr lang="en-US" altLang="ja-JP" sz="1550" dirty="0">
                <a:latin typeface="Meiryo"/>
                <a:ea typeface="Meiryo"/>
                <a:cs typeface="+mn-lt"/>
              </a:rPr>
              <a:t>world</a:t>
            </a:r>
            <a:r>
              <a:rPr lang="ja-JP" sz="1550" dirty="0">
                <a:latin typeface="Meiryo"/>
                <a:ea typeface="Meiryo"/>
                <a:cs typeface="+mn-lt"/>
              </a:rPr>
              <a:t> </a:t>
            </a:r>
            <a:r>
              <a:rPr lang="en-US" altLang="ja-JP" sz="1550" dirty="0">
                <a:latin typeface="Meiryo"/>
                <a:ea typeface="Meiryo"/>
                <a:cs typeface="+mn-lt"/>
              </a:rPr>
              <a:t>where</a:t>
            </a:r>
            <a:r>
              <a:rPr lang="ja-JP" sz="1550" dirty="0">
                <a:latin typeface="Meiryo"/>
                <a:ea typeface="Meiryo"/>
                <a:cs typeface="+mn-lt"/>
              </a:rPr>
              <a:t> </a:t>
            </a:r>
            <a:r>
              <a:rPr lang="en-US" altLang="ja-JP" sz="1550" dirty="0">
                <a:latin typeface="Meiryo"/>
                <a:ea typeface="Meiryo"/>
                <a:cs typeface="+mn-lt"/>
              </a:rPr>
              <a:t>people</a:t>
            </a:r>
            <a:r>
              <a:rPr lang="ja-JP" sz="1550" dirty="0">
                <a:latin typeface="Meiryo"/>
                <a:ea typeface="Meiryo"/>
                <a:cs typeface="+mn-lt"/>
              </a:rPr>
              <a:t> </a:t>
            </a:r>
            <a:r>
              <a:rPr lang="en-US" altLang="ja-JP" sz="1550" dirty="0">
                <a:latin typeface="Meiryo"/>
                <a:ea typeface="Meiryo"/>
                <a:cs typeface="+mn-lt"/>
              </a:rPr>
              <a:t>can</a:t>
            </a:r>
            <a:r>
              <a:rPr lang="ja-JP" sz="1550" dirty="0">
                <a:latin typeface="Meiryo"/>
                <a:ea typeface="Meiryo"/>
                <a:cs typeface="+mn-lt"/>
              </a:rPr>
              <a:t> </a:t>
            </a:r>
            <a:r>
              <a:rPr lang="en-US" altLang="ja-JP" sz="1550" dirty="0">
                <a:latin typeface="Meiryo"/>
                <a:ea typeface="Meiryo"/>
                <a:cs typeface="+mn-lt"/>
              </a:rPr>
              <a:t>hope</a:t>
            </a:r>
            <a:r>
              <a:rPr lang="ja-JP" sz="1550" dirty="0">
                <a:latin typeface="Meiryo"/>
                <a:ea typeface="Meiryo"/>
                <a:cs typeface="+mn-lt"/>
              </a:rPr>
              <a:t> </a:t>
            </a:r>
            <a:r>
              <a:rPr lang="en-US" altLang="ja-JP" sz="1550" dirty="0">
                <a:latin typeface="Meiryo"/>
                <a:ea typeface="Meiryo"/>
                <a:cs typeface="+mn-lt"/>
              </a:rPr>
              <a:t>for</a:t>
            </a:r>
            <a:r>
              <a:rPr lang="ja-JP" sz="1550" dirty="0">
                <a:latin typeface="Meiryo"/>
                <a:ea typeface="Meiryo"/>
                <a:cs typeface="+mn-lt"/>
              </a:rPr>
              <a:t> </a:t>
            </a:r>
            <a:r>
              <a:rPr lang="en-US" altLang="ja-JP" sz="1550" dirty="0">
                <a:latin typeface="Meiryo"/>
                <a:ea typeface="Meiryo"/>
                <a:cs typeface="+mn-lt"/>
              </a:rPr>
              <a:t>a</a:t>
            </a:r>
            <a:r>
              <a:rPr lang="ja-JP" sz="1550" dirty="0">
                <a:latin typeface="Meiryo"/>
                <a:ea typeface="Meiryo"/>
                <a:cs typeface="+mn-lt"/>
              </a:rPr>
              <a:t> </a:t>
            </a:r>
            <a:r>
              <a:rPr lang="en-US" altLang="ja-JP" sz="1550" dirty="0">
                <a:latin typeface="Meiryo"/>
                <a:ea typeface="Meiryo"/>
                <a:cs typeface="+mn-lt"/>
              </a:rPr>
              <a:t>better</a:t>
            </a:r>
            <a:r>
              <a:rPr lang="ja-JP" sz="1550" dirty="0">
                <a:latin typeface="Meiryo"/>
                <a:ea typeface="Meiryo"/>
                <a:cs typeface="+mn-lt"/>
              </a:rPr>
              <a:t> </a:t>
            </a:r>
            <a:r>
              <a:rPr lang="en-US" altLang="ja-JP" sz="1550" dirty="0">
                <a:latin typeface="Meiryo"/>
                <a:ea typeface="Meiryo"/>
                <a:cs typeface="+mn-lt"/>
              </a:rPr>
              <a:t>future</a:t>
            </a:r>
            <a:r>
              <a:rPr lang="ja-JP" sz="1550" dirty="0">
                <a:latin typeface="Meiryo"/>
                <a:ea typeface="Meiryo"/>
                <a:cs typeface="+mn-lt"/>
              </a:rPr>
              <a:t> </a:t>
            </a:r>
            <a:r>
              <a:rPr lang="en-US" altLang="ja-JP" sz="1550" dirty="0">
                <a:latin typeface="Meiryo"/>
                <a:ea typeface="Meiryo"/>
                <a:cs typeface="+mn-lt"/>
              </a:rPr>
              <a:t>and</a:t>
            </a:r>
            <a:r>
              <a:rPr lang="ja-JP" sz="1550" dirty="0">
                <a:latin typeface="Meiryo"/>
                <a:ea typeface="Meiryo"/>
                <a:cs typeface="+mn-lt"/>
              </a:rPr>
              <a:t> </a:t>
            </a:r>
            <a:r>
              <a:rPr lang="en-US" altLang="ja-JP" sz="1550" dirty="0">
                <a:latin typeface="Meiryo"/>
                <a:ea typeface="Meiryo"/>
                <a:cs typeface="+mn-lt"/>
              </a:rPr>
              <a:t>explore</a:t>
            </a:r>
            <a:r>
              <a:rPr lang="ja-JP" sz="1550">
                <a:latin typeface="Meiryo"/>
                <a:ea typeface="Meiryo"/>
                <a:cs typeface="+mn-lt"/>
              </a:rPr>
              <a:t> their diverse potentia</a:t>
            </a:r>
            <a:r>
              <a:rPr lang="en-US" altLang="ja-JP" sz="1550" dirty="0">
                <a:latin typeface="Meiryo"/>
                <a:ea typeface="Meiryo"/>
                <a:cs typeface="+mn-lt"/>
              </a:rPr>
              <a:t>ls.</a:t>
            </a:r>
            <a:endParaRPr lang="ja-JP" altLang="en-US" sz="1550">
              <a:latin typeface="Meiryo"/>
              <a:ea typeface="Meiryo"/>
            </a:endParaRPr>
          </a:p>
        </p:txBody>
      </p:sp>
      <p:sp>
        <p:nvSpPr>
          <p:cNvPr id="30" name="テキスト ボックス タイトル">
            <a:extLst>
              <a:ext uri="{FF2B5EF4-FFF2-40B4-BE49-F238E27FC236}">
                <a16:creationId xmlns:a16="http://schemas.microsoft.com/office/drawing/2014/main" id="{176A4CDB-5985-E64D-60C7-3F4D4D7D99DB}"/>
              </a:ext>
            </a:extLst>
          </p:cNvPr>
          <p:cNvSpPr txBox="1"/>
          <p:nvPr/>
        </p:nvSpPr>
        <p:spPr>
          <a:xfrm>
            <a:off x="1378828" y="4488475"/>
            <a:ext cx="8364865"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3700" b="1">
                <a:latin typeface="Meiryo"/>
                <a:ea typeface="Meiryo"/>
                <a:cs typeface="+mn-lt"/>
              </a:rPr>
              <a:t>Leading the world with</a:t>
            </a:r>
            <a:r>
              <a:rPr lang="ja-JP" altLang="en-US" sz="3700" b="1" dirty="0">
                <a:latin typeface="Meiryo"/>
                <a:ea typeface="Meiryo"/>
                <a:cs typeface="+mn-lt"/>
              </a:rPr>
              <a:t> </a:t>
            </a:r>
            <a:r>
              <a:rPr lang="ja-JP" sz="3700" b="1">
                <a:latin typeface="Meiryo"/>
                <a:ea typeface="Meiryo"/>
                <a:cs typeface="+mn-lt"/>
              </a:rPr>
              <a:t>trust</a:t>
            </a:r>
            <a:endParaRPr lang="ja-JP" altLang="en-US" sz="1950" b="1">
              <a:latin typeface="Meiryo"/>
              <a:ea typeface="Meiryo"/>
            </a:endParaRPr>
          </a:p>
        </p:txBody>
      </p:sp>
      <p:sp>
        <p:nvSpPr>
          <p:cNvPr id="31" name="テキスト ボックス 30">
            <a:extLst>
              <a:ext uri="{FF2B5EF4-FFF2-40B4-BE49-F238E27FC236}">
                <a16:creationId xmlns:a16="http://schemas.microsoft.com/office/drawing/2014/main" id="{C0B8FE3D-C5E8-2513-56F1-9503513E8D16}"/>
              </a:ext>
            </a:extLst>
          </p:cNvPr>
          <p:cNvSpPr txBox="1"/>
          <p:nvPr/>
        </p:nvSpPr>
        <p:spPr>
          <a:xfrm>
            <a:off x="1378828" y="6360775"/>
            <a:ext cx="797410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000">
                <a:latin typeface="Meiryo"/>
                <a:ea typeface="Meiryo"/>
                <a:cs typeface="+mn-lt"/>
              </a:rPr>
              <a:t>* </a:t>
            </a:r>
            <a:r>
              <a:rPr lang="en-US" altLang="ja-JP" sz="1000" dirty="0">
                <a:latin typeface="Meiryo"/>
                <a:ea typeface="Meiryo"/>
                <a:cs typeface="+mn-lt"/>
              </a:rPr>
              <a:t>A</a:t>
            </a:r>
            <a:r>
              <a:rPr lang="ja-JP" altLang="en-US" sz="1000" dirty="0">
                <a:latin typeface="Meiryo"/>
                <a:ea typeface="Meiryo"/>
                <a:cs typeface="+mn-lt"/>
              </a:rPr>
              <a:t> </a:t>
            </a:r>
            <a:r>
              <a:rPr lang="en-US" altLang="ja-JP" sz="1000" dirty="0">
                <a:latin typeface="Meiryo"/>
                <a:ea typeface="Meiryo"/>
                <a:cs typeface="+mn-lt"/>
              </a:rPr>
              <a:t>concept</a:t>
            </a:r>
            <a:r>
              <a:rPr lang="ja-JP" altLang="en-US" sz="1000" dirty="0">
                <a:latin typeface="Meiryo"/>
                <a:ea typeface="Meiryo"/>
                <a:cs typeface="+mn-lt"/>
              </a:rPr>
              <a:t> </a:t>
            </a:r>
            <a:r>
              <a:rPr lang="en-US" altLang="ja-JP" sz="1000" dirty="0">
                <a:latin typeface="Meiryo"/>
                <a:ea typeface="Meiryo"/>
                <a:cs typeface="+mn-lt"/>
              </a:rPr>
              <a:t>that</a:t>
            </a:r>
            <a:r>
              <a:rPr lang="ja-JP" altLang="en-US" sz="1000" dirty="0">
                <a:latin typeface="Meiryo"/>
                <a:ea typeface="Meiryo"/>
                <a:cs typeface="+mn-lt"/>
              </a:rPr>
              <a:t> </a:t>
            </a:r>
            <a:r>
              <a:rPr lang="en-US" altLang="ja-JP" sz="1000" dirty="0">
                <a:latin typeface="Meiryo"/>
                <a:ea typeface="Meiryo"/>
                <a:cs typeface="+mn-lt"/>
              </a:rPr>
              <a:t>focuses</a:t>
            </a:r>
            <a:r>
              <a:rPr lang="ja-JP" altLang="en-US" sz="1000" dirty="0">
                <a:latin typeface="Meiryo"/>
                <a:ea typeface="Meiryo"/>
                <a:cs typeface="+mn-lt"/>
              </a:rPr>
              <a:t> </a:t>
            </a:r>
            <a:r>
              <a:rPr lang="en-US" altLang="ja-JP" sz="1000" dirty="0">
                <a:latin typeface="Meiryo"/>
                <a:ea typeface="Meiryo"/>
                <a:cs typeface="+mn-lt"/>
              </a:rPr>
              <a:t>on</a:t>
            </a:r>
            <a:r>
              <a:rPr lang="ja-JP" altLang="en-US" sz="1000" dirty="0">
                <a:latin typeface="Meiryo"/>
                <a:ea typeface="Meiryo"/>
                <a:cs typeface="+mn-lt"/>
              </a:rPr>
              <a:t> </a:t>
            </a:r>
            <a:r>
              <a:rPr lang="en-US" altLang="ja-JP" sz="1000" dirty="0">
                <a:latin typeface="Meiryo"/>
                <a:ea typeface="Meiryo"/>
                <a:cs typeface="+mn-lt"/>
              </a:rPr>
              <a:t>each</a:t>
            </a:r>
            <a:r>
              <a:rPr lang="ja-JP" altLang="en-US" sz="1000" dirty="0">
                <a:latin typeface="Meiryo"/>
                <a:ea typeface="Meiryo"/>
                <a:cs typeface="+mn-lt"/>
              </a:rPr>
              <a:t> </a:t>
            </a:r>
            <a:r>
              <a:rPr lang="en-US" altLang="ja-JP" sz="1000" dirty="0">
                <a:latin typeface="Meiryo"/>
                <a:ea typeface="Meiryo"/>
                <a:cs typeface="+mn-lt"/>
              </a:rPr>
              <a:t>and</a:t>
            </a:r>
            <a:r>
              <a:rPr lang="ja-JP" altLang="en-US" sz="1000" dirty="0">
                <a:latin typeface="Meiryo"/>
                <a:ea typeface="Meiryo"/>
                <a:cs typeface="+mn-lt"/>
              </a:rPr>
              <a:t> </a:t>
            </a:r>
            <a:r>
              <a:rPr lang="en-US" altLang="ja-JP" sz="1000" dirty="0">
                <a:latin typeface="Meiryo"/>
                <a:ea typeface="Meiryo"/>
                <a:cs typeface="+mn-lt"/>
              </a:rPr>
              <a:t>every</a:t>
            </a:r>
            <a:r>
              <a:rPr lang="ja-JP" altLang="en-US" sz="1000" dirty="0">
                <a:latin typeface="Meiryo"/>
                <a:ea typeface="Meiryo"/>
                <a:cs typeface="+mn-lt"/>
              </a:rPr>
              <a:t> </a:t>
            </a:r>
            <a:r>
              <a:rPr lang="en-US" altLang="ja-JP" sz="1000" dirty="0">
                <a:latin typeface="Meiryo"/>
                <a:ea typeface="Meiryo"/>
                <a:cs typeface="+mn-lt"/>
              </a:rPr>
              <a:t>individual</a:t>
            </a:r>
            <a:r>
              <a:rPr lang="ja-JP" altLang="en-US" sz="1000" dirty="0">
                <a:latin typeface="Meiryo"/>
                <a:ea typeface="Meiryo"/>
                <a:cs typeface="+mn-lt"/>
              </a:rPr>
              <a:t> </a:t>
            </a:r>
            <a:r>
              <a:rPr lang="en-US" altLang="ja-JP" sz="1000" dirty="0">
                <a:latin typeface="Meiryo"/>
                <a:ea typeface="Meiryo"/>
                <a:cs typeface="+mn-lt"/>
              </a:rPr>
              <a:t>through</a:t>
            </a:r>
            <a:r>
              <a:rPr lang="ja-JP" altLang="en-US" sz="1000" dirty="0">
                <a:latin typeface="Meiryo"/>
                <a:ea typeface="Meiryo"/>
                <a:cs typeface="+mn-lt"/>
              </a:rPr>
              <a:t> </a:t>
            </a:r>
            <a:r>
              <a:rPr lang="en-US" altLang="ja-JP" sz="1000" dirty="0">
                <a:latin typeface="Meiryo"/>
                <a:ea typeface="Meiryo"/>
                <a:cs typeface="+mn-lt"/>
              </a:rPr>
              <a:t>protection</a:t>
            </a:r>
            <a:r>
              <a:rPr lang="ja-JP" altLang="en-US" sz="1000" dirty="0">
                <a:latin typeface="Meiryo"/>
                <a:ea typeface="Meiryo"/>
                <a:cs typeface="+mn-lt"/>
              </a:rPr>
              <a:t> </a:t>
            </a:r>
            <a:r>
              <a:rPr lang="en-US" altLang="ja-JP" sz="1000" dirty="0">
                <a:latin typeface="Meiryo"/>
                <a:ea typeface="Meiryo"/>
                <a:cs typeface="+mn-lt"/>
              </a:rPr>
              <a:t>of</a:t>
            </a:r>
            <a:r>
              <a:rPr lang="ja-JP" altLang="en-US" sz="1000" dirty="0">
                <a:latin typeface="Meiryo"/>
                <a:ea typeface="Meiryo"/>
                <a:cs typeface="+mn-lt"/>
              </a:rPr>
              <a:t> </a:t>
            </a:r>
            <a:r>
              <a:rPr lang="en-US" altLang="ja-JP" sz="1000" dirty="0">
                <a:latin typeface="Meiryo"/>
                <a:ea typeface="Meiryo"/>
                <a:cs typeface="+mn-lt"/>
              </a:rPr>
              <a:t>individuals</a:t>
            </a:r>
            <a:r>
              <a:rPr lang="ja-JP" altLang="en-US" sz="1000" dirty="0">
                <a:latin typeface="Meiryo"/>
                <a:ea typeface="Meiryo"/>
                <a:cs typeface="+mn-lt"/>
              </a:rPr>
              <a:t> </a:t>
            </a:r>
            <a:r>
              <a:rPr lang="en-US" altLang="ja-JP" sz="1000" dirty="0">
                <a:latin typeface="Meiryo"/>
                <a:ea typeface="Meiryo"/>
                <a:cs typeface="+mn-lt"/>
              </a:rPr>
              <a:t>from</a:t>
            </a:r>
            <a:r>
              <a:rPr lang="ja-JP" altLang="en-US" sz="1000" dirty="0">
                <a:latin typeface="Meiryo"/>
                <a:ea typeface="Meiryo"/>
                <a:cs typeface="+mn-lt"/>
              </a:rPr>
              <a:t> </a:t>
            </a:r>
            <a:r>
              <a:rPr lang="en-US" altLang="ja-JP" sz="1000" dirty="0">
                <a:latin typeface="Meiryo"/>
                <a:ea typeface="Meiryo"/>
                <a:cs typeface="+mn-lt"/>
              </a:rPr>
              <a:t>serious</a:t>
            </a:r>
            <a:r>
              <a:rPr lang="ja-JP" altLang="en-US" sz="1000" dirty="0">
                <a:latin typeface="Meiryo"/>
                <a:ea typeface="Meiryo"/>
                <a:cs typeface="+mn-lt"/>
              </a:rPr>
              <a:t> </a:t>
            </a:r>
            <a:r>
              <a:rPr lang="en-US" altLang="ja-JP" sz="1000" dirty="0">
                <a:latin typeface="Meiryo"/>
                <a:ea typeface="Meiryo"/>
                <a:cs typeface="+mn-lt"/>
              </a:rPr>
              <a:t>and</a:t>
            </a:r>
            <a:r>
              <a:rPr lang="ja-JP" altLang="en-US" sz="1000" dirty="0">
                <a:latin typeface="Meiryo"/>
                <a:ea typeface="Meiryo"/>
                <a:cs typeface="+mn-lt"/>
              </a:rPr>
              <a:t> </a:t>
            </a:r>
            <a:r>
              <a:rPr lang="en-US" altLang="ja-JP" sz="1000" dirty="0">
                <a:latin typeface="Meiryo"/>
                <a:ea typeface="Meiryo"/>
                <a:cs typeface="+mn-lt"/>
              </a:rPr>
              <a:t>wide-ranging</a:t>
            </a:r>
            <a:r>
              <a:rPr lang="ja-JP" altLang="en-US" sz="1000" dirty="0">
                <a:latin typeface="Meiryo"/>
                <a:ea typeface="Meiryo"/>
                <a:cs typeface="+mn-lt"/>
              </a:rPr>
              <a:t> </a:t>
            </a:r>
            <a:endParaRPr lang="ja-JP" altLang="en-US" sz="1000">
              <a:latin typeface="Meiryo"/>
              <a:ea typeface="Meiryo"/>
              <a:cs typeface="+mn-lt"/>
            </a:endParaRPr>
          </a:p>
          <a:p>
            <a:r>
              <a:rPr lang="en-US" altLang="ja-JP" sz="1000">
                <a:latin typeface="Meiryo"/>
                <a:ea typeface="Meiryo"/>
                <a:cs typeface="+mn-lt"/>
              </a:rPr>
              <a:t>   threats</a:t>
            </a:r>
            <a:r>
              <a:rPr lang="ja-JP" altLang="en-US" sz="1000" dirty="0">
                <a:latin typeface="Meiryo"/>
                <a:ea typeface="Meiryo"/>
                <a:cs typeface="+mn-lt"/>
              </a:rPr>
              <a:t> </a:t>
            </a:r>
            <a:r>
              <a:rPr lang="en-US" altLang="ja-JP" sz="1000" dirty="0">
                <a:latin typeface="Meiryo"/>
                <a:ea typeface="Meiryo"/>
                <a:cs typeface="+mn-lt"/>
              </a:rPr>
              <a:t>to</a:t>
            </a:r>
            <a:r>
              <a:rPr lang="ja-JP" altLang="en-US" sz="1000" dirty="0">
                <a:latin typeface="Meiryo"/>
                <a:ea typeface="Meiryo"/>
                <a:cs typeface="+mn-lt"/>
              </a:rPr>
              <a:t> </a:t>
            </a:r>
            <a:r>
              <a:rPr lang="en-US" altLang="ja-JP" sz="1000" dirty="0">
                <a:latin typeface="Meiryo"/>
                <a:ea typeface="Meiryo"/>
                <a:cs typeface="+mn-lt"/>
              </a:rPr>
              <a:t>their</a:t>
            </a:r>
            <a:r>
              <a:rPr lang="ja-JP" altLang="en-US" sz="1000" dirty="0">
                <a:latin typeface="Meiryo"/>
                <a:ea typeface="Meiryo"/>
                <a:cs typeface="+mn-lt"/>
              </a:rPr>
              <a:t> </a:t>
            </a:r>
            <a:r>
              <a:rPr lang="en-US" altLang="ja-JP" sz="1000" dirty="0">
                <a:latin typeface="Meiryo"/>
                <a:ea typeface="Meiryo"/>
                <a:cs typeface="+mn-lt"/>
              </a:rPr>
              <a:t>survival,</a:t>
            </a:r>
            <a:r>
              <a:rPr lang="ja-JP" altLang="en-US" sz="1000" dirty="0">
                <a:latin typeface="Meiryo"/>
                <a:ea typeface="Meiryo"/>
                <a:cs typeface="+mn-lt"/>
              </a:rPr>
              <a:t> </a:t>
            </a:r>
            <a:r>
              <a:rPr lang="en-US" altLang="ja-JP" sz="1000" dirty="0">
                <a:latin typeface="Meiryo"/>
                <a:ea typeface="Meiryo"/>
                <a:cs typeface="+mn-lt"/>
              </a:rPr>
              <a:t>daily</a:t>
            </a:r>
            <a:r>
              <a:rPr lang="ja-JP" altLang="en-US" sz="1000" dirty="0">
                <a:latin typeface="Meiryo"/>
                <a:ea typeface="Meiryo"/>
                <a:cs typeface="+mn-lt"/>
              </a:rPr>
              <a:t> </a:t>
            </a:r>
            <a:r>
              <a:rPr lang="en-US" altLang="ja-JP" sz="1000" dirty="0">
                <a:latin typeface="Meiryo"/>
                <a:ea typeface="Meiryo"/>
                <a:cs typeface="+mn-lt"/>
              </a:rPr>
              <a:t>lives,</a:t>
            </a:r>
            <a:r>
              <a:rPr lang="ja-JP" altLang="en-US" sz="1000" dirty="0">
                <a:latin typeface="Meiryo"/>
                <a:ea typeface="Meiryo"/>
                <a:cs typeface="+mn-lt"/>
              </a:rPr>
              <a:t> </a:t>
            </a:r>
            <a:r>
              <a:rPr lang="en-US" altLang="ja-JP" sz="1000" dirty="0">
                <a:latin typeface="Meiryo"/>
                <a:ea typeface="Meiryo"/>
                <a:cs typeface="+mn-lt"/>
              </a:rPr>
              <a:t>and</a:t>
            </a:r>
            <a:r>
              <a:rPr lang="ja-JP" altLang="en-US" sz="1000" dirty="0">
                <a:latin typeface="Meiryo"/>
                <a:ea typeface="Meiryo"/>
                <a:cs typeface="+mn-lt"/>
              </a:rPr>
              <a:t> </a:t>
            </a:r>
            <a:r>
              <a:rPr lang="en-US" altLang="ja-JP" sz="1000" dirty="0">
                <a:latin typeface="Meiryo"/>
                <a:ea typeface="Meiryo"/>
                <a:cs typeface="+mn-lt"/>
              </a:rPr>
              <a:t>dignity</a:t>
            </a:r>
            <a:r>
              <a:rPr lang="ja-JP" altLang="en-US" sz="1000" dirty="0">
                <a:latin typeface="Meiryo"/>
                <a:ea typeface="Meiryo"/>
                <a:cs typeface="+mn-lt"/>
              </a:rPr>
              <a:t> </a:t>
            </a:r>
            <a:r>
              <a:rPr lang="en-US" altLang="ja-JP" sz="1000" dirty="0">
                <a:latin typeface="Meiryo"/>
                <a:ea typeface="Meiryo"/>
                <a:cs typeface="+mn-lt"/>
              </a:rPr>
              <a:t>and</a:t>
            </a:r>
            <a:r>
              <a:rPr lang="ja-JP" altLang="en-US" sz="1000" dirty="0">
                <a:latin typeface="Meiryo"/>
                <a:ea typeface="Meiryo"/>
                <a:cs typeface="+mn-lt"/>
              </a:rPr>
              <a:t> </a:t>
            </a:r>
            <a:r>
              <a:rPr lang="en-US" altLang="ja-JP" sz="1000" dirty="0">
                <a:latin typeface="Meiryo"/>
                <a:ea typeface="Meiryo"/>
                <a:cs typeface="+mn-lt"/>
              </a:rPr>
              <a:t>empowerment</a:t>
            </a:r>
            <a:r>
              <a:rPr lang="ja-JP" altLang="en-US" sz="1000" dirty="0">
                <a:latin typeface="Meiryo"/>
                <a:ea typeface="Meiryo"/>
                <a:cs typeface="+mn-lt"/>
              </a:rPr>
              <a:t> </a:t>
            </a:r>
            <a:r>
              <a:rPr lang="en-US" altLang="ja-JP" sz="1000" dirty="0">
                <a:latin typeface="Meiryo"/>
                <a:ea typeface="Meiryo"/>
                <a:cs typeface="+mn-lt"/>
              </a:rPr>
              <a:t>of</a:t>
            </a:r>
            <a:r>
              <a:rPr lang="ja-JP" altLang="en-US" sz="1000" dirty="0">
                <a:latin typeface="Meiryo"/>
                <a:ea typeface="Meiryo"/>
                <a:cs typeface="+mn-lt"/>
              </a:rPr>
              <a:t> </a:t>
            </a:r>
            <a:r>
              <a:rPr lang="en-US" altLang="ja-JP" sz="1000">
                <a:latin typeface="Meiryo"/>
                <a:ea typeface="Meiryo"/>
                <a:cs typeface="+mn-lt"/>
              </a:rPr>
              <a:t>people</a:t>
            </a:r>
            <a:r>
              <a:rPr lang="ja-JP" altLang="en-US" sz="1000" dirty="0">
                <a:latin typeface="Meiryo"/>
                <a:ea typeface="Meiryo"/>
                <a:cs typeface="+mn-lt"/>
              </a:rPr>
              <a:t> </a:t>
            </a:r>
            <a:r>
              <a:rPr lang="en-US" altLang="ja-JP" sz="1000">
                <a:latin typeface="Meiryo"/>
                <a:ea typeface="Meiryo"/>
                <a:cs typeface="+mn-lt"/>
              </a:rPr>
              <a:t>for</a:t>
            </a:r>
            <a:r>
              <a:rPr lang="ja-JP" altLang="en-US" sz="1000" dirty="0">
                <a:latin typeface="Meiryo"/>
                <a:ea typeface="Meiryo"/>
                <a:cs typeface="+mn-lt"/>
              </a:rPr>
              <a:t> </a:t>
            </a:r>
            <a:r>
              <a:rPr lang="en-US" altLang="ja-JP" sz="1000">
                <a:latin typeface="Meiryo"/>
                <a:ea typeface="Meiryo"/>
                <a:cs typeface="+mn-lt"/>
              </a:rPr>
              <a:t>sustainable</a:t>
            </a:r>
            <a:r>
              <a:rPr lang="ja-JP" altLang="en-US" sz="1000" dirty="0">
                <a:latin typeface="Meiryo"/>
                <a:ea typeface="Meiryo"/>
                <a:cs typeface="+mn-lt"/>
              </a:rPr>
              <a:t> </a:t>
            </a:r>
            <a:r>
              <a:rPr lang="en-US" altLang="ja-JP" sz="1000">
                <a:latin typeface="Meiryo"/>
                <a:ea typeface="Meiryo"/>
                <a:cs typeface="+mn-lt"/>
              </a:rPr>
              <a:t>self-reliance</a:t>
            </a:r>
            <a:r>
              <a:rPr lang="ja-JP" altLang="en-US" sz="1000" dirty="0">
                <a:latin typeface="Meiryo"/>
                <a:ea typeface="Meiryo"/>
                <a:cs typeface="+mn-lt"/>
              </a:rPr>
              <a:t> </a:t>
            </a:r>
            <a:r>
              <a:rPr lang="en-US" altLang="ja-JP" sz="1000">
                <a:latin typeface="Meiryo"/>
                <a:ea typeface="Meiryo"/>
                <a:cs typeface="+mn-lt"/>
              </a:rPr>
              <a:t>and</a:t>
            </a:r>
            <a:r>
              <a:rPr lang="ja-JP" altLang="en-US" sz="1000" dirty="0">
                <a:latin typeface="Meiryo"/>
                <a:ea typeface="Meiryo"/>
                <a:cs typeface="+mn-lt"/>
              </a:rPr>
              <a:t> </a:t>
            </a:r>
            <a:r>
              <a:rPr lang="en-US" altLang="ja-JP" sz="1000">
                <a:latin typeface="Meiryo"/>
                <a:ea typeface="Meiryo"/>
                <a:cs typeface="+mn-lt"/>
              </a:rPr>
              <a:t>community</a:t>
            </a:r>
            <a:r>
              <a:rPr lang="ja-JP" altLang="en-US" sz="1000" dirty="0">
                <a:latin typeface="Meiryo"/>
                <a:ea typeface="Meiryo"/>
                <a:cs typeface="+mn-lt"/>
              </a:rPr>
              <a:t> </a:t>
            </a:r>
          </a:p>
          <a:p>
            <a:r>
              <a:rPr lang="en-US" altLang="ja-JP" sz="1000">
                <a:latin typeface="Meiryo"/>
                <a:ea typeface="Meiryo"/>
                <a:cs typeface="+mn-lt"/>
              </a:rPr>
              <a:t>   building,</a:t>
            </a:r>
            <a:r>
              <a:rPr lang="ja-JP" altLang="en-US" sz="1000" dirty="0">
                <a:latin typeface="Meiryo"/>
                <a:ea typeface="Meiryo"/>
                <a:cs typeface="+mn-lt"/>
              </a:rPr>
              <a:t> </a:t>
            </a:r>
            <a:r>
              <a:rPr lang="en-US" altLang="ja-JP" sz="1000">
                <a:latin typeface="Meiryo"/>
                <a:ea typeface="Meiryo"/>
                <a:cs typeface="+mn-lt"/>
              </a:rPr>
              <a:t>so</a:t>
            </a:r>
            <a:r>
              <a:rPr lang="ja-JP" altLang="en-US" sz="1000" dirty="0">
                <a:latin typeface="Meiryo"/>
                <a:ea typeface="Meiryo"/>
                <a:cs typeface="+mn-lt"/>
              </a:rPr>
              <a:t> </a:t>
            </a:r>
            <a:r>
              <a:rPr lang="en-US" altLang="ja-JP" sz="1000">
                <a:latin typeface="Meiryo"/>
                <a:ea typeface="Meiryo"/>
                <a:cs typeface="+mn-lt"/>
              </a:rPr>
              <a:t>that</a:t>
            </a:r>
            <a:r>
              <a:rPr lang="ja-JP" altLang="en-US" sz="1000" dirty="0">
                <a:latin typeface="Meiryo"/>
                <a:ea typeface="Meiryo"/>
                <a:cs typeface="+mn-lt"/>
              </a:rPr>
              <a:t> </a:t>
            </a:r>
            <a:r>
              <a:rPr lang="en-US" altLang="ja-JP" sz="1000">
                <a:latin typeface="Meiryo"/>
                <a:ea typeface="Meiryo"/>
                <a:cs typeface="+mn-lt"/>
              </a:rPr>
              <a:t>all</a:t>
            </a:r>
            <a:r>
              <a:rPr lang="ja-JP" altLang="en-US" sz="1000" dirty="0">
                <a:latin typeface="Meiryo"/>
                <a:ea typeface="Meiryo"/>
                <a:cs typeface="+mn-lt"/>
              </a:rPr>
              <a:t> </a:t>
            </a:r>
            <a:r>
              <a:rPr lang="en-US" altLang="ja-JP" sz="1000">
                <a:latin typeface="Meiryo"/>
                <a:ea typeface="Meiryo"/>
                <a:cs typeface="+mn-lt"/>
              </a:rPr>
              <a:t>people</a:t>
            </a:r>
            <a:r>
              <a:rPr lang="ja-JP" altLang="en-US" sz="1000" dirty="0">
                <a:latin typeface="Meiryo"/>
                <a:ea typeface="Meiryo"/>
                <a:cs typeface="+mn-lt"/>
              </a:rPr>
              <a:t> </a:t>
            </a:r>
            <a:r>
              <a:rPr lang="en-US" altLang="ja-JP" sz="1000">
                <a:latin typeface="Meiryo"/>
                <a:ea typeface="Meiryo"/>
                <a:cs typeface="+mn-lt"/>
              </a:rPr>
              <a:t>can</a:t>
            </a:r>
            <a:r>
              <a:rPr lang="ja-JP" altLang="en-US" sz="1000" dirty="0">
                <a:latin typeface="Meiryo"/>
                <a:ea typeface="Meiryo"/>
                <a:cs typeface="+mn-lt"/>
              </a:rPr>
              <a:t> </a:t>
            </a:r>
            <a:r>
              <a:rPr lang="en-US" altLang="ja-JP" sz="1000">
                <a:latin typeface="Meiryo"/>
                <a:ea typeface="Meiryo"/>
                <a:cs typeface="+mn-lt"/>
              </a:rPr>
              <a:t>reach</a:t>
            </a:r>
            <a:r>
              <a:rPr lang="ja-JP" altLang="en-US" sz="1000" dirty="0">
                <a:latin typeface="Meiryo"/>
                <a:ea typeface="Meiryo"/>
                <a:cs typeface="+mn-lt"/>
              </a:rPr>
              <a:t> </a:t>
            </a:r>
            <a:r>
              <a:rPr lang="en-US" altLang="ja-JP" sz="1000">
                <a:latin typeface="Meiryo"/>
                <a:ea typeface="Meiryo"/>
                <a:cs typeface="+mn-lt"/>
              </a:rPr>
              <a:t>their</a:t>
            </a:r>
            <a:r>
              <a:rPr lang="ja-JP" altLang="en-US" sz="1000" dirty="0">
                <a:latin typeface="Meiryo"/>
                <a:ea typeface="Meiryo"/>
                <a:cs typeface="+mn-lt"/>
              </a:rPr>
              <a:t> </a:t>
            </a:r>
            <a:r>
              <a:rPr lang="en-US" altLang="ja-JP" sz="1000">
                <a:latin typeface="Meiryo"/>
                <a:ea typeface="Meiryo"/>
                <a:cs typeface="+mn-lt"/>
              </a:rPr>
              <a:t>full</a:t>
            </a:r>
            <a:r>
              <a:rPr lang="ja-JP" altLang="en-US" sz="1000" dirty="0">
                <a:latin typeface="Meiryo"/>
                <a:ea typeface="Meiryo"/>
                <a:cs typeface="+mn-lt"/>
              </a:rPr>
              <a:t> </a:t>
            </a:r>
            <a:r>
              <a:rPr lang="en-US" altLang="ja-JP" sz="1000">
                <a:latin typeface="Meiryo"/>
                <a:ea typeface="Meiryo"/>
                <a:cs typeface="+mn-lt"/>
              </a:rPr>
              <a:t>potential.</a:t>
            </a:r>
            <a:endParaRPr lang="ja-JP" sz="1000">
              <a:latin typeface="Meiryo"/>
              <a:ea typeface="Meiryo"/>
            </a:endParaRPr>
          </a:p>
        </p:txBody>
      </p:sp>
      <p:sp>
        <p:nvSpPr>
          <p:cNvPr id="5" name="楕円 4">
            <a:extLst>
              <a:ext uri="{FF2B5EF4-FFF2-40B4-BE49-F238E27FC236}">
                <a16:creationId xmlns:a16="http://schemas.microsoft.com/office/drawing/2014/main" id="{52573E63-4181-EDFE-09BB-8AF37EA1E76C}"/>
              </a:ext>
            </a:extLst>
          </p:cNvPr>
          <p:cNvSpPr/>
          <p:nvPr/>
        </p:nvSpPr>
        <p:spPr>
          <a:xfrm>
            <a:off x="10252875" y="7132940"/>
            <a:ext cx="273941" cy="2752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F4F93159-4C2E-7BEA-A781-5423B2098B09}"/>
              </a:ext>
            </a:extLst>
          </p:cNvPr>
          <p:cNvSpPr txBox="1"/>
          <p:nvPr/>
        </p:nvSpPr>
        <p:spPr>
          <a:xfrm>
            <a:off x="10154487" y="7162156"/>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01</a:t>
            </a:r>
            <a:endParaRPr lang="ja-JP" sz="1000">
              <a:latin typeface="Meiryo"/>
              <a:ea typeface="Meiryo"/>
            </a:endParaRPr>
          </a:p>
        </p:txBody>
      </p:sp>
    </p:spTree>
    <p:extLst>
      <p:ext uri="{BB962C8B-B14F-4D97-AF65-F5344CB8AC3E}">
        <p14:creationId xmlns:p14="http://schemas.microsoft.com/office/powerpoint/2010/main" val="109711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0CE81-FDE9-0AFC-82CD-651967778A33}"/>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2E976522-EF83-D67F-AB64-0139E7DE07CF}"/>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F2A7507D-5624-1DCA-C1CE-60E3DA214B40}"/>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C0E962D4-2910-D787-F15C-6B28E9A34B97}"/>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97E38BE5-58B0-7F01-C034-C5A127AF85AF}"/>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17" name="テキスト ボックス 16">
            <a:extLst>
              <a:ext uri="{FF2B5EF4-FFF2-40B4-BE49-F238E27FC236}">
                <a16:creationId xmlns:a16="http://schemas.microsoft.com/office/drawing/2014/main" id="{B352C3EE-0777-B6DD-CFCC-70A0F24D1FD4}"/>
              </a:ext>
            </a:extLst>
          </p:cNvPr>
          <p:cNvSpPr txBox="1"/>
          <p:nvPr/>
        </p:nvSpPr>
        <p:spPr>
          <a:xfrm>
            <a:off x="6390108" y="6708964"/>
            <a:ext cx="388642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メイリオ"/>
                <a:ea typeface="メイリオ"/>
                <a:cs typeface="+mn-lt"/>
              </a:rPr>
              <a:t>Experts of the Project of Rice Productivity Improvement in Central Highland (PAPRIZ) providing guidance regarding rice production in Madagascar</a:t>
            </a:r>
            <a:endParaRPr lang="ja-JP" sz="900">
              <a:latin typeface="メイリオ"/>
              <a:ea typeface="メイリオ"/>
            </a:endParaRPr>
          </a:p>
        </p:txBody>
      </p:sp>
      <p:pic>
        <p:nvPicPr>
          <p:cNvPr id="18" name="図 17" descr="草の上にいる人たち&#10;&#10;AI 生成コンテンツは間違っている可能性があります。">
            <a:extLst>
              <a:ext uri="{FF2B5EF4-FFF2-40B4-BE49-F238E27FC236}">
                <a16:creationId xmlns:a16="http://schemas.microsoft.com/office/drawing/2014/main" id="{C0D8C8CC-BBC9-8A75-620A-7AA08623877B}"/>
              </a:ext>
            </a:extLst>
          </p:cNvPr>
          <p:cNvPicPr>
            <a:picLocks noChangeAspect="1"/>
          </p:cNvPicPr>
          <p:nvPr/>
        </p:nvPicPr>
        <p:blipFill>
          <a:blip r:embed="rId2" cstate="screen">
            <a:extLst>
              <a:ext uri="{28A0092B-C50C-407E-A947-70E740481C1C}">
                <a14:useLocalDpi xmlns:a14="http://schemas.microsoft.com/office/drawing/2010/main"/>
              </a:ext>
            </a:extLst>
          </a:blip>
          <a:srcRect t="-700"/>
          <a:stretch>
            <a:fillRect/>
          </a:stretch>
        </p:blipFill>
        <p:spPr>
          <a:xfrm>
            <a:off x="6480307" y="3900903"/>
            <a:ext cx="3663997" cy="2749730"/>
          </a:xfrm>
          <a:prstGeom prst="rect">
            <a:avLst/>
          </a:prstGeom>
          <a:ln>
            <a:noFill/>
          </a:ln>
        </p:spPr>
      </p:pic>
      <p:grpSp>
        <p:nvGrpSpPr>
          <p:cNvPr id="15" name="グループ化 14">
            <a:extLst>
              <a:ext uri="{FF2B5EF4-FFF2-40B4-BE49-F238E27FC236}">
                <a16:creationId xmlns:a16="http://schemas.microsoft.com/office/drawing/2014/main" id="{018158F6-3F53-396C-632B-8D651EE14153}"/>
              </a:ext>
            </a:extLst>
          </p:cNvPr>
          <p:cNvGrpSpPr/>
          <p:nvPr/>
        </p:nvGrpSpPr>
        <p:grpSpPr>
          <a:xfrm>
            <a:off x="10154487" y="7132940"/>
            <a:ext cx="476056" cy="275437"/>
            <a:chOff x="9952321" y="7089339"/>
            <a:chExt cx="476056" cy="275437"/>
          </a:xfrm>
        </p:grpSpPr>
        <p:sp>
          <p:nvSpPr>
            <p:cNvPr id="13" name="楕円 12">
              <a:extLst>
                <a:ext uri="{FF2B5EF4-FFF2-40B4-BE49-F238E27FC236}">
                  <a16:creationId xmlns:a16="http://schemas.microsoft.com/office/drawing/2014/main" id="{03C455E4-92C4-A606-C6B4-9361EC5EDF4F}"/>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1E80974A-3E1D-C093-0E21-67B5787C553C}"/>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19</a:t>
              </a:r>
              <a:endParaRPr lang="ja-JP" dirty="0"/>
            </a:p>
          </p:txBody>
        </p:sp>
      </p:grpSp>
      <p:sp>
        <p:nvSpPr>
          <p:cNvPr id="19" name="テキスト ボックス タイトル">
            <a:extLst>
              <a:ext uri="{FF2B5EF4-FFF2-40B4-BE49-F238E27FC236}">
                <a16:creationId xmlns:a16="http://schemas.microsoft.com/office/drawing/2014/main" id="{ABDDBB91-5152-AC3A-C103-3CEA5093756A}"/>
              </a:ext>
            </a:extLst>
          </p:cNvPr>
          <p:cNvSpPr txBox="1"/>
          <p:nvPr/>
        </p:nvSpPr>
        <p:spPr>
          <a:xfrm>
            <a:off x="1681565" y="770915"/>
            <a:ext cx="7105162"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dirty="0">
                <a:latin typeface="Meiryo"/>
                <a:ea typeface="+mn-lt"/>
                <a:cs typeface="+mn-lt"/>
              </a:rPr>
              <a:t>Overview</a:t>
            </a:r>
            <a:r>
              <a:rPr lang="ja-JP" altLang="en-US" sz="2800" b="1" dirty="0">
                <a:latin typeface="Meiryo"/>
                <a:ea typeface="Meiryo"/>
                <a:cs typeface="+mn-lt"/>
              </a:rPr>
              <a:t> </a:t>
            </a:r>
            <a:r>
              <a:rPr lang="en-US" altLang="ja-JP" sz="2800" b="1" dirty="0">
                <a:latin typeface="Meiryo"/>
                <a:ea typeface="+mn-lt"/>
                <a:cs typeface="+mn-lt"/>
              </a:rPr>
              <a:t>by</a:t>
            </a:r>
            <a:r>
              <a:rPr lang="ja-JP" altLang="en-US" sz="2800" b="1" dirty="0">
                <a:latin typeface="Meiryo"/>
                <a:ea typeface="Meiryo"/>
                <a:cs typeface="+mn-lt"/>
              </a:rPr>
              <a:t> </a:t>
            </a:r>
            <a:r>
              <a:rPr lang="en-US" altLang="ja-JP" sz="2800" b="1">
                <a:latin typeface="Meiryo"/>
                <a:ea typeface="+mn-lt"/>
                <a:cs typeface="+mn-lt"/>
              </a:rPr>
              <a:t>Region</a:t>
            </a:r>
            <a:r>
              <a:rPr lang="ja-JP" altLang="en-US" sz="2800" b="1" dirty="0">
                <a:latin typeface="Meiryo"/>
                <a:ea typeface="Meiryo"/>
              </a:rPr>
              <a:t>　</a:t>
            </a:r>
            <a:r>
              <a:rPr lang="en-US" altLang="ja-JP" sz="2000" b="1">
                <a:latin typeface="Meiryo"/>
                <a:ea typeface="+mn-lt"/>
                <a:cs typeface="+mn-lt"/>
              </a:rPr>
              <a:t>Africa</a:t>
            </a:r>
            <a:endParaRPr lang="ja-JP" altLang="en-US" sz="2000" b="1">
              <a:latin typeface="Meiryo"/>
              <a:ea typeface="Meiryo"/>
            </a:endParaRPr>
          </a:p>
        </p:txBody>
      </p:sp>
      <p:sp>
        <p:nvSpPr>
          <p:cNvPr id="21" name="テキスト ボックス 20">
            <a:extLst>
              <a:ext uri="{FF2B5EF4-FFF2-40B4-BE49-F238E27FC236}">
                <a16:creationId xmlns:a16="http://schemas.microsoft.com/office/drawing/2014/main" id="{8CBF56EB-9879-609E-2345-CA4AB723438C}"/>
              </a:ext>
            </a:extLst>
          </p:cNvPr>
          <p:cNvSpPr txBox="1"/>
          <p:nvPr/>
        </p:nvSpPr>
        <p:spPr>
          <a:xfrm>
            <a:off x="5287655" y="2637176"/>
            <a:ext cx="3197545"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b="1">
                <a:latin typeface="Meiryo"/>
                <a:ea typeface="Meiryo"/>
                <a:cs typeface="+mn-lt"/>
              </a:rPr>
              <a:t>36.208</a:t>
            </a:r>
            <a:r>
              <a:rPr lang="en-US" altLang="ja-JP" sz="1400" b="1">
                <a:latin typeface="Meiryo"/>
                <a:ea typeface="Meiryo"/>
                <a:cs typeface="+mn-lt"/>
              </a:rPr>
              <a:t> billion yen</a:t>
            </a:r>
            <a:endParaRPr lang="ja-JP" sz="1400" b="1">
              <a:latin typeface="Meiryo"/>
              <a:ea typeface="Meiryo"/>
              <a:cs typeface="+mn-lt"/>
            </a:endParaRPr>
          </a:p>
          <a:p>
            <a:pPr algn="r"/>
            <a:r>
              <a:rPr lang="en-US" altLang="ja-JP" sz="2200" b="1">
                <a:latin typeface="Meiryo"/>
                <a:ea typeface="+mn-lt"/>
                <a:cs typeface="+mn-lt"/>
              </a:rPr>
              <a:t>37.661</a:t>
            </a:r>
            <a:r>
              <a:rPr lang="en-US" altLang="ja-JP" sz="1400" b="1" dirty="0">
                <a:latin typeface="Meiryo"/>
                <a:ea typeface="+mn-lt"/>
                <a:cs typeface="+mn-lt"/>
              </a:rPr>
              <a:t> </a:t>
            </a:r>
            <a:r>
              <a:rPr lang="en-US" sz="1400" b="1">
                <a:latin typeface="Meiryo"/>
                <a:ea typeface="Meiryo"/>
                <a:cs typeface="+mn-lt"/>
              </a:rPr>
              <a:t>billion </a:t>
            </a:r>
            <a:r>
              <a:rPr lang="en-US" altLang="ja-JP" sz="1400" b="1">
                <a:latin typeface="Meiryo"/>
                <a:ea typeface="Meiryo"/>
                <a:cs typeface="+mn-lt"/>
              </a:rPr>
              <a:t>yen</a:t>
            </a:r>
            <a:endParaRPr lang="ja-JP" altLang="en-US" sz="1400" b="1" dirty="0">
              <a:latin typeface="Meiryo"/>
              <a:ea typeface="Meiryo"/>
              <a:cs typeface="+mn-lt"/>
            </a:endParaRPr>
          </a:p>
          <a:p>
            <a:pPr algn="r"/>
            <a:r>
              <a:rPr lang="en-US" altLang="ja-JP" sz="2200" b="1">
                <a:latin typeface="Meiryo"/>
                <a:ea typeface="Meiryo"/>
                <a:cs typeface="+mn-lt"/>
              </a:rPr>
              <a:t>34.990</a:t>
            </a:r>
            <a:r>
              <a:rPr lang="ja-JP" altLang="en-US" sz="1400" b="1" dirty="0">
                <a:latin typeface="Meiryo"/>
                <a:ea typeface="Meiryo"/>
                <a:cs typeface="+mn-lt"/>
              </a:rPr>
              <a:t> </a:t>
            </a:r>
            <a:r>
              <a:rPr lang="ja-JP" sz="1400" b="1">
                <a:latin typeface="Meiryo"/>
                <a:ea typeface="Meiryo"/>
                <a:cs typeface="+mn-lt"/>
              </a:rPr>
              <a:t>billion yen</a:t>
            </a:r>
          </a:p>
        </p:txBody>
      </p:sp>
      <p:sp>
        <p:nvSpPr>
          <p:cNvPr id="23" name="正方形/長方形 22">
            <a:extLst>
              <a:ext uri="{FF2B5EF4-FFF2-40B4-BE49-F238E27FC236}">
                <a16:creationId xmlns:a16="http://schemas.microsoft.com/office/drawing/2014/main" id="{210AF9D3-8570-AEB8-9110-20A54045E97E}"/>
              </a:ext>
            </a:extLst>
          </p:cNvPr>
          <p:cNvSpPr/>
          <p:nvPr/>
        </p:nvSpPr>
        <p:spPr>
          <a:xfrm>
            <a:off x="992411" y="2474437"/>
            <a:ext cx="7495948"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5" name="テキスト ボックス 24">
            <a:extLst>
              <a:ext uri="{FF2B5EF4-FFF2-40B4-BE49-F238E27FC236}">
                <a16:creationId xmlns:a16="http://schemas.microsoft.com/office/drawing/2014/main" id="{73CBE21B-6373-F5ED-55B7-0DD9AFD45959}"/>
              </a:ext>
            </a:extLst>
          </p:cNvPr>
          <p:cNvSpPr txBox="1"/>
          <p:nvPr/>
        </p:nvSpPr>
        <p:spPr>
          <a:xfrm>
            <a:off x="902137" y="1770720"/>
            <a:ext cx="8049674"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1500" b="1" dirty="0">
                <a:latin typeface="Meiryo"/>
                <a:ea typeface="Meiryo"/>
                <a:cs typeface="+mn-lt"/>
              </a:rPr>
              <a:t>FY 2023  Total value of JICA programs</a:t>
            </a:r>
            <a:r>
              <a:rPr lang="en-US" sz="4000" b="1" dirty="0">
                <a:latin typeface="Meiryo"/>
                <a:ea typeface="Meiryo"/>
                <a:cs typeface="+mn-lt"/>
              </a:rPr>
              <a:t> </a:t>
            </a:r>
            <a:r>
              <a:rPr lang="en-US" sz="4000" b="1" dirty="0">
                <a:latin typeface="Meiryo"/>
                <a:ea typeface="+mn-lt"/>
                <a:cs typeface="+mn-lt"/>
              </a:rPr>
              <a:t>108.86</a:t>
            </a:r>
            <a:r>
              <a:rPr lang="en-US" altLang="en-US" sz="1400" b="1" dirty="0">
                <a:latin typeface="Meiryo"/>
                <a:ea typeface="Meiryo"/>
                <a:cs typeface="+mn-lt"/>
              </a:rPr>
              <a:t> </a:t>
            </a:r>
            <a:r>
              <a:rPr lang="en-US" sz="1400" b="1" dirty="0">
                <a:latin typeface="Meiryo"/>
                <a:ea typeface="+mn-lt"/>
                <a:cs typeface="+mn-lt"/>
              </a:rPr>
              <a:t>billion yen</a:t>
            </a:r>
            <a:endParaRPr lang="ja-JP" sz="1400" b="1" dirty="0">
              <a:latin typeface="Meiryo"/>
              <a:ea typeface="Meiryo"/>
            </a:endParaRPr>
          </a:p>
        </p:txBody>
      </p:sp>
      <p:grpSp>
        <p:nvGrpSpPr>
          <p:cNvPr id="30" name="グループ化 29">
            <a:extLst>
              <a:ext uri="{FF2B5EF4-FFF2-40B4-BE49-F238E27FC236}">
                <a16:creationId xmlns:a16="http://schemas.microsoft.com/office/drawing/2014/main" id="{904930F1-8691-AA81-F24C-347BCCE341F2}"/>
              </a:ext>
            </a:extLst>
          </p:cNvPr>
          <p:cNvGrpSpPr/>
          <p:nvPr/>
        </p:nvGrpSpPr>
        <p:grpSpPr>
          <a:xfrm>
            <a:off x="902494" y="2680777"/>
            <a:ext cx="4975495" cy="1019388"/>
            <a:chOff x="902494" y="2799690"/>
            <a:chExt cx="4975495" cy="1019388"/>
          </a:xfrm>
        </p:grpSpPr>
        <p:sp>
          <p:nvSpPr>
            <p:cNvPr id="27" name="テキスト ボックス 26">
              <a:extLst>
                <a:ext uri="{FF2B5EF4-FFF2-40B4-BE49-F238E27FC236}">
                  <a16:creationId xmlns:a16="http://schemas.microsoft.com/office/drawing/2014/main" id="{963DB94B-0FFC-F329-BAFF-5629C960E2E4}"/>
                </a:ext>
              </a:extLst>
            </p:cNvPr>
            <p:cNvSpPr txBox="1"/>
            <p:nvPr/>
          </p:nvSpPr>
          <p:spPr>
            <a:xfrm>
              <a:off x="902494" y="2799690"/>
              <a:ext cx="453945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Technical Cooperation</a:t>
              </a:r>
              <a:r>
                <a:rPr lang="ja-JP" altLang="en-US" b="1" dirty="0">
                  <a:latin typeface="Meiryo"/>
                  <a:ea typeface="Meiryo"/>
                  <a:cs typeface="+mn-lt"/>
                </a:rPr>
                <a:t> </a:t>
              </a:r>
              <a:endParaRPr lang="ja-JP" b="1">
                <a:latin typeface="Meiryo"/>
                <a:ea typeface="Meiryo"/>
              </a:endParaRPr>
            </a:p>
          </p:txBody>
        </p:sp>
        <p:sp>
          <p:nvSpPr>
            <p:cNvPr id="28" name="テキスト ボックス 27">
              <a:extLst>
                <a:ext uri="{FF2B5EF4-FFF2-40B4-BE49-F238E27FC236}">
                  <a16:creationId xmlns:a16="http://schemas.microsoft.com/office/drawing/2014/main" id="{C00F9916-FA1B-BC26-8B82-7184A949C896}"/>
                </a:ext>
              </a:extLst>
            </p:cNvPr>
            <p:cNvSpPr txBox="1"/>
            <p:nvPr/>
          </p:nvSpPr>
          <p:spPr>
            <a:xfrm>
              <a:off x="902494" y="3120754"/>
              <a:ext cx="497549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Finance and Investment Cooperation</a:t>
              </a:r>
              <a:r>
                <a:rPr lang="ja-JP" altLang="en-US" b="1" dirty="0">
                  <a:latin typeface="Meiryo"/>
                  <a:ea typeface="Meiryo"/>
                  <a:cs typeface="+mn-lt"/>
                </a:rPr>
                <a:t> </a:t>
              </a:r>
              <a:endParaRPr lang="ja-JP" b="1">
                <a:latin typeface="Meiryo"/>
                <a:ea typeface="Meiryo"/>
              </a:endParaRPr>
            </a:p>
          </p:txBody>
        </p:sp>
        <p:sp>
          <p:nvSpPr>
            <p:cNvPr id="29" name="テキスト ボックス 11">
              <a:extLst>
                <a:ext uri="{FF2B5EF4-FFF2-40B4-BE49-F238E27FC236}">
                  <a16:creationId xmlns:a16="http://schemas.microsoft.com/office/drawing/2014/main" id="{63356F79-3A6A-C987-7B18-C4C0CF7C2F40}"/>
                </a:ext>
              </a:extLst>
            </p:cNvPr>
            <p:cNvSpPr txBox="1"/>
            <p:nvPr/>
          </p:nvSpPr>
          <p:spPr>
            <a:xfrm>
              <a:off x="902494" y="3441818"/>
              <a:ext cx="4024127" cy="3772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Gr</a:t>
              </a:r>
              <a:r>
                <a:rPr lang="en-US" altLang="ja-JP" b="1">
                  <a:latin typeface="Meiryo"/>
                  <a:ea typeface="+mn-lt"/>
                  <a:cs typeface="+mn-lt"/>
                </a:rPr>
                <a:t>a</a:t>
              </a:r>
              <a:r>
                <a:rPr lang="ja-JP" b="1">
                  <a:latin typeface="Meiryo"/>
                  <a:ea typeface="Meiryo"/>
                  <a:cs typeface="+mn-lt"/>
                </a:rPr>
                <a:t>nts</a:t>
              </a:r>
              <a:r>
                <a:rPr lang="ja-JP" altLang="en-US" b="1" dirty="0">
                  <a:latin typeface="Meiryo"/>
                  <a:ea typeface="Meiryo"/>
                  <a:cs typeface="+mn-lt"/>
                </a:rPr>
                <a:t> </a:t>
              </a:r>
              <a:endParaRPr lang="ja-JP" b="1">
                <a:latin typeface="Meiryo"/>
                <a:ea typeface="Meiryo"/>
              </a:endParaRPr>
            </a:p>
          </p:txBody>
        </p:sp>
      </p:grpSp>
      <p:sp>
        <p:nvSpPr>
          <p:cNvPr id="32" name="テキスト ボックス 31">
            <a:extLst>
              <a:ext uri="{FF2B5EF4-FFF2-40B4-BE49-F238E27FC236}">
                <a16:creationId xmlns:a16="http://schemas.microsoft.com/office/drawing/2014/main" id="{A6C6DF2F-91A6-4906-E64A-16A9A1816946}"/>
              </a:ext>
            </a:extLst>
          </p:cNvPr>
          <p:cNvSpPr txBox="1"/>
          <p:nvPr/>
        </p:nvSpPr>
        <p:spPr>
          <a:xfrm>
            <a:off x="991925" y="3901780"/>
            <a:ext cx="5236172" cy="25032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spcBef>
                <a:spcPts val="1000"/>
              </a:spcBef>
              <a:buFont typeface="Arial"/>
              <a:buChar char="•"/>
            </a:pPr>
            <a:r>
              <a:rPr lang="ja-JP" altLang="en-US" sz="1400">
                <a:latin typeface="メイリオ"/>
                <a:ea typeface="メイリオ"/>
                <a:cs typeface="+mn-lt"/>
              </a:rPr>
              <a:t>JICA contributes to achieving this by steadily implementing the initiatives that Japan announced at TICAD8.</a:t>
            </a:r>
            <a:endParaRPr lang="ja-JP" sz="1400">
              <a:latin typeface="メイリオ"/>
              <a:ea typeface="メイリオ"/>
              <a:cs typeface="+mn-lt"/>
            </a:endParaRPr>
          </a:p>
          <a:p>
            <a:pPr marL="182880" indent="-182880">
              <a:spcBef>
                <a:spcPts val="1000"/>
              </a:spcBef>
              <a:buFont typeface="Arial"/>
              <a:buChar char="•"/>
            </a:pPr>
            <a:r>
              <a:rPr lang="ja-JP" sz="1400">
                <a:latin typeface="メイリオ"/>
                <a:ea typeface="メイリオ"/>
                <a:cs typeface="+mn-lt"/>
              </a:rPr>
              <a:t>JICA invited 135 participants in the African Business Education Initiative for Youth (ABE Initiative) to Japan.</a:t>
            </a:r>
            <a:endParaRPr lang="ja-JP" sz="1400">
              <a:latin typeface="メイリオ"/>
              <a:ea typeface="メイリオ"/>
            </a:endParaRPr>
          </a:p>
          <a:p>
            <a:pPr marL="182880" indent="-182880">
              <a:spcBef>
                <a:spcPts val="1000"/>
              </a:spcBef>
              <a:buFont typeface="Arial"/>
              <a:buChar char="•"/>
            </a:pPr>
            <a:r>
              <a:rPr lang="ja-JP" sz="1400">
                <a:latin typeface="メイリオ"/>
                <a:ea typeface="メイリオ"/>
                <a:cs typeface="+mn-lt"/>
              </a:rPr>
              <a:t>JICA has delivered ODA loans of 10 billion yen to the Tanzania Agricultural Inputs Support Project (TAISP), while also promoting the Coalition for African Rice Development (CARD) initiative to increase rice production in Africa.</a:t>
            </a:r>
            <a:endParaRPr lang="ja-JP" sz="1400">
              <a:latin typeface="メイリオ"/>
              <a:ea typeface="メイリオ"/>
            </a:endParaRPr>
          </a:p>
        </p:txBody>
      </p:sp>
    </p:spTree>
    <p:extLst>
      <p:ext uri="{BB962C8B-B14F-4D97-AF65-F5344CB8AC3E}">
        <p14:creationId xmlns:p14="http://schemas.microsoft.com/office/powerpoint/2010/main" val="114290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51D3-D5A4-6348-8FA3-F7CCAB01FE53}"/>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98AEC7E3-9CAB-FC76-3B09-6632941B6DD2}"/>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970B7B13-7DF1-5ABA-B22F-92A734DDC613}"/>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79C9CE65-714B-B59D-ED13-7BE068E5E3FA}"/>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A67A0BF2-CB56-6B79-ECE2-09EA3B866025}"/>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09</a:t>
            </a:r>
            <a:endParaRPr lang="ja-JP">
              <a:solidFill>
                <a:schemeClr val="bg1"/>
              </a:solidFill>
            </a:endParaRPr>
          </a:p>
        </p:txBody>
      </p:sp>
      <p:sp>
        <p:nvSpPr>
          <p:cNvPr id="17" name="テキスト ボックス 16">
            <a:extLst>
              <a:ext uri="{FF2B5EF4-FFF2-40B4-BE49-F238E27FC236}">
                <a16:creationId xmlns:a16="http://schemas.microsoft.com/office/drawing/2014/main" id="{2C5EF052-47DC-4F18-9AA5-D4775D761C74}"/>
              </a:ext>
            </a:extLst>
          </p:cNvPr>
          <p:cNvSpPr txBox="1"/>
          <p:nvPr/>
        </p:nvSpPr>
        <p:spPr>
          <a:xfrm>
            <a:off x="6405964" y="6708964"/>
            <a:ext cx="382696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メイリオ"/>
                <a:ea typeface="メイリオ"/>
                <a:cs typeface="+mn-lt"/>
              </a:rPr>
              <a:t>A family living in the Gaza Strip receives distribution of a food kit</a:t>
            </a:r>
            <a:endParaRPr lang="ja-JP" altLang="en-US" sz="900">
              <a:latin typeface="メイリオ"/>
              <a:ea typeface="メイリオ"/>
            </a:endParaRPr>
          </a:p>
        </p:txBody>
      </p:sp>
      <p:pic>
        <p:nvPicPr>
          <p:cNvPr id="18" name="図 17" descr="人, 座る, 男, 民衆 が含まれている画像&#10;&#10;AI 生成コンテンツは間違っている可能性があります。">
            <a:extLst>
              <a:ext uri="{FF2B5EF4-FFF2-40B4-BE49-F238E27FC236}">
                <a16:creationId xmlns:a16="http://schemas.microsoft.com/office/drawing/2014/main" id="{687EFC9C-E8CE-D1A9-CEA9-D48E24881E3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480307" y="3900903"/>
            <a:ext cx="3663997" cy="2749730"/>
          </a:xfrm>
          <a:prstGeom prst="rect">
            <a:avLst/>
          </a:prstGeom>
          <a:ln>
            <a:noFill/>
          </a:ln>
        </p:spPr>
      </p:pic>
      <p:grpSp>
        <p:nvGrpSpPr>
          <p:cNvPr id="15" name="グループ化 14">
            <a:extLst>
              <a:ext uri="{FF2B5EF4-FFF2-40B4-BE49-F238E27FC236}">
                <a16:creationId xmlns:a16="http://schemas.microsoft.com/office/drawing/2014/main" id="{ADDC53D0-2B18-CC89-502B-6B4D3D5F5350}"/>
              </a:ext>
            </a:extLst>
          </p:cNvPr>
          <p:cNvGrpSpPr/>
          <p:nvPr/>
        </p:nvGrpSpPr>
        <p:grpSpPr>
          <a:xfrm>
            <a:off x="10154487" y="7132940"/>
            <a:ext cx="476056" cy="275437"/>
            <a:chOff x="9952321" y="7089339"/>
            <a:chExt cx="476056" cy="275437"/>
          </a:xfrm>
        </p:grpSpPr>
        <p:sp>
          <p:nvSpPr>
            <p:cNvPr id="13" name="楕円 12">
              <a:extLst>
                <a:ext uri="{FF2B5EF4-FFF2-40B4-BE49-F238E27FC236}">
                  <a16:creationId xmlns:a16="http://schemas.microsoft.com/office/drawing/2014/main" id="{5B3FC762-F8E9-7397-B465-2A1290735302}"/>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EDE4889F-F94E-0FA3-7B9E-AC65F24EEA1E}"/>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20</a:t>
              </a:r>
              <a:endParaRPr lang="ja-JP" dirty="0"/>
            </a:p>
          </p:txBody>
        </p:sp>
      </p:grpSp>
      <p:sp>
        <p:nvSpPr>
          <p:cNvPr id="19" name="テキスト ボックス タイトル">
            <a:extLst>
              <a:ext uri="{FF2B5EF4-FFF2-40B4-BE49-F238E27FC236}">
                <a16:creationId xmlns:a16="http://schemas.microsoft.com/office/drawing/2014/main" id="{0C7A9569-7C11-70A0-96B6-631C1D85B5E5}"/>
              </a:ext>
            </a:extLst>
          </p:cNvPr>
          <p:cNvSpPr txBox="1"/>
          <p:nvPr/>
        </p:nvSpPr>
        <p:spPr>
          <a:xfrm>
            <a:off x="1681565" y="774878"/>
            <a:ext cx="8623389"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dirty="0">
                <a:latin typeface="Meiryo"/>
                <a:ea typeface="+mn-lt"/>
                <a:cs typeface="+mn-lt"/>
              </a:rPr>
              <a:t>Overview</a:t>
            </a:r>
            <a:r>
              <a:rPr lang="ja-JP" altLang="en-US" sz="2800" b="1" dirty="0">
                <a:latin typeface="Meiryo"/>
                <a:ea typeface="Meiryo"/>
                <a:cs typeface="+mn-lt"/>
              </a:rPr>
              <a:t> </a:t>
            </a:r>
            <a:r>
              <a:rPr lang="en-US" altLang="ja-JP" sz="2800" b="1" dirty="0">
                <a:latin typeface="Meiryo"/>
                <a:ea typeface="+mn-lt"/>
                <a:cs typeface="+mn-lt"/>
              </a:rPr>
              <a:t>by</a:t>
            </a:r>
            <a:r>
              <a:rPr lang="ja-JP" altLang="en-US" sz="2800" b="1" dirty="0">
                <a:latin typeface="Meiryo"/>
                <a:ea typeface="Meiryo"/>
                <a:cs typeface="+mn-lt"/>
              </a:rPr>
              <a:t> </a:t>
            </a:r>
            <a:r>
              <a:rPr lang="en-US" altLang="ja-JP" sz="2800" b="1">
                <a:latin typeface="Meiryo"/>
                <a:ea typeface="+mn-lt"/>
                <a:cs typeface="+mn-lt"/>
              </a:rPr>
              <a:t>Region</a:t>
            </a:r>
            <a:r>
              <a:rPr lang="ja-JP" altLang="en-US" sz="2800" b="1" dirty="0">
                <a:latin typeface="Meiryo"/>
                <a:ea typeface="Meiryo"/>
              </a:rPr>
              <a:t>　</a:t>
            </a:r>
            <a:r>
              <a:rPr lang="en-US" altLang="ja-JP" sz="2000" b="1">
                <a:latin typeface="Meiryo"/>
                <a:ea typeface="+mn-lt"/>
                <a:cs typeface="+mn-lt"/>
              </a:rPr>
              <a:t>Middle East and Europe</a:t>
            </a:r>
            <a:endParaRPr lang="ja-JP" altLang="en-US" sz="2000" b="1">
              <a:latin typeface="Meiryo"/>
              <a:ea typeface="Meiryo"/>
            </a:endParaRPr>
          </a:p>
        </p:txBody>
      </p:sp>
      <p:sp>
        <p:nvSpPr>
          <p:cNvPr id="21" name="テキスト ボックス 20">
            <a:extLst>
              <a:ext uri="{FF2B5EF4-FFF2-40B4-BE49-F238E27FC236}">
                <a16:creationId xmlns:a16="http://schemas.microsoft.com/office/drawing/2014/main" id="{793DF810-ED66-0B5F-1955-4D4B5DB02333}"/>
              </a:ext>
            </a:extLst>
          </p:cNvPr>
          <p:cNvSpPr txBox="1"/>
          <p:nvPr/>
        </p:nvSpPr>
        <p:spPr>
          <a:xfrm>
            <a:off x="5287655" y="2637176"/>
            <a:ext cx="3197545"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200" b="1">
                <a:latin typeface="Meiryo"/>
                <a:ea typeface="Meiryo"/>
                <a:cs typeface="+mn-lt"/>
              </a:rPr>
              <a:t>13.486</a:t>
            </a:r>
            <a:r>
              <a:rPr lang="en-US" altLang="ja-JP" sz="1400" b="1">
                <a:latin typeface="Meiryo"/>
                <a:ea typeface="Meiryo"/>
                <a:cs typeface="+mn-lt"/>
              </a:rPr>
              <a:t> billion yen</a:t>
            </a:r>
            <a:endParaRPr lang="ja-JP" sz="1400" b="1">
              <a:latin typeface="Meiryo"/>
              <a:ea typeface="Meiryo"/>
              <a:cs typeface="+mn-lt"/>
            </a:endParaRPr>
          </a:p>
          <a:p>
            <a:pPr algn="r"/>
            <a:r>
              <a:rPr lang="en-US" altLang="ja-JP" sz="2200" b="1">
                <a:latin typeface="Meiryo"/>
                <a:ea typeface="+mn-lt"/>
                <a:cs typeface="+mn-lt"/>
              </a:rPr>
              <a:t>396.858</a:t>
            </a:r>
            <a:r>
              <a:rPr lang="en-US" altLang="ja-JP" sz="1400" b="1" dirty="0">
                <a:latin typeface="Meiryo"/>
                <a:ea typeface="+mn-lt"/>
                <a:cs typeface="+mn-lt"/>
              </a:rPr>
              <a:t> </a:t>
            </a:r>
            <a:r>
              <a:rPr lang="en-US" sz="1400" b="1">
                <a:latin typeface="Meiryo"/>
                <a:ea typeface="Meiryo"/>
                <a:cs typeface="+mn-lt"/>
              </a:rPr>
              <a:t>billion </a:t>
            </a:r>
            <a:r>
              <a:rPr lang="en-US" altLang="ja-JP" sz="1400" b="1">
                <a:latin typeface="Meiryo"/>
                <a:ea typeface="Meiryo"/>
                <a:cs typeface="+mn-lt"/>
              </a:rPr>
              <a:t>yen</a:t>
            </a:r>
            <a:endParaRPr lang="ja-JP" altLang="en-US" sz="1400" b="1" dirty="0">
              <a:latin typeface="Meiryo"/>
              <a:ea typeface="Meiryo"/>
              <a:cs typeface="+mn-lt"/>
            </a:endParaRPr>
          </a:p>
          <a:p>
            <a:pPr algn="r"/>
            <a:r>
              <a:rPr lang="en-US" altLang="ja-JP" sz="2200" b="1">
                <a:latin typeface="Meiryo"/>
                <a:ea typeface="Meiryo"/>
                <a:cs typeface="+mn-lt"/>
              </a:rPr>
              <a:t>76.270</a:t>
            </a:r>
            <a:r>
              <a:rPr lang="ja-JP" altLang="en-US" sz="1400" b="1" dirty="0">
                <a:latin typeface="Meiryo"/>
                <a:ea typeface="Meiryo"/>
                <a:cs typeface="+mn-lt"/>
              </a:rPr>
              <a:t> </a:t>
            </a:r>
            <a:r>
              <a:rPr lang="ja-JP" sz="1400" b="1">
                <a:latin typeface="Meiryo"/>
                <a:ea typeface="Meiryo"/>
                <a:cs typeface="+mn-lt"/>
              </a:rPr>
              <a:t>billion yen</a:t>
            </a:r>
          </a:p>
        </p:txBody>
      </p:sp>
      <p:sp>
        <p:nvSpPr>
          <p:cNvPr id="23" name="正方形/長方形 22">
            <a:extLst>
              <a:ext uri="{FF2B5EF4-FFF2-40B4-BE49-F238E27FC236}">
                <a16:creationId xmlns:a16="http://schemas.microsoft.com/office/drawing/2014/main" id="{F8C35742-72C1-A97C-8D97-CF40FD630A12}"/>
              </a:ext>
            </a:extLst>
          </p:cNvPr>
          <p:cNvSpPr/>
          <p:nvPr/>
        </p:nvSpPr>
        <p:spPr>
          <a:xfrm>
            <a:off x="992411" y="2474437"/>
            <a:ext cx="7495948" cy="340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5" name="テキスト ボックス 24">
            <a:extLst>
              <a:ext uri="{FF2B5EF4-FFF2-40B4-BE49-F238E27FC236}">
                <a16:creationId xmlns:a16="http://schemas.microsoft.com/office/drawing/2014/main" id="{ED9AF209-C90E-E7E6-8588-1733D319D5A1}"/>
              </a:ext>
            </a:extLst>
          </p:cNvPr>
          <p:cNvSpPr txBox="1"/>
          <p:nvPr/>
        </p:nvSpPr>
        <p:spPr>
          <a:xfrm>
            <a:off x="902137" y="1770720"/>
            <a:ext cx="8049674" cy="70788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1500" b="1" dirty="0">
                <a:latin typeface="Meiryo"/>
                <a:ea typeface="Meiryo"/>
                <a:cs typeface="+mn-lt"/>
              </a:rPr>
              <a:t>FY 2023  Total value of JICA programs</a:t>
            </a:r>
            <a:r>
              <a:rPr lang="en-US" sz="4000" b="1" dirty="0">
                <a:latin typeface="Meiryo"/>
                <a:ea typeface="Meiryo"/>
                <a:cs typeface="+mn-lt"/>
              </a:rPr>
              <a:t> </a:t>
            </a:r>
            <a:r>
              <a:rPr lang="en-US" sz="4000" b="1" dirty="0">
                <a:latin typeface="Meiryo"/>
                <a:ea typeface="+mn-lt"/>
                <a:cs typeface="+mn-lt"/>
              </a:rPr>
              <a:t>486.614</a:t>
            </a:r>
            <a:r>
              <a:rPr lang="en-US" altLang="en-US" sz="1400" b="1" dirty="0">
                <a:latin typeface="Meiryo"/>
                <a:ea typeface="Meiryo"/>
                <a:cs typeface="+mn-lt"/>
              </a:rPr>
              <a:t> </a:t>
            </a:r>
            <a:r>
              <a:rPr lang="en-US" sz="1400" b="1" dirty="0">
                <a:latin typeface="Meiryo"/>
                <a:ea typeface="+mn-lt"/>
                <a:cs typeface="+mn-lt"/>
              </a:rPr>
              <a:t>billion yen</a:t>
            </a:r>
            <a:endParaRPr lang="ja-JP" sz="1400" b="1" dirty="0">
              <a:latin typeface="Meiryo"/>
              <a:ea typeface="Meiryo"/>
            </a:endParaRPr>
          </a:p>
        </p:txBody>
      </p:sp>
      <p:grpSp>
        <p:nvGrpSpPr>
          <p:cNvPr id="30" name="グループ化 29">
            <a:extLst>
              <a:ext uri="{FF2B5EF4-FFF2-40B4-BE49-F238E27FC236}">
                <a16:creationId xmlns:a16="http://schemas.microsoft.com/office/drawing/2014/main" id="{2B3787C7-82DB-ED9B-8F19-2865336E9493}"/>
              </a:ext>
            </a:extLst>
          </p:cNvPr>
          <p:cNvGrpSpPr/>
          <p:nvPr/>
        </p:nvGrpSpPr>
        <p:grpSpPr>
          <a:xfrm>
            <a:off x="902494" y="2680777"/>
            <a:ext cx="4975495" cy="1019388"/>
            <a:chOff x="902494" y="2799690"/>
            <a:chExt cx="4975495" cy="1019388"/>
          </a:xfrm>
        </p:grpSpPr>
        <p:sp>
          <p:nvSpPr>
            <p:cNvPr id="27" name="テキスト ボックス 26">
              <a:extLst>
                <a:ext uri="{FF2B5EF4-FFF2-40B4-BE49-F238E27FC236}">
                  <a16:creationId xmlns:a16="http://schemas.microsoft.com/office/drawing/2014/main" id="{777225BB-2388-F4A1-665C-19BE0BD07F81}"/>
                </a:ext>
              </a:extLst>
            </p:cNvPr>
            <p:cNvSpPr txBox="1"/>
            <p:nvPr/>
          </p:nvSpPr>
          <p:spPr>
            <a:xfrm>
              <a:off x="902494" y="2799690"/>
              <a:ext cx="453945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Technical Cooperation</a:t>
              </a:r>
              <a:r>
                <a:rPr lang="ja-JP" altLang="en-US" b="1" dirty="0">
                  <a:latin typeface="Meiryo"/>
                  <a:ea typeface="Meiryo"/>
                  <a:cs typeface="+mn-lt"/>
                </a:rPr>
                <a:t> </a:t>
              </a:r>
              <a:endParaRPr lang="ja-JP" b="1">
                <a:latin typeface="Meiryo"/>
                <a:ea typeface="Meiryo"/>
              </a:endParaRPr>
            </a:p>
          </p:txBody>
        </p:sp>
        <p:sp>
          <p:nvSpPr>
            <p:cNvPr id="28" name="テキスト ボックス 27">
              <a:extLst>
                <a:ext uri="{FF2B5EF4-FFF2-40B4-BE49-F238E27FC236}">
                  <a16:creationId xmlns:a16="http://schemas.microsoft.com/office/drawing/2014/main" id="{E438637B-2514-64D6-555D-982D468131D2}"/>
                </a:ext>
              </a:extLst>
            </p:cNvPr>
            <p:cNvSpPr txBox="1"/>
            <p:nvPr/>
          </p:nvSpPr>
          <p:spPr>
            <a:xfrm>
              <a:off x="902494" y="3120754"/>
              <a:ext cx="497549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Finance and Investment Cooperation</a:t>
              </a:r>
              <a:r>
                <a:rPr lang="ja-JP" altLang="en-US" b="1" dirty="0">
                  <a:latin typeface="Meiryo"/>
                  <a:ea typeface="Meiryo"/>
                  <a:cs typeface="+mn-lt"/>
                </a:rPr>
                <a:t> </a:t>
              </a:r>
              <a:endParaRPr lang="ja-JP" b="1">
                <a:latin typeface="Meiryo"/>
                <a:ea typeface="Meiryo"/>
              </a:endParaRPr>
            </a:p>
          </p:txBody>
        </p:sp>
        <p:sp>
          <p:nvSpPr>
            <p:cNvPr id="29" name="テキスト ボックス 11">
              <a:extLst>
                <a:ext uri="{FF2B5EF4-FFF2-40B4-BE49-F238E27FC236}">
                  <a16:creationId xmlns:a16="http://schemas.microsoft.com/office/drawing/2014/main" id="{10BAD8F6-0FAB-8072-9BCA-BC927A066C0A}"/>
                </a:ext>
              </a:extLst>
            </p:cNvPr>
            <p:cNvSpPr txBox="1"/>
            <p:nvPr/>
          </p:nvSpPr>
          <p:spPr>
            <a:xfrm>
              <a:off x="902494" y="3441818"/>
              <a:ext cx="4024127" cy="3772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b="1">
                  <a:latin typeface="Meiryo"/>
                  <a:ea typeface="Meiryo"/>
                  <a:cs typeface="+mn-lt"/>
                </a:rPr>
                <a:t>Gr</a:t>
              </a:r>
              <a:r>
                <a:rPr lang="en-US" altLang="ja-JP" b="1">
                  <a:latin typeface="Meiryo"/>
                  <a:ea typeface="+mn-lt"/>
                  <a:cs typeface="+mn-lt"/>
                </a:rPr>
                <a:t>a</a:t>
              </a:r>
              <a:r>
                <a:rPr lang="ja-JP" b="1">
                  <a:latin typeface="Meiryo"/>
                  <a:ea typeface="Meiryo"/>
                  <a:cs typeface="+mn-lt"/>
                </a:rPr>
                <a:t>nts</a:t>
              </a:r>
              <a:r>
                <a:rPr lang="ja-JP" altLang="en-US" b="1" dirty="0">
                  <a:latin typeface="Meiryo"/>
                  <a:ea typeface="Meiryo"/>
                  <a:cs typeface="+mn-lt"/>
                </a:rPr>
                <a:t> </a:t>
              </a:r>
              <a:endParaRPr lang="ja-JP" b="1">
                <a:latin typeface="Meiryo"/>
                <a:ea typeface="Meiryo"/>
              </a:endParaRPr>
            </a:p>
          </p:txBody>
        </p:sp>
      </p:grpSp>
      <p:sp>
        <p:nvSpPr>
          <p:cNvPr id="32" name="テキスト ボックス 31">
            <a:extLst>
              <a:ext uri="{FF2B5EF4-FFF2-40B4-BE49-F238E27FC236}">
                <a16:creationId xmlns:a16="http://schemas.microsoft.com/office/drawing/2014/main" id="{2D6CCF1C-D60D-51CB-A681-4738B0C99069}"/>
              </a:ext>
            </a:extLst>
          </p:cNvPr>
          <p:cNvSpPr txBox="1"/>
          <p:nvPr/>
        </p:nvSpPr>
        <p:spPr>
          <a:xfrm>
            <a:off x="900753" y="3786832"/>
            <a:ext cx="5430409" cy="32778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spcBef>
                <a:spcPts val="1000"/>
              </a:spcBef>
              <a:buFont typeface="Arial"/>
              <a:buChar char="•"/>
            </a:pPr>
            <a:r>
              <a:rPr lang="ja-JP" altLang="en-US" sz="1300">
                <a:latin typeface="メイリオ"/>
                <a:ea typeface="メイリオ"/>
                <a:cs typeface="+mn-lt"/>
              </a:rPr>
              <a:t>In the Middle East, in response to the armed conflict in the Gaza Strip, JICA provided variety of materials to Gaza, including tents, blankets, medical consumables, and food kits.</a:t>
            </a:r>
            <a:endParaRPr lang="ja-JP" sz="1300">
              <a:latin typeface="メイリオ"/>
              <a:ea typeface="メイリオ"/>
              <a:cs typeface="+mn-lt"/>
            </a:endParaRPr>
          </a:p>
          <a:p>
            <a:pPr marL="182880" indent="-182880">
              <a:spcBef>
                <a:spcPts val="1000"/>
              </a:spcBef>
              <a:buFont typeface="Arial"/>
              <a:buChar char="•"/>
            </a:pPr>
            <a:r>
              <a:rPr lang="ja-JP" sz="1300">
                <a:latin typeface="メイリオ"/>
                <a:ea typeface="メイリオ"/>
                <a:cs typeface="+mn-lt"/>
              </a:rPr>
              <a:t>In addition to the continued support for the oil refinery project in Iraq, JICA is cooperating in the water sector in Tunisia, and the extension of Cairo Metro in Egypt as key infrastructure to support the day-to-day lives of the citizens.</a:t>
            </a:r>
            <a:endParaRPr lang="ja-JP" sz="1300">
              <a:latin typeface="メイリオ"/>
              <a:ea typeface="メイリオ"/>
            </a:endParaRPr>
          </a:p>
          <a:p>
            <a:pPr marL="182880" indent="-182880">
              <a:spcBef>
                <a:spcPts val="1000"/>
              </a:spcBef>
              <a:buFont typeface="Arial"/>
              <a:buChar char="•"/>
            </a:pPr>
            <a:r>
              <a:rPr lang="ja-JP" sz="1300">
                <a:latin typeface="メイリオ"/>
                <a:ea typeface="メイリオ"/>
                <a:cs typeface="+mn-lt"/>
              </a:rPr>
              <a:t>In Europe, JICA has been involved in clearing landmines and unexploded ordnance in Ukraine, and has cooperated in emergency recovery and economic reconstruction, for example by promoting private sector investments.</a:t>
            </a:r>
            <a:endParaRPr lang="ja-JP" sz="1300">
              <a:latin typeface="メイリオ"/>
              <a:ea typeface="メイリオ"/>
            </a:endParaRPr>
          </a:p>
          <a:p>
            <a:pPr marL="182880" indent="-182880">
              <a:spcBef>
                <a:spcPts val="1000"/>
              </a:spcBef>
              <a:buFont typeface="Arial"/>
              <a:buChar char="•"/>
            </a:pPr>
            <a:r>
              <a:rPr lang="ja-JP" sz="1300">
                <a:latin typeface="メイリオ"/>
                <a:ea typeface="メイリオ"/>
                <a:cs typeface="+mn-lt"/>
              </a:rPr>
              <a:t>JICA put related parties in the Tohoku region in contact with Ukraine and Türkiye, and provided opportunities to learn from experiences in recovery from the East Japan earthquake.</a:t>
            </a:r>
            <a:endParaRPr lang="ja-JP" sz="1300">
              <a:latin typeface="メイリオ"/>
              <a:ea typeface="メイリオ"/>
            </a:endParaRPr>
          </a:p>
        </p:txBody>
      </p:sp>
    </p:spTree>
    <p:extLst>
      <p:ext uri="{BB962C8B-B14F-4D97-AF65-F5344CB8AC3E}">
        <p14:creationId xmlns:p14="http://schemas.microsoft.com/office/powerpoint/2010/main" val="309110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FBC48-ABBD-CDF7-68AB-84E676BB21F4}"/>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D2CDEAFD-8A01-C012-973F-FAFA2D461C0D}"/>
              </a:ext>
            </a:extLst>
          </p:cNvPr>
          <p:cNvGrpSpPr/>
          <p:nvPr/>
        </p:nvGrpSpPr>
        <p:grpSpPr>
          <a:xfrm>
            <a:off x="536312" y="1784002"/>
            <a:ext cx="9612344" cy="5240648"/>
            <a:chOff x="536360" y="1784002"/>
            <a:chExt cx="9612344" cy="5240648"/>
          </a:xfrm>
        </p:grpSpPr>
        <p:sp>
          <p:nvSpPr>
            <p:cNvPr id="4" name="ガイド" hidden="1">
              <a:extLst>
                <a:ext uri="{FF2B5EF4-FFF2-40B4-BE49-F238E27FC236}">
                  <a16:creationId xmlns:a16="http://schemas.microsoft.com/office/drawing/2014/main" id="{7F576594-B8E7-FE08-39EA-5AFBD9D2DCF7}"/>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hidden="1">
              <a:extLst>
                <a:ext uri="{FF2B5EF4-FFF2-40B4-BE49-F238E27FC236}">
                  <a16:creationId xmlns:a16="http://schemas.microsoft.com/office/drawing/2014/main" id="{F558B50A-160D-ADA9-C804-0BB884C99F4A}"/>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61CBF544-E9A3-938A-F359-79C867021BF5}"/>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10</a:t>
            </a:r>
            <a:endParaRPr lang="ja-JP">
              <a:solidFill>
                <a:schemeClr val="bg1"/>
              </a:solidFill>
            </a:endParaRPr>
          </a:p>
        </p:txBody>
      </p:sp>
      <p:sp>
        <p:nvSpPr>
          <p:cNvPr id="2" name="テキスト ボックス 1">
            <a:extLst>
              <a:ext uri="{FF2B5EF4-FFF2-40B4-BE49-F238E27FC236}">
                <a16:creationId xmlns:a16="http://schemas.microsoft.com/office/drawing/2014/main" id="{4D5CCDBE-F547-A7C1-6817-A172561658E6}"/>
              </a:ext>
            </a:extLst>
          </p:cNvPr>
          <p:cNvSpPr txBox="1"/>
          <p:nvPr/>
        </p:nvSpPr>
        <p:spPr>
          <a:xfrm>
            <a:off x="544578" y="1716419"/>
            <a:ext cx="4593282" cy="6502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b="1">
                <a:latin typeface="Meiryo"/>
                <a:ea typeface="Meiryo"/>
                <a:cs typeface="+mn-lt"/>
              </a:rPr>
              <a:t>Partnerships with Universities and Research Institutions</a:t>
            </a:r>
            <a:endParaRPr lang="ja-JP" b="1">
              <a:latin typeface="Meiryo"/>
              <a:ea typeface="Meiryo"/>
            </a:endParaRPr>
          </a:p>
        </p:txBody>
      </p:sp>
      <p:sp>
        <p:nvSpPr>
          <p:cNvPr id="3" name="テキスト ボックス 2">
            <a:extLst>
              <a:ext uri="{FF2B5EF4-FFF2-40B4-BE49-F238E27FC236}">
                <a16:creationId xmlns:a16="http://schemas.microsoft.com/office/drawing/2014/main" id="{D3B77A1D-490A-F57D-33FB-3077EE7CD86C}"/>
              </a:ext>
            </a:extLst>
          </p:cNvPr>
          <p:cNvSpPr txBox="1"/>
          <p:nvPr/>
        </p:nvSpPr>
        <p:spPr>
          <a:xfrm>
            <a:off x="552506" y="2453093"/>
            <a:ext cx="4884646" cy="23852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450" b="1">
                <a:latin typeface="Meiryo"/>
                <a:ea typeface="+mn-lt"/>
                <a:cs typeface="+mn-lt"/>
              </a:rPr>
              <a:t>JICA</a:t>
            </a:r>
            <a:r>
              <a:rPr lang="ja-JP" sz="1450" b="1">
                <a:latin typeface="Meiryo"/>
                <a:ea typeface="Meiryo"/>
                <a:cs typeface="+mn-lt"/>
              </a:rPr>
              <a:t> Development Studies Program (JICA-DSP)</a:t>
            </a:r>
            <a:endParaRPr lang="ja-JP" sz="1450" b="1">
              <a:latin typeface="Meiryo"/>
              <a:ea typeface="Meiryo"/>
            </a:endParaRPr>
          </a:p>
          <a:p>
            <a:pPr marL="91440" indent="-91440">
              <a:buFont typeface="Arial"/>
              <a:buChar char="•"/>
            </a:pPr>
            <a:r>
              <a:rPr lang="ja-JP" sz="1300">
                <a:latin typeface="Meiryo"/>
                <a:ea typeface="Meiryo"/>
                <a:cs typeface="+mn-lt"/>
              </a:rPr>
              <a:t>Sharing Japan’s modernization experiences and lessons learned from its development cooperation</a:t>
            </a:r>
            <a:endParaRPr lang="ja-JP" sz="1300">
              <a:latin typeface="Meiryo"/>
              <a:ea typeface="Meiryo"/>
            </a:endParaRPr>
          </a:p>
          <a:p>
            <a:endParaRPr lang="ja-JP" altLang="en-US" sz="1300" dirty="0">
              <a:latin typeface="Meiryo"/>
              <a:ea typeface="Meiryo"/>
            </a:endParaRPr>
          </a:p>
          <a:p>
            <a:r>
              <a:rPr lang="en-US" altLang="ja-JP" sz="1450" b="1">
                <a:latin typeface="Meiryo"/>
                <a:ea typeface="+mn-lt"/>
                <a:cs typeface="+mn-lt"/>
              </a:rPr>
              <a:t>JICA</a:t>
            </a:r>
            <a:r>
              <a:rPr lang="ja-JP" sz="1450" b="1">
                <a:latin typeface="Meiryo"/>
                <a:ea typeface="Meiryo"/>
                <a:cs typeface="+mn-lt"/>
              </a:rPr>
              <a:t> Program for Japanese Studies (JIC</a:t>
            </a:r>
            <a:r>
              <a:rPr lang="en-US" altLang="ja-JP" sz="1450" b="1">
                <a:latin typeface="Meiryo"/>
                <a:ea typeface="+mn-lt"/>
                <a:cs typeface="+mn-lt"/>
              </a:rPr>
              <a:t>A</a:t>
            </a:r>
            <a:r>
              <a:rPr lang="ja-JP" altLang="en-US" sz="1450" b="1" dirty="0">
                <a:latin typeface="Meiryo"/>
                <a:ea typeface="Meiryo"/>
                <a:cs typeface="+mn-lt"/>
              </a:rPr>
              <a:t> </a:t>
            </a:r>
            <a:r>
              <a:rPr lang="en-US" altLang="ja-JP" sz="1450" b="1">
                <a:latin typeface="Meiryo"/>
                <a:ea typeface="+mn-lt"/>
                <a:cs typeface="+mn-lt"/>
              </a:rPr>
              <a:t>Ch</a:t>
            </a:r>
            <a:r>
              <a:rPr lang="ja-JP" sz="1450" b="1">
                <a:latin typeface="Meiryo"/>
                <a:ea typeface="Meiryo"/>
                <a:cs typeface="+mn-lt"/>
              </a:rPr>
              <a:t>air)</a:t>
            </a:r>
            <a:endParaRPr lang="ja-JP" sz="1450" b="1">
              <a:latin typeface="Meiryo"/>
              <a:ea typeface="Meiryo"/>
            </a:endParaRPr>
          </a:p>
          <a:p>
            <a:pPr marL="91440" indent="-91440">
              <a:buFont typeface="Arial,Sans-Serif"/>
              <a:buChar char="•"/>
            </a:pPr>
            <a:r>
              <a:rPr lang="en-US" altLang="ja-JP" sz="1300">
                <a:latin typeface="Meiryo"/>
                <a:ea typeface="+mn-lt"/>
                <a:cs typeface="+mn-lt"/>
              </a:rPr>
              <a:t>E</a:t>
            </a:r>
            <a:r>
              <a:rPr lang="ja-JP" sz="1300">
                <a:latin typeface="Meiryo"/>
                <a:ea typeface="Meiryo"/>
                <a:cs typeface="+mn-lt"/>
              </a:rPr>
              <a:t>xpa</a:t>
            </a:r>
            <a:r>
              <a:rPr lang="en-US" altLang="ja-JP" sz="1300">
                <a:latin typeface="Meiryo"/>
                <a:ea typeface="+mn-lt"/>
                <a:cs typeface="+mn-lt"/>
              </a:rPr>
              <a:t>nd</a:t>
            </a:r>
            <a:r>
              <a:rPr lang="ja-JP" sz="1300">
                <a:latin typeface="Meiryo"/>
                <a:ea typeface="Meiryo"/>
                <a:cs typeface="+mn-lt"/>
              </a:rPr>
              <a:t>i</a:t>
            </a:r>
            <a:r>
              <a:rPr lang="en-US" altLang="ja-JP" sz="1300">
                <a:latin typeface="Meiryo"/>
                <a:ea typeface="+mn-lt"/>
                <a:cs typeface="+mn-lt"/>
              </a:rPr>
              <a:t>ng</a:t>
            </a:r>
            <a:r>
              <a:rPr lang="ja-JP" altLang="en-US" sz="1300" dirty="0">
                <a:latin typeface="Meiryo"/>
                <a:ea typeface="Meiryo"/>
                <a:cs typeface="+mn-lt"/>
              </a:rPr>
              <a:t> </a:t>
            </a:r>
            <a:r>
              <a:rPr lang="en-US" altLang="ja-JP" sz="1300">
                <a:latin typeface="Meiryo"/>
                <a:ea typeface="+mn-lt"/>
                <a:cs typeface="+mn-lt"/>
              </a:rPr>
              <a:t>JICA-DSP</a:t>
            </a:r>
            <a:r>
              <a:rPr lang="ja-JP" altLang="en-US" sz="1300" dirty="0">
                <a:latin typeface="Meiryo"/>
                <a:ea typeface="Meiryo"/>
                <a:cs typeface="+mn-lt"/>
              </a:rPr>
              <a:t> </a:t>
            </a:r>
            <a:r>
              <a:rPr lang="en-US" altLang="ja-JP" sz="1300">
                <a:latin typeface="Meiryo"/>
                <a:ea typeface="+mn-lt"/>
                <a:cs typeface="+mn-lt"/>
              </a:rPr>
              <a:t>abr</a:t>
            </a:r>
            <a:r>
              <a:rPr lang="ja-JP" sz="1300">
                <a:latin typeface="Meiryo"/>
                <a:ea typeface="Meiryo"/>
                <a:cs typeface="+mn-lt"/>
              </a:rPr>
              <a:t>o</a:t>
            </a:r>
            <a:r>
              <a:rPr lang="en-US" altLang="ja-JP" sz="1300">
                <a:latin typeface="Meiryo"/>
                <a:ea typeface="+mn-lt"/>
                <a:cs typeface="+mn-lt"/>
              </a:rPr>
              <a:t>ad</a:t>
            </a:r>
            <a:endParaRPr lang="ja-JP" sz="1300">
              <a:latin typeface="Meiryo"/>
              <a:ea typeface="Meiryo"/>
              <a:cs typeface="+mn-lt"/>
            </a:endParaRPr>
          </a:p>
          <a:p>
            <a:endParaRPr lang="ja-JP" altLang="en-US" sz="1300" dirty="0">
              <a:latin typeface="Meiryo"/>
              <a:ea typeface="Meiryo"/>
            </a:endParaRPr>
          </a:p>
          <a:p>
            <a:r>
              <a:rPr lang="af-ZA" altLang="ja-JP" sz="1450" b="1">
                <a:latin typeface="Meiryo"/>
                <a:ea typeface="+mn-lt"/>
                <a:cs typeface="+mn-lt"/>
              </a:rPr>
              <a:t>Science and Technology Research Partnership for Sustainable Development (</a:t>
            </a:r>
            <a:r>
              <a:rPr lang="af-ZA" sz="1450" b="1">
                <a:latin typeface="Meiryo"/>
                <a:ea typeface="+mn-lt"/>
                <a:cs typeface="+mn-lt"/>
              </a:rPr>
              <a:t>SATREPS)</a:t>
            </a:r>
            <a:endParaRPr lang="ja-JP" sz="1450" b="1">
              <a:latin typeface="Meiryo"/>
              <a:ea typeface="Meiryo"/>
            </a:endParaRPr>
          </a:p>
          <a:p>
            <a:pPr marL="91440" indent="-91440">
              <a:buFont typeface="Arial,Sans-Serif"/>
              <a:buChar char="•"/>
            </a:pPr>
            <a:r>
              <a:rPr lang="en-US" sz="1300">
                <a:latin typeface="Meiryo"/>
                <a:ea typeface="+mn-lt"/>
                <a:cs typeface="+mn-lt"/>
              </a:rPr>
              <a:t>Contributions to the SDGs with innovations in </a:t>
            </a:r>
            <a:r>
              <a:rPr lang="en-US" altLang="ja-JP" sz="1300">
                <a:latin typeface="Meiryo"/>
                <a:ea typeface="+mn-lt"/>
                <a:cs typeface="+mn-lt"/>
              </a:rPr>
              <a:t>science</a:t>
            </a:r>
            <a:r>
              <a:rPr lang="en-US" sz="1300" dirty="0">
                <a:latin typeface="Meiryo"/>
                <a:ea typeface="+mn-lt"/>
                <a:cs typeface="+mn-lt"/>
              </a:rPr>
              <a:t> </a:t>
            </a:r>
            <a:r>
              <a:rPr lang="en-US" sz="1300">
                <a:latin typeface="Meiryo"/>
                <a:ea typeface="+mn-lt"/>
                <a:cs typeface="+mn-lt"/>
              </a:rPr>
              <a:t>and technology</a:t>
            </a:r>
            <a:endParaRPr lang="ja-JP" sz="1300">
              <a:latin typeface="Meiryo"/>
              <a:ea typeface="Meiryo"/>
            </a:endParaRPr>
          </a:p>
        </p:txBody>
      </p:sp>
      <p:sp>
        <p:nvSpPr>
          <p:cNvPr id="15" name="テキスト ボックス 14">
            <a:extLst>
              <a:ext uri="{FF2B5EF4-FFF2-40B4-BE49-F238E27FC236}">
                <a16:creationId xmlns:a16="http://schemas.microsoft.com/office/drawing/2014/main" id="{BBE53DC9-AA72-4DBD-9089-176A5D7484C1}"/>
              </a:ext>
            </a:extLst>
          </p:cNvPr>
          <p:cNvSpPr txBox="1"/>
          <p:nvPr/>
        </p:nvSpPr>
        <p:spPr>
          <a:xfrm>
            <a:off x="5588405" y="1855151"/>
            <a:ext cx="45774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b="1">
                <a:latin typeface="Meiryo"/>
                <a:ea typeface="メイリオ"/>
                <a:cs typeface="+mn-lt"/>
              </a:rPr>
              <a:t>Cooperation</a:t>
            </a:r>
            <a:r>
              <a:rPr lang="ja-JP" altLang="en-US" b="1" dirty="0">
                <a:latin typeface="Meiryo"/>
                <a:ea typeface="Meiryo"/>
                <a:cs typeface="+mn-lt"/>
              </a:rPr>
              <a:t> </a:t>
            </a:r>
            <a:r>
              <a:rPr lang="en-US" altLang="ja-JP" b="1">
                <a:latin typeface="Meiryo"/>
                <a:ea typeface="メイリオ"/>
                <a:cs typeface="+mn-lt"/>
              </a:rPr>
              <a:t>with</a:t>
            </a:r>
            <a:r>
              <a:rPr lang="ja-JP" altLang="en-US" b="1" dirty="0">
                <a:latin typeface="Meiryo"/>
                <a:ea typeface="Meiryo"/>
                <a:cs typeface="+mn-lt"/>
              </a:rPr>
              <a:t> </a:t>
            </a:r>
            <a:r>
              <a:rPr lang="en-US" altLang="ja-JP" b="1">
                <a:latin typeface="Meiryo"/>
                <a:ea typeface="メイリオ"/>
                <a:cs typeface="+mn-lt"/>
              </a:rPr>
              <a:t>the</a:t>
            </a:r>
            <a:r>
              <a:rPr lang="ja-JP" altLang="en-US" b="1" dirty="0">
                <a:latin typeface="Meiryo"/>
                <a:ea typeface="Meiryo"/>
                <a:cs typeface="+mn-lt"/>
              </a:rPr>
              <a:t> </a:t>
            </a:r>
            <a:r>
              <a:rPr lang="en-US" altLang="ja-JP" b="1">
                <a:latin typeface="Meiryo"/>
                <a:ea typeface="メイリオ"/>
                <a:cs typeface="+mn-lt"/>
              </a:rPr>
              <a:t>Private</a:t>
            </a:r>
            <a:r>
              <a:rPr lang="ja-JP" altLang="en-US" b="1" dirty="0">
                <a:latin typeface="Meiryo"/>
                <a:ea typeface="Meiryo"/>
                <a:cs typeface="+mn-lt"/>
              </a:rPr>
              <a:t> </a:t>
            </a:r>
            <a:r>
              <a:rPr lang="en-US" altLang="ja-JP" b="1">
                <a:latin typeface="Meiryo"/>
                <a:ea typeface="メイリオ"/>
                <a:cs typeface="+mn-lt"/>
              </a:rPr>
              <a:t>Sector</a:t>
            </a:r>
            <a:endParaRPr lang="ja-JP" b="1">
              <a:latin typeface="Meiryo"/>
              <a:ea typeface="Meiryo"/>
            </a:endParaRPr>
          </a:p>
        </p:txBody>
      </p:sp>
      <p:grpSp>
        <p:nvGrpSpPr>
          <p:cNvPr id="14" name="グループ化 13">
            <a:extLst>
              <a:ext uri="{FF2B5EF4-FFF2-40B4-BE49-F238E27FC236}">
                <a16:creationId xmlns:a16="http://schemas.microsoft.com/office/drawing/2014/main" id="{D027FC9E-4BA4-6D38-EA1A-F75F1C26CEC2}"/>
              </a:ext>
            </a:extLst>
          </p:cNvPr>
          <p:cNvGrpSpPr/>
          <p:nvPr/>
        </p:nvGrpSpPr>
        <p:grpSpPr>
          <a:xfrm>
            <a:off x="10154487" y="7132940"/>
            <a:ext cx="476056" cy="275437"/>
            <a:chOff x="9952321" y="7089339"/>
            <a:chExt cx="476056" cy="275437"/>
          </a:xfrm>
        </p:grpSpPr>
        <p:sp>
          <p:nvSpPr>
            <p:cNvPr id="12" name="楕円 11">
              <a:extLst>
                <a:ext uri="{FF2B5EF4-FFF2-40B4-BE49-F238E27FC236}">
                  <a16:creationId xmlns:a16="http://schemas.microsoft.com/office/drawing/2014/main" id="{13ABB0F5-D7E7-330B-66D5-4754A0C9936A}"/>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23622CF9-E79F-18AF-CF54-C6E8526D1BEA}"/>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21</a:t>
              </a:r>
              <a:endParaRPr lang="ja-JP" dirty="0"/>
            </a:p>
          </p:txBody>
        </p:sp>
      </p:grpSp>
      <p:sp>
        <p:nvSpPr>
          <p:cNvPr id="17" name="テキスト ボックス タイトル">
            <a:extLst>
              <a:ext uri="{FF2B5EF4-FFF2-40B4-BE49-F238E27FC236}">
                <a16:creationId xmlns:a16="http://schemas.microsoft.com/office/drawing/2014/main" id="{A75F47E8-56E1-B056-6724-C299C508A16D}"/>
              </a:ext>
            </a:extLst>
          </p:cNvPr>
          <p:cNvSpPr txBox="1"/>
          <p:nvPr/>
        </p:nvSpPr>
        <p:spPr>
          <a:xfrm>
            <a:off x="4464322" y="678582"/>
            <a:ext cx="5571077"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000" b="1">
                <a:latin typeface="Meiryo"/>
                <a:ea typeface="メイリオ"/>
                <a:cs typeface="+mn-lt"/>
              </a:rPr>
              <a:t>U</a:t>
            </a:r>
            <a:r>
              <a:rPr lang="ja-JP" sz="2000" b="1">
                <a:latin typeface="Meiryo"/>
                <a:ea typeface="Meiryo"/>
                <a:cs typeface="+mn-lt"/>
              </a:rPr>
              <a:t>n</a:t>
            </a:r>
            <a:r>
              <a:rPr lang="en-US" altLang="ja-JP" sz="2000" b="1">
                <a:latin typeface="Meiryo"/>
                <a:ea typeface="メイリオ"/>
                <a:cs typeface="+mn-lt"/>
              </a:rPr>
              <a:t>iv</a:t>
            </a:r>
            <a:r>
              <a:rPr lang="ja-JP" sz="2000" b="1">
                <a:latin typeface="Meiryo"/>
                <a:ea typeface="Meiryo"/>
                <a:cs typeface="+mn-lt"/>
              </a:rPr>
              <a:t>er</a:t>
            </a:r>
            <a:r>
              <a:rPr lang="en-US" altLang="ja-JP" sz="2000" b="1">
                <a:latin typeface="Meiryo"/>
                <a:ea typeface="メイリオ"/>
                <a:cs typeface="+mn-lt"/>
              </a:rPr>
              <a:t>sit</a:t>
            </a:r>
            <a:r>
              <a:rPr lang="ja-JP" sz="2000" b="1">
                <a:latin typeface="Meiryo"/>
                <a:ea typeface="Meiryo"/>
                <a:cs typeface="+mn-lt"/>
              </a:rPr>
              <a:t>i</a:t>
            </a:r>
            <a:r>
              <a:rPr lang="en-US" altLang="ja-JP" sz="2000" b="1">
                <a:latin typeface="Meiryo"/>
                <a:ea typeface="メイリオ"/>
                <a:cs typeface="+mn-lt"/>
              </a:rPr>
              <a:t>es</a:t>
            </a:r>
            <a:r>
              <a:rPr lang="ja-JP" altLang="en-US" sz="2000" b="1" dirty="0">
                <a:latin typeface="Meiryo"/>
                <a:ea typeface="Meiryo"/>
                <a:cs typeface="+mn-lt"/>
              </a:rPr>
              <a:t> </a:t>
            </a:r>
            <a:r>
              <a:rPr lang="ja-JP" sz="2000" b="1">
                <a:latin typeface="Meiryo"/>
                <a:ea typeface="Meiryo"/>
                <a:cs typeface="+mn-lt"/>
              </a:rPr>
              <a:t>and </a:t>
            </a:r>
            <a:r>
              <a:rPr lang="en-US" altLang="ja-JP" sz="2000" b="1">
                <a:latin typeface="Meiryo"/>
                <a:ea typeface="メイリオ"/>
                <a:cs typeface="+mn-lt"/>
              </a:rPr>
              <a:t>Res</a:t>
            </a:r>
            <a:r>
              <a:rPr lang="ja-JP" sz="2000" b="1">
                <a:latin typeface="Meiryo"/>
                <a:ea typeface="Meiryo"/>
                <a:cs typeface="+mn-lt"/>
              </a:rPr>
              <a:t>ear</a:t>
            </a:r>
            <a:r>
              <a:rPr lang="en-US" altLang="ja-JP" sz="2000" b="1">
                <a:latin typeface="Meiryo"/>
                <a:ea typeface="メイリオ"/>
                <a:cs typeface="+mn-lt"/>
              </a:rPr>
              <a:t>ch</a:t>
            </a:r>
            <a:r>
              <a:rPr lang="ja-JP" altLang="en-US" sz="2000" b="1" dirty="0">
                <a:latin typeface="Meiryo"/>
                <a:ea typeface="Meiryo"/>
                <a:cs typeface="+mn-lt"/>
              </a:rPr>
              <a:t> </a:t>
            </a:r>
            <a:r>
              <a:rPr lang="en-US" altLang="ja-JP" sz="2000" b="1">
                <a:latin typeface="Meiryo"/>
                <a:ea typeface="メイリオ"/>
                <a:cs typeface="+mn-lt"/>
              </a:rPr>
              <a:t>Institutions</a:t>
            </a:r>
            <a:r>
              <a:rPr lang="ja-JP" altLang="en-US" sz="2000" b="1" dirty="0">
                <a:latin typeface="Meiryo"/>
                <a:ea typeface="Meiryo"/>
                <a:cs typeface="+mn-lt"/>
              </a:rPr>
              <a:t> </a:t>
            </a:r>
            <a:r>
              <a:rPr lang="en-US" altLang="ja-JP" sz="2000" b="1">
                <a:latin typeface="Meiryo"/>
                <a:ea typeface="メイリオ"/>
                <a:cs typeface="+mn-lt"/>
              </a:rPr>
              <a:t>/</a:t>
            </a:r>
            <a:endParaRPr lang="ja-JP" sz="2000" b="1">
              <a:latin typeface="Meiryo"/>
              <a:ea typeface="Meiryo"/>
              <a:cs typeface="+mn-lt"/>
            </a:endParaRPr>
          </a:p>
          <a:p>
            <a:r>
              <a:rPr lang="en-US" altLang="ja-JP" sz="2000" b="1">
                <a:latin typeface="Meiryo"/>
                <a:ea typeface="メイリオ"/>
                <a:cs typeface="+mn-lt"/>
              </a:rPr>
              <a:t>Pr</a:t>
            </a:r>
            <a:r>
              <a:rPr lang="ja-JP" sz="2000" b="1">
                <a:latin typeface="Meiryo"/>
                <a:ea typeface="Meiryo"/>
                <a:cs typeface="+mn-lt"/>
              </a:rPr>
              <a:t>i</a:t>
            </a:r>
            <a:r>
              <a:rPr lang="en-US" altLang="ja-JP" sz="2000" b="1">
                <a:latin typeface="Meiryo"/>
                <a:ea typeface="メイリオ"/>
                <a:cs typeface="+mn-lt"/>
              </a:rPr>
              <a:t>vate</a:t>
            </a:r>
            <a:r>
              <a:rPr lang="ja-JP" altLang="en-US" sz="2000" b="1" dirty="0">
                <a:latin typeface="Meiryo"/>
                <a:ea typeface="Meiryo"/>
                <a:cs typeface="+mn-lt"/>
              </a:rPr>
              <a:t> </a:t>
            </a:r>
            <a:r>
              <a:rPr lang="en-US" altLang="ja-JP" sz="2000" b="1" dirty="0">
                <a:latin typeface="Meiryo"/>
                <a:ea typeface="メイリオ"/>
                <a:cs typeface="+mn-lt"/>
              </a:rPr>
              <a:t>S</a:t>
            </a:r>
            <a:r>
              <a:rPr lang="ja-JP" sz="2000" b="1" dirty="0">
                <a:latin typeface="Meiryo"/>
                <a:ea typeface="Meiryo"/>
                <a:cs typeface="+mn-lt"/>
              </a:rPr>
              <a:t>e</a:t>
            </a:r>
            <a:r>
              <a:rPr lang="en-US" altLang="ja-JP" sz="2000" b="1" dirty="0">
                <a:latin typeface="Meiryo"/>
                <a:ea typeface="メイリオ"/>
                <a:cs typeface="+mn-lt"/>
              </a:rPr>
              <a:t>ctor</a:t>
            </a:r>
            <a:endParaRPr lang="ja-JP" sz="2000" b="1" dirty="0">
              <a:latin typeface="Meiryo"/>
              <a:ea typeface="Meiryo"/>
            </a:endParaRPr>
          </a:p>
        </p:txBody>
      </p:sp>
      <p:sp>
        <p:nvSpPr>
          <p:cNvPr id="19" name="テキスト ボックス タイトル">
            <a:extLst>
              <a:ext uri="{FF2B5EF4-FFF2-40B4-BE49-F238E27FC236}">
                <a16:creationId xmlns:a16="http://schemas.microsoft.com/office/drawing/2014/main" id="{B238F4B6-708E-3DE8-1B7C-1544C6F7E706}"/>
              </a:ext>
            </a:extLst>
          </p:cNvPr>
          <p:cNvSpPr txBox="1"/>
          <p:nvPr/>
        </p:nvSpPr>
        <p:spPr>
          <a:xfrm>
            <a:off x="1681565" y="778841"/>
            <a:ext cx="2772469"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800" b="1">
                <a:latin typeface="Meiryo"/>
                <a:ea typeface="Meiryo"/>
                <a:cs typeface="+mn-lt"/>
              </a:rPr>
              <a:t>Partnerships</a:t>
            </a:r>
            <a:endParaRPr lang="ja-JP" sz="2800" b="1">
              <a:latin typeface="Meiryo"/>
              <a:ea typeface="Meiryo"/>
            </a:endParaRPr>
          </a:p>
        </p:txBody>
      </p:sp>
      <p:sp>
        <p:nvSpPr>
          <p:cNvPr id="8" name="テキスト ボックス 7">
            <a:extLst>
              <a:ext uri="{FF2B5EF4-FFF2-40B4-BE49-F238E27FC236}">
                <a16:creationId xmlns:a16="http://schemas.microsoft.com/office/drawing/2014/main" id="{E6C6F619-85F3-8832-41C0-E65B7CC4DAA7}"/>
              </a:ext>
            </a:extLst>
          </p:cNvPr>
          <p:cNvSpPr txBox="1"/>
          <p:nvPr/>
        </p:nvSpPr>
        <p:spPr>
          <a:xfrm>
            <a:off x="5586774" y="2441202"/>
            <a:ext cx="4575451" cy="23852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450" b="1">
                <a:latin typeface="Meiryo"/>
                <a:ea typeface="+mn-lt"/>
                <a:cs typeface="+mn-lt"/>
              </a:rPr>
              <a:t>Private-Sector Investment Finance</a:t>
            </a:r>
            <a:endParaRPr lang="ja-JP" sz="1450" b="1">
              <a:latin typeface="Meiryo"/>
              <a:ea typeface="Meiryo"/>
            </a:endParaRPr>
          </a:p>
          <a:p>
            <a:pPr marL="91440" indent="-91440">
              <a:buFont typeface="Arial"/>
              <a:buChar char="•"/>
            </a:pPr>
            <a:r>
              <a:rPr lang="ja-JP" sz="1300">
                <a:latin typeface="Meiryo"/>
                <a:ea typeface="Meiryo"/>
                <a:cs typeface="+mn-lt"/>
              </a:rPr>
              <a:t>S</a:t>
            </a:r>
            <a:r>
              <a:rPr lang="en-US" altLang="ja-JP" sz="1300">
                <a:latin typeface="Meiryo"/>
                <a:ea typeface="Meiryo"/>
                <a:cs typeface="+mn-lt"/>
              </a:rPr>
              <a:t>up</a:t>
            </a:r>
            <a:r>
              <a:rPr lang="ja-JP" sz="1300">
                <a:latin typeface="Meiryo"/>
                <a:ea typeface="Meiryo"/>
                <a:cs typeface="+mn-lt"/>
              </a:rPr>
              <a:t>port </a:t>
            </a:r>
            <a:r>
              <a:rPr lang="en-US" altLang="ja-JP" sz="1300">
                <a:latin typeface="Meiryo"/>
                <a:ea typeface="Meiryo"/>
                <a:cs typeface="+mn-lt"/>
              </a:rPr>
              <a:t>f</a:t>
            </a:r>
            <a:r>
              <a:rPr lang="ja-JP" sz="1300">
                <a:latin typeface="Meiryo"/>
                <a:ea typeface="Meiryo"/>
                <a:cs typeface="+mn-lt"/>
              </a:rPr>
              <a:t>or e</a:t>
            </a:r>
            <a:r>
              <a:rPr lang="en-US" altLang="ja-JP" sz="1300">
                <a:latin typeface="Meiryo"/>
                <a:ea typeface="Meiryo"/>
                <a:cs typeface="+mn-lt"/>
              </a:rPr>
              <a:t>co</a:t>
            </a:r>
            <a:r>
              <a:rPr lang="ja-JP" sz="1300">
                <a:latin typeface="Meiryo"/>
                <a:ea typeface="Meiryo"/>
                <a:cs typeface="+mn-lt"/>
              </a:rPr>
              <a:t>n</a:t>
            </a:r>
            <a:r>
              <a:rPr lang="en-US" altLang="ja-JP" sz="1300">
                <a:latin typeface="Meiryo"/>
                <a:ea typeface="Meiryo"/>
                <a:cs typeface="+mn-lt"/>
              </a:rPr>
              <a:t>omi</a:t>
            </a:r>
            <a:r>
              <a:rPr lang="ja-JP" sz="1300">
                <a:latin typeface="Meiryo"/>
                <a:ea typeface="Meiryo"/>
                <a:cs typeface="+mn-lt"/>
              </a:rPr>
              <a:t>c and so</a:t>
            </a:r>
            <a:r>
              <a:rPr lang="en-US" altLang="ja-JP" sz="1300">
                <a:latin typeface="Meiryo"/>
                <a:ea typeface="Meiryo"/>
                <a:cs typeface="+mn-lt"/>
              </a:rPr>
              <a:t>c</a:t>
            </a:r>
            <a:r>
              <a:rPr lang="ja-JP" sz="1300">
                <a:latin typeface="Meiryo"/>
                <a:ea typeface="Meiryo"/>
                <a:cs typeface="+mn-lt"/>
              </a:rPr>
              <a:t>i</a:t>
            </a:r>
            <a:r>
              <a:rPr lang="en-US" altLang="ja-JP" sz="1300">
                <a:latin typeface="Meiryo"/>
                <a:ea typeface="Meiryo"/>
                <a:cs typeface="+mn-lt"/>
              </a:rPr>
              <a:t>al</a:t>
            </a:r>
            <a:r>
              <a:rPr lang="ja-JP" sz="1300">
                <a:latin typeface="Meiryo"/>
                <a:ea typeface="Meiryo"/>
                <a:cs typeface="+mn-lt"/>
              </a:rPr>
              <a:t> development </a:t>
            </a:r>
            <a:r>
              <a:rPr lang="en-US" altLang="ja-JP" sz="1300">
                <a:latin typeface="Meiryo"/>
                <a:ea typeface="Meiryo"/>
                <a:cs typeface="+mn-lt"/>
              </a:rPr>
              <a:t>by</a:t>
            </a:r>
            <a:r>
              <a:rPr lang="ja-JP" sz="1300" dirty="0">
                <a:latin typeface="Meiryo"/>
                <a:ea typeface="Meiryo"/>
                <a:cs typeface="+mn-lt"/>
              </a:rPr>
              <a:t> </a:t>
            </a:r>
            <a:r>
              <a:rPr lang="ja-JP" sz="1300">
                <a:latin typeface="Meiryo"/>
                <a:ea typeface="Meiryo"/>
                <a:cs typeface="+mn-lt"/>
              </a:rPr>
              <a:t>pr</a:t>
            </a:r>
            <a:r>
              <a:rPr lang="en-US" altLang="ja-JP" sz="1300">
                <a:latin typeface="Meiryo"/>
                <a:ea typeface="Meiryo"/>
                <a:cs typeface="+mn-lt"/>
              </a:rPr>
              <a:t>iv</a:t>
            </a:r>
            <a:r>
              <a:rPr lang="ja-JP" sz="1300">
                <a:latin typeface="Meiryo"/>
                <a:ea typeface="Meiryo"/>
                <a:cs typeface="+mn-lt"/>
              </a:rPr>
              <a:t>at</a:t>
            </a:r>
            <a:r>
              <a:rPr lang="en-US" altLang="ja-JP" sz="1300">
                <a:latin typeface="Meiryo"/>
                <a:ea typeface="Meiryo"/>
                <a:cs typeface="+mn-lt"/>
              </a:rPr>
              <a:t>e</a:t>
            </a:r>
            <a:r>
              <a:rPr lang="ja-JP" sz="1300" dirty="0">
                <a:latin typeface="Meiryo"/>
                <a:ea typeface="Meiryo"/>
                <a:cs typeface="+mn-lt"/>
              </a:rPr>
              <a:t> </a:t>
            </a:r>
            <a:r>
              <a:rPr lang="en-US" altLang="ja-JP" sz="1300">
                <a:latin typeface="Meiryo"/>
                <a:ea typeface="Meiryo"/>
                <a:cs typeface="+mn-lt"/>
              </a:rPr>
              <a:t>enterpr</a:t>
            </a:r>
            <a:r>
              <a:rPr lang="ja-JP" sz="1300">
                <a:latin typeface="Meiryo"/>
                <a:ea typeface="Meiryo"/>
                <a:cs typeface="+mn-lt"/>
              </a:rPr>
              <a:t>i</a:t>
            </a:r>
            <a:r>
              <a:rPr lang="en-US" altLang="ja-JP" sz="1300">
                <a:latin typeface="Meiryo"/>
                <a:ea typeface="Meiryo"/>
                <a:cs typeface="+mn-lt"/>
              </a:rPr>
              <a:t>ses</a:t>
            </a:r>
            <a:endParaRPr lang="ja-JP" altLang="en-US" sz="1300">
              <a:latin typeface="Meiryo"/>
              <a:ea typeface="Meiryo"/>
            </a:endParaRPr>
          </a:p>
          <a:p>
            <a:endParaRPr lang="ja-JP" altLang="en-US" sz="1300" dirty="0">
              <a:latin typeface="Meiryo"/>
              <a:ea typeface="Meiryo"/>
            </a:endParaRPr>
          </a:p>
          <a:p>
            <a:r>
              <a:rPr lang="ja-JP" sz="1450" b="1">
                <a:latin typeface="Meiryo"/>
                <a:ea typeface="Meiryo"/>
                <a:cs typeface="+mn-lt"/>
              </a:rPr>
              <a:t>Pr</a:t>
            </a:r>
            <a:r>
              <a:rPr lang="en-US" altLang="ja-JP" sz="1450" b="1">
                <a:latin typeface="Meiryo"/>
                <a:ea typeface="Meiryo"/>
                <a:cs typeface="+mn-lt"/>
              </a:rPr>
              <a:t>epa</a:t>
            </a:r>
            <a:r>
              <a:rPr lang="ja-JP" sz="1450" b="1">
                <a:latin typeface="Meiryo"/>
                <a:ea typeface="Meiryo"/>
                <a:cs typeface="+mn-lt"/>
              </a:rPr>
              <a:t>ra</a:t>
            </a:r>
            <a:r>
              <a:rPr lang="en-US" altLang="ja-JP" sz="1450" b="1">
                <a:latin typeface="Meiryo"/>
                <a:ea typeface="Meiryo"/>
                <a:cs typeface="+mn-lt"/>
              </a:rPr>
              <a:t>tory</a:t>
            </a:r>
            <a:r>
              <a:rPr lang="ja-JP" sz="1450" b="1" dirty="0">
                <a:latin typeface="Meiryo"/>
                <a:ea typeface="Meiryo"/>
                <a:cs typeface="+mn-lt"/>
              </a:rPr>
              <a:t> </a:t>
            </a:r>
            <a:r>
              <a:rPr lang="en-US" altLang="ja-JP" sz="1450" b="1">
                <a:latin typeface="Meiryo"/>
                <a:ea typeface="Meiryo"/>
                <a:cs typeface="+mn-lt"/>
              </a:rPr>
              <a:t>Survey</a:t>
            </a:r>
            <a:r>
              <a:rPr lang="ja-JP" sz="1450" b="1">
                <a:latin typeface="Meiryo"/>
                <a:ea typeface="Meiryo"/>
                <a:cs typeface="+mn-lt"/>
              </a:rPr>
              <a:t> for </a:t>
            </a:r>
            <a:r>
              <a:rPr lang="en-US" altLang="ja-JP" sz="1450" b="1">
                <a:latin typeface="Meiryo"/>
                <a:ea typeface="Meiryo"/>
                <a:cs typeface="+mn-lt"/>
              </a:rPr>
              <a:t>Priv</a:t>
            </a:r>
            <a:r>
              <a:rPr lang="ja-JP" sz="1450" b="1">
                <a:latin typeface="Meiryo"/>
                <a:ea typeface="Meiryo"/>
                <a:cs typeface="+mn-lt"/>
              </a:rPr>
              <a:t>a</a:t>
            </a:r>
            <a:r>
              <a:rPr lang="en-US" altLang="ja-JP" sz="1450" b="1">
                <a:latin typeface="Meiryo"/>
                <a:ea typeface="Meiryo"/>
                <a:cs typeface="+mn-lt"/>
              </a:rPr>
              <a:t>te-Sector</a:t>
            </a:r>
            <a:r>
              <a:rPr lang="ja-JP" sz="1450" b="1" dirty="0">
                <a:latin typeface="Meiryo"/>
                <a:ea typeface="Meiryo"/>
                <a:cs typeface="+mn-lt"/>
              </a:rPr>
              <a:t> </a:t>
            </a:r>
            <a:r>
              <a:rPr lang="en-US" altLang="ja-JP" sz="1450" b="1">
                <a:latin typeface="Meiryo"/>
                <a:ea typeface="Meiryo"/>
                <a:cs typeface="+mn-lt"/>
              </a:rPr>
              <a:t>I</a:t>
            </a:r>
            <a:r>
              <a:rPr lang="ja-JP" sz="1450" b="1">
                <a:latin typeface="Meiryo"/>
                <a:ea typeface="Meiryo"/>
                <a:cs typeface="+mn-lt"/>
              </a:rPr>
              <a:t>n</a:t>
            </a:r>
            <a:r>
              <a:rPr lang="en-US" altLang="ja-JP" sz="1450" b="1">
                <a:latin typeface="Meiryo"/>
                <a:ea typeface="Meiryo"/>
                <a:cs typeface="+mn-lt"/>
              </a:rPr>
              <a:t>v</a:t>
            </a:r>
            <a:r>
              <a:rPr lang="ja-JP" sz="1450" b="1">
                <a:latin typeface="Meiryo"/>
                <a:ea typeface="Meiryo"/>
                <a:cs typeface="+mn-lt"/>
              </a:rPr>
              <a:t>es</a:t>
            </a:r>
            <a:r>
              <a:rPr lang="en-US" altLang="ja-JP" sz="1450" b="1">
                <a:latin typeface="Meiryo"/>
                <a:ea typeface="Meiryo"/>
                <a:cs typeface="+mn-lt"/>
              </a:rPr>
              <a:t>tm</a:t>
            </a:r>
            <a:r>
              <a:rPr lang="ja-JP" sz="1450" b="1">
                <a:latin typeface="Meiryo"/>
                <a:ea typeface="Meiryo"/>
                <a:cs typeface="+mn-lt"/>
              </a:rPr>
              <a:t>e</a:t>
            </a:r>
            <a:r>
              <a:rPr lang="en-US" altLang="ja-JP" sz="1450" b="1">
                <a:latin typeface="Meiryo"/>
                <a:ea typeface="Meiryo"/>
                <a:cs typeface="+mn-lt"/>
              </a:rPr>
              <a:t>n</a:t>
            </a:r>
            <a:r>
              <a:rPr lang="ja-JP" sz="1450" b="1">
                <a:latin typeface="Meiryo"/>
                <a:ea typeface="Meiryo"/>
                <a:cs typeface="+mn-lt"/>
              </a:rPr>
              <a:t>t Fi</a:t>
            </a:r>
            <a:r>
              <a:rPr lang="en-US" altLang="ja-JP" sz="1450" b="1">
                <a:latin typeface="Meiryo"/>
                <a:ea typeface="Meiryo"/>
                <a:cs typeface="+mn-lt"/>
              </a:rPr>
              <a:t>nanc</a:t>
            </a:r>
            <a:r>
              <a:rPr lang="ja-JP" sz="1450" b="1">
                <a:latin typeface="Meiryo"/>
                <a:ea typeface="Meiryo"/>
                <a:cs typeface="+mn-lt"/>
              </a:rPr>
              <a:t>e</a:t>
            </a:r>
            <a:endParaRPr lang="ja-JP" b="1">
              <a:latin typeface="Meiryo"/>
              <a:ea typeface="Meiryo"/>
            </a:endParaRPr>
          </a:p>
          <a:p>
            <a:pPr marL="91440" indent="-91440">
              <a:buFont typeface="Arial,Sans-Serif"/>
              <a:buChar char="•"/>
            </a:pPr>
            <a:r>
              <a:rPr lang="en-US" altLang="ja-JP" sz="1300">
                <a:latin typeface="Meiryo"/>
                <a:ea typeface="+mn-lt"/>
                <a:cs typeface="+mn-lt"/>
              </a:rPr>
              <a:t>Supporting the formation of promising PSIF projects</a:t>
            </a:r>
            <a:endParaRPr lang="ja-JP" sz="1300">
              <a:latin typeface="Meiryo"/>
              <a:ea typeface="Meiryo"/>
              <a:cs typeface="+mn-lt"/>
            </a:endParaRPr>
          </a:p>
          <a:p>
            <a:endParaRPr lang="ja-JP" altLang="en-US" sz="1300" dirty="0">
              <a:latin typeface="Meiryo"/>
              <a:ea typeface="Meiryo"/>
            </a:endParaRPr>
          </a:p>
          <a:p>
            <a:r>
              <a:rPr lang="af-ZA" sz="1450" b="1">
                <a:latin typeface="Meiryo"/>
                <a:ea typeface="Meiryo"/>
                <a:cs typeface="+mn-lt"/>
              </a:rPr>
              <a:t>SDGs Business Supporting Surveys</a:t>
            </a:r>
            <a:endParaRPr lang="ja-JP" b="1">
              <a:latin typeface="Meiryo"/>
              <a:ea typeface="Meiryo"/>
            </a:endParaRPr>
          </a:p>
          <a:p>
            <a:pPr marL="91440" indent="-91440">
              <a:buFont typeface="Arial,Sans-Serif"/>
              <a:buChar char="•"/>
            </a:pPr>
            <a:r>
              <a:rPr lang="en-US" sz="1300">
                <a:latin typeface="Meiryo"/>
                <a:ea typeface="+mn-lt"/>
                <a:cs typeface="+mn-lt"/>
              </a:rPr>
              <a:t>Expanded roles for business</a:t>
            </a:r>
            <a:endParaRPr lang="ja-JP" sz="1300">
              <a:latin typeface="Meiryo"/>
              <a:ea typeface="Meiryo"/>
              <a:cs typeface="+mn-lt"/>
            </a:endParaRPr>
          </a:p>
          <a:p>
            <a:pPr marL="91440" indent="-91440">
              <a:buFont typeface="Arial,Sans-Serif"/>
              <a:buChar char="•"/>
            </a:pPr>
            <a:r>
              <a:rPr lang="en-US" sz="1300">
                <a:latin typeface="Meiryo"/>
                <a:ea typeface="Meiryo"/>
                <a:cs typeface="+mn-lt"/>
              </a:rPr>
              <a:t>Partnerships and co-creation with private enterprises</a:t>
            </a:r>
            <a:endParaRPr lang="ja-JP">
              <a:latin typeface="Meiryo"/>
              <a:ea typeface="Meiryo"/>
            </a:endParaRPr>
          </a:p>
        </p:txBody>
      </p:sp>
      <p:pic>
        <p:nvPicPr>
          <p:cNvPr id="18" name="図 17" descr="グラフィカル ユーザー インターフェイス が含まれている画像&#10;&#10;AI 生成コンテンツは間違っている可能性があります。">
            <a:extLst>
              <a:ext uri="{FF2B5EF4-FFF2-40B4-BE49-F238E27FC236}">
                <a16:creationId xmlns:a16="http://schemas.microsoft.com/office/drawing/2014/main" id="{4AD92175-54BA-1A98-E64A-9995A07E3847}"/>
              </a:ext>
            </a:extLst>
          </p:cNvPr>
          <p:cNvPicPr>
            <a:picLocks noChangeAspect="1"/>
          </p:cNvPicPr>
          <p:nvPr/>
        </p:nvPicPr>
        <p:blipFill>
          <a:blip r:embed="rId2"/>
          <a:stretch>
            <a:fillRect/>
          </a:stretch>
        </p:blipFill>
        <p:spPr>
          <a:xfrm>
            <a:off x="634245" y="5024773"/>
            <a:ext cx="4678327" cy="2079552"/>
          </a:xfrm>
          <a:prstGeom prst="rect">
            <a:avLst/>
          </a:prstGeom>
          <a:ln>
            <a:noFill/>
          </a:ln>
        </p:spPr>
      </p:pic>
      <p:pic>
        <p:nvPicPr>
          <p:cNvPr id="20" name="図 19" descr="テキスト が含まれている画像&#10;&#10;AI 生成コンテンツは間違っている可能性があります。">
            <a:extLst>
              <a:ext uri="{FF2B5EF4-FFF2-40B4-BE49-F238E27FC236}">
                <a16:creationId xmlns:a16="http://schemas.microsoft.com/office/drawing/2014/main" id="{3958A08A-7F53-BD2B-9F88-ED5D5DDDD7E4}"/>
              </a:ext>
            </a:extLst>
          </p:cNvPr>
          <p:cNvPicPr>
            <a:picLocks noChangeAspect="1"/>
          </p:cNvPicPr>
          <p:nvPr/>
        </p:nvPicPr>
        <p:blipFill>
          <a:blip r:embed="rId3"/>
          <a:stretch>
            <a:fillRect/>
          </a:stretch>
        </p:blipFill>
        <p:spPr>
          <a:xfrm>
            <a:off x="6250582" y="5236383"/>
            <a:ext cx="3252690" cy="1402652"/>
          </a:xfrm>
          <a:prstGeom prst="rect">
            <a:avLst/>
          </a:prstGeom>
          <a:ln>
            <a:noFill/>
          </a:ln>
        </p:spPr>
      </p:pic>
    </p:spTree>
    <p:extLst>
      <p:ext uri="{BB962C8B-B14F-4D97-AF65-F5344CB8AC3E}">
        <p14:creationId xmlns:p14="http://schemas.microsoft.com/office/powerpoint/2010/main" val="715090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F9810-B112-16F7-D8DE-274001119E0C}"/>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24D6B2DF-8DB7-EE2A-B6CD-54E43E254D6B}"/>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444B7D2D-CDE6-AF26-F09C-84134A71DE30}"/>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67E9A380-5745-128E-EC6B-B80F2FDDFD28}"/>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8C29A2F1-15EA-712C-55BE-C26FC20ED064}"/>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10</a:t>
            </a:r>
            <a:endParaRPr lang="ja-JP">
              <a:solidFill>
                <a:schemeClr val="bg1"/>
              </a:solidFill>
            </a:endParaRPr>
          </a:p>
        </p:txBody>
      </p:sp>
      <p:sp>
        <p:nvSpPr>
          <p:cNvPr id="2" name="テキスト ボックス 1">
            <a:extLst>
              <a:ext uri="{FF2B5EF4-FFF2-40B4-BE49-F238E27FC236}">
                <a16:creationId xmlns:a16="http://schemas.microsoft.com/office/drawing/2014/main" id="{C4D63C61-6C25-2A72-DD1A-C96E4DC3F41D}"/>
              </a:ext>
            </a:extLst>
          </p:cNvPr>
          <p:cNvSpPr txBox="1"/>
          <p:nvPr/>
        </p:nvSpPr>
        <p:spPr>
          <a:xfrm>
            <a:off x="690407" y="1783803"/>
            <a:ext cx="42603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ltLang="ja-JP" b="1">
                <a:latin typeface="Meiryo"/>
                <a:ea typeface="+mn-lt"/>
                <a:cs typeface="+mn-lt"/>
              </a:rPr>
              <a:t>Volunteer Programs</a:t>
            </a:r>
            <a:endParaRPr lang="ja-JP" altLang="en-US" b="1">
              <a:latin typeface="Meiryo"/>
              <a:ea typeface="Meiryo"/>
              <a:cs typeface="+mn-lt"/>
            </a:endParaRPr>
          </a:p>
        </p:txBody>
      </p:sp>
      <p:sp>
        <p:nvSpPr>
          <p:cNvPr id="3" name="テキスト ボックス 2">
            <a:extLst>
              <a:ext uri="{FF2B5EF4-FFF2-40B4-BE49-F238E27FC236}">
                <a16:creationId xmlns:a16="http://schemas.microsoft.com/office/drawing/2014/main" id="{52D64B78-33A7-CCFC-8D05-98B99B319B4F}"/>
              </a:ext>
            </a:extLst>
          </p:cNvPr>
          <p:cNvSpPr txBox="1"/>
          <p:nvPr/>
        </p:nvSpPr>
        <p:spPr>
          <a:xfrm>
            <a:off x="691371" y="2234994"/>
            <a:ext cx="4710229" cy="5950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91440">
              <a:spcBef>
                <a:spcPts val="800"/>
              </a:spcBef>
              <a:buFont typeface="Arial"/>
              <a:buChar char="•"/>
            </a:pPr>
            <a:r>
              <a:rPr lang="ja-JP" altLang="en-US" sz="1300">
                <a:latin typeface="メイリオ"/>
                <a:ea typeface="メイリオ"/>
                <a:cs typeface="+mn-lt"/>
              </a:rPr>
              <a:t>Citizen-led international cooperation</a:t>
            </a:r>
            <a:endParaRPr lang="ja-JP" altLang="en-US" sz="1300" dirty="0">
              <a:latin typeface="メイリオ"/>
              <a:ea typeface="メイリオ"/>
              <a:cs typeface="+mn-lt"/>
            </a:endParaRPr>
          </a:p>
          <a:p>
            <a:pPr indent="-91440">
              <a:spcBef>
                <a:spcPts val="800"/>
              </a:spcBef>
              <a:buFont typeface="Arial"/>
              <a:buChar char="•"/>
            </a:pPr>
            <a:r>
              <a:rPr lang="en-US" altLang="ja-JP" sz="1300">
                <a:latin typeface="メイリオ"/>
                <a:ea typeface="メイリオ"/>
                <a:cs typeface="+mn-lt"/>
              </a:rPr>
              <a:t>Contributions to diversifying development issues</a:t>
            </a:r>
            <a:endParaRPr lang="ja-JP" altLang="en-US" sz="1300">
              <a:latin typeface="メイリオ"/>
              <a:ea typeface="メイリオ"/>
            </a:endParaRPr>
          </a:p>
        </p:txBody>
      </p:sp>
      <p:sp>
        <p:nvSpPr>
          <p:cNvPr id="15" name="テキスト ボックス 14">
            <a:extLst>
              <a:ext uri="{FF2B5EF4-FFF2-40B4-BE49-F238E27FC236}">
                <a16:creationId xmlns:a16="http://schemas.microsoft.com/office/drawing/2014/main" id="{3B3510C6-16F8-7046-F444-AFAD78E4ED02}"/>
              </a:ext>
            </a:extLst>
          </p:cNvPr>
          <p:cNvSpPr txBox="1"/>
          <p:nvPr/>
        </p:nvSpPr>
        <p:spPr>
          <a:xfrm>
            <a:off x="5366497" y="1783803"/>
            <a:ext cx="47240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b="1">
                <a:latin typeface="Meiryo"/>
                <a:ea typeface="+mn-lt"/>
                <a:cs typeface="+mn-lt"/>
              </a:rPr>
              <a:t>Partnership with </a:t>
            </a:r>
            <a:r>
              <a:rPr lang="en-US" altLang="ja-JP" b="1" i="1">
                <a:latin typeface="Meiryo"/>
                <a:ea typeface="+mn-lt"/>
                <a:cs typeface="+mn-lt"/>
              </a:rPr>
              <a:t>Nikkei</a:t>
            </a:r>
            <a:r>
              <a:rPr lang="en-US" altLang="ja-JP" b="1">
                <a:latin typeface="Meiryo"/>
                <a:ea typeface="+mn-lt"/>
                <a:cs typeface="+mn-lt"/>
              </a:rPr>
              <a:t> Communities</a:t>
            </a:r>
            <a:endParaRPr lang="ja-JP" b="1">
              <a:latin typeface="Meiryo"/>
              <a:ea typeface="Meiryo"/>
              <a:cs typeface="+mn-lt"/>
            </a:endParaRPr>
          </a:p>
        </p:txBody>
      </p:sp>
      <p:sp>
        <p:nvSpPr>
          <p:cNvPr id="16" name="テキスト ボックス 15">
            <a:extLst>
              <a:ext uri="{FF2B5EF4-FFF2-40B4-BE49-F238E27FC236}">
                <a16:creationId xmlns:a16="http://schemas.microsoft.com/office/drawing/2014/main" id="{B26555E8-BA87-2BFF-DE4C-3C1FB435CE22}"/>
              </a:ext>
            </a:extLst>
          </p:cNvPr>
          <p:cNvSpPr txBox="1"/>
          <p:nvPr/>
        </p:nvSpPr>
        <p:spPr>
          <a:xfrm>
            <a:off x="5367461" y="2234994"/>
            <a:ext cx="4710229"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a:spcBef>
                <a:spcPts val="800"/>
              </a:spcBef>
              <a:buFont typeface="Arial"/>
              <a:buChar char="•"/>
            </a:pPr>
            <a:r>
              <a:rPr lang="en-US" altLang="ja-JP" sz="1300">
                <a:latin typeface="メイリオ"/>
                <a:ea typeface="メイリオ"/>
                <a:cs typeface="+mn-lt"/>
              </a:rPr>
              <a:t>Toward the building of a sustainable co-creation society</a:t>
            </a:r>
            <a:endParaRPr lang="ja-JP" sz="1300">
              <a:latin typeface="メイリオ"/>
              <a:ea typeface="メイリオ"/>
              <a:cs typeface="+mn-lt"/>
            </a:endParaRPr>
          </a:p>
          <a:p>
            <a:pPr marL="91440" indent="-91440">
              <a:spcBef>
                <a:spcPts val="800"/>
              </a:spcBef>
              <a:buFont typeface="Arial"/>
              <a:buChar char="•"/>
            </a:pPr>
            <a:r>
              <a:rPr lang="en-US" altLang="ja-JP" sz="1300">
                <a:latin typeface="メイリオ"/>
                <a:ea typeface="メイリオ"/>
                <a:cs typeface="+mn-lt"/>
              </a:rPr>
              <a:t>Promoting </a:t>
            </a:r>
            <a:r>
              <a:rPr lang="en-US" altLang="ja-JP" sz="1300" i="1">
                <a:latin typeface="メイリオ"/>
                <a:ea typeface="メイリオ"/>
                <a:cs typeface="+mn-lt"/>
              </a:rPr>
              <a:t>Nikkei</a:t>
            </a:r>
            <a:r>
              <a:rPr lang="en-US" altLang="ja-JP" sz="1300">
                <a:latin typeface="メイリオ"/>
                <a:ea typeface="メイリオ"/>
                <a:cs typeface="+mn-lt"/>
              </a:rPr>
              <a:t> community businesses with</a:t>
            </a:r>
            <a:r>
              <a:rPr lang="ja-JP" sz="1300" dirty="0">
                <a:latin typeface="メイリオ"/>
                <a:ea typeface="メイリオ"/>
                <a:cs typeface="+mn-lt"/>
              </a:rPr>
              <a:t> </a:t>
            </a:r>
            <a:r>
              <a:rPr lang="en-US" altLang="ja-JP" sz="1300">
                <a:latin typeface="メイリオ"/>
                <a:ea typeface="メイリオ"/>
                <a:cs typeface="+mn-lt"/>
              </a:rPr>
              <a:t>Japanese companies</a:t>
            </a:r>
            <a:endParaRPr lang="ja-JP" sz="1300">
              <a:latin typeface="メイリオ"/>
              <a:ea typeface="メイリオ"/>
              <a:cs typeface="+mn-lt"/>
            </a:endParaRPr>
          </a:p>
          <a:p>
            <a:pPr marL="91440" indent="-91440">
              <a:spcBef>
                <a:spcPts val="800"/>
              </a:spcBef>
              <a:buFont typeface="Arial"/>
              <a:buChar char="•"/>
            </a:pPr>
            <a:r>
              <a:rPr lang="en-US" altLang="ja-JP" sz="1300">
                <a:latin typeface="メイリオ"/>
                <a:ea typeface="メイリオ"/>
                <a:cs typeface="+mn-lt"/>
              </a:rPr>
              <a:t>Creating settings for </a:t>
            </a:r>
            <a:r>
              <a:rPr lang="en-US" altLang="ja-JP" sz="1300" i="1">
                <a:latin typeface="メイリオ"/>
                <a:ea typeface="メイリオ"/>
                <a:cs typeface="+mn-lt"/>
              </a:rPr>
              <a:t>Nikkei</a:t>
            </a:r>
            <a:r>
              <a:rPr lang="en-US" altLang="ja-JP" sz="1300">
                <a:latin typeface="メイリオ"/>
                <a:ea typeface="メイリオ"/>
                <a:cs typeface="+mn-lt"/>
              </a:rPr>
              <a:t> schoolmates to learn</a:t>
            </a:r>
            <a:r>
              <a:rPr lang="ja-JP" altLang="en-US" sz="1300" dirty="0">
                <a:latin typeface="メイリオ"/>
                <a:ea typeface="メイリオ"/>
                <a:cs typeface="+mn-lt"/>
              </a:rPr>
              <a:t> </a:t>
            </a:r>
            <a:r>
              <a:rPr lang="en-US" altLang="ja-JP" sz="1300">
                <a:latin typeface="メイリオ"/>
                <a:ea typeface="メイリオ"/>
                <a:cs typeface="+mn-lt"/>
              </a:rPr>
              <a:t>from each other</a:t>
            </a:r>
            <a:endParaRPr lang="ja-JP" sz="1300">
              <a:latin typeface="メイリオ"/>
              <a:ea typeface="メイリオ"/>
              <a:cs typeface="+mn-lt"/>
            </a:endParaRPr>
          </a:p>
          <a:p>
            <a:pPr marL="91440" indent="-91440">
              <a:spcBef>
                <a:spcPts val="800"/>
              </a:spcBef>
              <a:buFont typeface="Arial"/>
              <a:buChar char="•"/>
            </a:pPr>
            <a:r>
              <a:rPr lang="en-US" altLang="ja-JP" sz="1300">
                <a:latin typeface="メイリオ"/>
                <a:ea typeface="メイリオ"/>
                <a:cs typeface="+mn-lt"/>
              </a:rPr>
              <a:t>Training in Japan for </a:t>
            </a:r>
            <a:r>
              <a:rPr lang="en-US" altLang="ja-JP" sz="1300" i="1">
                <a:latin typeface="メイリオ"/>
                <a:ea typeface="メイリオ"/>
                <a:cs typeface="+mn-lt"/>
              </a:rPr>
              <a:t>Nikkei</a:t>
            </a:r>
            <a:r>
              <a:rPr lang="en-US" altLang="ja-JP" sz="1300">
                <a:latin typeface="メイリオ"/>
                <a:ea typeface="メイリオ"/>
                <a:cs typeface="+mn-lt"/>
              </a:rPr>
              <a:t> students resumes</a:t>
            </a:r>
            <a:r>
              <a:rPr lang="ja-JP" altLang="en-US" sz="1300" dirty="0">
                <a:latin typeface="メイリオ"/>
                <a:ea typeface="メイリオ"/>
                <a:cs typeface="+mn-lt"/>
              </a:rPr>
              <a:t> </a:t>
            </a:r>
            <a:r>
              <a:rPr lang="en-US" altLang="ja-JP" sz="1300">
                <a:latin typeface="メイリオ"/>
                <a:ea typeface="メイリオ"/>
                <a:cs typeface="+mn-lt"/>
              </a:rPr>
              <a:t>after 4-year hiatus</a:t>
            </a:r>
            <a:endParaRPr lang="ja-JP" sz="1300">
              <a:latin typeface="メイリオ"/>
              <a:ea typeface="メイリオ"/>
            </a:endParaRPr>
          </a:p>
        </p:txBody>
      </p:sp>
      <p:grpSp>
        <p:nvGrpSpPr>
          <p:cNvPr id="14" name="グループ化 13">
            <a:extLst>
              <a:ext uri="{FF2B5EF4-FFF2-40B4-BE49-F238E27FC236}">
                <a16:creationId xmlns:a16="http://schemas.microsoft.com/office/drawing/2014/main" id="{D52A3158-846D-9D60-2ADB-61D715169771}"/>
              </a:ext>
            </a:extLst>
          </p:cNvPr>
          <p:cNvGrpSpPr/>
          <p:nvPr/>
        </p:nvGrpSpPr>
        <p:grpSpPr>
          <a:xfrm>
            <a:off x="10154487" y="7132940"/>
            <a:ext cx="476056" cy="275437"/>
            <a:chOff x="9952321" y="7089339"/>
            <a:chExt cx="476056" cy="275437"/>
          </a:xfrm>
        </p:grpSpPr>
        <p:sp>
          <p:nvSpPr>
            <p:cNvPr id="10" name="楕円 9">
              <a:extLst>
                <a:ext uri="{FF2B5EF4-FFF2-40B4-BE49-F238E27FC236}">
                  <a16:creationId xmlns:a16="http://schemas.microsoft.com/office/drawing/2014/main" id="{EEDC1377-B215-9DD8-9CA6-A8F7AC3B1B72}"/>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a:extLst>
                <a:ext uri="{FF2B5EF4-FFF2-40B4-BE49-F238E27FC236}">
                  <a16:creationId xmlns:a16="http://schemas.microsoft.com/office/drawing/2014/main" id="{437C8C62-E814-C0F8-6C22-1EE96031DE26}"/>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22</a:t>
              </a:r>
              <a:endParaRPr lang="ja-JP" dirty="0"/>
            </a:p>
          </p:txBody>
        </p:sp>
      </p:grpSp>
      <p:sp>
        <p:nvSpPr>
          <p:cNvPr id="17" name="テキスト ボックス タイトル">
            <a:extLst>
              <a:ext uri="{FF2B5EF4-FFF2-40B4-BE49-F238E27FC236}">
                <a16:creationId xmlns:a16="http://schemas.microsoft.com/office/drawing/2014/main" id="{960B92B4-823F-47C2-FE21-29F4283E6252}"/>
              </a:ext>
            </a:extLst>
          </p:cNvPr>
          <p:cNvSpPr txBox="1"/>
          <p:nvPr/>
        </p:nvSpPr>
        <p:spPr>
          <a:xfrm>
            <a:off x="4464322" y="678582"/>
            <a:ext cx="5571077"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000" b="1">
                <a:latin typeface="Meiryo"/>
                <a:ea typeface="+mn-lt"/>
                <a:cs typeface="+mn-lt"/>
              </a:rPr>
              <a:t>Volu</a:t>
            </a:r>
            <a:r>
              <a:rPr lang="ja-JP" sz="2000" b="1">
                <a:latin typeface="Meiryo"/>
                <a:ea typeface="Meiryo"/>
                <a:cs typeface="+mn-lt"/>
              </a:rPr>
              <a:t>n</a:t>
            </a:r>
            <a:r>
              <a:rPr lang="en-US" altLang="ja-JP" sz="2000" b="1">
                <a:latin typeface="Meiryo"/>
                <a:ea typeface="+mn-lt"/>
                <a:cs typeface="+mn-lt"/>
              </a:rPr>
              <a:t>t</a:t>
            </a:r>
            <a:r>
              <a:rPr lang="ja-JP" sz="2000" b="1">
                <a:latin typeface="Meiryo"/>
                <a:ea typeface="Meiryo"/>
                <a:cs typeface="+mn-lt"/>
              </a:rPr>
              <a:t>eer</a:t>
            </a:r>
            <a:r>
              <a:rPr lang="ja-JP" altLang="en-US" sz="2000" b="1" dirty="0">
                <a:latin typeface="Meiryo"/>
                <a:ea typeface="Meiryo"/>
                <a:cs typeface="+mn-lt"/>
              </a:rPr>
              <a:t> </a:t>
            </a:r>
            <a:r>
              <a:rPr lang="en-US" altLang="ja-JP" sz="2000" b="1">
                <a:latin typeface="Meiryo"/>
                <a:ea typeface="メイリオ"/>
                <a:cs typeface="+mn-lt"/>
              </a:rPr>
              <a:t>/</a:t>
            </a:r>
            <a:endParaRPr lang="ja-JP" sz="2000" b="1">
              <a:latin typeface="Meiryo"/>
              <a:ea typeface="Meiryo"/>
              <a:cs typeface="+mn-lt"/>
            </a:endParaRPr>
          </a:p>
          <a:p>
            <a:r>
              <a:rPr lang="en-US" sz="2000" b="1" i="1">
                <a:latin typeface="Meiryo"/>
                <a:ea typeface="+mn-lt"/>
                <a:cs typeface="+mn-lt"/>
              </a:rPr>
              <a:t>Nikkei</a:t>
            </a:r>
            <a:r>
              <a:rPr lang="en-US" altLang="ja-JP" sz="2000" b="1" dirty="0">
                <a:latin typeface="Meiryo"/>
                <a:ea typeface="+mn-lt"/>
                <a:cs typeface="+mn-lt"/>
              </a:rPr>
              <a:t> </a:t>
            </a:r>
            <a:r>
              <a:rPr lang="en-US" sz="2000" b="1">
                <a:latin typeface="Meiryo"/>
                <a:ea typeface="+mn-lt"/>
                <a:cs typeface="+mn-lt"/>
              </a:rPr>
              <a:t>Communities</a:t>
            </a:r>
            <a:endParaRPr lang="ja-JP" sz="2000" b="1">
              <a:latin typeface="Meiryo"/>
              <a:ea typeface="Meiryo"/>
            </a:endParaRPr>
          </a:p>
        </p:txBody>
      </p:sp>
      <p:sp>
        <p:nvSpPr>
          <p:cNvPr id="19" name="テキスト ボックス タイトル">
            <a:extLst>
              <a:ext uri="{FF2B5EF4-FFF2-40B4-BE49-F238E27FC236}">
                <a16:creationId xmlns:a16="http://schemas.microsoft.com/office/drawing/2014/main" id="{D88CE56C-D00C-5A91-831C-7E7DF2682570}"/>
              </a:ext>
            </a:extLst>
          </p:cNvPr>
          <p:cNvSpPr txBox="1"/>
          <p:nvPr/>
        </p:nvSpPr>
        <p:spPr>
          <a:xfrm>
            <a:off x="1681565" y="778841"/>
            <a:ext cx="2772469"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800" b="1">
                <a:latin typeface="Meiryo"/>
                <a:ea typeface="Meiryo"/>
                <a:cs typeface="+mn-lt"/>
              </a:rPr>
              <a:t>Partnerships</a:t>
            </a:r>
            <a:endParaRPr lang="ja-JP" sz="2800" b="1">
              <a:latin typeface="Meiryo"/>
              <a:ea typeface="Meiryo"/>
            </a:endParaRPr>
          </a:p>
        </p:txBody>
      </p:sp>
      <p:pic>
        <p:nvPicPr>
          <p:cNvPr id="18" name="図 17" descr="テキスト&#10;&#10;AI 生成コンテンツは間違っている可能性があります。">
            <a:extLst>
              <a:ext uri="{FF2B5EF4-FFF2-40B4-BE49-F238E27FC236}">
                <a16:creationId xmlns:a16="http://schemas.microsoft.com/office/drawing/2014/main" id="{D65AFC00-B215-98C3-14BF-9CCAA41D6B6C}"/>
              </a:ext>
            </a:extLst>
          </p:cNvPr>
          <p:cNvPicPr>
            <a:picLocks noChangeAspect="1"/>
          </p:cNvPicPr>
          <p:nvPr/>
        </p:nvPicPr>
        <p:blipFill>
          <a:blip r:embed="rId2"/>
          <a:stretch>
            <a:fillRect/>
          </a:stretch>
        </p:blipFill>
        <p:spPr>
          <a:xfrm>
            <a:off x="6142096" y="4463192"/>
            <a:ext cx="3489480" cy="2513023"/>
          </a:xfrm>
          <a:prstGeom prst="rect">
            <a:avLst/>
          </a:prstGeom>
          <a:ln>
            <a:noFill/>
          </a:ln>
        </p:spPr>
      </p:pic>
      <p:pic>
        <p:nvPicPr>
          <p:cNvPr id="9" name="図 8" descr="ダイアグラム&#10;&#10;AI 生成コンテンツは間違っている可能性があります。">
            <a:extLst>
              <a:ext uri="{FF2B5EF4-FFF2-40B4-BE49-F238E27FC236}">
                <a16:creationId xmlns:a16="http://schemas.microsoft.com/office/drawing/2014/main" id="{71571C62-7B61-25EF-7CA9-A0495A542803}"/>
              </a:ext>
            </a:extLst>
          </p:cNvPr>
          <p:cNvPicPr>
            <a:picLocks noChangeAspect="1"/>
          </p:cNvPicPr>
          <p:nvPr/>
        </p:nvPicPr>
        <p:blipFill>
          <a:blip r:embed="rId3"/>
          <a:stretch>
            <a:fillRect/>
          </a:stretch>
        </p:blipFill>
        <p:spPr>
          <a:xfrm>
            <a:off x="689554" y="3125288"/>
            <a:ext cx="4748889" cy="3872075"/>
          </a:xfrm>
          <a:prstGeom prst="rect">
            <a:avLst/>
          </a:prstGeom>
          <a:ln>
            <a:noFill/>
          </a:ln>
        </p:spPr>
      </p:pic>
    </p:spTree>
    <p:extLst>
      <p:ext uri="{BB962C8B-B14F-4D97-AF65-F5344CB8AC3E}">
        <p14:creationId xmlns:p14="http://schemas.microsoft.com/office/powerpoint/2010/main" val="1313662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D895A-4990-8A28-5C7A-B70515C6A8BC}"/>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47159B3C-6927-C736-BE72-51B07A09C5E5}"/>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667B2F9C-0EB0-639E-DC5A-1E8D1C4D7C3B}"/>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579DCA0C-7BBB-DBB3-ADA7-2685479C1BDF}"/>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B67BA4FE-E9C2-C5AE-AF77-085CB18F5648}"/>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10</a:t>
            </a:r>
            <a:endParaRPr lang="ja-JP">
              <a:solidFill>
                <a:schemeClr val="bg1"/>
              </a:solidFill>
            </a:endParaRPr>
          </a:p>
        </p:txBody>
      </p:sp>
      <p:sp>
        <p:nvSpPr>
          <p:cNvPr id="15" name="テキスト ボックス 14">
            <a:extLst>
              <a:ext uri="{FF2B5EF4-FFF2-40B4-BE49-F238E27FC236}">
                <a16:creationId xmlns:a16="http://schemas.microsoft.com/office/drawing/2014/main" id="{99DC55F6-80E2-7A9D-474B-29A170CD8FD3}"/>
              </a:ext>
            </a:extLst>
          </p:cNvPr>
          <p:cNvSpPr txBox="1"/>
          <p:nvPr/>
        </p:nvSpPr>
        <p:spPr>
          <a:xfrm>
            <a:off x="6204986" y="1783803"/>
            <a:ext cx="40700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b="1">
                <a:latin typeface="Meiryo"/>
                <a:ea typeface="+mn-lt"/>
                <a:cs typeface="+mn-lt"/>
              </a:rPr>
              <a:t>Promoting Citizen Participation in International Cooperation</a:t>
            </a:r>
            <a:endParaRPr lang="ja-JP" altLang="en-US" b="1">
              <a:latin typeface="Meiryo"/>
              <a:ea typeface="Meiryo"/>
              <a:cs typeface="+mn-lt"/>
            </a:endParaRPr>
          </a:p>
        </p:txBody>
      </p:sp>
      <p:grpSp>
        <p:nvGrpSpPr>
          <p:cNvPr id="13" name="グループ化 12">
            <a:extLst>
              <a:ext uri="{FF2B5EF4-FFF2-40B4-BE49-F238E27FC236}">
                <a16:creationId xmlns:a16="http://schemas.microsoft.com/office/drawing/2014/main" id="{A5A154F6-3FB5-15BB-8049-CAFC432297AA}"/>
              </a:ext>
            </a:extLst>
          </p:cNvPr>
          <p:cNvGrpSpPr/>
          <p:nvPr/>
        </p:nvGrpSpPr>
        <p:grpSpPr>
          <a:xfrm>
            <a:off x="10154487" y="7132940"/>
            <a:ext cx="476056" cy="275437"/>
            <a:chOff x="9952321" y="7089339"/>
            <a:chExt cx="476056" cy="275437"/>
          </a:xfrm>
        </p:grpSpPr>
        <p:sp>
          <p:nvSpPr>
            <p:cNvPr id="11" name="楕円 10">
              <a:extLst>
                <a:ext uri="{FF2B5EF4-FFF2-40B4-BE49-F238E27FC236}">
                  <a16:creationId xmlns:a16="http://schemas.microsoft.com/office/drawing/2014/main" id="{C4B0E464-9139-1852-B86A-550714190739}"/>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6197E202-8D58-C92D-D115-CF1D74C2280A}"/>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23</a:t>
              </a:r>
              <a:endParaRPr lang="ja-JP" dirty="0"/>
            </a:p>
          </p:txBody>
        </p:sp>
      </p:grpSp>
      <p:sp>
        <p:nvSpPr>
          <p:cNvPr id="10" name="テキスト ボックス タイトル">
            <a:extLst>
              <a:ext uri="{FF2B5EF4-FFF2-40B4-BE49-F238E27FC236}">
                <a16:creationId xmlns:a16="http://schemas.microsoft.com/office/drawing/2014/main" id="{9B945F3A-821E-87C1-5085-4E100F2BA5B9}"/>
              </a:ext>
            </a:extLst>
          </p:cNvPr>
          <p:cNvSpPr txBox="1"/>
          <p:nvPr/>
        </p:nvSpPr>
        <p:spPr>
          <a:xfrm>
            <a:off x="4464322" y="678582"/>
            <a:ext cx="5571077"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000" b="1">
                <a:latin typeface="Meiryo"/>
                <a:ea typeface="+mn-lt"/>
                <a:cs typeface="+mn-lt"/>
              </a:rPr>
              <a:t>Foreign Human </a:t>
            </a:r>
            <a:r>
              <a:rPr lang="en-US" altLang="ja-JP" sz="2000" b="1">
                <a:latin typeface="Meiryo"/>
                <a:ea typeface="+mn-lt"/>
                <a:cs typeface="+mn-lt"/>
              </a:rPr>
              <a:t>Resources</a:t>
            </a:r>
            <a:r>
              <a:rPr lang="ja-JP" altLang="en-US" sz="2000" b="1" dirty="0">
                <a:latin typeface="Meiryo"/>
                <a:ea typeface="Meiryo"/>
                <a:cs typeface="+mn-lt"/>
              </a:rPr>
              <a:t> </a:t>
            </a:r>
            <a:r>
              <a:rPr lang="en-US" altLang="ja-JP" sz="2000" b="1">
                <a:latin typeface="Meiryo"/>
                <a:ea typeface="メイリオ"/>
                <a:cs typeface="+mn-lt"/>
              </a:rPr>
              <a:t>/</a:t>
            </a:r>
            <a:endParaRPr lang="ja-JP" sz="2000" b="1">
              <a:latin typeface="Meiryo"/>
              <a:ea typeface="Meiryo"/>
              <a:cs typeface="+mn-lt"/>
            </a:endParaRPr>
          </a:p>
          <a:p>
            <a:r>
              <a:rPr lang="en-US" sz="2000" b="1">
                <a:latin typeface="Meiryo"/>
                <a:ea typeface="+mn-lt"/>
                <a:cs typeface="+mn-lt"/>
              </a:rPr>
              <a:t>Citizen Participation</a:t>
            </a:r>
            <a:endParaRPr lang="ja-JP" sz="2000" b="1">
              <a:latin typeface="Meiryo"/>
              <a:ea typeface="Meiryo"/>
            </a:endParaRPr>
          </a:p>
        </p:txBody>
      </p:sp>
      <p:sp>
        <p:nvSpPr>
          <p:cNvPr id="19" name="テキスト ボックス タイトル">
            <a:extLst>
              <a:ext uri="{FF2B5EF4-FFF2-40B4-BE49-F238E27FC236}">
                <a16:creationId xmlns:a16="http://schemas.microsoft.com/office/drawing/2014/main" id="{164FFAEC-C503-7A59-ACCC-07D878942773}"/>
              </a:ext>
            </a:extLst>
          </p:cNvPr>
          <p:cNvSpPr txBox="1"/>
          <p:nvPr/>
        </p:nvSpPr>
        <p:spPr>
          <a:xfrm>
            <a:off x="1681565" y="778841"/>
            <a:ext cx="2772469"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800" b="1">
                <a:latin typeface="Meiryo"/>
                <a:ea typeface="Meiryo"/>
                <a:cs typeface="+mn-lt"/>
              </a:rPr>
              <a:t>Partnerships</a:t>
            </a:r>
            <a:endParaRPr lang="ja-JP" sz="2800" b="1">
              <a:latin typeface="Meiryo"/>
              <a:ea typeface="Meiryo"/>
            </a:endParaRPr>
          </a:p>
        </p:txBody>
      </p:sp>
      <p:sp>
        <p:nvSpPr>
          <p:cNvPr id="21" name="テキスト ボックス 20">
            <a:extLst>
              <a:ext uri="{FF2B5EF4-FFF2-40B4-BE49-F238E27FC236}">
                <a16:creationId xmlns:a16="http://schemas.microsoft.com/office/drawing/2014/main" id="{E0565F35-CDFC-A571-0033-3A21F4A7DAE1}"/>
              </a:ext>
            </a:extLst>
          </p:cNvPr>
          <p:cNvSpPr txBox="1"/>
          <p:nvPr/>
        </p:nvSpPr>
        <p:spPr>
          <a:xfrm>
            <a:off x="690407" y="1783803"/>
            <a:ext cx="49936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Meiryo"/>
                <a:ea typeface="+mn-lt"/>
                <a:cs typeface="+mn-lt"/>
              </a:rPr>
              <a:t>Support for the Acceptance of Foreign Human Resources /</a:t>
            </a:r>
            <a:r>
              <a:rPr lang="ja-JP" altLang="en-US" b="1" dirty="0">
                <a:latin typeface="Meiryo"/>
                <a:ea typeface="Meiryo"/>
                <a:cs typeface="+mn-lt"/>
              </a:rPr>
              <a:t> </a:t>
            </a:r>
            <a:r>
              <a:rPr lang="en-US" b="1">
                <a:latin typeface="Meiryo"/>
                <a:ea typeface="+mn-lt"/>
                <a:cs typeface="+mn-lt"/>
              </a:rPr>
              <a:t>Multicultural and Inclusive Society</a:t>
            </a:r>
            <a:endParaRPr lang="ja-JP" altLang="en-US"/>
          </a:p>
        </p:txBody>
      </p:sp>
      <p:sp>
        <p:nvSpPr>
          <p:cNvPr id="23" name="テキスト ボックス 22">
            <a:extLst>
              <a:ext uri="{FF2B5EF4-FFF2-40B4-BE49-F238E27FC236}">
                <a16:creationId xmlns:a16="http://schemas.microsoft.com/office/drawing/2014/main" id="{EC3F88D3-5BDD-02E4-6E44-554CDFB14772}"/>
              </a:ext>
            </a:extLst>
          </p:cNvPr>
          <p:cNvSpPr txBox="1"/>
          <p:nvPr/>
        </p:nvSpPr>
        <p:spPr>
          <a:xfrm>
            <a:off x="691371" y="2762173"/>
            <a:ext cx="4710229" cy="5950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a:spcBef>
                <a:spcPts val="800"/>
              </a:spcBef>
              <a:buFont typeface="Arial"/>
              <a:buChar char="•"/>
            </a:pPr>
            <a:r>
              <a:rPr lang="en-US" altLang="ja-JP" sz="1300">
                <a:latin typeface="メイリオ"/>
                <a:ea typeface="メイリオ"/>
                <a:cs typeface="+mn-lt"/>
              </a:rPr>
              <a:t>Realizing a Japan and world that leaves no one</a:t>
            </a:r>
            <a:r>
              <a:rPr lang="ja-JP" sz="1300" dirty="0">
                <a:latin typeface="メイリオ"/>
                <a:ea typeface="メイリオ"/>
                <a:cs typeface="+mn-lt"/>
              </a:rPr>
              <a:t> </a:t>
            </a:r>
            <a:r>
              <a:rPr lang="en-US" altLang="ja-JP" sz="1300">
                <a:latin typeface="メイリオ"/>
                <a:ea typeface="メイリオ"/>
                <a:cs typeface="+mn-lt"/>
              </a:rPr>
              <a:t>behind</a:t>
            </a:r>
            <a:endParaRPr lang="ja-JP" sz="1300">
              <a:latin typeface="メイリオ"/>
              <a:ea typeface="メイリオ"/>
              <a:cs typeface="+mn-lt"/>
            </a:endParaRPr>
          </a:p>
          <a:p>
            <a:pPr marL="91440" indent="-91440">
              <a:spcBef>
                <a:spcPts val="800"/>
              </a:spcBef>
              <a:buFont typeface="Arial"/>
              <a:buChar char="•"/>
            </a:pPr>
            <a:r>
              <a:rPr lang="en-US" altLang="ja-JP" sz="1300">
                <a:latin typeface="メイリオ"/>
                <a:ea typeface="メイリオ"/>
                <a:cs typeface="+mn-lt"/>
              </a:rPr>
              <a:t>The three pillars of JICA’s initiatives</a:t>
            </a:r>
            <a:endParaRPr lang="en-US" sz="1300">
              <a:latin typeface="メイリオ"/>
              <a:ea typeface="メイリオ"/>
            </a:endParaRPr>
          </a:p>
        </p:txBody>
      </p:sp>
      <p:sp>
        <p:nvSpPr>
          <p:cNvPr id="24" name="テキスト ボックス 23">
            <a:extLst>
              <a:ext uri="{FF2B5EF4-FFF2-40B4-BE49-F238E27FC236}">
                <a16:creationId xmlns:a16="http://schemas.microsoft.com/office/drawing/2014/main" id="{3951084B-97F5-98B5-4116-02BD4A850867}"/>
              </a:ext>
            </a:extLst>
          </p:cNvPr>
          <p:cNvSpPr txBox="1"/>
          <p:nvPr/>
        </p:nvSpPr>
        <p:spPr>
          <a:xfrm>
            <a:off x="881585" y="3356736"/>
            <a:ext cx="4904467" cy="12208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64465" indent="-164465">
              <a:spcBef>
                <a:spcPts val="500"/>
              </a:spcBef>
            </a:pPr>
            <a:r>
              <a:rPr lang="en-US" altLang="ja-JP" sz="1300" dirty="0">
                <a:latin typeface="メイリオ"/>
                <a:ea typeface="メイリオ"/>
                <a:cs typeface="+mn-lt"/>
              </a:rPr>
              <a:t>1.Respect for human rights of migrant workers</a:t>
            </a:r>
            <a:endParaRPr lang="ja-JP" sz="1300" dirty="0">
              <a:latin typeface="メイリオ"/>
              <a:ea typeface="メイリオ"/>
              <a:cs typeface="+mn-lt"/>
            </a:endParaRPr>
          </a:p>
          <a:p>
            <a:pPr marL="164465" indent="-164465">
              <a:spcBef>
                <a:spcPts val="500"/>
              </a:spcBef>
            </a:pPr>
            <a:r>
              <a:rPr lang="en-US" sz="1300" dirty="0">
                <a:latin typeface="メイリオ"/>
                <a:ea typeface="メイリオ"/>
                <a:cs typeface="+mn-lt"/>
              </a:rPr>
              <a:t>2.Capacity development to enhance migration’s</a:t>
            </a:r>
            <a:r>
              <a:rPr lang="ja-JP" altLang="en-US" sz="1300" dirty="0">
                <a:latin typeface="メイリオ"/>
                <a:ea typeface="メイリオ"/>
                <a:cs typeface="+mn-lt"/>
              </a:rPr>
              <a:t>  </a:t>
            </a:r>
            <a:r>
              <a:rPr lang="en-US" sz="1300" dirty="0">
                <a:latin typeface="メイリオ"/>
                <a:ea typeface="メイリオ"/>
                <a:cs typeface="+mn-lt"/>
              </a:rPr>
              <a:t>contribution to economic development</a:t>
            </a:r>
            <a:endParaRPr lang="ja-JP" sz="1300">
              <a:latin typeface="メイリオ"/>
              <a:ea typeface="メイリオ"/>
              <a:cs typeface="+mn-lt"/>
            </a:endParaRPr>
          </a:p>
          <a:p>
            <a:pPr marL="164465" indent="-164465">
              <a:spcBef>
                <a:spcPts val="500"/>
              </a:spcBef>
            </a:pPr>
            <a:r>
              <a:rPr lang="en-US" sz="1300" dirty="0">
                <a:latin typeface="メイリオ"/>
                <a:ea typeface="メイリオ"/>
                <a:cs typeface="+mn-lt"/>
              </a:rPr>
              <a:t>3.Creation of an inclusive society with foreign human</a:t>
            </a:r>
            <a:r>
              <a:rPr lang="ja-JP" altLang="en-US" sz="1300" dirty="0">
                <a:latin typeface="メイリオ"/>
                <a:ea typeface="メイリオ"/>
                <a:cs typeface="+mn-lt"/>
              </a:rPr>
              <a:t> </a:t>
            </a:r>
            <a:r>
              <a:rPr lang="en-US" sz="1300" dirty="0">
                <a:latin typeface="メイリオ"/>
                <a:ea typeface="メイリオ"/>
                <a:cs typeface="+mn-lt"/>
              </a:rPr>
              <a:t>resources</a:t>
            </a:r>
            <a:endParaRPr lang="en-US" sz="1300" dirty="0">
              <a:latin typeface="メイリオ"/>
              <a:ea typeface="メイリオ"/>
            </a:endParaRPr>
          </a:p>
        </p:txBody>
      </p:sp>
      <p:sp>
        <p:nvSpPr>
          <p:cNvPr id="8" name="テキスト ボックス 7">
            <a:extLst>
              <a:ext uri="{FF2B5EF4-FFF2-40B4-BE49-F238E27FC236}">
                <a16:creationId xmlns:a16="http://schemas.microsoft.com/office/drawing/2014/main" id="{A8106AB8-F916-A5A8-B391-0D199FAB18B2}"/>
              </a:ext>
            </a:extLst>
          </p:cNvPr>
          <p:cNvSpPr txBox="1"/>
          <p:nvPr/>
        </p:nvSpPr>
        <p:spPr>
          <a:xfrm>
            <a:off x="6205164" y="2603716"/>
            <a:ext cx="4575451" cy="17389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50" b="1">
                <a:latin typeface="Meiryo"/>
                <a:ea typeface="Meiryo"/>
                <a:cs typeface="+mn-lt"/>
              </a:rPr>
              <a:t>Citizen Participatory Cooperation</a:t>
            </a:r>
          </a:p>
          <a:p>
            <a:pPr marL="91440" indent="-91440">
              <a:buFont typeface="Arial"/>
              <a:buChar char="•"/>
            </a:pPr>
            <a:r>
              <a:rPr lang="en-US" altLang="ja-JP" sz="1300">
                <a:latin typeface="Meiryo"/>
                <a:ea typeface="Meiryo"/>
                <a:cs typeface="+mn-lt"/>
              </a:rPr>
              <a:t>Contributions to developing countries and Japan</a:t>
            </a:r>
          </a:p>
          <a:p>
            <a:pPr marL="91440" indent="-91440">
              <a:buFont typeface="Arial"/>
              <a:buChar char="•"/>
            </a:pPr>
            <a:r>
              <a:rPr lang="en-US" sz="1300">
                <a:latin typeface="Meiryo"/>
                <a:ea typeface="Meiryo"/>
                <a:cs typeface="+mn-lt"/>
              </a:rPr>
              <a:t>Collaboration projects</a:t>
            </a:r>
          </a:p>
          <a:p>
            <a:pPr marL="91440" indent="-91440">
              <a:buFont typeface="Arial"/>
              <a:buChar char="•"/>
            </a:pPr>
            <a:r>
              <a:rPr lang="en-US" sz="1300">
                <a:latin typeface="Meiryo"/>
                <a:ea typeface="Meiryo"/>
                <a:cs typeface="+mn-lt"/>
              </a:rPr>
              <a:t>An expanded range of donation options</a:t>
            </a:r>
            <a:endParaRPr lang="en-US">
              <a:latin typeface="Meiryo"/>
              <a:ea typeface="Meiryo"/>
            </a:endParaRPr>
          </a:p>
          <a:p>
            <a:endParaRPr lang="ja-JP" altLang="en-US" sz="1300" dirty="0">
              <a:latin typeface="Meiryo"/>
              <a:ea typeface="Meiryo"/>
            </a:endParaRPr>
          </a:p>
          <a:p>
            <a:r>
              <a:rPr lang="en-US" altLang="ja-JP" sz="1450" b="1">
                <a:latin typeface="Meiryo"/>
                <a:ea typeface="Meiryo"/>
                <a:cs typeface="+mn-lt"/>
              </a:rPr>
              <a:t>Development</a:t>
            </a:r>
            <a:r>
              <a:rPr lang="ja-JP" sz="1450" b="1" dirty="0">
                <a:latin typeface="Meiryo"/>
                <a:ea typeface="Meiryo"/>
                <a:cs typeface="+mn-lt"/>
              </a:rPr>
              <a:t> </a:t>
            </a:r>
            <a:r>
              <a:rPr lang="en-US" altLang="ja-JP" sz="1450" b="1">
                <a:latin typeface="Meiryo"/>
                <a:ea typeface="Meiryo"/>
                <a:cs typeface="+mn-lt"/>
              </a:rPr>
              <a:t>Education</a:t>
            </a:r>
            <a:endParaRPr lang="ja-JP" altLang="en-US" sz="1450" b="1">
              <a:latin typeface="Meiryo"/>
              <a:ea typeface="Meiryo"/>
              <a:cs typeface="+mn-lt"/>
            </a:endParaRPr>
          </a:p>
          <a:p>
            <a:pPr marL="91440" indent="-91440" algn="just">
              <a:buFont typeface="Arial"/>
              <a:buChar char="•"/>
            </a:pPr>
            <a:r>
              <a:rPr lang="en-US" sz="1300">
                <a:latin typeface="Meiryo"/>
                <a:ea typeface="+mn-lt"/>
                <a:cs typeface="+mn-lt"/>
              </a:rPr>
              <a:t>JICA Global Plaza</a:t>
            </a:r>
          </a:p>
          <a:p>
            <a:pPr marL="91440" indent="-91440" algn="just">
              <a:buFont typeface="Arial"/>
              <a:buChar char="•"/>
            </a:pPr>
            <a:r>
              <a:rPr lang="en-US" sz="1300">
                <a:latin typeface="Meiryo"/>
                <a:ea typeface="+mn-lt"/>
                <a:cs typeface="+mn-lt"/>
              </a:rPr>
              <a:t>Promotion of development education at schools</a:t>
            </a:r>
            <a:endParaRPr lang="ja-JP" sz="1300">
              <a:latin typeface="Meiryo"/>
              <a:ea typeface="Meiryo"/>
            </a:endParaRPr>
          </a:p>
        </p:txBody>
      </p:sp>
      <p:pic>
        <p:nvPicPr>
          <p:cNvPr id="3" name="図 2" descr="文字が書かれている&#10;&#10;AI 生成コンテンツは間違っている可能性があります。">
            <a:extLst>
              <a:ext uri="{FF2B5EF4-FFF2-40B4-BE49-F238E27FC236}">
                <a16:creationId xmlns:a16="http://schemas.microsoft.com/office/drawing/2014/main" id="{F7ED054D-5D60-B819-B5FD-2679C47DE96D}"/>
              </a:ext>
            </a:extLst>
          </p:cNvPr>
          <p:cNvPicPr>
            <a:picLocks noChangeAspect="1"/>
          </p:cNvPicPr>
          <p:nvPr/>
        </p:nvPicPr>
        <p:blipFill>
          <a:blip r:embed="rId2"/>
          <a:stretch>
            <a:fillRect/>
          </a:stretch>
        </p:blipFill>
        <p:spPr>
          <a:xfrm>
            <a:off x="6538943" y="4637597"/>
            <a:ext cx="3262644" cy="2370328"/>
          </a:xfrm>
          <a:prstGeom prst="rect">
            <a:avLst/>
          </a:prstGeom>
          <a:ln>
            <a:noFill/>
          </a:ln>
        </p:spPr>
      </p:pic>
      <p:pic>
        <p:nvPicPr>
          <p:cNvPr id="9" name="図 8" descr="テキスト&#10;&#10;AI 生成コンテンツは間違っている可能性があります。">
            <a:extLst>
              <a:ext uri="{FF2B5EF4-FFF2-40B4-BE49-F238E27FC236}">
                <a16:creationId xmlns:a16="http://schemas.microsoft.com/office/drawing/2014/main" id="{D28943A2-1FC2-ADC0-6BEB-B02F5B2959C1}"/>
              </a:ext>
            </a:extLst>
          </p:cNvPr>
          <p:cNvPicPr>
            <a:picLocks noChangeAspect="1"/>
          </p:cNvPicPr>
          <p:nvPr/>
        </p:nvPicPr>
        <p:blipFill>
          <a:blip r:embed="rId3"/>
          <a:stretch>
            <a:fillRect/>
          </a:stretch>
        </p:blipFill>
        <p:spPr>
          <a:xfrm>
            <a:off x="539109" y="4782966"/>
            <a:ext cx="5154010" cy="2230212"/>
          </a:xfrm>
          <a:prstGeom prst="rect">
            <a:avLst/>
          </a:prstGeom>
          <a:ln>
            <a:noFill/>
          </a:ln>
        </p:spPr>
      </p:pic>
    </p:spTree>
    <p:extLst>
      <p:ext uri="{BB962C8B-B14F-4D97-AF65-F5344CB8AC3E}">
        <p14:creationId xmlns:p14="http://schemas.microsoft.com/office/powerpoint/2010/main" val="2508805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76B8-5075-3105-2AB5-99E42BE6D96A}"/>
            </a:ext>
          </a:extLst>
        </p:cNvPr>
        <p:cNvGrpSpPr/>
        <p:nvPr/>
      </p:nvGrpSpPr>
      <p:grpSpPr>
        <a:xfrm>
          <a:off x="0" y="0"/>
          <a:ext cx="0" cy="0"/>
          <a:chOff x="0" y="0"/>
          <a:chExt cx="0" cy="0"/>
        </a:xfrm>
      </p:grpSpPr>
      <p:grpSp>
        <p:nvGrpSpPr>
          <p:cNvPr id="7" name="ガイド" hidden="1">
            <a:extLst>
              <a:ext uri="{FF2B5EF4-FFF2-40B4-BE49-F238E27FC236}">
                <a16:creationId xmlns:a16="http://schemas.microsoft.com/office/drawing/2014/main" id="{10E0A9F4-4F41-F25F-44CA-E5C69DB6762A}"/>
              </a:ext>
            </a:extLst>
          </p:cNvPr>
          <p:cNvGrpSpPr/>
          <p:nvPr/>
        </p:nvGrpSpPr>
        <p:grpSpPr>
          <a:xfrm>
            <a:off x="536312" y="1784002"/>
            <a:ext cx="9612344" cy="5240648"/>
            <a:chOff x="536360" y="1784002"/>
            <a:chExt cx="9612344" cy="5240648"/>
          </a:xfrm>
        </p:grpSpPr>
        <p:sp>
          <p:nvSpPr>
            <p:cNvPr id="4" name="ガイド">
              <a:extLst>
                <a:ext uri="{FF2B5EF4-FFF2-40B4-BE49-F238E27FC236}">
                  <a16:creationId xmlns:a16="http://schemas.microsoft.com/office/drawing/2014/main" id="{7CD7F7C2-0B51-3E2A-8AF2-D322580C7745}"/>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5" name="直線矢印コネクタ 4">
              <a:extLst>
                <a:ext uri="{FF2B5EF4-FFF2-40B4-BE49-F238E27FC236}">
                  <a16:creationId xmlns:a16="http://schemas.microsoft.com/office/drawing/2014/main" id="{9ED71CF9-C9E1-48E9-8F54-215CE8E1FBCD}"/>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テキスト ボックス 00">
            <a:extLst>
              <a:ext uri="{FF2B5EF4-FFF2-40B4-BE49-F238E27FC236}">
                <a16:creationId xmlns:a16="http://schemas.microsoft.com/office/drawing/2014/main" id="{621A0496-ECA0-B7B2-352C-52D4F913B196}"/>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10</a:t>
            </a:r>
            <a:endParaRPr lang="ja-JP">
              <a:solidFill>
                <a:schemeClr val="bg1"/>
              </a:solidFill>
            </a:endParaRPr>
          </a:p>
        </p:txBody>
      </p:sp>
      <p:sp>
        <p:nvSpPr>
          <p:cNvPr id="25" name="テキスト ボックス 24">
            <a:extLst>
              <a:ext uri="{FF2B5EF4-FFF2-40B4-BE49-F238E27FC236}">
                <a16:creationId xmlns:a16="http://schemas.microsoft.com/office/drawing/2014/main" id="{61BB1111-FFC1-5750-3E8B-40F2B0E87480}"/>
              </a:ext>
            </a:extLst>
          </p:cNvPr>
          <p:cNvSpPr txBox="1"/>
          <p:nvPr/>
        </p:nvSpPr>
        <p:spPr>
          <a:xfrm>
            <a:off x="3910200" y="6329825"/>
            <a:ext cx="3041564" cy="7039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000">
                <a:latin typeface="Meiryo"/>
                <a:ea typeface="Meiryo"/>
                <a:cs typeface="+mn-lt"/>
              </a:rPr>
              <a:t>At the 2nd Global Refugee</a:t>
            </a:r>
            <a:r>
              <a:rPr lang="ja-JP" sz="1000" dirty="0">
                <a:latin typeface="Meiryo"/>
                <a:ea typeface="Meiryo"/>
                <a:cs typeface="+mn-lt"/>
              </a:rPr>
              <a:t> </a:t>
            </a:r>
            <a:r>
              <a:rPr lang="en-US" altLang="ja-JP" sz="1000">
                <a:latin typeface="Meiryo"/>
                <a:ea typeface="Meiryo"/>
                <a:cs typeface="+mn-lt"/>
              </a:rPr>
              <a:t>Forum in Geneva, Switzerland</a:t>
            </a:r>
            <a:r>
              <a:rPr lang="ja-JP" sz="1000" dirty="0">
                <a:latin typeface="Meiryo"/>
                <a:ea typeface="Meiryo"/>
                <a:cs typeface="+mn-lt"/>
              </a:rPr>
              <a:t> </a:t>
            </a:r>
            <a:r>
              <a:rPr lang="en-US" altLang="ja-JP" sz="1000">
                <a:latin typeface="Meiryo"/>
                <a:ea typeface="Meiryo"/>
                <a:cs typeface="+mn-lt"/>
              </a:rPr>
              <a:t>in December 2023, JICA</a:t>
            </a:r>
            <a:r>
              <a:rPr lang="ja-JP" sz="1000">
                <a:latin typeface="Meiryo"/>
                <a:ea typeface="Meiryo"/>
                <a:cs typeface="+mn-lt"/>
              </a:rPr>
              <a:t>’ </a:t>
            </a:r>
            <a:r>
              <a:rPr lang="en-US" altLang="ja-JP" sz="1000">
                <a:latin typeface="Meiryo"/>
                <a:ea typeface="Meiryo"/>
                <a:cs typeface="+mn-lt"/>
              </a:rPr>
              <a:t>s</a:t>
            </a:r>
            <a:r>
              <a:rPr lang="ja-JP" sz="1000" dirty="0">
                <a:latin typeface="Meiryo"/>
                <a:ea typeface="Meiryo"/>
                <a:cs typeface="+mn-lt"/>
              </a:rPr>
              <a:t> </a:t>
            </a:r>
            <a:r>
              <a:rPr lang="en-US" altLang="ja-JP" sz="1000">
                <a:latin typeface="Meiryo"/>
                <a:ea typeface="Meiryo"/>
                <a:cs typeface="+mn-lt"/>
              </a:rPr>
              <a:t>president emphasized the importance of promoting the</a:t>
            </a:r>
            <a:r>
              <a:rPr lang="ja-JP" sz="1000" dirty="0">
                <a:latin typeface="Meiryo"/>
                <a:ea typeface="Meiryo"/>
                <a:cs typeface="+mn-lt"/>
              </a:rPr>
              <a:t> </a:t>
            </a:r>
            <a:r>
              <a:rPr lang="en-US" altLang="ja-JP" sz="1000">
                <a:latin typeface="Meiryo"/>
                <a:ea typeface="Meiryo"/>
                <a:cs typeface="+mn-lt"/>
              </a:rPr>
              <a:t>HDP</a:t>
            </a:r>
            <a:r>
              <a:rPr lang="ja-JP" sz="1000" dirty="0">
                <a:latin typeface="Meiryo"/>
                <a:ea typeface="Meiryo"/>
                <a:cs typeface="+mn-lt"/>
              </a:rPr>
              <a:t> </a:t>
            </a:r>
            <a:r>
              <a:rPr lang="en-US" altLang="ja-JP" sz="1000">
                <a:latin typeface="Meiryo"/>
                <a:ea typeface="Meiryo"/>
                <a:cs typeface="+mn-lt"/>
              </a:rPr>
              <a:t>Nexus.</a:t>
            </a:r>
            <a:endParaRPr lang="ja-JP" altLang="en-US" sz="1000">
              <a:latin typeface="Meiryo"/>
              <a:ea typeface="Meiryo"/>
              <a:cs typeface="+mn-lt"/>
            </a:endParaRPr>
          </a:p>
        </p:txBody>
      </p:sp>
      <p:pic>
        <p:nvPicPr>
          <p:cNvPr id="27" name="図 26" descr="空港のロビーにいる人々&#10;&#10;AI 生成コンテンツは間違っている可能性があります。">
            <a:extLst>
              <a:ext uri="{FF2B5EF4-FFF2-40B4-BE49-F238E27FC236}">
                <a16:creationId xmlns:a16="http://schemas.microsoft.com/office/drawing/2014/main" id="{9DD501C3-666E-F596-7638-2488F4C739A0}"/>
              </a:ext>
            </a:extLst>
          </p:cNvPr>
          <p:cNvPicPr>
            <a:picLocks noChangeAspect="1"/>
          </p:cNvPicPr>
          <p:nvPr/>
        </p:nvPicPr>
        <p:blipFill>
          <a:blip r:embed="rId2" cstate="screen">
            <a:extLst>
              <a:ext uri="{28A0092B-C50C-407E-A947-70E740481C1C}">
                <a14:useLocalDpi xmlns:a14="http://schemas.microsoft.com/office/drawing/2010/main"/>
              </a:ext>
            </a:extLst>
          </a:blip>
          <a:srcRect b="-476"/>
          <a:stretch>
            <a:fillRect/>
          </a:stretch>
        </p:blipFill>
        <p:spPr>
          <a:xfrm>
            <a:off x="3972726" y="4262457"/>
            <a:ext cx="2919942" cy="1979798"/>
          </a:xfrm>
          <a:prstGeom prst="rect">
            <a:avLst/>
          </a:prstGeom>
          <a:ln>
            <a:noFill/>
          </a:ln>
        </p:spPr>
      </p:pic>
      <p:grpSp>
        <p:nvGrpSpPr>
          <p:cNvPr id="16" name="グループ化 15">
            <a:extLst>
              <a:ext uri="{FF2B5EF4-FFF2-40B4-BE49-F238E27FC236}">
                <a16:creationId xmlns:a16="http://schemas.microsoft.com/office/drawing/2014/main" id="{0FE1C27A-7131-E1CE-8853-6BB3BB06BF71}"/>
              </a:ext>
            </a:extLst>
          </p:cNvPr>
          <p:cNvGrpSpPr/>
          <p:nvPr/>
        </p:nvGrpSpPr>
        <p:grpSpPr>
          <a:xfrm>
            <a:off x="10154487" y="7132940"/>
            <a:ext cx="476056" cy="275437"/>
            <a:chOff x="9952321" y="7089339"/>
            <a:chExt cx="476056" cy="275437"/>
          </a:xfrm>
        </p:grpSpPr>
        <p:sp>
          <p:nvSpPr>
            <p:cNvPr id="12" name="楕円 11">
              <a:extLst>
                <a:ext uri="{FF2B5EF4-FFF2-40B4-BE49-F238E27FC236}">
                  <a16:creationId xmlns:a16="http://schemas.microsoft.com/office/drawing/2014/main" id="{17776101-A052-BE87-0E3F-1611C380F968}"/>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60362AFE-CF4D-A592-068F-F5E2FBB6DCCA}"/>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24</a:t>
              </a:r>
              <a:endParaRPr lang="ja-JP" dirty="0"/>
            </a:p>
          </p:txBody>
        </p:sp>
      </p:grpSp>
      <p:sp>
        <p:nvSpPr>
          <p:cNvPr id="17" name="テキスト ボックス タイトル">
            <a:extLst>
              <a:ext uri="{FF2B5EF4-FFF2-40B4-BE49-F238E27FC236}">
                <a16:creationId xmlns:a16="http://schemas.microsoft.com/office/drawing/2014/main" id="{0796CE7B-1EC7-EE5E-21CD-812FD1B9F9DA}"/>
              </a:ext>
            </a:extLst>
          </p:cNvPr>
          <p:cNvSpPr txBox="1"/>
          <p:nvPr/>
        </p:nvSpPr>
        <p:spPr>
          <a:xfrm>
            <a:off x="4464322" y="678582"/>
            <a:ext cx="5571077"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000" b="1">
                <a:latin typeface="Meiryo"/>
                <a:ea typeface="+mn-lt"/>
                <a:cs typeface="+mn-lt"/>
              </a:rPr>
              <a:t>Emergency Disaster Relief</a:t>
            </a:r>
            <a:r>
              <a:rPr lang="ja-JP" altLang="en-US" sz="2000" b="1" dirty="0">
                <a:latin typeface="Meiryo"/>
                <a:ea typeface="Meiryo"/>
                <a:cs typeface="+mn-lt"/>
              </a:rPr>
              <a:t> </a:t>
            </a:r>
            <a:r>
              <a:rPr lang="en-US" altLang="ja-JP" sz="2000" b="1">
                <a:latin typeface="Meiryo"/>
                <a:ea typeface="+mn-lt"/>
                <a:cs typeface="+mn-lt"/>
              </a:rPr>
              <a:t>/</a:t>
            </a:r>
            <a:r>
              <a:rPr lang="ja-JP" altLang="en-US" sz="2000" b="1" dirty="0">
                <a:latin typeface="Meiryo"/>
                <a:ea typeface="Meiryo"/>
                <a:cs typeface="+mn-lt"/>
              </a:rPr>
              <a:t> </a:t>
            </a:r>
            <a:r>
              <a:rPr lang="en-US" sz="2000" b="1">
                <a:latin typeface="Meiryo"/>
                <a:ea typeface="+mn-lt"/>
                <a:cs typeface="+mn-lt"/>
              </a:rPr>
              <a:t>International Organizations</a:t>
            </a:r>
            <a:r>
              <a:rPr lang="ja-JP" altLang="en-US" sz="2000" b="1" dirty="0">
                <a:latin typeface="Meiryo"/>
                <a:ea typeface="Meiryo"/>
                <a:cs typeface="+mn-lt"/>
              </a:rPr>
              <a:t> </a:t>
            </a:r>
            <a:r>
              <a:rPr lang="en-US" altLang="ja-JP" sz="2000" b="1">
                <a:latin typeface="Meiryo"/>
                <a:ea typeface="+mn-lt"/>
                <a:cs typeface="+mn-lt"/>
              </a:rPr>
              <a:t>/</a:t>
            </a:r>
            <a:r>
              <a:rPr lang="ja-JP" altLang="en-US" sz="2000" b="1" dirty="0">
                <a:latin typeface="Meiryo"/>
                <a:ea typeface="Meiryo"/>
                <a:cs typeface="+mn-lt"/>
              </a:rPr>
              <a:t> </a:t>
            </a:r>
            <a:r>
              <a:rPr lang="en-US" sz="2000" b="1">
                <a:latin typeface="Meiryo"/>
                <a:ea typeface="+mn-lt"/>
                <a:cs typeface="+mn-lt"/>
              </a:rPr>
              <a:t>Research</a:t>
            </a:r>
            <a:endParaRPr lang="ja-JP" sz="2000" b="1">
              <a:latin typeface="Meiryo"/>
              <a:ea typeface="Meiryo"/>
            </a:endParaRPr>
          </a:p>
        </p:txBody>
      </p:sp>
      <p:sp>
        <p:nvSpPr>
          <p:cNvPr id="21" name="テキスト ボックス タイトル">
            <a:extLst>
              <a:ext uri="{FF2B5EF4-FFF2-40B4-BE49-F238E27FC236}">
                <a16:creationId xmlns:a16="http://schemas.microsoft.com/office/drawing/2014/main" id="{FDCBFD55-A88C-D773-354F-364E6B433054}"/>
              </a:ext>
            </a:extLst>
          </p:cNvPr>
          <p:cNvSpPr txBox="1"/>
          <p:nvPr/>
        </p:nvSpPr>
        <p:spPr>
          <a:xfrm>
            <a:off x="1681565" y="778841"/>
            <a:ext cx="2772469"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800" b="1">
                <a:latin typeface="Meiryo"/>
                <a:ea typeface="Meiryo"/>
                <a:cs typeface="+mn-lt"/>
              </a:rPr>
              <a:t>Partnerships</a:t>
            </a:r>
            <a:endParaRPr lang="ja-JP" sz="2800" b="1">
              <a:latin typeface="Meiryo"/>
              <a:ea typeface="Meiryo"/>
            </a:endParaRPr>
          </a:p>
        </p:txBody>
      </p:sp>
      <p:sp>
        <p:nvSpPr>
          <p:cNvPr id="23" name="テキスト ボックス 22">
            <a:extLst>
              <a:ext uri="{FF2B5EF4-FFF2-40B4-BE49-F238E27FC236}">
                <a16:creationId xmlns:a16="http://schemas.microsoft.com/office/drawing/2014/main" id="{93FE8947-E0A3-C9D7-9107-2E85EA55DB3B}"/>
              </a:ext>
            </a:extLst>
          </p:cNvPr>
          <p:cNvSpPr txBox="1"/>
          <p:nvPr/>
        </p:nvSpPr>
        <p:spPr>
          <a:xfrm>
            <a:off x="547702" y="1783803"/>
            <a:ext cx="31503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Meiryo"/>
                <a:ea typeface="+mn-lt"/>
                <a:cs typeface="+mn-lt"/>
              </a:rPr>
              <a:t>Emergency Disaster Relief</a:t>
            </a:r>
          </a:p>
        </p:txBody>
      </p:sp>
      <p:sp>
        <p:nvSpPr>
          <p:cNvPr id="26" name="テキスト ボックス 25">
            <a:extLst>
              <a:ext uri="{FF2B5EF4-FFF2-40B4-BE49-F238E27FC236}">
                <a16:creationId xmlns:a16="http://schemas.microsoft.com/office/drawing/2014/main" id="{E43CEBD9-812F-83B8-DDFC-FFAE1AAB4F8B}"/>
              </a:ext>
            </a:extLst>
          </p:cNvPr>
          <p:cNvSpPr txBox="1"/>
          <p:nvPr/>
        </p:nvSpPr>
        <p:spPr>
          <a:xfrm>
            <a:off x="548666" y="2433183"/>
            <a:ext cx="3160291" cy="913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a:spcBef>
                <a:spcPts val="800"/>
              </a:spcBef>
              <a:buFont typeface="Arial"/>
              <a:buChar char="•"/>
            </a:pPr>
            <a:r>
              <a:rPr lang="ja-JP" altLang="en-US" sz="1300">
                <a:latin typeface="メイリオ"/>
                <a:ea typeface="メイリオ"/>
                <a:cs typeface="+mn-lt"/>
              </a:rPr>
              <a:t>Support for overseas disasters</a:t>
            </a:r>
            <a:endParaRPr lang="ja-JP" altLang="en-US" sz="1300" dirty="0">
              <a:latin typeface="メイリオ"/>
              <a:ea typeface="メイリオ"/>
              <a:cs typeface="+mn-lt"/>
            </a:endParaRPr>
          </a:p>
          <a:p>
            <a:pPr marL="91440" indent="-91440">
              <a:spcBef>
                <a:spcPts val="800"/>
              </a:spcBef>
              <a:buFont typeface="Arial"/>
              <a:buChar char="•"/>
            </a:pPr>
            <a:r>
              <a:rPr lang="en-US" altLang="ja-JP" sz="1300">
                <a:latin typeface="メイリオ"/>
                <a:ea typeface="メイリオ"/>
                <a:cs typeface="+mn-lt"/>
              </a:rPr>
              <a:t>Dispatch of JDR teams</a:t>
            </a:r>
            <a:endParaRPr lang="ja-JP" altLang="en-US" sz="1300">
              <a:latin typeface="メイリオ"/>
              <a:ea typeface="メイリオ"/>
              <a:cs typeface="+mn-lt"/>
            </a:endParaRPr>
          </a:p>
          <a:p>
            <a:pPr marL="91440" indent="-91440">
              <a:spcBef>
                <a:spcPts val="800"/>
              </a:spcBef>
              <a:buFont typeface="Arial"/>
              <a:buChar char="•"/>
            </a:pPr>
            <a:r>
              <a:rPr lang="en-US" altLang="ja-JP" sz="1300">
                <a:latin typeface="メイリオ"/>
                <a:ea typeface="メイリオ"/>
                <a:cs typeface="+mn-lt"/>
              </a:rPr>
              <a:t>Provision of emergency relief goods</a:t>
            </a:r>
            <a:endParaRPr lang="ja-JP" altLang="en-US"/>
          </a:p>
        </p:txBody>
      </p:sp>
      <p:sp>
        <p:nvSpPr>
          <p:cNvPr id="28" name="テキスト ボックス 27">
            <a:extLst>
              <a:ext uri="{FF2B5EF4-FFF2-40B4-BE49-F238E27FC236}">
                <a16:creationId xmlns:a16="http://schemas.microsoft.com/office/drawing/2014/main" id="{94BCB09B-A5C6-0A21-37BA-31A3D1E68B21}"/>
              </a:ext>
            </a:extLst>
          </p:cNvPr>
          <p:cNvSpPr txBox="1"/>
          <p:nvPr/>
        </p:nvSpPr>
        <p:spPr>
          <a:xfrm>
            <a:off x="3845723" y="1783803"/>
            <a:ext cx="333271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Meiryo"/>
                <a:ea typeface="Meiryo"/>
                <a:cs typeface="+mn-lt"/>
              </a:rPr>
              <a:t>Partnerships with International Organizations and Other Development Partners</a:t>
            </a:r>
            <a:endParaRPr lang="ja-JP" b="1">
              <a:latin typeface="Meiryo"/>
              <a:ea typeface="Meiryo"/>
            </a:endParaRPr>
          </a:p>
        </p:txBody>
      </p:sp>
      <p:sp>
        <p:nvSpPr>
          <p:cNvPr id="29" name="テキスト ボックス 28">
            <a:extLst>
              <a:ext uri="{FF2B5EF4-FFF2-40B4-BE49-F238E27FC236}">
                <a16:creationId xmlns:a16="http://schemas.microsoft.com/office/drawing/2014/main" id="{AA8EE0BB-D3D9-FA6F-6951-D85A3825EBBE}"/>
              </a:ext>
            </a:extLst>
          </p:cNvPr>
          <p:cNvSpPr txBox="1"/>
          <p:nvPr/>
        </p:nvSpPr>
        <p:spPr>
          <a:xfrm>
            <a:off x="3846687" y="3059456"/>
            <a:ext cx="3334708" cy="9951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a:spcBef>
                <a:spcPts val="800"/>
              </a:spcBef>
              <a:buFont typeface="Arial"/>
              <a:buChar char="•"/>
            </a:pPr>
            <a:r>
              <a:rPr lang="ja-JP" altLang="en-US" sz="1300">
                <a:latin typeface="Meiryo"/>
                <a:ea typeface="Meiryo"/>
                <a:cs typeface="+mn-lt"/>
              </a:rPr>
              <a:t>Maximizing Development Impact through International Cooperation</a:t>
            </a:r>
            <a:endParaRPr lang="ja-JP"/>
          </a:p>
          <a:p>
            <a:pPr marL="91440" indent="-91440">
              <a:spcBef>
                <a:spcPts val="800"/>
              </a:spcBef>
              <a:buFont typeface="Arial"/>
              <a:buChar char="•"/>
            </a:pPr>
            <a:r>
              <a:rPr lang="en-US" altLang="ja-JP" sz="1300">
                <a:latin typeface="Meiryo"/>
                <a:ea typeface="メイリオ"/>
                <a:cs typeface="+mn-lt"/>
              </a:rPr>
              <a:t>Contributions to International Trends in</a:t>
            </a:r>
            <a:r>
              <a:rPr lang="ja-JP" sz="1300" dirty="0">
                <a:latin typeface="Meiryo"/>
                <a:ea typeface="Meiryo"/>
                <a:cs typeface="+mn-lt"/>
              </a:rPr>
              <a:t> </a:t>
            </a:r>
            <a:r>
              <a:rPr lang="en-US" altLang="ja-JP" sz="1300">
                <a:latin typeface="Meiryo"/>
                <a:ea typeface="メイリオ"/>
                <a:cs typeface="+mn-lt"/>
              </a:rPr>
              <a:t>Development Cooperation</a:t>
            </a:r>
            <a:endParaRPr lang="ja-JP" altLang="en-US">
              <a:latin typeface="Meiryo"/>
              <a:ea typeface="Meiryo"/>
            </a:endParaRPr>
          </a:p>
        </p:txBody>
      </p:sp>
      <p:sp>
        <p:nvSpPr>
          <p:cNvPr id="30" name="テキスト ボックス 29">
            <a:extLst>
              <a:ext uri="{FF2B5EF4-FFF2-40B4-BE49-F238E27FC236}">
                <a16:creationId xmlns:a16="http://schemas.microsoft.com/office/drawing/2014/main" id="{62C7F91A-418F-F17D-F1DD-5E45C01A5E2C}"/>
              </a:ext>
            </a:extLst>
          </p:cNvPr>
          <p:cNvSpPr txBox="1"/>
          <p:nvPr/>
        </p:nvSpPr>
        <p:spPr>
          <a:xfrm>
            <a:off x="7270653" y="1783803"/>
            <a:ext cx="31503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Meiryo"/>
                <a:ea typeface="Meiryo"/>
                <a:cs typeface="+mn-lt"/>
              </a:rPr>
              <a:t>Research</a:t>
            </a:r>
            <a:endParaRPr lang="ja-JP" b="1">
              <a:latin typeface="Meiryo"/>
              <a:ea typeface="Meiryo"/>
            </a:endParaRPr>
          </a:p>
        </p:txBody>
      </p:sp>
      <p:sp>
        <p:nvSpPr>
          <p:cNvPr id="31" name="テキスト ボックス 30">
            <a:extLst>
              <a:ext uri="{FF2B5EF4-FFF2-40B4-BE49-F238E27FC236}">
                <a16:creationId xmlns:a16="http://schemas.microsoft.com/office/drawing/2014/main" id="{A1F16334-2122-1D46-892E-DA3DEF7791FE}"/>
              </a:ext>
            </a:extLst>
          </p:cNvPr>
          <p:cNvSpPr txBox="1"/>
          <p:nvPr/>
        </p:nvSpPr>
        <p:spPr>
          <a:xfrm>
            <a:off x="7275581" y="2151756"/>
            <a:ext cx="2874881" cy="15018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a:spcBef>
                <a:spcPts val="800"/>
              </a:spcBef>
              <a:buFont typeface="Arial"/>
              <a:buChar char="•"/>
            </a:pPr>
            <a:r>
              <a:rPr lang="ja-JP" altLang="en-US" sz="1300">
                <a:latin typeface="メイリオ"/>
                <a:ea typeface="メイリオ"/>
                <a:cs typeface="+mn-lt"/>
              </a:rPr>
              <a:t>Co-creating Practical Knowledge for Peace and Development</a:t>
            </a:r>
            <a:endParaRPr lang="ja-JP" altLang="en-US" sz="1300" dirty="0">
              <a:latin typeface="メイリオ"/>
              <a:ea typeface="メイリオ"/>
              <a:cs typeface="+mn-lt"/>
            </a:endParaRPr>
          </a:p>
          <a:p>
            <a:pPr marL="91440" indent="-91440">
              <a:spcBef>
                <a:spcPts val="800"/>
              </a:spcBef>
              <a:buFont typeface="Arial"/>
              <a:buChar char="•"/>
            </a:pPr>
            <a:r>
              <a:rPr lang="en-US" altLang="ja-JP" sz="1300">
                <a:latin typeface="メイリオ"/>
                <a:ea typeface="メイリオ"/>
                <a:cs typeface="+mn-lt"/>
              </a:rPr>
              <a:t>Contributions to the Realization of </a:t>
            </a:r>
            <a:r>
              <a:rPr lang="en-US" altLang="ja-JP" sz="1300" i="1">
                <a:latin typeface="メイリオ"/>
                <a:ea typeface="メイリオ"/>
                <a:cs typeface="+mn-lt"/>
              </a:rPr>
              <a:t>Human Security</a:t>
            </a:r>
            <a:endParaRPr lang="ja-JP" altLang="en-US" sz="1300" i="1">
              <a:latin typeface="メイリオ"/>
              <a:ea typeface="メイリオ"/>
              <a:cs typeface="+mn-lt"/>
            </a:endParaRPr>
          </a:p>
          <a:p>
            <a:pPr marL="91440" indent="-91440">
              <a:spcBef>
                <a:spcPts val="800"/>
              </a:spcBef>
              <a:buFont typeface="Arial"/>
              <a:buChar char="•"/>
            </a:pPr>
            <a:r>
              <a:rPr lang="en-US" altLang="ja-JP" sz="1300">
                <a:latin typeface="メイリオ"/>
                <a:ea typeface="メイリオ"/>
                <a:cs typeface="+mn-lt"/>
              </a:rPr>
              <a:t>Publicity of Research Findings and Knowledge</a:t>
            </a:r>
            <a:endParaRPr lang="ja-JP" altLang="en-US"/>
          </a:p>
        </p:txBody>
      </p:sp>
      <p:pic>
        <p:nvPicPr>
          <p:cNvPr id="32" name="図 31" descr="テキスト&#10;&#10;AI 生成コンテンツは間違っている可能性があります。">
            <a:extLst>
              <a:ext uri="{FF2B5EF4-FFF2-40B4-BE49-F238E27FC236}">
                <a16:creationId xmlns:a16="http://schemas.microsoft.com/office/drawing/2014/main" id="{993A68F6-91A4-5DBE-504F-45EDFC07B351}"/>
              </a:ext>
            </a:extLst>
          </p:cNvPr>
          <p:cNvPicPr>
            <a:picLocks noChangeAspect="1"/>
          </p:cNvPicPr>
          <p:nvPr/>
        </p:nvPicPr>
        <p:blipFill>
          <a:blip r:embed="rId3"/>
          <a:stretch>
            <a:fillRect/>
          </a:stretch>
        </p:blipFill>
        <p:spPr>
          <a:xfrm>
            <a:off x="563618" y="3650621"/>
            <a:ext cx="3051619" cy="3365230"/>
          </a:xfrm>
          <a:prstGeom prst="rect">
            <a:avLst/>
          </a:prstGeom>
          <a:ln>
            <a:noFill/>
          </a:ln>
        </p:spPr>
      </p:pic>
      <p:pic>
        <p:nvPicPr>
          <p:cNvPr id="2" name="図 1" descr="テキスト&#10;&#10;AI 生成コンテンツは間違っている可能性があります。">
            <a:extLst>
              <a:ext uri="{FF2B5EF4-FFF2-40B4-BE49-F238E27FC236}">
                <a16:creationId xmlns:a16="http://schemas.microsoft.com/office/drawing/2014/main" id="{B75619B1-33E2-CB1D-D6E7-CD7941404AB6}"/>
              </a:ext>
            </a:extLst>
          </p:cNvPr>
          <p:cNvPicPr>
            <a:picLocks noChangeAspect="1"/>
          </p:cNvPicPr>
          <p:nvPr/>
        </p:nvPicPr>
        <p:blipFill>
          <a:blip r:embed="rId4"/>
          <a:stretch>
            <a:fillRect/>
          </a:stretch>
        </p:blipFill>
        <p:spPr>
          <a:xfrm>
            <a:off x="7348158" y="4185728"/>
            <a:ext cx="2805675" cy="2695355"/>
          </a:xfrm>
          <a:prstGeom prst="rect">
            <a:avLst/>
          </a:prstGeom>
          <a:ln>
            <a:noFill/>
          </a:ln>
        </p:spPr>
      </p:pic>
    </p:spTree>
    <p:extLst>
      <p:ext uri="{BB962C8B-B14F-4D97-AF65-F5344CB8AC3E}">
        <p14:creationId xmlns:p14="http://schemas.microsoft.com/office/powerpoint/2010/main" val="1141127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5B510C-ECED-E22D-0D0D-BF414B2DAA7C}"/>
            </a:ext>
          </a:extLst>
        </p:cNvPr>
        <p:cNvGrpSpPr/>
        <p:nvPr/>
      </p:nvGrpSpPr>
      <p:grpSpPr>
        <a:xfrm>
          <a:off x="0" y="0"/>
          <a:ext cx="0" cy="0"/>
          <a:chOff x="0" y="0"/>
          <a:chExt cx="0" cy="0"/>
        </a:xfrm>
      </p:grpSpPr>
      <p:pic>
        <p:nvPicPr>
          <p:cNvPr id="5" name="図 4" descr="テーブル&#10;&#10;AI 生成コンテンツは間違っている可能性があります。">
            <a:extLst>
              <a:ext uri="{FF2B5EF4-FFF2-40B4-BE49-F238E27FC236}">
                <a16:creationId xmlns:a16="http://schemas.microsoft.com/office/drawing/2014/main" id="{5A152DFE-88D4-50E7-C783-A7E80E5114EE}"/>
              </a:ext>
            </a:extLst>
          </p:cNvPr>
          <p:cNvPicPr>
            <a:picLocks noChangeAspect="1"/>
          </p:cNvPicPr>
          <p:nvPr/>
        </p:nvPicPr>
        <p:blipFill>
          <a:blip r:embed="rId3"/>
          <a:stretch>
            <a:fillRect/>
          </a:stretch>
        </p:blipFill>
        <p:spPr>
          <a:xfrm>
            <a:off x="379" y="3228"/>
            <a:ext cx="10687050" cy="7556394"/>
          </a:xfrm>
          <a:prstGeom prst="rect">
            <a:avLst/>
          </a:prstGeom>
          <a:ln>
            <a:noFill/>
          </a:ln>
        </p:spPr>
      </p:pic>
      <p:pic>
        <p:nvPicPr>
          <p:cNvPr id="2" name="図 1" descr="黒い背景に白い文字がある&#10;&#10;AI 生成コンテンツは間違っている可能性があります。">
            <a:extLst>
              <a:ext uri="{FF2B5EF4-FFF2-40B4-BE49-F238E27FC236}">
                <a16:creationId xmlns:a16="http://schemas.microsoft.com/office/drawing/2014/main" id="{13F9CEFD-6BD0-3713-38C3-33577EEB8D62}"/>
              </a:ext>
            </a:extLst>
          </p:cNvPr>
          <p:cNvPicPr>
            <a:picLocks noChangeAspect="1"/>
          </p:cNvPicPr>
          <p:nvPr/>
        </p:nvPicPr>
        <p:blipFill>
          <a:blip r:embed="rId4"/>
          <a:stretch>
            <a:fillRect/>
          </a:stretch>
        </p:blipFill>
        <p:spPr>
          <a:xfrm>
            <a:off x="4265295" y="2332718"/>
            <a:ext cx="2272174" cy="1557667"/>
          </a:xfrm>
          <a:prstGeom prst="rect">
            <a:avLst/>
          </a:prstGeom>
          <a:ln>
            <a:noFill/>
          </a:ln>
        </p:spPr>
      </p:pic>
    </p:spTree>
    <p:extLst>
      <p:ext uri="{BB962C8B-B14F-4D97-AF65-F5344CB8AC3E}">
        <p14:creationId xmlns:p14="http://schemas.microsoft.com/office/powerpoint/2010/main" val="176225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82AF3-3DDE-B15E-509E-DBE4AF4E4F5F}"/>
            </a:ext>
          </a:extLst>
        </p:cNvPr>
        <p:cNvGrpSpPr/>
        <p:nvPr/>
      </p:nvGrpSpPr>
      <p:grpSpPr>
        <a:xfrm>
          <a:off x="0" y="0"/>
          <a:ext cx="0" cy="0"/>
          <a:chOff x="0" y="0"/>
          <a:chExt cx="0" cy="0"/>
        </a:xfrm>
      </p:grpSpPr>
      <p:sp>
        <p:nvSpPr>
          <p:cNvPr id="14" name="ガイド" hidden="1">
            <a:extLst>
              <a:ext uri="{FF2B5EF4-FFF2-40B4-BE49-F238E27FC236}">
                <a16:creationId xmlns:a16="http://schemas.microsoft.com/office/drawing/2014/main" id="{15645223-F430-D021-6D54-D0F992B6FF4D}"/>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pic>
        <p:nvPicPr>
          <p:cNvPr id="12" name="図 11" descr="ウィンドウ が含まれている画像&#10;&#10;AI 生成コンテンツは間違っている可能性があります。">
            <a:extLst>
              <a:ext uri="{FF2B5EF4-FFF2-40B4-BE49-F238E27FC236}">
                <a16:creationId xmlns:a16="http://schemas.microsoft.com/office/drawing/2014/main" id="{290CA7F7-BF45-89D3-EC2F-CC3BF3345F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368" y="2715486"/>
            <a:ext cx="1441513" cy="1439548"/>
          </a:xfrm>
          <a:prstGeom prst="rect">
            <a:avLst/>
          </a:prstGeom>
          <a:ln>
            <a:noFill/>
          </a:ln>
          <a:effectLst/>
        </p:spPr>
      </p:pic>
      <p:pic>
        <p:nvPicPr>
          <p:cNvPr id="15" name="図 14" descr="アイコン&#10;&#10;AI 生成コンテンツは間違っている可能性があります。">
            <a:extLst>
              <a:ext uri="{FF2B5EF4-FFF2-40B4-BE49-F238E27FC236}">
                <a16:creationId xmlns:a16="http://schemas.microsoft.com/office/drawing/2014/main" id="{584AFD55-B7F0-981E-B737-CA47599D7D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8671" y="2695615"/>
            <a:ext cx="1545406" cy="1478455"/>
          </a:xfrm>
          <a:prstGeom prst="rect">
            <a:avLst/>
          </a:prstGeom>
          <a:ln>
            <a:noFill/>
          </a:ln>
        </p:spPr>
      </p:pic>
      <p:pic>
        <p:nvPicPr>
          <p:cNvPr id="16" name="図 15" descr="アイコン&#10;&#10;AI 生成コンテンツは間違っている可能性があります。">
            <a:extLst>
              <a:ext uri="{FF2B5EF4-FFF2-40B4-BE49-F238E27FC236}">
                <a16:creationId xmlns:a16="http://schemas.microsoft.com/office/drawing/2014/main" id="{68F95AB8-817F-94AC-6212-312BE01F76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3473" y="2682367"/>
            <a:ext cx="1134163" cy="1508715"/>
          </a:xfrm>
          <a:prstGeom prst="rect">
            <a:avLst/>
          </a:prstGeom>
          <a:ln>
            <a:noFill/>
          </a:ln>
        </p:spPr>
      </p:pic>
      <p:pic>
        <p:nvPicPr>
          <p:cNvPr id="17" name="図 16" descr="アイコン&#10;&#10;AI 生成コンテンツは間違っている可能性があります。">
            <a:extLst>
              <a:ext uri="{FF2B5EF4-FFF2-40B4-BE49-F238E27FC236}">
                <a16:creationId xmlns:a16="http://schemas.microsoft.com/office/drawing/2014/main" id="{C729D085-A15E-07F1-C287-F2F9FAF2EA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3390" y="2632689"/>
            <a:ext cx="1324633" cy="1603821"/>
          </a:xfrm>
          <a:prstGeom prst="rect">
            <a:avLst/>
          </a:prstGeom>
          <a:ln>
            <a:noFill/>
          </a:ln>
        </p:spPr>
      </p:pic>
      <p:sp>
        <p:nvSpPr>
          <p:cNvPr id="19" name="テキスト ボックス 18">
            <a:extLst>
              <a:ext uri="{FF2B5EF4-FFF2-40B4-BE49-F238E27FC236}">
                <a16:creationId xmlns:a16="http://schemas.microsoft.com/office/drawing/2014/main" id="{64163088-F7D0-EBE5-2925-6576C5D445D6}"/>
              </a:ext>
            </a:extLst>
          </p:cNvPr>
          <p:cNvSpPr txBox="1"/>
          <p:nvPr/>
        </p:nvSpPr>
        <p:spPr>
          <a:xfrm>
            <a:off x="733681" y="4768599"/>
            <a:ext cx="2123438" cy="14734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lnSpc>
                <a:spcPct val="150000"/>
              </a:lnSpc>
            </a:pPr>
            <a:r>
              <a:rPr lang="en-US" altLang="ja-JP" sz="4000" b="1" dirty="0">
                <a:latin typeface="Meiryo"/>
                <a:ea typeface="Meiryo"/>
                <a:cs typeface="+mn-lt"/>
              </a:rPr>
              <a:t>97</a:t>
            </a:r>
            <a:endParaRPr lang="ja-JP" altLang="en-US" sz="4000" dirty="0">
              <a:latin typeface="Meiryo"/>
              <a:ea typeface="Meiryo"/>
              <a:cs typeface="+mn-lt"/>
            </a:endParaRPr>
          </a:p>
          <a:p>
            <a:pPr algn="ctr">
              <a:lnSpc>
                <a:spcPct val="200000"/>
              </a:lnSpc>
            </a:pPr>
            <a:r>
              <a:rPr lang="en-US" altLang="ja-JP" sz="1700" b="1" dirty="0">
                <a:latin typeface="Meiryo"/>
                <a:ea typeface="Meiryo"/>
                <a:cs typeface="+mn-lt"/>
              </a:rPr>
              <a:t>overseas</a:t>
            </a:r>
            <a:r>
              <a:rPr lang="ja-JP" sz="1700" b="1" dirty="0">
                <a:latin typeface="Meiryo"/>
                <a:ea typeface="Meiryo"/>
                <a:cs typeface="+mn-lt"/>
              </a:rPr>
              <a:t> </a:t>
            </a:r>
            <a:r>
              <a:rPr lang="en-US" altLang="ja-JP" sz="1700" b="1" dirty="0">
                <a:latin typeface="Meiryo"/>
                <a:ea typeface="Meiryo"/>
                <a:cs typeface="+mn-lt"/>
              </a:rPr>
              <a:t>offices</a:t>
            </a:r>
            <a:endParaRPr lang="ja-JP" sz="1700" b="1">
              <a:latin typeface="Meiryo"/>
              <a:ea typeface="Meiryo"/>
            </a:endParaRPr>
          </a:p>
        </p:txBody>
      </p:sp>
      <p:sp>
        <p:nvSpPr>
          <p:cNvPr id="20" name="テキスト ボックス 19">
            <a:extLst>
              <a:ext uri="{FF2B5EF4-FFF2-40B4-BE49-F238E27FC236}">
                <a16:creationId xmlns:a16="http://schemas.microsoft.com/office/drawing/2014/main" id="{17142E19-B4B2-B255-D19F-E9889988120C}"/>
              </a:ext>
            </a:extLst>
          </p:cNvPr>
          <p:cNvSpPr txBox="1"/>
          <p:nvPr/>
        </p:nvSpPr>
        <p:spPr>
          <a:xfrm>
            <a:off x="2989604" y="4768759"/>
            <a:ext cx="2123438" cy="14734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lnSpc>
                <a:spcPct val="150000"/>
              </a:lnSpc>
            </a:pPr>
            <a:r>
              <a:rPr lang="en-US" altLang="ja-JP" sz="4000" b="1" dirty="0">
                <a:latin typeface="Meiryo"/>
                <a:ea typeface="+mn-lt"/>
                <a:cs typeface="+mn-lt"/>
              </a:rPr>
              <a:t>15</a:t>
            </a:r>
            <a:endParaRPr lang="ja-JP" altLang="en-US" sz="4000" b="1" dirty="0">
              <a:latin typeface="Meiryo"/>
              <a:ea typeface="Meiryo"/>
              <a:cs typeface="+mn-lt"/>
            </a:endParaRPr>
          </a:p>
          <a:p>
            <a:pPr algn="ctr">
              <a:lnSpc>
                <a:spcPct val="200000"/>
              </a:lnSpc>
            </a:pPr>
            <a:r>
              <a:rPr lang="ja-JP" sz="1700" b="1">
                <a:latin typeface="Meiryo"/>
                <a:ea typeface="Meiryo"/>
                <a:cs typeface="+mn-lt"/>
              </a:rPr>
              <a:t>domestic offices</a:t>
            </a:r>
            <a:endParaRPr lang="ja-JP" sz="1700" b="1">
              <a:latin typeface="Meiryo"/>
              <a:ea typeface="Meiryo"/>
            </a:endParaRPr>
          </a:p>
        </p:txBody>
      </p:sp>
      <p:sp>
        <p:nvSpPr>
          <p:cNvPr id="21" name="テキスト ボックス 20">
            <a:extLst>
              <a:ext uri="{FF2B5EF4-FFF2-40B4-BE49-F238E27FC236}">
                <a16:creationId xmlns:a16="http://schemas.microsoft.com/office/drawing/2014/main" id="{E98451BB-3802-B5F8-1A5E-85E0592D5F45}"/>
              </a:ext>
            </a:extLst>
          </p:cNvPr>
          <p:cNvSpPr txBox="1"/>
          <p:nvPr/>
        </p:nvSpPr>
        <p:spPr>
          <a:xfrm>
            <a:off x="4971572" y="4760905"/>
            <a:ext cx="2655646" cy="14734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lnSpc>
                <a:spcPct val="150000"/>
              </a:lnSpc>
            </a:pPr>
            <a:r>
              <a:rPr lang="en-US" altLang="ja-JP" sz="4000" b="1" dirty="0">
                <a:latin typeface="Meiryo"/>
                <a:ea typeface="+mn-lt"/>
                <a:cs typeface="+mn-lt"/>
              </a:rPr>
              <a:t>1,979</a:t>
            </a:r>
            <a:endParaRPr lang="ja-JP" altLang="en-US" sz="4000" b="1" dirty="0">
              <a:latin typeface="Meiryo"/>
              <a:ea typeface="Meiryo"/>
              <a:cs typeface="+mn-lt"/>
            </a:endParaRPr>
          </a:p>
          <a:p>
            <a:pPr algn="ctr">
              <a:lnSpc>
                <a:spcPct val="200000"/>
              </a:lnSpc>
            </a:pPr>
            <a:r>
              <a:rPr lang="ja-JP" sz="1700" b="1">
                <a:latin typeface="Meiryo"/>
                <a:ea typeface="Meiryo"/>
                <a:cs typeface="+mn-lt"/>
              </a:rPr>
              <a:t>full-time staff</a:t>
            </a:r>
            <a:endParaRPr lang="ja-JP" altLang="en-US" sz="1700" b="1">
              <a:latin typeface="Meiryo"/>
              <a:ea typeface="Meiryo"/>
            </a:endParaRPr>
          </a:p>
        </p:txBody>
      </p:sp>
      <p:sp>
        <p:nvSpPr>
          <p:cNvPr id="22" name="テキスト ボックス 21">
            <a:extLst>
              <a:ext uri="{FF2B5EF4-FFF2-40B4-BE49-F238E27FC236}">
                <a16:creationId xmlns:a16="http://schemas.microsoft.com/office/drawing/2014/main" id="{90CE01B3-0A11-6750-1414-665E992C7167}"/>
              </a:ext>
            </a:extLst>
          </p:cNvPr>
          <p:cNvSpPr txBox="1"/>
          <p:nvPr/>
        </p:nvSpPr>
        <p:spPr>
          <a:xfrm>
            <a:off x="7379713" y="4769068"/>
            <a:ext cx="2708801"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lnSpc>
                <a:spcPct val="150000"/>
              </a:lnSpc>
            </a:pPr>
            <a:r>
              <a:rPr lang="en-US" sz="4000" b="1" dirty="0">
                <a:latin typeface="Meiryo"/>
                <a:ea typeface="+mn-lt"/>
                <a:cs typeface="+mn-lt"/>
              </a:rPr>
              <a:t>145</a:t>
            </a:r>
            <a:endParaRPr lang="ja-JP" sz="4000" b="1">
              <a:latin typeface="Meiryo"/>
              <a:ea typeface="Meiryo"/>
              <a:cs typeface="+mn-lt"/>
            </a:endParaRPr>
          </a:p>
          <a:p>
            <a:pPr algn="ctr"/>
            <a:r>
              <a:rPr lang="ja-JP" sz="1700" b="1">
                <a:latin typeface="Meiryo"/>
                <a:ea typeface="Meiryo"/>
                <a:cs typeface="+mn-lt"/>
              </a:rPr>
              <a:t>countries and regions</a:t>
            </a:r>
            <a:endParaRPr lang="ja-JP" sz="1700" b="1">
              <a:latin typeface="Meiryo"/>
              <a:ea typeface="Meiryo"/>
            </a:endParaRPr>
          </a:p>
          <a:p>
            <a:pPr algn="ctr"/>
            <a:r>
              <a:rPr lang="ja-JP" sz="1700" b="1">
                <a:latin typeface="Meiryo"/>
                <a:ea typeface="Meiryo"/>
                <a:cs typeface="+mn-lt"/>
              </a:rPr>
              <a:t>JICA cooperated with</a:t>
            </a:r>
            <a:endParaRPr lang="ja-JP" sz="1700" b="1">
              <a:latin typeface="Meiryo"/>
              <a:ea typeface="Meiryo"/>
            </a:endParaRPr>
          </a:p>
        </p:txBody>
      </p:sp>
      <p:sp>
        <p:nvSpPr>
          <p:cNvPr id="3" name="テキスト ボックス 00">
            <a:extLst>
              <a:ext uri="{FF2B5EF4-FFF2-40B4-BE49-F238E27FC236}">
                <a16:creationId xmlns:a16="http://schemas.microsoft.com/office/drawing/2014/main" id="{F5422C4F-9C02-00A3-31A0-2F8F23CF9999}"/>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01</a:t>
            </a:r>
            <a:endParaRPr lang="ja-JP" sz="2800" b="1">
              <a:solidFill>
                <a:schemeClr val="bg1"/>
              </a:solidFill>
              <a:latin typeface="Meiryo"/>
              <a:ea typeface="Meiryo"/>
            </a:endParaRPr>
          </a:p>
        </p:txBody>
      </p:sp>
      <p:sp>
        <p:nvSpPr>
          <p:cNvPr id="6" name="テキスト ボックス タイトル">
            <a:extLst>
              <a:ext uri="{FF2B5EF4-FFF2-40B4-BE49-F238E27FC236}">
                <a16:creationId xmlns:a16="http://schemas.microsoft.com/office/drawing/2014/main" id="{4CEECEC5-0B4C-906A-D66A-69744774BA70}"/>
              </a:ext>
            </a:extLst>
          </p:cNvPr>
          <p:cNvSpPr txBox="1"/>
          <p:nvPr/>
        </p:nvSpPr>
        <p:spPr>
          <a:xfrm>
            <a:off x="1681565" y="780824"/>
            <a:ext cx="5071610"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l"/>
            <a:r>
              <a:rPr lang="ja-JP" sz="2800" b="1">
                <a:latin typeface="Meiryo"/>
                <a:ea typeface="Meiryo"/>
                <a:cs typeface="+mn-lt"/>
              </a:rPr>
              <a:t>Organization</a:t>
            </a:r>
            <a:endParaRPr lang="ja-JP" sz="2800" b="1">
              <a:latin typeface="Meiryo"/>
              <a:ea typeface="Meiryo"/>
            </a:endParaRPr>
          </a:p>
        </p:txBody>
      </p:sp>
      <p:grpSp>
        <p:nvGrpSpPr>
          <p:cNvPr id="7" name="グループ化 6">
            <a:extLst>
              <a:ext uri="{FF2B5EF4-FFF2-40B4-BE49-F238E27FC236}">
                <a16:creationId xmlns:a16="http://schemas.microsoft.com/office/drawing/2014/main" id="{A12B8996-2218-C353-71E8-7D33945CB3D9}"/>
              </a:ext>
            </a:extLst>
          </p:cNvPr>
          <p:cNvGrpSpPr/>
          <p:nvPr/>
        </p:nvGrpSpPr>
        <p:grpSpPr>
          <a:xfrm>
            <a:off x="10154487" y="7132940"/>
            <a:ext cx="476056" cy="275437"/>
            <a:chOff x="9952321" y="7089339"/>
            <a:chExt cx="476056" cy="275437"/>
          </a:xfrm>
        </p:grpSpPr>
        <p:sp>
          <p:nvSpPr>
            <p:cNvPr id="4" name="楕円 3">
              <a:extLst>
                <a:ext uri="{FF2B5EF4-FFF2-40B4-BE49-F238E27FC236}">
                  <a16:creationId xmlns:a16="http://schemas.microsoft.com/office/drawing/2014/main" id="{0F317E83-55D4-D5DC-4E20-BFC5DB6D9068}"/>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1FD0C2A5-E1D2-16FF-0A7B-07D9F238BA6D}"/>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02</a:t>
              </a:r>
              <a:endParaRPr lang="ja-JP" sz="1000" dirty="0">
                <a:latin typeface="Meiryo"/>
                <a:ea typeface="Meiryo"/>
              </a:endParaRPr>
            </a:p>
          </p:txBody>
        </p:sp>
      </p:grpSp>
    </p:spTree>
    <p:extLst>
      <p:ext uri="{BB962C8B-B14F-4D97-AF65-F5344CB8AC3E}">
        <p14:creationId xmlns:p14="http://schemas.microsoft.com/office/powerpoint/2010/main" val="26615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736A1-CC0F-9DAE-B94F-A32C790E5BAA}"/>
            </a:ext>
          </a:extLst>
        </p:cNvPr>
        <p:cNvGrpSpPr/>
        <p:nvPr/>
      </p:nvGrpSpPr>
      <p:grpSpPr>
        <a:xfrm>
          <a:off x="0" y="0"/>
          <a:ext cx="0" cy="0"/>
          <a:chOff x="0" y="0"/>
          <a:chExt cx="0" cy="0"/>
        </a:xfrm>
      </p:grpSpPr>
      <p:sp>
        <p:nvSpPr>
          <p:cNvPr id="30" name="ガイド" hidden="1">
            <a:extLst>
              <a:ext uri="{FF2B5EF4-FFF2-40B4-BE49-F238E27FC236}">
                <a16:creationId xmlns:a16="http://schemas.microsoft.com/office/drawing/2014/main" id="{9C431DE2-D0D2-13C8-C44A-96F1E4EE2FF0}"/>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sp>
        <p:nvSpPr>
          <p:cNvPr id="2" name="テキスト ボックス 1">
            <a:extLst>
              <a:ext uri="{FF2B5EF4-FFF2-40B4-BE49-F238E27FC236}">
                <a16:creationId xmlns:a16="http://schemas.microsoft.com/office/drawing/2014/main" id="{8DC0F61D-5D8A-F85E-03C6-C3A91D70C865}"/>
              </a:ext>
            </a:extLst>
          </p:cNvPr>
          <p:cNvSpPr txBox="1"/>
          <p:nvPr/>
        </p:nvSpPr>
        <p:spPr>
          <a:xfrm>
            <a:off x="796943" y="1785194"/>
            <a:ext cx="7760074"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1900" b="1" dirty="0">
                <a:latin typeface="Meiryo"/>
                <a:ea typeface="Meiryo"/>
                <a:cs typeface="+mn-lt"/>
              </a:rPr>
              <a:t>The</a:t>
            </a:r>
            <a:r>
              <a:rPr lang="ja-JP" sz="1900" b="1" dirty="0">
                <a:latin typeface="Meiryo"/>
                <a:ea typeface="Meiryo"/>
                <a:cs typeface="+mn-lt"/>
              </a:rPr>
              <a:t> </a:t>
            </a:r>
            <a:r>
              <a:rPr lang="en-US" altLang="ja-JP" sz="1900" b="1" dirty="0">
                <a:latin typeface="Meiryo"/>
                <a:ea typeface="Meiryo"/>
                <a:cs typeface="+mn-lt"/>
              </a:rPr>
              <a:t>Significance</a:t>
            </a:r>
            <a:r>
              <a:rPr lang="ja-JP" sz="1900" b="1" dirty="0">
                <a:latin typeface="Meiryo"/>
                <a:ea typeface="Meiryo"/>
                <a:cs typeface="+mn-lt"/>
              </a:rPr>
              <a:t> </a:t>
            </a:r>
            <a:r>
              <a:rPr lang="en-US" altLang="ja-JP" sz="1900" b="1" dirty="0">
                <a:latin typeface="Meiryo"/>
                <a:ea typeface="Meiryo"/>
                <a:cs typeface="+mn-lt"/>
              </a:rPr>
              <a:t>of</a:t>
            </a:r>
            <a:r>
              <a:rPr lang="ja-JP" sz="1900" b="1" dirty="0">
                <a:latin typeface="Meiryo"/>
                <a:ea typeface="Meiryo"/>
                <a:cs typeface="+mn-lt"/>
              </a:rPr>
              <a:t> </a:t>
            </a:r>
            <a:r>
              <a:rPr lang="en-US" altLang="ja-JP" sz="1900" b="1" dirty="0">
                <a:latin typeface="Meiryo"/>
                <a:ea typeface="Meiryo"/>
                <a:cs typeface="+mn-lt"/>
              </a:rPr>
              <a:t>Japan</a:t>
            </a:r>
            <a:r>
              <a:rPr lang="ja-JP" sz="1900" b="1">
                <a:latin typeface="Meiryo"/>
                <a:ea typeface="Meiryo"/>
                <a:cs typeface="+mn-lt"/>
              </a:rPr>
              <a:t>’</a:t>
            </a:r>
            <a:r>
              <a:rPr lang="en-US" altLang="ja-JP" sz="1900" b="1" dirty="0">
                <a:latin typeface="Meiryo"/>
                <a:ea typeface="Meiryo"/>
                <a:cs typeface="+mn-lt"/>
              </a:rPr>
              <a:t>s</a:t>
            </a:r>
            <a:r>
              <a:rPr lang="ja-JP" sz="1900" b="1" dirty="0">
                <a:latin typeface="Meiryo"/>
                <a:ea typeface="Meiryo"/>
                <a:cs typeface="+mn-lt"/>
              </a:rPr>
              <a:t> </a:t>
            </a:r>
            <a:r>
              <a:rPr lang="en-US" altLang="ja-JP" sz="1900" b="1" dirty="0">
                <a:latin typeface="Meiryo"/>
                <a:ea typeface="Meiryo"/>
                <a:cs typeface="+mn-lt"/>
              </a:rPr>
              <a:t>International</a:t>
            </a:r>
            <a:r>
              <a:rPr lang="ja-JP" sz="1900" b="1" dirty="0">
                <a:latin typeface="Meiryo"/>
                <a:ea typeface="Meiryo"/>
                <a:cs typeface="+mn-lt"/>
              </a:rPr>
              <a:t> </a:t>
            </a:r>
            <a:r>
              <a:rPr lang="en-US" altLang="ja-JP" sz="1900" b="1" dirty="0">
                <a:latin typeface="Meiryo"/>
                <a:ea typeface="Meiryo"/>
                <a:cs typeface="+mn-lt"/>
              </a:rPr>
              <a:t>Cooperation</a:t>
            </a:r>
            <a:endParaRPr lang="ja-JP" altLang="en-US" sz="1900" b="1">
              <a:latin typeface="Meiryo"/>
              <a:ea typeface="Meiryo"/>
            </a:endParaRPr>
          </a:p>
        </p:txBody>
      </p:sp>
      <p:sp>
        <p:nvSpPr>
          <p:cNvPr id="3" name="テキスト ボックス 2">
            <a:extLst>
              <a:ext uri="{FF2B5EF4-FFF2-40B4-BE49-F238E27FC236}">
                <a16:creationId xmlns:a16="http://schemas.microsoft.com/office/drawing/2014/main" id="{D2A03BDC-FF95-6618-CFC3-5CDF2ECB9569}"/>
              </a:ext>
            </a:extLst>
          </p:cNvPr>
          <p:cNvSpPr txBox="1"/>
          <p:nvPr/>
        </p:nvSpPr>
        <p:spPr>
          <a:xfrm>
            <a:off x="797396" y="4797272"/>
            <a:ext cx="5860518"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1900" b="1" dirty="0">
                <a:latin typeface="Meiryo"/>
                <a:ea typeface="Meiryo"/>
                <a:cs typeface="+mn-lt"/>
              </a:rPr>
              <a:t>JICA, Playing a Core Role in Japan’s ODA</a:t>
            </a:r>
            <a:endParaRPr lang="ja-JP" sz="1900" b="1">
              <a:latin typeface="Meiryo"/>
              <a:ea typeface="Meiryo"/>
            </a:endParaRPr>
          </a:p>
        </p:txBody>
      </p:sp>
      <p:sp>
        <p:nvSpPr>
          <p:cNvPr id="6" name="テキスト ボックス 5">
            <a:extLst>
              <a:ext uri="{FF2B5EF4-FFF2-40B4-BE49-F238E27FC236}">
                <a16:creationId xmlns:a16="http://schemas.microsoft.com/office/drawing/2014/main" id="{530F26A6-D825-3013-332F-7699E59B2068}"/>
              </a:ext>
            </a:extLst>
          </p:cNvPr>
          <p:cNvSpPr txBox="1"/>
          <p:nvPr/>
        </p:nvSpPr>
        <p:spPr>
          <a:xfrm>
            <a:off x="715763" y="2297343"/>
            <a:ext cx="3966779"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en-US" altLang="ja-JP" sz="1550" dirty="0">
                <a:latin typeface="Meiryo"/>
                <a:ea typeface="Meiryo"/>
                <a:cs typeface="+mn-lt"/>
              </a:rPr>
              <a:t>The</a:t>
            </a:r>
            <a:r>
              <a:rPr lang="ja-JP" sz="1550" dirty="0">
                <a:latin typeface="Meiryo"/>
                <a:ea typeface="Meiryo"/>
                <a:cs typeface="+mn-lt"/>
              </a:rPr>
              <a:t> </a:t>
            </a:r>
            <a:r>
              <a:rPr lang="en-US" altLang="ja-JP" sz="1550" dirty="0">
                <a:latin typeface="Meiryo"/>
                <a:ea typeface="Meiryo"/>
                <a:cs typeface="+mn-lt"/>
              </a:rPr>
              <a:t>number</a:t>
            </a:r>
            <a:r>
              <a:rPr lang="ja-JP" sz="1550" dirty="0">
                <a:latin typeface="Meiryo"/>
                <a:ea typeface="Meiryo"/>
                <a:cs typeface="+mn-lt"/>
              </a:rPr>
              <a:t> </a:t>
            </a:r>
            <a:r>
              <a:rPr lang="en-US" altLang="ja-JP" sz="1550" dirty="0">
                <a:latin typeface="Meiryo"/>
                <a:ea typeface="Meiryo"/>
                <a:cs typeface="+mn-lt"/>
              </a:rPr>
              <a:t>of</a:t>
            </a:r>
            <a:r>
              <a:rPr lang="ja-JP" sz="1550" dirty="0">
                <a:latin typeface="Meiryo"/>
                <a:ea typeface="Meiryo"/>
                <a:cs typeface="+mn-lt"/>
              </a:rPr>
              <a:t> </a:t>
            </a:r>
            <a:r>
              <a:rPr lang="en-US" altLang="ja-JP" sz="1550" dirty="0">
                <a:latin typeface="Meiryo"/>
                <a:ea typeface="Meiryo"/>
                <a:cs typeface="+mn-lt"/>
              </a:rPr>
              <a:t>people</a:t>
            </a:r>
            <a:r>
              <a:rPr lang="ja-JP" sz="1550" dirty="0">
                <a:latin typeface="Meiryo"/>
                <a:ea typeface="Meiryo"/>
                <a:cs typeface="+mn-lt"/>
              </a:rPr>
              <a:t> </a:t>
            </a:r>
            <a:r>
              <a:rPr lang="en-US" altLang="ja-JP" sz="1550" dirty="0">
                <a:latin typeface="Meiryo"/>
                <a:ea typeface="Meiryo"/>
                <a:cs typeface="+mn-lt"/>
              </a:rPr>
              <a:t>living</a:t>
            </a:r>
            <a:r>
              <a:rPr lang="ja-JP" sz="1550" dirty="0">
                <a:latin typeface="Meiryo"/>
                <a:ea typeface="Meiryo"/>
                <a:cs typeface="+mn-lt"/>
              </a:rPr>
              <a:t> </a:t>
            </a:r>
            <a:r>
              <a:rPr lang="en-US" altLang="ja-JP" sz="1550" dirty="0">
                <a:latin typeface="Meiryo"/>
                <a:ea typeface="Meiryo"/>
                <a:cs typeface="+mn-lt"/>
              </a:rPr>
              <a:t>in</a:t>
            </a:r>
            <a:r>
              <a:rPr lang="ja-JP" sz="1550" dirty="0">
                <a:latin typeface="Meiryo"/>
                <a:ea typeface="Meiryo"/>
                <a:cs typeface="+mn-lt"/>
              </a:rPr>
              <a:t> </a:t>
            </a:r>
            <a:r>
              <a:rPr lang="en-US" altLang="ja-JP" sz="1550" dirty="0">
                <a:latin typeface="Meiryo"/>
                <a:ea typeface="Meiryo"/>
                <a:cs typeface="+mn-lt"/>
              </a:rPr>
              <a:t>fragile</a:t>
            </a:r>
            <a:endParaRPr lang="ja-JP" altLang="en-US" sz="1550">
              <a:latin typeface="Meiryo"/>
              <a:ea typeface="Meiryo"/>
            </a:endParaRPr>
          </a:p>
          <a:p>
            <a:pPr algn="ctr"/>
            <a:r>
              <a:rPr lang="en-US" altLang="ja-JP" sz="1550" dirty="0">
                <a:latin typeface="Meiryo"/>
                <a:ea typeface="Meiryo"/>
                <a:cs typeface="+mn-lt"/>
              </a:rPr>
              <a:t>and</a:t>
            </a:r>
            <a:r>
              <a:rPr lang="ja-JP" sz="1550" dirty="0">
                <a:latin typeface="Meiryo"/>
                <a:ea typeface="Meiryo"/>
                <a:cs typeface="+mn-lt"/>
              </a:rPr>
              <a:t> </a:t>
            </a:r>
            <a:r>
              <a:rPr lang="en-US" altLang="ja-JP" sz="1550" dirty="0">
                <a:latin typeface="Meiryo"/>
                <a:ea typeface="Meiryo"/>
                <a:cs typeface="+mn-lt"/>
              </a:rPr>
              <a:t>conflict-affected</a:t>
            </a:r>
            <a:r>
              <a:rPr lang="ja-JP" sz="1550" dirty="0">
                <a:latin typeface="Meiryo"/>
                <a:ea typeface="Meiryo"/>
                <a:cs typeface="+mn-lt"/>
              </a:rPr>
              <a:t> </a:t>
            </a:r>
            <a:r>
              <a:rPr lang="en-US" altLang="ja-JP" sz="1550" dirty="0">
                <a:latin typeface="Meiryo"/>
                <a:ea typeface="Meiryo"/>
                <a:cs typeface="+mn-lt"/>
              </a:rPr>
              <a:t>areas</a:t>
            </a:r>
            <a:endParaRPr lang="ja-JP" altLang="en-US" sz="1550">
              <a:latin typeface="Meiryo"/>
              <a:ea typeface="Meiryo"/>
            </a:endParaRPr>
          </a:p>
          <a:p>
            <a:pPr algn="ctr"/>
            <a:r>
              <a:rPr lang="ja-JP" sz="1000">
                <a:latin typeface="Meiryo"/>
                <a:ea typeface="Meiryo"/>
                <a:cs typeface="+mn-lt"/>
              </a:rPr>
              <a:t>(2023 </a:t>
            </a:r>
            <a:r>
              <a:rPr lang="en-US" altLang="ja-JP" sz="1000" dirty="0">
                <a:latin typeface="Meiryo"/>
                <a:ea typeface="Meiryo"/>
                <a:cs typeface="+mn-lt"/>
              </a:rPr>
              <a:t>World</a:t>
            </a:r>
            <a:r>
              <a:rPr lang="ja-JP" sz="1000" dirty="0">
                <a:latin typeface="Meiryo"/>
                <a:ea typeface="Meiryo"/>
                <a:cs typeface="+mn-lt"/>
              </a:rPr>
              <a:t> </a:t>
            </a:r>
            <a:r>
              <a:rPr lang="en-US" altLang="ja-JP" sz="1000" dirty="0">
                <a:latin typeface="Meiryo"/>
                <a:ea typeface="Meiryo"/>
                <a:cs typeface="+mn-lt"/>
              </a:rPr>
              <a:t>Bank</a:t>
            </a:r>
            <a:r>
              <a:rPr lang="ja-JP" sz="1000" dirty="0">
                <a:latin typeface="Meiryo"/>
                <a:ea typeface="Meiryo"/>
                <a:cs typeface="+mn-lt"/>
              </a:rPr>
              <a:t> </a:t>
            </a:r>
            <a:r>
              <a:rPr lang="en-US" altLang="ja-JP" sz="1000" dirty="0">
                <a:latin typeface="Meiryo"/>
                <a:ea typeface="Meiryo"/>
                <a:cs typeface="+mn-lt"/>
              </a:rPr>
              <a:t>e</a:t>
            </a:r>
            <a:r>
              <a:rPr lang="ja-JP" sz="1000">
                <a:latin typeface="Meiryo"/>
                <a:ea typeface="Meiryo"/>
                <a:cs typeface="+mn-lt"/>
              </a:rPr>
              <a:t>stimate)</a:t>
            </a:r>
            <a:endParaRPr lang="ja-JP" sz="1000">
              <a:latin typeface="Meiryo"/>
              <a:ea typeface="Meiryo"/>
            </a:endParaRPr>
          </a:p>
        </p:txBody>
      </p:sp>
      <p:sp>
        <p:nvSpPr>
          <p:cNvPr id="7" name="テキスト ボックス 6">
            <a:extLst>
              <a:ext uri="{FF2B5EF4-FFF2-40B4-BE49-F238E27FC236}">
                <a16:creationId xmlns:a16="http://schemas.microsoft.com/office/drawing/2014/main" id="{D2402E59-65AF-B6FE-E006-00ECB8E47FCF}"/>
              </a:ext>
            </a:extLst>
          </p:cNvPr>
          <p:cNvSpPr txBox="1"/>
          <p:nvPr/>
        </p:nvSpPr>
        <p:spPr>
          <a:xfrm>
            <a:off x="4795056" y="2297343"/>
            <a:ext cx="5355667"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en-US" altLang="ja-JP" sz="1550" dirty="0">
                <a:latin typeface="Meiryo"/>
                <a:ea typeface="Meiryo"/>
                <a:cs typeface="+mn-lt"/>
              </a:rPr>
              <a:t>The</a:t>
            </a:r>
            <a:r>
              <a:rPr lang="ja-JP" sz="1550" dirty="0">
                <a:latin typeface="Meiryo"/>
                <a:ea typeface="Meiryo"/>
                <a:cs typeface="+mn-lt"/>
              </a:rPr>
              <a:t> </a:t>
            </a:r>
            <a:r>
              <a:rPr lang="en-US" altLang="ja-JP" sz="1550" dirty="0">
                <a:latin typeface="Meiryo"/>
                <a:ea typeface="Meiryo"/>
                <a:cs typeface="+mn-lt"/>
              </a:rPr>
              <a:t>percentage</a:t>
            </a:r>
            <a:r>
              <a:rPr lang="ja-JP" sz="1550" dirty="0">
                <a:latin typeface="Meiryo"/>
                <a:ea typeface="Meiryo"/>
                <a:cs typeface="+mn-lt"/>
              </a:rPr>
              <a:t> </a:t>
            </a:r>
            <a:r>
              <a:rPr lang="en-US" altLang="ja-JP" sz="1550" dirty="0">
                <a:latin typeface="Meiryo"/>
                <a:ea typeface="Meiryo"/>
                <a:cs typeface="+mn-lt"/>
              </a:rPr>
              <a:t>of</a:t>
            </a:r>
            <a:r>
              <a:rPr lang="ja-JP" sz="1550" dirty="0">
                <a:latin typeface="Meiryo"/>
                <a:ea typeface="Meiryo"/>
                <a:cs typeface="+mn-lt"/>
              </a:rPr>
              <a:t> </a:t>
            </a:r>
            <a:r>
              <a:rPr lang="en-US" altLang="ja-JP" sz="1550" dirty="0">
                <a:latin typeface="Meiryo"/>
                <a:ea typeface="Meiryo"/>
                <a:cs typeface="+mn-lt"/>
              </a:rPr>
              <a:t>people</a:t>
            </a:r>
            <a:r>
              <a:rPr lang="ja-JP" sz="1550" dirty="0">
                <a:latin typeface="Meiryo"/>
                <a:ea typeface="Meiryo"/>
                <a:cs typeface="+mn-lt"/>
              </a:rPr>
              <a:t> </a:t>
            </a:r>
            <a:r>
              <a:rPr lang="en-US" altLang="ja-JP" sz="1550" dirty="0">
                <a:latin typeface="Meiryo"/>
                <a:ea typeface="Meiryo"/>
                <a:cs typeface="+mn-lt"/>
              </a:rPr>
              <a:t>in</a:t>
            </a:r>
            <a:r>
              <a:rPr lang="ja-JP" sz="1550" dirty="0">
                <a:latin typeface="Meiryo"/>
                <a:ea typeface="Meiryo"/>
                <a:cs typeface="+mn-lt"/>
              </a:rPr>
              <a:t> </a:t>
            </a:r>
            <a:r>
              <a:rPr lang="en-US" altLang="ja-JP" sz="1550" dirty="0">
                <a:latin typeface="Meiryo"/>
                <a:ea typeface="Meiryo"/>
                <a:cs typeface="+mn-lt"/>
              </a:rPr>
              <a:t>ASEAN</a:t>
            </a:r>
            <a:r>
              <a:rPr lang="ja-JP" sz="1550" dirty="0">
                <a:latin typeface="Meiryo"/>
                <a:ea typeface="Meiryo"/>
                <a:cs typeface="+mn-lt"/>
              </a:rPr>
              <a:t> </a:t>
            </a:r>
            <a:r>
              <a:rPr lang="en-US" altLang="ja-JP" sz="1550" dirty="0">
                <a:latin typeface="Meiryo"/>
                <a:ea typeface="Meiryo"/>
                <a:cs typeface="+mn-lt"/>
              </a:rPr>
              <a:t>states</a:t>
            </a:r>
            <a:endParaRPr lang="ja-JP" altLang="en-US" sz="1550" dirty="0">
              <a:latin typeface="Meiryo"/>
              <a:ea typeface="Meiryo"/>
            </a:endParaRPr>
          </a:p>
          <a:p>
            <a:pPr algn="ctr"/>
            <a:r>
              <a:rPr lang="ja-JP" sz="1550">
                <a:latin typeface="Meiryo"/>
                <a:ea typeface="Meiryo"/>
                <a:cs typeface="+mn-lt"/>
              </a:rPr>
              <a:t>who rated Japan as a reliable friend of their count</a:t>
            </a:r>
            <a:r>
              <a:rPr lang="en-US" altLang="ja-JP" sz="1550" err="1">
                <a:latin typeface="Meiryo"/>
                <a:ea typeface="Meiryo"/>
                <a:cs typeface="+mn-lt"/>
              </a:rPr>
              <a:t>ri</a:t>
            </a:r>
            <a:r>
              <a:rPr lang="ja-JP" sz="1550">
                <a:latin typeface="Meiryo"/>
                <a:ea typeface="Meiryo"/>
                <a:cs typeface="+mn-lt"/>
              </a:rPr>
              <a:t>es</a:t>
            </a:r>
            <a:endParaRPr lang="ja-JP" sz="1550"/>
          </a:p>
          <a:p>
            <a:pPr algn="ctr"/>
            <a:r>
              <a:rPr lang="en-US" altLang="ja-JP" sz="1000" dirty="0">
                <a:latin typeface="Meiryo"/>
                <a:ea typeface="Meiryo"/>
                <a:cs typeface="+mn-lt"/>
              </a:rPr>
              <a:t>(Ministry</a:t>
            </a:r>
            <a:r>
              <a:rPr lang="ja-JP" sz="1000" dirty="0">
                <a:latin typeface="Meiryo"/>
                <a:ea typeface="Meiryo"/>
                <a:cs typeface="+mn-lt"/>
              </a:rPr>
              <a:t> </a:t>
            </a:r>
            <a:r>
              <a:rPr lang="en-US" altLang="ja-JP" sz="1000" dirty="0">
                <a:latin typeface="Meiryo"/>
                <a:ea typeface="Meiryo"/>
                <a:cs typeface="+mn-lt"/>
              </a:rPr>
              <a:t>of</a:t>
            </a:r>
            <a:r>
              <a:rPr lang="ja-JP" sz="1000" dirty="0">
                <a:latin typeface="Meiryo"/>
                <a:ea typeface="Meiryo"/>
                <a:cs typeface="+mn-lt"/>
              </a:rPr>
              <a:t> </a:t>
            </a:r>
            <a:r>
              <a:rPr lang="en-US" altLang="ja-JP" sz="1000" dirty="0">
                <a:latin typeface="Meiryo"/>
                <a:ea typeface="Meiryo"/>
                <a:cs typeface="+mn-lt"/>
              </a:rPr>
              <a:t>Foreign</a:t>
            </a:r>
            <a:r>
              <a:rPr lang="ja-JP" sz="1000" dirty="0">
                <a:latin typeface="Meiryo"/>
                <a:ea typeface="Meiryo"/>
                <a:cs typeface="+mn-lt"/>
              </a:rPr>
              <a:t> </a:t>
            </a:r>
            <a:r>
              <a:rPr lang="en-US" altLang="ja-JP" sz="1000" dirty="0">
                <a:latin typeface="Meiryo"/>
                <a:ea typeface="Meiryo"/>
                <a:cs typeface="+mn-lt"/>
              </a:rPr>
              <a:t>Affairs,</a:t>
            </a:r>
            <a:r>
              <a:rPr lang="ja-JP" sz="1000">
                <a:latin typeface="Meiryo"/>
                <a:ea typeface="Meiryo"/>
                <a:cs typeface="+mn-lt"/>
              </a:rPr>
              <a:t> “</a:t>
            </a:r>
            <a:r>
              <a:rPr lang="en-US" altLang="ja-JP" sz="1000" dirty="0">
                <a:latin typeface="Meiryo"/>
                <a:ea typeface="Meiryo"/>
                <a:cs typeface="+mn-lt"/>
              </a:rPr>
              <a:t>Opinion</a:t>
            </a:r>
            <a:r>
              <a:rPr lang="ja-JP" sz="1000" dirty="0">
                <a:latin typeface="Meiryo"/>
                <a:ea typeface="Meiryo"/>
                <a:cs typeface="+mn-lt"/>
              </a:rPr>
              <a:t> </a:t>
            </a:r>
            <a:r>
              <a:rPr lang="en-US" altLang="ja-JP" sz="1000" dirty="0">
                <a:latin typeface="Meiryo"/>
                <a:ea typeface="Meiryo"/>
                <a:cs typeface="+mn-lt"/>
              </a:rPr>
              <a:t>Poll</a:t>
            </a:r>
            <a:r>
              <a:rPr lang="ja-JP" sz="1000" dirty="0">
                <a:latin typeface="Meiryo"/>
                <a:ea typeface="Meiryo"/>
                <a:cs typeface="+mn-lt"/>
              </a:rPr>
              <a:t> </a:t>
            </a:r>
            <a:r>
              <a:rPr lang="en-US" altLang="ja-JP" sz="1000" dirty="0">
                <a:latin typeface="Meiryo"/>
                <a:ea typeface="Meiryo"/>
                <a:cs typeface="+mn-lt"/>
              </a:rPr>
              <a:t>on</a:t>
            </a:r>
            <a:r>
              <a:rPr lang="ja-JP" sz="1000" dirty="0">
                <a:latin typeface="Meiryo"/>
                <a:ea typeface="Meiryo"/>
                <a:cs typeface="+mn-lt"/>
              </a:rPr>
              <a:t> </a:t>
            </a:r>
            <a:r>
              <a:rPr lang="en-US" altLang="ja-JP" sz="1000" dirty="0">
                <a:latin typeface="Meiryo"/>
                <a:ea typeface="Meiryo"/>
                <a:cs typeface="+mn-lt"/>
              </a:rPr>
              <a:t>Japan</a:t>
            </a:r>
            <a:r>
              <a:rPr lang="ja-JP" sz="1000" dirty="0">
                <a:latin typeface="Meiryo"/>
                <a:ea typeface="Meiryo"/>
                <a:cs typeface="+mn-lt"/>
              </a:rPr>
              <a:t> </a:t>
            </a:r>
            <a:r>
              <a:rPr lang="en-US" altLang="ja-JP" sz="1000" dirty="0">
                <a:latin typeface="Meiryo"/>
                <a:ea typeface="Meiryo"/>
                <a:cs typeface="+mn-lt"/>
              </a:rPr>
              <a:t>in</a:t>
            </a:r>
            <a:r>
              <a:rPr lang="ja-JP" sz="1000" dirty="0">
                <a:latin typeface="Meiryo"/>
                <a:ea typeface="Meiryo"/>
                <a:cs typeface="+mn-lt"/>
              </a:rPr>
              <a:t> </a:t>
            </a:r>
            <a:r>
              <a:rPr lang="en-US" altLang="ja-JP" sz="1000" dirty="0">
                <a:latin typeface="Meiryo"/>
                <a:ea typeface="Meiryo"/>
                <a:cs typeface="+mn-lt"/>
              </a:rPr>
              <a:t>ASEAN</a:t>
            </a:r>
            <a:r>
              <a:rPr lang="ja-JP" sz="1000" dirty="0">
                <a:latin typeface="Meiryo"/>
                <a:ea typeface="Meiryo"/>
                <a:cs typeface="+mn-lt"/>
              </a:rPr>
              <a:t> </a:t>
            </a:r>
            <a:r>
              <a:rPr lang="en-US" altLang="ja-JP" sz="1000" dirty="0" err="1">
                <a:latin typeface="Meiryo"/>
                <a:ea typeface="Meiryo"/>
                <a:cs typeface="+mn-lt"/>
              </a:rPr>
              <a:t>i</a:t>
            </a:r>
            <a:r>
              <a:rPr lang="ja-JP" sz="1000">
                <a:latin typeface="Meiryo"/>
                <a:ea typeface="Meiryo"/>
                <a:cs typeface="+mn-lt"/>
              </a:rPr>
              <a:t>n FY20</a:t>
            </a:r>
            <a:r>
              <a:rPr lang="en-US" altLang="ja-JP" sz="1000" dirty="0">
                <a:latin typeface="Meiryo"/>
                <a:ea typeface="Meiryo"/>
                <a:cs typeface="+mn-lt"/>
              </a:rPr>
              <a:t>2</a:t>
            </a:r>
            <a:r>
              <a:rPr lang="ja-JP" sz="1000">
                <a:latin typeface="Meiryo"/>
                <a:ea typeface="Meiryo"/>
                <a:cs typeface="+mn-lt"/>
              </a:rPr>
              <a:t>3,” FY 2023</a:t>
            </a:r>
            <a:r>
              <a:rPr lang="en-US" altLang="ja-JP" sz="1000" dirty="0">
                <a:latin typeface="Meiryo"/>
                <a:ea typeface="Meiryo"/>
                <a:cs typeface="+mn-lt"/>
              </a:rPr>
              <a:t>)</a:t>
            </a:r>
            <a:endParaRPr lang="ja-JP" altLang="en-US" sz="1000">
              <a:latin typeface="Meiryo"/>
              <a:ea typeface="Meiryo"/>
            </a:endParaRPr>
          </a:p>
        </p:txBody>
      </p:sp>
      <p:sp>
        <p:nvSpPr>
          <p:cNvPr id="17" name="テキスト ボックス 16">
            <a:extLst>
              <a:ext uri="{FF2B5EF4-FFF2-40B4-BE49-F238E27FC236}">
                <a16:creationId xmlns:a16="http://schemas.microsoft.com/office/drawing/2014/main" id="{90CA5987-03D0-2356-E5FB-076B86F8674D}"/>
              </a:ext>
            </a:extLst>
          </p:cNvPr>
          <p:cNvSpPr txBox="1"/>
          <p:nvPr/>
        </p:nvSpPr>
        <p:spPr>
          <a:xfrm>
            <a:off x="2082922" y="3172033"/>
            <a:ext cx="2259134" cy="9387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lnSpc>
                <a:spcPct val="150000"/>
              </a:lnSpc>
            </a:pPr>
            <a:r>
              <a:rPr lang="ja-JP" sz="1400" b="1">
                <a:latin typeface="Meiryo"/>
                <a:ea typeface="Meiryo"/>
                <a:cs typeface="+mn-lt"/>
              </a:rPr>
              <a:t>Approx.</a:t>
            </a:r>
            <a:r>
              <a:rPr lang="ja-JP" altLang="en-US" sz="1400" b="1">
                <a:latin typeface="Meiryo"/>
                <a:ea typeface="Meiryo"/>
                <a:cs typeface="+mn-lt"/>
              </a:rPr>
              <a:t> </a:t>
            </a:r>
            <a:r>
              <a:rPr lang="en-US" altLang="ja-JP" sz="4000" b="1" dirty="0">
                <a:latin typeface="Meiryo"/>
                <a:ea typeface="Meiryo"/>
                <a:cs typeface="+mn-lt"/>
              </a:rPr>
              <a:t>1</a:t>
            </a:r>
            <a:r>
              <a:rPr lang="ja-JP" altLang="en-US" sz="1400" b="1">
                <a:latin typeface="Meiryo"/>
                <a:ea typeface="Meiryo"/>
                <a:cs typeface="+mn-lt"/>
              </a:rPr>
              <a:t> </a:t>
            </a:r>
            <a:r>
              <a:rPr lang="ja-JP" sz="1400" b="1">
                <a:latin typeface="Meiryo"/>
                <a:ea typeface="Meiryo"/>
                <a:cs typeface="+mn-lt"/>
              </a:rPr>
              <a:t>billion</a:t>
            </a:r>
            <a:endParaRPr lang="ja-JP" sz="1400" b="1">
              <a:latin typeface="Meiryo"/>
              <a:ea typeface="Meiryo"/>
            </a:endParaRPr>
          </a:p>
        </p:txBody>
      </p:sp>
      <p:sp>
        <p:nvSpPr>
          <p:cNvPr id="18" name="テキスト ボックス 17">
            <a:extLst>
              <a:ext uri="{FF2B5EF4-FFF2-40B4-BE49-F238E27FC236}">
                <a16:creationId xmlns:a16="http://schemas.microsoft.com/office/drawing/2014/main" id="{A373CC6F-6654-E071-25FE-23FBA55823D7}"/>
              </a:ext>
            </a:extLst>
          </p:cNvPr>
          <p:cNvSpPr txBox="1"/>
          <p:nvPr/>
        </p:nvSpPr>
        <p:spPr>
          <a:xfrm>
            <a:off x="7509817" y="3174014"/>
            <a:ext cx="1273564" cy="9387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lnSpc>
                <a:spcPct val="150000"/>
              </a:lnSpc>
            </a:pPr>
            <a:r>
              <a:rPr lang="en-US" altLang="ja-JP" sz="4000" b="1">
                <a:latin typeface="Meiryo"/>
                <a:ea typeface="Meiryo"/>
                <a:cs typeface="+mn-lt"/>
              </a:rPr>
              <a:t>91</a:t>
            </a:r>
            <a:r>
              <a:rPr lang="ja-JP" altLang="en-US" sz="1400" b="1">
                <a:latin typeface="Meiryo"/>
                <a:ea typeface="Meiryo"/>
                <a:cs typeface="+mn-lt"/>
              </a:rPr>
              <a:t> ％</a:t>
            </a:r>
            <a:endParaRPr lang="ja-JP" sz="1400" b="1">
              <a:latin typeface="Meiryo"/>
              <a:ea typeface="Meiryo"/>
            </a:endParaRPr>
          </a:p>
        </p:txBody>
      </p:sp>
      <p:pic>
        <p:nvPicPr>
          <p:cNvPr id="28" name="図 27" descr="アイコン&#10;&#10;AI 生成コンテンツは間違っている可能性があります。">
            <a:extLst>
              <a:ext uri="{FF2B5EF4-FFF2-40B4-BE49-F238E27FC236}">
                <a16:creationId xmlns:a16="http://schemas.microsoft.com/office/drawing/2014/main" id="{AE2375B1-FC84-DC53-2B86-9C1F2284FE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8617" y="3042685"/>
            <a:ext cx="996685" cy="1364513"/>
          </a:xfrm>
          <a:prstGeom prst="rect">
            <a:avLst/>
          </a:prstGeom>
          <a:ln>
            <a:noFill/>
          </a:ln>
        </p:spPr>
      </p:pic>
      <p:pic>
        <p:nvPicPr>
          <p:cNvPr id="29" name="図 28" descr="アイコン&#10;&#10;AI 生成コンテンツは間違っている可能性があります。">
            <a:extLst>
              <a:ext uri="{FF2B5EF4-FFF2-40B4-BE49-F238E27FC236}">
                <a16:creationId xmlns:a16="http://schemas.microsoft.com/office/drawing/2014/main" id="{5BA9D7AC-B687-29D9-620C-DCF1F0A04E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9037" y="3191889"/>
            <a:ext cx="1185593" cy="1066105"/>
          </a:xfrm>
          <a:prstGeom prst="rect">
            <a:avLst/>
          </a:prstGeom>
          <a:ln>
            <a:noFill/>
          </a:ln>
        </p:spPr>
      </p:pic>
      <p:sp>
        <p:nvSpPr>
          <p:cNvPr id="19" name="テキスト ボックス 00">
            <a:extLst>
              <a:ext uri="{FF2B5EF4-FFF2-40B4-BE49-F238E27FC236}">
                <a16:creationId xmlns:a16="http://schemas.microsoft.com/office/drawing/2014/main" id="{F17161A1-2291-660F-D073-115580FF9753}"/>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02</a:t>
            </a:r>
            <a:endParaRPr lang="ja-JP" sz="2800" b="1">
              <a:solidFill>
                <a:schemeClr val="bg1"/>
              </a:solidFill>
              <a:latin typeface="Meiryo"/>
              <a:ea typeface="Meiryo"/>
            </a:endParaRPr>
          </a:p>
        </p:txBody>
      </p:sp>
      <p:sp>
        <p:nvSpPr>
          <p:cNvPr id="21" name="テキスト ボックス タイトル">
            <a:extLst>
              <a:ext uri="{FF2B5EF4-FFF2-40B4-BE49-F238E27FC236}">
                <a16:creationId xmlns:a16="http://schemas.microsoft.com/office/drawing/2014/main" id="{3863E6B3-3F29-03EA-F521-5BC1ED9DED69}"/>
              </a:ext>
            </a:extLst>
          </p:cNvPr>
          <p:cNvSpPr txBox="1"/>
          <p:nvPr/>
        </p:nvSpPr>
        <p:spPr>
          <a:xfrm>
            <a:off x="1681565" y="780824"/>
            <a:ext cx="5071610"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800" b="1" dirty="0">
                <a:latin typeface="Meiryo"/>
                <a:ea typeface="Meiryo"/>
                <a:cs typeface="+mn-lt"/>
              </a:rPr>
              <a:t>ODA and JICA</a:t>
            </a:r>
            <a:endParaRPr lang="ja-JP" sz="2800" b="1">
              <a:latin typeface="Meiryo"/>
              <a:ea typeface="Meiryo"/>
            </a:endParaRPr>
          </a:p>
        </p:txBody>
      </p:sp>
      <p:grpSp>
        <p:nvGrpSpPr>
          <p:cNvPr id="10" name="グループ化 9">
            <a:extLst>
              <a:ext uri="{FF2B5EF4-FFF2-40B4-BE49-F238E27FC236}">
                <a16:creationId xmlns:a16="http://schemas.microsoft.com/office/drawing/2014/main" id="{1E84C410-2977-42A6-05A0-541D3407AAA9}"/>
              </a:ext>
            </a:extLst>
          </p:cNvPr>
          <p:cNvGrpSpPr/>
          <p:nvPr/>
        </p:nvGrpSpPr>
        <p:grpSpPr>
          <a:xfrm>
            <a:off x="10154487" y="7132940"/>
            <a:ext cx="476056" cy="275437"/>
            <a:chOff x="9952321" y="7089339"/>
            <a:chExt cx="476056" cy="275437"/>
          </a:xfrm>
        </p:grpSpPr>
        <p:sp>
          <p:nvSpPr>
            <p:cNvPr id="8" name="楕円 7">
              <a:extLst>
                <a:ext uri="{FF2B5EF4-FFF2-40B4-BE49-F238E27FC236}">
                  <a16:creationId xmlns:a16="http://schemas.microsoft.com/office/drawing/2014/main" id="{849A7214-F9F3-10AE-DB1B-E1E09FD67EA8}"/>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B68B7181-961C-AF06-911F-EC49AA0B9CE2}"/>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03</a:t>
              </a:r>
              <a:endParaRPr lang="ja-JP" sz="1000" dirty="0">
                <a:latin typeface="Meiryo"/>
                <a:ea typeface="Meiryo"/>
              </a:endParaRPr>
            </a:p>
          </p:txBody>
        </p:sp>
      </p:grpSp>
      <p:pic>
        <p:nvPicPr>
          <p:cNvPr id="5" name="図 4" descr="ロゴ&#10;&#10;AI 生成コンテンツは間違っている可能性があります。">
            <a:extLst>
              <a:ext uri="{FF2B5EF4-FFF2-40B4-BE49-F238E27FC236}">
                <a16:creationId xmlns:a16="http://schemas.microsoft.com/office/drawing/2014/main" id="{7C3FF9D8-C373-BBAF-10C2-F9E6ACB08035}"/>
              </a:ext>
            </a:extLst>
          </p:cNvPr>
          <p:cNvPicPr>
            <a:picLocks noChangeAspect="1"/>
          </p:cNvPicPr>
          <p:nvPr/>
        </p:nvPicPr>
        <p:blipFill>
          <a:blip r:embed="rId4"/>
          <a:stretch>
            <a:fillRect/>
          </a:stretch>
        </p:blipFill>
        <p:spPr>
          <a:xfrm>
            <a:off x="820555" y="4895385"/>
            <a:ext cx="8241999" cy="2088611"/>
          </a:xfrm>
          <a:prstGeom prst="rect">
            <a:avLst/>
          </a:prstGeom>
          <a:ln>
            <a:noFill/>
          </a:ln>
        </p:spPr>
      </p:pic>
      <p:sp>
        <p:nvSpPr>
          <p:cNvPr id="15" name="テキスト ボックス 14">
            <a:extLst>
              <a:ext uri="{FF2B5EF4-FFF2-40B4-BE49-F238E27FC236}">
                <a16:creationId xmlns:a16="http://schemas.microsoft.com/office/drawing/2014/main" id="{D2922623-B14D-B573-3DCE-0A273BE11D56}"/>
              </a:ext>
            </a:extLst>
          </p:cNvPr>
          <p:cNvSpPr txBox="1"/>
          <p:nvPr/>
        </p:nvSpPr>
        <p:spPr>
          <a:xfrm>
            <a:off x="7897002" y="6376156"/>
            <a:ext cx="24917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marL="91440"/>
            <a:r>
              <a:rPr lang="ja-JP" sz="900">
                <a:latin typeface="Meiryo"/>
                <a:ea typeface="Meiryo"/>
                <a:cs typeface="+mn-lt"/>
              </a:rPr>
              <a:t>*1 </a:t>
            </a:r>
            <a:r>
              <a:rPr lang="en-US" altLang="ja-JP" sz="900">
                <a:latin typeface="Meiryo"/>
                <a:ea typeface="Meiryo"/>
                <a:cs typeface="+mn-lt"/>
              </a:rPr>
              <a:t>Excluding</a:t>
            </a:r>
            <a:r>
              <a:rPr lang="ja-JP" sz="900" dirty="0">
                <a:latin typeface="Meiryo"/>
                <a:ea typeface="Meiryo"/>
                <a:cs typeface="+mn-lt"/>
              </a:rPr>
              <a:t> </a:t>
            </a:r>
            <a:r>
              <a:rPr lang="en-US" altLang="ja-JP" sz="900">
                <a:latin typeface="Meiryo"/>
                <a:ea typeface="Meiryo"/>
                <a:cs typeface="+mn-lt"/>
              </a:rPr>
              <a:t>Grants</a:t>
            </a:r>
            <a:r>
              <a:rPr lang="ja-JP" sz="900" dirty="0">
                <a:latin typeface="Meiryo"/>
                <a:ea typeface="Meiryo"/>
                <a:cs typeface="+mn-lt"/>
              </a:rPr>
              <a:t> </a:t>
            </a:r>
            <a:r>
              <a:rPr lang="en-US" altLang="ja-JP" sz="900">
                <a:latin typeface="Meiryo"/>
                <a:ea typeface="Meiryo"/>
                <a:cs typeface="+mn-lt"/>
              </a:rPr>
              <a:t>that</a:t>
            </a:r>
            <a:r>
              <a:rPr lang="ja-JP" sz="900" dirty="0">
                <a:latin typeface="Meiryo"/>
                <a:ea typeface="Meiryo"/>
                <a:cs typeface="+mn-lt"/>
              </a:rPr>
              <a:t> </a:t>
            </a:r>
            <a:r>
              <a:rPr lang="en-US" altLang="ja-JP" sz="900" dirty="0">
                <a:latin typeface="Meiryo"/>
                <a:ea typeface="Meiryo"/>
                <a:cs typeface="+mn-lt"/>
              </a:rPr>
              <a:t>the</a:t>
            </a:r>
            <a:r>
              <a:rPr lang="ja-JP" sz="900" dirty="0">
                <a:latin typeface="Meiryo"/>
                <a:ea typeface="Meiryo"/>
                <a:cs typeface="+mn-lt"/>
              </a:rPr>
              <a:t> </a:t>
            </a:r>
            <a:r>
              <a:rPr lang="en-US" altLang="ja-JP" sz="900">
                <a:latin typeface="Meiryo"/>
                <a:ea typeface="Meiryo"/>
                <a:cs typeface="+mn-lt"/>
              </a:rPr>
              <a:t>Ministry</a:t>
            </a:r>
            <a:endParaRPr lang="ja-JP" altLang="en-US" sz="900">
              <a:latin typeface="Meiryo"/>
              <a:ea typeface="Meiryo"/>
              <a:cs typeface="+mn-lt"/>
            </a:endParaRPr>
          </a:p>
          <a:p>
            <a:pPr marL="91440"/>
            <a:r>
              <a:rPr lang="en-US" altLang="ja-JP" sz="900">
                <a:latin typeface="Meiryo"/>
                <a:ea typeface="Meiryo"/>
                <a:cs typeface="+mn-lt"/>
              </a:rPr>
              <a:t>     of</a:t>
            </a:r>
            <a:r>
              <a:rPr lang="ja-JP" sz="900" dirty="0">
                <a:latin typeface="Meiryo"/>
                <a:ea typeface="Meiryo"/>
                <a:cs typeface="+mn-lt"/>
              </a:rPr>
              <a:t> </a:t>
            </a:r>
            <a:r>
              <a:rPr lang="en-US" altLang="ja-JP" sz="900" dirty="0">
                <a:latin typeface="Meiryo"/>
                <a:ea typeface="Meiryo"/>
                <a:cs typeface="+mn-lt"/>
              </a:rPr>
              <a:t>Foreign</a:t>
            </a:r>
            <a:r>
              <a:rPr lang="ja-JP" sz="900" dirty="0">
                <a:latin typeface="Meiryo"/>
                <a:ea typeface="Meiryo"/>
                <a:cs typeface="+mn-lt"/>
              </a:rPr>
              <a:t> </a:t>
            </a:r>
            <a:r>
              <a:rPr lang="en-US" altLang="ja-JP" sz="900" dirty="0">
                <a:latin typeface="Meiryo"/>
                <a:ea typeface="Meiryo"/>
                <a:cs typeface="+mn-lt"/>
              </a:rPr>
              <a:t>Affairs</a:t>
            </a:r>
            <a:r>
              <a:rPr lang="ja-JP" sz="900" dirty="0">
                <a:latin typeface="Meiryo"/>
                <a:ea typeface="Meiryo"/>
                <a:cs typeface="+mn-lt"/>
              </a:rPr>
              <a:t> </a:t>
            </a:r>
            <a:r>
              <a:rPr lang="en-US" altLang="ja-JP" sz="900" dirty="0">
                <a:latin typeface="Meiryo"/>
                <a:ea typeface="Meiryo"/>
                <a:cs typeface="+mn-lt"/>
              </a:rPr>
              <a:t>provides</a:t>
            </a:r>
            <a:r>
              <a:rPr lang="ja-JP" sz="900" dirty="0">
                <a:latin typeface="Meiryo"/>
                <a:ea typeface="Meiryo"/>
                <a:cs typeface="+mn-lt"/>
              </a:rPr>
              <a:t> </a:t>
            </a:r>
            <a:r>
              <a:rPr lang="en-US" altLang="ja-JP" sz="900" dirty="0">
                <a:latin typeface="Meiryo"/>
                <a:ea typeface="Meiryo"/>
                <a:cs typeface="+mn-lt"/>
              </a:rPr>
              <a:t>due</a:t>
            </a:r>
            <a:r>
              <a:rPr lang="ja-JP" sz="900" dirty="0">
                <a:latin typeface="Meiryo"/>
                <a:ea typeface="Meiryo"/>
                <a:cs typeface="+mn-lt"/>
              </a:rPr>
              <a:t> </a:t>
            </a:r>
            <a:r>
              <a:rPr lang="en-US" altLang="ja-JP" sz="900" dirty="0">
                <a:latin typeface="Meiryo"/>
                <a:ea typeface="Meiryo"/>
                <a:cs typeface="+mn-lt"/>
              </a:rPr>
              <a:t>to</a:t>
            </a:r>
            <a:r>
              <a:rPr lang="ja-JP" sz="900" dirty="0">
                <a:latin typeface="Meiryo"/>
                <a:ea typeface="Meiryo"/>
                <a:cs typeface="+mn-lt"/>
              </a:rPr>
              <a:t> </a:t>
            </a:r>
            <a:endParaRPr lang="ja-JP" altLang="en-US" sz="900">
              <a:latin typeface="Meiryo"/>
              <a:ea typeface="Meiryo"/>
              <a:cs typeface="+mn-lt"/>
            </a:endParaRPr>
          </a:p>
          <a:p>
            <a:pPr marL="91440"/>
            <a:r>
              <a:rPr lang="en-US" altLang="ja-JP" sz="900">
                <a:latin typeface="Meiryo"/>
                <a:ea typeface="Meiryo"/>
                <a:cs typeface="+mn-lt"/>
              </a:rPr>
              <a:t>     diplomatic</a:t>
            </a:r>
            <a:r>
              <a:rPr lang="ja-JP" sz="900" dirty="0">
                <a:latin typeface="Meiryo"/>
                <a:ea typeface="Meiryo"/>
                <a:cs typeface="+mn-lt"/>
              </a:rPr>
              <a:t> </a:t>
            </a:r>
            <a:r>
              <a:rPr lang="en-US" altLang="ja-JP" sz="900">
                <a:latin typeface="Meiryo"/>
                <a:ea typeface="Meiryo"/>
                <a:cs typeface="+mn-lt"/>
              </a:rPr>
              <a:t>ne</a:t>
            </a:r>
            <a:r>
              <a:rPr lang="ja-JP" sz="900">
                <a:latin typeface="Meiryo"/>
                <a:ea typeface="Meiryo"/>
                <a:cs typeface="+mn-lt"/>
              </a:rPr>
              <a:t>ce</a:t>
            </a:r>
            <a:r>
              <a:rPr lang="en-US" altLang="ja-JP" sz="900" dirty="0" err="1">
                <a:latin typeface="Meiryo"/>
                <a:ea typeface="Meiryo"/>
                <a:cs typeface="+mn-lt"/>
              </a:rPr>
              <a:t>ssity</a:t>
            </a:r>
            <a:r>
              <a:rPr lang="en-US" altLang="ja-JP" sz="900" dirty="0">
                <a:latin typeface="Meiryo"/>
                <a:ea typeface="Meiryo"/>
                <a:cs typeface="+mn-lt"/>
              </a:rPr>
              <a:t>.</a:t>
            </a:r>
            <a:endParaRPr lang="ja-JP" altLang="en-US" sz="900">
              <a:latin typeface="Meiryo"/>
              <a:ea typeface="Meiryo"/>
            </a:endParaRPr>
          </a:p>
          <a:p>
            <a:pPr marL="91440"/>
            <a:r>
              <a:rPr lang="ja-JP" sz="900">
                <a:latin typeface="Meiryo"/>
                <a:ea typeface="Meiryo"/>
                <a:cs typeface="+mn-lt"/>
              </a:rPr>
              <a:t>*2 </a:t>
            </a:r>
            <a:r>
              <a:rPr lang="en-US" altLang="ja-JP" sz="900" dirty="0">
                <a:latin typeface="Meiryo"/>
                <a:ea typeface="Meiryo"/>
                <a:cs typeface="+mn-lt"/>
              </a:rPr>
              <a:t>As</a:t>
            </a:r>
            <a:r>
              <a:rPr lang="ja-JP" sz="900" dirty="0">
                <a:latin typeface="Meiryo"/>
                <a:ea typeface="Meiryo"/>
                <a:cs typeface="+mn-lt"/>
              </a:rPr>
              <a:t> </a:t>
            </a:r>
            <a:r>
              <a:rPr lang="en-US" altLang="ja-JP" sz="900" dirty="0">
                <a:latin typeface="Meiryo"/>
                <a:ea typeface="Meiryo"/>
                <a:cs typeface="+mn-lt"/>
              </a:rPr>
              <a:t>of</a:t>
            </a:r>
            <a:r>
              <a:rPr lang="ja-JP" sz="900" dirty="0">
                <a:latin typeface="Meiryo"/>
                <a:ea typeface="Meiryo"/>
                <a:cs typeface="+mn-lt"/>
              </a:rPr>
              <a:t> </a:t>
            </a:r>
            <a:r>
              <a:rPr lang="en-US" altLang="ja-JP" sz="900" dirty="0">
                <a:latin typeface="Meiryo"/>
                <a:ea typeface="Meiryo"/>
                <a:cs typeface="+mn-lt"/>
              </a:rPr>
              <a:t>July</a:t>
            </a:r>
            <a:r>
              <a:rPr lang="ja-JP" sz="900" dirty="0">
                <a:latin typeface="Meiryo"/>
                <a:ea typeface="Meiryo"/>
                <a:cs typeface="+mn-lt"/>
              </a:rPr>
              <a:t> </a:t>
            </a:r>
            <a:r>
              <a:rPr lang="en-US" altLang="ja-JP" sz="900" dirty="0">
                <a:latin typeface="Meiryo"/>
                <a:ea typeface="Meiryo"/>
                <a:cs typeface="+mn-lt"/>
              </a:rPr>
              <a:t>1,</a:t>
            </a:r>
            <a:r>
              <a:rPr lang="ja-JP" sz="900" dirty="0">
                <a:latin typeface="Meiryo"/>
                <a:ea typeface="Meiryo"/>
                <a:cs typeface="+mn-lt"/>
              </a:rPr>
              <a:t> 2024</a:t>
            </a:r>
            <a:r>
              <a:rPr lang="en-US" altLang="ja-JP" sz="900" dirty="0">
                <a:latin typeface="Meiryo"/>
                <a:ea typeface="Meiryo"/>
                <a:cs typeface="+mn-lt"/>
              </a:rPr>
              <a:t>.</a:t>
            </a:r>
            <a:endParaRPr lang="ja-JP" altLang="en-US" sz="900">
              <a:latin typeface="Meiryo"/>
              <a:ea typeface="Meiryo"/>
            </a:endParaRPr>
          </a:p>
        </p:txBody>
      </p:sp>
    </p:spTree>
    <p:extLst>
      <p:ext uri="{BB962C8B-B14F-4D97-AF65-F5344CB8AC3E}">
        <p14:creationId xmlns:p14="http://schemas.microsoft.com/office/powerpoint/2010/main" val="421042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27692-AB6C-F94F-D780-6560E865D8EC}"/>
            </a:ext>
          </a:extLst>
        </p:cNvPr>
        <p:cNvGrpSpPr/>
        <p:nvPr/>
      </p:nvGrpSpPr>
      <p:grpSpPr>
        <a:xfrm>
          <a:off x="0" y="0"/>
          <a:ext cx="0" cy="0"/>
          <a:chOff x="0" y="0"/>
          <a:chExt cx="0" cy="0"/>
        </a:xfrm>
      </p:grpSpPr>
      <p:sp>
        <p:nvSpPr>
          <p:cNvPr id="32" name="ガイド" hidden="1">
            <a:extLst>
              <a:ext uri="{FF2B5EF4-FFF2-40B4-BE49-F238E27FC236}">
                <a16:creationId xmlns:a16="http://schemas.microsoft.com/office/drawing/2014/main" id="{2AE07EC3-1A09-48ED-8223-D91934F4B9BE}"/>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grpSp>
        <p:nvGrpSpPr>
          <p:cNvPr id="15" name="グループ化 14">
            <a:extLst>
              <a:ext uri="{FF2B5EF4-FFF2-40B4-BE49-F238E27FC236}">
                <a16:creationId xmlns:a16="http://schemas.microsoft.com/office/drawing/2014/main" id="{739E544B-6E6C-430D-CF59-F2C165062408}"/>
              </a:ext>
            </a:extLst>
          </p:cNvPr>
          <p:cNvGrpSpPr/>
          <p:nvPr/>
        </p:nvGrpSpPr>
        <p:grpSpPr>
          <a:xfrm>
            <a:off x="779226" y="1795715"/>
            <a:ext cx="9124489" cy="5222715"/>
            <a:chOff x="715802" y="2338750"/>
            <a:chExt cx="9243409" cy="4493383"/>
          </a:xfrm>
        </p:grpSpPr>
        <p:sp>
          <p:nvSpPr>
            <p:cNvPr id="2" name="正方形/長方形 1">
              <a:extLst>
                <a:ext uri="{FF2B5EF4-FFF2-40B4-BE49-F238E27FC236}">
                  <a16:creationId xmlns:a16="http://schemas.microsoft.com/office/drawing/2014/main" id="{4B722D57-A443-8C92-60EC-31CB3AE1047B}"/>
                </a:ext>
              </a:extLst>
            </p:cNvPr>
            <p:cNvSpPr/>
            <p:nvPr/>
          </p:nvSpPr>
          <p:spPr>
            <a:xfrm>
              <a:off x="724812" y="2338750"/>
              <a:ext cx="9234399" cy="636860"/>
            </a:xfrm>
            <a:prstGeom prst="rect">
              <a:avLst/>
            </a:prstGeom>
            <a:solidFill>
              <a:srgbClr val="E5EEF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99355CD5-761D-758B-7841-181242D4C3C5}"/>
                </a:ext>
              </a:extLst>
            </p:cNvPr>
            <p:cNvSpPr/>
            <p:nvPr/>
          </p:nvSpPr>
          <p:spPr>
            <a:xfrm>
              <a:off x="724731" y="3624258"/>
              <a:ext cx="9234399" cy="636860"/>
            </a:xfrm>
            <a:prstGeom prst="rect">
              <a:avLst/>
            </a:prstGeom>
            <a:solidFill>
              <a:srgbClr val="E5EEF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a:extLst>
                <a:ext uri="{FF2B5EF4-FFF2-40B4-BE49-F238E27FC236}">
                  <a16:creationId xmlns:a16="http://schemas.microsoft.com/office/drawing/2014/main" id="{840D055A-2FC3-4441-4B93-4242DFC5D3AE}"/>
                </a:ext>
              </a:extLst>
            </p:cNvPr>
            <p:cNvSpPr/>
            <p:nvPr/>
          </p:nvSpPr>
          <p:spPr>
            <a:xfrm>
              <a:off x="715814" y="4909765"/>
              <a:ext cx="9234399" cy="636860"/>
            </a:xfrm>
            <a:prstGeom prst="rect">
              <a:avLst/>
            </a:prstGeom>
            <a:solidFill>
              <a:srgbClr val="E5EEF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a:extLst>
                <a:ext uri="{FF2B5EF4-FFF2-40B4-BE49-F238E27FC236}">
                  <a16:creationId xmlns:a16="http://schemas.microsoft.com/office/drawing/2014/main" id="{3AB92515-757A-5132-5866-34BAE97472C4}"/>
                </a:ext>
              </a:extLst>
            </p:cNvPr>
            <p:cNvSpPr/>
            <p:nvPr/>
          </p:nvSpPr>
          <p:spPr>
            <a:xfrm>
              <a:off x="715802" y="6195273"/>
              <a:ext cx="9234399" cy="636860"/>
            </a:xfrm>
            <a:prstGeom prst="rect">
              <a:avLst/>
            </a:prstGeom>
            <a:solidFill>
              <a:srgbClr val="E5EEF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 name="テキスト ボックス 2">
            <a:extLst>
              <a:ext uri="{FF2B5EF4-FFF2-40B4-BE49-F238E27FC236}">
                <a16:creationId xmlns:a16="http://schemas.microsoft.com/office/drawing/2014/main" id="{E8470AE7-EAF4-22E3-97AC-5AC3C82F3F73}"/>
              </a:ext>
            </a:extLst>
          </p:cNvPr>
          <p:cNvSpPr txBox="1"/>
          <p:nvPr/>
        </p:nvSpPr>
        <p:spPr>
          <a:xfrm>
            <a:off x="869803" y="2625568"/>
            <a:ext cx="3333697"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800" b="1">
                <a:latin typeface="メイリオ"/>
                <a:ea typeface="メイリオ"/>
                <a:cs typeface="+mn-lt"/>
              </a:rPr>
              <a:t>Finance and Investment</a:t>
            </a:r>
            <a:endParaRPr lang="ja-JP" sz="1800">
              <a:latin typeface="メイリオ"/>
              <a:ea typeface="メイリオ"/>
            </a:endParaRPr>
          </a:p>
          <a:p>
            <a:r>
              <a:rPr lang="ja-JP" sz="1800" b="1">
                <a:latin typeface="メイリオ"/>
                <a:ea typeface="メイリオ"/>
                <a:cs typeface="+mn-lt"/>
              </a:rPr>
              <a:t>Cooperation</a:t>
            </a:r>
            <a:endParaRPr lang="ja-JP" sz="1800">
              <a:latin typeface="メイリオ"/>
              <a:ea typeface="メイリオ"/>
            </a:endParaRPr>
          </a:p>
        </p:txBody>
      </p:sp>
      <p:sp>
        <p:nvSpPr>
          <p:cNvPr id="5" name="テキスト ボックス 4">
            <a:extLst>
              <a:ext uri="{FF2B5EF4-FFF2-40B4-BE49-F238E27FC236}">
                <a16:creationId xmlns:a16="http://schemas.microsoft.com/office/drawing/2014/main" id="{05F5E81F-3830-4E75-AE96-32AAA6F01E8B}"/>
              </a:ext>
            </a:extLst>
          </p:cNvPr>
          <p:cNvSpPr txBox="1"/>
          <p:nvPr/>
        </p:nvSpPr>
        <p:spPr>
          <a:xfrm>
            <a:off x="4130529" y="2671575"/>
            <a:ext cx="5962767" cy="5539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500" b="1">
                <a:latin typeface="Meiryo"/>
                <a:ea typeface="Meiryo"/>
                <a:cs typeface="+mn-lt"/>
              </a:rPr>
              <a:t>Lending or investing of funds under</a:t>
            </a:r>
            <a:r>
              <a:rPr lang="ja-JP" altLang="en-US" sz="1500" b="1">
                <a:latin typeface="Meiryo"/>
                <a:ea typeface="Meiryo"/>
                <a:cs typeface="+mn-lt"/>
              </a:rPr>
              <a:t> </a:t>
            </a:r>
            <a:r>
              <a:rPr lang="ja-JP" sz="1500" b="1">
                <a:latin typeface="Meiryo"/>
                <a:ea typeface="Meiryo"/>
                <a:cs typeface="+mn-lt"/>
              </a:rPr>
              <a:t>concessional terms to developing</a:t>
            </a:r>
            <a:r>
              <a:rPr lang="ja-JP" altLang="en-US" sz="1500" b="1">
                <a:latin typeface="Meiryo"/>
                <a:ea typeface="Meiryo"/>
                <a:cs typeface="+mn-lt"/>
              </a:rPr>
              <a:t> </a:t>
            </a:r>
            <a:r>
              <a:rPr lang="ja-JP" sz="1500" b="1">
                <a:latin typeface="Meiryo"/>
                <a:ea typeface="Meiryo"/>
                <a:cs typeface="+mn-lt"/>
              </a:rPr>
              <a:t>countries for their development</a:t>
            </a:r>
            <a:endParaRPr lang="ja-JP" sz="1500">
              <a:ea typeface="游ゴシック"/>
            </a:endParaRPr>
          </a:p>
        </p:txBody>
      </p:sp>
      <p:sp>
        <p:nvSpPr>
          <p:cNvPr id="9" name="テキスト ボックス 8">
            <a:extLst>
              <a:ext uri="{FF2B5EF4-FFF2-40B4-BE49-F238E27FC236}">
                <a16:creationId xmlns:a16="http://schemas.microsoft.com/office/drawing/2014/main" id="{4C6E0ED7-9743-0D5E-18EF-49833886C67A}"/>
              </a:ext>
            </a:extLst>
          </p:cNvPr>
          <p:cNvSpPr txBox="1"/>
          <p:nvPr/>
        </p:nvSpPr>
        <p:spPr>
          <a:xfrm>
            <a:off x="869803" y="2011519"/>
            <a:ext cx="2948125"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1800" b="1">
                <a:latin typeface="メイリオ"/>
                <a:ea typeface="メイリオ"/>
                <a:cs typeface="+mn-lt"/>
              </a:rPr>
              <a:t>Technical</a:t>
            </a:r>
            <a:r>
              <a:rPr lang="ja-JP" sz="1800" b="1" dirty="0">
                <a:latin typeface="メイリオ"/>
                <a:ea typeface="メイリオ"/>
                <a:cs typeface="+mn-lt"/>
              </a:rPr>
              <a:t> </a:t>
            </a:r>
            <a:r>
              <a:rPr lang="en-US" altLang="ja-JP" sz="1800" b="1">
                <a:latin typeface="メイリオ"/>
                <a:ea typeface="メイリオ"/>
                <a:cs typeface="+mn-lt"/>
              </a:rPr>
              <a:t>Cooperation</a:t>
            </a:r>
            <a:endParaRPr lang="ja-JP" altLang="en-US" sz="1800">
              <a:latin typeface="メイリオ"/>
              <a:ea typeface="メイリオ"/>
            </a:endParaRPr>
          </a:p>
        </p:txBody>
      </p:sp>
      <p:sp>
        <p:nvSpPr>
          <p:cNvPr id="12" name="テキスト ボックス 11">
            <a:extLst>
              <a:ext uri="{FF2B5EF4-FFF2-40B4-BE49-F238E27FC236}">
                <a16:creationId xmlns:a16="http://schemas.microsoft.com/office/drawing/2014/main" id="{333C1F00-B895-586E-B9C8-15EA4A1AC045}"/>
              </a:ext>
            </a:extLst>
          </p:cNvPr>
          <p:cNvSpPr txBox="1"/>
          <p:nvPr/>
        </p:nvSpPr>
        <p:spPr>
          <a:xfrm>
            <a:off x="4130529" y="1960222"/>
            <a:ext cx="6101662" cy="40972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en-US" altLang="ja-JP" sz="1500" b="1">
                <a:latin typeface="Meiryo"/>
                <a:ea typeface="Meiryo"/>
                <a:cs typeface="+mn-lt"/>
              </a:rPr>
              <a:t>People-to-people</a:t>
            </a:r>
            <a:r>
              <a:rPr lang="ja-JP" sz="1500" b="1" dirty="0">
                <a:latin typeface="Meiryo"/>
                <a:ea typeface="Meiryo"/>
                <a:cs typeface="+mn-lt"/>
              </a:rPr>
              <a:t> </a:t>
            </a:r>
            <a:r>
              <a:rPr lang="en-US" altLang="ja-JP" sz="1500" b="1">
                <a:latin typeface="Meiryo"/>
                <a:ea typeface="Meiryo"/>
                <a:cs typeface="+mn-lt"/>
              </a:rPr>
              <a:t>cooperation</a:t>
            </a:r>
            <a:endParaRPr lang="ja-JP" altLang="en-US" sz="1500" b="1">
              <a:latin typeface="Meiryo"/>
              <a:ea typeface="Meiryo"/>
            </a:endParaRPr>
          </a:p>
        </p:txBody>
      </p:sp>
      <p:sp>
        <p:nvSpPr>
          <p:cNvPr id="17" name="テキスト ボックス 16">
            <a:extLst>
              <a:ext uri="{FF2B5EF4-FFF2-40B4-BE49-F238E27FC236}">
                <a16:creationId xmlns:a16="http://schemas.microsoft.com/office/drawing/2014/main" id="{AD6844C9-7BF9-28F9-3E41-6991BF05FD9A}"/>
              </a:ext>
            </a:extLst>
          </p:cNvPr>
          <p:cNvSpPr txBox="1"/>
          <p:nvPr/>
        </p:nvSpPr>
        <p:spPr>
          <a:xfrm>
            <a:off x="869803" y="3493754"/>
            <a:ext cx="2403994"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800" b="1">
                <a:latin typeface="メイリオ"/>
                <a:ea typeface="メイリオ"/>
                <a:cs typeface="+mn-lt"/>
              </a:rPr>
              <a:t>Grants</a:t>
            </a:r>
            <a:endParaRPr lang="ja-JP" sz="1800">
              <a:latin typeface="メイリオ"/>
              <a:ea typeface="メイリオ"/>
            </a:endParaRPr>
          </a:p>
        </p:txBody>
      </p:sp>
      <p:sp>
        <p:nvSpPr>
          <p:cNvPr id="18" name="テキスト ボックス 17">
            <a:extLst>
              <a:ext uri="{FF2B5EF4-FFF2-40B4-BE49-F238E27FC236}">
                <a16:creationId xmlns:a16="http://schemas.microsoft.com/office/drawing/2014/main" id="{5D3546AD-72E4-9290-3501-7126C6F70B23}"/>
              </a:ext>
            </a:extLst>
          </p:cNvPr>
          <p:cNvSpPr txBox="1"/>
          <p:nvPr/>
        </p:nvSpPr>
        <p:spPr>
          <a:xfrm>
            <a:off x="4130529" y="3403449"/>
            <a:ext cx="6101662" cy="5539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500" b="1">
                <a:latin typeface="Meiryo"/>
                <a:ea typeface="Meiryo"/>
                <a:cs typeface="+mn-lt"/>
              </a:rPr>
              <a:t>Core infrastructure development and</a:t>
            </a:r>
            <a:endParaRPr lang="ja-JP" sz="1500" b="1">
              <a:latin typeface="Meiryo"/>
              <a:ea typeface="Meiryo"/>
            </a:endParaRPr>
          </a:p>
          <a:p>
            <a:r>
              <a:rPr lang="ja-JP" sz="1500" b="1">
                <a:latin typeface="Meiryo"/>
                <a:ea typeface="Meiryo"/>
                <a:cs typeface="+mn-lt"/>
              </a:rPr>
              <a:t>equipment provision</a:t>
            </a:r>
            <a:endParaRPr lang="ja-JP" sz="1500" b="1">
              <a:latin typeface="Meiryo"/>
              <a:ea typeface="Meiryo"/>
            </a:endParaRPr>
          </a:p>
        </p:txBody>
      </p:sp>
      <p:sp>
        <p:nvSpPr>
          <p:cNvPr id="20" name="テキスト ボックス 19">
            <a:extLst>
              <a:ext uri="{FF2B5EF4-FFF2-40B4-BE49-F238E27FC236}">
                <a16:creationId xmlns:a16="http://schemas.microsoft.com/office/drawing/2014/main" id="{29C877B6-0468-DCFF-CFAF-E52F2006C95C}"/>
              </a:ext>
            </a:extLst>
          </p:cNvPr>
          <p:cNvSpPr txBox="1"/>
          <p:nvPr/>
        </p:nvSpPr>
        <p:spPr>
          <a:xfrm>
            <a:off x="869803" y="4263781"/>
            <a:ext cx="2821458"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800" b="1">
                <a:latin typeface="メイリオ"/>
                <a:ea typeface="メイリオ"/>
                <a:cs typeface="+mn-lt"/>
              </a:rPr>
              <a:t>Citizen Participation</a:t>
            </a:r>
            <a:endParaRPr lang="ja-JP" sz="1800">
              <a:latin typeface="メイリオ"/>
              <a:ea typeface="メイリオ"/>
            </a:endParaRPr>
          </a:p>
        </p:txBody>
      </p:sp>
      <p:sp>
        <p:nvSpPr>
          <p:cNvPr id="21" name="テキスト ボックス 20">
            <a:extLst>
              <a:ext uri="{FF2B5EF4-FFF2-40B4-BE49-F238E27FC236}">
                <a16:creationId xmlns:a16="http://schemas.microsoft.com/office/drawing/2014/main" id="{027B8B44-9917-5BAD-C8AA-0F10C1389F7D}"/>
              </a:ext>
            </a:extLst>
          </p:cNvPr>
          <p:cNvSpPr txBox="1"/>
          <p:nvPr/>
        </p:nvSpPr>
        <p:spPr>
          <a:xfrm>
            <a:off x="4130529" y="4285425"/>
            <a:ext cx="6101662" cy="3231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500" b="1">
                <a:latin typeface="メイリオ"/>
                <a:ea typeface="メイリオ"/>
                <a:cs typeface="+mn-lt"/>
              </a:rPr>
              <a:t>A broader base of international</a:t>
            </a:r>
            <a:r>
              <a:rPr lang="ja-JP" altLang="en-US" sz="1500" b="1">
                <a:latin typeface="メイリオ"/>
                <a:ea typeface="メイリオ"/>
                <a:cs typeface="+mn-lt"/>
              </a:rPr>
              <a:t> </a:t>
            </a:r>
            <a:r>
              <a:rPr lang="ja-JP" sz="1500" b="1">
                <a:latin typeface="メイリオ"/>
                <a:ea typeface="メイリオ"/>
                <a:cs typeface="+mn-lt"/>
              </a:rPr>
              <a:t>cooperation</a:t>
            </a:r>
            <a:endParaRPr lang="ja-JP" sz="1500">
              <a:latin typeface="メイリオ"/>
              <a:ea typeface="メイリオ"/>
            </a:endParaRPr>
          </a:p>
        </p:txBody>
      </p:sp>
      <p:sp>
        <p:nvSpPr>
          <p:cNvPr id="23" name="テキスト ボックス 22">
            <a:extLst>
              <a:ext uri="{FF2B5EF4-FFF2-40B4-BE49-F238E27FC236}">
                <a16:creationId xmlns:a16="http://schemas.microsoft.com/office/drawing/2014/main" id="{63E64CCE-0A4F-61CC-5174-EC28E40FF166}"/>
              </a:ext>
            </a:extLst>
          </p:cNvPr>
          <p:cNvSpPr txBox="1"/>
          <p:nvPr/>
        </p:nvSpPr>
        <p:spPr>
          <a:xfrm>
            <a:off x="869803" y="4866978"/>
            <a:ext cx="2337725"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800" b="1">
                <a:latin typeface="メイリオ"/>
                <a:ea typeface="メイリオ"/>
                <a:cs typeface="+mn-lt"/>
              </a:rPr>
              <a:t>Emergency Disaster Relief</a:t>
            </a:r>
            <a:endParaRPr lang="ja-JP" sz="1800">
              <a:latin typeface="メイリオ"/>
              <a:ea typeface="メイリオ"/>
            </a:endParaRPr>
          </a:p>
        </p:txBody>
      </p:sp>
      <p:sp>
        <p:nvSpPr>
          <p:cNvPr id="24" name="テキスト ボックス 23">
            <a:extLst>
              <a:ext uri="{FF2B5EF4-FFF2-40B4-BE49-F238E27FC236}">
                <a16:creationId xmlns:a16="http://schemas.microsoft.com/office/drawing/2014/main" id="{55017941-F6DB-8746-AB45-948FC0F3FEB9}"/>
              </a:ext>
            </a:extLst>
          </p:cNvPr>
          <p:cNvSpPr txBox="1"/>
          <p:nvPr/>
        </p:nvSpPr>
        <p:spPr>
          <a:xfrm>
            <a:off x="4130529" y="5028423"/>
            <a:ext cx="6101662" cy="3231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500" b="1">
                <a:latin typeface="Meiryo"/>
                <a:ea typeface="Meiryo"/>
                <a:cs typeface="+mn-lt"/>
              </a:rPr>
              <a:t>Response to natural and other</a:t>
            </a:r>
            <a:r>
              <a:rPr lang="ja-JP" altLang="en-US" sz="1500" b="1" dirty="0">
                <a:latin typeface="Meiryo"/>
                <a:ea typeface="Meiryo"/>
                <a:cs typeface="+mn-lt"/>
              </a:rPr>
              <a:t> </a:t>
            </a:r>
            <a:r>
              <a:rPr lang="ja-JP" sz="1500" b="1">
                <a:latin typeface="Meiryo"/>
                <a:ea typeface="Meiryo"/>
                <a:cs typeface="+mn-lt"/>
              </a:rPr>
              <a:t>disasters</a:t>
            </a:r>
            <a:endParaRPr lang="ja-JP" sz="1500" b="1">
              <a:latin typeface="Meiryo"/>
              <a:ea typeface="Meiryo"/>
            </a:endParaRPr>
          </a:p>
        </p:txBody>
      </p:sp>
      <p:sp>
        <p:nvSpPr>
          <p:cNvPr id="26" name="テキスト ボックス 25">
            <a:extLst>
              <a:ext uri="{FF2B5EF4-FFF2-40B4-BE49-F238E27FC236}">
                <a16:creationId xmlns:a16="http://schemas.microsoft.com/office/drawing/2014/main" id="{FE8D5794-EB2C-B042-AE2A-633DD40BC865}"/>
              </a:ext>
            </a:extLst>
          </p:cNvPr>
          <p:cNvSpPr txBox="1"/>
          <p:nvPr/>
        </p:nvSpPr>
        <p:spPr>
          <a:xfrm>
            <a:off x="869803" y="5746590"/>
            <a:ext cx="2028468"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800" b="1">
                <a:latin typeface="Meiryo"/>
                <a:ea typeface="Meiryo"/>
                <a:cs typeface="+mn-lt"/>
              </a:rPr>
              <a:t>Research</a:t>
            </a:r>
            <a:endParaRPr lang="ja-JP" sz="1800" b="1">
              <a:latin typeface="Meiryo"/>
              <a:ea typeface="Meiryo"/>
            </a:endParaRPr>
          </a:p>
        </p:txBody>
      </p:sp>
      <p:sp>
        <p:nvSpPr>
          <p:cNvPr id="27" name="テキスト ボックス 26">
            <a:extLst>
              <a:ext uri="{FF2B5EF4-FFF2-40B4-BE49-F238E27FC236}">
                <a16:creationId xmlns:a16="http://schemas.microsoft.com/office/drawing/2014/main" id="{095C03B7-1F7F-0520-C657-9B9B48B3CC6A}"/>
              </a:ext>
            </a:extLst>
          </p:cNvPr>
          <p:cNvSpPr txBox="1"/>
          <p:nvPr/>
        </p:nvSpPr>
        <p:spPr>
          <a:xfrm>
            <a:off x="4146385" y="5654310"/>
            <a:ext cx="6149230" cy="5539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500" b="1">
                <a:latin typeface="メイリオ"/>
                <a:ea typeface="メイリオ"/>
                <a:cs typeface="+mn-lt"/>
              </a:rPr>
              <a:t>Co-creating practical knowledge for</a:t>
            </a:r>
            <a:r>
              <a:rPr lang="ja-JP" altLang="en-US" sz="1500" b="1">
                <a:latin typeface="メイリオ"/>
                <a:ea typeface="メイリオ"/>
                <a:cs typeface="+mn-lt"/>
              </a:rPr>
              <a:t> </a:t>
            </a:r>
            <a:r>
              <a:rPr lang="ja-JP" sz="1500" b="1">
                <a:latin typeface="メイリオ"/>
                <a:ea typeface="メイリオ"/>
                <a:cs typeface="+mn-lt"/>
              </a:rPr>
              <a:t>peace and development</a:t>
            </a:r>
            <a:endParaRPr lang="ja-JP" sz="1500">
              <a:latin typeface="メイリオ"/>
              <a:ea typeface="メイリオ"/>
            </a:endParaRPr>
          </a:p>
        </p:txBody>
      </p:sp>
      <p:sp>
        <p:nvSpPr>
          <p:cNvPr id="29" name="テキスト ボックス 28">
            <a:extLst>
              <a:ext uri="{FF2B5EF4-FFF2-40B4-BE49-F238E27FC236}">
                <a16:creationId xmlns:a16="http://schemas.microsoft.com/office/drawing/2014/main" id="{D940EDE8-0704-9031-1FD3-354A95BA09B1}"/>
              </a:ext>
            </a:extLst>
          </p:cNvPr>
          <p:cNvSpPr txBox="1"/>
          <p:nvPr/>
        </p:nvSpPr>
        <p:spPr>
          <a:xfrm>
            <a:off x="869803" y="6362264"/>
            <a:ext cx="2028468"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800" b="1">
                <a:latin typeface="メイリオ"/>
                <a:ea typeface="メイリオ"/>
                <a:cs typeface="+mn-lt"/>
              </a:rPr>
              <a:t>Public-Private Partnerships</a:t>
            </a:r>
            <a:endParaRPr lang="ja-JP" sz="1800">
              <a:latin typeface="メイリオ"/>
              <a:ea typeface="メイリオ"/>
            </a:endParaRPr>
          </a:p>
        </p:txBody>
      </p:sp>
      <p:sp>
        <p:nvSpPr>
          <p:cNvPr id="30" name="テキスト ボックス 29">
            <a:extLst>
              <a:ext uri="{FF2B5EF4-FFF2-40B4-BE49-F238E27FC236}">
                <a16:creationId xmlns:a16="http://schemas.microsoft.com/office/drawing/2014/main" id="{4993EF41-6BCE-D8B1-C548-D95C3E85A302}"/>
              </a:ext>
            </a:extLst>
          </p:cNvPr>
          <p:cNvSpPr txBox="1"/>
          <p:nvPr/>
        </p:nvSpPr>
        <p:spPr>
          <a:xfrm>
            <a:off x="4134493" y="6409827"/>
            <a:ext cx="6169051" cy="5539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500" b="1">
                <a:latin typeface="メイリオ"/>
                <a:ea typeface="メイリオ"/>
                <a:cs typeface="+mn-lt"/>
              </a:rPr>
              <a:t>Supporting social and economic development through private sector business</a:t>
            </a:r>
            <a:r>
              <a:rPr lang="ja-JP" altLang="en-US" sz="1500" b="1">
                <a:latin typeface="メイリオ"/>
                <a:ea typeface="メイリオ"/>
                <a:cs typeface="+mn-lt"/>
              </a:rPr>
              <a:t> </a:t>
            </a:r>
            <a:r>
              <a:rPr lang="ja-JP" sz="1500" b="1">
                <a:latin typeface="メイリオ"/>
                <a:ea typeface="メイリオ"/>
                <a:cs typeface="+mn-lt"/>
              </a:rPr>
              <a:t>activities</a:t>
            </a:r>
            <a:endParaRPr lang="ja-JP" sz="1500">
              <a:latin typeface="メイリオ"/>
              <a:ea typeface="メイリオ"/>
            </a:endParaRPr>
          </a:p>
        </p:txBody>
      </p:sp>
      <p:sp>
        <p:nvSpPr>
          <p:cNvPr id="16" name="テキスト ボックス 00">
            <a:extLst>
              <a:ext uri="{FF2B5EF4-FFF2-40B4-BE49-F238E27FC236}">
                <a16:creationId xmlns:a16="http://schemas.microsoft.com/office/drawing/2014/main" id="{7470D716-F2CD-6E1B-6B05-A3460A633611}"/>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03</a:t>
            </a:r>
            <a:endParaRPr lang="ja-JP" sz="2800" b="1">
              <a:solidFill>
                <a:schemeClr val="bg1"/>
              </a:solidFill>
              <a:latin typeface="Meiryo"/>
              <a:ea typeface="Meiryo"/>
            </a:endParaRPr>
          </a:p>
        </p:txBody>
      </p:sp>
      <p:sp>
        <p:nvSpPr>
          <p:cNvPr id="22" name="テキスト ボックス タイトル">
            <a:extLst>
              <a:ext uri="{FF2B5EF4-FFF2-40B4-BE49-F238E27FC236}">
                <a16:creationId xmlns:a16="http://schemas.microsoft.com/office/drawing/2014/main" id="{86148E67-6934-900E-2A13-D9DEA9C58512}"/>
              </a:ext>
            </a:extLst>
          </p:cNvPr>
          <p:cNvSpPr txBox="1"/>
          <p:nvPr/>
        </p:nvSpPr>
        <p:spPr>
          <a:xfrm>
            <a:off x="1681565" y="780824"/>
            <a:ext cx="5666215"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2800" b="1">
                <a:latin typeface="Meiryo"/>
                <a:ea typeface="Meiryo"/>
                <a:cs typeface="+mn-lt"/>
              </a:rPr>
              <a:t>Types of JICA’s Cooperation</a:t>
            </a:r>
            <a:endParaRPr lang="ja-JP" sz="2800" b="1">
              <a:latin typeface="Meiryo"/>
              <a:ea typeface="Meiryo"/>
            </a:endParaRPr>
          </a:p>
        </p:txBody>
      </p:sp>
      <p:grpSp>
        <p:nvGrpSpPr>
          <p:cNvPr id="11" name="グループ化 10">
            <a:extLst>
              <a:ext uri="{FF2B5EF4-FFF2-40B4-BE49-F238E27FC236}">
                <a16:creationId xmlns:a16="http://schemas.microsoft.com/office/drawing/2014/main" id="{2BFC0A72-FC16-9A40-8063-754A3D5D3310}"/>
              </a:ext>
            </a:extLst>
          </p:cNvPr>
          <p:cNvGrpSpPr/>
          <p:nvPr/>
        </p:nvGrpSpPr>
        <p:grpSpPr>
          <a:xfrm>
            <a:off x="10154487" y="7132940"/>
            <a:ext cx="476056" cy="275437"/>
            <a:chOff x="9952321" y="7089339"/>
            <a:chExt cx="476056" cy="275437"/>
          </a:xfrm>
        </p:grpSpPr>
        <p:sp>
          <p:nvSpPr>
            <p:cNvPr id="10" name="楕円 9">
              <a:extLst>
                <a:ext uri="{FF2B5EF4-FFF2-40B4-BE49-F238E27FC236}">
                  <a16:creationId xmlns:a16="http://schemas.microsoft.com/office/drawing/2014/main" id="{72E3550E-11F4-3651-FC6F-4ABB4E8E98B7}"/>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E22B544A-ADD9-17BD-C99C-4874AC512514}"/>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04</a:t>
              </a:r>
              <a:endParaRPr lang="ja-JP" sz="1000" dirty="0">
                <a:latin typeface="Meiryo"/>
                <a:ea typeface="Meiryo"/>
              </a:endParaRPr>
            </a:p>
          </p:txBody>
        </p:sp>
      </p:grpSp>
    </p:spTree>
    <p:extLst>
      <p:ext uri="{BB962C8B-B14F-4D97-AF65-F5344CB8AC3E}">
        <p14:creationId xmlns:p14="http://schemas.microsoft.com/office/powerpoint/2010/main" val="331915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AE5A4-FBA7-BFFB-3830-35DC9BF218D7}"/>
            </a:ext>
          </a:extLst>
        </p:cNvPr>
        <p:cNvGrpSpPr/>
        <p:nvPr/>
      </p:nvGrpSpPr>
      <p:grpSpPr>
        <a:xfrm>
          <a:off x="0" y="0"/>
          <a:ext cx="0" cy="0"/>
          <a:chOff x="0" y="0"/>
          <a:chExt cx="0" cy="0"/>
        </a:xfrm>
      </p:grpSpPr>
      <p:sp>
        <p:nvSpPr>
          <p:cNvPr id="32" name="ガイド" hidden="1">
            <a:extLst>
              <a:ext uri="{FF2B5EF4-FFF2-40B4-BE49-F238E27FC236}">
                <a16:creationId xmlns:a16="http://schemas.microsoft.com/office/drawing/2014/main" id="{52F1B457-6883-BC40-D584-94E0DB57B7B8}"/>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sp>
        <p:nvSpPr>
          <p:cNvPr id="12" name="テキスト ボックス 11">
            <a:extLst>
              <a:ext uri="{FF2B5EF4-FFF2-40B4-BE49-F238E27FC236}">
                <a16:creationId xmlns:a16="http://schemas.microsoft.com/office/drawing/2014/main" id="{145293B2-C116-44F4-1E09-572D79A541C9}"/>
              </a:ext>
            </a:extLst>
          </p:cNvPr>
          <p:cNvSpPr txBox="1"/>
          <p:nvPr/>
        </p:nvSpPr>
        <p:spPr>
          <a:xfrm>
            <a:off x="1186887" y="1799578"/>
            <a:ext cx="8967662" cy="80791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550">
                <a:latin typeface="Meiryo"/>
                <a:ea typeface="Meiryo"/>
                <a:cs typeface="+mn-lt"/>
              </a:rPr>
              <a:t>The JICA Global Agenda is a set of cooperation strategies for global issues that identifies the development goals and actions undertake</a:t>
            </a:r>
            <a:r>
              <a:rPr lang="en-US" altLang="ja-JP" sz="1550">
                <a:latin typeface="Meiryo"/>
                <a:ea typeface="Meiryo"/>
                <a:cs typeface="+mn-lt"/>
              </a:rPr>
              <a:t>n</a:t>
            </a:r>
            <a:r>
              <a:rPr lang="ja-JP" altLang="en-US" sz="1550" dirty="0">
                <a:latin typeface="Meiryo"/>
                <a:ea typeface="Meiryo"/>
                <a:cs typeface="+mn-lt"/>
              </a:rPr>
              <a:t> </a:t>
            </a:r>
            <a:r>
              <a:rPr lang="en-US" altLang="ja-JP" sz="1550">
                <a:latin typeface="Meiryo"/>
                <a:ea typeface="Meiryo"/>
                <a:cs typeface="+mn-lt"/>
              </a:rPr>
              <a:t>fr</a:t>
            </a:r>
            <a:r>
              <a:rPr lang="ja-JP" sz="1550">
                <a:latin typeface="Meiryo"/>
                <a:ea typeface="Meiryo"/>
                <a:cs typeface="+mn-lt"/>
              </a:rPr>
              <a:t>om a global pe</a:t>
            </a:r>
            <a:r>
              <a:rPr lang="en-US" altLang="ja-JP" sz="1550">
                <a:latin typeface="Meiryo"/>
                <a:ea typeface="Meiryo"/>
                <a:cs typeface="+mn-lt"/>
              </a:rPr>
              <a:t>rspe</a:t>
            </a:r>
            <a:r>
              <a:rPr lang="ja-JP" sz="1550">
                <a:latin typeface="Meiryo"/>
                <a:ea typeface="Meiryo"/>
                <a:cs typeface="+mn-lt"/>
              </a:rPr>
              <a:t>ctive in terms of contributing toward the SDGs.</a:t>
            </a:r>
            <a:endParaRPr lang="ja-JP" sz="1550">
              <a:latin typeface="Meiryo"/>
              <a:ea typeface="Meiryo"/>
            </a:endParaRPr>
          </a:p>
        </p:txBody>
      </p:sp>
      <p:sp>
        <p:nvSpPr>
          <p:cNvPr id="16" name="テキスト ボックス 00">
            <a:extLst>
              <a:ext uri="{FF2B5EF4-FFF2-40B4-BE49-F238E27FC236}">
                <a16:creationId xmlns:a16="http://schemas.microsoft.com/office/drawing/2014/main" id="{1417352E-6427-B3AA-C121-B3F810B33FC9}"/>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04</a:t>
            </a:r>
            <a:endParaRPr lang="ja-JP" sz="2800" b="1">
              <a:solidFill>
                <a:schemeClr val="bg1"/>
              </a:solidFill>
              <a:latin typeface="Meiryo"/>
              <a:ea typeface="Meiryo"/>
            </a:endParaRPr>
          </a:p>
        </p:txBody>
      </p:sp>
      <p:sp>
        <p:nvSpPr>
          <p:cNvPr id="22" name="テキスト ボックス タイトル">
            <a:extLst>
              <a:ext uri="{FF2B5EF4-FFF2-40B4-BE49-F238E27FC236}">
                <a16:creationId xmlns:a16="http://schemas.microsoft.com/office/drawing/2014/main" id="{F92BB55E-FFB0-71EB-A7C3-4C6D7A1DFF0E}"/>
              </a:ext>
            </a:extLst>
          </p:cNvPr>
          <p:cNvSpPr txBox="1"/>
          <p:nvPr/>
        </p:nvSpPr>
        <p:spPr>
          <a:xfrm>
            <a:off x="1681565" y="780824"/>
            <a:ext cx="704173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a:latin typeface="Meiryo"/>
                <a:ea typeface="Meiryo"/>
                <a:cs typeface="+mn-lt"/>
              </a:rPr>
              <a:t>JICA</a:t>
            </a:r>
            <a:r>
              <a:rPr lang="ja-JP" sz="2800" b="1" dirty="0">
                <a:latin typeface="Meiryo"/>
                <a:ea typeface="Meiryo"/>
                <a:cs typeface="+mn-lt"/>
              </a:rPr>
              <a:t> </a:t>
            </a:r>
            <a:r>
              <a:rPr lang="en-US" altLang="ja-JP" sz="2800" b="1">
                <a:latin typeface="Meiryo"/>
                <a:ea typeface="Meiryo"/>
                <a:cs typeface="+mn-lt"/>
              </a:rPr>
              <a:t>Glo</a:t>
            </a:r>
            <a:r>
              <a:rPr lang="ja-JP" sz="2800" b="1">
                <a:latin typeface="Meiryo"/>
                <a:ea typeface="Meiryo"/>
                <a:cs typeface="+mn-lt"/>
              </a:rPr>
              <a:t>bal Agenda</a:t>
            </a:r>
            <a:endParaRPr lang="ja-JP" sz="2800" b="1">
              <a:latin typeface="Meiryo"/>
              <a:ea typeface="Meiryo"/>
            </a:endParaRPr>
          </a:p>
        </p:txBody>
      </p:sp>
      <p:grpSp>
        <p:nvGrpSpPr>
          <p:cNvPr id="6" name="グループ化 5">
            <a:extLst>
              <a:ext uri="{FF2B5EF4-FFF2-40B4-BE49-F238E27FC236}">
                <a16:creationId xmlns:a16="http://schemas.microsoft.com/office/drawing/2014/main" id="{0206AD69-7B48-9AA3-E55F-601F6C964E08}"/>
              </a:ext>
            </a:extLst>
          </p:cNvPr>
          <p:cNvGrpSpPr/>
          <p:nvPr/>
        </p:nvGrpSpPr>
        <p:grpSpPr>
          <a:xfrm>
            <a:off x="10154487" y="7132940"/>
            <a:ext cx="476056" cy="275437"/>
            <a:chOff x="9952321" y="7089339"/>
            <a:chExt cx="476056" cy="275437"/>
          </a:xfrm>
        </p:grpSpPr>
        <p:sp>
          <p:nvSpPr>
            <p:cNvPr id="3" name="楕円 2">
              <a:extLst>
                <a:ext uri="{FF2B5EF4-FFF2-40B4-BE49-F238E27FC236}">
                  <a16:creationId xmlns:a16="http://schemas.microsoft.com/office/drawing/2014/main" id="{A28FF020-6E6E-C42B-616C-D7177DFA5F73}"/>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616D2E7A-D327-FEA8-4707-EC1496DCE12E}"/>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05</a:t>
              </a:r>
              <a:endParaRPr lang="ja-JP" sz="1000" dirty="0">
                <a:latin typeface="Meiryo"/>
                <a:ea typeface="Meiryo"/>
              </a:endParaRPr>
            </a:p>
          </p:txBody>
        </p:sp>
      </p:grpSp>
      <p:pic>
        <p:nvPicPr>
          <p:cNvPr id="2" name="図 1" descr="アプリケーション&#10;&#10;AI 生成コンテンツは間違っている可能性があります。">
            <a:extLst>
              <a:ext uri="{FF2B5EF4-FFF2-40B4-BE49-F238E27FC236}">
                <a16:creationId xmlns:a16="http://schemas.microsoft.com/office/drawing/2014/main" id="{A43C7DB6-6B18-F17E-842B-0DD016F2B0E5}"/>
              </a:ext>
            </a:extLst>
          </p:cNvPr>
          <p:cNvPicPr>
            <a:picLocks noChangeAspect="1"/>
          </p:cNvPicPr>
          <p:nvPr/>
        </p:nvPicPr>
        <p:blipFill>
          <a:blip r:embed="rId2"/>
          <a:stretch>
            <a:fillRect/>
          </a:stretch>
        </p:blipFill>
        <p:spPr>
          <a:xfrm>
            <a:off x="1300204" y="2821634"/>
            <a:ext cx="8594798" cy="4202707"/>
          </a:xfrm>
          <a:prstGeom prst="rect">
            <a:avLst/>
          </a:prstGeom>
          <a:ln>
            <a:noFill/>
          </a:ln>
        </p:spPr>
      </p:pic>
    </p:spTree>
    <p:extLst>
      <p:ext uri="{BB962C8B-B14F-4D97-AF65-F5344CB8AC3E}">
        <p14:creationId xmlns:p14="http://schemas.microsoft.com/office/powerpoint/2010/main" val="175355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773E9-5357-8BB8-2314-9DA81688E285}"/>
            </a:ext>
          </a:extLst>
        </p:cNvPr>
        <p:cNvGrpSpPr/>
        <p:nvPr/>
      </p:nvGrpSpPr>
      <p:grpSpPr>
        <a:xfrm>
          <a:off x="0" y="0"/>
          <a:ext cx="0" cy="0"/>
          <a:chOff x="0" y="0"/>
          <a:chExt cx="0" cy="0"/>
        </a:xfrm>
      </p:grpSpPr>
      <p:grpSp>
        <p:nvGrpSpPr>
          <p:cNvPr id="38" name="ガイド" hidden="1">
            <a:extLst>
              <a:ext uri="{FF2B5EF4-FFF2-40B4-BE49-F238E27FC236}">
                <a16:creationId xmlns:a16="http://schemas.microsoft.com/office/drawing/2014/main" id="{F32D2B32-9361-BE12-7E6E-31B0E652383A}"/>
              </a:ext>
            </a:extLst>
          </p:cNvPr>
          <p:cNvGrpSpPr/>
          <p:nvPr/>
        </p:nvGrpSpPr>
        <p:grpSpPr>
          <a:xfrm>
            <a:off x="536360" y="1784002"/>
            <a:ext cx="9612344" cy="5240648"/>
            <a:chOff x="536360" y="1784002"/>
            <a:chExt cx="9612344" cy="5240648"/>
          </a:xfrm>
        </p:grpSpPr>
        <p:sp>
          <p:nvSpPr>
            <p:cNvPr id="32" name="ガイド">
              <a:extLst>
                <a:ext uri="{FF2B5EF4-FFF2-40B4-BE49-F238E27FC236}">
                  <a16:creationId xmlns:a16="http://schemas.microsoft.com/office/drawing/2014/main" id="{3E4434FD-7330-A34D-AE69-AB4344091452}"/>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37" name="直線矢印コネクタ 36">
              <a:extLst>
                <a:ext uri="{FF2B5EF4-FFF2-40B4-BE49-F238E27FC236}">
                  <a16:creationId xmlns:a16="http://schemas.microsoft.com/office/drawing/2014/main" id="{45C862F7-E11C-4998-8083-B2F44468F271}"/>
                </a:ext>
              </a:extLst>
            </p:cNvPr>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 name="テキスト ボックス 00">
            <a:extLst>
              <a:ext uri="{FF2B5EF4-FFF2-40B4-BE49-F238E27FC236}">
                <a16:creationId xmlns:a16="http://schemas.microsoft.com/office/drawing/2014/main" id="{21FDE416-673E-147A-9971-62555455954B}"/>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04</a:t>
            </a:r>
            <a:endParaRPr lang="ja-JP" sz="2800" b="1">
              <a:solidFill>
                <a:schemeClr val="bg1"/>
              </a:solidFill>
              <a:latin typeface="Meiryo"/>
              <a:ea typeface="Meiryo"/>
            </a:endParaRPr>
          </a:p>
        </p:txBody>
      </p:sp>
      <p:sp>
        <p:nvSpPr>
          <p:cNvPr id="3" name="テキスト ボックス 2">
            <a:extLst>
              <a:ext uri="{FF2B5EF4-FFF2-40B4-BE49-F238E27FC236}">
                <a16:creationId xmlns:a16="http://schemas.microsoft.com/office/drawing/2014/main" id="{402DBB0B-A122-D42E-B6C9-EABD4C961B7F}"/>
              </a:ext>
            </a:extLst>
          </p:cNvPr>
          <p:cNvSpPr txBox="1"/>
          <p:nvPr/>
        </p:nvSpPr>
        <p:spPr>
          <a:xfrm>
            <a:off x="1288244" y="2001626"/>
            <a:ext cx="2742672" cy="56938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700" b="1">
                <a:latin typeface="Meiryo"/>
                <a:ea typeface="Meiryo"/>
                <a:cs typeface="+mn-lt"/>
              </a:rPr>
              <a:t> Clean Energy</a:t>
            </a:r>
            <a:endParaRPr lang="ja-JP" sz="1700" b="1">
              <a:latin typeface="Meiryo"/>
              <a:ea typeface="Meiryo"/>
              <a:cs typeface="+mn-lt"/>
            </a:endParaRPr>
          </a:p>
          <a:p>
            <a:r>
              <a:rPr lang="ja-JP" altLang="en-US" sz="1300">
                <a:latin typeface="Meiryo"/>
                <a:ea typeface="Meiryo"/>
                <a:cs typeface="+mn-lt"/>
              </a:rPr>
              <a:t>［</a:t>
            </a:r>
            <a:r>
              <a:rPr lang="en-US" altLang="ja-JP" sz="1300" dirty="0">
                <a:latin typeface="Meiryo"/>
                <a:ea typeface="+mn-lt"/>
                <a:cs typeface="+mn-lt"/>
              </a:rPr>
              <a:t>03</a:t>
            </a:r>
            <a:r>
              <a:rPr lang="ja-JP" altLang="en-US" sz="1300">
                <a:latin typeface="Meiryo"/>
                <a:ea typeface="Meiryo"/>
                <a:cs typeface="+mn-lt"/>
              </a:rPr>
              <a:t> Energy and Mining］</a:t>
            </a:r>
            <a:endParaRPr lang="ja-JP" sz="1300">
              <a:latin typeface="Meiryo"/>
              <a:ea typeface="Meiryo"/>
            </a:endParaRPr>
          </a:p>
        </p:txBody>
      </p:sp>
      <p:sp>
        <p:nvSpPr>
          <p:cNvPr id="6" name="テキスト ボックス 5">
            <a:extLst>
              <a:ext uri="{FF2B5EF4-FFF2-40B4-BE49-F238E27FC236}">
                <a16:creationId xmlns:a16="http://schemas.microsoft.com/office/drawing/2014/main" id="{D987F902-6091-16FD-8119-5903F38BF2D7}"/>
              </a:ext>
            </a:extLst>
          </p:cNvPr>
          <p:cNvSpPr txBox="1"/>
          <p:nvPr/>
        </p:nvSpPr>
        <p:spPr>
          <a:xfrm>
            <a:off x="4964011" y="1774138"/>
            <a:ext cx="5619782"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350">
                <a:latin typeface="Meiryo"/>
                <a:ea typeface="Meiryo"/>
                <a:cs typeface="+mn-lt"/>
              </a:rPr>
              <a:t>Total installed capacity of operational geothermal</a:t>
            </a:r>
            <a:r>
              <a:rPr lang="ja-JP" altLang="en-US" sz="1350">
                <a:latin typeface="Meiryo"/>
                <a:ea typeface="Meiryo"/>
                <a:cs typeface="+mn-lt"/>
              </a:rPr>
              <a:t> </a:t>
            </a:r>
            <a:r>
              <a:rPr lang="ja-JP" sz="1350">
                <a:latin typeface="Meiryo"/>
                <a:ea typeface="Meiryo"/>
                <a:cs typeface="+mn-lt"/>
              </a:rPr>
              <a:t>power-</a:t>
            </a:r>
            <a:endParaRPr lang="ja-JP" altLang="en-US" sz="1350" dirty="0">
              <a:latin typeface="Meiryo"/>
              <a:ea typeface="Meiryo"/>
              <a:cs typeface="+mn-lt"/>
            </a:endParaRPr>
          </a:p>
          <a:p>
            <a:r>
              <a:rPr lang="ja-JP" sz="1350">
                <a:latin typeface="Meiryo"/>
                <a:ea typeface="Meiryo"/>
                <a:cs typeface="+mn-lt"/>
              </a:rPr>
              <a:t>generation facilities that have been built wi</a:t>
            </a:r>
            <a:r>
              <a:rPr lang="en-US" altLang="ja-JP" sz="1350" dirty="0">
                <a:latin typeface="Meiryo"/>
                <a:ea typeface="Meiryo"/>
                <a:cs typeface="+mn-lt"/>
              </a:rPr>
              <a:t>t</a:t>
            </a:r>
            <a:r>
              <a:rPr lang="ja-JP" sz="1350">
                <a:latin typeface="Meiryo"/>
                <a:ea typeface="Meiryo"/>
                <a:cs typeface="+mn-lt"/>
              </a:rPr>
              <a:t>h ODA Loa</a:t>
            </a:r>
            <a:r>
              <a:rPr lang="en-US" altLang="ja-JP" sz="1350" dirty="0">
                <a:latin typeface="Meiryo"/>
                <a:ea typeface="Meiryo"/>
                <a:cs typeface="+mn-lt"/>
              </a:rPr>
              <a:t>n</a:t>
            </a:r>
            <a:r>
              <a:rPr lang="ja-JP" sz="1350">
                <a:latin typeface="Meiryo"/>
                <a:ea typeface="Meiryo"/>
                <a:cs typeface="+mn-lt"/>
              </a:rPr>
              <a:t>s.</a:t>
            </a:r>
            <a:endParaRPr lang="ja-JP" sz="1350">
              <a:latin typeface="Meiryo"/>
              <a:ea typeface="Meiryo"/>
            </a:endParaRPr>
          </a:p>
          <a:p>
            <a:r>
              <a:rPr lang="ja-JP" sz="1100">
                <a:latin typeface="Meiryo"/>
                <a:ea typeface="Meiryo"/>
                <a:cs typeface="+mn-lt"/>
              </a:rPr>
              <a:t>（</a:t>
            </a:r>
            <a:r>
              <a:rPr lang="en-US" altLang="ja-JP" sz="1100" dirty="0">
                <a:latin typeface="Meiryo"/>
                <a:ea typeface="Meiryo"/>
                <a:cs typeface="+mn-lt"/>
              </a:rPr>
              <a:t>FY</a:t>
            </a:r>
            <a:r>
              <a:rPr lang="ja-JP" sz="1100" dirty="0">
                <a:latin typeface="Meiryo"/>
                <a:ea typeface="Meiryo"/>
                <a:cs typeface="+mn-lt"/>
              </a:rPr>
              <a:t> </a:t>
            </a:r>
            <a:r>
              <a:rPr lang="en-US" altLang="ja-JP" sz="1100" dirty="0">
                <a:latin typeface="Meiryo"/>
                <a:ea typeface="Meiryo"/>
                <a:cs typeface="+mn-lt"/>
              </a:rPr>
              <a:t>1978</a:t>
            </a:r>
            <a:r>
              <a:rPr lang="ja-JP" sz="1100">
                <a:latin typeface="Meiryo"/>
                <a:ea typeface="Meiryo"/>
                <a:cs typeface="+mn-lt"/>
              </a:rPr>
              <a:t>-/as of Nov</a:t>
            </a:r>
            <a:r>
              <a:rPr lang="en-US" altLang="ja-JP" sz="1100" dirty="0" err="1">
                <a:latin typeface="Meiryo"/>
                <a:ea typeface="Meiryo"/>
                <a:cs typeface="+mn-lt"/>
              </a:rPr>
              <a:t>embe</a:t>
            </a:r>
            <a:r>
              <a:rPr lang="ja-JP" sz="1100">
                <a:latin typeface="Meiryo"/>
                <a:ea typeface="Meiryo"/>
                <a:cs typeface="+mn-lt"/>
              </a:rPr>
              <a:t>r 2023）</a:t>
            </a:r>
          </a:p>
        </p:txBody>
      </p:sp>
      <p:sp>
        <p:nvSpPr>
          <p:cNvPr id="8" name="テキスト ボックス 7">
            <a:extLst>
              <a:ext uri="{FF2B5EF4-FFF2-40B4-BE49-F238E27FC236}">
                <a16:creationId xmlns:a16="http://schemas.microsoft.com/office/drawing/2014/main" id="{8E83CB66-4C2F-7FAD-FF3C-D1DBAAD64FEC}"/>
              </a:ext>
            </a:extLst>
          </p:cNvPr>
          <p:cNvSpPr txBox="1"/>
          <p:nvPr/>
        </p:nvSpPr>
        <p:spPr>
          <a:xfrm>
            <a:off x="4964011" y="2369839"/>
            <a:ext cx="2215530"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4000" b="1">
                <a:latin typeface="Meiryo"/>
                <a:ea typeface="Meiryo"/>
                <a:cs typeface="+mn-lt"/>
              </a:rPr>
              <a:t>1,592</a:t>
            </a:r>
            <a:r>
              <a:rPr lang="en-US" altLang="ja-JP" sz="1400" b="1">
                <a:latin typeface="Meiryo"/>
                <a:ea typeface="Meiryo"/>
                <a:cs typeface="+mn-lt"/>
              </a:rPr>
              <a:t> MW</a:t>
            </a:r>
            <a:endParaRPr lang="ja-JP" sz="1400" b="1">
              <a:latin typeface="Meiryo"/>
              <a:ea typeface="Meiryo"/>
            </a:endParaRPr>
          </a:p>
        </p:txBody>
      </p:sp>
      <p:sp>
        <p:nvSpPr>
          <p:cNvPr id="11" name="テキスト ボックス 10">
            <a:extLst>
              <a:ext uri="{FF2B5EF4-FFF2-40B4-BE49-F238E27FC236}">
                <a16:creationId xmlns:a16="http://schemas.microsoft.com/office/drawing/2014/main" id="{402B2BF3-99BD-637F-61FC-AA84A7CC6C39}"/>
              </a:ext>
            </a:extLst>
          </p:cNvPr>
          <p:cNvSpPr txBox="1"/>
          <p:nvPr/>
        </p:nvSpPr>
        <p:spPr>
          <a:xfrm>
            <a:off x="1288244" y="3249524"/>
            <a:ext cx="3460162"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700" b="1">
                <a:latin typeface="Meiryo"/>
                <a:ea typeface="Meiryo"/>
                <a:cs typeface="+mn-lt"/>
              </a:rPr>
              <a:t> Development of Industrial</a:t>
            </a:r>
            <a:endParaRPr lang="ja-JP" sz="1700" b="1">
              <a:latin typeface="Meiryo"/>
              <a:ea typeface="Meiryo"/>
              <a:cs typeface="+mn-lt"/>
            </a:endParaRPr>
          </a:p>
          <a:p>
            <a:r>
              <a:rPr lang="ja-JP" altLang="en-US" sz="1700" b="1" dirty="0">
                <a:latin typeface="Meiryo"/>
                <a:ea typeface="Meiryo"/>
                <a:cs typeface="+mn-lt"/>
              </a:rPr>
              <a:t> </a:t>
            </a:r>
            <a:r>
              <a:rPr lang="ja-JP" sz="1700" b="1">
                <a:latin typeface="Meiryo"/>
                <a:ea typeface="Meiryo"/>
                <a:cs typeface="+mn-lt"/>
              </a:rPr>
              <a:t>Human Resources</a:t>
            </a:r>
            <a:endParaRPr lang="ja-JP" sz="1700" b="1">
              <a:latin typeface="Meiryo"/>
              <a:ea typeface="Meiryo"/>
            </a:endParaRPr>
          </a:p>
          <a:p>
            <a:r>
              <a:rPr lang="ja-JP" altLang="en-US" sz="1300">
                <a:latin typeface="Meiryo"/>
                <a:ea typeface="Meiryo"/>
                <a:cs typeface="+mn-lt"/>
              </a:rPr>
              <a:t>［</a:t>
            </a:r>
            <a:r>
              <a:rPr lang="en-US" altLang="ja-JP" sz="1300" dirty="0">
                <a:latin typeface="Meiryo"/>
                <a:ea typeface="+mn-lt"/>
                <a:cs typeface="+mn-lt"/>
              </a:rPr>
              <a:t>04</a:t>
            </a:r>
            <a:r>
              <a:rPr lang="ja-JP" sz="1300" dirty="0">
                <a:latin typeface="Meiryo"/>
                <a:ea typeface="Meiryo"/>
                <a:cs typeface="+mn-lt"/>
              </a:rPr>
              <a:t> </a:t>
            </a:r>
            <a:r>
              <a:rPr lang="en-US" altLang="ja-JP" sz="1300" dirty="0">
                <a:latin typeface="Meiryo"/>
                <a:ea typeface="Meiryo"/>
                <a:cs typeface="+mn-lt"/>
              </a:rPr>
              <a:t>Private</a:t>
            </a:r>
            <a:r>
              <a:rPr lang="ja-JP" sz="1300" dirty="0">
                <a:latin typeface="Meiryo"/>
                <a:ea typeface="Meiryo"/>
                <a:cs typeface="+mn-lt"/>
              </a:rPr>
              <a:t> </a:t>
            </a:r>
            <a:r>
              <a:rPr lang="en-US" altLang="ja-JP" sz="1300" dirty="0">
                <a:latin typeface="Meiryo"/>
                <a:ea typeface="Meiryo"/>
                <a:cs typeface="+mn-lt"/>
              </a:rPr>
              <a:t>Sector</a:t>
            </a:r>
            <a:r>
              <a:rPr lang="ja-JP" sz="1300" dirty="0">
                <a:latin typeface="Meiryo"/>
                <a:ea typeface="Meiryo"/>
                <a:cs typeface="+mn-lt"/>
              </a:rPr>
              <a:t> </a:t>
            </a:r>
            <a:r>
              <a:rPr lang="en-US" altLang="ja-JP" sz="1300" dirty="0">
                <a:latin typeface="Meiryo"/>
                <a:ea typeface="Meiryo"/>
                <a:cs typeface="+mn-lt"/>
              </a:rPr>
              <a:t>Development</a:t>
            </a:r>
            <a:r>
              <a:rPr lang="ja-JP" altLang="en-US" sz="1300">
                <a:latin typeface="Meiryo"/>
                <a:ea typeface="Meiryo"/>
                <a:cs typeface="+mn-lt"/>
              </a:rPr>
              <a:t>］</a:t>
            </a:r>
            <a:endParaRPr lang="ja-JP" sz="1300">
              <a:latin typeface="Meiryo"/>
              <a:ea typeface="Meiryo"/>
            </a:endParaRPr>
          </a:p>
        </p:txBody>
      </p:sp>
      <p:sp>
        <p:nvSpPr>
          <p:cNvPr id="13" name="テキスト ボックス 12">
            <a:extLst>
              <a:ext uri="{FF2B5EF4-FFF2-40B4-BE49-F238E27FC236}">
                <a16:creationId xmlns:a16="http://schemas.microsoft.com/office/drawing/2014/main" id="{4564A348-0DD5-B538-8D6A-8BC8C55E6E99}"/>
              </a:ext>
            </a:extLst>
          </p:cNvPr>
          <p:cNvSpPr txBox="1"/>
          <p:nvPr/>
        </p:nvSpPr>
        <p:spPr>
          <a:xfrm>
            <a:off x="4964011" y="3179069"/>
            <a:ext cx="5477078" cy="4847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1350" dirty="0">
                <a:latin typeface="Meiryo"/>
                <a:ea typeface="Meiryo"/>
                <a:cs typeface="+mn-lt"/>
              </a:rPr>
              <a:t>The</a:t>
            </a:r>
            <a:r>
              <a:rPr lang="ja-JP" sz="1350" dirty="0">
                <a:latin typeface="Meiryo"/>
                <a:ea typeface="Meiryo"/>
                <a:cs typeface="+mn-lt"/>
              </a:rPr>
              <a:t> </a:t>
            </a:r>
            <a:r>
              <a:rPr lang="en-US" altLang="ja-JP" sz="1350" dirty="0">
                <a:latin typeface="Meiryo"/>
                <a:ea typeface="Meiryo"/>
                <a:cs typeface="+mn-lt"/>
              </a:rPr>
              <a:t>total</a:t>
            </a:r>
            <a:r>
              <a:rPr lang="ja-JP" sz="1350" dirty="0">
                <a:latin typeface="Meiryo"/>
                <a:ea typeface="Meiryo"/>
                <a:cs typeface="+mn-lt"/>
              </a:rPr>
              <a:t> </a:t>
            </a:r>
            <a:r>
              <a:rPr lang="en-US" altLang="ja-JP" sz="1350" dirty="0">
                <a:latin typeface="Meiryo"/>
                <a:ea typeface="Meiryo"/>
                <a:cs typeface="+mn-lt"/>
              </a:rPr>
              <a:t>number</a:t>
            </a:r>
            <a:r>
              <a:rPr lang="ja-JP" sz="1350" dirty="0">
                <a:latin typeface="Meiryo"/>
                <a:ea typeface="Meiryo"/>
                <a:cs typeface="+mn-lt"/>
              </a:rPr>
              <a:t> </a:t>
            </a:r>
            <a:r>
              <a:rPr lang="en-US" altLang="ja-JP" sz="1350" dirty="0">
                <a:latin typeface="Meiryo"/>
                <a:ea typeface="Meiryo"/>
                <a:cs typeface="+mn-lt"/>
              </a:rPr>
              <a:t>of</a:t>
            </a:r>
            <a:r>
              <a:rPr lang="ja-JP" sz="1350" dirty="0">
                <a:latin typeface="Meiryo"/>
                <a:ea typeface="Meiryo"/>
                <a:cs typeface="+mn-lt"/>
              </a:rPr>
              <a:t> </a:t>
            </a:r>
            <a:r>
              <a:rPr lang="en-US" altLang="ja-JP" sz="1350" dirty="0">
                <a:latin typeface="Meiryo"/>
                <a:ea typeface="Meiryo"/>
                <a:cs typeface="+mn-lt"/>
              </a:rPr>
              <a:t>industrial</a:t>
            </a:r>
            <a:r>
              <a:rPr lang="ja-JP" sz="1350" dirty="0">
                <a:latin typeface="Meiryo"/>
                <a:ea typeface="Meiryo"/>
                <a:cs typeface="+mn-lt"/>
              </a:rPr>
              <a:t> </a:t>
            </a:r>
            <a:r>
              <a:rPr lang="en-US" altLang="ja-JP" sz="1350" dirty="0">
                <a:latin typeface="Meiryo"/>
                <a:ea typeface="Meiryo"/>
                <a:cs typeface="+mn-lt"/>
              </a:rPr>
              <a:t>human</a:t>
            </a:r>
            <a:r>
              <a:rPr lang="ja-JP" sz="1350" dirty="0">
                <a:latin typeface="Meiryo"/>
                <a:ea typeface="Meiryo"/>
                <a:cs typeface="+mn-lt"/>
              </a:rPr>
              <a:t> </a:t>
            </a:r>
            <a:r>
              <a:rPr lang="en-US" altLang="ja-JP" sz="1350" err="1">
                <a:latin typeface="Meiryo"/>
                <a:ea typeface="Meiryo"/>
                <a:cs typeface="+mn-lt"/>
              </a:rPr>
              <a:t>reso</a:t>
            </a:r>
            <a:r>
              <a:rPr lang="ja-JP" sz="1350">
                <a:latin typeface="Meiryo"/>
                <a:ea typeface="Meiryo"/>
                <a:cs typeface="+mn-lt"/>
              </a:rPr>
              <a:t>u</a:t>
            </a:r>
            <a:r>
              <a:rPr lang="en-US" altLang="ja-JP" sz="1350" err="1">
                <a:latin typeface="Meiryo"/>
                <a:ea typeface="Meiryo"/>
                <a:cs typeface="+mn-lt"/>
              </a:rPr>
              <a:t>rces</a:t>
            </a:r>
            <a:r>
              <a:rPr lang="ja-JP" sz="1350" dirty="0">
                <a:latin typeface="Meiryo"/>
                <a:ea typeface="Meiryo"/>
                <a:cs typeface="+mn-lt"/>
              </a:rPr>
              <a:t> </a:t>
            </a:r>
            <a:r>
              <a:rPr lang="en-US" altLang="ja-JP" sz="1350" dirty="0">
                <a:latin typeface="Meiryo"/>
                <a:ea typeface="Meiryo"/>
                <a:cs typeface="+mn-lt"/>
              </a:rPr>
              <a:t>in</a:t>
            </a:r>
            <a:r>
              <a:rPr lang="ja-JP" sz="1350" dirty="0">
                <a:latin typeface="Meiryo"/>
                <a:ea typeface="Meiryo"/>
                <a:cs typeface="+mn-lt"/>
              </a:rPr>
              <a:t> </a:t>
            </a:r>
            <a:r>
              <a:rPr lang="en-US" altLang="ja-JP" sz="1350" dirty="0">
                <a:latin typeface="Meiryo"/>
                <a:ea typeface="Meiryo"/>
                <a:cs typeface="+mn-lt"/>
              </a:rPr>
              <a:t>A</a:t>
            </a:r>
            <a:r>
              <a:rPr lang="ja-JP" sz="1350">
                <a:latin typeface="Meiryo"/>
                <a:ea typeface="Meiryo"/>
                <a:cs typeface="+mn-lt"/>
              </a:rPr>
              <a:t>s</a:t>
            </a:r>
            <a:r>
              <a:rPr lang="en-US" altLang="ja-JP" sz="1350" err="1">
                <a:latin typeface="Meiryo"/>
                <a:ea typeface="Meiryo"/>
                <a:cs typeface="+mn-lt"/>
              </a:rPr>
              <a:t>ia</a:t>
            </a:r>
            <a:endParaRPr lang="ja-JP" altLang="en-US" sz="1350">
              <a:latin typeface="Meiryo"/>
              <a:ea typeface="Meiryo"/>
            </a:endParaRPr>
          </a:p>
          <a:p>
            <a:r>
              <a:rPr lang="ja-JP" sz="1100">
                <a:latin typeface="Meiryo"/>
                <a:ea typeface="Meiryo"/>
                <a:cs typeface="+mn-lt"/>
              </a:rPr>
              <a:t>（</a:t>
            </a:r>
            <a:r>
              <a:rPr lang="en-US" altLang="ja-JP" sz="1100" dirty="0">
                <a:latin typeface="Meiryo"/>
                <a:ea typeface="Meiryo"/>
                <a:cs typeface="+mn-lt"/>
              </a:rPr>
              <a:t>as</a:t>
            </a:r>
            <a:r>
              <a:rPr lang="ja-JP" sz="1100" dirty="0">
                <a:latin typeface="Meiryo"/>
                <a:ea typeface="Meiryo"/>
                <a:cs typeface="+mn-lt"/>
              </a:rPr>
              <a:t> </a:t>
            </a:r>
            <a:r>
              <a:rPr lang="en-US" altLang="ja-JP" sz="1100" dirty="0">
                <a:latin typeface="Meiryo"/>
                <a:ea typeface="Meiryo"/>
                <a:cs typeface="+mn-lt"/>
              </a:rPr>
              <a:t>of</a:t>
            </a:r>
            <a:r>
              <a:rPr lang="ja-JP" sz="1100" dirty="0">
                <a:latin typeface="Meiryo"/>
                <a:ea typeface="Meiryo"/>
                <a:cs typeface="+mn-lt"/>
              </a:rPr>
              <a:t> </a:t>
            </a:r>
            <a:r>
              <a:rPr lang="en-US" altLang="ja-JP" sz="1100" dirty="0">
                <a:latin typeface="Meiryo"/>
                <a:ea typeface="Meiryo"/>
                <a:cs typeface="+mn-lt"/>
              </a:rPr>
              <a:t>July</a:t>
            </a:r>
            <a:r>
              <a:rPr lang="ja-JP" sz="1100">
                <a:latin typeface="Meiryo"/>
                <a:ea typeface="Meiryo"/>
                <a:cs typeface="+mn-lt"/>
              </a:rPr>
              <a:t> 2023）</a:t>
            </a:r>
          </a:p>
        </p:txBody>
      </p:sp>
      <p:sp>
        <p:nvSpPr>
          <p:cNvPr id="14" name="テキスト ボックス 13">
            <a:extLst>
              <a:ext uri="{FF2B5EF4-FFF2-40B4-BE49-F238E27FC236}">
                <a16:creationId xmlns:a16="http://schemas.microsoft.com/office/drawing/2014/main" id="{F75E4233-2A01-57C5-5C16-0047C734B374}"/>
              </a:ext>
            </a:extLst>
          </p:cNvPr>
          <p:cNvSpPr txBox="1"/>
          <p:nvPr/>
        </p:nvSpPr>
        <p:spPr>
          <a:xfrm>
            <a:off x="4964011" y="3602346"/>
            <a:ext cx="4613773"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1400" b="1">
                <a:latin typeface="Meiryo"/>
                <a:ea typeface="+mn-lt"/>
                <a:cs typeface="+mn-lt"/>
              </a:rPr>
              <a:t>Over </a:t>
            </a:r>
            <a:r>
              <a:rPr lang="en-US" sz="4000" b="1">
                <a:latin typeface="Meiryo"/>
                <a:ea typeface="+mn-lt"/>
                <a:cs typeface="+mn-lt"/>
              </a:rPr>
              <a:t>18,000</a:t>
            </a:r>
            <a:r>
              <a:rPr lang="en-US" altLang="ja-JP" sz="1400" b="1">
                <a:latin typeface="Meiryo"/>
                <a:ea typeface="Meiryo"/>
                <a:cs typeface="+mn-lt"/>
              </a:rPr>
              <a:t> people</a:t>
            </a:r>
            <a:endParaRPr lang="ja-JP" sz="1400" b="1">
              <a:latin typeface="Meiryo"/>
              <a:ea typeface="Meiryo"/>
            </a:endParaRPr>
          </a:p>
        </p:txBody>
      </p:sp>
      <p:sp>
        <p:nvSpPr>
          <p:cNvPr id="29" name="テキスト ボックス 28">
            <a:extLst>
              <a:ext uri="{FF2B5EF4-FFF2-40B4-BE49-F238E27FC236}">
                <a16:creationId xmlns:a16="http://schemas.microsoft.com/office/drawing/2014/main" id="{3EA595BC-40ED-D3CD-DC9A-5E6EF1D3DB25}"/>
              </a:ext>
            </a:extLst>
          </p:cNvPr>
          <p:cNvSpPr txBox="1"/>
          <p:nvPr/>
        </p:nvSpPr>
        <p:spPr>
          <a:xfrm>
            <a:off x="1292208" y="4828161"/>
            <a:ext cx="3646472" cy="5539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700" b="1">
                <a:latin typeface="Meiryo"/>
                <a:ea typeface="Meiryo"/>
                <a:cs typeface="+mn-lt"/>
              </a:rPr>
              <a:t> Expanded Food Production</a:t>
            </a:r>
            <a:endParaRPr lang="ja-JP" sz="1700" b="1">
              <a:latin typeface="Meiryo"/>
              <a:ea typeface="Meiryo"/>
              <a:cs typeface="+mn-lt"/>
            </a:endParaRPr>
          </a:p>
          <a:p>
            <a:r>
              <a:rPr lang="ja-JP" altLang="en-US" sz="1300">
                <a:latin typeface="Meiryo"/>
                <a:ea typeface="Meiryo"/>
                <a:cs typeface="+mn-lt"/>
              </a:rPr>
              <a:t>［</a:t>
            </a:r>
            <a:r>
              <a:rPr lang="en-US" altLang="ja-JP" sz="1300" dirty="0">
                <a:latin typeface="Meiryo"/>
                <a:ea typeface="+mn-lt"/>
                <a:cs typeface="+mn-lt"/>
              </a:rPr>
              <a:t>05</a:t>
            </a:r>
            <a:r>
              <a:rPr lang="ja-JP" altLang="en-US" sz="1300">
                <a:latin typeface="Meiryo"/>
                <a:ea typeface="Meiryo"/>
                <a:cs typeface="+mn-lt"/>
              </a:rPr>
              <a:t> Agriculture and Rural Development］</a:t>
            </a:r>
            <a:endParaRPr lang="ja-JP" sz="1300">
              <a:latin typeface="Meiryo"/>
              <a:ea typeface="Meiryo"/>
            </a:endParaRPr>
          </a:p>
        </p:txBody>
      </p:sp>
      <p:sp>
        <p:nvSpPr>
          <p:cNvPr id="30" name="テキスト ボックス 29">
            <a:extLst>
              <a:ext uri="{FF2B5EF4-FFF2-40B4-BE49-F238E27FC236}">
                <a16:creationId xmlns:a16="http://schemas.microsoft.com/office/drawing/2014/main" id="{19C0B939-35E5-AD1C-BBD6-1DE89732A3F0}"/>
              </a:ext>
            </a:extLst>
          </p:cNvPr>
          <p:cNvSpPr txBox="1"/>
          <p:nvPr/>
        </p:nvSpPr>
        <p:spPr>
          <a:xfrm>
            <a:off x="4964011" y="4595893"/>
            <a:ext cx="5342300" cy="469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350">
                <a:latin typeface="Meiryo"/>
                <a:ea typeface="Meiryo"/>
                <a:cs typeface="+mn-lt"/>
              </a:rPr>
              <a:t>The amount of rice production in</a:t>
            </a:r>
            <a:r>
              <a:rPr lang="ja-JP" altLang="en-US" sz="1350" dirty="0">
                <a:latin typeface="Meiryo"/>
                <a:ea typeface="Meiryo"/>
                <a:cs typeface="+mn-lt"/>
              </a:rPr>
              <a:t> </a:t>
            </a:r>
            <a:r>
              <a:rPr lang="ja-JP" sz="1350">
                <a:latin typeface="Meiryo"/>
                <a:ea typeface="Meiryo"/>
                <a:cs typeface="+mn-lt"/>
              </a:rPr>
              <a:t>Sub-Saharan Africa</a:t>
            </a:r>
            <a:endParaRPr lang="ja-JP" sz="1350">
              <a:latin typeface="Meiryo"/>
              <a:ea typeface="Meiryo"/>
            </a:endParaRPr>
          </a:p>
          <a:p>
            <a:r>
              <a:rPr lang="ja-JP" sz="1100">
                <a:latin typeface="Meiryo"/>
                <a:ea typeface="Meiryo"/>
                <a:cs typeface="+mn-lt"/>
              </a:rPr>
              <a:t>（From 14 million tons in the baseline year</a:t>
            </a:r>
            <a:r>
              <a:rPr lang="ja-JP" altLang="en-US" sz="1100">
                <a:latin typeface="Meiryo"/>
                <a:ea typeface="Meiryo"/>
                <a:cs typeface="+mn-lt"/>
              </a:rPr>
              <a:t> </a:t>
            </a:r>
            <a:r>
              <a:rPr lang="en-US" altLang="ja-JP" sz="1100" dirty="0">
                <a:latin typeface="Meiryo"/>
                <a:ea typeface="Meiryo"/>
                <a:cs typeface="+mn-lt"/>
              </a:rPr>
              <a:t>to</a:t>
            </a:r>
            <a:r>
              <a:rPr lang="ja-JP" sz="1100" dirty="0">
                <a:latin typeface="Meiryo"/>
                <a:ea typeface="Meiryo"/>
                <a:cs typeface="+mn-lt"/>
              </a:rPr>
              <a:t> </a:t>
            </a:r>
            <a:r>
              <a:rPr lang="en-US" altLang="ja-JP" sz="1100" dirty="0">
                <a:latin typeface="Meiryo"/>
                <a:ea typeface="Meiryo"/>
                <a:cs typeface="+mn-lt"/>
              </a:rPr>
              <a:t>32</a:t>
            </a:r>
            <a:r>
              <a:rPr lang="ja-JP" sz="1100" dirty="0">
                <a:latin typeface="Meiryo"/>
                <a:ea typeface="Meiryo"/>
                <a:cs typeface="+mn-lt"/>
              </a:rPr>
              <a:t>.30 </a:t>
            </a:r>
            <a:r>
              <a:rPr lang="en-US" altLang="ja-JP" sz="1100" dirty="0">
                <a:latin typeface="Meiryo"/>
                <a:ea typeface="Meiryo"/>
                <a:cs typeface="+mn-lt"/>
              </a:rPr>
              <a:t>mill</a:t>
            </a:r>
            <a:r>
              <a:rPr lang="ja-JP" sz="1100">
                <a:latin typeface="Meiryo"/>
                <a:ea typeface="Meiryo"/>
                <a:cs typeface="+mn-lt"/>
              </a:rPr>
              <a:t>ion </a:t>
            </a:r>
            <a:r>
              <a:rPr lang="en-US" altLang="ja-JP" sz="1100" dirty="0">
                <a:latin typeface="Meiryo"/>
                <a:ea typeface="Meiryo"/>
                <a:cs typeface="+mn-lt"/>
              </a:rPr>
              <a:t>tons</a:t>
            </a:r>
            <a:r>
              <a:rPr lang="ja-JP" sz="1100">
                <a:latin typeface="Meiryo"/>
                <a:ea typeface="Meiryo"/>
                <a:cs typeface="+mn-lt"/>
              </a:rPr>
              <a:t> in 202</a:t>
            </a:r>
            <a:r>
              <a:rPr lang="en-US" altLang="ja-JP" sz="1100" dirty="0">
                <a:latin typeface="Meiryo"/>
                <a:ea typeface="Meiryo"/>
                <a:cs typeface="+mn-lt"/>
              </a:rPr>
              <a:t>1</a:t>
            </a:r>
            <a:r>
              <a:rPr lang="ja-JP" sz="1100">
                <a:latin typeface="Meiryo"/>
                <a:ea typeface="Meiryo"/>
                <a:cs typeface="+mn-lt"/>
              </a:rPr>
              <a:t>）</a:t>
            </a:r>
          </a:p>
        </p:txBody>
      </p:sp>
      <p:sp>
        <p:nvSpPr>
          <p:cNvPr id="31" name="テキスト ボックス 30">
            <a:extLst>
              <a:ext uri="{FF2B5EF4-FFF2-40B4-BE49-F238E27FC236}">
                <a16:creationId xmlns:a16="http://schemas.microsoft.com/office/drawing/2014/main" id="{E94F865A-CF7A-55B0-C8D6-DABEE48182CB}"/>
              </a:ext>
            </a:extLst>
          </p:cNvPr>
          <p:cNvSpPr txBox="1"/>
          <p:nvPr/>
        </p:nvSpPr>
        <p:spPr>
          <a:xfrm>
            <a:off x="4964011" y="5033043"/>
            <a:ext cx="1918226"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4000" b="1" dirty="0">
                <a:latin typeface="Meiryo"/>
                <a:ea typeface="+mn-lt"/>
                <a:cs typeface="+mn-lt"/>
              </a:rPr>
              <a:t>2.3</a:t>
            </a:r>
            <a:r>
              <a:rPr lang="en-US" altLang="ja-JP" sz="1400" b="1" dirty="0">
                <a:latin typeface="Meiryo"/>
                <a:ea typeface="Meiryo"/>
                <a:cs typeface="+mn-lt"/>
              </a:rPr>
              <a:t> times</a:t>
            </a:r>
            <a:endParaRPr lang="ja-JP" sz="1400" b="1" dirty="0">
              <a:latin typeface="Meiryo"/>
              <a:ea typeface="Meiryo"/>
            </a:endParaRPr>
          </a:p>
        </p:txBody>
      </p:sp>
      <p:sp>
        <p:nvSpPr>
          <p:cNvPr id="34" name="テキスト ボックス 33">
            <a:extLst>
              <a:ext uri="{FF2B5EF4-FFF2-40B4-BE49-F238E27FC236}">
                <a16:creationId xmlns:a16="http://schemas.microsoft.com/office/drawing/2014/main" id="{E2357F65-BA4A-65C2-EF19-0C9BABC63468}"/>
              </a:ext>
            </a:extLst>
          </p:cNvPr>
          <p:cNvSpPr txBox="1"/>
          <p:nvPr/>
        </p:nvSpPr>
        <p:spPr>
          <a:xfrm>
            <a:off x="1292208" y="6138662"/>
            <a:ext cx="330556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700" b="1" dirty="0">
                <a:latin typeface="Meiryo"/>
                <a:ea typeface="Meiryo"/>
                <a:cs typeface="+mn-lt"/>
              </a:rPr>
              <a:t> </a:t>
            </a:r>
            <a:r>
              <a:rPr lang="ja-JP" altLang="en-US" sz="1700" b="1">
                <a:latin typeface="Meiryo"/>
                <a:ea typeface="Meiryo"/>
                <a:cs typeface="+mn-lt"/>
              </a:rPr>
              <a:t>Maternal and Child Health </a:t>
            </a:r>
          </a:p>
          <a:p>
            <a:r>
              <a:rPr lang="ja-JP" altLang="en-US" sz="1700" b="1" dirty="0">
                <a:latin typeface="Meiryo"/>
                <a:ea typeface="Meiryo"/>
                <a:cs typeface="+mn-lt"/>
              </a:rPr>
              <a:t> </a:t>
            </a:r>
            <a:r>
              <a:rPr lang="ja-JP" sz="1700" b="1">
                <a:latin typeface="Meiryo"/>
                <a:ea typeface="Meiryo"/>
                <a:cs typeface="+mn-lt"/>
              </a:rPr>
              <a:t>(MCH) Handbook</a:t>
            </a:r>
            <a:endParaRPr lang="ja-JP" sz="1700" b="1">
              <a:latin typeface="Meiryo"/>
              <a:ea typeface="Meiryo"/>
            </a:endParaRPr>
          </a:p>
          <a:p>
            <a:r>
              <a:rPr lang="ja-JP" altLang="en-US" sz="1300">
                <a:latin typeface="Meiryo"/>
                <a:ea typeface="Meiryo"/>
                <a:cs typeface="+mn-lt"/>
              </a:rPr>
              <a:t>［</a:t>
            </a:r>
            <a:r>
              <a:rPr lang="en-US" altLang="ja-JP" sz="1300" dirty="0">
                <a:latin typeface="Meiryo"/>
                <a:ea typeface="+mn-lt"/>
                <a:cs typeface="+mn-lt"/>
              </a:rPr>
              <a:t>06</a:t>
            </a:r>
            <a:r>
              <a:rPr lang="ja-JP" altLang="en-US" sz="1300">
                <a:latin typeface="Meiryo"/>
                <a:ea typeface="Meiryo"/>
                <a:cs typeface="+mn-lt"/>
              </a:rPr>
              <a:t> Health］</a:t>
            </a:r>
            <a:endParaRPr lang="ja-JP" sz="1300">
              <a:latin typeface="Meiryo"/>
              <a:ea typeface="Meiryo"/>
            </a:endParaRPr>
          </a:p>
        </p:txBody>
      </p:sp>
      <p:sp>
        <p:nvSpPr>
          <p:cNvPr id="35" name="テキスト ボックス 34">
            <a:extLst>
              <a:ext uri="{FF2B5EF4-FFF2-40B4-BE49-F238E27FC236}">
                <a16:creationId xmlns:a16="http://schemas.microsoft.com/office/drawing/2014/main" id="{7425BE16-3A1E-4411-6911-61D38FA64C07}"/>
              </a:ext>
            </a:extLst>
          </p:cNvPr>
          <p:cNvSpPr txBox="1"/>
          <p:nvPr/>
        </p:nvSpPr>
        <p:spPr>
          <a:xfrm>
            <a:off x="4964011" y="5937403"/>
            <a:ext cx="5366085"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350">
                <a:latin typeface="Meiryo"/>
                <a:ea typeface="Meiryo"/>
                <a:cs typeface="+mn-lt"/>
              </a:rPr>
              <a:t>The total number of copies distributed annually in countries where support related</a:t>
            </a:r>
            <a:r>
              <a:rPr lang="ja-JP" altLang="en-US" sz="1350" dirty="0">
                <a:latin typeface="Meiryo"/>
                <a:ea typeface="Meiryo"/>
                <a:cs typeface="+mn-lt"/>
              </a:rPr>
              <a:t> </a:t>
            </a:r>
            <a:r>
              <a:rPr lang="ja-JP" sz="1350">
                <a:latin typeface="Meiryo"/>
                <a:ea typeface="Meiryo"/>
                <a:cs typeface="+mn-lt"/>
              </a:rPr>
              <a:t>to the MCH Ha</a:t>
            </a:r>
            <a:r>
              <a:rPr lang="en-US" altLang="ja-JP" sz="1350" dirty="0">
                <a:latin typeface="Meiryo"/>
                <a:ea typeface="Meiryo"/>
                <a:cs typeface="+mn-lt"/>
              </a:rPr>
              <a:t>n</a:t>
            </a:r>
            <a:r>
              <a:rPr lang="ja-JP" sz="1350">
                <a:latin typeface="Meiryo"/>
                <a:ea typeface="Meiryo"/>
                <a:cs typeface="+mn-lt"/>
              </a:rPr>
              <a:t>dboo</a:t>
            </a:r>
            <a:r>
              <a:rPr lang="en-US" altLang="ja-JP" sz="1350" dirty="0">
                <a:latin typeface="Meiryo"/>
                <a:ea typeface="Meiryo"/>
                <a:cs typeface="+mn-lt"/>
              </a:rPr>
              <a:t>k</a:t>
            </a:r>
            <a:r>
              <a:rPr lang="ja-JP" sz="1350">
                <a:latin typeface="Meiryo"/>
                <a:ea typeface="Meiryo"/>
                <a:cs typeface="+mn-lt"/>
              </a:rPr>
              <a:t> was pr</a:t>
            </a:r>
            <a:r>
              <a:rPr lang="en-US" altLang="ja-JP" sz="1350" dirty="0">
                <a:latin typeface="Meiryo"/>
                <a:ea typeface="Meiryo"/>
                <a:cs typeface="+mn-lt"/>
              </a:rPr>
              <a:t>o</a:t>
            </a:r>
            <a:r>
              <a:rPr lang="ja-JP" sz="1350">
                <a:latin typeface="Meiryo"/>
                <a:ea typeface="Meiryo"/>
                <a:cs typeface="+mn-lt"/>
              </a:rPr>
              <a:t>vided</a:t>
            </a:r>
            <a:r>
              <a:rPr lang="en-US" altLang="ja-JP" sz="1350" dirty="0">
                <a:latin typeface="Meiryo"/>
                <a:ea typeface="Meiryo"/>
                <a:cs typeface="+mn-lt"/>
              </a:rPr>
              <a:t>.</a:t>
            </a:r>
            <a:endParaRPr lang="ja-JP" altLang="en-US" sz="1350">
              <a:latin typeface="Meiryo"/>
              <a:ea typeface="Meiryo"/>
            </a:endParaRPr>
          </a:p>
          <a:p>
            <a:r>
              <a:rPr lang="ja-JP" sz="1100">
                <a:latin typeface="Meiryo"/>
                <a:ea typeface="Meiryo"/>
                <a:cs typeface="+mn-lt"/>
              </a:rPr>
              <a:t>（</a:t>
            </a:r>
            <a:r>
              <a:rPr lang="en-US" altLang="ja-JP" sz="1100" dirty="0">
                <a:latin typeface="Meiryo"/>
                <a:ea typeface="Meiryo"/>
                <a:cs typeface="+mn-lt"/>
              </a:rPr>
              <a:t>FY</a:t>
            </a:r>
            <a:r>
              <a:rPr lang="ja-JP" sz="1100" dirty="0">
                <a:latin typeface="Meiryo"/>
                <a:ea typeface="Meiryo"/>
                <a:cs typeface="+mn-lt"/>
              </a:rPr>
              <a:t>20</a:t>
            </a:r>
            <a:r>
              <a:rPr lang="en-US" altLang="ja-JP" sz="1100" dirty="0">
                <a:latin typeface="Meiryo"/>
                <a:ea typeface="Meiryo"/>
                <a:cs typeface="+mn-lt"/>
              </a:rPr>
              <a:t>1</a:t>
            </a:r>
            <a:r>
              <a:rPr lang="ja-JP" sz="1100">
                <a:latin typeface="Meiryo"/>
                <a:ea typeface="Meiryo"/>
                <a:cs typeface="+mn-lt"/>
              </a:rPr>
              <a:t>9）</a:t>
            </a:r>
          </a:p>
        </p:txBody>
      </p:sp>
      <p:sp>
        <p:nvSpPr>
          <p:cNvPr id="36" name="テキスト ボックス 35">
            <a:extLst>
              <a:ext uri="{FF2B5EF4-FFF2-40B4-BE49-F238E27FC236}">
                <a16:creationId xmlns:a16="http://schemas.microsoft.com/office/drawing/2014/main" id="{A9FB6F2D-7B2C-D61B-237C-6735E498C61D}"/>
              </a:ext>
            </a:extLst>
          </p:cNvPr>
          <p:cNvSpPr txBox="1"/>
          <p:nvPr/>
        </p:nvSpPr>
        <p:spPr>
          <a:xfrm>
            <a:off x="4964011" y="6551641"/>
            <a:ext cx="4613773"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4000" b="1" dirty="0">
                <a:latin typeface="Meiryo"/>
                <a:ea typeface="+mn-lt"/>
                <a:cs typeface="+mn-lt"/>
              </a:rPr>
              <a:t>34</a:t>
            </a:r>
            <a:r>
              <a:rPr lang="en-US" altLang="ja-JP" sz="1400" b="1" dirty="0">
                <a:latin typeface="Meiryo"/>
                <a:ea typeface="Meiryo"/>
                <a:cs typeface="+mn-lt"/>
              </a:rPr>
              <a:t> countries</a:t>
            </a:r>
            <a:r>
              <a:rPr lang="en-US" sz="1400" b="1" dirty="0">
                <a:latin typeface="Meiryo"/>
                <a:ea typeface="+mn-lt"/>
                <a:cs typeface="+mn-lt"/>
              </a:rPr>
              <a:t> </a:t>
            </a:r>
            <a:r>
              <a:rPr lang="en-US" sz="4000" b="1" dirty="0">
                <a:latin typeface="Meiryo"/>
                <a:ea typeface="+mn-lt"/>
                <a:cs typeface="+mn-lt"/>
              </a:rPr>
              <a:t>9</a:t>
            </a:r>
            <a:r>
              <a:rPr lang="en-US" altLang="ja-JP" sz="1400" b="1" dirty="0">
                <a:latin typeface="Meiryo"/>
                <a:ea typeface="Meiryo"/>
                <a:cs typeface="+mn-lt"/>
              </a:rPr>
              <a:t> million copies</a:t>
            </a:r>
            <a:endParaRPr lang="ja-JP" sz="1950">
              <a:ea typeface="游ゴシック"/>
            </a:endParaRPr>
          </a:p>
        </p:txBody>
      </p:sp>
      <p:pic>
        <p:nvPicPr>
          <p:cNvPr id="2" name="図 1" descr="アイコン&#10;&#10;AI 生成コンテンツは間違っている可能性があります。">
            <a:extLst>
              <a:ext uri="{FF2B5EF4-FFF2-40B4-BE49-F238E27FC236}">
                <a16:creationId xmlns:a16="http://schemas.microsoft.com/office/drawing/2014/main" id="{3BB4C7D0-A045-4037-F964-A83E936DB4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362" y="1835058"/>
            <a:ext cx="584447" cy="864191"/>
          </a:xfrm>
          <a:prstGeom prst="rect">
            <a:avLst/>
          </a:prstGeom>
          <a:ln>
            <a:noFill/>
          </a:ln>
        </p:spPr>
      </p:pic>
      <p:pic>
        <p:nvPicPr>
          <p:cNvPr id="4" name="図 3" descr="アイコン&#10;&#10;AI 生成コンテンツは間違っている可能性があります。">
            <a:extLst>
              <a:ext uri="{FF2B5EF4-FFF2-40B4-BE49-F238E27FC236}">
                <a16:creationId xmlns:a16="http://schemas.microsoft.com/office/drawing/2014/main" id="{DF1D1760-4DF1-10CA-F28C-E9702FBB72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593" y="3183918"/>
            <a:ext cx="648416" cy="837711"/>
          </a:xfrm>
          <a:prstGeom prst="rect">
            <a:avLst/>
          </a:prstGeom>
          <a:ln>
            <a:noFill/>
          </a:ln>
        </p:spPr>
      </p:pic>
      <p:pic>
        <p:nvPicPr>
          <p:cNvPr id="5" name="図 4" descr="アイコン&#10;&#10;AI 生成コンテンツは間違っている可能性があります。">
            <a:extLst>
              <a:ext uri="{FF2B5EF4-FFF2-40B4-BE49-F238E27FC236}">
                <a16:creationId xmlns:a16="http://schemas.microsoft.com/office/drawing/2014/main" id="{7927BB92-EBB4-7055-3FE4-487D4120F8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835" y="4599727"/>
            <a:ext cx="674543" cy="958072"/>
          </a:xfrm>
          <a:prstGeom prst="rect">
            <a:avLst/>
          </a:prstGeom>
          <a:ln>
            <a:noFill/>
          </a:ln>
        </p:spPr>
      </p:pic>
      <p:pic>
        <p:nvPicPr>
          <p:cNvPr id="7" name="図 6" descr="アイコン&#10;&#10;AI 生成コンテンツは間違っている可能性があります。">
            <a:extLst>
              <a:ext uri="{FF2B5EF4-FFF2-40B4-BE49-F238E27FC236}">
                <a16:creationId xmlns:a16="http://schemas.microsoft.com/office/drawing/2014/main" id="{37596C52-CECD-5C21-E14F-D10B8D15FB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961" y="6139660"/>
            <a:ext cx="667417" cy="736608"/>
          </a:xfrm>
          <a:prstGeom prst="rect">
            <a:avLst/>
          </a:prstGeom>
          <a:ln>
            <a:noFill/>
          </a:ln>
        </p:spPr>
      </p:pic>
      <p:sp>
        <p:nvSpPr>
          <p:cNvPr id="10" name="テキスト ボックス タイトル">
            <a:extLst>
              <a:ext uri="{FF2B5EF4-FFF2-40B4-BE49-F238E27FC236}">
                <a16:creationId xmlns:a16="http://schemas.microsoft.com/office/drawing/2014/main" id="{C4C78A41-ACBD-622F-25D4-3CD619B956CD}"/>
              </a:ext>
            </a:extLst>
          </p:cNvPr>
          <p:cNvSpPr txBox="1"/>
          <p:nvPr/>
        </p:nvSpPr>
        <p:spPr>
          <a:xfrm>
            <a:off x="1681565" y="780824"/>
            <a:ext cx="8425186"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a:latin typeface="Meiryo"/>
                <a:ea typeface="Meiryo"/>
                <a:cs typeface="+mn-lt"/>
              </a:rPr>
              <a:t>JICA</a:t>
            </a:r>
            <a:r>
              <a:rPr lang="ja-JP" sz="2800" b="1" dirty="0">
                <a:latin typeface="Meiryo"/>
                <a:ea typeface="Meiryo"/>
                <a:cs typeface="+mn-lt"/>
              </a:rPr>
              <a:t> </a:t>
            </a:r>
            <a:r>
              <a:rPr lang="en-US" altLang="ja-JP" sz="2800" b="1">
                <a:latin typeface="Meiryo"/>
                <a:ea typeface="Meiryo"/>
                <a:cs typeface="+mn-lt"/>
              </a:rPr>
              <a:t>Global</a:t>
            </a:r>
            <a:r>
              <a:rPr lang="ja-JP" sz="2800" b="1" dirty="0">
                <a:latin typeface="Meiryo"/>
                <a:ea typeface="Meiryo"/>
                <a:cs typeface="+mn-lt"/>
              </a:rPr>
              <a:t> </a:t>
            </a:r>
            <a:r>
              <a:rPr lang="en-US" altLang="ja-JP" sz="2800" b="1">
                <a:latin typeface="Meiryo"/>
                <a:ea typeface="Meiryo"/>
                <a:cs typeface="+mn-lt"/>
              </a:rPr>
              <a:t>Agenda</a:t>
            </a:r>
            <a:r>
              <a:rPr lang="ja-JP" sz="2800" b="1" dirty="0">
                <a:latin typeface="Meiryo"/>
                <a:ea typeface="Meiryo"/>
                <a:cs typeface="+mn-lt"/>
              </a:rPr>
              <a:t>　</a:t>
            </a:r>
            <a:r>
              <a:rPr lang="en-US" altLang="ja-JP" sz="1800" b="1">
                <a:latin typeface="Meiryo"/>
                <a:ea typeface="Meiryo"/>
                <a:cs typeface="+mn-lt"/>
              </a:rPr>
              <a:t>Impact</a:t>
            </a:r>
            <a:r>
              <a:rPr lang="ja-JP" sz="1800" b="1" dirty="0">
                <a:latin typeface="Meiryo"/>
                <a:ea typeface="Meiryo"/>
                <a:cs typeface="+mn-lt"/>
              </a:rPr>
              <a:t> </a:t>
            </a:r>
            <a:r>
              <a:rPr lang="en-US" altLang="ja-JP" sz="1800" b="1">
                <a:latin typeface="Meiryo"/>
                <a:ea typeface="Meiryo"/>
                <a:cs typeface="+mn-lt"/>
              </a:rPr>
              <a:t>from</a:t>
            </a:r>
            <a:r>
              <a:rPr lang="ja-JP" sz="1800" b="1" dirty="0">
                <a:latin typeface="Meiryo"/>
                <a:ea typeface="Meiryo"/>
                <a:cs typeface="+mn-lt"/>
              </a:rPr>
              <a:t> </a:t>
            </a:r>
            <a:r>
              <a:rPr lang="en-US" altLang="ja-JP" sz="1800" b="1">
                <a:latin typeface="Meiryo"/>
                <a:ea typeface="Meiryo"/>
                <a:cs typeface="+mn-lt"/>
              </a:rPr>
              <a:t>JICA</a:t>
            </a:r>
            <a:r>
              <a:rPr lang="ja-JP" sz="1800" b="1">
                <a:latin typeface="Meiryo"/>
                <a:ea typeface="Meiryo"/>
                <a:cs typeface="+mn-lt"/>
              </a:rPr>
              <a:t>’</a:t>
            </a:r>
            <a:r>
              <a:rPr lang="en-US" altLang="ja-JP" sz="1800" b="1">
                <a:latin typeface="Meiryo"/>
                <a:ea typeface="Meiryo"/>
                <a:cs typeface="+mn-lt"/>
              </a:rPr>
              <a:t>s</a:t>
            </a:r>
            <a:r>
              <a:rPr lang="ja-JP" sz="1800" b="1" dirty="0">
                <a:latin typeface="Meiryo"/>
                <a:ea typeface="Meiryo"/>
                <a:cs typeface="+mn-lt"/>
              </a:rPr>
              <a:t> </a:t>
            </a:r>
            <a:r>
              <a:rPr lang="en-US" altLang="ja-JP" sz="1800" b="1">
                <a:latin typeface="Meiryo"/>
                <a:ea typeface="Meiryo"/>
                <a:cs typeface="+mn-lt"/>
              </a:rPr>
              <a:t>Cooperati</a:t>
            </a:r>
            <a:r>
              <a:rPr lang="ja-JP" sz="1800" b="1">
                <a:latin typeface="Meiryo"/>
                <a:ea typeface="Meiryo"/>
                <a:cs typeface="+mn-lt"/>
              </a:rPr>
              <a:t>on</a:t>
            </a:r>
            <a:endParaRPr lang="ja-JP" sz="1800" b="1">
              <a:latin typeface="Meiryo"/>
              <a:ea typeface="Meiryo"/>
            </a:endParaRPr>
          </a:p>
        </p:txBody>
      </p:sp>
      <p:grpSp>
        <p:nvGrpSpPr>
          <p:cNvPr id="17" name="グループ化 16">
            <a:extLst>
              <a:ext uri="{FF2B5EF4-FFF2-40B4-BE49-F238E27FC236}">
                <a16:creationId xmlns:a16="http://schemas.microsoft.com/office/drawing/2014/main" id="{51976325-B3DD-9711-61A4-DFACCA2BD299}"/>
              </a:ext>
            </a:extLst>
          </p:cNvPr>
          <p:cNvGrpSpPr/>
          <p:nvPr/>
        </p:nvGrpSpPr>
        <p:grpSpPr>
          <a:xfrm>
            <a:off x="10154487" y="7132940"/>
            <a:ext cx="476056" cy="275437"/>
            <a:chOff x="9952321" y="7089339"/>
            <a:chExt cx="476056" cy="275437"/>
          </a:xfrm>
        </p:grpSpPr>
        <p:sp>
          <p:nvSpPr>
            <p:cNvPr id="12" name="楕円 11">
              <a:extLst>
                <a:ext uri="{FF2B5EF4-FFF2-40B4-BE49-F238E27FC236}">
                  <a16:creationId xmlns:a16="http://schemas.microsoft.com/office/drawing/2014/main" id="{019DA4B9-6052-BCCB-C65E-631F21FD2F4D}"/>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42C12220-4266-F21A-6F89-AB5673299901}"/>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06</a:t>
              </a:r>
              <a:endParaRPr lang="ja-JP" sz="1000" dirty="0">
                <a:latin typeface="Meiryo"/>
                <a:ea typeface="Meiryo"/>
              </a:endParaRPr>
            </a:p>
          </p:txBody>
        </p:sp>
      </p:grpSp>
    </p:spTree>
    <p:extLst>
      <p:ext uri="{BB962C8B-B14F-4D97-AF65-F5344CB8AC3E}">
        <p14:creationId xmlns:p14="http://schemas.microsoft.com/office/powerpoint/2010/main" val="133694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6B4E-D3FF-14D8-F5D3-1D6707F5F195}"/>
            </a:ext>
          </a:extLst>
        </p:cNvPr>
        <p:cNvGrpSpPr/>
        <p:nvPr/>
      </p:nvGrpSpPr>
      <p:grpSpPr>
        <a:xfrm>
          <a:off x="0" y="0"/>
          <a:ext cx="0" cy="0"/>
          <a:chOff x="0" y="0"/>
          <a:chExt cx="0" cy="0"/>
        </a:xfrm>
      </p:grpSpPr>
      <p:grpSp>
        <p:nvGrpSpPr>
          <p:cNvPr id="38" name="ガイド" hidden="1">
            <a:extLst>
              <a:ext uri="{FF2B5EF4-FFF2-40B4-BE49-F238E27FC236}">
                <a16:creationId xmlns:a16="http://schemas.microsoft.com/office/drawing/2014/main" id="{04045B08-039F-3A15-7E77-3A5D7CD2901F}"/>
              </a:ext>
            </a:extLst>
          </p:cNvPr>
          <p:cNvGrpSpPr/>
          <p:nvPr/>
        </p:nvGrpSpPr>
        <p:grpSpPr>
          <a:xfrm>
            <a:off x="536360" y="1784002"/>
            <a:ext cx="9612344" cy="5240648"/>
            <a:chOff x="536360" y="1784002"/>
            <a:chExt cx="9612344" cy="5240648"/>
          </a:xfrm>
        </p:grpSpPr>
        <p:sp>
          <p:nvSpPr>
            <p:cNvPr id="32" name="ガイド">
              <a:extLst>
                <a:ext uri="{FF2B5EF4-FFF2-40B4-BE49-F238E27FC236}">
                  <a16:creationId xmlns:a16="http://schemas.microsoft.com/office/drawing/2014/main" id="{0A125337-1000-97C8-80C0-0444F6074D0F}"/>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37" name="直線矢印コネクタ 36">
              <a:extLst>
                <a:ext uri="{FF2B5EF4-FFF2-40B4-BE49-F238E27FC236}">
                  <a16:creationId xmlns:a16="http://schemas.microsoft.com/office/drawing/2014/main" id="{ADB161AB-9518-D149-2612-0E08913798C7}"/>
                </a:ext>
              </a:extLst>
            </p:cNvPr>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 name="テキスト ボックス 00">
            <a:extLst>
              <a:ext uri="{FF2B5EF4-FFF2-40B4-BE49-F238E27FC236}">
                <a16:creationId xmlns:a16="http://schemas.microsoft.com/office/drawing/2014/main" id="{4C5DE0EC-453C-BC86-7FBD-8FDB12F5C971}"/>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04</a:t>
            </a:r>
            <a:endParaRPr lang="ja-JP" sz="2800" b="1">
              <a:solidFill>
                <a:schemeClr val="bg1"/>
              </a:solidFill>
              <a:latin typeface="Meiryo"/>
              <a:ea typeface="Meiryo"/>
            </a:endParaRPr>
          </a:p>
        </p:txBody>
      </p:sp>
      <p:sp>
        <p:nvSpPr>
          <p:cNvPr id="3" name="テキスト ボックス 2">
            <a:extLst>
              <a:ext uri="{FF2B5EF4-FFF2-40B4-BE49-F238E27FC236}">
                <a16:creationId xmlns:a16="http://schemas.microsoft.com/office/drawing/2014/main" id="{5909231E-680E-DB59-3E87-0339A08D98B0}"/>
              </a:ext>
            </a:extLst>
          </p:cNvPr>
          <p:cNvSpPr txBox="1"/>
          <p:nvPr/>
        </p:nvSpPr>
        <p:spPr>
          <a:xfrm>
            <a:off x="1526778" y="2575904"/>
            <a:ext cx="3645402" cy="81560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700" b="1">
                <a:latin typeface="Meiryo"/>
                <a:ea typeface="Meiryo"/>
                <a:cs typeface="+mn-lt"/>
              </a:rPr>
              <a:t> Improvement of</a:t>
            </a:r>
            <a:endParaRPr lang="ja-JP" sz="1700" b="1">
              <a:latin typeface="Meiryo"/>
              <a:ea typeface="Meiryo"/>
              <a:cs typeface="+mn-lt"/>
            </a:endParaRPr>
          </a:p>
          <a:p>
            <a:r>
              <a:rPr lang="ja-JP" altLang="en-US" sz="1700" b="1" dirty="0">
                <a:latin typeface="Meiryo"/>
                <a:ea typeface="Meiryo"/>
                <a:cs typeface="+mn-lt"/>
              </a:rPr>
              <a:t> </a:t>
            </a:r>
            <a:r>
              <a:rPr lang="ja-JP" sz="1700" b="1">
                <a:latin typeface="Meiryo"/>
                <a:ea typeface="Meiryo"/>
                <a:cs typeface="+mn-lt"/>
              </a:rPr>
              <a:t>Children’s</a:t>
            </a:r>
            <a:r>
              <a:rPr lang="ja-JP" altLang="en-US" sz="1700" b="1">
                <a:latin typeface="Meiryo"/>
                <a:ea typeface="Meiryo"/>
                <a:cs typeface="+mn-lt"/>
              </a:rPr>
              <a:t> </a:t>
            </a:r>
            <a:r>
              <a:rPr lang="ja-JP" sz="1700" b="1">
                <a:latin typeface="Meiryo"/>
                <a:ea typeface="Meiryo"/>
                <a:cs typeface="+mn-lt"/>
              </a:rPr>
              <a:t>Learning</a:t>
            </a:r>
            <a:endParaRPr lang="ja-JP" sz="1700" b="1">
              <a:latin typeface="Meiryo"/>
              <a:ea typeface="Meiryo"/>
            </a:endParaRPr>
          </a:p>
          <a:p>
            <a:r>
              <a:rPr lang="ja-JP" altLang="en-US" sz="1300">
                <a:latin typeface="Meiryo"/>
                <a:ea typeface="Meiryo"/>
                <a:cs typeface="+mn-lt"/>
              </a:rPr>
              <a:t>［</a:t>
            </a:r>
            <a:r>
              <a:rPr lang="en-US" altLang="ja-JP" sz="1300" dirty="0">
                <a:latin typeface="Meiryo"/>
                <a:ea typeface="+mn-lt"/>
                <a:cs typeface="+mn-lt"/>
              </a:rPr>
              <a:t>0</a:t>
            </a:r>
            <a:r>
              <a:rPr lang="ja-JP" sz="1300" dirty="0">
                <a:latin typeface="Meiryo"/>
                <a:ea typeface="Meiryo"/>
                <a:cs typeface="+mn-lt"/>
              </a:rPr>
              <a:t>8 </a:t>
            </a:r>
            <a:r>
              <a:rPr lang="en-US" altLang="ja-JP" sz="1300" dirty="0">
                <a:latin typeface="Meiryo"/>
                <a:ea typeface="Meiryo"/>
                <a:cs typeface="+mn-lt"/>
              </a:rPr>
              <a:t>Education</a:t>
            </a:r>
            <a:r>
              <a:rPr lang="ja-JP" altLang="en-US" sz="1300">
                <a:latin typeface="Meiryo"/>
                <a:ea typeface="Meiryo"/>
                <a:cs typeface="+mn-lt"/>
              </a:rPr>
              <a:t>］</a:t>
            </a:r>
            <a:endParaRPr lang="ja-JP" sz="1300">
              <a:latin typeface="Meiryo"/>
              <a:ea typeface="Meiryo"/>
            </a:endParaRPr>
          </a:p>
        </p:txBody>
      </p:sp>
      <p:sp>
        <p:nvSpPr>
          <p:cNvPr id="6" name="テキスト ボックス 5">
            <a:extLst>
              <a:ext uri="{FF2B5EF4-FFF2-40B4-BE49-F238E27FC236}">
                <a16:creationId xmlns:a16="http://schemas.microsoft.com/office/drawing/2014/main" id="{626AE36F-16DF-650A-2519-3F0995312D15}"/>
              </a:ext>
            </a:extLst>
          </p:cNvPr>
          <p:cNvSpPr txBox="1"/>
          <p:nvPr/>
        </p:nvSpPr>
        <p:spPr>
          <a:xfrm>
            <a:off x="4946188" y="2454651"/>
            <a:ext cx="520869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1350" dirty="0">
                <a:latin typeface="Meiryo"/>
                <a:ea typeface="Meiryo"/>
                <a:cs typeface="+mn-lt"/>
              </a:rPr>
              <a:t>The</a:t>
            </a:r>
            <a:r>
              <a:rPr lang="ja-JP" sz="1350" dirty="0">
                <a:latin typeface="Meiryo"/>
                <a:ea typeface="Meiryo"/>
                <a:cs typeface="+mn-lt"/>
              </a:rPr>
              <a:t> </a:t>
            </a:r>
            <a:r>
              <a:rPr lang="en-US" altLang="ja-JP" sz="1350" dirty="0">
                <a:latin typeface="Meiryo"/>
                <a:ea typeface="Meiryo"/>
                <a:cs typeface="+mn-lt"/>
              </a:rPr>
              <a:t>number</a:t>
            </a:r>
            <a:r>
              <a:rPr lang="ja-JP" sz="1350" dirty="0">
                <a:latin typeface="Meiryo"/>
                <a:ea typeface="Meiryo"/>
                <a:cs typeface="+mn-lt"/>
              </a:rPr>
              <a:t> </a:t>
            </a:r>
            <a:r>
              <a:rPr lang="en-US" altLang="ja-JP" sz="1350" dirty="0">
                <a:latin typeface="Meiryo"/>
                <a:ea typeface="Meiryo"/>
                <a:cs typeface="+mn-lt"/>
              </a:rPr>
              <a:t>of</a:t>
            </a:r>
            <a:r>
              <a:rPr lang="ja-JP" sz="1350" dirty="0">
                <a:latin typeface="Meiryo"/>
                <a:ea typeface="Meiryo"/>
                <a:cs typeface="+mn-lt"/>
              </a:rPr>
              <a:t> </a:t>
            </a:r>
            <a:r>
              <a:rPr lang="en-US" altLang="ja-JP" sz="1350" dirty="0">
                <a:latin typeface="Meiryo"/>
                <a:ea typeface="Meiryo"/>
                <a:cs typeface="+mn-lt"/>
              </a:rPr>
              <a:t>children</a:t>
            </a:r>
            <a:r>
              <a:rPr lang="ja-JP" sz="1350" dirty="0">
                <a:latin typeface="Meiryo"/>
                <a:ea typeface="Meiryo"/>
                <a:cs typeface="+mn-lt"/>
              </a:rPr>
              <a:t> </a:t>
            </a:r>
            <a:r>
              <a:rPr lang="en-US" altLang="ja-JP" sz="1350" dirty="0">
                <a:latin typeface="Meiryo"/>
                <a:ea typeface="Meiryo"/>
                <a:cs typeface="+mn-lt"/>
              </a:rPr>
              <a:t>provided</a:t>
            </a:r>
            <a:r>
              <a:rPr lang="ja-JP" sz="1350" dirty="0">
                <a:latin typeface="Meiryo"/>
                <a:ea typeface="Meiryo"/>
                <a:cs typeface="+mn-lt"/>
              </a:rPr>
              <a:t> </a:t>
            </a:r>
            <a:r>
              <a:rPr lang="en-US" altLang="ja-JP" sz="1350" dirty="0">
                <a:latin typeface="Meiryo"/>
                <a:ea typeface="Meiryo"/>
                <a:cs typeface="+mn-lt"/>
              </a:rPr>
              <a:t>with a</a:t>
            </a:r>
            <a:r>
              <a:rPr lang="ja-JP" sz="1350" dirty="0">
                <a:latin typeface="Meiryo"/>
                <a:ea typeface="Meiryo"/>
                <a:cs typeface="+mn-lt"/>
              </a:rPr>
              <a:t> </a:t>
            </a:r>
            <a:r>
              <a:rPr lang="en-US" altLang="ja-JP" sz="1350" dirty="0">
                <a:latin typeface="Meiryo"/>
                <a:ea typeface="Meiryo"/>
                <a:cs typeface="+mn-lt"/>
              </a:rPr>
              <a:t>quality</a:t>
            </a:r>
            <a:r>
              <a:rPr lang="ja-JP" sz="1350" dirty="0">
                <a:latin typeface="Meiryo"/>
                <a:ea typeface="Meiryo"/>
                <a:cs typeface="+mn-lt"/>
              </a:rPr>
              <a:t> </a:t>
            </a:r>
            <a:r>
              <a:rPr lang="en-US" altLang="ja-JP" sz="1350" dirty="0">
                <a:latin typeface="Meiryo"/>
                <a:ea typeface="Meiryo"/>
                <a:cs typeface="+mn-lt"/>
              </a:rPr>
              <a:t>educational</a:t>
            </a:r>
            <a:r>
              <a:rPr lang="ja-JP" sz="1350" dirty="0">
                <a:latin typeface="Meiryo"/>
                <a:ea typeface="Meiryo"/>
                <a:cs typeface="+mn-lt"/>
              </a:rPr>
              <a:t> </a:t>
            </a:r>
            <a:r>
              <a:rPr lang="en-US" altLang="ja-JP" sz="1350" dirty="0" err="1">
                <a:latin typeface="Meiryo"/>
                <a:ea typeface="Meiryo"/>
                <a:cs typeface="+mn-lt"/>
              </a:rPr>
              <a:t>environm</a:t>
            </a:r>
            <a:r>
              <a:rPr lang="ja-JP" sz="1350">
                <a:latin typeface="Meiryo"/>
                <a:ea typeface="Meiryo"/>
                <a:cs typeface="+mn-lt"/>
              </a:rPr>
              <a:t>e</a:t>
            </a:r>
            <a:r>
              <a:rPr lang="en-US" altLang="ja-JP" sz="1350" dirty="0" err="1">
                <a:latin typeface="Meiryo"/>
                <a:ea typeface="Meiryo"/>
                <a:cs typeface="+mn-lt"/>
              </a:rPr>
              <a:t>nt</a:t>
            </a:r>
            <a:r>
              <a:rPr lang="ja-JP" sz="1100">
                <a:latin typeface="Meiryo"/>
                <a:ea typeface="Meiryo"/>
                <a:cs typeface="+mn-lt"/>
              </a:rPr>
              <a:t>（</a:t>
            </a:r>
            <a:r>
              <a:rPr lang="en-US" altLang="ja-JP" sz="1100" dirty="0">
                <a:latin typeface="Meiryo"/>
                <a:ea typeface="Meiryo"/>
                <a:cs typeface="+mn-lt"/>
              </a:rPr>
              <a:t>FY</a:t>
            </a:r>
            <a:r>
              <a:rPr lang="ja-JP" sz="1100" dirty="0">
                <a:latin typeface="Meiryo"/>
                <a:ea typeface="Meiryo"/>
                <a:cs typeface="+mn-lt"/>
              </a:rPr>
              <a:t>20</a:t>
            </a:r>
            <a:r>
              <a:rPr lang="en-US" altLang="ja-JP" sz="1100" dirty="0">
                <a:latin typeface="Meiryo"/>
                <a:ea typeface="Meiryo"/>
                <a:cs typeface="+mn-lt"/>
              </a:rPr>
              <a:t>15</a:t>
            </a:r>
            <a:r>
              <a:rPr lang="ja-JP" sz="1100">
                <a:latin typeface="Meiryo"/>
                <a:ea typeface="Meiryo"/>
                <a:cs typeface="+mn-lt"/>
              </a:rPr>
              <a:t>–</a:t>
            </a:r>
            <a:r>
              <a:rPr lang="en-US" altLang="ja-JP" sz="1100" dirty="0">
                <a:latin typeface="Meiryo"/>
                <a:ea typeface="Meiryo"/>
                <a:cs typeface="+mn-lt"/>
              </a:rPr>
              <a:t>FY</a:t>
            </a:r>
            <a:r>
              <a:rPr lang="ja-JP" sz="1100" dirty="0">
                <a:latin typeface="Meiryo"/>
                <a:ea typeface="Meiryo"/>
                <a:cs typeface="+mn-lt"/>
              </a:rPr>
              <a:t>2</a:t>
            </a:r>
            <a:r>
              <a:rPr lang="en-US" altLang="ja-JP" sz="1100" dirty="0">
                <a:latin typeface="Meiryo"/>
                <a:ea typeface="Meiryo"/>
                <a:cs typeface="+mn-lt"/>
              </a:rPr>
              <a:t>01</a:t>
            </a:r>
            <a:r>
              <a:rPr lang="ja-JP" sz="1100">
                <a:latin typeface="Meiryo"/>
                <a:ea typeface="Meiryo"/>
                <a:cs typeface="+mn-lt"/>
              </a:rPr>
              <a:t>7）</a:t>
            </a:r>
            <a:endParaRPr lang="ja-JP" altLang="en-US" sz="1350">
              <a:latin typeface="Meiryo"/>
              <a:ea typeface="Meiryo"/>
              <a:cs typeface="+mn-lt"/>
            </a:endParaRPr>
          </a:p>
        </p:txBody>
      </p:sp>
      <p:sp>
        <p:nvSpPr>
          <p:cNvPr id="8" name="テキスト ボックス 7">
            <a:extLst>
              <a:ext uri="{FF2B5EF4-FFF2-40B4-BE49-F238E27FC236}">
                <a16:creationId xmlns:a16="http://schemas.microsoft.com/office/drawing/2014/main" id="{C5D1C62F-BB6D-5F53-FC82-FFFB66D830B9}"/>
              </a:ext>
            </a:extLst>
          </p:cNvPr>
          <p:cNvSpPr txBox="1"/>
          <p:nvPr/>
        </p:nvSpPr>
        <p:spPr>
          <a:xfrm>
            <a:off x="4946188" y="2895736"/>
            <a:ext cx="3285820"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1400" b="1" dirty="0">
                <a:latin typeface="Meiryo"/>
                <a:ea typeface="Meiryo"/>
                <a:cs typeface="+mn-lt"/>
              </a:rPr>
              <a:t>Over </a:t>
            </a:r>
            <a:r>
              <a:rPr lang="en-US" altLang="ja-JP" sz="4000" b="1" dirty="0">
                <a:latin typeface="Meiryo"/>
                <a:ea typeface="Meiryo"/>
                <a:cs typeface="+mn-lt"/>
              </a:rPr>
              <a:t>15</a:t>
            </a:r>
            <a:r>
              <a:rPr lang="en-US" altLang="ja-JP" sz="1400" b="1" dirty="0">
                <a:latin typeface="Meiryo"/>
                <a:ea typeface="Meiryo"/>
                <a:cs typeface="+mn-lt"/>
              </a:rPr>
              <a:t> million children</a:t>
            </a:r>
            <a:endParaRPr lang="ja-JP" sz="1400" b="1">
              <a:latin typeface="Meiryo"/>
              <a:ea typeface="Meiryo"/>
            </a:endParaRPr>
          </a:p>
        </p:txBody>
      </p:sp>
      <p:sp>
        <p:nvSpPr>
          <p:cNvPr id="11" name="テキスト ボックス 10">
            <a:extLst>
              <a:ext uri="{FF2B5EF4-FFF2-40B4-BE49-F238E27FC236}">
                <a16:creationId xmlns:a16="http://schemas.microsoft.com/office/drawing/2014/main" id="{D44ED859-3BAC-C26C-A705-95296F1F3CD9}"/>
              </a:ext>
            </a:extLst>
          </p:cNvPr>
          <p:cNvSpPr txBox="1"/>
          <p:nvPr/>
        </p:nvSpPr>
        <p:spPr>
          <a:xfrm>
            <a:off x="1526778" y="4036561"/>
            <a:ext cx="3645402" cy="5539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700" b="1">
                <a:latin typeface="Meiryo"/>
                <a:ea typeface="Meiryo"/>
                <a:cs typeface="+mn-lt"/>
              </a:rPr>
              <a:t> Realization of Clean City</a:t>
            </a:r>
            <a:endParaRPr lang="ja-JP" sz="1700" b="1">
              <a:latin typeface="Meiryo"/>
              <a:ea typeface="Meiryo"/>
            </a:endParaRPr>
          </a:p>
          <a:p>
            <a:r>
              <a:rPr lang="ja-JP" altLang="en-US" sz="1300">
                <a:latin typeface="Meiryo"/>
                <a:ea typeface="Meiryo"/>
                <a:cs typeface="+mn-lt"/>
              </a:rPr>
              <a:t>［</a:t>
            </a:r>
            <a:r>
              <a:rPr lang="en-US" altLang="ja-JP" sz="1300" dirty="0">
                <a:latin typeface="Meiryo"/>
                <a:ea typeface="+mn-lt"/>
                <a:cs typeface="+mn-lt"/>
              </a:rPr>
              <a:t>18</a:t>
            </a:r>
            <a:r>
              <a:rPr lang="ja-JP" altLang="en-US" sz="1300">
                <a:latin typeface="Meiryo"/>
                <a:ea typeface="Meiryo"/>
                <a:cs typeface="+mn-lt"/>
              </a:rPr>
              <a:t> </a:t>
            </a:r>
            <a:r>
              <a:rPr lang="ja-JP" sz="1300">
                <a:latin typeface="Meiryo"/>
                <a:ea typeface="Meiryo"/>
                <a:cs typeface="+mn-lt"/>
              </a:rPr>
              <a:t>Environmental Management</a:t>
            </a:r>
            <a:r>
              <a:rPr lang="ja-JP" altLang="en-US" sz="1300">
                <a:latin typeface="Meiryo"/>
                <a:ea typeface="Meiryo"/>
                <a:cs typeface="+mn-lt"/>
              </a:rPr>
              <a:t>］</a:t>
            </a:r>
            <a:endParaRPr lang="ja-JP" sz="1300">
              <a:latin typeface="Meiryo"/>
              <a:ea typeface="Meiryo"/>
            </a:endParaRPr>
          </a:p>
        </p:txBody>
      </p:sp>
      <p:sp>
        <p:nvSpPr>
          <p:cNvPr id="13" name="テキスト ボックス 12">
            <a:extLst>
              <a:ext uri="{FF2B5EF4-FFF2-40B4-BE49-F238E27FC236}">
                <a16:creationId xmlns:a16="http://schemas.microsoft.com/office/drawing/2014/main" id="{10096F86-A564-C3FD-2461-670A4B016EBF}"/>
              </a:ext>
            </a:extLst>
          </p:cNvPr>
          <p:cNvSpPr txBox="1"/>
          <p:nvPr/>
        </p:nvSpPr>
        <p:spPr>
          <a:xfrm>
            <a:off x="4946188" y="3804408"/>
            <a:ext cx="557072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350">
                <a:latin typeface="Meiryo"/>
                <a:ea typeface="Meiryo"/>
                <a:cs typeface="+mn-lt"/>
              </a:rPr>
              <a:t>The number of countries and people who</a:t>
            </a:r>
            <a:r>
              <a:rPr lang="ja-JP" altLang="en-US" sz="1350">
                <a:latin typeface="Meiryo"/>
                <a:ea typeface="Meiryo"/>
                <a:cs typeface="+mn-lt"/>
              </a:rPr>
              <a:t> </a:t>
            </a:r>
            <a:r>
              <a:rPr lang="ja-JP" sz="1350">
                <a:latin typeface="Meiryo"/>
                <a:ea typeface="Meiryo"/>
                <a:cs typeface="+mn-lt"/>
              </a:rPr>
              <a:t>benefited from the “J</a:t>
            </a:r>
            <a:r>
              <a:rPr lang="en-US" altLang="ja-JP" sz="1350" dirty="0">
                <a:latin typeface="Meiryo"/>
                <a:ea typeface="Meiryo"/>
                <a:cs typeface="+mn-lt"/>
              </a:rPr>
              <a:t>ICA</a:t>
            </a:r>
            <a:r>
              <a:rPr lang="ja-JP" sz="1350">
                <a:latin typeface="Meiryo"/>
                <a:ea typeface="Meiryo"/>
                <a:cs typeface="+mn-lt"/>
              </a:rPr>
              <a:t> Clean City I</a:t>
            </a:r>
            <a:r>
              <a:rPr lang="en-US" altLang="ja-JP" sz="1350" dirty="0">
                <a:latin typeface="Meiryo"/>
                <a:ea typeface="Meiryo"/>
                <a:cs typeface="+mn-lt"/>
              </a:rPr>
              <a:t>n</a:t>
            </a:r>
            <a:r>
              <a:rPr lang="ja-JP" sz="1350">
                <a:latin typeface="Meiryo"/>
                <a:ea typeface="Meiryo"/>
                <a:cs typeface="+mn-lt"/>
              </a:rPr>
              <a:t>itiativ</a:t>
            </a:r>
            <a:r>
              <a:rPr lang="en-US" altLang="ja-JP" sz="1350" dirty="0">
                <a:latin typeface="Meiryo"/>
                <a:ea typeface="Meiryo"/>
                <a:cs typeface="+mn-lt"/>
              </a:rPr>
              <a:t>e.</a:t>
            </a:r>
            <a:r>
              <a:rPr lang="ja-JP" sz="1350">
                <a:latin typeface="Meiryo"/>
                <a:ea typeface="Meiryo"/>
                <a:cs typeface="+mn-lt"/>
              </a:rPr>
              <a:t>”</a:t>
            </a:r>
            <a:r>
              <a:rPr lang="ja-JP" sz="1100">
                <a:latin typeface="Meiryo"/>
                <a:ea typeface="Meiryo"/>
                <a:cs typeface="+mn-lt"/>
              </a:rPr>
              <a:t>（</a:t>
            </a:r>
            <a:r>
              <a:rPr lang="en-US" altLang="ja-JP" sz="1100" dirty="0">
                <a:latin typeface="Meiryo"/>
                <a:ea typeface="Meiryo"/>
                <a:cs typeface="+mn-lt"/>
              </a:rPr>
              <a:t>FY</a:t>
            </a:r>
            <a:r>
              <a:rPr lang="ja-JP" sz="1100" dirty="0">
                <a:latin typeface="Meiryo"/>
                <a:ea typeface="Meiryo"/>
                <a:cs typeface="+mn-lt"/>
              </a:rPr>
              <a:t>202</a:t>
            </a:r>
            <a:r>
              <a:rPr lang="en-US" altLang="ja-JP" sz="1100" dirty="0">
                <a:latin typeface="Meiryo"/>
                <a:ea typeface="Meiryo"/>
                <a:cs typeface="+mn-lt"/>
              </a:rPr>
              <a:t>1</a:t>
            </a:r>
            <a:r>
              <a:rPr lang="ja-JP" sz="1100">
                <a:latin typeface="Meiryo"/>
                <a:ea typeface="Meiryo"/>
                <a:cs typeface="+mn-lt"/>
              </a:rPr>
              <a:t>-/ as of Nov</a:t>
            </a:r>
            <a:r>
              <a:rPr lang="en-US" altLang="ja-JP" sz="1100" dirty="0">
                <a:latin typeface="Meiryo"/>
                <a:ea typeface="Meiryo"/>
                <a:cs typeface="+mn-lt"/>
              </a:rPr>
              <a:t>ember</a:t>
            </a:r>
            <a:r>
              <a:rPr lang="ja-JP" sz="1100" dirty="0">
                <a:latin typeface="Meiryo"/>
                <a:ea typeface="Meiryo"/>
                <a:cs typeface="+mn-lt"/>
              </a:rPr>
              <a:t> </a:t>
            </a:r>
            <a:r>
              <a:rPr lang="en-US" altLang="ja-JP" sz="1100" dirty="0">
                <a:latin typeface="Meiryo"/>
                <a:ea typeface="Meiryo"/>
                <a:cs typeface="+mn-lt"/>
              </a:rPr>
              <a:t>202</a:t>
            </a:r>
            <a:r>
              <a:rPr lang="ja-JP" sz="1100">
                <a:latin typeface="Meiryo"/>
                <a:ea typeface="Meiryo"/>
                <a:cs typeface="+mn-lt"/>
              </a:rPr>
              <a:t>3）</a:t>
            </a:r>
            <a:endParaRPr lang="ja-JP" sz="1350">
              <a:latin typeface="Meiryo"/>
              <a:ea typeface="Meiryo"/>
              <a:cs typeface="+mn-lt"/>
            </a:endParaRPr>
          </a:p>
        </p:txBody>
      </p:sp>
      <p:sp>
        <p:nvSpPr>
          <p:cNvPr id="14" name="テキスト ボックス 13">
            <a:extLst>
              <a:ext uri="{FF2B5EF4-FFF2-40B4-BE49-F238E27FC236}">
                <a16:creationId xmlns:a16="http://schemas.microsoft.com/office/drawing/2014/main" id="{E1597307-A4DB-E6D1-BC2D-4716722C65B7}"/>
              </a:ext>
            </a:extLst>
          </p:cNvPr>
          <p:cNvSpPr txBox="1"/>
          <p:nvPr/>
        </p:nvSpPr>
        <p:spPr>
          <a:xfrm>
            <a:off x="4946188" y="4256291"/>
            <a:ext cx="4613773"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4000" b="1" dirty="0">
                <a:latin typeface="Meiryo"/>
                <a:ea typeface="+mn-lt"/>
                <a:cs typeface="+mn-lt"/>
              </a:rPr>
              <a:t>42</a:t>
            </a:r>
            <a:r>
              <a:rPr lang="en-US" sz="1400" b="1" dirty="0">
                <a:latin typeface="Meiryo"/>
                <a:ea typeface="+mn-lt"/>
                <a:cs typeface="+mn-lt"/>
              </a:rPr>
              <a:t> countries </a:t>
            </a:r>
            <a:r>
              <a:rPr lang="en-US" sz="4000" b="1" dirty="0">
                <a:latin typeface="Meiryo"/>
                <a:ea typeface="+mn-lt"/>
                <a:cs typeface="+mn-lt"/>
              </a:rPr>
              <a:t>170</a:t>
            </a:r>
            <a:r>
              <a:rPr lang="en-US" sz="1400" b="1" dirty="0">
                <a:latin typeface="Meiryo"/>
                <a:ea typeface="+mn-lt"/>
                <a:cs typeface="+mn-lt"/>
              </a:rPr>
              <a:t> </a:t>
            </a:r>
            <a:r>
              <a:rPr lang="en-US" altLang="ja-JP" sz="1400" b="1" dirty="0">
                <a:latin typeface="Meiryo"/>
                <a:ea typeface="Meiryo"/>
                <a:cs typeface="+mn-lt"/>
              </a:rPr>
              <a:t> </a:t>
            </a:r>
            <a:r>
              <a:rPr lang="ja-JP" altLang="en-US" sz="1400" b="1">
                <a:latin typeface="Meiryo"/>
                <a:ea typeface="Meiryo"/>
                <a:cs typeface="+mn-lt"/>
              </a:rPr>
              <a:t>million </a:t>
            </a:r>
            <a:r>
              <a:rPr lang="ja-JP" sz="1400" b="1">
                <a:latin typeface="Meiryo"/>
                <a:ea typeface="Meiryo"/>
                <a:cs typeface="+mn-lt"/>
              </a:rPr>
              <a:t>people</a:t>
            </a:r>
            <a:endParaRPr lang="ja-JP" sz="1400" b="1">
              <a:latin typeface="Meiryo"/>
              <a:ea typeface="Meiryo"/>
            </a:endParaRPr>
          </a:p>
        </p:txBody>
      </p:sp>
      <p:sp>
        <p:nvSpPr>
          <p:cNvPr id="29" name="テキスト ボックス 28">
            <a:extLst>
              <a:ext uri="{FF2B5EF4-FFF2-40B4-BE49-F238E27FC236}">
                <a16:creationId xmlns:a16="http://schemas.microsoft.com/office/drawing/2014/main" id="{96A041E9-E85C-3101-D99D-4E9F190033A3}"/>
              </a:ext>
            </a:extLst>
          </p:cNvPr>
          <p:cNvSpPr txBox="1"/>
          <p:nvPr/>
        </p:nvSpPr>
        <p:spPr>
          <a:xfrm>
            <a:off x="1526778" y="5396959"/>
            <a:ext cx="3645402" cy="75405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altLang="en-US" sz="1700" b="1">
                <a:latin typeface="Meiryo"/>
                <a:ea typeface="Meiryo"/>
                <a:cs typeface="+mn-lt"/>
              </a:rPr>
              <a:t> Access to Safe Water</a:t>
            </a:r>
            <a:endParaRPr lang="ja-JP" sz="1700" b="1">
              <a:latin typeface="Meiryo"/>
              <a:ea typeface="Meiryo"/>
            </a:endParaRPr>
          </a:p>
          <a:p>
            <a:r>
              <a:rPr lang="ja-JP" altLang="en-US" sz="1300">
                <a:latin typeface="Meiryo"/>
                <a:ea typeface="Meiryo"/>
                <a:cs typeface="+mn-lt"/>
              </a:rPr>
              <a:t>［</a:t>
            </a:r>
            <a:r>
              <a:rPr lang="en-US" altLang="ja-JP" sz="1300" dirty="0">
                <a:latin typeface="Meiryo"/>
                <a:ea typeface="+mn-lt"/>
                <a:cs typeface="+mn-lt"/>
              </a:rPr>
              <a:t>19</a:t>
            </a:r>
            <a:r>
              <a:rPr lang="ja-JP" altLang="en-US" sz="1300">
                <a:latin typeface="Meiryo"/>
                <a:ea typeface="Meiryo"/>
                <a:cs typeface="+mn-lt"/>
              </a:rPr>
              <a:t> Sustainable Water Resources Management and Water Supply］</a:t>
            </a:r>
            <a:endParaRPr lang="ja-JP" sz="1300">
              <a:latin typeface="Meiryo"/>
              <a:ea typeface="Meiryo"/>
            </a:endParaRPr>
          </a:p>
        </p:txBody>
      </p:sp>
      <p:sp>
        <p:nvSpPr>
          <p:cNvPr id="30" name="テキスト ボックス 29">
            <a:extLst>
              <a:ext uri="{FF2B5EF4-FFF2-40B4-BE49-F238E27FC236}">
                <a16:creationId xmlns:a16="http://schemas.microsoft.com/office/drawing/2014/main" id="{2B148C0A-6902-BD80-9958-DF14C25B333C}"/>
              </a:ext>
            </a:extLst>
          </p:cNvPr>
          <p:cNvSpPr txBox="1"/>
          <p:nvPr/>
        </p:nvSpPr>
        <p:spPr>
          <a:xfrm>
            <a:off x="4946188" y="5265901"/>
            <a:ext cx="5200193"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ja-JP" sz="1350">
                <a:latin typeface="Meiryo"/>
                <a:ea typeface="Meiryo"/>
                <a:cs typeface="+mn-lt"/>
              </a:rPr>
              <a:t>The number of people who gained access to</a:t>
            </a:r>
            <a:r>
              <a:rPr lang="ja-JP" altLang="en-US" sz="1350">
                <a:latin typeface="Meiryo"/>
                <a:ea typeface="Meiryo"/>
                <a:cs typeface="+mn-lt"/>
              </a:rPr>
              <a:t> </a:t>
            </a:r>
            <a:r>
              <a:rPr lang="ja-JP" sz="1350">
                <a:latin typeface="Meiryo"/>
                <a:ea typeface="Meiryo"/>
                <a:cs typeface="+mn-lt"/>
              </a:rPr>
              <a:t>safe water for water supply facilities</a:t>
            </a:r>
            <a:r>
              <a:rPr lang="ja-JP" sz="1100">
                <a:latin typeface="Meiryo"/>
                <a:ea typeface="Meiryo"/>
                <a:cs typeface="+mn-lt"/>
              </a:rPr>
              <a:t>（</a:t>
            </a:r>
            <a:r>
              <a:rPr lang="en-US" altLang="ja-JP" sz="1100" dirty="0">
                <a:latin typeface="Meiryo"/>
                <a:ea typeface="Meiryo"/>
                <a:cs typeface="+mn-lt"/>
              </a:rPr>
              <a:t>Cumulative</a:t>
            </a:r>
            <a:r>
              <a:rPr lang="ja-JP" altLang="en-US" sz="1100" dirty="0">
                <a:latin typeface="Meiryo"/>
                <a:ea typeface="Meiryo"/>
                <a:cs typeface="+mn-lt"/>
              </a:rPr>
              <a:t> </a:t>
            </a:r>
            <a:r>
              <a:rPr lang="en-US" altLang="ja-JP" sz="1100" dirty="0">
                <a:latin typeface="Meiryo"/>
                <a:ea typeface="Meiryo"/>
                <a:cs typeface="+mn-lt"/>
              </a:rPr>
              <a:t>total</a:t>
            </a:r>
            <a:r>
              <a:rPr lang="ja-JP" altLang="en-US" sz="1100" dirty="0">
                <a:latin typeface="Meiryo"/>
                <a:ea typeface="Meiryo"/>
                <a:cs typeface="+mn-lt"/>
              </a:rPr>
              <a:t> </a:t>
            </a:r>
            <a:r>
              <a:rPr lang="en-US" altLang="ja-JP" sz="1100" dirty="0">
                <a:latin typeface="Meiryo"/>
                <a:ea typeface="Meiryo"/>
                <a:cs typeface="+mn-lt"/>
              </a:rPr>
              <a:t>for</a:t>
            </a:r>
            <a:r>
              <a:rPr lang="ja-JP" altLang="en-US" sz="1100" dirty="0">
                <a:latin typeface="Meiryo"/>
                <a:ea typeface="Meiryo"/>
                <a:cs typeface="+mn-lt"/>
              </a:rPr>
              <a:t> </a:t>
            </a:r>
            <a:r>
              <a:rPr lang="en-US" altLang="ja-JP" sz="1100" dirty="0">
                <a:latin typeface="Meiryo"/>
                <a:ea typeface="Meiryo"/>
                <a:cs typeface="+mn-lt"/>
              </a:rPr>
              <a:t>FY1999–FY2022</a:t>
            </a:r>
            <a:r>
              <a:rPr lang="ja-JP" sz="1100" dirty="0">
                <a:latin typeface="Meiryo"/>
                <a:ea typeface="Meiryo"/>
                <a:cs typeface="+mn-lt"/>
              </a:rPr>
              <a:t>）</a:t>
            </a:r>
            <a:endParaRPr lang="ja-JP" altLang="en-US" sz="1350">
              <a:latin typeface="Meiryo"/>
              <a:ea typeface="Meiryo"/>
              <a:cs typeface="+mn-lt"/>
            </a:endParaRPr>
          </a:p>
        </p:txBody>
      </p:sp>
      <p:sp>
        <p:nvSpPr>
          <p:cNvPr id="31" name="テキスト ボックス 30">
            <a:extLst>
              <a:ext uri="{FF2B5EF4-FFF2-40B4-BE49-F238E27FC236}">
                <a16:creationId xmlns:a16="http://schemas.microsoft.com/office/drawing/2014/main" id="{6027235C-BCE7-4E87-DE52-F21A33C3691A}"/>
              </a:ext>
            </a:extLst>
          </p:cNvPr>
          <p:cNvSpPr txBox="1"/>
          <p:nvPr/>
        </p:nvSpPr>
        <p:spPr>
          <a:xfrm>
            <a:off x="4946188" y="5718043"/>
            <a:ext cx="4086556"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sz="4000" b="1">
                <a:latin typeface="Meiryo"/>
                <a:ea typeface="+mn-lt"/>
                <a:cs typeface="+mn-lt"/>
              </a:rPr>
              <a:t>84</a:t>
            </a:r>
            <a:r>
              <a:rPr lang="en-US" sz="1400" b="1" dirty="0">
                <a:latin typeface="Meiryo"/>
                <a:ea typeface="+mn-lt"/>
                <a:cs typeface="+mn-lt"/>
              </a:rPr>
              <a:t> </a:t>
            </a:r>
            <a:r>
              <a:rPr lang="en-US" altLang="ja-JP" sz="1400" b="1">
                <a:latin typeface="Meiryo"/>
                <a:ea typeface="Meiryo"/>
                <a:cs typeface="+mn-lt"/>
              </a:rPr>
              <a:t>million</a:t>
            </a:r>
            <a:r>
              <a:rPr lang="ja-JP" altLang="en-US" sz="1400" b="1" dirty="0">
                <a:latin typeface="Meiryo"/>
                <a:ea typeface="Meiryo"/>
                <a:cs typeface="+mn-lt"/>
              </a:rPr>
              <a:t> </a:t>
            </a:r>
            <a:r>
              <a:rPr lang="en-US" altLang="ja-JP" sz="1400" b="1">
                <a:latin typeface="Meiryo"/>
                <a:ea typeface="Meiryo"/>
                <a:cs typeface="+mn-lt"/>
              </a:rPr>
              <a:t>people</a:t>
            </a:r>
            <a:endParaRPr lang="ja-JP" altLang="en-US" sz="1400">
              <a:latin typeface="Meiryo"/>
              <a:ea typeface="Meiryo"/>
              <a:cs typeface="+mn-lt"/>
            </a:endParaRPr>
          </a:p>
        </p:txBody>
      </p:sp>
      <p:pic>
        <p:nvPicPr>
          <p:cNvPr id="9" name="図 8" descr="アイコン&#10;&#10;AI 生成コンテンツは間違っている可能性があります。">
            <a:extLst>
              <a:ext uri="{FF2B5EF4-FFF2-40B4-BE49-F238E27FC236}">
                <a16:creationId xmlns:a16="http://schemas.microsoft.com/office/drawing/2014/main" id="{B587F395-37FD-48EF-3D41-599E4999CE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1972" y="2391644"/>
            <a:ext cx="598538" cy="888263"/>
          </a:xfrm>
          <a:prstGeom prst="rect">
            <a:avLst/>
          </a:prstGeom>
          <a:ln>
            <a:noFill/>
          </a:ln>
        </p:spPr>
      </p:pic>
      <p:pic>
        <p:nvPicPr>
          <p:cNvPr id="12" name="図 11" descr="アイコン&#10;&#10;AI 生成コンテンツは間違っている可能性があります。">
            <a:extLst>
              <a:ext uri="{FF2B5EF4-FFF2-40B4-BE49-F238E27FC236}">
                <a16:creationId xmlns:a16="http://schemas.microsoft.com/office/drawing/2014/main" id="{BBDE1A47-CF18-0B5E-653B-BFF0458068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286" y="3967499"/>
            <a:ext cx="793300" cy="690871"/>
          </a:xfrm>
          <a:prstGeom prst="rect">
            <a:avLst/>
          </a:prstGeom>
          <a:ln>
            <a:noFill/>
          </a:ln>
        </p:spPr>
      </p:pic>
      <p:pic>
        <p:nvPicPr>
          <p:cNvPr id="17" name="図 16" descr="アイコン&#10;&#10;AI 生成コンテンツは間違っている可能性があります。">
            <a:extLst>
              <a:ext uri="{FF2B5EF4-FFF2-40B4-BE49-F238E27FC236}">
                <a16:creationId xmlns:a16="http://schemas.microsoft.com/office/drawing/2014/main" id="{588E8599-58F7-D6EB-B594-03706D67C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625" y="5458282"/>
            <a:ext cx="515407" cy="791974"/>
          </a:xfrm>
          <a:prstGeom prst="rect">
            <a:avLst/>
          </a:prstGeom>
          <a:ln>
            <a:noFill/>
          </a:ln>
        </p:spPr>
      </p:pic>
      <p:grpSp>
        <p:nvGrpSpPr>
          <p:cNvPr id="7" name="グループ化 6">
            <a:extLst>
              <a:ext uri="{FF2B5EF4-FFF2-40B4-BE49-F238E27FC236}">
                <a16:creationId xmlns:a16="http://schemas.microsoft.com/office/drawing/2014/main" id="{9C22A4FB-53F2-B6AF-D825-0DBF591B5F5B}"/>
              </a:ext>
            </a:extLst>
          </p:cNvPr>
          <p:cNvGrpSpPr/>
          <p:nvPr/>
        </p:nvGrpSpPr>
        <p:grpSpPr>
          <a:xfrm>
            <a:off x="10154487" y="7132940"/>
            <a:ext cx="476056" cy="275437"/>
            <a:chOff x="9952321" y="7089339"/>
            <a:chExt cx="476056" cy="275437"/>
          </a:xfrm>
        </p:grpSpPr>
        <p:sp>
          <p:nvSpPr>
            <p:cNvPr id="4" name="楕円 3">
              <a:extLst>
                <a:ext uri="{FF2B5EF4-FFF2-40B4-BE49-F238E27FC236}">
                  <a16:creationId xmlns:a16="http://schemas.microsoft.com/office/drawing/2014/main" id="{C162952A-BBE4-1D4D-D25B-BAF99181123B}"/>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DF79ABD1-C3A1-5C1C-CE20-7F55E60D9287}"/>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07</a:t>
              </a:r>
              <a:endParaRPr lang="ja-JP" sz="1000" dirty="0">
                <a:latin typeface="Meiryo"/>
                <a:ea typeface="Meiryo"/>
              </a:endParaRPr>
            </a:p>
          </p:txBody>
        </p:sp>
      </p:grpSp>
      <p:sp>
        <p:nvSpPr>
          <p:cNvPr id="10" name="テキスト ボックス タイトル">
            <a:extLst>
              <a:ext uri="{FF2B5EF4-FFF2-40B4-BE49-F238E27FC236}">
                <a16:creationId xmlns:a16="http://schemas.microsoft.com/office/drawing/2014/main" id="{E8D96C4D-EC7E-C968-AD10-19DC511AE84C}"/>
              </a:ext>
            </a:extLst>
          </p:cNvPr>
          <p:cNvSpPr txBox="1"/>
          <p:nvPr/>
        </p:nvSpPr>
        <p:spPr>
          <a:xfrm>
            <a:off x="1681565" y="780824"/>
            <a:ext cx="8425186"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a:latin typeface="Meiryo"/>
                <a:ea typeface="Meiryo"/>
                <a:cs typeface="+mn-lt"/>
              </a:rPr>
              <a:t>JICA</a:t>
            </a:r>
            <a:r>
              <a:rPr lang="ja-JP" sz="2800" b="1" dirty="0">
                <a:latin typeface="Meiryo"/>
                <a:ea typeface="Meiryo"/>
                <a:cs typeface="+mn-lt"/>
              </a:rPr>
              <a:t> </a:t>
            </a:r>
            <a:r>
              <a:rPr lang="en-US" altLang="ja-JP" sz="2800" b="1">
                <a:latin typeface="Meiryo"/>
                <a:ea typeface="Meiryo"/>
                <a:cs typeface="+mn-lt"/>
              </a:rPr>
              <a:t>Global</a:t>
            </a:r>
            <a:r>
              <a:rPr lang="ja-JP" sz="2800" b="1" dirty="0">
                <a:latin typeface="Meiryo"/>
                <a:ea typeface="Meiryo"/>
                <a:cs typeface="+mn-lt"/>
              </a:rPr>
              <a:t> </a:t>
            </a:r>
            <a:r>
              <a:rPr lang="en-US" altLang="ja-JP" sz="2800" b="1">
                <a:latin typeface="Meiryo"/>
                <a:ea typeface="Meiryo"/>
                <a:cs typeface="+mn-lt"/>
              </a:rPr>
              <a:t>Agenda</a:t>
            </a:r>
            <a:r>
              <a:rPr lang="ja-JP" sz="2800" b="1" dirty="0">
                <a:latin typeface="Meiryo"/>
                <a:ea typeface="Meiryo"/>
                <a:cs typeface="+mn-lt"/>
              </a:rPr>
              <a:t>　</a:t>
            </a:r>
            <a:r>
              <a:rPr lang="en-US" altLang="ja-JP" sz="1800" b="1">
                <a:latin typeface="Meiryo"/>
                <a:ea typeface="Meiryo"/>
                <a:cs typeface="+mn-lt"/>
              </a:rPr>
              <a:t>Impact</a:t>
            </a:r>
            <a:r>
              <a:rPr lang="ja-JP" sz="1800" b="1" dirty="0">
                <a:latin typeface="Meiryo"/>
                <a:ea typeface="Meiryo"/>
                <a:cs typeface="+mn-lt"/>
              </a:rPr>
              <a:t> </a:t>
            </a:r>
            <a:r>
              <a:rPr lang="en-US" altLang="ja-JP" sz="1800" b="1">
                <a:latin typeface="Meiryo"/>
                <a:ea typeface="Meiryo"/>
                <a:cs typeface="+mn-lt"/>
              </a:rPr>
              <a:t>from</a:t>
            </a:r>
            <a:r>
              <a:rPr lang="ja-JP" sz="1800" b="1" dirty="0">
                <a:latin typeface="Meiryo"/>
                <a:ea typeface="Meiryo"/>
                <a:cs typeface="+mn-lt"/>
              </a:rPr>
              <a:t> </a:t>
            </a:r>
            <a:r>
              <a:rPr lang="en-US" altLang="ja-JP" sz="1800" b="1">
                <a:latin typeface="Meiryo"/>
                <a:ea typeface="Meiryo"/>
                <a:cs typeface="+mn-lt"/>
              </a:rPr>
              <a:t>JICA</a:t>
            </a:r>
            <a:r>
              <a:rPr lang="ja-JP" sz="1800" b="1">
                <a:latin typeface="Meiryo"/>
                <a:ea typeface="Meiryo"/>
                <a:cs typeface="+mn-lt"/>
              </a:rPr>
              <a:t>’</a:t>
            </a:r>
            <a:r>
              <a:rPr lang="en-US" altLang="ja-JP" sz="1800" b="1">
                <a:latin typeface="Meiryo"/>
                <a:ea typeface="Meiryo"/>
                <a:cs typeface="+mn-lt"/>
              </a:rPr>
              <a:t>s</a:t>
            </a:r>
            <a:r>
              <a:rPr lang="ja-JP" sz="1800" b="1" dirty="0">
                <a:latin typeface="Meiryo"/>
                <a:ea typeface="Meiryo"/>
                <a:cs typeface="+mn-lt"/>
              </a:rPr>
              <a:t> </a:t>
            </a:r>
            <a:r>
              <a:rPr lang="en-US" altLang="ja-JP" sz="1800" b="1">
                <a:latin typeface="Meiryo"/>
                <a:ea typeface="Meiryo"/>
                <a:cs typeface="+mn-lt"/>
              </a:rPr>
              <a:t>Cooperati</a:t>
            </a:r>
            <a:r>
              <a:rPr lang="ja-JP" sz="1800" b="1">
                <a:latin typeface="Meiryo"/>
                <a:ea typeface="Meiryo"/>
                <a:cs typeface="+mn-lt"/>
              </a:rPr>
              <a:t>on</a:t>
            </a:r>
            <a:endParaRPr lang="ja-JP" sz="1800" b="1">
              <a:latin typeface="Meiryo"/>
              <a:ea typeface="Meiryo"/>
            </a:endParaRPr>
          </a:p>
        </p:txBody>
      </p:sp>
    </p:spTree>
    <p:extLst>
      <p:ext uri="{BB962C8B-B14F-4D97-AF65-F5344CB8AC3E}">
        <p14:creationId xmlns:p14="http://schemas.microsoft.com/office/powerpoint/2010/main" val="87711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0E566-A283-9DE8-7BAF-A424C818ED84}"/>
            </a:ext>
          </a:extLst>
        </p:cNvPr>
        <p:cNvGrpSpPr/>
        <p:nvPr/>
      </p:nvGrpSpPr>
      <p:grpSpPr>
        <a:xfrm>
          <a:off x="0" y="0"/>
          <a:ext cx="0" cy="0"/>
          <a:chOff x="0" y="0"/>
          <a:chExt cx="0" cy="0"/>
        </a:xfrm>
      </p:grpSpPr>
      <p:grpSp>
        <p:nvGrpSpPr>
          <p:cNvPr id="2" name="ガイド" hidden="1">
            <a:extLst>
              <a:ext uri="{FF2B5EF4-FFF2-40B4-BE49-F238E27FC236}">
                <a16:creationId xmlns:a16="http://schemas.microsoft.com/office/drawing/2014/main" id="{8494DBD1-C77B-F054-E14F-39F191E46B8D}"/>
              </a:ext>
            </a:extLst>
          </p:cNvPr>
          <p:cNvGrpSpPr/>
          <p:nvPr/>
        </p:nvGrpSpPr>
        <p:grpSpPr>
          <a:xfrm>
            <a:off x="536312" y="1784002"/>
            <a:ext cx="9612344" cy="5240648"/>
            <a:chOff x="536360" y="1784002"/>
            <a:chExt cx="9612344" cy="5240648"/>
          </a:xfrm>
        </p:grpSpPr>
        <p:sp>
          <p:nvSpPr>
            <p:cNvPr id="6" name="ガイド">
              <a:extLst>
                <a:ext uri="{FF2B5EF4-FFF2-40B4-BE49-F238E27FC236}">
                  <a16:creationId xmlns:a16="http://schemas.microsoft.com/office/drawing/2014/main" id="{0B02D5A0-9AC9-C000-21C5-AFDA59E41587}"/>
                </a:ext>
              </a:extLst>
            </p:cNvPr>
            <p:cNvSpPr/>
            <p:nvPr/>
          </p:nvSpPr>
          <p:spPr>
            <a:xfrm>
              <a:off x="536360" y="1784002"/>
              <a:ext cx="9612344" cy="52406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endParaRPr lang="ja-JP" altLang="en-US" sz="1959"/>
            </a:p>
          </p:txBody>
        </p:sp>
        <p:cxnSp>
          <p:nvCxnSpPr>
            <p:cNvPr id="7" name="直線矢印コネクタ 6">
              <a:extLst>
                <a:ext uri="{FF2B5EF4-FFF2-40B4-BE49-F238E27FC236}">
                  <a16:creationId xmlns:a16="http://schemas.microsoft.com/office/drawing/2014/main" id="{495654D0-78B0-BF44-6977-BA2B604ED307}"/>
                </a:ext>
              </a:extLst>
            </p:cNvPr>
            <p:cNvCxnSpPr>
              <a:cxnSpLocks/>
            </p:cNvCxnSpPr>
            <p:nvPr/>
          </p:nvCxnSpPr>
          <p:spPr>
            <a:xfrm flipH="1">
              <a:off x="5329169" y="1787212"/>
              <a:ext cx="11318" cy="5234981"/>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 name="テキスト ボックス 00">
            <a:extLst>
              <a:ext uri="{FF2B5EF4-FFF2-40B4-BE49-F238E27FC236}">
                <a16:creationId xmlns:a16="http://schemas.microsoft.com/office/drawing/2014/main" id="{F8AC3890-D54C-7F0C-8635-FDD178D0382C}"/>
              </a:ext>
            </a:extLst>
          </p:cNvPr>
          <p:cNvSpPr txBox="1"/>
          <p:nvPr/>
        </p:nvSpPr>
        <p:spPr>
          <a:xfrm>
            <a:off x="592410" y="782545"/>
            <a:ext cx="79484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ja-JP" altLang="en-US" sz="2800" b="1">
                <a:solidFill>
                  <a:schemeClr val="bg1"/>
                </a:solidFill>
                <a:latin typeface="Meiryo"/>
                <a:ea typeface="Meiryo"/>
              </a:rPr>
              <a:t>05</a:t>
            </a:r>
            <a:endParaRPr lang="ja-JP" sz="2800" b="1">
              <a:solidFill>
                <a:schemeClr val="bg1"/>
              </a:solidFill>
              <a:latin typeface="Meiryo"/>
              <a:ea typeface="Meiryo"/>
            </a:endParaRPr>
          </a:p>
        </p:txBody>
      </p:sp>
      <p:sp>
        <p:nvSpPr>
          <p:cNvPr id="22" name="テキスト ボックス タイトル">
            <a:extLst>
              <a:ext uri="{FF2B5EF4-FFF2-40B4-BE49-F238E27FC236}">
                <a16:creationId xmlns:a16="http://schemas.microsoft.com/office/drawing/2014/main" id="{9C6A2600-79B4-098D-FE5A-3DED66BC0335}"/>
              </a:ext>
            </a:extLst>
          </p:cNvPr>
          <p:cNvSpPr txBox="1"/>
          <p:nvPr/>
        </p:nvSpPr>
        <p:spPr>
          <a:xfrm>
            <a:off x="1681565" y="780824"/>
            <a:ext cx="704173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r>
              <a:rPr lang="en-US" altLang="ja-JP" sz="2800" b="1" dirty="0">
                <a:latin typeface="Meiryo"/>
                <a:ea typeface="Meiryo"/>
                <a:cs typeface="+mn-lt"/>
              </a:rPr>
              <a:t>JICA</a:t>
            </a:r>
            <a:r>
              <a:rPr lang="ja-JP" sz="2800" b="1">
                <a:latin typeface="Meiryo"/>
                <a:ea typeface="Meiryo"/>
                <a:cs typeface="+mn-lt"/>
              </a:rPr>
              <a:t> Sustainability Policy</a:t>
            </a:r>
            <a:endParaRPr lang="ja-JP" sz="2800" b="1">
              <a:latin typeface="Meiryo"/>
              <a:ea typeface="Meiryo"/>
            </a:endParaRPr>
          </a:p>
        </p:txBody>
      </p:sp>
      <p:grpSp>
        <p:nvGrpSpPr>
          <p:cNvPr id="15" name="グループ化 14">
            <a:extLst>
              <a:ext uri="{FF2B5EF4-FFF2-40B4-BE49-F238E27FC236}">
                <a16:creationId xmlns:a16="http://schemas.microsoft.com/office/drawing/2014/main" id="{E9579FA5-6242-EF1E-10D8-13BE01902445}"/>
              </a:ext>
            </a:extLst>
          </p:cNvPr>
          <p:cNvGrpSpPr/>
          <p:nvPr/>
        </p:nvGrpSpPr>
        <p:grpSpPr>
          <a:xfrm>
            <a:off x="1042469" y="1830481"/>
            <a:ext cx="8913357" cy="1415772"/>
            <a:chOff x="1767889" y="1549054"/>
            <a:chExt cx="8913357" cy="1415772"/>
          </a:xfrm>
        </p:grpSpPr>
        <p:sp>
          <p:nvSpPr>
            <p:cNvPr id="3" name="テキスト ボックス 2">
              <a:extLst>
                <a:ext uri="{FF2B5EF4-FFF2-40B4-BE49-F238E27FC236}">
                  <a16:creationId xmlns:a16="http://schemas.microsoft.com/office/drawing/2014/main" id="{69C84FD3-CFBA-957D-9D07-64D8E3E8E002}"/>
                </a:ext>
              </a:extLst>
            </p:cNvPr>
            <p:cNvSpPr txBox="1"/>
            <p:nvPr/>
          </p:nvSpPr>
          <p:spPr>
            <a:xfrm>
              <a:off x="1767889" y="2013777"/>
              <a:ext cx="3141969" cy="4770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en-US" altLang="ja-JP" sz="2500" b="1" dirty="0">
                  <a:latin typeface="Meiryo"/>
                  <a:ea typeface="+mn-lt"/>
                  <a:cs typeface="+mn-lt"/>
                </a:rPr>
                <a:t>Environment</a:t>
              </a:r>
              <a:endParaRPr lang="ja-JP" sz="1700" dirty="0">
                <a:latin typeface="Meiryo"/>
                <a:ea typeface="Meiryo"/>
              </a:endParaRPr>
            </a:p>
          </p:txBody>
        </p:sp>
        <p:sp>
          <p:nvSpPr>
            <p:cNvPr id="9" name="テキスト ボックス 8">
              <a:extLst>
                <a:ext uri="{FF2B5EF4-FFF2-40B4-BE49-F238E27FC236}">
                  <a16:creationId xmlns:a16="http://schemas.microsoft.com/office/drawing/2014/main" id="{DE331255-C030-8355-8EC3-5AC9947376EA}"/>
                </a:ext>
              </a:extLst>
            </p:cNvPr>
            <p:cNvSpPr txBox="1"/>
            <p:nvPr/>
          </p:nvSpPr>
          <p:spPr>
            <a:xfrm>
              <a:off x="4800127" y="1549054"/>
              <a:ext cx="5881119" cy="141577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1600">
                  <a:solidFill>
                    <a:srgbClr val="008CCF"/>
                  </a:solidFill>
                  <a:latin typeface="Meiryo"/>
                  <a:ea typeface="Meiryo"/>
                  <a:cs typeface="+mn-lt"/>
                </a:rPr>
                <a:t>●</a:t>
              </a:r>
              <a:r>
                <a:rPr lang="ja-JP" altLang="en-US" sz="1600">
                  <a:latin typeface="Meiryo"/>
                  <a:ea typeface="Meiryo"/>
                  <a:cs typeface="+mn-lt"/>
                </a:rPr>
                <a:t> Climate-Related Information Disclosure in Accordance</a:t>
              </a:r>
              <a:endParaRPr lang="ja-JP" sz="1600">
                <a:latin typeface="Meiryo"/>
                <a:ea typeface="Meiryo"/>
                <a:cs typeface="+mn-lt"/>
              </a:endParaRPr>
            </a:p>
            <a:p>
              <a:r>
                <a:rPr lang="ja-JP" altLang="en-US" sz="1600">
                  <a:latin typeface="Meiryo"/>
                  <a:ea typeface="Meiryo"/>
                  <a:cs typeface="+mn-lt"/>
                </a:rPr>
                <a:t>    with TCFD Recommendations</a:t>
              </a:r>
              <a:endParaRPr lang="ja-JP" sz="1600">
                <a:latin typeface="Meiryo"/>
                <a:ea typeface="Meiryo"/>
              </a:endParaRPr>
            </a:p>
            <a:p>
              <a:pPr>
                <a:lnSpc>
                  <a:spcPct val="150000"/>
                </a:lnSpc>
              </a:pPr>
              <a:r>
                <a:rPr lang="ja-JP" altLang="en-US" sz="1600">
                  <a:solidFill>
                    <a:srgbClr val="008CCF"/>
                  </a:solidFill>
                  <a:latin typeface="Meiryo"/>
                  <a:ea typeface="Meiryo"/>
                  <a:cs typeface="+mn-lt"/>
                </a:rPr>
                <a:t>●</a:t>
              </a:r>
              <a:r>
                <a:rPr lang="ja-JP" altLang="en-US" sz="1600">
                  <a:latin typeface="Meiryo"/>
                  <a:ea typeface="Meiryo"/>
                  <a:cs typeface="+mn-lt"/>
                </a:rPr>
                <a:t> </a:t>
              </a:r>
              <a:r>
                <a:rPr lang="ja-JP" sz="1600">
                  <a:latin typeface="Meiryo"/>
                  <a:ea typeface="Meiryo"/>
                  <a:cs typeface="+mn-lt"/>
                </a:rPr>
                <a:t>Environmental Management</a:t>
              </a:r>
              <a:endParaRPr lang="ja-JP" sz="1600">
                <a:latin typeface="Meiryo"/>
                <a:ea typeface="Meiryo"/>
              </a:endParaRPr>
            </a:p>
            <a:p>
              <a:pPr>
                <a:lnSpc>
                  <a:spcPct val="150000"/>
                </a:lnSpc>
              </a:pPr>
              <a:r>
                <a:rPr lang="ja-JP" altLang="en-US" sz="1600">
                  <a:solidFill>
                    <a:srgbClr val="008CCF"/>
                  </a:solidFill>
                  <a:latin typeface="Meiryo"/>
                  <a:ea typeface="Meiryo"/>
                  <a:cs typeface="+mn-lt"/>
                </a:rPr>
                <a:t>●</a:t>
              </a:r>
              <a:r>
                <a:rPr lang="ja-JP" altLang="en-US" sz="1600">
                  <a:latin typeface="Meiryo"/>
                  <a:ea typeface="Meiryo"/>
                  <a:cs typeface="+mn-lt"/>
                </a:rPr>
                <a:t> </a:t>
              </a:r>
              <a:r>
                <a:rPr lang="ja-JP" sz="1600">
                  <a:latin typeface="Meiryo"/>
                  <a:ea typeface="Meiryo"/>
                  <a:cs typeface="+mn-lt"/>
                </a:rPr>
                <a:t>Biodiversity </a:t>
              </a:r>
              <a:r>
                <a:rPr lang="en-US" altLang="ja-JP" sz="1600" dirty="0" err="1">
                  <a:latin typeface="Meiryo"/>
                  <a:ea typeface="Meiryo"/>
                  <a:cs typeface="+mn-lt"/>
                </a:rPr>
                <a:t>Initi</a:t>
              </a:r>
              <a:r>
                <a:rPr lang="ja-JP" sz="1600">
                  <a:latin typeface="Meiryo"/>
                  <a:ea typeface="Meiryo"/>
                  <a:cs typeface="+mn-lt"/>
                </a:rPr>
                <a:t>ative</a:t>
              </a:r>
              <a:r>
                <a:rPr lang="en-US" altLang="ja-JP" sz="1600" dirty="0">
                  <a:latin typeface="Meiryo"/>
                  <a:ea typeface="Meiryo"/>
                  <a:cs typeface="+mn-lt"/>
                </a:rPr>
                <a:t>s</a:t>
              </a:r>
              <a:endParaRPr lang="ja-JP" altLang="en-US" sz="1600">
                <a:latin typeface="Meiryo"/>
                <a:ea typeface="Meiryo"/>
              </a:endParaRPr>
            </a:p>
          </p:txBody>
        </p:sp>
      </p:grpSp>
      <p:grpSp>
        <p:nvGrpSpPr>
          <p:cNvPr id="17" name="グループ化 16">
            <a:extLst>
              <a:ext uri="{FF2B5EF4-FFF2-40B4-BE49-F238E27FC236}">
                <a16:creationId xmlns:a16="http://schemas.microsoft.com/office/drawing/2014/main" id="{86CF3F5C-F4AD-3B75-CBE6-A49F081CE757}"/>
              </a:ext>
            </a:extLst>
          </p:cNvPr>
          <p:cNvGrpSpPr/>
          <p:nvPr/>
        </p:nvGrpSpPr>
        <p:grpSpPr>
          <a:xfrm>
            <a:off x="1042239" y="3651944"/>
            <a:ext cx="8485241" cy="1538883"/>
            <a:chOff x="1767659" y="3282150"/>
            <a:chExt cx="8485241" cy="1538883"/>
          </a:xfrm>
        </p:grpSpPr>
        <p:sp>
          <p:nvSpPr>
            <p:cNvPr id="4" name="テキスト ボックス 3">
              <a:extLst>
                <a:ext uri="{FF2B5EF4-FFF2-40B4-BE49-F238E27FC236}">
                  <a16:creationId xmlns:a16="http://schemas.microsoft.com/office/drawing/2014/main" id="{B72577C7-EA54-BD8D-F456-FB8C1121FBEF}"/>
                </a:ext>
              </a:extLst>
            </p:cNvPr>
            <p:cNvSpPr txBox="1"/>
            <p:nvPr/>
          </p:nvSpPr>
          <p:spPr>
            <a:xfrm>
              <a:off x="1767659" y="3813323"/>
              <a:ext cx="3141969" cy="4770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en-US" altLang="ja-JP" sz="2500" b="1" dirty="0">
                  <a:latin typeface="Meiryo"/>
                  <a:ea typeface="+mn-lt"/>
                  <a:cs typeface="+mn-lt"/>
                </a:rPr>
                <a:t>Social</a:t>
              </a:r>
              <a:endParaRPr lang="ja-JP" sz="1700" dirty="0">
                <a:latin typeface="Meiryo"/>
                <a:ea typeface="Meiryo"/>
              </a:endParaRPr>
            </a:p>
          </p:txBody>
        </p:sp>
        <p:sp>
          <p:nvSpPr>
            <p:cNvPr id="10" name="テキスト ボックス 9">
              <a:extLst>
                <a:ext uri="{FF2B5EF4-FFF2-40B4-BE49-F238E27FC236}">
                  <a16:creationId xmlns:a16="http://schemas.microsoft.com/office/drawing/2014/main" id="{ACBDBE79-8C38-980A-C3A4-441E7DA6C034}"/>
                </a:ext>
              </a:extLst>
            </p:cNvPr>
            <p:cNvSpPr txBox="1"/>
            <p:nvPr/>
          </p:nvSpPr>
          <p:spPr>
            <a:xfrm>
              <a:off x="4799897" y="3282150"/>
              <a:ext cx="5453003" cy="153888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sz="1600">
                  <a:solidFill>
                    <a:srgbClr val="008CCF"/>
                  </a:solidFill>
                  <a:latin typeface="Meiryo"/>
                  <a:ea typeface="Meiryo"/>
                  <a:cs typeface="+mn-lt"/>
                </a:rPr>
                <a:t>●</a:t>
              </a:r>
              <a:r>
                <a:rPr lang="ja-JP" sz="1600">
                  <a:latin typeface="Meiryo"/>
                  <a:ea typeface="Meiryo"/>
                  <a:cs typeface="+mn-lt"/>
                </a:rPr>
                <a:t> Human Rights</a:t>
              </a:r>
              <a:endParaRPr lang="ja-JP" sz="1600">
                <a:latin typeface="Meiryo"/>
                <a:ea typeface="Meiryo"/>
              </a:endParaRPr>
            </a:p>
            <a:p>
              <a:pPr>
                <a:lnSpc>
                  <a:spcPct val="150000"/>
                </a:lnSpc>
              </a:pPr>
              <a:r>
                <a:rPr lang="ja-JP" altLang="en-US" sz="1600">
                  <a:solidFill>
                    <a:srgbClr val="008CCF"/>
                  </a:solidFill>
                  <a:latin typeface="Meiryo"/>
                  <a:ea typeface="Meiryo"/>
                  <a:cs typeface="+mn-lt"/>
                </a:rPr>
                <a:t>●</a:t>
              </a:r>
              <a:r>
                <a:rPr lang="ja-JP" altLang="en-US" sz="1600">
                  <a:solidFill>
                    <a:srgbClr val="000000"/>
                  </a:solidFill>
                  <a:latin typeface="Meiryo"/>
                  <a:ea typeface="Meiryo"/>
                  <a:cs typeface="+mn-lt"/>
                </a:rPr>
                <a:t> </a:t>
              </a:r>
              <a:r>
                <a:rPr lang="ja-JP" sz="1600">
                  <a:solidFill>
                    <a:srgbClr val="000000"/>
                  </a:solidFill>
                  <a:latin typeface="Meiryo"/>
                  <a:ea typeface="Meiryo"/>
                  <a:cs typeface="+mn-lt"/>
                </a:rPr>
                <a:t>Gender Equality</a:t>
              </a:r>
              <a:endParaRPr lang="ja-JP" sz="1600">
                <a:latin typeface="Meiryo"/>
                <a:ea typeface="Meiryo"/>
              </a:endParaRPr>
            </a:p>
            <a:p>
              <a:pPr>
                <a:lnSpc>
                  <a:spcPct val="150000"/>
                </a:lnSpc>
              </a:pPr>
              <a:r>
                <a:rPr lang="ja-JP" sz="1600">
                  <a:solidFill>
                    <a:srgbClr val="008CCF"/>
                  </a:solidFill>
                  <a:latin typeface="Meiryo"/>
                  <a:ea typeface="Meiryo"/>
                  <a:cs typeface="+mn-lt"/>
                </a:rPr>
                <a:t>●</a:t>
              </a:r>
              <a:r>
                <a:rPr lang="ja-JP" sz="1600">
                  <a:solidFill>
                    <a:srgbClr val="000000"/>
                  </a:solidFill>
                  <a:latin typeface="Meiryo"/>
                  <a:ea typeface="Meiryo"/>
                  <a:cs typeface="+mn-lt"/>
                </a:rPr>
                <a:t> JICA’s Sustainabil</a:t>
              </a:r>
              <a:r>
                <a:rPr lang="ja-JP" sz="1600">
                  <a:latin typeface="Meiryo"/>
                  <a:ea typeface="Meiryo"/>
                  <a:cs typeface="+mn-lt"/>
                </a:rPr>
                <a:t>ity Bonds</a:t>
              </a:r>
              <a:endParaRPr lang="ja-JP" sz="1600">
                <a:latin typeface="Meiryo"/>
                <a:ea typeface="Meiryo"/>
              </a:endParaRPr>
            </a:p>
            <a:p>
              <a:pPr>
                <a:lnSpc>
                  <a:spcPct val="150000"/>
                </a:lnSpc>
              </a:pPr>
              <a:r>
                <a:rPr lang="ja-JP" altLang="en-US" sz="1600">
                  <a:solidFill>
                    <a:srgbClr val="008CCF"/>
                  </a:solidFill>
                  <a:latin typeface="Meiryo"/>
                  <a:ea typeface="Meiryo"/>
                  <a:cs typeface="+mn-lt"/>
                </a:rPr>
                <a:t>●</a:t>
              </a:r>
              <a:r>
                <a:rPr lang="ja-JP" altLang="en-US" sz="1600">
                  <a:solidFill>
                    <a:srgbClr val="000000"/>
                  </a:solidFill>
                  <a:latin typeface="Meiryo"/>
                  <a:ea typeface="Meiryo"/>
                  <a:cs typeface="+mn-lt"/>
                </a:rPr>
                <a:t> </a:t>
              </a:r>
              <a:r>
                <a:rPr lang="ja-JP" sz="1600">
                  <a:solidFill>
                    <a:srgbClr val="000000"/>
                  </a:solidFill>
                  <a:latin typeface="Meiryo"/>
                  <a:ea typeface="Meiryo"/>
                  <a:cs typeface="+mn-lt"/>
                </a:rPr>
                <a:t>Sustainable P</a:t>
              </a:r>
              <a:r>
                <a:rPr lang="ja-JP" sz="1600">
                  <a:latin typeface="Meiryo"/>
                  <a:ea typeface="Meiryo"/>
                  <a:cs typeface="+mn-lt"/>
                </a:rPr>
                <a:t>rocurement</a:t>
              </a:r>
              <a:endParaRPr lang="ja-JP" sz="1600">
                <a:latin typeface="Meiryo"/>
                <a:ea typeface="Meiryo"/>
              </a:endParaRPr>
            </a:p>
          </p:txBody>
        </p:sp>
      </p:grpSp>
      <p:grpSp>
        <p:nvGrpSpPr>
          <p:cNvPr id="18" name="グループ化 17">
            <a:extLst>
              <a:ext uri="{FF2B5EF4-FFF2-40B4-BE49-F238E27FC236}">
                <a16:creationId xmlns:a16="http://schemas.microsoft.com/office/drawing/2014/main" id="{978A9EB8-320D-5383-E79F-CC9841DDD688}"/>
              </a:ext>
            </a:extLst>
          </p:cNvPr>
          <p:cNvGrpSpPr/>
          <p:nvPr/>
        </p:nvGrpSpPr>
        <p:grpSpPr>
          <a:xfrm>
            <a:off x="1042228" y="5600248"/>
            <a:ext cx="8485241" cy="1169551"/>
            <a:chOff x="1767648" y="5417916"/>
            <a:chExt cx="8485241" cy="1169551"/>
          </a:xfrm>
        </p:grpSpPr>
        <p:sp>
          <p:nvSpPr>
            <p:cNvPr id="5" name="テキスト ボックス 4">
              <a:extLst>
                <a:ext uri="{FF2B5EF4-FFF2-40B4-BE49-F238E27FC236}">
                  <a16:creationId xmlns:a16="http://schemas.microsoft.com/office/drawing/2014/main" id="{2A89117F-90E6-7AD5-D827-7F934F5DCB1B}"/>
                </a:ext>
              </a:extLst>
            </p:cNvPr>
            <p:cNvSpPr txBox="1"/>
            <p:nvPr/>
          </p:nvSpPr>
          <p:spPr>
            <a:xfrm>
              <a:off x="1767648" y="5763492"/>
              <a:ext cx="3141969" cy="4770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gn="ctr"/>
              <a:r>
                <a:rPr lang="en-US" altLang="ja-JP" sz="2500" b="1" dirty="0">
                  <a:latin typeface="Meiryo"/>
                  <a:ea typeface="+mn-lt"/>
                  <a:cs typeface="+mn-lt"/>
                </a:rPr>
                <a:t>Governance</a:t>
              </a:r>
              <a:endParaRPr lang="ja-JP" sz="1700" dirty="0">
                <a:latin typeface="Meiryo"/>
                <a:ea typeface="Meiryo"/>
                <a:cs typeface="+mn-lt"/>
              </a:endParaRPr>
            </a:p>
          </p:txBody>
        </p:sp>
        <p:sp>
          <p:nvSpPr>
            <p:cNvPr id="12" name="テキスト ボックス 11">
              <a:extLst>
                <a:ext uri="{FF2B5EF4-FFF2-40B4-BE49-F238E27FC236}">
                  <a16:creationId xmlns:a16="http://schemas.microsoft.com/office/drawing/2014/main" id="{53A6DDB0-F1C0-1CFD-A357-1D4DC391E919}"/>
                </a:ext>
              </a:extLst>
            </p:cNvPr>
            <p:cNvSpPr txBox="1"/>
            <p:nvPr/>
          </p:nvSpPr>
          <p:spPr>
            <a:xfrm>
              <a:off x="4799886" y="5417916"/>
              <a:ext cx="5453003" cy="116955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95416" rtl="0" eaLnBrk="1" latinLnBrk="0" hangingPunct="1">
                <a:defRPr kumimoji="1" sz="1959" kern="1200">
                  <a:solidFill>
                    <a:schemeClr val="tx1"/>
                  </a:solidFill>
                  <a:latin typeface="+mn-lt"/>
                  <a:ea typeface="+mn-ea"/>
                  <a:cs typeface="+mn-cs"/>
                </a:defRPr>
              </a:lvl1pPr>
              <a:lvl2pPr marL="497708" algn="l" defTabSz="995416" rtl="0" eaLnBrk="1" latinLnBrk="0" hangingPunct="1">
                <a:defRPr kumimoji="1" sz="1959" kern="1200">
                  <a:solidFill>
                    <a:schemeClr val="tx1"/>
                  </a:solidFill>
                  <a:latin typeface="+mn-lt"/>
                  <a:ea typeface="+mn-ea"/>
                  <a:cs typeface="+mn-cs"/>
                </a:defRPr>
              </a:lvl2pPr>
              <a:lvl3pPr marL="995416" algn="l" defTabSz="995416" rtl="0" eaLnBrk="1" latinLnBrk="0" hangingPunct="1">
                <a:defRPr kumimoji="1" sz="1959" kern="1200">
                  <a:solidFill>
                    <a:schemeClr val="tx1"/>
                  </a:solidFill>
                  <a:latin typeface="+mn-lt"/>
                  <a:ea typeface="+mn-ea"/>
                  <a:cs typeface="+mn-cs"/>
                </a:defRPr>
              </a:lvl3pPr>
              <a:lvl4pPr marL="1493124" algn="l" defTabSz="995416" rtl="0" eaLnBrk="1" latinLnBrk="0" hangingPunct="1">
                <a:defRPr kumimoji="1" sz="1959" kern="1200">
                  <a:solidFill>
                    <a:schemeClr val="tx1"/>
                  </a:solidFill>
                  <a:latin typeface="+mn-lt"/>
                  <a:ea typeface="+mn-ea"/>
                  <a:cs typeface="+mn-cs"/>
                </a:defRPr>
              </a:lvl4pPr>
              <a:lvl5pPr marL="1990832" algn="l" defTabSz="995416" rtl="0" eaLnBrk="1" latinLnBrk="0" hangingPunct="1">
                <a:defRPr kumimoji="1" sz="1959" kern="1200">
                  <a:solidFill>
                    <a:schemeClr val="tx1"/>
                  </a:solidFill>
                  <a:latin typeface="+mn-lt"/>
                  <a:ea typeface="+mn-ea"/>
                  <a:cs typeface="+mn-cs"/>
                </a:defRPr>
              </a:lvl5pPr>
              <a:lvl6pPr marL="2488540" algn="l" defTabSz="995416" rtl="0" eaLnBrk="1" latinLnBrk="0" hangingPunct="1">
                <a:defRPr kumimoji="1" sz="1959" kern="1200">
                  <a:solidFill>
                    <a:schemeClr val="tx1"/>
                  </a:solidFill>
                  <a:latin typeface="+mn-lt"/>
                  <a:ea typeface="+mn-ea"/>
                  <a:cs typeface="+mn-cs"/>
                </a:defRPr>
              </a:lvl6pPr>
              <a:lvl7pPr marL="2986248" algn="l" defTabSz="995416" rtl="0" eaLnBrk="1" latinLnBrk="0" hangingPunct="1">
                <a:defRPr kumimoji="1" sz="1959" kern="1200">
                  <a:solidFill>
                    <a:schemeClr val="tx1"/>
                  </a:solidFill>
                  <a:latin typeface="+mn-lt"/>
                  <a:ea typeface="+mn-ea"/>
                  <a:cs typeface="+mn-cs"/>
                </a:defRPr>
              </a:lvl7pPr>
              <a:lvl8pPr marL="3483955" algn="l" defTabSz="995416" rtl="0" eaLnBrk="1" latinLnBrk="0" hangingPunct="1">
                <a:defRPr kumimoji="1" sz="1959" kern="1200">
                  <a:solidFill>
                    <a:schemeClr val="tx1"/>
                  </a:solidFill>
                  <a:latin typeface="+mn-lt"/>
                  <a:ea typeface="+mn-ea"/>
                  <a:cs typeface="+mn-cs"/>
                </a:defRPr>
              </a:lvl8pPr>
              <a:lvl9pPr marL="3981663" algn="l" defTabSz="995416" rtl="0" eaLnBrk="1" latinLnBrk="0" hangingPunct="1">
                <a:defRPr kumimoji="1" sz="1959" kern="1200">
                  <a:solidFill>
                    <a:schemeClr val="tx1"/>
                  </a:solidFill>
                  <a:latin typeface="+mn-lt"/>
                  <a:ea typeface="+mn-ea"/>
                  <a:cs typeface="+mn-cs"/>
                </a:defRPr>
              </a:lvl9pPr>
            </a:lstStyle>
            <a:p>
              <a:pPr>
                <a:lnSpc>
                  <a:spcPct val="150000"/>
                </a:lnSpc>
              </a:pPr>
              <a:r>
                <a:rPr lang="ja-JP" altLang="en-US" sz="1600">
                  <a:solidFill>
                    <a:srgbClr val="008CCF"/>
                  </a:solidFill>
                  <a:latin typeface="Meiryo"/>
                  <a:ea typeface="Meiryo"/>
                  <a:cs typeface="+mn-lt"/>
                </a:rPr>
                <a:t>●</a:t>
              </a:r>
              <a:r>
                <a:rPr lang="ja-JP" altLang="en-US" sz="1600">
                  <a:latin typeface="Meiryo"/>
                  <a:ea typeface="Meiryo"/>
                  <a:cs typeface="+mn-lt"/>
                </a:rPr>
                <a:t> Sustainability Management Structure</a:t>
              </a:r>
              <a:endParaRPr lang="ja-JP" sz="1600">
                <a:latin typeface="Meiryo"/>
                <a:ea typeface="Meiryo"/>
              </a:endParaRPr>
            </a:p>
            <a:p>
              <a:pPr>
                <a:lnSpc>
                  <a:spcPct val="150000"/>
                </a:lnSpc>
              </a:pPr>
              <a:r>
                <a:rPr lang="ja-JP" altLang="en-US" sz="1600">
                  <a:solidFill>
                    <a:srgbClr val="008CCF"/>
                  </a:solidFill>
                  <a:latin typeface="Meiryo"/>
                  <a:ea typeface="Meiryo"/>
                  <a:cs typeface="+mn-lt"/>
                </a:rPr>
                <a:t>●</a:t>
              </a:r>
              <a:r>
                <a:rPr lang="ja-JP" altLang="en-US" sz="1600">
                  <a:solidFill>
                    <a:srgbClr val="000000"/>
                  </a:solidFill>
                  <a:latin typeface="Meiryo"/>
                  <a:ea typeface="Meiryo"/>
                  <a:cs typeface="+mn-lt"/>
                </a:rPr>
                <a:t> </a:t>
              </a:r>
              <a:r>
                <a:rPr lang="ja-JP" sz="1600">
                  <a:solidFill>
                    <a:srgbClr val="000000"/>
                  </a:solidFill>
                  <a:latin typeface="Meiryo"/>
                  <a:ea typeface="Meiryo"/>
                  <a:cs typeface="+mn-lt"/>
                </a:rPr>
                <a:t>Environmental and Social Considerations</a:t>
              </a:r>
              <a:endParaRPr lang="ja-JP" sz="1600">
                <a:latin typeface="Meiryo"/>
                <a:ea typeface="Meiryo"/>
              </a:endParaRPr>
            </a:p>
            <a:p>
              <a:pPr>
                <a:lnSpc>
                  <a:spcPct val="150000"/>
                </a:lnSpc>
              </a:pPr>
              <a:r>
                <a:rPr lang="ja-JP" altLang="en-US" sz="1600">
                  <a:solidFill>
                    <a:srgbClr val="008CCF"/>
                  </a:solidFill>
                  <a:latin typeface="Meiryo"/>
                  <a:ea typeface="Meiryo"/>
                  <a:cs typeface="+mn-lt"/>
                </a:rPr>
                <a:t>●</a:t>
              </a:r>
              <a:r>
                <a:rPr lang="ja-JP" altLang="en-US" sz="1600">
                  <a:solidFill>
                    <a:srgbClr val="000000"/>
                  </a:solidFill>
                  <a:latin typeface="Meiryo"/>
                  <a:ea typeface="Meiryo"/>
                  <a:cs typeface="+mn-lt"/>
                </a:rPr>
                <a:t> </a:t>
              </a:r>
              <a:r>
                <a:rPr lang="ja-JP" sz="1600">
                  <a:solidFill>
                    <a:srgbClr val="000000"/>
                  </a:solidFill>
                  <a:latin typeface="Meiryo"/>
                  <a:ea typeface="Meiryo"/>
                  <a:cs typeface="+mn-lt"/>
                </a:rPr>
                <a:t>Engagement inside and outside t</a:t>
              </a:r>
              <a:r>
                <a:rPr lang="ja-JP" sz="1600">
                  <a:latin typeface="Meiryo"/>
                  <a:ea typeface="Meiryo"/>
                  <a:cs typeface="+mn-lt"/>
                </a:rPr>
                <a:t>he organization</a:t>
              </a:r>
              <a:endParaRPr lang="ja-JP" sz="1600">
                <a:latin typeface="Meiryo"/>
                <a:ea typeface="Meiryo"/>
              </a:endParaRPr>
            </a:p>
          </p:txBody>
        </p:sp>
      </p:grpSp>
      <p:grpSp>
        <p:nvGrpSpPr>
          <p:cNvPr id="14" name="グループ化 13">
            <a:extLst>
              <a:ext uri="{FF2B5EF4-FFF2-40B4-BE49-F238E27FC236}">
                <a16:creationId xmlns:a16="http://schemas.microsoft.com/office/drawing/2014/main" id="{88E3BC10-E6E8-7B6F-028B-EACCCC2BE9C3}"/>
              </a:ext>
            </a:extLst>
          </p:cNvPr>
          <p:cNvGrpSpPr/>
          <p:nvPr/>
        </p:nvGrpSpPr>
        <p:grpSpPr>
          <a:xfrm>
            <a:off x="10154487" y="7132940"/>
            <a:ext cx="476056" cy="275437"/>
            <a:chOff x="9952321" y="7089339"/>
            <a:chExt cx="476056" cy="275437"/>
          </a:xfrm>
        </p:grpSpPr>
        <p:sp>
          <p:nvSpPr>
            <p:cNvPr id="11" name="楕円 10">
              <a:extLst>
                <a:ext uri="{FF2B5EF4-FFF2-40B4-BE49-F238E27FC236}">
                  <a16:creationId xmlns:a16="http://schemas.microsoft.com/office/drawing/2014/main" id="{64E6266B-4C1F-2137-E001-0C58357D5775}"/>
                </a:ext>
              </a:extLst>
            </p:cNvPr>
            <p:cNvSpPr/>
            <p:nvPr/>
          </p:nvSpPr>
          <p:spPr>
            <a:xfrm>
              <a:off x="10050709" y="7089339"/>
              <a:ext cx="273941" cy="275258"/>
            </a:xfrm>
            <a:prstGeom prst="ellipse">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8782731C-6709-0649-E47D-E07CEE9183D4}"/>
                </a:ext>
              </a:extLst>
            </p:cNvPr>
            <p:cNvSpPr txBox="1"/>
            <p:nvPr/>
          </p:nvSpPr>
          <p:spPr>
            <a:xfrm>
              <a:off x="9952321" y="7118555"/>
              <a:ext cx="476056"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000" dirty="0">
                  <a:latin typeface="Meiryo"/>
                  <a:ea typeface="Meiryo"/>
                </a:rPr>
                <a:t>08</a:t>
              </a:r>
              <a:endParaRPr lang="ja-JP" sz="1000" dirty="0">
                <a:latin typeface="Meiryo"/>
                <a:ea typeface="Meiryo"/>
              </a:endParaRPr>
            </a:p>
          </p:txBody>
        </p:sp>
      </p:grpSp>
    </p:spTree>
    <p:extLst>
      <p:ext uri="{BB962C8B-B14F-4D97-AF65-F5344CB8AC3E}">
        <p14:creationId xmlns:p14="http://schemas.microsoft.com/office/powerpoint/2010/main" val="1184899527"/>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74</TotalTime>
  <Words>2511</Words>
  <PresentationFormat>ユーザー設定</PresentationFormat>
  <Paragraphs>411</Paragraphs>
  <Slides>26</Slides>
  <Notes>1</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terms:created xsi:type="dcterms:W3CDTF">2025-05-30T05:20:29Z</dcterms:created>
  <dcterms:modified xsi:type="dcterms:W3CDTF">2025-07-18T03:24:40Z</dcterms:modified>
</cp:coreProperties>
</file>