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27"/>
  </p:notesMasterIdLst>
  <p:sldIdLst>
    <p:sldId id="256" r:id="rId2"/>
    <p:sldId id="260" r:id="rId3"/>
    <p:sldId id="284" r:id="rId4"/>
    <p:sldId id="257" r:id="rId5"/>
    <p:sldId id="285" r:id="rId6"/>
    <p:sldId id="286" r:id="rId7"/>
    <p:sldId id="287" r:id="rId8"/>
    <p:sldId id="263" r:id="rId9"/>
    <p:sldId id="268" r:id="rId10"/>
    <p:sldId id="269" r:id="rId11"/>
    <p:sldId id="270" r:id="rId12"/>
    <p:sldId id="271"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282" r:id="rId26"/>
  </p:sldIdLst>
  <p:sldSz cx="10687050" cy="756285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483"/>
    <a:srgbClr val="EAF5EE"/>
    <a:srgbClr val="EEF4FB"/>
    <a:srgbClr val="EFEFEF"/>
    <a:srgbClr val="006FBC"/>
    <a:srgbClr val="008CCF"/>
    <a:srgbClr val="E5EEF9"/>
    <a:srgbClr val="5DC2D0"/>
    <a:srgbClr val="F399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090A9-4860-EC16-3964-DD99B87E4AEF}" v="3" dt="2026-03-31T09:22:19.279"/>
    <p1510:client id="{6D7FAC02-6EA5-42DE-D740-25CC0232EA83}" v="187" dt="2026-03-31T09:08:07.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17"/>
    <p:restoredTop sz="94726"/>
  </p:normalViewPr>
  <p:slideViewPr>
    <p:cSldViewPr snapToGrid="0">
      <p:cViewPr varScale="1">
        <p:scale>
          <a:sx n="109" d="100"/>
          <a:sy n="109" d="100"/>
        </p:scale>
        <p:origin x="1872"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12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D583C-A588-8B4B-A43B-4AE224489AF0}" type="datetimeFigureOut">
              <a:rPr kumimoji="1" lang="ja-JP" altLang="en-US" smtClean="0"/>
              <a:t>2026/4/29</a:t>
            </a:fld>
            <a:endParaRPr kumimoji="1" lang="ja-JP" altLang="en-US"/>
          </a:p>
        </p:txBody>
      </p:sp>
      <p:sp>
        <p:nvSpPr>
          <p:cNvPr id="4" name="スライド イメージ プレースホルダー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D9561-38B2-D748-AC89-E67B424DE70F}" type="slidenum">
              <a:rPr kumimoji="1" lang="ja-JP" altLang="en-US" smtClean="0"/>
              <a:t>‹#›</a:t>
            </a:fld>
            <a:endParaRPr kumimoji="1" lang="ja-JP" altLang="en-US"/>
          </a:p>
        </p:txBody>
      </p:sp>
    </p:spTree>
    <p:extLst>
      <p:ext uri="{BB962C8B-B14F-4D97-AF65-F5344CB8AC3E}">
        <p14:creationId xmlns:p14="http://schemas.microsoft.com/office/powerpoint/2010/main" val="35077508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2D9561-38B2-D748-AC89-E67B424DE70F}" type="slidenum">
              <a:rPr kumimoji="1" lang="ja-JP" altLang="en-US" smtClean="0"/>
              <a:t>25</a:t>
            </a:fld>
            <a:endParaRPr kumimoji="1" lang="ja-JP" altLang="en-US"/>
          </a:p>
        </p:txBody>
      </p:sp>
    </p:spTree>
    <p:extLst>
      <p:ext uri="{BB962C8B-B14F-4D97-AF65-F5344CB8AC3E}">
        <p14:creationId xmlns:p14="http://schemas.microsoft.com/office/powerpoint/2010/main" val="1818017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4ED9569C-E6E5-7773-A081-029EC076D5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4" y="3175"/>
            <a:ext cx="10685189" cy="7559675"/>
          </a:xfrm>
          <a:prstGeom prst="rect">
            <a:avLst/>
          </a:prstGeom>
        </p:spPr>
      </p:pic>
    </p:spTree>
    <p:extLst>
      <p:ext uri="{BB962C8B-B14F-4D97-AF65-F5344CB8AC3E}">
        <p14:creationId xmlns:p14="http://schemas.microsoft.com/office/powerpoint/2010/main" val="35791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4" name="図 3" descr="グラフィカル ユーザー インターフェイス&#10;&#10;AI 生成コンテンツは誤りを含む可能性があります。">
            <a:extLst>
              <a:ext uri="{FF2B5EF4-FFF2-40B4-BE49-F238E27FC236}">
                <a16:creationId xmlns:a16="http://schemas.microsoft.com/office/drawing/2014/main" id="{5A0E64D1-D7DC-86DB-5C70-E0D029DC6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4" y="3175"/>
            <a:ext cx="10685189" cy="7559675"/>
          </a:xfrm>
          <a:prstGeom prst="rect">
            <a:avLst/>
          </a:prstGeom>
        </p:spPr>
      </p:pic>
    </p:spTree>
    <p:extLst>
      <p:ext uri="{BB962C8B-B14F-4D97-AF65-F5344CB8AC3E}">
        <p14:creationId xmlns:p14="http://schemas.microsoft.com/office/powerpoint/2010/main" val="194521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0742CB40-D138-B688-A82F-A4E1819783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4" y="3175"/>
            <a:ext cx="10685189" cy="7559675"/>
          </a:xfrm>
          <a:prstGeom prst="rect">
            <a:avLst/>
          </a:prstGeom>
        </p:spPr>
      </p:pic>
    </p:spTree>
    <p:extLst>
      <p:ext uri="{BB962C8B-B14F-4D97-AF65-F5344CB8AC3E}">
        <p14:creationId xmlns:p14="http://schemas.microsoft.com/office/powerpoint/2010/main" val="18924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25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BCDE533-F91D-602E-DF3E-1F28A7DC45BD}"/>
              </a:ext>
            </a:extLst>
          </p:cNvPr>
          <p:cNvSpPr>
            <a:spLocks noGrp="1"/>
          </p:cNvSpPr>
          <p:nvPr>
            <p:ph type="title"/>
          </p:nvPr>
        </p:nvSpPr>
        <p:spPr>
          <a:xfrm>
            <a:off x="735013" y="403225"/>
            <a:ext cx="9217025" cy="14605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EDFF3B4-C2F8-03CE-E487-2CCC136C18CD}"/>
              </a:ext>
            </a:extLst>
          </p:cNvPr>
          <p:cNvSpPr>
            <a:spLocks noGrp="1"/>
          </p:cNvSpPr>
          <p:nvPr>
            <p:ph type="body" idx="1"/>
          </p:nvPr>
        </p:nvSpPr>
        <p:spPr>
          <a:xfrm>
            <a:off x="735013" y="2012950"/>
            <a:ext cx="9217025" cy="4799013"/>
          </a:xfrm>
          <a:prstGeom prst="rect">
            <a:avLst/>
          </a:prstGeom>
        </p:spPr>
        <p:txBody>
          <a:bodyPr vert="horz" lIns="91440" tIns="45720" rIns="91440" bIns="45720" rtlCol="0">
            <a:normAutofit/>
          </a:bodyPr>
          <a:lstStyle/>
          <a:p>
            <a:pPr algn="l"/>
            <a:r>
              <a:rPr lang="ja-JP" altLang="en-US" sz="2800" b="1">
                <a:latin typeface="Meiryo"/>
                <a:ea typeface="Meiryo"/>
                <a:cs typeface="+mn-lt"/>
              </a:rPr>
              <a:t>小見出し小見出し</a:t>
            </a:r>
            <a:r>
              <a:rPr lang="en-US" altLang="ja-JP" sz="2800" b="1" dirty="0">
                <a:latin typeface="Meiryo"/>
                <a:ea typeface="Meiryo"/>
                <a:cs typeface="+mn-lt"/>
              </a:rPr>
              <a:t>01</a:t>
            </a:r>
            <a:endParaRPr lang="ja-JP" altLang="ja-JP" sz="2800" b="1">
              <a:latin typeface="Meiryo"/>
              <a:ea typeface="Meiryo"/>
              <a:cs typeface="+mn-lt"/>
            </a:endParaRP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C72A7B35-BBE0-E418-01BA-EAA9D43981F2}"/>
              </a:ext>
            </a:extLst>
          </p:cNvPr>
          <p:cNvSpPr>
            <a:spLocks noGrp="1"/>
          </p:cNvSpPr>
          <p:nvPr>
            <p:ph type="dt" sz="half" idx="2"/>
          </p:nvPr>
        </p:nvSpPr>
        <p:spPr>
          <a:xfrm>
            <a:off x="735013" y="7010400"/>
            <a:ext cx="2405062" cy="401638"/>
          </a:xfrm>
          <a:prstGeom prst="rect">
            <a:avLst/>
          </a:prstGeom>
        </p:spPr>
        <p:txBody>
          <a:bodyPr vert="horz" lIns="91440" tIns="45720" rIns="91440" bIns="45720" rtlCol="0" anchor="ctr"/>
          <a:lstStyle>
            <a:lvl1pPr algn="l">
              <a:defRPr sz="1200">
                <a:solidFill>
                  <a:schemeClr val="tx1">
                    <a:tint val="82000"/>
                  </a:schemeClr>
                </a:solidFill>
              </a:defRPr>
            </a:lvl1pPr>
          </a:lstStyle>
          <a:p>
            <a:fld id="{EBC0A699-D930-564F-A4AF-4A3EBCA0ACD9}" type="datetimeFigureOut">
              <a:rPr kumimoji="1" lang="ja-JP" altLang="en-US" smtClean="0"/>
              <a:t>2026/4/29</a:t>
            </a:fld>
            <a:endParaRPr kumimoji="1" lang="ja-JP" altLang="en-US"/>
          </a:p>
        </p:txBody>
      </p:sp>
      <p:sp>
        <p:nvSpPr>
          <p:cNvPr id="5" name="フッター プレースホルダー 4">
            <a:extLst>
              <a:ext uri="{FF2B5EF4-FFF2-40B4-BE49-F238E27FC236}">
                <a16:creationId xmlns:a16="http://schemas.microsoft.com/office/drawing/2014/main" id="{1CC37206-8A90-3D30-248F-51B5B6B0888D}"/>
              </a:ext>
            </a:extLst>
          </p:cNvPr>
          <p:cNvSpPr>
            <a:spLocks noGrp="1"/>
          </p:cNvSpPr>
          <p:nvPr>
            <p:ph type="ftr" sz="quarter" idx="3"/>
          </p:nvPr>
        </p:nvSpPr>
        <p:spPr>
          <a:xfrm>
            <a:off x="3540125" y="7010400"/>
            <a:ext cx="3606800" cy="40163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2D2340E-1F9B-E5EA-9F1E-4393C371D9B6}"/>
              </a:ext>
            </a:extLst>
          </p:cNvPr>
          <p:cNvSpPr>
            <a:spLocks noGrp="1"/>
          </p:cNvSpPr>
          <p:nvPr>
            <p:ph type="sldNum" sz="quarter" idx="4"/>
          </p:nvPr>
        </p:nvSpPr>
        <p:spPr>
          <a:xfrm>
            <a:off x="7546975" y="7010400"/>
            <a:ext cx="2405063" cy="401638"/>
          </a:xfrm>
          <a:prstGeom prst="rect">
            <a:avLst/>
          </a:prstGeom>
        </p:spPr>
        <p:txBody>
          <a:bodyPr vert="horz" lIns="91440" tIns="45720" rIns="91440" bIns="45720" rtlCol="0" anchor="ctr"/>
          <a:lstStyle>
            <a:lvl1pPr algn="r">
              <a:defRPr sz="1200">
                <a:solidFill>
                  <a:schemeClr val="tx1">
                    <a:tint val="82000"/>
                  </a:schemeClr>
                </a:solidFill>
              </a:defRPr>
            </a:lvl1pPr>
          </a:lstStyle>
          <a:p>
            <a:fld id="{91A8E888-7AFA-6B4A-B0D2-F091843D55A6}" type="slidenum">
              <a:rPr kumimoji="1" lang="ja-JP" altLang="en-US" smtClean="0"/>
              <a:t>‹#›</a:t>
            </a:fld>
            <a:endParaRPr kumimoji="1" lang="ja-JP" altLang="en-US"/>
          </a:p>
        </p:txBody>
      </p:sp>
    </p:spTree>
    <p:extLst>
      <p:ext uri="{BB962C8B-B14F-4D97-AF65-F5344CB8AC3E}">
        <p14:creationId xmlns:p14="http://schemas.microsoft.com/office/powerpoint/2010/main" val="381082238"/>
      </p:ext>
    </p:extLst>
  </p:cSld>
  <p:clrMap bg1="lt1" tx1="dk1" bg2="lt2" tx2="dk2" accent1="accent1" accent2="accent2" accent3="accent3" accent4="accent4" accent5="accent5" accent6="accent6" hlink="hlink" folHlink="folHlink"/>
  <p:sldLayoutIdLst>
    <p:sldLayoutId id="2147483658" r:id="rId1"/>
    <p:sldLayoutId id="2147483664" r:id="rId2"/>
    <p:sldLayoutId id="2147483665" r:id="rId3"/>
    <p:sldLayoutId id="2147483663" r:id="rId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C5B0B58-F9CF-3CC2-F082-5C4D7AD21C87}"/>
              </a:ext>
            </a:extLst>
          </p:cNvPr>
          <p:cNvPicPr>
            <a:picLocks noChangeAspect="1"/>
          </p:cNvPicPr>
          <p:nvPr/>
        </p:nvPicPr>
        <p:blipFill>
          <a:blip r:embed="rId2"/>
          <a:stretch>
            <a:fillRect/>
          </a:stretch>
        </p:blipFill>
        <p:spPr>
          <a:xfrm>
            <a:off x="0" y="2959"/>
            <a:ext cx="10687808" cy="7556931"/>
          </a:xfrm>
          <a:prstGeom prst="rect">
            <a:avLst/>
          </a:prstGeom>
        </p:spPr>
      </p:pic>
      <p:sp>
        <p:nvSpPr>
          <p:cNvPr id="3" name="ガイド" hidden="1">
            <a:extLst>
              <a:ext uri="{FF2B5EF4-FFF2-40B4-BE49-F238E27FC236}">
                <a16:creationId xmlns:a16="http://schemas.microsoft.com/office/drawing/2014/main" id="{F8F39D9B-887E-A395-F7BC-3E13177E78B8}"/>
              </a:ext>
            </a:extLst>
          </p:cNvPr>
          <p:cNvSpPr/>
          <p:nvPr/>
        </p:nvSpPr>
        <p:spPr>
          <a:xfrm>
            <a:off x="714742" y="1090549"/>
            <a:ext cx="9255581" cy="5747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pic>
        <p:nvPicPr>
          <p:cNvPr id="2" name="図 1">
            <a:extLst>
              <a:ext uri="{FF2B5EF4-FFF2-40B4-BE49-F238E27FC236}">
                <a16:creationId xmlns:a16="http://schemas.microsoft.com/office/drawing/2014/main" id="{18E5EEA5-0CD0-1568-E6C1-212EB238E60B}"/>
              </a:ext>
            </a:extLst>
          </p:cNvPr>
          <p:cNvPicPr>
            <a:picLocks noChangeAspect="1"/>
          </p:cNvPicPr>
          <p:nvPr/>
        </p:nvPicPr>
        <p:blipFill>
          <a:blip r:embed="rId3"/>
          <a:stretch>
            <a:fillRect/>
          </a:stretch>
        </p:blipFill>
        <p:spPr>
          <a:xfrm>
            <a:off x="3642542" y="1970262"/>
            <a:ext cx="3402476" cy="2295868"/>
          </a:xfrm>
          <a:prstGeom prst="rect">
            <a:avLst/>
          </a:prstGeom>
        </p:spPr>
      </p:pic>
      <p:sp>
        <p:nvSpPr>
          <p:cNvPr id="5" name="テキスト ボックス 4">
            <a:extLst>
              <a:ext uri="{FF2B5EF4-FFF2-40B4-BE49-F238E27FC236}">
                <a16:creationId xmlns:a16="http://schemas.microsoft.com/office/drawing/2014/main" id="{5219D4BB-5B84-AF70-82C6-ADCFA8574F5F}"/>
              </a:ext>
            </a:extLst>
          </p:cNvPr>
          <p:cNvSpPr txBox="1"/>
          <p:nvPr/>
        </p:nvSpPr>
        <p:spPr>
          <a:xfrm>
            <a:off x="626534" y="725728"/>
            <a:ext cx="56563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050">
                <a:latin typeface="Meiryo"/>
                <a:ea typeface="Meiryo"/>
              </a:rPr>
              <a:t>JAPAN INTERNATIONAL COOPERATION AGENCY</a:t>
            </a:r>
            <a:endParaRPr lang="ja-JP" altLang="en-US" sz="1050">
              <a:latin typeface="Meiryo"/>
              <a:ea typeface="Meiryo"/>
            </a:endParaRPr>
          </a:p>
        </p:txBody>
      </p:sp>
    </p:spTree>
    <p:extLst>
      <p:ext uri="{BB962C8B-B14F-4D97-AF65-F5344CB8AC3E}">
        <p14:creationId xmlns:p14="http://schemas.microsoft.com/office/powerpoint/2010/main" val="212838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6729-C223-F1BC-776C-283CEEE33952}"/>
            </a:ext>
          </a:extLst>
        </p:cNvPr>
        <p:cNvGrpSpPr/>
        <p:nvPr/>
      </p:nvGrpSpPr>
      <p:grpSpPr>
        <a:xfrm>
          <a:off x="0" y="0"/>
          <a:ext cx="0" cy="0"/>
          <a:chOff x="0" y="0"/>
          <a:chExt cx="0" cy="0"/>
        </a:xfrm>
      </p:grpSpPr>
      <p:grpSp>
        <p:nvGrpSpPr>
          <p:cNvPr id="8" name="ガイド" hidden="1">
            <a:extLst>
              <a:ext uri="{FF2B5EF4-FFF2-40B4-BE49-F238E27FC236}">
                <a16:creationId xmlns:a16="http://schemas.microsoft.com/office/drawing/2014/main" id="{27B45386-4C57-0DD1-1D9A-1AD2575C4869}"/>
              </a:ext>
            </a:extLst>
          </p:cNvPr>
          <p:cNvGrpSpPr/>
          <p:nvPr/>
        </p:nvGrpSpPr>
        <p:grpSpPr>
          <a:xfrm>
            <a:off x="536312" y="1784002"/>
            <a:ext cx="9612344" cy="5240648"/>
            <a:chOff x="536360" y="1784002"/>
            <a:chExt cx="9612344" cy="5240648"/>
          </a:xfrm>
        </p:grpSpPr>
        <p:sp>
          <p:nvSpPr>
            <p:cNvPr id="4" name="ガイド">
              <a:extLst>
                <a:ext uri="{FF2B5EF4-FFF2-40B4-BE49-F238E27FC236}">
                  <a16:creationId xmlns:a16="http://schemas.microsoft.com/office/drawing/2014/main" id="{14688D5C-B379-A762-08C0-E5C5920D60B4}"/>
                </a:ext>
              </a:extLst>
            </p:cNvPr>
            <p:cNvSpPr/>
            <p:nvPr/>
          </p:nvSpPr>
          <p:spPr>
            <a:xfrm>
              <a:off x="536360" y="1784002"/>
              <a:ext cx="9612344" cy="524064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cxnSp>
          <p:nvCxnSpPr>
            <p:cNvPr id="6" name="直線矢印コネクタ 5">
              <a:extLst>
                <a:ext uri="{FF2B5EF4-FFF2-40B4-BE49-F238E27FC236}">
                  <a16:creationId xmlns:a16="http://schemas.microsoft.com/office/drawing/2014/main" id="{EA25AABB-E96A-831E-C23C-D946FAE8C904}"/>
                </a:ext>
              </a:extLst>
            </p:cNvPr>
            <p:cNvCxnSpPr>
              <a:cxnSpLocks/>
            </p:cNvCxnSpPr>
            <p:nvPr/>
          </p:nvCxnSpPr>
          <p:spPr>
            <a:xfrm flipH="1">
              <a:off x="5329169" y="1787212"/>
              <a:ext cx="11318" cy="5234981"/>
            </a:xfrm>
            <a:prstGeom prst="straightConnector1">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 name="テキスト ボックス 00">
            <a:extLst>
              <a:ext uri="{FF2B5EF4-FFF2-40B4-BE49-F238E27FC236}">
                <a16:creationId xmlns:a16="http://schemas.microsoft.com/office/drawing/2014/main" id="{1936F01F-6CB3-D1E8-4ABF-1A46E7E0D073}"/>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07</a:t>
            </a:r>
            <a:endParaRPr lang="ja-JP" sz="2800" b="1">
              <a:solidFill>
                <a:schemeClr val="bg1"/>
              </a:solidFill>
              <a:latin typeface="Meiryo"/>
              <a:ea typeface="Meiryo"/>
            </a:endParaRPr>
          </a:p>
        </p:txBody>
      </p:sp>
      <p:pic>
        <p:nvPicPr>
          <p:cNvPr id="5" name="図 4" descr="グラフ, サンバースト図&#10;&#10;AI 生成コンテンツは間違っている可能性があります。">
            <a:extLst>
              <a:ext uri="{FF2B5EF4-FFF2-40B4-BE49-F238E27FC236}">
                <a16:creationId xmlns:a16="http://schemas.microsoft.com/office/drawing/2014/main" id="{6D73E6F0-E3E4-FE5C-58E3-7F9B02BCF741}"/>
              </a:ext>
            </a:extLst>
          </p:cNvPr>
          <p:cNvPicPr>
            <a:picLocks noChangeAspect="1"/>
          </p:cNvPicPr>
          <p:nvPr/>
        </p:nvPicPr>
        <p:blipFill>
          <a:blip r:embed="rId2"/>
          <a:stretch>
            <a:fillRect/>
          </a:stretch>
        </p:blipFill>
        <p:spPr>
          <a:xfrm>
            <a:off x="5789349" y="2350000"/>
            <a:ext cx="4115208" cy="4111436"/>
          </a:xfrm>
          <a:prstGeom prst="rect">
            <a:avLst/>
          </a:prstGeom>
          <a:ln>
            <a:noFill/>
          </a:ln>
        </p:spPr>
      </p:pic>
      <p:grpSp>
        <p:nvGrpSpPr>
          <p:cNvPr id="10" name="グループ化 9">
            <a:extLst>
              <a:ext uri="{FF2B5EF4-FFF2-40B4-BE49-F238E27FC236}">
                <a16:creationId xmlns:a16="http://schemas.microsoft.com/office/drawing/2014/main" id="{EA8A704B-8802-EA0E-8DFA-55C2456487DF}"/>
              </a:ext>
            </a:extLst>
          </p:cNvPr>
          <p:cNvGrpSpPr/>
          <p:nvPr/>
        </p:nvGrpSpPr>
        <p:grpSpPr>
          <a:xfrm>
            <a:off x="10154487" y="7132940"/>
            <a:ext cx="476056" cy="275437"/>
            <a:chOff x="9952321" y="7089339"/>
            <a:chExt cx="476056" cy="275437"/>
          </a:xfrm>
        </p:grpSpPr>
        <p:sp>
          <p:nvSpPr>
            <p:cNvPr id="3" name="楕円 2">
              <a:extLst>
                <a:ext uri="{FF2B5EF4-FFF2-40B4-BE49-F238E27FC236}">
                  <a16:creationId xmlns:a16="http://schemas.microsoft.com/office/drawing/2014/main" id="{4F7A9CE5-D0F2-0B7F-78EA-E7B7AF451CE9}"/>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BD64D125-C900-84DB-5A1A-03D5A4726B66}"/>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09</a:t>
              </a:r>
              <a:endParaRPr lang="ja-JP" dirty="0"/>
            </a:p>
          </p:txBody>
        </p:sp>
      </p:grpSp>
      <p:pic>
        <p:nvPicPr>
          <p:cNvPr id="28" name="図 27" descr="アイコン&#10;&#10;AI 生成コンテンツは間違っている可能性があります。">
            <a:extLst>
              <a:ext uri="{FF2B5EF4-FFF2-40B4-BE49-F238E27FC236}">
                <a16:creationId xmlns:a16="http://schemas.microsoft.com/office/drawing/2014/main" id="{D056A130-E496-400D-0D6B-081CD39E6EF2}"/>
              </a:ext>
            </a:extLst>
          </p:cNvPr>
          <p:cNvPicPr>
            <a:picLocks noChangeAspect="1"/>
          </p:cNvPicPr>
          <p:nvPr/>
        </p:nvPicPr>
        <p:blipFill>
          <a:blip r:embed="rId3"/>
          <a:stretch>
            <a:fillRect/>
          </a:stretch>
        </p:blipFill>
        <p:spPr>
          <a:xfrm>
            <a:off x="7287367" y="4413310"/>
            <a:ext cx="1117463" cy="1002703"/>
          </a:xfrm>
          <a:prstGeom prst="rect">
            <a:avLst/>
          </a:prstGeom>
          <a:ln>
            <a:noFill/>
          </a:ln>
        </p:spPr>
      </p:pic>
      <p:sp>
        <p:nvSpPr>
          <p:cNvPr id="2" name="テキスト ボックス タイトル">
            <a:extLst>
              <a:ext uri="{FF2B5EF4-FFF2-40B4-BE49-F238E27FC236}">
                <a16:creationId xmlns:a16="http://schemas.microsoft.com/office/drawing/2014/main" id="{F5EB9A16-3073-6CD6-E35D-558828C46170}"/>
              </a:ext>
            </a:extLst>
          </p:cNvPr>
          <p:cNvSpPr txBox="1"/>
          <p:nvPr/>
        </p:nvSpPr>
        <p:spPr>
          <a:xfrm>
            <a:off x="1681565" y="780591"/>
            <a:ext cx="4350154" cy="515759"/>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700" b="1">
                <a:latin typeface="Meiryo"/>
                <a:ea typeface="Meiryo"/>
                <a:cs typeface="+mn-lt"/>
              </a:rPr>
              <a:t>Cooperation by Sector</a:t>
            </a:r>
            <a:endParaRPr lang="ja-JP" altLang="en-US" sz="1600" b="1">
              <a:latin typeface="Meiryo"/>
              <a:ea typeface="Meiryo"/>
              <a:cs typeface="+mn-lt"/>
            </a:endParaRPr>
          </a:p>
        </p:txBody>
      </p:sp>
      <p:sp>
        <p:nvSpPr>
          <p:cNvPr id="13" name="テキスト ボックス タイトル">
            <a:extLst>
              <a:ext uri="{FF2B5EF4-FFF2-40B4-BE49-F238E27FC236}">
                <a16:creationId xmlns:a16="http://schemas.microsoft.com/office/drawing/2014/main" id="{DDE5749A-AB07-13AB-4197-DCF77EC57739}"/>
              </a:ext>
            </a:extLst>
          </p:cNvPr>
          <p:cNvSpPr txBox="1"/>
          <p:nvPr/>
        </p:nvSpPr>
        <p:spPr>
          <a:xfrm>
            <a:off x="5958633" y="661448"/>
            <a:ext cx="4128167"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000" b="1" dirty="0">
                <a:latin typeface="Meiryo"/>
                <a:ea typeface="Meiryo"/>
                <a:cs typeface="+mn-lt"/>
              </a:rPr>
              <a:t> Finance and Investment </a:t>
            </a:r>
            <a:endParaRPr lang="ja-JP" altLang="en-US" sz="2000" dirty="0">
              <a:latin typeface="Meiryo"/>
              <a:ea typeface="Meiryo"/>
              <a:cs typeface="+mn-lt"/>
            </a:endParaRPr>
          </a:p>
          <a:p>
            <a:r>
              <a:rPr lang="en-US" sz="2000" b="1" dirty="0">
                <a:latin typeface="Meiryo"/>
                <a:ea typeface="Meiryo"/>
                <a:cs typeface="+mn-lt"/>
              </a:rPr>
              <a:t> </a:t>
            </a:r>
            <a:r>
              <a:rPr lang="en-US" sz="2000" b="1" dirty="0" err="1">
                <a:latin typeface="Meiryo"/>
                <a:ea typeface="Meiryo"/>
                <a:cs typeface="+mn-lt"/>
              </a:rPr>
              <a:t>Cooperation</a:t>
            </a:r>
            <a:r>
              <a:rPr lang="en-US" altLang="ja-JP" sz="2000" b="1" dirty="0" err="1">
                <a:latin typeface="Meiryo"/>
                <a:ea typeface="Meiryo"/>
                <a:cs typeface="+mn-lt"/>
              </a:rPr>
              <a:t>（Fiscal</a:t>
            </a:r>
            <a:r>
              <a:rPr lang="en-US" altLang="ja-JP" sz="2000" b="1" dirty="0">
                <a:latin typeface="Meiryo"/>
                <a:ea typeface="Meiryo"/>
                <a:cs typeface="+mn-lt"/>
              </a:rPr>
              <a:t> 2024</a:t>
            </a:r>
            <a:r>
              <a:rPr lang="ja-JP" altLang="en-US" sz="2000" b="1" dirty="0">
                <a:latin typeface="Meiryo"/>
                <a:ea typeface="Meiryo"/>
                <a:cs typeface="+mn-lt"/>
              </a:rPr>
              <a:t>）</a:t>
            </a:r>
            <a:endParaRPr lang="ja-JP" altLang="en-US" sz="2000" dirty="0">
              <a:latin typeface="Meiryo"/>
              <a:ea typeface="Meiryo"/>
              <a:cs typeface="+mn-lt"/>
            </a:endParaRPr>
          </a:p>
        </p:txBody>
      </p:sp>
      <p:sp>
        <p:nvSpPr>
          <p:cNvPr id="61" name="テキスト ボックス 9">
            <a:extLst>
              <a:ext uri="{FF2B5EF4-FFF2-40B4-BE49-F238E27FC236}">
                <a16:creationId xmlns:a16="http://schemas.microsoft.com/office/drawing/2014/main" id="{E9042344-351F-CC1D-4124-51681BFA2317}"/>
              </a:ext>
            </a:extLst>
          </p:cNvPr>
          <p:cNvSpPr txBox="1"/>
          <p:nvPr/>
        </p:nvSpPr>
        <p:spPr>
          <a:xfrm>
            <a:off x="902212" y="1935217"/>
            <a:ext cx="4089600"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en-US" sz="2400" b="1">
                <a:latin typeface="Meiryo"/>
                <a:ea typeface="Meiryo"/>
                <a:cs typeface="+mn-lt"/>
              </a:rPr>
              <a:t>¥</a:t>
            </a:r>
            <a:r>
              <a:rPr lang="ja-JP" altLang="en-US" sz="1400" b="1" dirty="0">
                <a:latin typeface="Meiryo"/>
                <a:ea typeface="Meiryo"/>
                <a:cs typeface="+mn-lt"/>
              </a:rPr>
              <a:t> </a:t>
            </a:r>
            <a:r>
              <a:rPr lang="ja-JP" altLang="en-US" sz="4000" b="1">
                <a:latin typeface="Meiryo"/>
                <a:ea typeface="Meiryo"/>
                <a:cs typeface="+mn-lt"/>
              </a:rPr>
              <a:t>1,873.3</a:t>
            </a:r>
            <a:r>
              <a:rPr lang="en-US" sz="1400" b="1">
                <a:latin typeface="Meiryo"/>
                <a:ea typeface="Meiryo"/>
                <a:cs typeface="+mn-lt"/>
              </a:rPr>
              <a:t> billion</a:t>
            </a:r>
            <a:endParaRPr lang="ja-JP" sz="1400">
              <a:latin typeface="Meiryo"/>
              <a:ea typeface="Meiryo"/>
              <a:cs typeface="+mn-lt"/>
            </a:endParaRPr>
          </a:p>
        </p:txBody>
      </p:sp>
      <p:sp>
        <p:nvSpPr>
          <p:cNvPr id="62" name="正方形/長方形 61">
            <a:extLst>
              <a:ext uri="{FF2B5EF4-FFF2-40B4-BE49-F238E27FC236}">
                <a16:creationId xmlns:a16="http://schemas.microsoft.com/office/drawing/2014/main" id="{5818B8CA-23DF-8EB8-AD3B-D0EEC69A5510}"/>
              </a:ext>
            </a:extLst>
          </p:cNvPr>
          <p:cNvSpPr/>
          <p:nvPr/>
        </p:nvSpPr>
        <p:spPr>
          <a:xfrm>
            <a:off x="901238" y="2605241"/>
            <a:ext cx="4111994"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nvGrpSpPr>
          <p:cNvPr id="63" name="グループ化 62">
            <a:extLst>
              <a:ext uri="{FF2B5EF4-FFF2-40B4-BE49-F238E27FC236}">
                <a16:creationId xmlns:a16="http://schemas.microsoft.com/office/drawing/2014/main" id="{36760E09-F43C-EE82-5596-A6BC34A510EC}"/>
              </a:ext>
            </a:extLst>
          </p:cNvPr>
          <p:cNvGrpSpPr/>
          <p:nvPr/>
        </p:nvGrpSpPr>
        <p:grpSpPr>
          <a:xfrm>
            <a:off x="592195" y="2897914"/>
            <a:ext cx="4474826" cy="492443"/>
            <a:chOff x="592195" y="2897914"/>
            <a:chExt cx="4474826" cy="492443"/>
          </a:xfrm>
        </p:grpSpPr>
        <p:sp>
          <p:nvSpPr>
            <p:cNvPr id="100" name="テキスト ボックス 1">
              <a:extLst>
                <a:ext uri="{FF2B5EF4-FFF2-40B4-BE49-F238E27FC236}">
                  <a16:creationId xmlns:a16="http://schemas.microsoft.com/office/drawing/2014/main" id="{5F8BC4AD-7E9F-AD33-D0AB-D0B684252F44}"/>
                </a:ext>
              </a:extLst>
            </p:cNvPr>
            <p:cNvSpPr txBox="1"/>
            <p:nvPr/>
          </p:nvSpPr>
          <p:spPr>
            <a:xfrm>
              <a:off x="1140766" y="2897914"/>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Electric power</a:t>
              </a:r>
              <a:endParaRPr lang="ja-JP">
                <a:latin typeface="Meiryo"/>
                <a:ea typeface="Meiryo"/>
              </a:endParaRPr>
            </a:p>
            <a:p>
              <a:r>
                <a:rPr lang="en-US" sz="1300">
                  <a:latin typeface="Meiryo"/>
                  <a:ea typeface="メイリオ"/>
                  <a:cs typeface="+mn-lt"/>
                </a:rPr>
                <a:t>and gas</a:t>
              </a:r>
              <a:endParaRPr lang="ja-JP">
                <a:latin typeface="Meiryo"/>
                <a:ea typeface="Meiryo"/>
              </a:endParaRPr>
            </a:p>
          </p:txBody>
        </p:sp>
        <p:sp>
          <p:nvSpPr>
            <p:cNvPr id="101" name="テキスト ボックス 2">
              <a:extLst>
                <a:ext uri="{FF2B5EF4-FFF2-40B4-BE49-F238E27FC236}">
                  <a16:creationId xmlns:a16="http://schemas.microsoft.com/office/drawing/2014/main" id="{22DB0416-94E8-F496-B5FA-85A2CB84F285}"/>
                </a:ext>
              </a:extLst>
            </p:cNvPr>
            <p:cNvSpPr txBox="1"/>
            <p:nvPr/>
          </p:nvSpPr>
          <p:spPr>
            <a:xfrm>
              <a:off x="592195" y="2899896"/>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ja-JP" dirty="0">
                  <a:latin typeface="Meiryo"/>
                  <a:ea typeface="Meiryo"/>
                  <a:cs typeface="+mn-lt"/>
                </a:rPr>
                <a:t>1</a:t>
              </a:r>
              <a:endParaRPr lang="ja-JP" altLang="en-US" dirty="0">
                <a:latin typeface="Meiryo"/>
                <a:ea typeface="Meiryo"/>
                <a:cs typeface="+mn-lt"/>
              </a:endParaRPr>
            </a:p>
          </p:txBody>
        </p:sp>
        <p:sp>
          <p:nvSpPr>
            <p:cNvPr id="102" name="テキスト ボックス 4">
              <a:extLst>
                <a:ext uri="{FF2B5EF4-FFF2-40B4-BE49-F238E27FC236}">
                  <a16:creationId xmlns:a16="http://schemas.microsoft.com/office/drawing/2014/main" id="{0FB5DCDF-EEF9-A3DF-C629-8D42478050B6}"/>
                </a:ext>
              </a:extLst>
            </p:cNvPr>
            <p:cNvSpPr txBox="1"/>
            <p:nvPr/>
          </p:nvSpPr>
          <p:spPr>
            <a:xfrm>
              <a:off x="2930099" y="2897914"/>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6</a:t>
              </a:r>
              <a:r>
                <a:rPr lang="ja-JP">
                  <a:latin typeface="Meiryo"/>
                  <a:ea typeface="Meiryo"/>
                  <a:cs typeface="+mn-lt"/>
                </a:rPr>
                <a:t>.</a:t>
              </a:r>
              <a:r>
                <a:rPr lang="en-US" altLang="ja-JP">
                  <a:latin typeface="Meiryo"/>
                  <a:ea typeface="Meiryo"/>
                  <a:cs typeface="+mn-lt"/>
                </a:rPr>
                <a:t>3</a:t>
              </a:r>
              <a:r>
                <a:rPr lang="ja-JP">
                  <a:latin typeface="Meiryo"/>
                  <a:ea typeface="Meiryo"/>
                  <a:cs typeface="+mn-lt"/>
                </a:rPr>
                <a:t>％</a:t>
              </a:r>
              <a:endParaRPr lang="ja-JP">
                <a:latin typeface="Meiryo"/>
                <a:ea typeface="Meiryo"/>
              </a:endParaRPr>
            </a:p>
          </p:txBody>
        </p:sp>
        <p:sp>
          <p:nvSpPr>
            <p:cNvPr id="103" name="テキスト ボックス 8">
              <a:extLst>
                <a:ext uri="{FF2B5EF4-FFF2-40B4-BE49-F238E27FC236}">
                  <a16:creationId xmlns:a16="http://schemas.microsoft.com/office/drawing/2014/main" id="{0B66AE6F-CCD0-FD23-705B-5F1E17C953F9}"/>
                </a:ext>
              </a:extLst>
            </p:cNvPr>
            <p:cNvSpPr txBox="1"/>
            <p:nvPr/>
          </p:nvSpPr>
          <p:spPr>
            <a:xfrm>
              <a:off x="3974052" y="2897914"/>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¥118.2</a:t>
              </a:r>
              <a:endParaRPr lang="ja-JP">
                <a:latin typeface="メイリオ"/>
                <a:ea typeface="メイリオ"/>
              </a:endParaRPr>
            </a:p>
          </p:txBody>
        </p:sp>
      </p:grpSp>
      <p:sp>
        <p:nvSpPr>
          <p:cNvPr id="64" name="テキスト ボックス 12">
            <a:extLst>
              <a:ext uri="{FF2B5EF4-FFF2-40B4-BE49-F238E27FC236}">
                <a16:creationId xmlns:a16="http://schemas.microsoft.com/office/drawing/2014/main" id="{3AE0FA11-C3B4-D6D3-7DEB-B9C700C476A6}"/>
              </a:ext>
            </a:extLst>
          </p:cNvPr>
          <p:cNvSpPr txBox="1"/>
          <p:nvPr/>
        </p:nvSpPr>
        <p:spPr>
          <a:xfrm>
            <a:off x="3946121" y="6592742"/>
            <a:ext cx="116302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sz="1000">
                <a:latin typeface="Meiryo"/>
                <a:ea typeface="Meiryo"/>
                <a:cs typeface="+mn-lt"/>
              </a:rPr>
              <a:t>(Unit : billion)</a:t>
            </a:r>
            <a:endParaRPr lang="ja-JP" sz="1000">
              <a:latin typeface="Meiryo"/>
              <a:ea typeface="Meiryo"/>
            </a:endParaRPr>
          </a:p>
        </p:txBody>
      </p:sp>
      <p:grpSp>
        <p:nvGrpSpPr>
          <p:cNvPr id="65" name="グループ化 64">
            <a:extLst>
              <a:ext uri="{FF2B5EF4-FFF2-40B4-BE49-F238E27FC236}">
                <a16:creationId xmlns:a16="http://schemas.microsoft.com/office/drawing/2014/main" id="{39193279-B835-6A2C-4A87-47FED77796C5}"/>
              </a:ext>
            </a:extLst>
          </p:cNvPr>
          <p:cNvGrpSpPr/>
          <p:nvPr/>
        </p:nvGrpSpPr>
        <p:grpSpPr>
          <a:xfrm>
            <a:off x="592195" y="3355948"/>
            <a:ext cx="4474826" cy="475188"/>
            <a:chOff x="592195" y="3355948"/>
            <a:chExt cx="4474826" cy="475188"/>
          </a:xfrm>
        </p:grpSpPr>
        <p:sp>
          <p:nvSpPr>
            <p:cNvPr id="96" name="テキスト ボックス 22">
              <a:extLst>
                <a:ext uri="{FF2B5EF4-FFF2-40B4-BE49-F238E27FC236}">
                  <a16:creationId xmlns:a16="http://schemas.microsoft.com/office/drawing/2014/main" id="{8CC68644-3C55-F457-667B-09E1774984B2}"/>
                </a:ext>
              </a:extLst>
            </p:cNvPr>
            <p:cNvSpPr txBox="1"/>
            <p:nvPr/>
          </p:nvSpPr>
          <p:spPr>
            <a:xfrm>
              <a:off x="1131285" y="3472252"/>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Transportation</a:t>
              </a:r>
              <a:endParaRPr lang="ja-JP">
                <a:latin typeface="Meiryo"/>
                <a:ea typeface="Meiryo"/>
              </a:endParaRPr>
            </a:p>
          </p:txBody>
        </p:sp>
        <p:sp>
          <p:nvSpPr>
            <p:cNvPr id="97" name="テキスト ボックス 23">
              <a:extLst>
                <a:ext uri="{FF2B5EF4-FFF2-40B4-BE49-F238E27FC236}">
                  <a16:creationId xmlns:a16="http://schemas.microsoft.com/office/drawing/2014/main" id="{FE90725B-4F6D-9E4E-C1EA-7B2F3454DA2E}"/>
                </a:ext>
              </a:extLst>
            </p:cNvPr>
            <p:cNvSpPr txBox="1"/>
            <p:nvPr/>
          </p:nvSpPr>
          <p:spPr>
            <a:xfrm>
              <a:off x="592195" y="3357930"/>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2</a:t>
              </a:r>
              <a:endParaRPr lang="ja-JP" altLang="en-US" dirty="0">
                <a:latin typeface="Meiryo"/>
                <a:ea typeface="Meiryo"/>
                <a:cs typeface="+mn-lt"/>
              </a:endParaRPr>
            </a:p>
          </p:txBody>
        </p:sp>
        <p:sp>
          <p:nvSpPr>
            <p:cNvPr id="98" name="テキスト ボックス 24">
              <a:extLst>
                <a:ext uri="{FF2B5EF4-FFF2-40B4-BE49-F238E27FC236}">
                  <a16:creationId xmlns:a16="http://schemas.microsoft.com/office/drawing/2014/main" id="{9069A567-372B-2025-C67F-307C3B8EF46D}"/>
                </a:ext>
              </a:extLst>
            </p:cNvPr>
            <p:cNvSpPr txBox="1"/>
            <p:nvPr/>
          </p:nvSpPr>
          <p:spPr>
            <a:xfrm>
              <a:off x="2930099" y="3355948"/>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37.7</a:t>
              </a:r>
              <a:r>
                <a:rPr lang="ja-JP" dirty="0">
                  <a:latin typeface="Meiryo"/>
                  <a:ea typeface="Meiryo"/>
                  <a:cs typeface="+mn-lt"/>
                </a:rPr>
                <a:t>％</a:t>
              </a:r>
              <a:endParaRPr lang="ja-JP" dirty="0">
                <a:latin typeface="Meiryo"/>
                <a:ea typeface="Meiryo"/>
              </a:endParaRPr>
            </a:p>
          </p:txBody>
        </p:sp>
        <p:sp>
          <p:nvSpPr>
            <p:cNvPr id="99" name="テキスト ボックス 25">
              <a:extLst>
                <a:ext uri="{FF2B5EF4-FFF2-40B4-BE49-F238E27FC236}">
                  <a16:creationId xmlns:a16="http://schemas.microsoft.com/office/drawing/2014/main" id="{3BAE4341-2EC6-7C55-0F87-01F664DBBE43}"/>
                </a:ext>
              </a:extLst>
            </p:cNvPr>
            <p:cNvSpPr txBox="1"/>
            <p:nvPr/>
          </p:nvSpPr>
          <p:spPr>
            <a:xfrm>
              <a:off x="3855131" y="3357930"/>
              <a:ext cx="1211890"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¥707.0</a:t>
              </a:r>
              <a:endParaRPr lang="ja-JP">
                <a:latin typeface="メイリオ"/>
                <a:ea typeface="メイリオ"/>
              </a:endParaRPr>
            </a:p>
          </p:txBody>
        </p:sp>
      </p:grpSp>
      <p:grpSp>
        <p:nvGrpSpPr>
          <p:cNvPr id="66" name="グループ化 65">
            <a:extLst>
              <a:ext uri="{FF2B5EF4-FFF2-40B4-BE49-F238E27FC236}">
                <a16:creationId xmlns:a16="http://schemas.microsoft.com/office/drawing/2014/main" id="{F475D465-E07D-B73F-8A47-9B1472C2F09E}"/>
              </a:ext>
            </a:extLst>
          </p:cNvPr>
          <p:cNvGrpSpPr/>
          <p:nvPr/>
        </p:nvGrpSpPr>
        <p:grpSpPr>
          <a:xfrm>
            <a:off x="592195" y="3817946"/>
            <a:ext cx="4474826" cy="518529"/>
            <a:chOff x="592195" y="3817946"/>
            <a:chExt cx="4474826" cy="518529"/>
          </a:xfrm>
        </p:grpSpPr>
        <p:sp>
          <p:nvSpPr>
            <p:cNvPr id="92" name="テキスト ボックス 27">
              <a:extLst>
                <a:ext uri="{FF2B5EF4-FFF2-40B4-BE49-F238E27FC236}">
                  <a16:creationId xmlns:a16="http://schemas.microsoft.com/office/drawing/2014/main" id="{152BC9F2-AE0F-DCEC-8ED0-2CFE14BECC88}"/>
                </a:ext>
              </a:extLst>
            </p:cNvPr>
            <p:cNvSpPr txBox="1"/>
            <p:nvPr/>
          </p:nvSpPr>
          <p:spPr>
            <a:xfrm>
              <a:off x="1140766" y="3844032"/>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Irrigation and</a:t>
              </a:r>
              <a:endParaRPr lang="ja-JP">
                <a:latin typeface="Meiryo"/>
                <a:ea typeface="Meiryo"/>
              </a:endParaRPr>
            </a:p>
            <a:p>
              <a:r>
                <a:rPr lang="en-US" sz="1300">
                  <a:latin typeface="Meiryo"/>
                  <a:ea typeface="Meiryo"/>
                  <a:cs typeface="+mn-lt"/>
                </a:rPr>
                <a:t>flood control</a:t>
              </a:r>
              <a:endParaRPr lang="ja-JP">
                <a:latin typeface="Meiryo"/>
                <a:ea typeface="Meiryo"/>
              </a:endParaRPr>
            </a:p>
          </p:txBody>
        </p:sp>
        <p:sp>
          <p:nvSpPr>
            <p:cNvPr id="93" name="テキスト ボックス 28">
              <a:extLst>
                <a:ext uri="{FF2B5EF4-FFF2-40B4-BE49-F238E27FC236}">
                  <a16:creationId xmlns:a16="http://schemas.microsoft.com/office/drawing/2014/main" id="{4B75A11A-E268-E92C-2039-C7E69761A0D5}"/>
                </a:ext>
              </a:extLst>
            </p:cNvPr>
            <p:cNvSpPr txBox="1"/>
            <p:nvPr/>
          </p:nvSpPr>
          <p:spPr>
            <a:xfrm>
              <a:off x="592195" y="3819928"/>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3</a:t>
              </a:r>
              <a:endParaRPr lang="ja-JP" altLang="en-US" dirty="0">
                <a:latin typeface="Meiryo"/>
                <a:ea typeface="Meiryo"/>
                <a:cs typeface="+mn-lt"/>
              </a:endParaRPr>
            </a:p>
          </p:txBody>
        </p:sp>
        <p:sp>
          <p:nvSpPr>
            <p:cNvPr id="94" name="テキスト ボックス 29">
              <a:extLst>
                <a:ext uri="{FF2B5EF4-FFF2-40B4-BE49-F238E27FC236}">
                  <a16:creationId xmlns:a16="http://schemas.microsoft.com/office/drawing/2014/main" id="{ED470A20-1731-C931-6127-8CD9D5B6CCD0}"/>
                </a:ext>
              </a:extLst>
            </p:cNvPr>
            <p:cNvSpPr txBox="1"/>
            <p:nvPr/>
          </p:nvSpPr>
          <p:spPr>
            <a:xfrm>
              <a:off x="2930099" y="3817946"/>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4.5</a:t>
              </a:r>
              <a:r>
                <a:rPr lang="ja-JP" dirty="0">
                  <a:latin typeface="Meiryo"/>
                  <a:ea typeface="Meiryo"/>
                  <a:cs typeface="+mn-lt"/>
                </a:rPr>
                <a:t>％</a:t>
              </a:r>
              <a:endParaRPr lang="ja-JP" dirty="0">
                <a:latin typeface="Meiryo"/>
                <a:ea typeface="Meiryo"/>
              </a:endParaRPr>
            </a:p>
          </p:txBody>
        </p:sp>
        <p:sp>
          <p:nvSpPr>
            <p:cNvPr id="95" name="テキスト ボックス 30">
              <a:extLst>
                <a:ext uri="{FF2B5EF4-FFF2-40B4-BE49-F238E27FC236}">
                  <a16:creationId xmlns:a16="http://schemas.microsoft.com/office/drawing/2014/main" id="{6CFF9741-7C65-69AE-2FD2-486297EDBB94}"/>
                </a:ext>
              </a:extLst>
            </p:cNvPr>
            <p:cNvSpPr txBox="1"/>
            <p:nvPr/>
          </p:nvSpPr>
          <p:spPr>
            <a:xfrm>
              <a:off x="3974052" y="3817946"/>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¥83.4</a:t>
              </a:r>
              <a:endParaRPr lang="en-US" altLang="ja-JP">
                <a:latin typeface="メイリオ"/>
                <a:ea typeface="メイリオ"/>
              </a:endParaRPr>
            </a:p>
          </p:txBody>
        </p:sp>
      </p:grpSp>
      <p:grpSp>
        <p:nvGrpSpPr>
          <p:cNvPr id="67" name="グループ化 66">
            <a:extLst>
              <a:ext uri="{FF2B5EF4-FFF2-40B4-BE49-F238E27FC236}">
                <a16:creationId xmlns:a16="http://schemas.microsoft.com/office/drawing/2014/main" id="{9932B345-495D-F68C-A385-0BB28D8A4923}"/>
              </a:ext>
            </a:extLst>
          </p:cNvPr>
          <p:cNvGrpSpPr/>
          <p:nvPr/>
        </p:nvGrpSpPr>
        <p:grpSpPr>
          <a:xfrm>
            <a:off x="592195" y="4275981"/>
            <a:ext cx="4474826" cy="513413"/>
            <a:chOff x="592195" y="4275981"/>
            <a:chExt cx="4474826" cy="513413"/>
          </a:xfrm>
        </p:grpSpPr>
        <p:sp>
          <p:nvSpPr>
            <p:cNvPr id="88" name="テキスト ボックス 32">
              <a:extLst>
                <a:ext uri="{FF2B5EF4-FFF2-40B4-BE49-F238E27FC236}">
                  <a16:creationId xmlns:a16="http://schemas.microsoft.com/office/drawing/2014/main" id="{C903E8E3-6808-8E14-CB43-F45187B3D51F}"/>
                </a:ext>
              </a:extLst>
            </p:cNvPr>
            <p:cNvSpPr txBox="1"/>
            <p:nvPr/>
          </p:nvSpPr>
          <p:spPr>
            <a:xfrm>
              <a:off x="1132838" y="4296951"/>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Agriculture, forestry</a:t>
              </a:r>
              <a:endParaRPr lang="ja-JP">
                <a:latin typeface="Meiryo"/>
                <a:ea typeface="Meiryo"/>
              </a:endParaRPr>
            </a:p>
            <a:p>
              <a:r>
                <a:rPr lang="en-US" sz="1300">
                  <a:latin typeface="Meiryo"/>
                  <a:ea typeface="Meiryo"/>
                  <a:cs typeface="+mn-lt"/>
                </a:rPr>
                <a:t>and fisheries</a:t>
              </a:r>
              <a:endParaRPr lang="ja-JP">
                <a:latin typeface="Meiryo"/>
                <a:ea typeface="Meiryo"/>
              </a:endParaRPr>
            </a:p>
          </p:txBody>
        </p:sp>
        <p:sp>
          <p:nvSpPr>
            <p:cNvPr id="89" name="テキスト ボックス 33">
              <a:extLst>
                <a:ext uri="{FF2B5EF4-FFF2-40B4-BE49-F238E27FC236}">
                  <a16:creationId xmlns:a16="http://schemas.microsoft.com/office/drawing/2014/main" id="{C88E7269-9135-9B28-AD82-273E37D2EFB6}"/>
                </a:ext>
              </a:extLst>
            </p:cNvPr>
            <p:cNvSpPr txBox="1"/>
            <p:nvPr/>
          </p:nvSpPr>
          <p:spPr>
            <a:xfrm>
              <a:off x="592195" y="4277963"/>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4</a:t>
              </a:r>
              <a:endParaRPr lang="ja-JP" altLang="en-US" dirty="0">
                <a:latin typeface="Meiryo"/>
                <a:ea typeface="Meiryo"/>
                <a:cs typeface="+mn-lt"/>
              </a:endParaRPr>
            </a:p>
          </p:txBody>
        </p:sp>
        <p:sp>
          <p:nvSpPr>
            <p:cNvPr id="90" name="テキスト ボックス 34">
              <a:extLst>
                <a:ext uri="{FF2B5EF4-FFF2-40B4-BE49-F238E27FC236}">
                  <a16:creationId xmlns:a16="http://schemas.microsoft.com/office/drawing/2014/main" id="{8EC72B03-5721-FDF9-AC84-0A23982D9D7A}"/>
                </a:ext>
              </a:extLst>
            </p:cNvPr>
            <p:cNvSpPr txBox="1"/>
            <p:nvPr/>
          </p:nvSpPr>
          <p:spPr>
            <a:xfrm>
              <a:off x="2930099" y="4275981"/>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4.2</a:t>
              </a:r>
              <a:r>
                <a:rPr lang="ja-JP" dirty="0">
                  <a:latin typeface="Meiryo"/>
                  <a:ea typeface="Meiryo"/>
                  <a:cs typeface="+mn-lt"/>
                </a:rPr>
                <a:t>％</a:t>
              </a:r>
              <a:endParaRPr lang="ja-JP" dirty="0">
                <a:latin typeface="Meiryo"/>
                <a:ea typeface="Meiryo"/>
              </a:endParaRPr>
            </a:p>
          </p:txBody>
        </p:sp>
        <p:sp>
          <p:nvSpPr>
            <p:cNvPr id="91" name="テキスト ボックス 35">
              <a:extLst>
                <a:ext uri="{FF2B5EF4-FFF2-40B4-BE49-F238E27FC236}">
                  <a16:creationId xmlns:a16="http://schemas.microsoft.com/office/drawing/2014/main" id="{948ABC4D-51B4-2905-7243-33FF3C50B62A}"/>
                </a:ext>
              </a:extLst>
            </p:cNvPr>
            <p:cNvSpPr txBox="1"/>
            <p:nvPr/>
          </p:nvSpPr>
          <p:spPr>
            <a:xfrm>
              <a:off x="3974052" y="4275981"/>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¥78.1</a:t>
              </a:r>
              <a:endParaRPr lang="en-US" altLang="ja-JP">
                <a:latin typeface="メイリオ"/>
                <a:ea typeface="メイリオ"/>
              </a:endParaRPr>
            </a:p>
          </p:txBody>
        </p:sp>
      </p:grpSp>
      <p:grpSp>
        <p:nvGrpSpPr>
          <p:cNvPr id="68" name="グループ化 67">
            <a:extLst>
              <a:ext uri="{FF2B5EF4-FFF2-40B4-BE49-F238E27FC236}">
                <a16:creationId xmlns:a16="http://schemas.microsoft.com/office/drawing/2014/main" id="{BFB7872B-AC46-D3F5-CC40-64A6455A8634}"/>
              </a:ext>
            </a:extLst>
          </p:cNvPr>
          <p:cNvGrpSpPr/>
          <p:nvPr/>
        </p:nvGrpSpPr>
        <p:grpSpPr>
          <a:xfrm>
            <a:off x="592195" y="4726087"/>
            <a:ext cx="4474826" cy="533029"/>
            <a:chOff x="592195" y="4726087"/>
            <a:chExt cx="4474826" cy="533029"/>
          </a:xfrm>
        </p:grpSpPr>
        <p:sp>
          <p:nvSpPr>
            <p:cNvPr id="84" name="テキスト ボックス 37">
              <a:extLst>
                <a:ext uri="{FF2B5EF4-FFF2-40B4-BE49-F238E27FC236}">
                  <a16:creationId xmlns:a16="http://schemas.microsoft.com/office/drawing/2014/main" id="{B6CCBDAE-143E-9718-6949-CF3257E03E4E}"/>
                </a:ext>
              </a:extLst>
            </p:cNvPr>
            <p:cNvSpPr txBox="1"/>
            <p:nvPr/>
          </p:nvSpPr>
          <p:spPr>
            <a:xfrm>
              <a:off x="1129732" y="4766673"/>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Mining and</a:t>
              </a:r>
              <a:endParaRPr lang="ja-JP" altLang="en-US" sz="1300">
                <a:latin typeface="Meiryo"/>
                <a:ea typeface="Meiryo"/>
              </a:endParaRPr>
            </a:p>
            <a:p>
              <a:r>
                <a:rPr lang="en-US" sz="1300">
                  <a:latin typeface="Meiryo"/>
                  <a:ea typeface="+mn-lt"/>
                  <a:cs typeface="+mn-lt"/>
                </a:rPr>
                <a:t>manufacturing</a:t>
              </a:r>
              <a:endParaRPr lang="ja-JP" sz="1300">
                <a:latin typeface="Meiryo"/>
                <a:ea typeface="Meiryo"/>
              </a:endParaRPr>
            </a:p>
          </p:txBody>
        </p:sp>
        <p:sp>
          <p:nvSpPr>
            <p:cNvPr id="85" name="テキスト ボックス 38">
              <a:extLst>
                <a:ext uri="{FF2B5EF4-FFF2-40B4-BE49-F238E27FC236}">
                  <a16:creationId xmlns:a16="http://schemas.microsoft.com/office/drawing/2014/main" id="{7C8F11B9-25E7-2E4F-2015-DD6D54A8C229}"/>
                </a:ext>
              </a:extLst>
            </p:cNvPr>
            <p:cNvSpPr txBox="1"/>
            <p:nvPr/>
          </p:nvSpPr>
          <p:spPr>
            <a:xfrm>
              <a:off x="592195" y="4728069"/>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5</a:t>
              </a:r>
              <a:endParaRPr lang="ja-JP" altLang="en-US" dirty="0">
                <a:latin typeface="Meiryo"/>
                <a:ea typeface="Meiryo"/>
                <a:cs typeface="+mn-lt"/>
              </a:endParaRPr>
            </a:p>
          </p:txBody>
        </p:sp>
        <p:sp>
          <p:nvSpPr>
            <p:cNvPr id="86" name="テキスト ボックス 39">
              <a:extLst>
                <a:ext uri="{FF2B5EF4-FFF2-40B4-BE49-F238E27FC236}">
                  <a16:creationId xmlns:a16="http://schemas.microsoft.com/office/drawing/2014/main" id="{D6BAC767-EE3D-FC58-7E25-0E04034241AC}"/>
                </a:ext>
              </a:extLst>
            </p:cNvPr>
            <p:cNvSpPr txBox="1"/>
            <p:nvPr/>
          </p:nvSpPr>
          <p:spPr>
            <a:xfrm>
              <a:off x="2930099" y="4726087"/>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3.2</a:t>
              </a:r>
              <a:r>
                <a:rPr lang="ja-JP" dirty="0">
                  <a:latin typeface="Meiryo"/>
                  <a:ea typeface="Meiryo"/>
                  <a:cs typeface="+mn-lt"/>
                </a:rPr>
                <a:t>％</a:t>
              </a:r>
              <a:endParaRPr lang="ja-JP" dirty="0">
                <a:latin typeface="Meiryo"/>
                <a:ea typeface="Meiryo"/>
              </a:endParaRPr>
            </a:p>
          </p:txBody>
        </p:sp>
        <p:sp>
          <p:nvSpPr>
            <p:cNvPr id="87" name="テキスト ボックス 40">
              <a:extLst>
                <a:ext uri="{FF2B5EF4-FFF2-40B4-BE49-F238E27FC236}">
                  <a16:creationId xmlns:a16="http://schemas.microsoft.com/office/drawing/2014/main" id="{4D2EF44C-1099-F7AF-84D1-6C42668CAFE3}"/>
                </a:ext>
              </a:extLst>
            </p:cNvPr>
            <p:cNvSpPr txBox="1"/>
            <p:nvPr/>
          </p:nvSpPr>
          <p:spPr>
            <a:xfrm>
              <a:off x="3974052" y="4726087"/>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¥60.0</a:t>
              </a:r>
              <a:endParaRPr lang="ja-JP">
                <a:latin typeface="メイリオ"/>
                <a:ea typeface="メイリオ"/>
              </a:endParaRPr>
            </a:p>
          </p:txBody>
        </p:sp>
      </p:grpSp>
      <p:grpSp>
        <p:nvGrpSpPr>
          <p:cNvPr id="69" name="グループ化 68">
            <a:extLst>
              <a:ext uri="{FF2B5EF4-FFF2-40B4-BE49-F238E27FC236}">
                <a16:creationId xmlns:a16="http://schemas.microsoft.com/office/drawing/2014/main" id="{56EC01F3-669A-E42F-22F1-B8CCA230D1DE}"/>
              </a:ext>
            </a:extLst>
          </p:cNvPr>
          <p:cNvGrpSpPr/>
          <p:nvPr/>
        </p:nvGrpSpPr>
        <p:grpSpPr>
          <a:xfrm>
            <a:off x="592195" y="5176194"/>
            <a:ext cx="4474826" cy="475188"/>
            <a:chOff x="592195" y="5176194"/>
            <a:chExt cx="4474826" cy="475188"/>
          </a:xfrm>
        </p:grpSpPr>
        <p:sp>
          <p:nvSpPr>
            <p:cNvPr id="80" name="テキスト ボックス 42">
              <a:extLst>
                <a:ext uri="{FF2B5EF4-FFF2-40B4-BE49-F238E27FC236}">
                  <a16:creationId xmlns:a16="http://schemas.microsoft.com/office/drawing/2014/main" id="{CCD730E6-8DEF-058D-5BD0-5496F2A0C023}"/>
                </a:ext>
              </a:extLst>
            </p:cNvPr>
            <p:cNvSpPr txBox="1"/>
            <p:nvPr/>
          </p:nvSpPr>
          <p:spPr>
            <a:xfrm>
              <a:off x="1132838" y="5292076"/>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Social services</a:t>
              </a:r>
              <a:endParaRPr lang="ja-JP">
                <a:latin typeface="Meiryo"/>
                <a:ea typeface="Meiryo"/>
              </a:endParaRPr>
            </a:p>
          </p:txBody>
        </p:sp>
        <p:sp>
          <p:nvSpPr>
            <p:cNvPr id="81" name="テキスト ボックス 43">
              <a:extLst>
                <a:ext uri="{FF2B5EF4-FFF2-40B4-BE49-F238E27FC236}">
                  <a16:creationId xmlns:a16="http://schemas.microsoft.com/office/drawing/2014/main" id="{FCEC8B73-ADD7-C218-715C-9BCC9FE2007A}"/>
                </a:ext>
              </a:extLst>
            </p:cNvPr>
            <p:cNvSpPr txBox="1"/>
            <p:nvPr/>
          </p:nvSpPr>
          <p:spPr>
            <a:xfrm>
              <a:off x="592195" y="5178176"/>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6</a:t>
              </a:r>
              <a:endParaRPr lang="ja-JP" altLang="en-US" dirty="0">
                <a:latin typeface="Meiryo"/>
                <a:ea typeface="Meiryo"/>
                <a:cs typeface="+mn-lt"/>
              </a:endParaRPr>
            </a:p>
          </p:txBody>
        </p:sp>
        <p:sp>
          <p:nvSpPr>
            <p:cNvPr id="82" name="テキスト ボックス 44">
              <a:extLst>
                <a:ext uri="{FF2B5EF4-FFF2-40B4-BE49-F238E27FC236}">
                  <a16:creationId xmlns:a16="http://schemas.microsoft.com/office/drawing/2014/main" id="{C832FDBD-327E-494F-9BC7-8E1D8DBA532C}"/>
                </a:ext>
              </a:extLst>
            </p:cNvPr>
            <p:cNvSpPr txBox="1"/>
            <p:nvPr/>
          </p:nvSpPr>
          <p:spPr>
            <a:xfrm>
              <a:off x="2930099" y="5176194"/>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8.7</a:t>
              </a:r>
              <a:r>
                <a:rPr lang="ja-JP">
                  <a:latin typeface="Meiryo"/>
                  <a:ea typeface="Meiryo"/>
                  <a:cs typeface="+mn-lt"/>
                </a:rPr>
                <a:t>％</a:t>
              </a:r>
              <a:endParaRPr lang="ja-JP">
                <a:latin typeface="Meiryo"/>
                <a:ea typeface="Meiryo"/>
              </a:endParaRPr>
            </a:p>
          </p:txBody>
        </p:sp>
        <p:sp>
          <p:nvSpPr>
            <p:cNvPr id="83" name="テキスト ボックス 45">
              <a:extLst>
                <a:ext uri="{FF2B5EF4-FFF2-40B4-BE49-F238E27FC236}">
                  <a16:creationId xmlns:a16="http://schemas.microsoft.com/office/drawing/2014/main" id="{FF84D787-CB8A-9E11-6F50-D9CA833A5BF0}"/>
                </a:ext>
              </a:extLst>
            </p:cNvPr>
            <p:cNvSpPr txBox="1"/>
            <p:nvPr/>
          </p:nvSpPr>
          <p:spPr>
            <a:xfrm>
              <a:off x="3974052" y="5176194"/>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¥163.6</a:t>
              </a:r>
              <a:endParaRPr lang="ja-JP">
                <a:latin typeface="メイリオ"/>
                <a:ea typeface="メイリオ"/>
              </a:endParaRPr>
            </a:p>
          </p:txBody>
        </p:sp>
      </p:grpSp>
      <p:grpSp>
        <p:nvGrpSpPr>
          <p:cNvPr id="70" name="グループ化 69">
            <a:extLst>
              <a:ext uri="{FF2B5EF4-FFF2-40B4-BE49-F238E27FC236}">
                <a16:creationId xmlns:a16="http://schemas.microsoft.com/office/drawing/2014/main" id="{2A0D1BB6-A3F9-E5D5-EEBD-3995283BECF4}"/>
              </a:ext>
            </a:extLst>
          </p:cNvPr>
          <p:cNvGrpSpPr/>
          <p:nvPr/>
        </p:nvGrpSpPr>
        <p:grpSpPr>
          <a:xfrm>
            <a:off x="592195" y="5626300"/>
            <a:ext cx="4474826" cy="475188"/>
            <a:chOff x="592195" y="5626300"/>
            <a:chExt cx="4474826" cy="475188"/>
          </a:xfrm>
        </p:grpSpPr>
        <p:sp>
          <p:nvSpPr>
            <p:cNvPr id="76" name="テキスト ボックス 47">
              <a:extLst>
                <a:ext uri="{FF2B5EF4-FFF2-40B4-BE49-F238E27FC236}">
                  <a16:creationId xmlns:a16="http://schemas.microsoft.com/office/drawing/2014/main" id="{71C74FF4-0F88-2AD2-A32F-39516BA38A38}"/>
                </a:ext>
              </a:extLst>
            </p:cNvPr>
            <p:cNvSpPr txBox="1"/>
            <p:nvPr/>
          </p:nvSpPr>
          <p:spPr>
            <a:xfrm>
              <a:off x="1131285" y="5744807"/>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Program loans</a:t>
              </a:r>
              <a:endParaRPr lang="ja-JP">
                <a:latin typeface="Meiryo"/>
                <a:ea typeface="Meiryo"/>
              </a:endParaRPr>
            </a:p>
          </p:txBody>
        </p:sp>
        <p:sp>
          <p:nvSpPr>
            <p:cNvPr id="77" name="テキスト ボックス 48">
              <a:extLst>
                <a:ext uri="{FF2B5EF4-FFF2-40B4-BE49-F238E27FC236}">
                  <a16:creationId xmlns:a16="http://schemas.microsoft.com/office/drawing/2014/main" id="{1690737F-F977-3E41-FF68-F3094C31E227}"/>
                </a:ext>
              </a:extLst>
            </p:cNvPr>
            <p:cNvSpPr txBox="1"/>
            <p:nvPr/>
          </p:nvSpPr>
          <p:spPr>
            <a:xfrm>
              <a:off x="592195" y="5628282"/>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7</a:t>
              </a:r>
              <a:endParaRPr lang="ja-JP" altLang="en-US" dirty="0">
                <a:latin typeface="Meiryo"/>
                <a:ea typeface="Meiryo"/>
                <a:cs typeface="+mn-lt"/>
              </a:endParaRPr>
            </a:p>
          </p:txBody>
        </p:sp>
        <p:sp>
          <p:nvSpPr>
            <p:cNvPr id="78" name="テキスト ボックス 49">
              <a:extLst>
                <a:ext uri="{FF2B5EF4-FFF2-40B4-BE49-F238E27FC236}">
                  <a16:creationId xmlns:a16="http://schemas.microsoft.com/office/drawing/2014/main" id="{A3FD451B-1087-8821-374F-9A2EBD0E670D}"/>
                </a:ext>
              </a:extLst>
            </p:cNvPr>
            <p:cNvSpPr txBox="1"/>
            <p:nvPr/>
          </p:nvSpPr>
          <p:spPr>
            <a:xfrm>
              <a:off x="2930099" y="5626300"/>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15.5</a:t>
              </a:r>
              <a:r>
                <a:rPr lang="ja-JP" dirty="0">
                  <a:latin typeface="Meiryo"/>
                  <a:ea typeface="Meiryo"/>
                  <a:cs typeface="+mn-lt"/>
                </a:rPr>
                <a:t>％</a:t>
              </a:r>
              <a:endParaRPr lang="ja-JP" dirty="0">
                <a:latin typeface="Meiryo"/>
                <a:ea typeface="Meiryo"/>
              </a:endParaRPr>
            </a:p>
          </p:txBody>
        </p:sp>
        <p:sp>
          <p:nvSpPr>
            <p:cNvPr id="79" name="テキスト ボックス 50">
              <a:extLst>
                <a:ext uri="{FF2B5EF4-FFF2-40B4-BE49-F238E27FC236}">
                  <a16:creationId xmlns:a16="http://schemas.microsoft.com/office/drawing/2014/main" id="{AA771515-44B4-BE51-AFB8-2036490BC630}"/>
                </a:ext>
              </a:extLst>
            </p:cNvPr>
            <p:cNvSpPr txBox="1"/>
            <p:nvPr/>
          </p:nvSpPr>
          <p:spPr>
            <a:xfrm>
              <a:off x="3974052" y="5626300"/>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¥290.5</a:t>
              </a:r>
              <a:endParaRPr lang="ja-JP">
                <a:latin typeface="メイリオ"/>
                <a:ea typeface="メイリオ"/>
              </a:endParaRPr>
            </a:p>
          </p:txBody>
        </p:sp>
      </p:grpSp>
      <p:grpSp>
        <p:nvGrpSpPr>
          <p:cNvPr id="71" name="グループ化 70">
            <a:extLst>
              <a:ext uri="{FF2B5EF4-FFF2-40B4-BE49-F238E27FC236}">
                <a16:creationId xmlns:a16="http://schemas.microsoft.com/office/drawing/2014/main" id="{5CD53D96-6A5E-B327-3E31-6E9E180D95DB}"/>
              </a:ext>
            </a:extLst>
          </p:cNvPr>
          <p:cNvGrpSpPr/>
          <p:nvPr/>
        </p:nvGrpSpPr>
        <p:grpSpPr>
          <a:xfrm>
            <a:off x="592195" y="6068480"/>
            <a:ext cx="4474826" cy="475188"/>
            <a:chOff x="592195" y="6068480"/>
            <a:chExt cx="4474826" cy="475188"/>
          </a:xfrm>
        </p:grpSpPr>
        <p:sp>
          <p:nvSpPr>
            <p:cNvPr id="72" name="テキスト ボックス 52">
              <a:extLst>
                <a:ext uri="{FF2B5EF4-FFF2-40B4-BE49-F238E27FC236}">
                  <a16:creationId xmlns:a16="http://schemas.microsoft.com/office/drawing/2014/main" id="{C3AF246B-AED8-2F27-D707-7CE5D8DFA07A}"/>
                </a:ext>
              </a:extLst>
            </p:cNvPr>
            <p:cNvSpPr txBox="1"/>
            <p:nvPr/>
          </p:nvSpPr>
          <p:spPr>
            <a:xfrm>
              <a:off x="1140766" y="6191460"/>
              <a:ext cx="2159833"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Other</a:t>
              </a:r>
              <a:endParaRPr lang="ja-JP">
                <a:latin typeface="Meiryo"/>
                <a:ea typeface="Meiryo"/>
              </a:endParaRPr>
            </a:p>
          </p:txBody>
        </p:sp>
        <p:sp>
          <p:nvSpPr>
            <p:cNvPr id="73" name="テキスト ボックス 53">
              <a:extLst>
                <a:ext uri="{FF2B5EF4-FFF2-40B4-BE49-F238E27FC236}">
                  <a16:creationId xmlns:a16="http://schemas.microsoft.com/office/drawing/2014/main" id="{C32F46D4-31D3-BC66-39A6-CBA5F3F8FFE8}"/>
                </a:ext>
              </a:extLst>
            </p:cNvPr>
            <p:cNvSpPr txBox="1"/>
            <p:nvPr/>
          </p:nvSpPr>
          <p:spPr>
            <a:xfrm>
              <a:off x="592195" y="6070462"/>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8</a:t>
              </a:r>
              <a:endParaRPr lang="ja-JP" altLang="en-US" dirty="0">
                <a:latin typeface="Meiryo"/>
                <a:ea typeface="Meiryo"/>
                <a:cs typeface="+mn-lt"/>
              </a:endParaRPr>
            </a:p>
          </p:txBody>
        </p:sp>
        <p:sp>
          <p:nvSpPr>
            <p:cNvPr id="74" name="テキスト ボックス 54">
              <a:extLst>
                <a:ext uri="{FF2B5EF4-FFF2-40B4-BE49-F238E27FC236}">
                  <a16:creationId xmlns:a16="http://schemas.microsoft.com/office/drawing/2014/main" id="{91567CAB-1B5B-7890-CA54-F10CFD77714C}"/>
                </a:ext>
              </a:extLst>
            </p:cNvPr>
            <p:cNvSpPr txBox="1"/>
            <p:nvPr/>
          </p:nvSpPr>
          <p:spPr>
            <a:xfrm>
              <a:off x="2930099" y="6068480"/>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19.9</a:t>
              </a:r>
              <a:r>
                <a:rPr lang="ja-JP">
                  <a:latin typeface="Meiryo"/>
                  <a:ea typeface="Meiryo"/>
                  <a:cs typeface="+mn-lt"/>
                </a:rPr>
                <a:t>％</a:t>
              </a:r>
              <a:endParaRPr lang="ja-JP">
                <a:latin typeface="Meiryo"/>
                <a:ea typeface="Meiryo"/>
              </a:endParaRPr>
            </a:p>
          </p:txBody>
        </p:sp>
        <p:sp>
          <p:nvSpPr>
            <p:cNvPr id="75" name="テキスト ボックス 55">
              <a:extLst>
                <a:ext uri="{FF2B5EF4-FFF2-40B4-BE49-F238E27FC236}">
                  <a16:creationId xmlns:a16="http://schemas.microsoft.com/office/drawing/2014/main" id="{876A1A56-35D1-9621-6D6E-46B88868398C}"/>
                </a:ext>
              </a:extLst>
            </p:cNvPr>
            <p:cNvSpPr txBox="1"/>
            <p:nvPr/>
          </p:nvSpPr>
          <p:spPr>
            <a:xfrm>
              <a:off x="3974052" y="6068480"/>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¥372.4</a:t>
              </a:r>
              <a:endParaRPr lang="ja-JP" altLang="en-US">
                <a:latin typeface="メイリオ"/>
                <a:ea typeface="メイリオ"/>
              </a:endParaRPr>
            </a:p>
          </p:txBody>
        </p:sp>
      </p:grpSp>
      <p:sp>
        <p:nvSpPr>
          <p:cNvPr id="105" name="テキスト ボックス 11">
            <a:extLst>
              <a:ext uri="{FF2B5EF4-FFF2-40B4-BE49-F238E27FC236}">
                <a16:creationId xmlns:a16="http://schemas.microsoft.com/office/drawing/2014/main" id="{85D88BBF-EB61-6348-AEB0-6C40149AC47C}"/>
              </a:ext>
            </a:extLst>
          </p:cNvPr>
          <p:cNvSpPr txBox="1"/>
          <p:nvPr/>
        </p:nvSpPr>
        <p:spPr>
          <a:xfrm>
            <a:off x="6655508" y="3483698"/>
            <a:ext cx="2378508" cy="92333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b="1" dirty="0">
                <a:latin typeface="Meiryo"/>
                <a:ea typeface="Meiryo"/>
                <a:cs typeface="+mn-lt"/>
              </a:rPr>
              <a:t>Fina</a:t>
            </a:r>
            <a:r>
              <a:rPr lang="ja-JP" b="1" dirty="0">
                <a:latin typeface="Meiryo"/>
                <a:ea typeface="Meiryo"/>
                <a:cs typeface="+mn-lt"/>
              </a:rPr>
              <a:t>nc</a:t>
            </a:r>
            <a:r>
              <a:rPr lang="en-US" altLang="ja-JP" b="1" dirty="0">
                <a:latin typeface="Meiryo"/>
                <a:ea typeface="Meiryo"/>
                <a:cs typeface="+mn-lt"/>
              </a:rPr>
              <a:t>e</a:t>
            </a:r>
            <a:r>
              <a:rPr lang="ja-JP" altLang="en-US" b="1" dirty="0">
                <a:latin typeface="Meiryo"/>
                <a:ea typeface="Meiryo"/>
                <a:cs typeface="+mn-lt"/>
              </a:rPr>
              <a:t> </a:t>
            </a:r>
            <a:r>
              <a:rPr lang="ja-JP" b="1" dirty="0">
                <a:latin typeface="Meiryo"/>
                <a:ea typeface="Meiryo"/>
                <a:cs typeface="+mn-lt"/>
              </a:rPr>
              <a:t>a</a:t>
            </a:r>
            <a:r>
              <a:rPr lang="en-US" altLang="ja-JP" b="1" dirty="0" err="1">
                <a:latin typeface="Meiryo"/>
                <a:ea typeface="Meiryo"/>
                <a:cs typeface="+mn-lt"/>
              </a:rPr>
              <a:t>nd</a:t>
            </a:r>
            <a:r>
              <a:rPr lang="ja-JP" altLang="en-US" b="1" dirty="0">
                <a:latin typeface="Meiryo"/>
                <a:ea typeface="Meiryo"/>
                <a:cs typeface="+mn-lt"/>
              </a:rPr>
              <a:t> </a:t>
            </a:r>
            <a:r>
              <a:rPr lang="en-US" altLang="ja-JP" b="1" dirty="0">
                <a:latin typeface="Meiryo"/>
                <a:ea typeface="Meiryo"/>
                <a:cs typeface="+mn-lt"/>
              </a:rPr>
              <a:t>Investment</a:t>
            </a:r>
            <a:endParaRPr lang="ja-JP" dirty="0"/>
          </a:p>
          <a:p>
            <a:pPr algn="ctr"/>
            <a:r>
              <a:rPr lang="ja-JP" b="1">
                <a:latin typeface="Meiryo"/>
                <a:ea typeface="Meiryo"/>
                <a:cs typeface="+mn-lt"/>
              </a:rPr>
              <a:t>Cooperation</a:t>
            </a:r>
            <a:r>
              <a:rPr lang="ja-JP" altLang="en-US" b="1" baseline="30000">
                <a:latin typeface="Meiryo"/>
                <a:ea typeface="Meiryo"/>
                <a:cs typeface="+mn-lt"/>
              </a:rPr>
              <a:t>*</a:t>
            </a:r>
            <a:endParaRPr lang="en-US" altLang="ja-JP" sz="1400" baseline="30000">
              <a:latin typeface="Meiryo"/>
              <a:ea typeface="Meiryo"/>
            </a:endParaRPr>
          </a:p>
        </p:txBody>
      </p:sp>
      <p:sp>
        <p:nvSpPr>
          <p:cNvPr id="107" name="テキスト ボックス 106">
            <a:extLst>
              <a:ext uri="{FF2B5EF4-FFF2-40B4-BE49-F238E27FC236}">
                <a16:creationId xmlns:a16="http://schemas.microsoft.com/office/drawing/2014/main" id="{A1CDB378-2617-B01C-3238-6319C2DFD2FA}"/>
              </a:ext>
            </a:extLst>
          </p:cNvPr>
          <p:cNvSpPr txBox="1"/>
          <p:nvPr/>
        </p:nvSpPr>
        <p:spPr>
          <a:xfrm>
            <a:off x="6184433" y="6592063"/>
            <a:ext cx="3678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marL="91440" indent="-91440"/>
            <a:r>
              <a:rPr lang="ja-JP" altLang="en-US" sz="900">
                <a:latin typeface="Meiryo"/>
                <a:ea typeface="Meiryo"/>
                <a:cs typeface="+mn-lt"/>
              </a:rPr>
              <a:t>* Total commitment amount of ODA Loans and Private-Sector Investment Finance.</a:t>
            </a:r>
            <a:endParaRPr lang="ja-JP" sz="900">
              <a:latin typeface="Meiryo"/>
              <a:ea typeface="Meiryo"/>
              <a:cs typeface="+mn-lt"/>
            </a:endParaRPr>
          </a:p>
        </p:txBody>
      </p:sp>
    </p:spTree>
    <p:extLst>
      <p:ext uri="{BB962C8B-B14F-4D97-AF65-F5344CB8AC3E}">
        <p14:creationId xmlns:p14="http://schemas.microsoft.com/office/powerpoint/2010/main" val="2899236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4CE49-BE43-3669-7FC0-0DB82EED0BE5}"/>
            </a:ext>
          </a:extLst>
        </p:cNvPr>
        <p:cNvGrpSpPr/>
        <p:nvPr/>
      </p:nvGrpSpPr>
      <p:grpSpPr>
        <a:xfrm>
          <a:off x="0" y="0"/>
          <a:ext cx="0" cy="0"/>
          <a:chOff x="0" y="0"/>
          <a:chExt cx="0" cy="0"/>
        </a:xfrm>
      </p:grpSpPr>
      <p:grpSp>
        <p:nvGrpSpPr>
          <p:cNvPr id="8" name="ガイド" hidden="1">
            <a:extLst>
              <a:ext uri="{FF2B5EF4-FFF2-40B4-BE49-F238E27FC236}">
                <a16:creationId xmlns:a16="http://schemas.microsoft.com/office/drawing/2014/main" id="{E918F14E-0E8B-FDED-CD3D-903530C80A24}"/>
              </a:ext>
            </a:extLst>
          </p:cNvPr>
          <p:cNvGrpSpPr/>
          <p:nvPr/>
        </p:nvGrpSpPr>
        <p:grpSpPr>
          <a:xfrm>
            <a:off x="536312" y="1784002"/>
            <a:ext cx="9612344" cy="5240648"/>
            <a:chOff x="536360" y="1784002"/>
            <a:chExt cx="9612344" cy="5240648"/>
          </a:xfrm>
        </p:grpSpPr>
        <p:sp>
          <p:nvSpPr>
            <p:cNvPr id="4" name="ガイド">
              <a:extLst>
                <a:ext uri="{FF2B5EF4-FFF2-40B4-BE49-F238E27FC236}">
                  <a16:creationId xmlns:a16="http://schemas.microsoft.com/office/drawing/2014/main" id="{6F063DB7-6D90-7D7A-C938-23694E8B6869}"/>
                </a:ext>
              </a:extLst>
            </p:cNvPr>
            <p:cNvSpPr/>
            <p:nvPr/>
          </p:nvSpPr>
          <p:spPr>
            <a:xfrm>
              <a:off x="536360" y="1784002"/>
              <a:ext cx="9612344" cy="524064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cxnSp>
          <p:nvCxnSpPr>
            <p:cNvPr id="6" name="直線矢印コネクタ 5">
              <a:extLst>
                <a:ext uri="{FF2B5EF4-FFF2-40B4-BE49-F238E27FC236}">
                  <a16:creationId xmlns:a16="http://schemas.microsoft.com/office/drawing/2014/main" id="{8A407254-94D1-D745-2969-25BEFA425CEC}"/>
                </a:ext>
              </a:extLst>
            </p:cNvPr>
            <p:cNvCxnSpPr>
              <a:cxnSpLocks/>
            </p:cNvCxnSpPr>
            <p:nvPr/>
          </p:nvCxnSpPr>
          <p:spPr>
            <a:xfrm flipH="1">
              <a:off x="5329169" y="1787212"/>
              <a:ext cx="11318" cy="5234981"/>
            </a:xfrm>
            <a:prstGeom prst="straightConnector1">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0" name="図 9" descr="グラフ, サンバースト図&#10;&#10;AI 生成コンテンツは間違っている可能性があります。">
            <a:extLst>
              <a:ext uri="{FF2B5EF4-FFF2-40B4-BE49-F238E27FC236}">
                <a16:creationId xmlns:a16="http://schemas.microsoft.com/office/drawing/2014/main" id="{96436086-542F-5BAD-39D7-37A4EFE82112}"/>
              </a:ext>
            </a:extLst>
          </p:cNvPr>
          <p:cNvPicPr>
            <a:picLocks noChangeAspect="1"/>
          </p:cNvPicPr>
          <p:nvPr/>
        </p:nvPicPr>
        <p:blipFill>
          <a:blip r:embed="rId2"/>
          <a:stretch>
            <a:fillRect/>
          </a:stretch>
        </p:blipFill>
        <p:spPr>
          <a:xfrm>
            <a:off x="5795533" y="2149927"/>
            <a:ext cx="4109968" cy="4313395"/>
          </a:xfrm>
          <a:prstGeom prst="rect">
            <a:avLst/>
          </a:prstGeom>
          <a:ln>
            <a:noFill/>
          </a:ln>
        </p:spPr>
      </p:pic>
      <p:sp>
        <p:nvSpPr>
          <p:cNvPr id="12" name="テキスト ボックス 00">
            <a:extLst>
              <a:ext uri="{FF2B5EF4-FFF2-40B4-BE49-F238E27FC236}">
                <a16:creationId xmlns:a16="http://schemas.microsoft.com/office/drawing/2014/main" id="{2F4A7E10-39D6-6D6B-1899-1C80AA0CC304}"/>
              </a:ext>
            </a:extLst>
          </p:cNvPr>
          <p:cNvSpPr txBox="1"/>
          <p:nvPr/>
        </p:nvSpPr>
        <p:spPr>
          <a:xfrm>
            <a:off x="592410" y="782545"/>
            <a:ext cx="794847"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07</a:t>
            </a:r>
            <a:endParaRPr lang="ja-JP" sz="2800" b="1">
              <a:solidFill>
                <a:schemeClr val="bg1"/>
              </a:solidFill>
              <a:latin typeface="Meiryo"/>
              <a:ea typeface="Meiryo"/>
            </a:endParaRPr>
          </a:p>
        </p:txBody>
      </p:sp>
      <p:grpSp>
        <p:nvGrpSpPr>
          <p:cNvPr id="18" name="グループ化 17">
            <a:extLst>
              <a:ext uri="{FF2B5EF4-FFF2-40B4-BE49-F238E27FC236}">
                <a16:creationId xmlns:a16="http://schemas.microsoft.com/office/drawing/2014/main" id="{388A0E76-1E94-14FE-AA37-AB3EC5815726}"/>
              </a:ext>
            </a:extLst>
          </p:cNvPr>
          <p:cNvGrpSpPr/>
          <p:nvPr/>
        </p:nvGrpSpPr>
        <p:grpSpPr>
          <a:xfrm>
            <a:off x="10154487" y="7132940"/>
            <a:ext cx="476056" cy="275437"/>
            <a:chOff x="9952321" y="7089339"/>
            <a:chExt cx="476056" cy="275437"/>
          </a:xfrm>
        </p:grpSpPr>
        <p:sp>
          <p:nvSpPr>
            <p:cNvPr id="13" name="楕円 12">
              <a:extLst>
                <a:ext uri="{FF2B5EF4-FFF2-40B4-BE49-F238E27FC236}">
                  <a16:creationId xmlns:a16="http://schemas.microsoft.com/office/drawing/2014/main" id="{F0D8E4DA-7AD5-1A86-E623-EE3B5F477E18}"/>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a:extLst>
                <a:ext uri="{FF2B5EF4-FFF2-40B4-BE49-F238E27FC236}">
                  <a16:creationId xmlns:a16="http://schemas.microsoft.com/office/drawing/2014/main" id="{9C4D251D-4B20-9EAB-445B-0FEF7D638878}"/>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10</a:t>
              </a:r>
            </a:p>
          </p:txBody>
        </p:sp>
      </p:grpSp>
      <p:pic>
        <p:nvPicPr>
          <p:cNvPr id="25" name="図 24" descr="アイコン&#10;&#10;AI 生成コンテンツは間違っている可能性があります。">
            <a:extLst>
              <a:ext uri="{FF2B5EF4-FFF2-40B4-BE49-F238E27FC236}">
                <a16:creationId xmlns:a16="http://schemas.microsoft.com/office/drawing/2014/main" id="{E8737203-42A0-136B-6314-E38E50B9B22E}"/>
              </a:ext>
            </a:extLst>
          </p:cNvPr>
          <p:cNvPicPr>
            <a:picLocks noChangeAspect="1"/>
          </p:cNvPicPr>
          <p:nvPr/>
        </p:nvPicPr>
        <p:blipFill>
          <a:blip r:embed="rId3"/>
          <a:stretch>
            <a:fillRect/>
          </a:stretch>
        </p:blipFill>
        <p:spPr>
          <a:xfrm>
            <a:off x="7301557" y="4060761"/>
            <a:ext cx="1097877" cy="1197725"/>
          </a:xfrm>
          <a:prstGeom prst="rect">
            <a:avLst/>
          </a:prstGeom>
          <a:ln>
            <a:noFill/>
          </a:ln>
        </p:spPr>
      </p:pic>
      <p:sp>
        <p:nvSpPr>
          <p:cNvPr id="2" name="テキスト ボックス タイトル">
            <a:extLst>
              <a:ext uri="{FF2B5EF4-FFF2-40B4-BE49-F238E27FC236}">
                <a16:creationId xmlns:a16="http://schemas.microsoft.com/office/drawing/2014/main" id="{D719BD3A-1C20-8C9F-DAD7-B06C5E7DED5B}"/>
              </a:ext>
            </a:extLst>
          </p:cNvPr>
          <p:cNvSpPr txBox="1"/>
          <p:nvPr/>
        </p:nvSpPr>
        <p:spPr>
          <a:xfrm>
            <a:off x="1681565" y="780591"/>
            <a:ext cx="4350154" cy="515759"/>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700" b="1">
                <a:latin typeface="Meiryo"/>
                <a:ea typeface="Meiryo"/>
                <a:cs typeface="+mn-lt"/>
              </a:rPr>
              <a:t>Cooperation by Sector</a:t>
            </a:r>
            <a:endParaRPr lang="ja-JP" altLang="en-US" sz="1600" b="1">
              <a:latin typeface="Meiryo"/>
              <a:ea typeface="Meiryo"/>
              <a:cs typeface="+mn-lt"/>
            </a:endParaRPr>
          </a:p>
        </p:txBody>
      </p:sp>
      <p:sp>
        <p:nvSpPr>
          <p:cNvPr id="20" name="テキスト ボックス タイトル">
            <a:extLst>
              <a:ext uri="{FF2B5EF4-FFF2-40B4-BE49-F238E27FC236}">
                <a16:creationId xmlns:a16="http://schemas.microsoft.com/office/drawing/2014/main" id="{787848E7-D1A7-9347-3536-84111FEA3787}"/>
              </a:ext>
            </a:extLst>
          </p:cNvPr>
          <p:cNvSpPr txBox="1"/>
          <p:nvPr/>
        </p:nvSpPr>
        <p:spPr>
          <a:xfrm>
            <a:off x="5958633" y="843081"/>
            <a:ext cx="4128167" cy="40011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000" b="1" dirty="0">
                <a:latin typeface="Meiryo"/>
                <a:ea typeface="Meiryo"/>
                <a:cs typeface="+mn-lt"/>
              </a:rPr>
              <a:t> </a:t>
            </a:r>
            <a:r>
              <a:rPr lang="en-US" sz="2000" b="1" dirty="0" err="1">
                <a:latin typeface="Meiryo"/>
                <a:ea typeface="Meiryo"/>
                <a:cs typeface="+mn-lt"/>
              </a:rPr>
              <a:t>Grants</a:t>
            </a:r>
            <a:r>
              <a:rPr lang="en-US" altLang="ja-JP" sz="2000" b="1" dirty="0" err="1">
                <a:latin typeface="Meiryo"/>
                <a:ea typeface="Meiryo"/>
                <a:cs typeface="+mn-lt"/>
              </a:rPr>
              <a:t>（Fiscal</a:t>
            </a:r>
            <a:r>
              <a:rPr lang="en-US" altLang="ja-JP" sz="2000" b="1" dirty="0">
                <a:latin typeface="Meiryo"/>
                <a:ea typeface="Meiryo"/>
                <a:cs typeface="+mn-lt"/>
              </a:rPr>
              <a:t> 2024</a:t>
            </a:r>
            <a:r>
              <a:rPr lang="ja-JP" altLang="en-US" sz="2000" b="1" dirty="0">
                <a:latin typeface="Meiryo"/>
                <a:ea typeface="Meiryo"/>
                <a:cs typeface="+mn-lt"/>
              </a:rPr>
              <a:t>）</a:t>
            </a:r>
            <a:endParaRPr lang="ja-JP" altLang="en-US" sz="2000" dirty="0">
              <a:latin typeface="Meiryo"/>
              <a:ea typeface="Meiryo"/>
              <a:cs typeface="+mn-lt"/>
            </a:endParaRPr>
          </a:p>
        </p:txBody>
      </p:sp>
      <p:sp>
        <p:nvSpPr>
          <p:cNvPr id="22" name="テキスト ボックス 9">
            <a:extLst>
              <a:ext uri="{FF2B5EF4-FFF2-40B4-BE49-F238E27FC236}">
                <a16:creationId xmlns:a16="http://schemas.microsoft.com/office/drawing/2014/main" id="{1BAF74A8-AAF6-8E48-6E9E-15E4FEA6CA1A}"/>
              </a:ext>
            </a:extLst>
          </p:cNvPr>
          <p:cNvSpPr txBox="1"/>
          <p:nvPr/>
        </p:nvSpPr>
        <p:spPr>
          <a:xfrm>
            <a:off x="902212" y="1725271"/>
            <a:ext cx="4089600"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en-US" sz="2400" b="1">
                <a:latin typeface="Meiryo"/>
                <a:ea typeface="Meiryo"/>
                <a:cs typeface="+mn-lt"/>
              </a:rPr>
              <a:t>¥</a:t>
            </a:r>
            <a:r>
              <a:rPr lang="ja-JP" altLang="en-US" sz="1400" b="1" dirty="0">
                <a:latin typeface="Meiryo"/>
                <a:ea typeface="Meiryo"/>
                <a:cs typeface="+mn-lt"/>
              </a:rPr>
              <a:t> </a:t>
            </a:r>
            <a:r>
              <a:rPr lang="ja-JP" altLang="en-US" sz="4000" b="1">
                <a:latin typeface="Meiryo"/>
                <a:ea typeface="Meiryo"/>
                <a:cs typeface="+mn-lt"/>
              </a:rPr>
              <a:t>104.6</a:t>
            </a:r>
            <a:r>
              <a:rPr lang="en-US" sz="1400" b="1">
                <a:latin typeface="Meiryo"/>
                <a:ea typeface="Meiryo"/>
                <a:cs typeface="+mn-lt"/>
              </a:rPr>
              <a:t> billion</a:t>
            </a:r>
            <a:endParaRPr lang="ja-JP" sz="1400">
              <a:latin typeface="Meiryo"/>
              <a:ea typeface="Meiryo"/>
              <a:cs typeface="+mn-lt"/>
            </a:endParaRPr>
          </a:p>
        </p:txBody>
      </p:sp>
      <p:sp>
        <p:nvSpPr>
          <p:cNvPr id="23" name="正方形/長方形 22">
            <a:extLst>
              <a:ext uri="{FF2B5EF4-FFF2-40B4-BE49-F238E27FC236}">
                <a16:creationId xmlns:a16="http://schemas.microsoft.com/office/drawing/2014/main" id="{986C8590-3AC9-070F-10FF-6639F1E6A1B1}"/>
              </a:ext>
            </a:extLst>
          </p:cNvPr>
          <p:cNvSpPr/>
          <p:nvPr/>
        </p:nvSpPr>
        <p:spPr>
          <a:xfrm>
            <a:off x="901238" y="2395295"/>
            <a:ext cx="4111994"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nvGrpSpPr>
          <p:cNvPr id="24" name="グループ化 23">
            <a:extLst>
              <a:ext uri="{FF2B5EF4-FFF2-40B4-BE49-F238E27FC236}">
                <a16:creationId xmlns:a16="http://schemas.microsoft.com/office/drawing/2014/main" id="{7FCD39C8-00E1-C26E-507D-1CD92508B697}"/>
              </a:ext>
            </a:extLst>
          </p:cNvPr>
          <p:cNvGrpSpPr/>
          <p:nvPr/>
        </p:nvGrpSpPr>
        <p:grpSpPr>
          <a:xfrm>
            <a:off x="592195" y="2566845"/>
            <a:ext cx="4474826" cy="501522"/>
            <a:chOff x="592195" y="2897914"/>
            <a:chExt cx="4474826" cy="501522"/>
          </a:xfrm>
        </p:grpSpPr>
        <p:sp>
          <p:nvSpPr>
            <p:cNvPr id="58" name="テキスト ボックス 1">
              <a:extLst>
                <a:ext uri="{FF2B5EF4-FFF2-40B4-BE49-F238E27FC236}">
                  <a16:creationId xmlns:a16="http://schemas.microsoft.com/office/drawing/2014/main" id="{9D0A2C85-9EBA-F557-B4FA-D7579A928C99}"/>
                </a:ext>
              </a:extLst>
            </p:cNvPr>
            <p:cNvSpPr txBox="1"/>
            <p:nvPr/>
          </p:nvSpPr>
          <p:spPr>
            <a:xfrm>
              <a:off x="1140766" y="2906993"/>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Planning and</a:t>
              </a:r>
              <a:endParaRPr lang="ja-JP">
                <a:latin typeface="Meiryo"/>
                <a:ea typeface="Meiryo"/>
              </a:endParaRPr>
            </a:p>
            <a:p>
              <a:r>
                <a:rPr lang="en-US" sz="1300">
                  <a:latin typeface="Meiryo"/>
                  <a:ea typeface="Meiryo"/>
                  <a:cs typeface="+mn-lt"/>
                </a:rPr>
                <a:t>administration</a:t>
              </a:r>
              <a:endParaRPr lang="ja-JP">
                <a:latin typeface="Meiryo"/>
                <a:ea typeface="Meiryo"/>
              </a:endParaRPr>
            </a:p>
          </p:txBody>
        </p:sp>
        <p:sp>
          <p:nvSpPr>
            <p:cNvPr id="59" name="テキスト ボックス 2">
              <a:extLst>
                <a:ext uri="{FF2B5EF4-FFF2-40B4-BE49-F238E27FC236}">
                  <a16:creationId xmlns:a16="http://schemas.microsoft.com/office/drawing/2014/main" id="{BC2CF2FD-CF5A-84D5-2CB7-F5C6D3B103D3}"/>
                </a:ext>
              </a:extLst>
            </p:cNvPr>
            <p:cNvSpPr txBox="1"/>
            <p:nvPr/>
          </p:nvSpPr>
          <p:spPr>
            <a:xfrm>
              <a:off x="592195" y="2899896"/>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ja-JP" dirty="0">
                  <a:latin typeface="Meiryo"/>
                  <a:ea typeface="Meiryo"/>
                  <a:cs typeface="+mn-lt"/>
                </a:rPr>
                <a:t>1</a:t>
              </a:r>
              <a:endParaRPr lang="ja-JP" altLang="en-US" dirty="0">
                <a:latin typeface="Meiryo"/>
                <a:ea typeface="Meiryo"/>
                <a:cs typeface="+mn-lt"/>
              </a:endParaRPr>
            </a:p>
          </p:txBody>
        </p:sp>
        <p:sp>
          <p:nvSpPr>
            <p:cNvPr id="60" name="テキスト ボックス 4">
              <a:extLst>
                <a:ext uri="{FF2B5EF4-FFF2-40B4-BE49-F238E27FC236}">
                  <a16:creationId xmlns:a16="http://schemas.microsoft.com/office/drawing/2014/main" id="{4A5F0A64-AC3A-FE4F-014E-9BF89CF4E1FC}"/>
                </a:ext>
              </a:extLst>
            </p:cNvPr>
            <p:cNvSpPr txBox="1"/>
            <p:nvPr/>
          </p:nvSpPr>
          <p:spPr>
            <a:xfrm>
              <a:off x="2969739" y="2897914"/>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6.1</a:t>
              </a:r>
              <a:r>
                <a:rPr lang="ja-JP" dirty="0">
                  <a:latin typeface="Meiryo"/>
                  <a:ea typeface="Meiryo"/>
                  <a:cs typeface="+mn-lt"/>
                </a:rPr>
                <a:t>％</a:t>
              </a:r>
              <a:endParaRPr lang="ja-JP" dirty="0">
                <a:latin typeface="Meiryo"/>
                <a:ea typeface="Meiryo"/>
              </a:endParaRPr>
            </a:p>
          </p:txBody>
        </p:sp>
        <p:sp>
          <p:nvSpPr>
            <p:cNvPr id="61" name="テキスト ボックス 8">
              <a:extLst>
                <a:ext uri="{FF2B5EF4-FFF2-40B4-BE49-F238E27FC236}">
                  <a16:creationId xmlns:a16="http://schemas.microsoft.com/office/drawing/2014/main" id="{FA821F0D-77B9-6379-F8FF-950339614C7D}"/>
                </a:ext>
              </a:extLst>
            </p:cNvPr>
            <p:cNvSpPr txBox="1"/>
            <p:nvPr/>
          </p:nvSpPr>
          <p:spPr>
            <a:xfrm>
              <a:off x="3974052" y="2897914"/>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¥6.3</a:t>
              </a:r>
              <a:endParaRPr lang="en-US" altLang="ja-JP">
                <a:latin typeface="メイリオ"/>
                <a:ea typeface="メイリオ"/>
              </a:endParaRPr>
            </a:p>
          </p:txBody>
        </p:sp>
      </p:grpSp>
      <p:sp>
        <p:nvSpPr>
          <p:cNvPr id="26" name="テキスト ボックス 12">
            <a:extLst>
              <a:ext uri="{FF2B5EF4-FFF2-40B4-BE49-F238E27FC236}">
                <a16:creationId xmlns:a16="http://schemas.microsoft.com/office/drawing/2014/main" id="{69619D89-42D0-706B-6582-284D6F0E0918}"/>
              </a:ext>
            </a:extLst>
          </p:cNvPr>
          <p:cNvSpPr txBox="1"/>
          <p:nvPr/>
        </p:nvSpPr>
        <p:spPr>
          <a:xfrm>
            <a:off x="3942157" y="6633734"/>
            <a:ext cx="116302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sz="1000">
                <a:latin typeface="Meiryo"/>
                <a:ea typeface="Meiryo"/>
                <a:cs typeface="+mn-lt"/>
              </a:rPr>
              <a:t>(Unit : billion)</a:t>
            </a:r>
            <a:endParaRPr lang="ja-JP" sz="1000">
              <a:latin typeface="Meiryo"/>
              <a:ea typeface="Meiryo"/>
            </a:endParaRPr>
          </a:p>
        </p:txBody>
      </p:sp>
      <p:grpSp>
        <p:nvGrpSpPr>
          <p:cNvPr id="28" name="グループ化 27">
            <a:extLst>
              <a:ext uri="{FF2B5EF4-FFF2-40B4-BE49-F238E27FC236}">
                <a16:creationId xmlns:a16="http://schemas.microsoft.com/office/drawing/2014/main" id="{418494C5-ACC6-FCD9-52BF-A4E80649818B}"/>
              </a:ext>
            </a:extLst>
          </p:cNvPr>
          <p:cNvGrpSpPr/>
          <p:nvPr/>
        </p:nvGrpSpPr>
        <p:grpSpPr>
          <a:xfrm>
            <a:off x="592195" y="3024879"/>
            <a:ext cx="4474826" cy="518935"/>
            <a:chOff x="592195" y="3355948"/>
            <a:chExt cx="4474826" cy="518935"/>
          </a:xfrm>
        </p:grpSpPr>
        <p:sp>
          <p:nvSpPr>
            <p:cNvPr id="54" name="テキスト ボックス 22">
              <a:extLst>
                <a:ext uri="{FF2B5EF4-FFF2-40B4-BE49-F238E27FC236}">
                  <a16:creationId xmlns:a16="http://schemas.microsoft.com/office/drawing/2014/main" id="{19B695E0-6A1A-AE00-9F1D-A2A2C10278E6}"/>
                </a:ext>
              </a:extLst>
            </p:cNvPr>
            <p:cNvSpPr txBox="1"/>
            <p:nvPr/>
          </p:nvSpPr>
          <p:spPr>
            <a:xfrm>
              <a:off x="1129732" y="3382440"/>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Public works and utilities</a:t>
              </a:r>
              <a:endParaRPr lang="ja-JP">
                <a:latin typeface="Meiryo"/>
                <a:ea typeface="Meiryo"/>
              </a:endParaRPr>
            </a:p>
          </p:txBody>
        </p:sp>
        <p:sp>
          <p:nvSpPr>
            <p:cNvPr id="55" name="テキスト ボックス 23">
              <a:extLst>
                <a:ext uri="{FF2B5EF4-FFF2-40B4-BE49-F238E27FC236}">
                  <a16:creationId xmlns:a16="http://schemas.microsoft.com/office/drawing/2014/main" id="{72B9F26D-4F24-719C-42B0-327E3B761F89}"/>
                </a:ext>
              </a:extLst>
            </p:cNvPr>
            <p:cNvSpPr txBox="1"/>
            <p:nvPr/>
          </p:nvSpPr>
          <p:spPr>
            <a:xfrm>
              <a:off x="592195" y="3357930"/>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2</a:t>
              </a:r>
              <a:endParaRPr lang="ja-JP" altLang="en-US" dirty="0">
                <a:latin typeface="Meiryo"/>
                <a:ea typeface="Meiryo"/>
                <a:cs typeface="+mn-lt"/>
              </a:endParaRPr>
            </a:p>
          </p:txBody>
        </p:sp>
        <p:sp>
          <p:nvSpPr>
            <p:cNvPr id="56" name="テキスト ボックス 24">
              <a:extLst>
                <a:ext uri="{FF2B5EF4-FFF2-40B4-BE49-F238E27FC236}">
                  <a16:creationId xmlns:a16="http://schemas.microsoft.com/office/drawing/2014/main" id="{1F4CC6BD-A934-DB5C-459A-2F2C157B73E9}"/>
                </a:ext>
              </a:extLst>
            </p:cNvPr>
            <p:cNvSpPr txBox="1"/>
            <p:nvPr/>
          </p:nvSpPr>
          <p:spPr>
            <a:xfrm>
              <a:off x="2969739" y="3355948"/>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47.9</a:t>
              </a:r>
              <a:r>
                <a:rPr lang="ja-JP" dirty="0">
                  <a:latin typeface="Meiryo"/>
                  <a:ea typeface="Meiryo"/>
                  <a:cs typeface="+mn-lt"/>
                </a:rPr>
                <a:t>％</a:t>
              </a:r>
              <a:endParaRPr lang="ja-JP" dirty="0">
                <a:latin typeface="Meiryo"/>
                <a:ea typeface="Meiryo"/>
              </a:endParaRPr>
            </a:p>
          </p:txBody>
        </p:sp>
        <p:sp>
          <p:nvSpPr>
            <p:cNvPr id="57" name="テキスト ボックス 25">
              <a:extLst>
                <a:ext uri="{FF2B5EF4-FFF2-40B4-BE49-F238E27FC236}">
                  <a16:creationId xmlns:a16="http://schemas.microsoft.com/office/drawing/2014/main" id="{CF044CED-E42F-5EA5-A08C-061E5142BDD0}"/>
                </a:ext>
              </a:extLst>
            </p:cNvPr>
            <p:cNvSpPr txBox="1"/>
            <p:nvPr/>
          </p:nvSpPr>
          <p:spPr>
            <a:xfrm>
              <a:off x="3855131" y="3357930"/>
              <a:ext cx="1211890"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¥50.1</a:t>
              </a:r>
              <a:endParaRPr lang="ja-JP">
                <a:latin typeface="メイリオ"/>
                <a:ea typeface="メイリオ"/>
              </a:endParaRPr>
            </a:p>
          </p:txBody>
        </p:sp>
      </p:grpSp>
      <p:grpSp>
        <p:nvGrpSpPr>
          <p:cNvPr id="29" name="グループ化 28">
            <a:extLst>
              <a:ext uri="{FF2B5EF4-FFF2-40B4-BE49-F238E27FC236}">
                <a16:creationId xmlns:a16="http://schemas.microsoft.com/office/drawing/2014/main" id="{F8183148-4BD1-8E0B-902F-6AF157BE1EB1}"/>
              </a:ext>
            </a:extLst>
          </p:cNvPr>
          <p:cNvGrpSpPr/>
          <p:nvPr/>
        </p:nvGrpSpPr>
        <p:grpSpPr>
          <a:xfrm>
            <a:off x="592195" y="3486877"/>
            <a:ext cx="4474826" cy="518529"/>
            <a:chOff x="592195" y="3817946"/>
            <a:chExt cx="4474826" cy="518529"/>
          </a:xfrm>
        </p:grpSpPr>
        <p:sp>
          <p:nvSpPr>
            <p:cNvPr id="50" name="テキスト ボックス 27">
              <a:extLst>
                <a:ext uri="{FF2B5EF4-FFF2-40B4-BE49-F238E27FC236}">
                  <a16:creationId xmlns:a16="http://schemas.microsoft.com/office/drawing/2014/main" id="{3933D117-7D6A-4B3F-546D-E54FD004527F}"/>
                </a:ext>
              </a:extLst>
            </p:cNvPr>
            <p:cNvSpPr txBox="1"/>
            <p:nvPr/>
          </p:nvSpPr>
          <p:spPr>
            <a:xfrm>
              <a:off x="1140766" y="3844032"/>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Agriculture, forestry</a:t>
              </a:r>
              <a:endParaRPr lang="ja-JP">
                <a:latin typeface="Meiryo"/>
                <a:ea typeface="Meiryo"/>
              </a:endParaRPr>
            </a:p>
            <a:p>
              <a:r>
                <a:rPr lang="en-US" sz="1300">
                  <a:latin typeface="Meiryo"/>
                  <a:ea typeface="Meiryo"/>
                  <a:cs typeface="+mn-lt"/>
                </a:rPr>
                <a:t>and fisheries</a:t>
              </a:r>
              <a:endParaRPr lang="ja-JP">
                <a:latin typeface="Meiryo"/>
                <a:ea typeface="Meiryo"/>
              </a:endParaRPr>
            </a:p>
          </p:txBody>
        </p:sp>
        <p:sp>
          <p:nvSpPr>
            <p:cNvPr id="51" name="テキスト ボックス 28">
              <a:extLst>
                <a:ext uri="{FF2B5EF4-FFF2-40B4-BE49-F238E27FC236}">
                  <a16:creationId xmlns:a16="http://schemas.microsoft.com/office/drawing/2014/main" id="{BF720B00-D4FF-4BE7-5CC7-BAF6450975D9}"/>
                </a:ext>
              </a:extLst>
            </p:cNvPr>
            <p:cNvSpPr txBox="1"/>
            <p:nvPr/>
          </p:nvSpPr>
          <p:spPr>
            <a:xfrm>
              <a:off x="592195" y="3819928"/>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3</a:t>
              </a:r>
              <a:endParaRPr lang="ja-JP" altLang="en-US" dirty="0">
                <a:latin typeface="Meiryo"/>
                <a:ea typeface="Meiryo"/>
                <a:cs typeface="+mn-lt"/>
              </a:endParaRPr>
            </a:p>
          </p:txBody>
        </p:sp>
        <p:sp>
          <p:nvSpPr>
            <p:cNvPr id="52" name="テキスト ボックス 29">
              <a:extLst>
                <a:ext uri="{FF2B5EF4-FFF2-40B4-BE49-F238E27FC236}">
                  <a16:creationId xmlns:a16="http://schemas.microsoft.com/office/drawing/2014/main" id="{638C2E86-67EF-4ACE-F26F-521518BA56B8}"/>
                </a:ext>
              </a:extLst>
            </p:cNvPr>
            <p:cNvSpPr txBox="1"/>
            <p:nvPr/>
          </p:nvSpPr>
          <p:spPr>
            <a:xfrm>
              <a:off x="2969739" y="3817946"/>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8.0</a:t>
              </a:r>
              <a:r>
                <a:rPr lang="ja-JP" dirty="0">
                  <a:latin typeface="Meiryo"/>
                  <a:ea typeface="Meiryo"/>
                  <a:cs typeface="+mn-lt"/>
                </a:rPr>
                <a:t>％</a:t>
              </a:r>
              <a:endParaRPr lang="ja-JP" dirty="0">
                <a:latin typeface="Meiryo"/>
                <a:ea typeface="Meiryo"/>
              </a:endParaRPr>
            </a:p>
          </p:txBody>
        </p:sp>
        <p:sp>
          <p:nvSpPr>
            <p:cNvPr id="53" name="テキスト ボックス 30">
              <a:extLst>
                <a:ext uri="{FF2B5EF4-FFF2-40B4-BE49-F238E27FC236}">
                  <a16:creationId xmlns:a16="http://schemas.microsoft.com/office/drawing/2014/main" id="{3DA399C2-AE9D-8030-8078-3761FDC65421}"/>
                </a:ext>
              </a:extLst>
            </p:cNvPr>
            <p:cNvSpPr txBox="1"/>
            <p:nvPr/>
          </p:nvSpPr>
          <p:spPr>
            <a:xfrm>
              <a:off x="3974052" y="3817946"/>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¥8.3</a:t>
              </a:r>
              <a:endParaRPr lang="en-US" altLang="ja-JP">
                <a:latin typeface="メイリオ"/>
                <a:ea typeface="メイリオ"/>
              </a:endParaRPr>
            </a:p>
          </p:txBody>
        </p:sp>
      </p:grpSp>
      <p:sp>
        <p:nvSpPr>
          <p:cNvPr id="46" name="テキスト ボックス 32">
            <a:extLst>
              <a:ext uri="{FF2B5EF4-FFF2-40B4-BE49-F238E27FC236}">
                <a16:creationId xmlns:a16="http://schemas.microsoft.com/office/drawing/2014/main" id="{3ECA2737-A683-99E0-2824-E70C29E61769}"/>
              </a:ext>
            </a:extLst>
          </p:cNvPr>
          <p:cNvSpPr txBox="1"/>
          <p:nvPr/>
        </p:nvSpPr>
        <p:spPr>
          <a:xfrm>
            <a:off x="1132838" y="3975012"/>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Mining and manufacturing</a:t>
            </a:r>
            <a:endParaRPr lang="ja-JP" sz="1300">
              <a:latin typeface="Meiryo"/>
              <a:ea typeface="Meiryo"/>
            </a:endParaRPr>
          </a:p>
        </p:txBody>
      </p:sp>
      <p:sp>
        <p:nvSpPr>
          <p:cNvPr id="47" name="テキスト ボックス 33">
            <a:extLst>
              <a:ext uri="{FF2B5EF4-FFF2-40B4-BE49-F238E27FC236}">
                <a16:creationId xmlns:a16="http://schemas.microsoft.com/office/drawing/2014/main" id="{555AB734-EA2B-AB0D-9CC3-F749A961D356}"/>
              </a:ext>
            </a:extLst>
          </p:cNvPr>
          <p:cNvSpPr txBox="1"/>
          <p:nvPr/>
        </p:nvSpPr>
        <p:spPr>
          <a:xfrm>
            <a:off x="592195" y="3946894"/>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4</a:t>
            </a:r>
            <a:endParaRPr lang="ja-JP" altLang="en-US" dirty="0">
              <a:latin typeface="Meiryo"/>
              <a:ea typeface="Meiryo"/>
              <a:cs typeface="+mn-lt"/>
            </a:endParaRPr>
          </a:p>
        </p:txBody>
      </p:sp>
      <p:sp>
        <p:nvSpPr>
          <p:cNvPr id="48" name="テキスト ボックス 34">
            <a:extLst>
              <a:ext uri="{FF2B5EF4-FFF2-40B4-BE49-F238E27FC236}">
                <a16:creationId xmlns:a16="http://schemas.microsoft.com/office/drawing/2014/main" id="{6F825779-36B7-B7D2-7B0C-0B4110C403B3}"/>
              </a:ext>
            </a:extLst>
          </p:cNvPr>
          <p:cNvSpPr txBox="1"/>
          <p:nvPr/>
        </p:nvSpPr>
        <p:spPr>
          <a:xfrm>
            <a:off x="2969739" y="3944912"/>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0.2</a:t>
            </a:r>
            <a:r>
              <a:rPr lang="ja-JP">
                <a:latin typeface="Meiryo"/>
                <a:ea typeface="Meiryo"/>
                <a:cs typeface="+mn-lt"/>
              </a:rPr>
              <a:t>％</a:t>
            </a:r>
            <a:endParaRPr lang="ja-JP">
              <a:latin typeface="Meiryo"/>
              <a:ea typeface="Meiryo"/>
            </a:endParaRPr>
          </a:p>
        </p:txBody>
      </p:sp>
      <p:sp>
        <p:nvSpPr>
          <p:cNvPr id="49" name="テキスト ボックス 35">
            <a:extLst>
              <a:ext uri="{FF2B5EF4-FFF2-40B4-BE49-F238E27FC236}">
                <a16:creationId xmlns:a16="http://schemas.microsoft.com/office/drawing/2014/main" id="{CE0D0DD4-DE2A-DC1A-5D03-96191506508E}"/>
              </a:ext>
            </a:extLst>
          </p:cNvPr>
          <p:cNvSpPr txBox="1"/>
          <p:nvPr/>
        </p:nvSpPr>
        <p:spPr>
          <a:xfrm>
            <a:off x="3974052" y="3944912"/>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¥0.2</a:t>
            </a:r>
            <a:endParaRPr lang="ja-JP">
              <a:latin typeface="メイリオ"/>
              <a:ea typeface="メイリオ"/>
            </a:endParaRPr>
          </a:p>
        </p:txBody>
      </p:sp>
      <p:grpSp>
        <p:nvGrpSpPr>
          <p:cNvPr id="31" name="グループ化 30">
            <a:extLst>
              <a:ext uri="{FF2B5EF4-FFF2-40B4-BE49-F238E27FC236}">
                <a16:creationId xmlns:a16="http://schemas.microsoft.com/office/drawing/2014/main" id="{C90D2ADF-3B7C-C237-4A90-4DA39D484F76}"/>
              </a:ext>
            </a:extLst>
          </p:cNvPr>
          <p:cNvGrpSpPr/>
          <p:nvPr/>
        </p:nvGrpSpPr>
        <p:grpSpPr>
          <a:xfrm>
            <a:off x="592195" y="4887583"/>
            <a:ext cx="4474826" cy="475188"/>
            <a:chOff x="592195" y="4726087"/>
            <a:chExt cx="4474826" cy="475188"/>
          </a:xfrm>
        </p:grpSpPr>
        <p:sp>
          <p:nvSpPr>
            <p:cNvPr id="42" name="テキスト ボックス 37">
              <a:extLst>
                <a:ext uri="{FF2B5EF4-FFF2-40B4-BE49-F238E27FC236}">
                  <a16:creationId xmlns:a16="http://schemas.microsoft.com/office/drawing/2014/main" id="{4FA1D30C-9DD7-CECC-FAD3-15ED9690B0C8}"/>
                </a:ext>
              </a:extLst>
            </p:cNvPr>
            <p:cNvSpPr txBox="1"/>
            <p:nvPr/>
          </p:nvSpPr>
          <p:spPr>
            <a:xfrm>
              <a:off x="1129732" y="4858772"/>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Human resources</a:t>
              </a:r>
              <a:endParaRPr lang="ja-JP">
                <a:latin typeface="Meiryo"/>
                <a:ea typeface="Meiryo"/>
              </a:endParaRPr>
            </a:p>
          </p:txBody>
        </p:sp>
        <p:sp>
          <p:nvSpPr>
            <p:cNvPr id="43" name="テキスト ボックス 38">
              <a:extLst>
                <a:ext uri="{FF2B5EF4-FFF2-40B4-BE49-F238E27FC236}">
                  <a16:creationId xmlns:a16="http://schemas.microsoft.com/office/drawing/2014/main" id="{B6140C45-E2E6-D2B6-4A8E-1DA7FE4324F9}"/>
                </a:ext>
              </a:extLst>
            </p:cNvPr>
            <p:cNvSpPr txBox="1"/>
            <p:nvPr/>
          </p:nvSpPr>
          <p:spPr>
            <a:xfrm>
              <a:off x="592195" y="4728069"/>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6</a:t>
              </a:r>
              <a:endParaRPr lang="ja-JP" altLang="en-US" dirty="0">
                <a:latin typeface="Meiryo"/>
                <a:ea typeface="Meiryo"/>
                <a:cs typeface="+mn-lt"/>
              </a:endParaRPr>
            </a:p>
          </p:txBody>
        </p:sp>
        <p:sp>
          <p:nvSpPr>
            <p:cNvPr id="44" name="テキスト ボックス 39">
              <a:extLst>
                <a:ext uri="{FF2B5EF4-FFF2-40B4-BE49-F238E27FC236}">
                  <a16:creationId xmlns:a16="http://schemas.microsoft.com/office/drawing/2014/main" id="{7D4AB875-C2A6-4643-0F5E-CEDE9B09ECB5}"/>
                </a:ext>
              </a:extLst>
            </p:cNvPr>
            <p:cNvSpPr txBox="1"/>
            <p:nvPr/>
          </p:nvSpPr>
          <p:spPr>
            <a:xfrm>
              <a:off x="2969739" y="4726087"/>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13.5</a:t>
              </a:r>
              <a:r>
                <a:rPr lang="ja-JP" dirty="0">
                  <a:latin typeface="Meiryo"/>
                  <a:ea typeface="Meiryo"/>
                  <a:cs typeface="+mn-lt"/>
                </a:rPr>
                <a:t>％</a:t>
              </a:r>
              <a:endParaRPr lang="ja-JP">
                <a:latin typeface="Meiryo"/>
                <a:ea typeface="Meiryo"/>
              </a:endParaRPr>
            </a:p>
          </p:txBody>
        </p:sp>
        <p:sp>
          <p:nvSpPr>
            <p:cNvPr id="45" name="テキスト ボックス 40">
              <a:extLst>
                <a:ext uri="{FF2B5EF4-FFF2-40B4-BE49-F238E27FC236}">
                  <a16:creationId xmlns:a16="http://schemas.microsoft.com/office/drawing/2014/main" id="{C216383F-23FA-F28B-336E-028D30B65343}"/>
                </a:ext>
              </a:extLst>
            </p:cNvPr>
            <p:cNvSpPr txBox="1"/>
            <p:nvPr/>
          </p:nvSpPr>
          <p:spPr>
            <a:xfrm>
              <a:off x="3974052" y="4726087"/>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¥14.2</a:t>
              </a:r>
              <a:endParaRPr lang="ja-JP">
                <a:latin typeface="メイリオ"/>
                <a:ea typeface="メイリオ"/>
              </a:endParaRPr>
            </a:p>
          </p:txBody>
        </p:sp>
      </p:grpSp>
      <p:grpSp>
        <p:nvGrpSpPr>
          <p:cNvPr id="32" name="グループ化 31">
            <a:extLst>
              <a:ext uri="{FF2B5EF4-FFF2-40B4-BE49-F238E27FC236}">
                <a16:creationId xmlns:a16="http://schemas.microsoft.com/office/drawing/2014/main" id="{7E33DAF7-EAAF-444E-6EE2-A683782575BA}"/>
              </a:ext>
            </a:extLst>
          </p:cNvPr>
          <p:cNvGrpSpPr/>
          <p:nvPr/>
        </p:nvGrpSpPr>
        <p:grpSpPr>
          <a:xfrm>
            <a:off x="592195" y="5337690"/>
            <a:ext cx="4474826" cy="517377"/>
            <a:chOff x="592195" y="5176194"/>
            <a:chExt cx="4474826" cy="517377"/>
          </a:xfrm>
        </p:grpSpPr>
        <p:sp>
          <p:nvSpPr>
            <p:cNvPr id="38" name="テキスト ボックス 42">
              <a:extLst>
                <a:ext uri="{FF2B5EF4-FFF2-40B4-BE49-F238E27FC236}">
                  <a16:creationId xmlns:a16="http://schemas.microsoft.com/office/drawing/2014/main" id="{97D1F48D-FDD5-C114-7A36-12F860417899}"/>
                </a:ext>
              </a:extLst>
            </p:cNvPr>
            <p:cNvSpPr txBox="1"/>
            <p:nvPr/>
          </p:nvSpPr>
          <p:spPr>
            <a:xfrm>
              <a:off x="1132838" y="5201128"/>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Health and medical care</a:t>
              </a:r>
              <a:endParaRPr lang="ja-JP">
                <a:latin typeface="Meiryo"/>
                <a:ea typeface="Meiryo"/>
              </a:endParaRPr>
            </a:p>
          </p:txBody>
        </p:sp>
        <p:sp>
          <p:nvSpPr>
            <p:cNvPr id="39" name="テキスト ボックス 43">
              <a:extLst>
                <a:ext uri="{FF2B5EF4-FFF2-40B4-BE49-F238E27FC236}">
                  <a16:creationId xmlns:a16="http://schemas.microsoft.com/office/drawing/2014/main" id="{CA764151-F7CA-6B2F-A68B-57E3A0D4A392}"/>
                </a:ext>
              </a:extLst>
            </p:cNvPr>
            <p:cNvSpPr txBox="1"/>
            <p:nvPr/>
          </p:nvSpPr>
          <p:spPr>
            <a:xfrm>
              <a:off x="592195" y="5178176"/>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7</a:t>
              </a:r>
              <a:endParaRPr lang="ja-JP" altLang="en-US" dirty="0">
                <a:latin typeface="Meiryo"/>
                <a:ea typeface="Meiryo"/>
                <a:cs typeface="+mn-lt"/>
              </a:endParaRPr>
            </a:p>
          </p:txBody>
        </p:sp>
        <p:sp>
          <p:nvSpPr>
            <p:cNvPr id="40" name="テキスト ボックス 44">
              <a:extLst>
                <a:ext uri="{FF2B5EF4-FFF2-40B4-BE49-F238E27FC236}">
                  <a16:creationId xmlns:a16="http://schemas.microsoft.com/office/drawing/2014/main" id="{6EA570BE-6756-5529-9E15-28E7B26C4CB4}"/>
                </a:ext>
              </a:extLst>
            </p:cNvPr>
            <p:cNvSpPr txBox="1"/>
            <p:nvPr/>
          </p:nvSpPr>
          <p:spPr>
            <a:xfrm>
              <a:off x="2969739" y="5176194"/>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19.9</a:t>
              </a:r>
              <a:r>
                <a:rPr lang="ja-JP" dirty="0">
                  <a:latin typeface="Meiryo"/>
                  <a:ea typeface="Meiryo"/>
                  <a:cs typeface="+mn-lt"/>
                </a:rPr>
                <a:t>％</a:t>
              </a:r>
              <a:endParaRPr lang="ja-JP" dirty="0">
                <a:latin typeface="Meiryo"/>
                <a:ea typeface="Meiryo"/>
              </a:endParaRPr>
            </a:p>
          </p:txBody>
        </p:sp>
        <p:sp>
          <p:nvSpPr>
            <p:cNvPr id="41" name="テキスト ボックス 45">
              <a:extLst>
                <a:ext uri="{FF2B5EF4-FFF2-40B4-BE49-F238E27FC236}">
                  <a16:creationId xmlns:a16="http://schemas.microsoft.com/office/drawing/2014/main" id="{38768008-4322-B118-328A-8EE86780058B}"/>
                </a:ext>
              </a:extLst>
            </p:cNvPr>
            <p:cNvSpPr txBox="1"/>
            <p:nvPr/>
          </p:nvSpPr>
          <p:spPr>
            <a:xfrm>
              <a:off x="3974052" y="5176194"/>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¥20.8</a:t>
              </a:r>
              <a:endParaRPr lang="ja-JP">
                <a:latin typeface="メイリオ"/>
                <a:ea typeface="メイリオ"/>
              </a:endParaRPr>
            </a:p>
          </p:txBody>
        </p:sp>
      </p:grpSp>
      <p:grpSp>
        <p:nvGrpSpPr>
          <p:cNvPr id="33" name="グループ化 32">
            <a:extLst>
              <a:ext uri="{FF2B5EF4-FFF2-40B4-BE49-F238E27FC236}">
                <a16:creationId xmlns:a16="http://schemas.microsoft.com/office/drawing/2014/main" id="{FB742519-FD2A-A976-AAF8-238961C50670}"/>
              </a:ext>
            </a:extLst>
          </p:cNvPr>
          <p:cNvGrpSpPr/>
          <p:nvPr/>
        </p:nvGrpSpPr>
        <p:grpSpPr>
          <a:xfrm>
            <a:off x="592195" y="5787796"/>
            <a:ext cx="4474826" cy="475188"/>
            <a:chOff x="592195" y="5626300"/>
            <a:chExt cx="4474826" cy="475188"/>
          </a:xfrm>
        </p:grpSpPr>
        <p:sp>
          <p:nvSpPr>
            <p:cNvPr id="34" name="テキスト ボックス 47">
              <a:extLst>
                <a:ext uri="{FF2B5EF4-FFF2-40B4-BE49-F238E27FC236}">
                  <a16:creationId xmlns:a16="http://schemas.microsoft.com/office/drawing/2014/main" id="{B0641189-3302-45FB-5A6F-26110BECA243}"/>
                </a:ext>
              </a:extLst>
            </p:cNvPr>
            <p:cNvSpPr txBox="1"/>
            <p:nvPr/>
          </p:nvSpPr>
          <p:spPr>
            <a:xfrm>
              <a:off x="1131285" y="5744807"/>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Social welfare</a:t>
              </a:r>
              <a:endParaRPr lang="ja-JP">
                <a:latin typeface="Meiryo"/>
                <a:ea typeface="Meiryo"/>
              </a:endParaRPr>
            </a:p>
          </p:txBody>
        </p:sp>
        <p:sp>
          <p:nvSpPr>
            <p:cNvPr id="35" name="テキスト ボックス 48">
              <a:extLst>
                <a:ext uri="{FF2B5EF4-FFF2-40B4-BE49-F238E27FC236}">
                  <a16:creationId xmlns:a16="http://schemas.microsoft.com/office/drawing/2014/main" id="{0D4C5DC2-7F42-FD45-5745-D90530BF0E23}"/>
                </a:ext>
              </a:extLst>
            </p:cNvPr>
            <p:cNvSpPr txBox="1"/>
            <p:nvPr/>
          </p:nvSpPr>
          <p:spPr>
            <a:xfrm>
              <a:off x="592195" y="5628282"/>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8</a:t>
              </a:r>
              <a:endParaRPr lang="ja-JP" altLang="en-US" dirty="0">
                <a:latin typeface="Meiryo"/>
                <a:ea typeface="Meiryo"/>
                <a:cs typeface="+mn-lt"/>
              </a:endParaRPr>
            </a:p>
          </p:txBody>
        </p:sp>
        <p:sp>
          <p:nvSpPr>
            <p:cNvPr id="36" name="テキスト ボックス 49">
              <a:extLst>
                <a:ext uri="{FF2B5EF4-FFF2-40B4-BE49-F238E27FC236}">
                  <a16:creationId xmlns:a16="http://schemas.microsoft.com/office/drawing/2014/main" id="{98439ABA-D15B-E2C3-A165-371ECF895B06}"/>
                </a:ext>
              </a:extLst>
            </p:cNvPr>
            <p:cNvSpPr txBox="1"/>
            <p:nvPr/>
          </p:nvSpPr>
          <p:spPr>
            <a:xfrm>
              <a:off x="2969739" y="5626300"/>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1.4</a:t>
              </a:r>
              <a:r>
                <a:rPr lang="ja-JP">
                  <a:latin typeface="Meiryo"/>
                  <a:ea typeface="Meiryo"/>
                  <a:cs typeface="+mn-lt"/>
                </a:rPr>
                <a:t>％</a:t>
              </a:r>
              <a:endParaRPr lang="ja-JP">
                <a:latin typeface="Meiryo"/>
                <a:ea typeface="Meiryo"/>
              </a:endParaRPr>
            </a:p>
          </p:txBody>
        </p:sp>
        <p:sp>
          <p:nvSpPr>
            <p:cNvPr id="37" name="テキスト ボックス 50">
              <a:extLst>
                <a:ext uri="{FF2B5EF4-FFF2-40B4-BE49-F238E27FC236}">
                  <a16:creationId xmlns:a16="http://schemas.microsoft.com/office/drawing/2014/main" id="{97DE8751-9F2E-7403-AFA2-6A6FEDA5A3E0}"/>
                </a:ext>
              </a:extLst>
            </p:cNvPr>
            <p:cNvSpPr txBox="1"/>
            <p:nvPr/>
          </p:nvSpPr>
          <p:spPr>
            <a:xfrm>
              <a:off x="3974052" y="5626300"/>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¥1.5</a:t>
              </a:r>
              <a:endParaRPr lang="ja-JP">
                <a:latin typeface="メイリオ"/>
                <a:ea typeface="メイリオ"/>
              </a:endParaRPr>
            </a:p>
          </p:txBody>
        </p:sp>
      </p:grpSp>
      <p:grpSp>
        <p:nvGrpSpPr>
          <p:cNvPr id="62" name="グループ化 61">
            <a:extLst>
              <a:ext uri="{FF2B5EF4-FFF2-40B4-BE49-F238E27FC236}">
                <a16:creationId xmlns:a16="http://schemas.microsoft.com/office/drawing/2014/main" id="{B91196B6-8992-7A6D-2893-4914A54886D0}"/>
              </a:ext>
            </a:extLst>
          </p:cNvPr>
          <p:cNvGrpSpPr/>
          <p:nvPr/>
        </p:nvGrpSpPr>
        <p:grpSpPr>
          <a:xfrm>
            <a:off x="592283" y="4421341"/>
            <a:ext cx="4474826" cy="475188"/>
            <a:chOff x="592195" y="4275981"/>
            <a:chExt cx="4474826" cy="475188"/>
          </a:xfrm>
        </p:grpSpPr>
        <p:sp>
          <p:nvSpPr>
            <p:cNvPr id="63" name="テキスト ボックス 32">
              <a:extLst>
                <a:ext uri="{FF2B5EF4-FFF2-40B4-BE49-F238E27FC236}">
                  <a16:creationId xmlns:a16="http://schemas.microsoft.com/office/drawing/2014/main" id="{55D95400-592B-C5A5-1514-674055670744}"/>
                </a:ext>
              </a:extLst>
            </p:cNvPr>
            <p:cNvSpPr txBox="1"/>
            <p:nvPr/>
          </p:nvSpPr>
          <p:spPr>
            <a:xfrm>
              <a:off x="1132838" y="4389050"/>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Energy</a:t>
              </a:r>
              <a:endParaRPr lang="ja-JP">
                <a:latin typeface="Meiryo"/>
                <a:ea typeface="Meiryo"/>
              </a:endParaRPr>
            </a:p>
          </p:txBody>
        </p:sp>
        <p:sp>
          <p:nvSpPr>
            <p:cNvPr id="64" name="テキスト ボックス 33">
              <a:extLst>
                <a:ext uri="{FF2B5EF4-FFF2-40B4-BE49-F238E27FC236}">
                  <a16:creationId xmlns:a16="http://schemas.microsoft.com/office/drawing/2014/main" id="{587E877E-F391-A858-952E-40B93B935E31}"/>
                </a:ext>
              </a:extLst>
            </p:cNvPr>
            <p:cNvSpPr txBox="1"/>
            <p:nvPr/>
          </p:nvSpPr>
          <p:spPr>
            <a:xfrm>
              <a:off x="592195" y="4277963"/>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5</a:t>
              </a:r>
              <a:endParaRPr lang="ja-JP" altLang="en-US" dirty="0">
                <a:latin typeface="Meiryo"/>
                <a:ea typeface="Meiryo"/>
                <a:cs typeface="+mn-lt"/>
              </a:endParaRPr>
            </a:p>
          </p:txBody>
        </p:sp>
        <p:sp>
          <p:nvSpPr>
            <p:cNvPr id="65" name="テキスト ボックス 34">
              <a:extLst>
                <a:ext uri="{FF2B5EF4-FFF2-40B4-BE49-F238E27FC236}">
                  <a16:creationId xmlns:a16="http://schemas.microsoft.com/office/drawing/2014/main" id="{6DFD3A12-73D4-FC25-8985-DB394AA6606B}"/>
                </a:ext>
              </a:extLst>
            </p:cNvPr>
            <p:cNvSpPr txBox="1"/>
            <p:nvPr/>
          </p:nvSpPr>
          <p:spPr>
            <a:xfrm>
              <a:off x="2969739" y="4275981"/>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1.9</a:t>
              </a:r>
              <a:r>
                <a:rPr lang="ja-JP" dirty="0">
                  <a:latin typeface="Meiryo"/>
                  <a:ea typeface="Meiryo"/>
                  <a:cs typeface="+mn-lt"/>
                </a:rPr>
                <a:t>％</a:t>
              </a:r>
              <a:endParaRPr lang="ja-JP" dirty="0">
                <a:latin typeface="Meiryo"/>
                <a:ea typeface="Meiryo"/>
              </a:endParaRPr>
            </a:p>
          </p:txBody>
        </p:sp>
        <p:sp>
          <p:nvSpPr>
            <p:cNvPr id="66" name="テキスト ボックス 35">
              <a:extLst>
                <a:ext uri="{FF2B5EF4-FFF2-40B4-BE49-F238E27FC236}">
                  <a16:creationId xmlns:a16="http://schemas.microsoft.com/office/drawing/2014/main" id="{A2AB9BA1-0C68-1FBD-386D-05520E8844F6}"/>
                </a:ext>
              </a:extLst>
            </p:cNvPr>
            <p:cNvSpPr txBox="1"/>
            <p:nvPr/>
          </p:nvSpPr>
          <p:spPr>
            <a:xfrm>
              <a:off x="3974052" y="4275981"/>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¥2.0</a:t>
              </a:r>
              <a:endParaRPr lang="ja-JP">
                <a:latin typeface="メイリオ"/>
                <a:ea typeface="メイリオ"/>
              </a:endParaRPr>
            </a:p>
          </p:txBody>
        </p:sp>
      </p:grpSp>
      <p:grpSp>
        <p:nvGrpSpPr>
          <p:cNvPr id="67" name="グループ化 66">
            <a:extLst>
              <a:ext uri="{FF2B5EF4-FFF2-40B4-BE49-F238E27FC236}">
                <a16:creationId xmlns:a16="http://schemas.microsoft.com/office/drawing/2014/main" id="{013E31AE-037D-A591-BCE3-810DD0E43461}"/>
              </a:ext>
            </a:extLst>
          </p:cNvPr>
          <p:cNvGrpSpPr/>
          <p:nvPr/>
        </p:nvGrpSpPr>
        <p:grpSpPr>
          <a:xfrm>
            <a:off x="592283" y="6211739"/>
            <a:ext cx="4474826" cy="475188"/>
            <a:chOff x="592195" y="5626300"/>
            <a:chExt cx="4474826" cy="475188"/>
          </a:xfrm>
        </p:grpSpPr>
        <p:sp>
          <p:nvSpPr>
            <p:cNvPr id="68" name="テキスト ボックス 47">
              <a:extLst>
                <a:ext uri="{FF2B5EF4-FFF2-40B4-BE49-F238E27FC236}">
                  <a16:creationId xmlns:a16="http://schemas.microsoft.com/office/drawing/2014/main" id="{6CC3440B-64EF-621F-29C0-025860572692}"/>
                </a:ext>
              </a:extLst>
            </p:cNvPr>
            <p:cNvSpPr txBox="1"/>
            <p:nvPr/>
          </p:nvSpPr>
          <p:spPr>
            <a:xfrm>
              <a:off x="1131285" y="5744807"/>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eiryo"/>
                  <a:cs typeface="+mn-lt"/>
                </a:rPr>
                <a:t>Other</a:t>
              </a:r>
              <a:endParaRPr lang="ja-JP"/>
            </a:p>
          </p:txBody>
        </p:sp>
        <p:sp>
          <p:nvSpPr>
            <p:cNvPr id="69" name="テキスト ボックス 48">
              <a:extLst>
                <a:ext uri="{FF2B5EF4-FFF2-40B4-BE49-F238E27FC236}">
                  <a16:creationId xmlns:a16="http://schemas.microsoft.com/office/drawing/2014/main" id="{16379539-4356-A688-E718-276E5A60A3BE}"/>
                </a:ext>
              </a:extLst>
            </p:cNvPr>
            <p:cNvSpPr txBox="1"/>
            <p:nvPr/>
          </p:nvSpPr>
          <p:spPr>
            <a:xfrm>
              <a:off x="592195" y="5628282"/>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9</a:t>
              </a:r>
              <a:endParaRPr lang="ja-JP"/>
            </a:p>
          </p:txBody>
        </p:sp>
        <p:sp>
          <p:nvSpPr>
            <p:cNvPr id="70" name="テキスト ボックス 49">
              <a:extLst>
                <a:ext uri="{FF2B5EF4-FFF2-40B4-BE49-F238E27FC236}">
                  <a16:creationId xmlns:a16="http://schemas.microsoft.com/office/drawing/2014/main" id="{A62875CE-25AC-E720-D072-2667B841BC95}"/>
                </a:ext>
              </a:extLst>
            </p:cNvPr>
            <p:cNvSpPr txBox="1"/>
            <p:nvPr/>
          </p:nvSpPr>
          <p:spPr>
            <a:xfrm>
              <a:off x="2969739" y="5626300"/>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1.1</a:t>
              </a:r>
              <a:r>
                <a:rPr lang="ja-JP">
                  <a:latin typeface="Meiryo"/>
                  <a:ea typeface="Meiryo"/>
                  <a:cs typeface="+mn-lt"/>
                </a:rPr>
                <a:t>％</a:t>
              </a:r>
              <a:endParaRPr lang="ja-JP">
                <a:latin typeface="Meiryo"/>
                <a:ea typeface="Meiryo"/>
              </a:endParaRPr>
            </a:p>
          </p:txBody>
        </p:sp>
        <p:sp>
          <p:nvSpPr>
            <p:cNvPr id="71" name="テキスト ボックス 50">
              <a:extLst>
                <a:ext uri="{FF2B5EF4-FFF2-40B4-BE49-F238E27FC236}">
                  <a16:creationId xmlns:a16="http://schemas.microsoft.com/office/drawing/2014/main" id="{CA55014A-5F16-6E64-CF75-55F168960F89}"/>
                </a:ext>
              </a:extLst>
            </p:cNvPr>
            <p:cNvSpPr txBox="1"/>
            <p:nvPr/>
          </p:nvSpPr>
          <p:spPr>
            <a:xfrm>
              <a:off x="3974052" y="5626300"/>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¥1.2</a:t>
              </a:r>
              <a:endParaRPr lang="ja-JP">
                <a:latin typeface="メイリオ"/>
                <a:ea typeface="メイリオ"/>
              </a:endParaRPr>
            </a:p>
          </p:txBody>
        </p:sp>
      </p:grpSp>
      <p:sp>
        <p:nvSpPr>
          <p:cNvPr id="73" name="テキスト ボックス 11">
            <a:extLst>
              <a:ext uri="{FF2B5EF4-FFF2-40B4-BE49-F238E27FC236}">
                <a16:creationId xmlns:a16="http://schemas.microsoft.com/office/drawing/2014/main" id="{990D5794-B8A7-CFE4-4854-0AFCF7AFCC0D}"/>
              </a:ext>
            </a:extLst>
          </p:cNvPr>
          <p:cNvSpPr txBox="1"/>
          <p:nvPr/>
        </p:nvSpPr>
        <p:spPr>
          <a:xfrm>
            <a:off x="6659545" y="3573748"/>
            <a:ext cx="2378508" cy="3693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b="1" dirty="0">
                <a:latin typeface="Meiryo"/>
                <a:ea typeface="Meiryo"/>
                <a:cs typeface="+mn-lt"/>
              </a:rPr>
              <a:t>Gr</a:t>
            </a:r>
            <a:r>
              <a:rPr lang="ja-JP" b="1" dirty="0">
                <a:latin typeface="Meiryo"/>
                <a:ea typeface="Meiryo"/>
                <a:cs typeface="+mn-lt"/>
              </a:rPr>
              <a:t>a</a:t>
            </a:r>
            <a:r>
              <a:rPr lang="en-US" altLang="ja-JP" b="1" dirty="0" err="1">
                <a:latin typeface="Meiryo"/>
                <a:ea typeface="Meiryo"/>
                <a:cs typeface="+mn-lt"/>
              </a:rPr>
              <a:t>nts</a:t>
            </a:r>
            <a:r>
              <a:rPr lang="en-US" altLang="ja-JP" b="1" baseline="30000" dirty="0">
                <a:latin typeface="Meiryo"/>
                <a:ea typeface="Meiryo"/>
                <a:cs typeface="+mn-lt"/>
              </a:rPr>
              <a:t>*</a:t>
            </a:r>
            <a:endParaRPr lang="en-US" altLang="ja-JP" sz="1400" baseline="30000" dirty="0">
              <a:latin typeface="Meiryo"/>
              <a:ea typeface="Meiryo"/>
            </a:endParaRPr>
          </a:p>
        </p:txBody>
      </p:sp>
      <p:sp>
        <p:nvSpPr>
          <p:cNvPr id="75" name="テキスト ボックス 74">
            <a:extLst>
              <a:ext uri="{FF2B5EF4-FFF2-40B4-BE49-F238E27FC236}">
                <a16:creationId xmlns:a16="http://schemas.microsoft.com/office/drawing/2014/main" id="{52BBEE46-EA83-A27D-99B7-465C9C84DD84}"/>
              </a:ext>
            </a:extLst>
          </p:cNvPr>
          <p:cNvSpPr txBox="1"/>
          <p:nvPr/>
        </p:nvSpPr>
        <p:spPr>
          <a:xfrm>
            <a:off x="6184433" y="6592063"/>
            <a:ext cx="3678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marL="91440" indent="-91440"/>
            <a:r>
              <a:rPr lang="ja-JP" altLang="en-US" sz="900">
                <a:latin typeface="Meiryo"/>
                <a:ea typeface="Meiryo"/>
                <a:cs typeface="+mn-lt"/>
              </a:rPr>
              <a:t>* Aggregated amount of Grants committed through concluding of respective Grant Agreements.</a:t>
            </a:r>
          </a:p>
        </p:txBody>
      </p:sp>
    </p:spTree>
    <p:extLst>
      <p:ext uri="{BB962C8B-B14F-4D97-AF65-F5344CB8AC3E}">
        <p14:creationId xmlns:p14="http://schemas.microsoft.com/office/powerpoint/2010/main" val="104871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B57F9-0BDF-42D4-6E18-5746D0B6812A}"/>
            </a:ext>
          </a:extLst>
        </p:cNvPr>
        <p:cNvGrpSpPr/>
        <p:nvPr/>
      </p:nvGrpSpPr>
      <p:grpSpPr>
        <a:xfrm>
          <a:off x="0" y="0"/>
          <a:ext cx="0" cy="0"/>
          <a:chOff x="0" y="0"/>
          <a:chExt cx="0" cy="0"/>
        </a:xfrm>
      </p:grpSpPr>
      <p:grpSp>
        <p:nvGrpSpPr>
          <p:cNvPr id="8" name="ガイド" hidden="1">
            <a:extLst>
              <a:ext uri="{FF2B5EF4-FFF2-40B4-BE49-F238E27FC236}">
                <a16:creationId xmlns:a16="http://schemas.microsoft.com/office/drawing/2014/main" id="{CC0BAF77-D083-26EB-E56F-1243ACB3A949}"/>
              </a:ext>
            </a:extLst>
          </p:cNvPr>
          <p:cNvGrpSpPr/>
          <p:nvPr/>
        </p:nvGrpSpPr>
        <p:grpSpPr>
          <a:xfrm>
            <a:off x="536312" y="1784002"/>
            <a:ext cx="9612344" cy="5240648"/>
            <a:chOff x="536360" y="1784002"/>
            <a:chExt cx="9612344" cy="5240648"/>
          </a:xfrm>
        </p:grpSpPr>
        <p:sp>
          <p:nvSpPr>
            <p:cNvPr id="4" name="ガイド">
              <a:extLst>
                <a:ext uri="{FF2B5EF4-FFF2-40B4-BE49-F238E27FC236}">
                  <a16:creationId xmlns:a16="http://schemas.microsoft.com/office/drawing/2014/main" id="{49CDBDA3-417C-BB5B-4CAD-B7A268DF5D7B}"/>
                </a:ext>
              </a:extLst>
            </p:cNvPr>
            <p:cNvSpPr/>
            <p:nvPr/>
          </p:nvSpPr>
          <p:spPr>
            <a:xfrm>
              <a:off x="536360" y="1784002"/>
              <a:ext cx="9612344" cy="524064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cxnSp>
          <p:nvCxnSpPr>
            <p:cNvPr id="6" name="直線矢印コネクタ 5">
              <a:extLst>
                <a:ext uri="{FF2B5EF4-FFF2-40B4-BE49-F238E27FC236}">
                  <a16:creationId xmlns:a16="http://schemas.microsoft.com/office/drawing/2014/main" id="{6A369B77-E55B-60E5-4307-F1100B351F17}"/>
                </a:ext>
              </a:extLst>
            </p:cNvPr>
            <p:cNvCxnSpPr>
              <a:cxnSpLocks/>
            </p:cNvCxnSpPr>
            <p:nvPr/>
          </p:nvCxnSpPr>
          <p:spPr>
            <a:xfrm flipH="1">
              <a:off x="5329169" y="1787212"/>
              <a:ext cx="11318" cy="5234981"/>
            </a:xfrm>
            <a:prstGeom prst="straightConnector1">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テキスト ボックス 00">
            <a:extLst>
              <a:ext uri="{FF2B5EF4-FFF2-40B4-BE49-F238E27FC236}">
                <a16:creationId xmlns:a16="http://schemas.microsoft.com/office/drawing/2014/main" id="{2DA410CC-B0F5-36FA-5257-84550FFF69B9}"/>
              </a:ext>
            </a:extLst>
          </p:cNvPr>
          <p:cNvSpPr txBox="1"/>
          <p:nvPr/>
        </p:nvSpPr>
        <p:spPr>
          <a:xfrm>
            <a:off x="592410" y="782545"/>
            <a:ext cx="794847"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08</a:t>
            </a:r>
            <a:endParaRPr lang="ja-JP" sz="2800" b="1">
              <a:solidFill>
                <a:schemeClr val="bg1"/>
              </a:solidFill>
              <a:latin typeface="Meiryo"/>
              <a:ea typeface="Meiryo"/>
            </a:endParaRPr>
          </a:p>
        </p:txBody>
      </p:sp>
      <p:grpSp>
        <p:nvGrpSpPr>
          <p:cNvPr id="14" name="グループ化 13">
            <a:extLst>
              <a:ext uri="{FF2B5EF4-FFF2-40B4-BE49-F238E27FC236}">
                <a16:creationId xmlns:a16="http://schemas.microsoft.com/office/drawing/2014/main" id="{3EF74DF3-F0F0-8E28-9107-CBA6C3A9CBE7}"/>
              </a:ext>
            </a:extLst>
          </p:cNvPr>
          <p:cNvGrpSpPr/>
          <p:nvPr/>
        </p:nvGrpSpPr>
        <p:grpSpPr>
          <a:xfrm>
            <a:off x="10154487" y="7132940"/>
            <a:ext cx="476056" cy="275437"/>
            <a:chOff x="9952321" y="7089339"/>
            <a:chExt cx="476056" cy="275437"/>
          </a:xfrm>
        </p:grpSpPr>
        <p:sp>
          <p:nvSpPr>
            <p:cNvPr id="12" name="楕円 11">
              <a:extLst>
                <a:ext uri="{FF2B5EF4-FFF2-40B4-BE49-F238E27FC236}">
                  <a16:creationId xmlns:a16="http://schemas.microsoft.com/office/drawing/2014/main" id="{34116CC9-F33A-6189-274A-CAC5809AD532}"/>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22BA3E5E-0FB0-F815-ACB2-FCB5DB2990E0}"/>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11</a:t>
              </a:r>
              <a:endParaRPr lang="ja-JP" dirty="0"/>
            </a:p>
          </p:txBody>
        </p:sp>
      </p:grpSp>
      <p:sp>
        <p:nvSpPr>
          <p:cNvPr id="22" name="テキスト ボックス タイトル">
            <a:extLst>
              <a:ext uri="{FF2B5EF4-FFF2-40B4-BE49-F238E27FC236}">
                <a16:creationId xmlns:a16="http://schemas.microsoft.com/office/drawing/2014/main" id="{FE50FC71-242B-DD46-B043-A830AC4C68A2}"/>
              </a:ext>
            </a:extLst>
          </p:cNvPr>
          <p:cNvSpPr txBox="1"/>
          <p:nvPr/>
        </p:nvSpPr>
        <p:spPr>
          <a:xfrm>
            <a:off x="1574536" y="781642"/>
            <a:ext cx="10058368"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500" b="1" dirty="0">
                <a:latin typeface="メイリオ"/>
                <a:ea typeface="メイリオ"/>
                <a:cs typeface="+mn-lt"/>
              </a:rPr>
              <a:t>Scale of Technical Cooperation by </a:t>
            </a:r>
            <a:r>
              <a:rPr lang="en-US" altLang="ja-JP" sz="2500" b="1" dirty="0" err="1">
                <a:latin typeface="メイリオ"/>
                <a:ea typeface="メイリオ"/>
                <a:cs typeface="+mn-lt"/>
              </a:rPr>
              <a:t>type</a:t>
            </a:r>
            <a:r>
              <a:rPr lang="en-US" sz="1800" b="1" dirty="0" err="1">
                <a:latin typeface="メイリオ"/>
                <a:ea typeface="メイリオ"/>
                <a:cs typeface="+mn-lt"/>
              </a:rPr>
              <a:t>（Fiscal</a:t>
            </a:r>
            <a:r>
              <a:rPr lang="en-US" sz="1800" b="1" dirty="0">
                <a:latin typeface="メイリオ"/>
                <a:ea typeface="メイリオ"/>
                <a:cs typeface="+mn-lt"/>
              </a:rPr>
              <a:t> 2024）</a:t>
            </a:r>
            <a:endParaRPr lang="ja-JP" sz="1800" b="1" dirty="0">
              <a:latin typeface="メイリオ"/>
              <a:ea typeface="メイリオ"/>
            </a:endParaRPr>
          </a:p>
        </p:txBody>
      </p:sp>
      <p:sp>
        <p:nvSpPr>
          <p:cNvPr id="50" name="正方形/長方形 49">
            <a:extLst>
              <a:ext uri="{FF2B5EF4-FFF2-40B4-BE49-F238E27FC236}">
                <a16:creationId xmlns:a16="http://schemas.microsoft.com/office/drawing/2014/main" id="{B9799000-A7E7-32B1-C1DA-134C8EB3909F}"/>
              </a:ext>
            </a:extLst>
          </p:cNvPr>
          <p:cNvSpPr/>
          <p:nvPr/>
        </p:nvSpPr>
        <p:spPr>
          <a:xfrm>
            <a:off x="550437" y="2493302"/>
            <a:ext cx="9591428" cy="913008"/>
          </a:xfrm>
          <a:prstGeom prst="rect">
            <a:avLst/>
          </a:prstGeom>
          <a:solidFill>
            <a:srgbClr val="E3F1E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51" name="正方形/長方形 50">
            <a:extLst>
              <a:ext uri="{FF2B5EF4-FFF2-40B4-BE49-F238E27FC236}">
                <a16:creationId xmlns:a16="http://schemas.microsoft.com/office/drawing/2014/main" id="{236B9873-4FA8-1235-9315-28FBB3016823}"/>
              </a:ext>
            </a:extLst>
          </p:cNvPr>
          <p:cNvSpPr/>
          <p:nvPr/>
        </p:nvSpPr>
        <p:spPr>
          <a:xfrm>
            <a:off x="550352" y="4311463"/>
            <a:ext cx="9591428" cy="913008"/>
          </a:xfrm>
          <a:prstGeom prst="rect">
            <a:avLst/>
          </a:prstGeom>
          <a:solidFill>
            <a:srgbClr val="E3F1E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32" name="テキスト ボックス 23">
            <a:extLst>
              <a:ext uri="{FF2B5EF4-FFF2-40B4-BE49-F238E27FC236}">
                <a16:creationId xmlns:a16="http://schemas.microsoft.com/office/drawing/2014/main" id="{F812B7F3-C4BE-E46B-AD13-3876E5DC683C}"/>
              </a:ext>
            </a:extLst>
          </p:cNvPr>
          <p:cNvSpPr txBox="1"/>
          <p:nvPr/>
        </p:nvSpPr>
        <p:spPr>
          <a:xfrm>
            <a:off x="5198603" y="2166919"/>
            <a:ext cx="1285333"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sz="1500">
                <a:latin typeface="Meiryo"/>
                <a:ea typeface="Meiryo"/>
                <a:cs typeface="+mn-lt"/>
              </a:rPr>
              <a:t>New</a:t>
            </a:r>
            <a:endParaRPr lang="ja-JP" sz="1500">
              <a:latin typeface="Meiryo"/>
              <a:ea typeface="Meiryo"/>
            </a:endParaRPr>
          </a:p>
        </p:txBody>
      </p:sp>
      <p:sp>
        <p:nvSpPr>
          <p:cNvPr id="34" name="テキスト ボックス 29">
            <a:extLst>
              <a:ext uri="{FF2B5EF4-FFF2-40B4-BE49-F238E27FC236}">
                <a16:creationId xmlns:a16="http://schemas.microsoft.com/office/drawing/2014/main" id="{0F41C03F-28F6-67A3-D0B8-0881DA8819E4}"/>
              </a:ext>
            </a:extLst>
          </p:cNvPr>
          <p:cNvSpPr txBox="1"/>
          <p:nvPr/>
        </p:nvSpPr>
        <p:spPr>
          <a:xfrm>
            <a:off x="6533536" y="2166919"/>
            <a:ext cx="1954606"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500" dirty="0" err="1">
                <a:latin typeface="Meiryo"/>
                <a:ea typeface="Meiryo"/>
                <a:cs typeface="+mn-lt"/>
              </a:rPr>
              <a:t>Cumu</a:t>
            </a:r>
            <a:r>
              <a:rPr lang="ja-JP" sz="1500" dirty="0">
                <a:latin typeface="Meiryo"/>
                <a:ea typeface="Meiryo"/>
                <a:cs typeface="+mn-lt"/>
              </a:rPr>
              <a:t>lat</a:t>
            </a:r>
            <a:r>
              <a:rPr lang="en-US" altLang="ja-JP" sz="1500" dirty="0">
                <a:latin typeface="Meiryo"/>
                <a:ea typeface="Meiryo"/>
                <a:cs typeface="+mn-lt"/>
              </a:rPr>
              <a:t>iv</a:t>
            </a:r>
            <a:r>
              <a:rPr lang="ja-JP" sz="1500" dirty="0">
                <a:latin typeface="Meiryo"/>
                <a:ea typeface="Meiryo"/>
                <a:cs typeface="+mn-lt"/>
              </a:rPr>
              <a:t>e </a:t>
            </a:r>
            <a:r>
              <a:rPr lang="en-US" altLang="ja-JP" sz="1500" dirty="0">
                <a:latin typeface="Meiryo"/>
                <a:ea typeface="Meiryo"/>
                <a:cs typeface="+mn-lt"/>
              </a:rPr>
              <a:t>total</a:t>
            </a:r>
            <a:endParaRPr lang="ja-JP" altLang="en-US" dirty="0">
              <a:latin typeface="Meiryo"/>
              <a:ea typeface="Meiryo"/>
            </a:endParaRPr>
          </a:p>
        </p:txBody>
      </p:sp>
      <p:grpSp>
        <p:nvGrpSpPr>
          <p:cNvPr id="56" name="グループ化 55">
            <a:extLst>
              <a:ext uri="{FF2B5EF4-FFF2-40B4-BE49-F238E27FC236}">
                <a16:creationId xmlns:a16="http://schemas.microsoft.com/office/drawing/2014/main" id="{BCCA89AA-B51B-4D75-B6E1-0FDE9A23D1A3}"/>
              </a:ext>
            </a:extLst>
          </p:cNvPr>
          <p:cNvGrpSpPr/>
          <p:nvPr/>
        </p:nvGrpSpPr>
        <p:grpSpPr>
          <a:xfrm>
            <a:off x="643078" y="2626165"/>
            <a:ext cx="9689944" cy="646331"/>
            <a:chOff x="643078" y="2562218"/>
            <a:chExt cx="9689944" cy="646331"/>
          </a:xfrm>
        </p:grpSpPr>
        <p:sp>
          <p:nvSpPr>
            <p:cNvPr id="26" name="テキスト ボックス 11">
              <a:extLst>
                <a:ext uri="{FF2B5EF4-FFF2-40B4-BE49-F238E27FC236}">
                  <a16:creationId xmlns:a16="http://schemas.microsoft.com/office/drawing/2014/main" id="{E3CAA6CB-C053-0CF3-F797-E1B348891A8D}"/>
                </a:ext>
              </a:extLst>
            </p:cNvPr>
            <p:cNvSpPr txBox="1"/>
            <p:nvPr/>
          </p:nvSpPr>
          <p:spPr>
            <a:xfrm>
              <a:off x="643078" y="2562218"/>
              <a:ext cx="4220489" cy="64633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b="1">
                  <a:latin typeface="Meiryo"/>
                  <a:ea typeface="Meiryo"/>
                  <a:cs typeface="+mn-lt"/>
                </a:rPr>
                <a:t>Acc</a:t>
              </a:r>
              <a:r>
                <a:rPr lang="en-US" altLang="ja-JP" b="1">
                  <a:latin typeface="Meiryo"/>
                  <a:ea typeface="+mn-lt"/>
                  <a:cs typeface="+mn-lt"/>
                </a:rPr>
                <a:t>eptanc</a:t>
              </a:r>
              <a:r>
                <a:rPr lang="ja-JP" b="1">
                  <a:latin typeface="Meiryo"/>
                  <a:ea typeface="Meiryo"/>
                  <a:cs typeface="+mn-lt"/>
                </a:rPr>
                <a:t>e o</a:t>
              </a:r>
              <a:r>
                <a:rPr lang="en-US" altLang="ja-JP" b="1">
                  <a:latin typeface="Meiryo"/>
                  <a:ea typeface="+mn-lt"/>
                  <a:cs typeface="+mn-lt"/>
                </a:rPr>
                <a:t>f</a:t>
              </a:r>
              <a:r>
                <a:rPr lang="ja-JP" b="1" dirty="0">
                  <a:latin typeface="Meiryo"/>
                  <a:ea typeface="Meiryo"/>
                  <a:cs typeface="+mn-lt"/>
                </a:rPr>
                <a:t> </a:t>
              </a:r>
              <a:r>
                <a:rPr lang="en-US" altLang="ja-JP" b="1">
                  <a:latin typeface="Meiryo"/>
                  <a:ea typeface="+mn-lt"/>
                  <a:cs typeface="+mn-lt"/>
                </a:rPr>
                <a:t>trainin</a:t>
              </a:r>
              <a:r>
                <a:rPr lang="ja-JP" b="1">
                  <a:latin typeface="Meiryo"/>
                  <a:ea typeface="Meiryo"/>
                  <a:cs typeface="+mn-lt"/>
                </a:rPr>
                <a:t>g </a:t>
              </a:r>
              <a:r>
                <a:rPr lang="en-US" altLang="ja-JP" b="1">
                  <a:latin typeface="Meiryo"/>
                  <a:ea typeface="+mn-lt"/>
                  <a:cs typeface="+mn-lt"/>
                </a:rPr>
                <a:t>part</a:t>
              </a:r>
              <a:r>
                <a:rPr lang="ja-JP" b="1">
                  <a:latin typeface="Meiryo"/>
                  <a:ea typeface="Meiryo"/>
                  <a:cs typeface="+mn-lt"/>
                </a:rPr>
                <a:t>i</a:t>
              </a:r>
              <a:r>
                <a:rPr lang="en-US" altLang="ja-JP" b="1">
                  <a:latin typeface="Meiryo"/>
                  <a:ea typeface="+mn-lt"/>
                  <a:cs typeface="+mn-lt"/>
                </a:rPr>
                <a:t>cipa</a:t>
              </a:r>
              <a:r>
                <a:rPr lang="ja-JP" b="1">
                  <a:latin typeface="Meiryo"/>
                  <a:ea typeface="Meiryo"/>
                  <a:cs typeface="+mn-lt"/>
                </a:rPr>
                <a:t>nts</a:t>
              </a:r>
              <a:endParaRPr lang="ja-JP" b="1">
                <a:latin typeface="Meiryo"/>
                <a:ea typeface="Meiryo"/>
              </a:endParaRPr>
            </a:p>
          </p:txBody>
        </p:sp>
        <p:sp>
          <p:nvSpPr>
            <p:cNvPr id="45" name="テキスト ボックス 11">
              <a:extLst>
                <a:ext uri="{FF2B5EF4-FFF2-40B4-BE49-F238E27FC236}">
                  <a16:creationId xmlns:a16="http://schemas.microsoft.com/office/drawing/2014/main" id="{6C57A5A3-B093-BA8F-8890-5B492B327841}"/>
                </a:ext>
              </a:extLst>
            </p:cNvPr>
            <p:cNvSpPr txBox="1"/>
            <p:nvPr/>
          </p:nvSpPr>
          <p:spPr>
            <a:xfrm>
              <a:off x="5041092" y="2670929"/>
              <a:ext cx="135449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2200">
                  <a:latin typeface="Meiryo"/>
                  <a:ea typeface="Meiryo"/>
                  <a:cs typeface="+mn-lt"/>
                </a:rPr>
                <a:t>12,108</a:t>
              </a:r>
              <a:endParaRPr lang="ja-JP">
                <a:latin typeface="Meiryo"/>
                <a:ea typeface="Meiryo"/>
              </a:endParaRPr>
            </a:p>
          </p:txBody>
        </p:sp>
        <p:sp>
          <p:nvSpPr>
            <p:cNvPr id="40" name="テキスト ボックス 11">
              <a:extLst>
                <a:ext uri="{FF2B5EF4-FFF2-40B4-BE49-F238E27FC236}">
                  <a16:creationId xmlns:a16="http://schemas.microsoft.com/office/drawing/2014/main" id="{851C6835-9043-2A63-59A8-AFC8650248A5}"/>
                </a:ext>
              </a:extLst>
            </p:cNvPr>
            <p:cNvSpPr txBox="1"/>
            <p:nvPr/>
          </p:nvSpPr>
          <p:spPr>
            <a:xfrm>
              <a:off x="6612487" y="2670929"/>
              <a:ext cx="158044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2200">
                  <a:latin typeface="Meiryo"/>
                  <a:ea typeface="Meiryo"/>
                  <a:cs typeface="+mn-lt"/>
                </a:rPr>
                <a:t>711,319</a:t>
              </a:r>
              <a:endParaRPr lang="ja-JP"/>
            </a:p>
          </p:txBody>
        </p:sp>
        <p:sp>
          <p:nvSpPr>
            <p:cNvPr id="35" name="テキスト ボックス 11">
              <a:extLst>
                <a:ext uri="{FF2B5EF4-FFF2-40B4-BE49-F238E27FC236}">
                  <a16:creationId xmlns:a16="http://schemas.microsoft.com/office/drawing/2014/main" id="{0ACE7ED3-FBC7-05DC-BC91-77ED40240006}"/>
                </a:ext>
              </a:extLst>
            </p:cNvPr>
            <p:cNvSpPr txBox="1"/>
            <p:nvPr/>
          </p:nvSpPr>
          <p:spPr>
            <a:xfrm>
              <a:off x="8173833" y="2732744"/>
              <a:ext cx="2159189" cy="30777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latin typeface="Meiryo"/>
                  <a:ea typeface="Meiryo"/>
                  <a:cs typeface="+mn-lt"/>
                </a:rPr>
                <a:t>（FYs 1954–2024）</a:t>
              </a:r>
              <a:endParaRPr lang="ja-JP" sz="1400">
                <a:latin typeface="Meiryo"/>
                <a:ea typeface="Meiryo"/>
                <a:cs typeface="+mn-lt"/>
              </a:endParaRPr>
            </a:p>
          </p:txBody>
        </p:sp>
      </p:grpSp>
      <p:grpSp>
        <p:nvGrpSpPr>
          <p:cNvPr id="55" name="グループ化 54">
            <a:extLst>
              <a:ext uri="{FF2B5EF4-FFF2-40B4-BE49-F238E27FC236}">
                <a16:creationId xmlns:a16="http://schemas.microsoft.com/office/drawing/2014/main" id="{984FA160-3E0D-CE66-0D85-6A6E3FAE26BD}"/>
              </a:ext>
            </a:extLst>
          </p:cNvPr>
          <p:cNvGrpSpPr/>
          <p:nvPr/>
        </p:nvGrpSpPr>
        <p:grpSpPr>
          <a:xfrm>
            <a:off x="643078" y="3561862"/>
            <a:ext cx="9689944" cy="646331"/>
            <a:chOff x="643078" y="3429704"/>
            <a:chExt cx="9689944" cy="646331"/>
          </a:xfrm>
        </p:grpSpPr>
        <p:sp>
          <p:nvSpPr>
            <p:cNvPr id="27" name="テキスト ボックス 18">
              <a:extLst>
                <a:ext uri="{FF2B5EF4-FFF2-40B4-BE49-F238E27FC236}">
                  <a16:creationId xmlns:a16="http://schemas.microsoft.com/office/drawing/2014/main" id="{FDC94877-5558-3F80-2418-EEBD201BBDFE}"/>
                </a:ext>
              </a:extLst>
            </p:cNvPr>
            <p:cNvSpPr txBox="1"/>
            <p:nvPr/>
          </p:nvSpPr>
          <p:spPr>
            <a:xfrm>
              <a:off x="643078" y="3429704"/>
              <a:ext cx="422048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b="1" dirty="0">
                  <a:latin typeface="Meiryo"/>
                  <a:ea typeface="Meiryo"/>
                  <a:cs typeface="+mn-lt"/>
                </a:rPr>
                <a:t>D</a:t>
              </a:r>
              <a:r>
                <a:rPr lang="en-US" altLang="ja-JP" b="1" dirty="0" err="1">
                  <a:latin typeface="Meiryo"/>
                  <a:ea typeface="Meiryo"/>
                  <a:cs typeface="+mn-lt"/>
                </a:rPr>
                <a:t>ispa</a:t>
              </a:r>
              <a:r>
                <a:rPr lang="ja-JP" b="1" dirty="0">
                  <a:latin typeface="Meiryo"/>
                  <a:ea typeface="Meiryo"/>
                  <a:cs typeface="+mn-lt"/>
                </a:rPr>
                <a:t>tc</a:t>
              </a:r>
              <a:r>
                <a:rPr lang="en-US" altLang="ja-JP" b="1" dirty="0">
                  <a:latin typeface="Meiryo"/>
                  <a:ea typeface="Meiryo"/>
                  <a:cs typeface="+mn-lt"/>
                </a:rPr>
                <a:t>h</a:t>
              </a:r>
              <a:r>
                <a:rPr lang="ja-JP" b="1" dirty="0">
                  <a:latin typeface="Meiryo"/>
                  <a:ea typeface="Meiryo"/>
                  <a:cs typeface="+mn-lt"/>
                </a:rPr>
                <a:t> </a:t>
              </a:r>
              <a:r>
                <a:rPr lang="en-US" altLang="ja-JP" b="1" dirty="0">
                  <a:latin typeface="Meiryo"/>
                  <a:ea typeface="Meiryo"/>
                  <a:cs typeface="+mn-lt"/>
                </a:rPr>
                <a:t>of</a:t>
              </a:r>
              <a:r>
                <a:rPr lang="ja-JP" b="1" dirty="0">
                  <a:latin typeface="Meiryo"/>
                  <a:ea typeface="Meiryo"/>
                  <a:cs typeface="+mn-lt"/>
                </a:rPr>
                <a:t> </a:t>
              </a:r>
              <a:r>
                <a:rPr lang="en-US" altLang="ja-JP" b="1" dirty="0" err="1">
                  <a:latin typeface="Meiryo"/>
                  <a:ea typeface="Meiryo"/>
                  <a:cs typeface="+mn-lt"/>
                </a:rPr>
                <a:t>expe</a:t>
              </a:r>
              <a:r>
                <a:rPr lang="ja-JP" b="1" dirty="0">
                  <a:latin typeface="Meiryo"/>
                  <a:ea typeface="Meiryo"/>
                  <a:cs typeface="+mn-lt"/>
                </a:rPr>
                <a:t>rts</a:t>
              </a:r>
              <a:r>
                <a:rPr lang="en-US" altLang="ja-JP" b="1" dirty="0">
                  <a:latin typeface="Meiryo"/>
                  <a:ea typeface="Meiryo"/>
                  <a:cs typeface="+mn-lt"/>
                </a:rPr>
                <a:t>/</a:t>
              </a:r>
              <a:endParaRPr lang="ja-JP" altLang="en-US" dirty="0">
                <a:latin typeface="游ゴシック" panose="02110004020202020204"/>
                <a:ea typeface="游ゴシック" panose="020B0400000000000000" pitchFamily="34" charset="-128"/>
                <a:cs typeface="+mn-lt"/>
              </a:endParaRPr>
            </a:p>
            <a:p>
              <a:r>
                <a:rPr lang="en-US" altLang="ja-JP" b="1">
                  <a:latin typeface="Meiryo"/>
                  <a:ea typeface="Meiryo"/>
                  <a:cs typeface="+mn-lt"/>
                </a:rPr>
                <a:t>study</a:t>
              </a:r>
              <a:r>
                <a:rPr lang="ja-JP" b="1" dirty="0">
                  <a:latin typeface="Meiryo"/>
                  <a:ea typeface="Meiryo"/>
                  <a:cs typeface="+mn-lt"/>
                </a:rPr>
                <a:t> </a:t>
              </a:r>
              <a:r>
                <a:rPr lang="en-US" altLang="ja-JP" b="1" dirty="0">
                  <a:latin typeface="Meiryo"/>
                  <a:ea typeface="Meiryo"/>
                  <a:cs typeface="+mn-lt"/>
                </a:rPr>
                <a:t>team</a:t>
              </a:r>
              <a:r>
                <a:rPr lang="ja-JP" b="1" dirty="0">
                  <a:latin typeface="Meiryo"/>
                  <a:ea typeface="Meiryo"/>
                  <a:cs typeface="+mn-lt"/>
                </a:rPr>
                <a:t> </a:t>
              </a:r>
              <a:r>
                <a:rPr lang="en-US" altLang="ja-JP" b="1" dirty="0">
                  <a:latin typeface="Meiryo"/>
                  <a:ea typeface="Meiryo"/>
                  <a:cs typeface="+mn-lt"/>
                </a:rPr>
                <a:t>members</a:t>
              </a:r>
              <a:endParaRPr lang="ja-JP" altLang="en-US" dirty="0">
                <a:ea typeface="游ゴシック"/>
              </a:endParaRPr>
            </a:p>
          </p:txBody>
        </p:sp>
        <p:sp>
          <p:nvSpPr>
            <p:cNvPr id="46" name="テキスト ボックス 18">
              <a:extLst>
                <a:ext uri="{FF2B5EF4-FFF2-40B4-BE49-F238E27FC236}">
                  <a16:creationId xmlns:a16="http://schemas.microsoft.com/office/drawing/2014/main" id="{EC1FC79A-6AB1-8990-7A6D-76063E00DD48}"/>
                </a:ext>
              </a:extLst>
            </p:cNvPr>
            <p:cNvSpPr txBox="1"/>
            <p:nvPr/>
          </p:nvSpPr>
          <p:spPr>
            <a:xfrm>
              <a:off x="5041092" y="3538415"/>
              <a:ext cx="135449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a:latin typeface="Meiryo"/>
                  <a:ea typeface="Meiryo"/>
                  <a:cs typeface="+mn-lt"/>
                </a:rPr>
                <a:t>10,</a:t>
              </a:r>
              <a:r>
                <a:rPr lang="ja-JP" sz="2200">
                  <a:latin typeface="Meiryo"/>
                  <a:ea typeface="Meiryo"/>
                  <a:cs typeface="+mn-lt"/>
                </a:rPr>
                <a:t>0</a:t>
              </a:r>
              <a:r>
                <a:rPr lang="en-US" altLang="ja-JP" sz="2200">
                  <a:latin typeface="Meiryo"/>
                  <a:ea typeface="Meiryo"/>
                  <a:cs typeface="+mn-lt"/>
                </a:rPr>
                <a:t>55</a:t>
              </a:r>
              <a:endParaRPr lang="ja-JP" altLang="en-US"/>
            </a:p>
          </p:txBody>
        </p:sp>
        <p:sp>
          <p:nvSpPr>
            <p:cNvPr id="41" name="テキスト ボックス 18">
              <a:extLst>
                <a:ext uri="{FF2B5EF4-FFF2-40B4-BE49-F238E27FC236}">
                  <a16:creationId xmlns:a16="http://schemas.microsoft.com/office/drawing/2014/main" id="{1C4695BF-8B63-97BF-3BFB-71460BC0E093}"/>
                </a:ext>
              </a:extLst>
            </p:cNvPr>
            <p:cNvSpPr txBox="1"/>
            <p:nvPr/>
          </p:nvSpPr>
          <p:spPr>
            <a:xfrm>
              <a:off x="6612487" y="3538415"/>
              <a:ext cx="158044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2200">
                  <a:latin typeface="Meiryo"/>
                  <a:ea typeface="Meiryo"/>
                  <a:cs typeface="+mn-lt"/>
                </a:rPr>
                <a:t>538,256</a:t>
              </a:r>
              <a:endParaRPr lang="ja-JP"/>
            </a:p>
          </p:txBody>
        </p:sp>
        <p:sp>
          <p:nvSpPr>
            <p:cNvPr id="36" name="テキスト ボックス 18">
              <a:extLst>
                <a:ext uri="{FF2B5EF4-FFF2-40B4-BE49-F238E27FC236}">
                  <a16:creationId xmlns:a16="http://schemas.microsoft.com/office/drawing/2014/main" id="{045820AB-9A08-2576-322F-5C823F71B0C6}"/>
                </a:ext>
              </a:extLst>
            </p:cNvPr>
            <p:cNvSpPr txBox="1"/>
            <p:nvPr/>
          </p:nvSpPr>
          <p:spPr>
            <a:xfrm>
              <a:off x="8173833" y="3600230"/>
              <a:ext cx="2159189" cy="30777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latin typeface="Meiryo"/>
                  <a:ea typeface="Meiryo"/>
                  <a:cs typeface="+mn-lt"/>
                </a:rPr>
                <a:t>（FYs 1955-2024）</a:t>
              </a:r>
              <a:endParaRPr lang="ja-JP" sz="1400">
                <a:latin typeface="Meiryo"/>
                <a:ea typeface="Meiryo"/>
                <a:cs typeface="+mn-lt"/>
              </a:endParaRPr>
            </a:p>
          </p:txBody>
        </p:sp>
      </p:grpSp>
      <p:grpSp>
        <p:nvGrpSpPr>
          <p:cNvPr id="54" name="グループ化 53">
            <a:extLst>
              <a:ext uri="{FF2B5EF4-FFF2-40B4-BE49-F238E27FC236}">
                <a16:creationId xmlns:a16="http://schemas.microsoft.com/office/drawing/2014/main" id="{1A6AF081-5EE4-7C97-FA8C-9AFA2462E73D}"/>
              </a:ext>
            </a:extLst>
          </p:cNvPr>
          <p:cNvGrpSpPr/>
          <p:nvPr/>
        </p:nvGrpSpPr>
        <p:grpSpPr>
          <a:xfrm>
            <a:off x="643078" y="4462451"/>
            <a:ext cx="9689944" cy="646331"/>
            <a:chOff x="643078" y="4053187"/>
            <a:chExt cx="9689944" cy="646331"/>
          </a:xfrm>
        </p:grpSpPr>
        <p:sp>
          <p:nvSpPr>
            <p:cNvPr id="29" name="テキスト ボックス 20">
              <a:extLst>
                <a:ext uri="{FF2B5EF4-FFF2-40B4-BE49-F238E27FC236}">
                  <a16:creationId xmlns:a16="http://schemas.microsoft.com/office/drawing/2014/main" id="{6E4DC462-00BD-CB48-1A1B-19201DE0AB16}"/>
                </a:ext>
              </a:extLst>
            </p:cNvPr>
            <p:cNvSpPr txBox="1"/>
            <p:nvPr/>
          </p:nvSpPr>
          <p:spPr>
            <a:xfrm>
              <a:off x="643078" y="4053187"/>
              <a:ext cx="422048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a:latin typeface="Meiryo"/>
                  <a:ea typeface="Meiryo"/>
                  <a:cs typeface="+mn-lt"/>
                </a:rPr>
                <a:t>Dispatch</a:t>
              </a:r>
              <a:r>
                <a:rPr lang="ja-JP" b="1" dirty="0">
                  <a:latin typeface="Meiryo"/>
                  <a:ea typeface="Meiryo"/>
                  <a:cs typeface="+mn-lt"/>
                </a:rPr>
                <a:t> </a:t>
              </a:r>
              <a:r>
                <a:rPr lang="en-US" altLang="ja-JP" b="1">
                  <a:latin typeface="Meiryo"/>
                  <a:ea typeface="Meiryo"/>
                  <a:cs typeface="+mn-lt"/>
                </a:rPr>
                <a:t>of</a:t>
              </a:r>
              <a:r>
                <a:rPr lang="ja-JP" b="1" dirty="0">
                  <a:latin typeface="Meiryo"/>
                  <a:ea typeface="Meiryo"/>
                  <a:cs typeface="+mn-lt"/>
                </a:rPr>
                <a:t> </a:t>
              </a:r>
              <a:r>
                <a:rPr lang="en-US" altLang="ja-JP" b="1">
                  <a:latin typeface="Meiryo"/>
                  <a:ea typeface="Meiryo"/>
                  <a:cs typeface="+mn-lt"/>
                </a:rPr>
                <a:t>Japan</a:t>
              </a:r>
              <a:r>
                <a:rPr lang="ja-JP" b="1" dirty="0">
                  <a:latin typeface="Meiryo"/>
                  <a:ea typeface="Meiryo"/>
                  <a:cs typeface="+mn-lt"/>
                </a:rPr>
                <a:t> </a:t>
              </a:r>
              <a:r>
                <a:rPr lang="en-US" altLang="ja-JP" b="1">
                  <a:latin typeface="Meiryo"/>
                  <a:ea typeface="Meiryo"/>
                  <a:cs typeface="+mn-lt"/>
                </a:rPr>
                <a:t>Ove</a:t>
              </a:r>
              <a:r>
                <a:rPr lang="en-US" altLang="ja-JP" b="1">
                  <a:latin typeface="Meiryo"/>
                  <a:ea typeface="游ゴシック"/>
                  <a:cs typeface="+mn-lt"/>
                </a:rPr>
                <a:t>rse</a:t>
              </a:r>
              <a:r>
                <a:rPr lang="en-US" altLang="ja-JP" b="1">
                  <a:latin typeface="Meiryo"/>
                  <a:ea typeface="Meiryo"/>
                  <a:cs typeface="+mn-lt"/>
                </a:rPr>
                <a:t>as</a:t>
              </a:r>
              <a:r>
                <a:rPr lang="ja-JP" altLang="en-US" b="1" dirty="0">
                  <a:latin typeface="Meiryo"/>
                  <a:ea typeface="Meiryo"/>
                  <a:cs typeface="+mn-lt"/>
                </a:rPr>
                <a:t> </a:t>
              </a:r>
              <a:r>
                <a:rPr lang="en-US" altLang="ja-JP" b="1">
                  <a:latin typeface="Meiryo"/>
                  <a:ea typeface="游ゴシック"/>
                  <a:cs typeface="+mn-lt"/>
                </a:rPr>
                <a:t>Cooperat</a:t>
              </a:r>
              <a:r>
                <a:rPr lang="en-US" altLang="ja-JP" b="1">
                  <a:latin typeface="Meiryo"/>
                  <a:ea typeface="Meiryo"/>
                  <a:cs typeface="+mn-lt"/>
                </a:rPr>
                <a:t>io</a:t>
              </a:r>
              <a:r>
                <a:rPr lang="en-US" altLang="ja-JP" b="1">
                  <a:latin typeface="Meiryo"/>
                  <a:ea typeface="游ゴシック"/>
                  <a:cs typeface="+mn-lt"/>
                </a:rPr>
                <a:t>n</a:t>
              </a:r>
              <a:r>
                <a:rPr lang="ja-JP" altLang="en-US" b="1" dirty="0">
                  <a:latin typeface="Meiryo"/>
                  <a:ea typeface="Meiryo"/>
                  <a:cs typeface="+mn-lt"/>
                </a:rPr>
                <a:t> </a:t>
              </a:r>
              <a:r>
                <a:rPr lang="en-US" altLang="ja-JP" b="1">
                  <a:latin typeface="Meiryo"/>
                  <a:ea typeface="游ゴシック"/>
                  <a:cs typeface="+mn-lt"/>
                </a:rPr>
                <a:t>Vo</a:t>
              </a:r>
              <a:r>
                <a:rPr lang="en-US" altLang="ja-JP" b="1">
                  <a:latin typeface="Meiryo"/>
                  <a:ea typeface="Meiryo"/>
                  <a:cs typeface="+mn-lt"/>
                </a:rPr>
                <a:t>l</a:t>
              </a:r>
              <a:r>
                <a:rPr lang="en-US" altLang="ja-JP" b="1">
                  <a:latin typeface="Meiryo"/>
                  <a:ea typeface="游ゴシック"/>
                  <a:cs typeface="+mn-lt"/>
                </a:rPr>
                <a:t>unte</a:t>
              </a:r>
              <a:r>
                <a:rPr lang="en-US" altLang="ja-JP" b="1">
                  <a:latin typeface="Meiryo"/>
                  <a:ea typeface="Meiryo"/>
                  <a:cs typeface="+mn-lt"/>
                </a:rPr>
                <a:t>ers</a:t>
              </a:r>
              <a:endParaRPr lang="ja-JP" altLang="en-US" b="1">
                <a:latin typeface="Meiryo"/>
                <a:ea typeface="Meiryo"/>
              </a:endParaRPr>
            </a:p>
          </p:txBody>
        </p:sp>
        <p:sp>
          <p:nvSpPr>
            <p:cNvPr id="47" name="テキスト ボックス 19">
              <a:extLst>
                <a:ext uri="{FF2B5EF4-FFF2-40B4-BE49-F238E27FC236}">
                  <a16:creationId xmlns:a16="http://schemas.microsoft.com/office/drawing/2014/main" id="{3194E283-4BF2-DCC8-C213-0D2C0C949BEF}"/>
                </a:ext>
              </a:extLst>
            </p:cNvPr>
            <p:cNvSpPr txBox="1"/>
            <p:nvPr/>
          </p:nvSpPr>
          <p:spPr>
            <a:xfrm>
              <a:off x="5041092" y="4159766"/>
              <a:ext cx="135449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2200">
                  <a:latin typeface="Meiryo"/>
                  <a:ea typeface="Meiryo"/>
                  <a:cs typeface="+mn-lt"/>
                </a:rPr>
                <a:t>956</a:t>
              </a:r>
              <a:endParaRPr lang="ja-JP"/>
            </a:p>
          </p:txBody>
        </p:sp>
        <p:sp>
          <p:nvSpPr>
            <p:cNvPr id="42" name="テキスト ボックス 19">
              <a:extLst>
                <a:ext uri="{FF2B5EF4-FFF2-40B4-BE49-F238E27FC236}">
                  <a16:creationId xmlns:a16="http://schemas.microsoft.com/office/drawing/2014/main" id="{CA63A882-2E12-4EAD-1EDC-D58497FDD751}"/>
                </a:ext>
              </a:extLst>
            </p:cNvPr>
            <p:cNvSpPr txBox="1"/>
            <p:nvPr/>
          </p:nvSpPr>
          <p:spPr>
            <a:xfrm>
              <a:off x="6612487" y="4159766"/>
              <a:ext cx="158044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2200">
                  <a:latin typeface="Meiryo"/>
                  <a:ea typeface="Meiryo"/>
                  <a:cs typeface="+mn-lt"/>
                </a:rPr>
                <a:t>48,900</a:t>
              </a:r>
              <a:endParaRPr lang="ja-JP"/>
            </a:p>
          </p:txBody>
        </p:sp>
        <p:sp>
          <p:nvSpPr>
            <p:cNvPr id="37" name="テキスト ボックス 19">
              <a:extLst>
                <a:ext uri="{FF2B5EF4-FFF2-40B4-BE49-F238E27FC236}">
                  <a16:creationId xmlns:a16="http://schemas.microsoft.com/office/drawing/2014/main" id="{59200112-EC91-66D9-3304-1F5E1FDA086F}"/>
                </a:ext>
              </a:extLst>
            </p:cNvPr>
            <p:cNvSpPr txBox="1"/>
            <p:nvPr/>
          </p:nvSpPr>
          <p:spPr>
            <a:xfrm>
              <a:off x="8173833" y="4219450"/>
              <a:ext cx="2159189" cy="30777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latin typeface="Meiryo"/>
                  <a:ea typeface="Meiryo"/>
                  <a:cs typeface="+mn-lt"/>
                </a:rPr>
                <a:t>（FYs 1965-2024）</a:t>
              </a:r>
              <a:endParaRPr lang="ja-JP" sz="1400">
                <a:latin typeface="Meiryo"/>
                <a:ea typeface="Meiryo"/>
                <a:cs typeface="+mn-lt"/>
              </a:endParaRPr>
            </a:p>
          </p:txBody>
        </p:sp>
      </p:grpSp>
      <p:grpSp>
        <p:nvGrpSpPr>
          <p:cNvPr id="53" name="グループ化 52">
            <a:extLst>
              <a:ext uri="{FF2B5EF4-FFF2-40B4-BE49-F238E27FC236}">
                <a16:creationId xmlns:a16="http://schemas.microsoft.com/office/drawing/2014/main" id="{0F95FBC0-4178-AF99-DA55-9E173B042D1A}"/>
              </a:ext>
            </a:extLst>
          </p:cNvPr>
          <p:cNvGrpSpPr/>
          <p:nvPr/>
        </p:nvGrpSpPr>
        <p:grpSpPr>
          <a:xfrm>
            <a:off x="643078" y="5405052"/>
            <a:ext cx="9689944" cy="430887"/>
            <a:chOff x="643078" y="4910525"/>
            <a:chExt cx="9689944" cy="430887"/>
          </a:xfrm>
        </p:grpSpPr>
        <p:sp>
          <p:nvSpPr>
            <p:cNvPr id="30" name="テキスト ボックス 21">
              <a:extLst>
                <a:ext uri="{FF2B5EF4-FFF2-40B4-BE49-F238E27FC236}">
                  <a16:creationId xmlns:a16="http://schemas.microsoft.com/office/drawing/2014/main" id="{596B2AC9-7D74-8DEA-C677-088EC98D3EB9}"/>
                </a:ext>
              </a:extLst>
            </p:cNvPr>
            <p:cNvSpPr txBox="1"/>
            <p:nvPr/>
          </p:nvSpPr>
          <p:spPr>
            <a:xfrm>
              <a:off x="643078" y="4940367"/>
              <a:ext cx="422048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a:latin typeface="Meiryo"/>
                  <a:ea typeface="Meiryo"/>
                  <a:cs typeface="+mn-lt"/>
                </a:rPr>
                <a:t>D</a:t>
              </a:r>
              <a:r>
                <a:rPr lang="en-US" altLang="ja-JP" b="1">
                  <a:latin typeface="Meiryo"/>
                  <a:ea typeface="游ゴシック"/>
                  <a:cs typeface="+mn-lt"/>
                </a:rPr>
                <a:t>ispa</a:t>
              </a:r>
              <a:r>
                <a:rPr lang="en-US" altLang="ja-JP" b="1">
                  <a:latin typeface="Meiryo"/>
                  <a:ea typeface="Meiryo"/>
                  <a:cs typeface="+mn-lt"/>
                </a:rPr>
                <a:t>t</a:t>
              </a:r>
              <a:r>
                <a:rPr lang="en-US" altLang="ja-JP" b="1">
                  <a:latin typeface="Meiryo"/>
                  <a:ea typeface="游ゴシック"/>
                  <a:cs typeface="+mn-lt"/>
                </a:rPr>
                <a:t>c</a:t>
              </a:r>
              <a:r>
                <a:rPr lang="en-US" altLang="ja-JP" b="1">
                  <a:latin typeface="Meiryo"/>
                  <a:ea typeface="Meiryo"/>
                  <a:cs typeface="+mn-lt"/>
                </a:rPr>
                <a:t>h</a:t>
              </a:r>
              <a:r>
                <a:rPr lang="ja-JP" altLang="en-US" b="1" dirty="0">
                  <a:latin typeface="Meiryo"/>
                  <a:ea typeface="Meiryo"/>
                  <a:cs typeface="+mn-lt"/>
                </a:rPr>
                <a:t> </a:t>
              </a:r>
              <a:r>
                <a:rPr lang="en-US" altLang="ja-JP" b="1">
                  <a:latin typeface="Meiryo"/>
                  <a:ea typeface="游ゴシック"/>
                  <a:cs typeface="+mn-lt"/>
                </a:rPr>
                <a:t>of</a:t>
              </a:r>
              <a:r>
                <a:rPr lang="ja-JP" altLang="en-US" b="1" dirty="0">
                  <a:latin typeface="Meiryo"/>
                  <a:ea typeface="Meiryo"/>
                  <a:cs typeface="+mn-lt"/>
                </a:rPr>
                <a:t> </a:t>
              </a:r>
              <a:r>
                <a:rPr lang="en-US" altLang="ja-JP" b="1">
                  <a:latin typeface="Meiryo"/>
                  <a:ea typeface="游ゴシック"/>
                  <a:cs typeface="+mn-lt"/>
                </a:rPr>
                <a:t>oth</a:t>
              </a:r>
              <a:r>
                <a:rPr lang="en-US" altLang="ja-JP" b="1">
                  <a:latin typeface="Meiryo"/>
                  <a:ea typeface="Meiryo"/>
                  <a:cs typeface="+mn-lt"/>
                </a:rPr>
                <a:t>e</a:t>
              </a:r>
              <a:r>
                <a:rPr lang="en-US" altLang="ja-JP" b="1">
                  <a:latin typeface="Meiryo"/>
                  <a:ea typeface="游ゴシック"/>
                  <a:cs typeface="+mn-lt"/>
                </a:rPr>
                <a:t>r</a:t>
              </a:r>
              <a:r>
                <a:rPr lang="ja-JP" altLang="en-US" b="1" dirty="0">
                  <a:latin typeface="Meiryo"/>
                  <a:ea typeface="Meiryo"/>
                  <a:cs typeface="+mn-lt"/>
                </a:rPr>
                <a:t> </a:t>
              </a:r>
              <a:r>
                <a:rPr lang="en-US" altLang="ja-JP" b="1">
                  <a:latin typeface="Meiryo"/>
                  <a:ea typeface="游ゴシック"/>
                  <a:cs typeface="+mn-lt"/>
                </a:rPr>
                <a:t>vo</a:t>
              </a:r>
              <a:r>
                <a:rPr lang="en-US" altLang="ja-JP" b="1">
                  <a:latin typeface="Meiryo"/>
                  <a:ea typeface="Meiryo"/>
                  <a:cs typeface="+mn-lt"/>
                </a:rPr>
                <a:t>l</a:t>
              </a:r>
              <a:r>
                <a:rPr lang="en-US" altLang="ja-JP" b="1">
                  <a:latin typeface="Meiryo"/>
                  <a:ea typeface="游ゴシック"/>
                  <a:cs typeface="+mn-lt"/>
                </a:rPr>
                <a:t>unte</a:t>
              </a:r>
              <a:r>
                <a:rPr lang="en-US" altLang="ja-JP" b="1">
                  <a:latin typeface="Meiryo"/>
                  <a:ea typeface="Meiryo"/>
                  <a:cs typeface="+mn-lt"/>
                </a:rPr>
                <a:t>ers</a:t>
              </a:r>
              <a:endParaRPr lang="ja-JP" b="1">
                <a:latin typeface="Meiryo"/>
                <a:ea typeface="Meiryo"/>
              </a:endParaRPr>
            </a:p>
          </p:txBody>
        </p:sp>
        <p:sp>
          <p:nvSpPr>
            <p:cNvPr id="48" name="テキスト ボックス 20">
              <a:extLst>
                <a:ext uri="{FF2B5EF4-FFF2-40B4-BE49-F238E27FC236}">
                  <a16:creationId xmlns:a16="http://schemas.microsoft.com/office/drawing/2014/main" id="{09C3AFAE-42BB-5C9C-1560-40EFAAEDE986}"/>
                </a:ext>
              </a:extLst>
            </p:cNvPr>
            <p:cNvSpPr txBox="1"/>
            <p:nvPr/>
          </p:nvSpPr>
          <p:spPr>
            <a:xfrm>
              <a:off x="5041092" y="4910525"/>
              <a:ext cx="135449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a:latin typeface="Meiryo"/>
                  <a:ea typeface="+mn-lt"/>
                  <a:cs typeface="+mn-lt"/>
                </a:rPr>
                <a:t>9</a:t>
              </a:r>
              <a:r>
                <a:rPr lang="en-US" altLang="ja-JP" sz="2200">
                  <a:latin typeface="Meiryo"/>
                  <a:ea typeface="Meiryo"/>
                  <a:cs typeface="+mn-lt"/>
                </a:rPr>
                <a:t>1</a:t>
              </a:r>
              <a:endParaRPr lang="en-US" altLang="ja-JP" sz="2200">
                <a:latin typeface="游ゴシック"/>
                <a:ea typeface="游ゴシック"/>
                <a:cs typeface="+mn-lt"/>
              </a:endParaRPr>
            </a:p>
          </p:txBody>
        </p:sp>
        <p:sp>
          <p:nvSpPr>
            <p:cNvPr id="43" name="テキスト ボックス 20">
              <a:extLst>
                <a:ext uri="{FF2B5EF4-FFF2-40B4-BE49-F238E27FC236}">
                  <a16:creationId xmlns:a16="http://schemas.microsoft.com/office/drawing/2014/main" id="{7FC8D8B9-0457-C81A-A2FB-3FEC940E8A46}"/>
                </a:ext>
              </a:extLst>
            </p:cNvPr>
            <p:cNvSpPr txBox="1"/>
            <p:nvPr/>
          </p:nvSpPr>
          <p:spPr>
            <a:xfrm>
              <a:off x="6612487" y="4910525"/>
              <a:ext cx="158044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sz="2200">
                  <a:latin typeface="Meiryo"/>
                  <a:ea typeface="Meiryo"/>
                  <a:cs typeface="+mn-lt"/>
                </a:rPr>
                <a:t>8,297</a:t>
              </a:r>
              <a:endParaRPr lang="ja-JP"/>
            </a:p>
          </p:txBody>
        </p:sp>
        <p:sp>
          <p:nvSpPr>
            <p:cNvPr id="38" name="テキスト ボックス 20">
              <a:extLst>
                <a:ext uri="{FF2B5EF4-FFF2-40B4-BE49-F238E27FC236}">
                  <a16:creationId xmlns:a16="http://schemas.microsoft.com/office/drawing/2014/main" id="{046EEE91-2A00-C7B1-5CAB-6AF4395C5689}"/>
                </a:ext>
              </a:extLst>
            </p:cNvPr>
            <p:cNvSpPr txBox="1"/>
            <p:nvPr/>
          </p:nvSpPr>
          <p:spPr>
            <a:xfrm>
              <a:off x="8173833" y="4972341"/>
              <a:ext cx="2159189" cy="30777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latin typeface="Meiryo"/>
                  <a:ea typeface="Meiryo"/>
                  <a:cs typeface="+mn-lt"/>
                </a:rPr>
                <a:t>（FYs 1999-2024）</a:t>
              </a:r>
              <a:endParaRPr lang="ja-JP" sz="1400">
                <a:latin typeface="Meiryo"/>
                <a:ea typeface="Meiryo"/>
                <a:cs typeface="+mn-lt"/>
              </a:endParaRPr>
            </a:p>
          </p:txBody>
        </p:sp>
      </p:grpSp>
    </p:spTree>
    <p:extLst>
      <p:ext uri="{BB962C8B-B14F-4D97-AF65-F5344CB8AC3E}">
        <p14:creationId xmlns:p14="http://schemas.microsoft.com/office/powerpoint/2010/main" val="3904307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8DD20854-98AA-DFF2-79CE-056DF2E84C76}"/>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sp>
        <p:nvSpPr>
          <p:cNvPr id="11" name="テキスト ボックス 10">
            <a:extLst>
              <a:ext uri="{FF2B5EF4-FFF2-40B4-BE49-F238E27FC236}">
                <a16:creationId xmlns:a16="http://schemas.microsoft.com/office/drawing/2014/main" id="{C6EB403A-A2EB-B703-80DD-A3331A5199D5}"/>
              </a:ext>
            </a:extLst>
          </p:cNvPr>
          <p:cNvSpPr txBox="1"/>
          <p:nvPr/>
        </p:nvSpPr>
        <p:spPr>
          <a:xfrm>
            <a:off x="6168010" y="6705001"/>
            <a:ext cx="3688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dirty="0">
                <a:latin typeface="Meiryo"/>
                <a:ea typeface="Meiryo"/>
                <a:cs typeface="+mn-lt"/>
              </a:rPr>
              <a:t>Ho</a:t>
            </a:r>
            <a:r>
              <a:rPr lang="ja-JP" sz="900" dirty="0">
                <a:latin typeface="Meiryo"/>
                <a:ea typeface="Meiryo"/>
                <a:cs typeface="+mn-lt"/>
              </a:rPr>
              <a:t> </a:t>
            </a:r>
            <a:r>
              <a:rPr lang="en-US" altLang="ja-JP" sz="900" dirty="0">
                <a:latin typeface="Meiryo"/>
                <a:ea typeface="Meiryo"/>
                <a:cs typeface="+mn-lt"/>
              </a:rPr>
              <a:t>Chi</a:t>
            </a:r>
            <a:r>
              <a:rPr lang="ja-JP" sz="900" dirty="0">
                <a:latin typeface="Meiryo"/>
                <a:ea typeface="Meiryo"/>
                <a:cs typeface="+mn-lt"/>
              </a:rPr>
              <a:t> </a:t>
            </a:r>
            <a:r>
              <a:rPr lang="en-US" altLang="ja-JP" sz="900" dirty="0">
                <a:latin typeface="Meiryo"/>
                <a:ea typeface="Meiryo"/>
                <a:cs typeface="+mn-lt"/>
              </a:rPr>
              <a:t>Minh</a:t>
            </a:r>
            <a:r>
              <a:rPr lang="ja-JP" sz="900" dirty="0">
                <a:latin typeface="Meiryo"/>
                <a:ea typeface="Meiryo"/>
                <a:cs typeface="+mn-lt"/>
              </a:rPr>
              <a:t> </a:t>
            </a:r>
            <a:r>
              <a:rPr lang="en-US" altLang="ja-JP" sz="900" dirty="0">
                <a:latin typeface="Meiryo"/>
                <a:ea typeface="Meiryo"/>
                <a:cs typeface="+mn-lt"/>
              </a:rPr>
              <a:t>City</a:t>
            </a:r>
            <a:r>
              <a:rPr lang="ja-JP" sz="900" dirty="0">
                <a:latin typeface="Meiryo"/>
                <a:ea typeface="Meiryo"/>
                <a:cs typeface="+mn-lt"/>
              </a:rPr>
              <a:t> </a:t>
            </a:r>
            <a:r>
              <a:rPr lang="en-US" altLang="ja-JP" sz="900" dirty="0">
                <a:latin typeface="Meiryo"/>
                <a:ea typeface="Meiryo"/>
                <a:cs typeface="+mn-lt"/>
              </a:rPr>
              <a:t>Urban</a:t>
            </a:r>
            <a:r>
              <a:rPr lang="ja-JP" sz="900" dirty="0">
                <a:latin typeface="Meiryo"/>
                <a:ea typeface="Meiryo"/>
                <a:cs typeface="+mn-lt"/>
              </a:rPr>
              <a:t> </a:t>
            </a:r>
            <a:r>
              <a:rPr lang="en-US" altLang="ja-JP" sz="900" dirty="0">
                <a:latin typeface="Meiryo"/>
                <a:ea typeface="Meiryo"/>
                <a:cs typeface="+mn-lt"/>
              </a:rPr>
              <a:t>Metro</a:t>
            </a:r>
            <a:r>
              <a:rPr lang="ja-JP" sz="900" dirty="0">
                <a:latin typeface="Meiryo"/>
                <a:ea typeface="Meiryo"/>
                <a:cs typeface="+mn-lt"/>
              </a:rPr>
              <a:t> </a:t>
            </a:r>
            <a:r>
              <a:rPr lang="en-US" altLang="ja-JP" sz="900" dirty="0">
                <a:latin typeface="Meiryo"/>
                <a:ea typeface="Meiryo"/>
                <a:cs typeface="+mn-lt"/>
              </a:rPr>
              <a:t>Line</a:t>
            </a:r>
            <a:r>
              <a:rPr lang="ja-JP" sz="900" dirty="0">
                <a:latin typeface="Meiryo"/>
                <a:ea typeface="Meiryo"/>
                <a:cs typeface="+mn-lt"/>
              </a:rPr>
              <a:t> </a:t>
            </a:r>
            <a:r>
              <a:rPr lang="en-US" altLang="ja-JP" sz="900" dirty="0">
                <a:latin typeface="Meiryo"/>
                <a:ea typeface="Meiryo"/>
                <a:cs typeface="+mn-lt"/>
              </a:rPr>
              <a:t>No.</a:t>
            </a:r>
            <a:r>
              <a:rPr lang="ja-JP" sz="900" dirty="0">
                <a:latin typeface="Meiryo"/>
                <a:ea typeface="Meiryo"/>
                <a:cs typeface="+mn-lt"/>
              </a:rPr>
              <a:t>1 </a:t>
            </a:r>
            <a:r>
              <a:rPr lang="en-US" altLang="ja-JP" sz="900" dirty="0">
                <a:latin typeface="Meiryo"/>
                <a:ea typeface="Meiryo"/>
                <a:cs typeface="+mn-lt"/>
              </a:rPr>
              <a:t>commenced</a:t>
            </a:r>
            <a:r>
              <a:rPr lang="ja-JP" sz="900" dirty="0">
                <a:latin typeface="Meiryo"/>
                <a:ea typeface="Meiryo"/>
                <a:cs typeface="+mn-lt"/>
              </a:rPr>
              <a:t> </a:t>
            </a:r>
            <a:r>
              <a:rPr lang="en-US" altLang="ja-JP" sz="900" dirty="0">
                <a:latin typeface="Meiryo"/>
                <a:ea typeface="Meiryo"/>
                <a:cs typeface="+mn-lt"/>
              </a:rPr>
              <a:t>operation,</a:t>
            </a:r>
            <a:r>
              <a:rPr lang="ja-JP" sz="900" dirty="0">
                <a:latin typeface="Meiryo"/>
                <a:ea typeface="Meiryo"/>
                <a:cs typeface="+mn-lt"/>
              </a:rPr>
              <a:t> </a:t>
            </a:r>
            <a:r>
              <a:rPr lang="en-US" altLang="ja-JP" sz="900" dirty="0">
                <a:latin typeface="Meiryo"/>
                <a:ea typeface="Meiryo"/>
                <a:cs typeface="+mn-lt"/>
              </a:rPr>
              <a:t>including</a:t>
            </a:r>
            <a:r>
              <a:rPr lang="ja-JP" sz="900" dirty="0">
                <a:latin typeface="Meiryo"/>
                <a:ea typeface="Meiryo"/>
                <a:cs typeface="+mn-lt"/>
              </a:rPr>
              <a:t> </a:t>
            </a:r>
            <a:r>
              <a:rPr lang="en-US" altLang="ja-JP" sz="900" dirty="0">
                <a:latin typeface="Meiryo"/>
                <a:ea typeface="Meiryo"/>
                <a:cs typeface="+mn-lt"/>
              </a:rPr>
              <a:t>the</a:t>
            </a:r>
            <a:r>
              <a:rPr lang="ja-JP" sz="900" dirty="0">
                <a:latin typeface="Meiryo"/>
                <a:ea typeface="Meiryo"/>
                <a:cs typeface="+mn-lt"/>
              </a:rPr>
              <a:t> </a:t>
            </a:r>
            <a:r>
              <a:rPr lang="en-US" altLang="ja-JP" sz="900" dirty="0">
                <a:latin typeface="Meiryo"/>
                <a:ea typeface="Meiryo"/>
                <a:cs typeface="+mn-lt"/>
              </a:rPr>
              <a:t>first</a:t>
            </a:r>
            <a:r>
              <a:rPr lang="ja-JP" sz="900" dirty="0">
                <a:latin typeface="Meiryo"/>
                <a:ea typeface="Meiryo"/>
                <a:cs typeface="+mn-lt"/>
              </a:rPr>
              <a:t> </a:t>
            </a:r>
            <a:r>
              <a:rPr lang="en-US" altLang="ja-JP" sz="900" dirty="0">
                <a:latin typeface="Meiryo"/>
                <a:ea typeface="Meiryo"/>
                <a:cs typeface="+mn-lt"/>
              </a:rPr>
              <a:t>underground</a:t>
            </a:r>
            <a:r>
              <a:rPr lang="ja-JP" sz="900" dirty="0">
                <a:latin typeface="Meiryo"/>
                <a:ea typeface="Meiryo"/>
                <a:cs typeface="+mn-lt"/>
              </a:rPr>
              <a:t> </a:t>
            </a:r>
            <a:r>
              <a:rPr lang="en-US" altLang="ja-JP" sz="900" dirty="0">
                <a:latin typeface="Meiryo"/>
                <a:ea typeface="Meiryo"/>
                <a:cs typeface="+mn-lt"/>
              </a:rPr>
              <a:t>section</a:t>
            </a:r>
            <a:r>
              <a:rPr lang="ja-JP" sz="900" dirty="0">
                <a:latin typeface="Meiryo"/>
                <a:ea typeface="Meiryo"/>
                <a:cs typeface="+mn-lt"/>
              </a:rPr>
              <a:t> </a:t>
            </a:r>
            <a:r>
              <a:rPr lang="en-US" altLang="ja-JP" sz="900" dirty="0">
                <a:latin typeface="Meiryo"/>
                <a:ea typeface="Meiryo"/>
                <a:cs typeface="+mn-lt"/>
              </a:rPr>
              <a:t>in</a:t>
            </a:r>
            <a:r>
              <a:rPr lang="ja-JP" sz="900" dirty="0">
                <a:latin typeface="Meiryo"/>
                <a:ea typeface="Meiryo"/>
                <a:cs typeface="+mn-lt"/>
              </a:rPr>
              <a:t> </a:t>
            </a:r>
            <a:r>
              <a:rPr lang="en-US" altLang="ja-JP" sz="900" dirty="0">
                <a:latin typeface="Meiryo"/>
                <a:ea typeface="Meiryo"/>
                <a:cs typeface="+mn-lt"/>
              </a:rPr>
              <a:t>Vietnam</a:t>
            </a:r>
            <a:endParaRPr lang="ja-JP" altLang="en-US" dirty="0"/>
          </a:p>
        </p:txBody>
      </p:sp>
      <p:pic>
        <p:nvPicPr>
          <p:cNvPr id="13" name="図 12" descr="駅のホームと線路&#10;&#10;AI 生成コンテンツは間違っている可能性があります。">
            <a:extLst>
              <a:ext uri="{FF2B5EF4-FFF2-40B4-BE49-F238E27FC236}">
                <a16:creationId xmlns:a16="http://schemas.microsoft.com/office/drawing/2014/main" id="{622D083B-3D78-6768-724E-0288E324129A}"/>
              </a:ext>
            </a:extLst>
          </p:cNvPr>
          <p:cNvPicPr>
            <a:picLocks noChangeAspect="1"/>
          </p:cNvPicPr>
          <p:nvPr/>
        </p:nvPicPr>
        <p:blipFill>
          <a:blip r:embed="rId2"/>
          <a:srcRect l="5723" t="178" r="5723" b="-240"/>
          <a:stretch>
            <a:fillRect/>
          </a:stretch>
        </p:blipFill>
        <p:spPr>
          <a:xfrm>
            <a:off x="6253305" y="4097948"/>
            <a:ext cx="3494293" cy="2610330"/>
          </a:xfrm>
          <a:prstGeom prst="rect">
            <a:avLst/>
          </a:prstGeom>
          <a:ln>
            <a:noFill/>
          </a:ln>
        </p:spPr>
      </p:pic>
      <p:grpSp>
        <p:nvGrpSpPr>
          <p:cNvPr id="19" name="グループ化 18">
            <a:extLst>
              <a:ext uri="{FF2B5EF4-FFF2-40B4-BE49-F238E27FC236}">
                <a16:creationId xmlns:a16="http://schemas.microsoft.com/office/drawing/2014/main" id="{0DD470A0-A02F-36B8-4E07-00063EE458E6}"/>
              </a:ext>
            </a:extLst>
          </p:cNvPr>
          <p:cNvGrpSpPr/>
          <p:nvPr/>
        </p:nvGrpSpPr>
        <p:grpSpPr>
          <a:xfrm>
            <a:off x="10154487" y="7132940"/>
            <a:ext cx="476056" cy="275437"/>
            <a:chOff x="9952321" y="7089339"/>
            <a:chExt cx="476056" cy="275437"/>
          </a:xfrm>
        </p:grpSpPr>
        <p:sp>
          <p:nvSpPr>
            <p:cNvPr id="17" name="楕円 16">
              <a:extLst>
                <a:ext uri="{FF2B5EF4-FFF2-40B4-BE49-F238E27FC236}">
                  <a16:creationId xmlns:a16="http://schemas.microsoft.com/office/drawing/2014/main" id="{3D2E6D66-1493-D5B8-C6F1-688FE151E0DF}"/>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a:extLst>
                <a:ext uri="{FF2B5EF4-FFF2-40B4-BE49-F238E27FC236}">
                  <a16:creationId xmlns:a16="http://schemas.microsoft.com/office/drawing/2014/main" id="{5A14BF83-E2D2-5B33-0C3F-877A4011CBE7}"/>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12</a:t>
              </a:r>
              <a:endParaRPr lang="ja-JP" sz="1000" dirty="0">
                <a:latin typeface="Meiryo"/>
                <a:ea typeface="Meiryo"/>
              </a:endParaRPr>
            </a:p>
          </p:txBody>
        </p:sp>
      </p:grpSp>
      <p:sp>
        <p:nvSpPr>
          <p:cNvPr id="25" name="テキスト ボックス 24">
            <a:extLst>
              <a:ext uri="{FF2B5EF4-FFF2-40B4-BE49-F238E27FC236}">
                <a16:creationId xmlns:a16="http://schemas.microsoft.com/office/drawing/2014/main" id="{17772BB7-641B-68FC-30CA-82AA0C622755}"/>
              </a:ext>
            </a:extLst>
          </p:cNvPr>
          <p:cNvSpPr txBox="1"/>
          <p:nvPr/>
        </p:nvSpPr>
        <p:spPr>
          <a:xfrm>
            <a:off x="7024142" y="2678659"/>
            <a:ext cx="2929602" cy="1238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marL="182880" indent="-182880">
              <a:spcBef>
                <a:spcPts val="100"/>
              </a:spcBef>
            </a:pPr>
            <a:r>
              <a:rPr lang="en-US" sz="800">
                <a:latin typeface="Meiryo"/>
                <a:ea typeface="Meiryo"/>
                <a:cs typeface="+mn-lt"/>
              </a:rPr>
              <a:t>*1 </a:t>
            </a:r>
            <a:r>
              <a:rPr lang="en-US" altLang="ja-JP" sz="800">
                <a:latin typeface="Meiryo"/>
                <a:ea typeface="Meiryo"/>
                <a:cs typeface="+mn-lt"/>
              </a:rPr>
              <a:t>Technical</a:t>
            </a:r>
            <a:r>
              <a:rPr lang="ja-JP" altLang="en-US" sz="800" dirty="0">
                <a:latin typeface="Meiryo"/>
                <a:ea typeface="Meiryo"/>
                <a:cs typeface="+mn-lt"/>
              </a:rPr>
              <a:t> </a:t>
            </a:r>
            <a:r>
              <a:rPr lang="en-US" altLang="ja-JP" sz="800">
                <a:latin typeface="Meiryo"/>
                <a:ea typeface="Meiryo"/>
                <a:cs typeface="+mn-lt"/>
              </a:rPr>
              <a:t>Cooperation</a:t>
            </a:r>
            <a:r>
              <a:rPr lang="ja-JP" altLang="en-US" sz="800" dirty="0">
                <a:latin typeface="Meiryo"/>
                <a:ea typeface="Meiryo"/>
                <a:cs typeface="+mn-lt"/>
              </a:rPr>
              <a:t> </a:t>
            </a:r>
            <a:r>
              <a:rPr lang="en-US" altLang="ja-JP" sz="800">
                <a:latin typeface="Meiryo"/>
                <a:ea typeface="Meiryo"/>
                <a:cs typeface="+mn-lt"/>
              </a:rPr>
              <a:t>expenses</a:t>
            </a:r>
            <a:r>
              <a:rPr lang="ja-JP" altLang="en-US" sz="800" dirty="0">
                <a:latin typeface="Meiryo"/>
                <a:ea typeface="Meiryo"/>
                <a:cs typeface="+mn-lt"/>
              </a:rPr>
              <a:t> </a:t>
            </a:r>
            <a:r>
              <a:rPr lang="en-US" altLang="ja-JP" sz="800">
                <a:latin typeface="Meiryo"/>
                <a:ea typeface="Meiryo"/>
                <a:cs typeface="+mn-lt"/>
              </a:rPr>
              <a:t>include</a:t>
            </a:r>
            <a:r>
              <a:rPr lang="ja-JP" altLang="en-US" sz="800" dirty="0">
                <a:latin typeface="Meiryo"/>
                <a:ea typeface="Meiryo"/>
                <a:cs typeface="+mn-lt"/>
              </a:rPr>
              <a:t> </a:t>
            </a:r>
            <a:r>
              <a:rPr lang="en-US" altLang="ja-JP" sz="800">
                <a:latin typeface="Meiryo"/>
                <a:ea typeface="Meiryo"/>
                <a:cs typeface="+mn-lt"/>
              </a:rPr>
              <a:t>Technical</a:t>
            </a:r>
            <a:r>
              <a:rPr lang="ja-JP" altLang="en-US" sz="800" dirty="0">
                <a:latin typeface="Meiryo"/>
                <a:ea typeface="Meiryo"/>
                <a:cs typeface="+mn-lt"/>
              </a:rPr>
              <a:t> </a:t>
            </a:r>
            <a:r>
              <a:rPr lang="en-US" altLang="ja-JP" sz="800">
                <a:latin typeface="Meiryo"/>
                <a:ea typeface="Meiryo"/>
                <a:cs typeface="+mn-lt"/>
              </a:rPr>
              <a:t>Cooperation</a:t>
            </a:r>
            <a:r>
              <a:rPr lang="ja-JP" altLang="en-US" sz="800" dirty="0">
                <a:latin typeface="Meiryo"/>
                <a:ea typeface="Meiryo"/>
                <a:cs typeface="+mn-lt"/>
              </a:rPr>
              <a:t> </a:t>
            </a:r>
            <a:r>
              <a:rPr lang="en-US" altLang="ja-JP" sz="800">
                <a:latin typeface="Meiryo"/>
                <a:ea typeface="Meiryo"/>
                <a:cs typeface="+mn-lt"/>
              </a:rPr>
              <a:t>expenses</a:t>
            </a:r>
            <a:r>
              <a:rPr lang="ja-JP" altLang="en-US" sz="800" dirty="0">
                <a:latin typeface="Meiryo"/>
                <a:ea typeface="Meiryo"/>
                <a:cs typeface="+mn-lt"/>
              </a:rPr>
              <a:t> </a:t>
            </a:r>
            <a:r>
              <a:rPr lang="en-US" altLang="ja-JP" sz="800">
                <a:latin typeface="Meiryo"/>
                <a:ea typeface="Meiryo"/>
                <a:cs typeface="+mn-lt"/>
              </a:rPr>
              <a:t>managed</a:t>
            </a:r>
            <a:r>
              <a:rPr lang="ja-JP" altLang="en-US" sz="800" dirty="0">
                <a:latin typeface="Meiryo"/>
                <a:ea typeface="Meiryo"/>
                <a:cs typeface="+mn-lt"/>
              </a:rPr>
              <a:t>　</a:t>
            </a:r>
            <a:r>
              <a:rPr lang="en-US" altLang="ja-JP" sz="800">
                <a:latin typeface="Meiryo"/>
                <a:ea typeface="Meiryo"/>
                <a:cs typeface="+mn-lt"/>
              </a:rPr>
              <a:t>under</a:t>
            </a:r>
            <a:r>
              <a:rPr lang="ja-JP" altLang="en-US" sz="800" dirty="0">
                <a:latin typeface="Meiryo"/>
                <a:ea typeface="Meiryo"/>
                <a:cs typeface="+mn-lt"/>
              </a:rPr>
              <a:t> </a:t>
            </a:r>
            <a:r>
              <a:rPr lang="en-US" altLang="ja-JP" sz="800">
                <a:latin typeface="Meiryo"/>
                <a:ea typeface="Meiryo"/>
                <a:cs typeface="+mn-lt"/>
              </a:rPr>
              <a:t>the</a:t>
            </a:r>
            <a:r>
              <a:rPr lang="ja-JP" altLang="en-US" sz="800" dirty="0">
                <a:latin typeface="Meiryo"/>
                <a:ea typeface="Meiryo"/>
                <a:cs typeface="+mn-lt"/>
              </a:rPr>
              <a:t> </a:t>
            </a:r>
            <a:r>
              <a:rPr lang="en-US" altLang="ja-JP" sz="800">
                <a:latin typeface="Meiryo"/>
                <a:ea typeface="Meiryo"/>
                <a:cs typeface="+mn-lt"/>
              </a:rPr>
              <a:t>Finance</a:t>
            </a:r>
            <a:r>
              <a:rPr lang="ja-JP" altLang="en-US" sz="800" dirty="0">
                <a:latin typeface="Meiryo"/>
                <a:ea typeface="Meiryo"/>
                <a:cs typeface="+mn-lt"/>
              </a:rPr>
              <a:t> </a:t>
            </a:r>
            <a:r>
              <a:rPr lang="en-US" altLang="ja-JP" sz="800">
                <a:latin typeface="Meiryo"/>
                <a:ea typeface="Meiryo"/>
                <a:cs typeface="+mn-lt"/>
              </a:rPr>
              <a:t>and</a:t>
            </a:r>
            <a:r>
              <a:rPr lang="ja-JP" altLang="en-US" sz="800" dirty="0">
                <a:latin typeface="Meiryo"/>
                <a:ea typeface="Meiryo"/>
                <a:cs typeface="+mn-lt"/>
              </a:rPr>
              <a:t> </a:t>
            </a:r>
            <a:r>
              <a:rPr lang="en-US" altLang="ja-JP" sz="800">
                <a:latin typeface="Meiryo"/>
                <a:ea typeface="Meiryo"/>
                <a:cs typeface="+mn-lt"/>
              </a:rPr>
              <a:t>Investment</a:t>
            </a:r>
            <a:r>
              <a:rPr lang="ja-JP" altLang="en-US" sz="800" dirty="0">
                <a:latin typeface="Meiryo"/>
                <a:ea typeface="Meiryo"/>
                <a:cs typeface="+mn-lt"/>
              </a:rPr>
              <a:t> </a:t>
            </a:r>
            <a:r>
              <a:rPr lang="en-US" altLang="ja-JP" sz="800">
                <a:latin typeface="Meiryo"/>
                <a:ea typeface="Meiryo"/>
                <a:cs typeface="+mn-lt"/>
              </a:rPr>
              <a:t>Account</a:t>
            </a:r>
            <a:r>
              <a:rPr lang="ja-JP" altLang="en-US" sz="800" dirty="0">
                <a:latin typeface="Meiryo"/>
                <a:ea typeface="Meiryo"/>
                <a:cs typeface="+mn-lt"/>
              </a:rPr>
              <a:t> </a:t>
            </a:r>
            <a:r>
              <a:rPr lang="en-US" altLang="ja-JP" sz="800">
                <a:latin typeface="Meiryo"/>
                <a:ea typeface="Meiryo"/>
                <a:cs typeface="+mn-lt"/>
              </a:rPr>
              <a:t>budget,</a:t>
            </a:r>
            <a:r>
              <a:rPr lang="ja-JP" altLang="en-US" sz="800" dirty="0">
                <a:latin typeface="Meiryo"/>
                <a:ea typeface="Meiryo"/>
                <a:cs typeface="+mn-lt"/>
              </a:rPr>
              <a:t> </a:t>
            </a:r>
            <a:r>
              <a:rPr lang="en-US" altLang="ja-JP" sz="800">
                <a:latin typeface="Meiryo"/>
                <a:ea typeface="Meiryo"/>
                <a:cs typeface="+mn-lt"/>
              </a:rPr>
              <a:t>but</a:t>
            </a:r>
            <a:r>
              <a:rPr lang="ja-JP" altLang="en-US" sz="800" dirty="0">
                <a:latin typeface="Meiryo"/>
                <a:ea typeface="Meiryo"/>
                <a:cs typeface="+mn-lt"/>
              </a:rPr>
              <a:t> </a:t>
            </a:r>
            <a:r>
              <a:rPr lang="en-US" altLang="ja-JP" sz="800">
                <a:latin typeface="Meiryo"/>
                <a:ea typeface="Meiryo"/>
                <a:cs typeface="+mn-lt"/>
              </a:rPr>
              <a:t>exclude</a:t>
            </a:r>
            <a:r>
              <a:rPr lang="ja-JP" altLang="en-US" sz="800" dirty="0">
                <a:latin typeface="Meiryo"/>
                <a:ea typeface="Meiryo"/>
                <a:cs typeface="+mn-lt"/>
              </a:rPr>
              <a:t> </a:t>
            </a:r>
            <a:r>
              <a:rPr lang="en-US" altLang="ja-JP" sz="800">
                <a:latin typeface="Meiryo"/>
                <a:ea typeface="Meiryo"/>
                <a:cs typeface="+mn-lt"/>
              </a:rPr>
              <a:t>administration</a:t>
            </a:r>
            <a:r>
              <a:rPr lang="ja-JP" altLang="en-US" sz="800" dirty="0">
                <a:latin typeface="Meiryo"/>
                <a:ea typeface="Meiryo"/>
                <a:cs typeface="+mn-lt"/>
              </a:rPr>
              <a:t> </a:t>
            </a:r>
            <a:r>
              <a:rPr lang="en-US" altLang="ja-JP" sz="800">
                <a:latin typeface="Meiryo"/>
                <a:ea typeface="Meiryo"/>
                <a:cs typeface="+mn-lt"/>
              </a:rPr>
              <a:t>costs.</a:t>
            </a:r>
            <a:endParaRPr lang="ja-JP" sz="800">
              <a:latin typeface="Meiryo"/>
              <a:ea typeface="Meiryo"/>
            </a:endParaRPr>
          </a:p>
          <a:p>
            <a:pPr marL="182880" indent="-182880">
              <a:spcBef>
                <a:spcPts val="100"/>
              </a:spcBef>
            </a:pPr>
            <a:r>
              <a:rPr lang="ja-JP" sz="800">
                <a:latin typeface="Meiryo"/>
                <a:ea typeface="Meiryo"/>
                <a:cs typeface="+mn-lt"/>
              </a:rPr>
              <a:t>*</a:t>
            </a:r>
            <a:r>
              <a:rPr lang="en-US" altLang="ja-JP" sz="800">
                <a:latin typeface="Meiryo"/>
                <a:ea typeface="Meiryo"/>
                <a:cs typeface="+mn-lt"/>
              </a:rPr>
              <a:t>2 </a:t>
            </a:r>
            <a:r>
              <a:rPr lang="ja-JP" sz="800">
                <a:latin typeface="Meiryo"/>
                <a:ea typeface="Meiryo"/>
                <a:cs typeface="+mn-lt"/>
              </a:rPr>
              <a:t>Total commitment amount of ODA Loans and Private-Sector Investment Finance.</a:t>
            </a:r>
            <a:endParaRPr lang="ja-JP" sz="800">
              <a:latin typeface="Meiryo"/>
              <a:ea typeface="Meiryo"/>
            </a:endParaRPr>
          </a:p>
          <a:p>
            <a:pPr marL="182880" indent="-182880">
              <a:spcBef>
                <a:spcPts val="100"/>
              </a:spcBef>
            </a:pPr>
            <a:r>
              <a:rPr lang="en-US" sz="800" dirty="0">
                <a:latin typeface="Meiryo"/>
                <a:ea typeface="Meiryo"/>
                <a:cs typeface="+mn-lt"/>
              </a:rPr>
              <a:t>*3 </a:t>
            </a:r>
            <a:r>
              <a:rPr lang="en-US" altLang="ja-JP" sz="800" dirty="0">
                <a:latin typeface="Meiryo"/>
                <a:ea typeface="Meiryo"/>
                <a:cs typeface="+mn-lt"/>
              </a:rPr>
              <a:t>Aggregated</a:t>
            </a:r>
            <a:r>
              <a:rPr lang="ja-JP" altLang="en-US" sz="800" dirty="0">
                <a:latin typeface="Meiryo"/>
                <a:ea typeface="Meiryo"/>
                <a:cs typeface="+mn-lt"/>
              </a:rPr>
              <a:t> </a:t>
            </a:r>
            <a:r>
              <a:rPr lang="en-US" altLang="ja-JP" sz="800" dirty="0">
                <a:latin typeface="Meiryo"/>
                <a:ea typeface="Meiryo"/>
                <a:cs typeface="+mn-lt"/>
              </a:rPr>
              <a:t>amount</a:t>
            </a:r>
            <a:r>
              <a:rPr lang="ja-JP" altLang="en-US" sz="800" dirty="0">
                <a:latin typeface="Meiryo"/>
                <a:ea typeface="Meiryo"/>
                <a:cs typeface="+mn-lt"/>
              </a:rPr>
              <a:t> </a:t>
            </a:r>
            <a:r>
              <a:rPr lang="en-US" altLang="ja-JP" sz="800" dirty="0">
                <a:latin typeface="Meiryo"/>
                <a:ea typeface="Meiryo"/>
                <a:cs typeface="+mn-lt"/>
              </a:rPr>
              <a:t>of</a:t>
            </a:r>
            <a:r>
              <a:rPr lang="ja-JP" altLang="en-US" sz="800" dirty="0">
                <a:latin typeface="Meiryo"/>
                <a:ea typeface="Meiryo"/>
                <a:cs typeface="+mn-lt"/>
              </a:rPr>
              <a:t> </a:t>
            </a:r>
            <a:r>
              <a:rPr lang="en-US" altLang="ja-JP" sz="800" dirty="0">
                <a:latin typeface="Meiryo"/>
                <a:ea typeface="Meiryo"/>
                <a:cs typeface="+mn-lt"/>
              </a:rPr>
              <a:t>Grants</a:t>
            </a:r>
            <a:r>
              <a:rPr lang="ja-JP" altLang="en-US" sz="800" dirty="0">
                <a:latin typeface="Meiryo"/>
                <a:ea typeface="Meiryo"/>
                <a:cs typeface="+mn-lt"/>
              </a:rPr>
              <a:t> </a:t>
            </a:r>
            <a:r>
              <a:rPr lang="en-US" altLang="ja-JP" sz="800" dirty="0">
                <a:latin typeface="Meiryo"/>
                <a:ea typeface="Meiryo"/>
                <a:cs typeface="+mn-lt"/>
              </a:rPr>
              <a:t>committed</a:t>
            </a:r>
            <a:r>
              <a:rPr lang="ja-JP" altLang="en-US" sz="800" dirty="0">
                <a:latin typeface="Meiryo"/>
                <a:ea typeface="Meiryo"/>
                <a:cs typeface="+mn-lt"/>
              </a:rPr>
              <a:t> </a:t>
            </a:r>
            <a:r>
              <a:rPr lang="en-US" altLang="ja-JP" sz="800" dirty="0">
                <a:latin typeface="Meiryo"/>
                <a:ea typeface="Meiryo"/>
                <a:cs typeface="+mn-lt"/>
              </a:rPr>
              <a:t>through</a:t>
            </a:r>
            <a:r>
              <a:rPr lang="ja-JP" altLang="en-US" sz="800" dirty="0">
                <a:latin typeface="Meiryo"/>
                <a:ea typeface="Meiryo"/>
                <a:cs typeface="+mn-lt"/>
              </a:rPr>
              <a:t> </a:t>
            </a:r>
            <a:r>
              <a:rPr lang="en-US" altLang="ja-JP" sz="800" dirty="0">
                <a:latin typeface="Meiryo"/>
                <a:ea typeface="Meiryo"/>
                <a:cs typeface="+mn-lt"/>
              </a:rPr>
              <a:t>concluding</a:t>
            </a:r>
            <a:r>
              <a:rPr lang="ja-JP" altLang="en-US" sz="800" dirty="0">
                <a:latin typeface="Meiryo"/>
                <a:ea typeface="Meiryo"/>
                <a:cs typeface="+mn-lt"/>
              </a:rPr>
              <a:t> </a:t>
            </a:r>
            <a:r>
              <a:rPr lang="en-US" altLang="ja-JP" sz="800" dirty="0">
                <a:latin typeface="Meiryo"/>
                <a:ea typeface="Meiryo"/>
                <a:cs typeface="+mn-lt"/>
              </a:rPr>
              <a:t>of</a:t>
            </a:r>
            <a:r>
              <a:rPr lang="ja-JP" altLang="en-US" sz="800" dirty="0">
                <a:latin typeface="Meiryo"/>
                <a:ea typeface="Meiryo"/>
                <a:cs typeface="+mn-lt"/>
              </a:rPr>
              <a:t> </a:t>
            </a:r>
            <a:r>
              <a:rPr lang="en-US" altLang="ja-JP" sz="800" dirty="0" err="1">
                <a:latin typeface="Meiryo"/>
                <a:ea typeface="Meiryo"/>
                <a:cs typeface="+mn-lt"/>
              </a:rPr>
              <a:t>respectiv</a:t>
            </a:r>
            <a:r>
              <a:rPr lang="ja-JP" sz="800" dirty="0">
                <a:latin typeface="Meiryo"/>
                <a:ea typeface="Meiryo"/>
                <a:cs typeface="+mn-lt"/>
              </a:rPr>
              <a:t>e Grant Agreements.</a:t>
            </a:r>
            <a:endParaRPr lang="ja-JP" sz="800">
              <a:latin typeface="Meiryo"/>
              <a:ea typeface="Meiryo"/>
            </a:endParaRPr>
          </a:p>
          <a:p>
            <a:pPr marL="182880" indent="-182880">
              <a:spcBef>
                <a:spcPts val="100"/>
              </a:spcBef>
            </a:pPr>
            <a:r>
              <a:rPr lang="en-US" altLang="ja-JP" sz="800">
                <a:latin typeface="Meiryo"/>
                <a:ea typeface="Meiryo"/>
                <a:cs typeface="+mn-lt"/>
              </a:rPr>
              <a:t>(</a:t>
            </a:r>
            <a:r>
              <a:rPr lang="ja-JP" altLang="en-US" sz="800">
                <a:latin typeface="Meiryo"/>
                <a:ea typeface="Meiryo"/>
                <a:cs typeface="+mn-lt"/>
              </a:rPr>
              <a:t>*</a:t>
            </a:r>
            <a:r>
              <a:rPr lang="en-US" altLang="ja-JP" sz="800">
                <a:latin typeface="Meiryo"/>
                <a:ea typeface="Meiryo"/>
                <a:cs typeface="+mn-lt"/>
              </a:rPr>
              <a:t>1–</a:t>
            </a:r>
            <a:r>
              <a:rPr lang="ja-JP" altLang="en-US" sz="800">
                <a:latin typeface="Meiryo"/>
                <a:ea typeface="Meiryo"/>
                <a:cs typeface="+mn-lt"/>
              </a:rPr>
              <a:t>*</a:t>
            </a:r>
            <a:r>
              <a:rPr lang="ja-JP" sz="800">
                <a:latin typeface="Meiryo"/>
                <a:ea typeface="Meiryo"/>
                <a:cs typeface="+mn-lt"/>
              </a:rPr>
              <a:t>3</a:t>
            </a:r>
            <a:r>
              <a:rPr lang="ja-JP" altLang="en-US" sz="800" dirty="0">
                <a:latin typeface="Meiryo"/>
                <a:ea typeface="Meiryo"/>
                <a:cs typeface="+mn-lt"/>
              </a:rPr>
              <a:t> </a:t>
            </a:r>
            <a:r>
              <a:rPr lang="en-US" altLang="ja-JP" sz="800">
                <a:latin typeface="Meiryo"/>
                <a:ea typeface="Meiryo"/>
                <a:cs typeface="+mn-lt"/>
              </a:rPr>
              <a:t>also</a:t>
            </a:r>
            <a:r>
              <a:rPr lang="ja-JP" altLang="en-US" sz="800" dirty="0">
                <a:latin typeface="Meiryo"/>
                <a:ea typeface="Meiryo"/>
                <a:cs typeface="+mn-lt"/>
              </a:rPr>
              <a:t> </a:t>
            </a:r>
            <a:r>
              <a:rPr lang="en-US" altLang="ja-JP" sz="800">
                <a:latin typeface="Meiryo"/>
                <a:ea typeface="Meiryo"/>
                <a:cs typeface="+mn-lt"/>
              </a:rPr>
              <a:t>apply</a:t>
            </a:r>
            <a:r>
              <a:rPr lang="ja-JP" altLang="en-US" sz="800" dirty="0">
                <a:latin typeface="Meiryo"/>
                <a:ea typeface="Meiryo"/>
                <a:cs typeface="+mn-lt"/>
              </a:rPr>
              <a:t> </a:t>
            </a:r>
            <a:r>
              <a:rPr lang="en-US" altLang="ja-JP" sz="800">
                <a:latin typeface="Meiryo"/>
                <a:ea typeface="Meiryo"/>
                <a:cs typeface="+mn-lt"/>
              </a:rPr>
              <a:t>to</a:t>
            </a:r>
            <a:r>
              <a:rPr lang="ja-JP" altLang="en-US" sz="800" dirty="0">
                <a:latin typeface="Meiryo"/>
                <a:ea typeface="Meiryo"/>
                <a:cs typeface="+mn-lt"/>
              </a:rPr>
              <a:t> </a:t>
            </a:r>
            <a:r>
              <a:rPr lang="en-US" altLang="ja-JP" sz="800">
                <a:latin typeface="Meiryo"/>
                <a:ea typeface="Meiryo"/>
                <a:cs typeface="+mn-lt"/>
              </a:rPr>
              <a:t>pages</a:t>
            </a:r>
            <a:r>
              <a:rPr lang="ja-JP" altLang="en-US" sz="800" dirty="0">
                <a:latin typeface="Meiryo"/>
                <a:ea typeface="Meiryo"/>
                <a:cs typeface="+mn-lt"/>
              </a:rPr>
              <a:t> </a:t>
            </a:r>
            <a:r>
              <a:rPr lang="en-US" altLang="ja-JP" sz="800">
                <a:latin typeface="Meiryo"/>
                <a:ea typeface="Meiryo"/>
                <a:cs typeface="+mn-lt"/>
              </a:rPr>
              <a:t>12–18)</a:t>
            </a:r>
            <a:endParaRPr lang="ja-JP" sz="800">
              <a:latin typeface="Meiryo"/>
              <a:ea typeface="Meiryo"/>
            </a:endParaRPr>
          </a:p>
        </p:txBody>
      </p:sp>
      <p:sp>
        <p:nvSpPr>
          <p:cNvPr id="2" name="テキスト ボックス タイトル">
            <a:extLst>
              <a:ext uri="{FF2B5EF4-FFF2-40B4-BE49-F238E27FC236}">
                <a16:creationId xmlns:a16="http://schemas.microsoft.com/office/drawing/2014/main" id="{80B1A45B-4C26-2A83-67DC-BA255611AEE9}"/>
              </a:ext>
            </a:extLst>
          </p:cNvPr>
          <p:cNvSpPr txBox="1"/>
          <p:nvPr/>
        </p:nvSpPr>
        <p:spPr>
          <a:xfrm>
            <a:off x="1681565" y="770915"/>
            <a:ext cx="7105162"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a:latin typeface="Meiryo"/>
                <a:ea typeface="+mn-lt"/>
                <a:cs typeface="+mn-lt"/>
              </a:rPr>
              <a:t>Overview</a:t>
            </a:r>
            <a:r>
              <a:rPr lang="ja-JP" altLang="en-US" sz="2800" b="1" dirty="0">
                <a:latin typeface="Meiryo"/>
                <a:ea typeface="Meiryo"/>
                <a:cs typeface="+mn-lt"/>
              </a:rPr>
              <a:t> </a:t>
            </a:r>
            <a:r>
              <a:rPr lang="en-US" altLang="ja-JP" sz="2800" b="1">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r>
              <a:rPr lang="en-US" altLang="ja-JP" sz="2000" b="1">
                <a:latin typeface="Meiryo"/>
                <a:ea typeface="+mn-lt"/>
                <a:cs typeface="+mn-lt"/>
              </a:rPr>
              <a:t>Southeast</a:t>
            </a:r>
            <a:r>
              <a:rPr lang="ja-JP" altLang="en-US" sz="2000" b="1" dirty="0">
                <a:latin typeface="Meiryo"/>
                <a:ea typeface="Meiryo"/>
                <a:cs typeface="+mn-lt"/>
              </a:rPr>
              <a:t> </a:t>
            </a:r>
            <a:r>
              <a:rPr lang="ja-JP" sz="2000" b="1">
                <a:latin typeface="Meiryo"/>
                <a:ea typeface="Meiryo"/>
                <a:cs typeface="+mn-lt"/>
              </a:rPr>
              <a:t>Asia</a:t>
            </a:r>
            <a:endParaRPr lang="ja-JP" altLang="en-US" sz="2000" b="1">
              <a:latin typeface="Meiryo"/>
              <a:ea typeface="Meiryo"/>
            </a:endParaRPr>
          </a:p>
        </p:txBody>
      </p:sp>
      <p:sp>
        <p:nvSpPr>
          <p:cNvPr id="6" name="テキスト ボックス 15">
            <a:extLst>
              <a:ext uri="{FF2B5EF4-FFF2-40B4-BE49-F238E27FC236}">
                <a16:creationId xmlns:a16="http://schemas.microsoft.com/office/drawing/2014/main" id="{A1A4C30E-67FF-CE41-5373-9FF425099E83}"/>
              </a:ext>
            </a:extLst>
          </p:cNvPr>
          <p:cNvSpPr txBox="1"/>
          <p:nvPr/>
        </p:nvSpPr>
        <p:spPr>
          <a:xfrm>
            <a:off x="991925" y="4095812"/>
            <a:ext cx="5236172" cy="31495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ja-JP" altLang="en-US" sz="1400" dirty="0">
                <a:latin typeface="Meiryo"/>
                <a:ea typeface="Meiryo"/>
                <a:cs typeface="+mn-lt"/>
              </a:rPr>
              <a:t>I</a:t>
            </a:r>
            <a:r>
              <a:rPr lang="en-US" altLang="ja-JP" sz="1400" dirty="0">
                <a:latin typeface="Meiryo"/>
                <a:ea typeface="Meiryo"/>
                <a:cs typeface="+mn-lt"/>
              </a:rPr>
              <a:t>n</a:t>
            </a:r>
            <a:r>
              <a:rPr lang="ja-JP" altLang="en-US" sz="1400" dirty="0">
                <a:latin typeface="Meiryo"/>
                <a:ea typeface="Meiryo"/>
                <a:cs typeface="+mn-lt"/>
              </a:rPr>
              <a:t> </a:t>
            </a:r>
            <a:r>
              <a:rPr lang="en-US" altLang="ja-JP" sz="1400" dirty="0">
                <a:latin typeface="Meiryo"/>
                <a:ea typeface="Meiryo"/>
                <a:cs typeface="+mn-lt"/>
              </a:rPr>
              <a:t>De</a:t>
            </a:r>
            <a:r>
              <a:rPr lang="ja-JP" altLang="en-US" sz="1400" dirty="0">
                <a:latin typeface="Meiryo"/>
                <a:ea typeface="Meiryo"/>
                <a:cs typeface="+mn-lt"/>
              </a:rPr>
              <a:t>cember 2024, Ho Chi Minh City Urban Metro </a:t>
            </a:r>
            <a:r>
              <a:rPr lang="en-US" altLang="ja-JP" sz="1400" dirty="0">
                <a:latin typeface="Meiryo"/>
                <a:ea typeface="Meiryo"/>
                <a:cs typeface="+mn-lt"/>
              </a:rPr>
              <a:t>Lin</a:t>
            </a:r>
            <a:r>
              <a:rPr lang="ja-JP" altLang="en-US" sz="1400" dirty="0">
                <a:latin typeface="Meiryo"/>
                <a:ea typeface="Meiryo"/>
                <a:cs typeface="+mn-lt"/>
              </a:rPr>
              <a:t>e No. 1, constr</a:t>
            </a:r>
            <a:r>
              <a:rPr lang="en-US" altLang="ja-JP" sz="1400" dirty="0">
                <a:latin typeface="Meiryo"/>
                <a:ea typeface="Meiryo"/>
                <a:cs typeface="+mn-lt"/>
              </a:rPr>
              <a:t>uc</a:t>
            </a:r>
            <a:r>
              <a:rPr lang="ja-JP" altLang="en-US" sz="1400" dirty="0">
                <a:latin typeface="Meiryo"/>
                <a:ea typeface="Meiryo"/>
                <a:cs typeface="+mn-lt"/>
              </a:rPr>
              <a:t>te</a:t>
            </a:r>
            <a:r>
              <a:rPr lang="en-US" altLang="ja-JP" sz="1400" dirty="0">
                <a:latin typeface="Meiryo"/>
                <a:ea typeface="Meiryo"/>
                <a:cs typeface="+mn-lt"/>
              </a:rPr>
              <a:t>d</a:t>
            </a:r>
            <a:r>
              <a:rPr lang="ja-JP" altLang="en-US" sz="1400" dirty="0">
                <a:latin typeface="Meiryo"/>
                <a:ea typeface="Meiryo"/>
                <a:cs typeface="+mn-lt"/>
              </a:rPr>
              <a:t> </a:t>
            </a:r>
            <a:r>
              <a:rPr lang="en-US" altLang="ja-JP" sz="1400" dirty="0">
                <a:latin typeface="Meiryo"/>
                <a:ea typeface="Meiryo"/>
                <a:cs typeface="+mn-lt"/>
              </a:rPr>
              <a:t>w</a:t>
            </a:r>
            <a:r>
              <a:rPr lang="ja-JP" altLang="en-US" sz="1400" dirty="0">
                <a:latin typeface="Meiryo"/>
                <a:ea typeface="Meiryo"/>
                <a:cs typeface="+mn-lt"/>
              </a:rPr>
              <a:t>ith </a:t>
            </a:r>
            <a:r>
              <a:rPr lang="en-US" altLang="ja-JP" sz="1400" dirty="0">
                <a:latin typeface="Meiryo"/>
                <a:ea typeface="Meiryo"/>
                <a:cs typeface="+mn-lt"/>
              </a:rPr>
              <a:t>an</a:t>
            </a:r>
            <a:r>
              <a:rPr lang="ja-JP" altLang="en-US" sz="1400" dirty="0">
                <a:latin typeface="Meiryo"/>
                <a:ea typeface="Meiryo"/>
                <a:cs typeface="+mn-lt"/>
              </a:rPr>
              <a:t> </a:t>
            </a:r>
            <a:r>
              <a:rPr lang="en-US" altLang="ja-JP" sz="1400" dirty="0">
                <a:latin typeface="Meiryo"/>
                <a:ea typeface="Meiryo"/>
                <a:cs typeface="+mn-lt"/>
              </a:rPr>
              <a:t>ODA</a:t>
            </a:r>
            <a:r>
              <a:rPr lang="ja-JP" altLang="en-US" sz="1400" dirty="0">
                <a:latin typeface="Meiryo"/>
                <a:ea typeface="Meiryo"/>
                <a:cs typeface="+mn-lt"/>
              </a:rPr>
              <a:t> loa</a:t>
            </a:r>
            <a:r>
              <a:rPr lang="en-US" altLang="ja-JP" sz="1400" dirty="0">
                <a:latin typeface="Meiryo"/>
                <a:ea typeface="Meiryo"/>
                <a:cs typeface="+mn-lt"/>
              </a:rPr>
              <a:t>n</a:t>
            </a:r>
            <a:r>
              <a:rPr lang="ja-JP" altLang="en-US" sz="1400" dirty="0">
                <a:latin typeface="Meiryo"/>
                <a:ea typeface="Meiryo"/>
                <a:cs typeface="+mn-lt"/>
              </a:rPr>
              <a:t> a</a:t>
            </a:r>
            <a:r>
              <a:rPr lang="en-US" altLang="ja-JP" sz="1400" dirty="0">
                <a:latin typeface="Meiryo"/>
                <a:ea typeface="Meiryo"/>
                <a:cs typeface="+mn-lt"/>
              </a:rPr>
              <a:t>n</a:t>
            </a:r>
            <a:r>
              <a:rPr lang="ja-JP" altLang="en-US" sz="1400" dirty="0">
                <a:latin typeface="Meiryo"/>
                <a:ea typeface="Meiryo"/>
                <a:cs typeface="+mn-lt"/>
              </a:rPr>
              <a:t>d </a:t>
            </a:r>
            <a:r>
              <a:rPr lang="en-US" altLang="ja-JP" sz="1400" dirty="0" err="1">
                <a:latin typeface="Meiryo"/>
                <a:ea typeface="Meiryo"/>
                <a:cs typeface="+mn-lt"/>
              </a:rPr>
              <a:t>featu</a:t>
            </a:r>
            <a:r>
              <a:rPr lang="ja-JP" altLang="en-US" sz="1400" dirty="0">
                <a:latin typeface="Meiryo"/>
                <a:ea typeface="Meiryo"/>
                <a:cs typeface="+mn-lt"/>
              </a:rPr>
              <a:t>r</a:t>
            </a:r>
            <a:r>
              <a:rPr lang="en-US" altLang="ja-JP" sz="1400" dirty="0" err="1">
                <a:latin typeface="Meiryo"/>
                <a:ea typeface="Meiryo"/>
                <a:cs typeface="+mn-lt"/>
              </a:rPr>
              <a:t>i</a:t>
            </a:r>
            <a:r>
              <a:rPr lang="ja-JP" altLang="en-US" sz="1400" dirty="0">
                <a:latin typeface="Meiryo"/>
                <a:ea typeface="Meiryo"/>
                <a:cs typeface="+mn-lt"/>
              </a:rPr>
              <a:t>n</a:t>
            </a:r>
            <a:r>
              <a:rPr lang="en-US" altLang="ja-JP" sz="1400" dirty="0">
                <a:latin typeface="Meiryo"/>
                <a:ea typeface="Meiryo"/>
                <a:cs typeface="+mn-lt"/>
              </a:rPr>
              <a:t>g</a:t>
            </a:r>
            <a:r>
              <a:rPr lang="ja-JP" altLang="en-US" sz="1400" dirty="0">
                <a:latin typeface="Meiryo"/>
                <a:ea typeface="Meiryo"/>
                <a:cs typeface="+mn-lt"/>
              </a:rPr>
              <a:t> </a:t>
            </a:r>
            <a:r>
              <a:rPr lang="en-US" altLang="ja-JP" sz="1400" dirty="0">
                <a:latin typeface="Meiryo"/>
                <a:ea typeface="Meiryo"/>
                <a:cs typeface="+mn-lt"/>
              </a:rPr>
              <a:t>V</a:t>
            </a:r>
            <a:r>
              <a:rPr lang="ja-JP" altLang="en-US" sz="1400" dirty="0">
                <a:latin typeface="Meiryo"/>
                <a:ea typeface="Meiryo"/>
                <a:cs typeface="+mn-lt"/>
              </a:rPr>
              <a:t>ietnam’s first underground section, commenc</a:t>
            </a:r>
            <a:r>
              <a:rPr lang="en-US" altLang="ja-JP" sz="1400" dirty="0">
                <a:latin typeface="Meiryo"/>
                <a:ea typeface="Meiryo"/>
                <a:cs typeface="+mn-lt"/>
              </a:rPr>
              <a:t>e</a:t>
            </a:r>
            <a:r>
              <a:rPr lang="ja-JP" altLang="en-US" sz="1400" dirty="0">
                <a:latin typeface="Meiryo"/>
                <a:ea typeface="Meiryo"/>
                <a:cs typeface="+mn-lt"/>
              </a:rPr>
              <a:t>d operation</a:t>
            </a:r>
            <a:r>
              <a:rPr lang="en-US" altLang="ja-JP" sz="1400" dirty="0">
                <a:latin typeface="Meiryo"/>
                <a:ea typeface="Meiryo"/>
                <a:cs typeface="+mn-lt"/>
              </a:rPr>
              <a:t>.</a:t>
            </a:r>
            <a:endParaRPr lang="ja-JP" altLang="en-US" sz="1400" dirty="0">
              <a:latin typeface="Meiryo"/>
              <a:ea typeface="Meiryo"/>
              <a:cs typeface="+mn-lt"/>
            </a:endParaRPr>
          </a:p>
          <a:p>
            <a:pPr marL="182880" indent="-182880">
              <a:spcBef>
                <a:spcPts val="1000"/>
              </a:spcBef>
              <a:buFont typeface="Arial"/>
              <a:buChar char="•"/>
            </a:pPr>
            <a:r>
              <a:rPr lang="ja-JP" sz="1400" dirty="0">
                <a:latin typeface="Meiryo"/>
                <a:ea typeface="Meiryo"/>
                <a:cs typeface="+mn-lt"/>
              </a:rPr>
              <a:t>In the Philippines, where natura</a:t>
            </a:r>
            <a:r>
              <a:rPr lang="en-US" altLang="ja-JP" sz="1400" dirty="0">
                <a:latin typeface="Meiryo"/>
                <a:ea typeface="Meiryo"/>
                <a:cs typeface="+mn-lt"/>
              </a:rPr>
              <a:t>l</a:t>
            </a:r>
            <a:r>
              <a:rPr lang="ja-JP" altLang="en-US" sz="1400" dirty="0">
                <a:latin typeface="Meiryo"/>
                <a:ea typeface="Meiryo"/>
                <a:cs typeface="+mn-lt"/>
              </a:rPr>
              <a:t> </a:t>
            </a:r>
            <a:r>
              <a:rPr lang="ja-JP" sz="1400" dirty="0">
                <a:latin typeface="Meiryo"/>
                <a:ea typeface="Meiryo"/>
                <a:cs typeface="+mn-lt"/>
              </a:rPr>
              <a:t>disasters have been</a:t>
            </a:r>
            <a:r>
              <a:rPr lang="ja-JP" altLang="en-US" sz="1400" dirty="0">
                <a:latin typeface="Meiryo"/>
                <a:ea typeface="Meiryo"/>
                <a:cs typeface="+mn-lt"/>
              </a:rPr>
              <a:t> </a:t>
            </a:r>
            <a:r>
              <a:rPr lang="ja-JP" sz="1400" dirty="0">
                <a:latin typeface="Meiryo"/>
                <a:ea typeface="Meiryo"/>
                <a:cs typeface="+mn-lt"/>
              </a:rPr>
              <a:t>occu</a:t>
            </a:r>
            <a:r>
              <a:rPr lang="en-US" altLang="ja-JP" sz="1400" dirty="0" err="1">
                <a:latin typeface="Meiryo"/>
                <a:ea typeface="Meiryo"/>
                <a:cs typeface="+mn-lt"/>
              </a:rPr>
              <a:t>rring</a:t>
            </a:r>
            <a:r>
              <a:rPr lang="ja-JP" altLang="en-US" sz="1400" dirty="0">
                <a:latin typeface="Meiryo"/>
                <a:ea typeface="Meiryo"/>
                <a:cs typeface="+mn-lt"/>
              </a:rPr>
              <a:t> </a:t>
            </a:r>
            <a:r>
              <a:rPr lang="en-US" altLang="ja-JP" sz="1400" dirty="0">
                <a:latin typeface="Meiryo"/>
                <a:ea typeface="Meiryo"/>
                <a:cs typeface="+mn-lt"/>
              </a:rPr>
              <a:t>m</a:t>
            </a:r>
            <a:r>
              <a:rPr lang="ja-JP" sz="1400" dirty="0">
                <a:latin typeface="Meiryo"/>
                <a:ea typeface="Meiryo"/>
                <a:cs typeface="+mn-lt"/>
              </a:rPr>
              <a:t>or</a:t>
            </a:r>
            <a:r>
              <a:rPr lang="en-US" altLang="ja-JP" sz="1400" dirty="0">
                <a:latin typeface="Meiryo"/>
                <a:ea typeface="Meiryo"/>
                <a:cs typeface="+mn-lt"/>
              </a:rPr>
              <a:t>e</a:t>
            </a:r>
            <a:r>
              <a:rPr lang="ja-JP" altLang="en-US" sz="1400" dirty="0">
                <a:latin typeface="Meiryo"/>
                <a:ea typeface="Meiryo"/>
                <a:cs typeface="+mn-lt"/>
              </a:rPr>
              <a:t> </a:t>
            </a:r>
            <a:r>
              <a:rPr lang="en-US" altLang="ja-JP" sz="1400" dirty="0">
                <a:latin typeface="Meiryo"/>
                <a:ea typeface="Meiryo"/>
                <a:cs typeface="+mn-lt"/>
              </a:rPr>
              <a:t>frequent</a:t>
            </a:r>
            <a:r>
              <a:rPr lang="ja-JP" sz="1400" dirty="0">
                <a:latin typeface="Meiryo"/>
                <a:ea typeface="Meiryo"/>
                <a:cs typeface="+mn-lt"/>
              </a:rPr>
              <a:t>ly as</a:t>
            </a:r>
            <a:r>
              <a:rPr lang="ja-JP" altLang="en-US" sz="1400" dirty="0">
                <a:latin typeface="Meiryo"/>
                <a:ea typeface="Meiryo"/>
                <a:cs typeface="+mn-lt"/>
              </a:rPr>
              <a:t> </a:t>
            </a:r>
            <a:r>
              <a:rPr lang="en-US" altLang="ja-JP" sz="1400" dirty="0">
                <a:latin typeface="Meiryo"/>
                <a:ea typeface="Meiryo"/>
                <a:cs typeface="+mn-lt"/>
              </a:rPr>
              <a:t>a</a:t>
            </a:r>
            <a:r>
              <a:rPr lang="ja-JP" altLang="en-US" sz="1400" dirty="0">
                <a:latin typeface="Meiryo"/>
                <a:ea typeface="Meiryo"/>
                <a:cs typeface="+mn-lt"/>
              </a:rPr>
              <a:t> </a:t>
            </a:r>
            <a:r>
              <a:rPr lang="ja-JP" sz="1400" dirty="0">
                <a:latin typeface="Meiryo"/>
                <a:ea typeface="Meiryo"/>
                <a:cs typeface="+mn-lt"/>
              </a:rPr>
              <a:t>result </a:t>
            </a:r>
            <a:r>
              <a:rPr lang="en-US" altLang="ja-JP" sz="1400" dirty="0">
                <a:latin typeface="Meiryo"/>
                <a:ea typeface="Meiryo"/>
                <a:cs typeface="+mn-lt"/>
              </a:rPr>
              <a:t>of</a:t>
            </a:r>
            <a:r>
              <a:rPr lang="ja-JP" altLang="en-US" sz="1400" dirty="0">
                <a:latin typeface="Meiryo"/>
                <a:ea typeface="Meiryo"/>
                <a:cs typeface="+mn-lt"/>
              </a:rPr>
              <a:t> </a:t>
            </a:r>
            <a:r>
              <a:rPr lang="ja-JP" sz="1400" dirty="0">
                <a:latin typeface="Meiryo"/>
                <a:ea typeface="Meiryo"/>
                <a:cs typeface="+mn-lt"/>
              </a:rPr>
              <a:t>climate change, </a:t>
            </a:r>
            <a:r>
              <a:rPr lang="en-US" altLang="ja-JP" sz="1400" dirty="0">
                <a:latin typeface="Meiryo"/>
                <a:ea typeface="Meiryo"/>
                <a:cs typeface="+mn-lt"/>
              </a:rPr>
              <a:t>JICA</a:t>
            </a:r>
            <a:r>
              <a:rPr lang="ja-JP" altLang="en-US" sz="1400" dirty="0">
                <a:latin typeface="Meiryo"/>
                <a:ea typeface="Meiryo"/>
                <a:cs typeface="+mn-lt"/>
              </a:rPr>
              <a:t> </a:t>
            </a:r>
            <a:r>
              <a:rPr lang="ja-JP" sz="1400" dirty="0">
                <a:latin typeface="Meiryo"/>
                <a:ea typeface="Meiryo"/>
                <a:cs typeface="+mn-lt"/>
              </a:rPr>
              <a:t>w</a:t>
            </a:r>
            <a:r>
              <a:rPr lang="en-US" altLang="ja-JP" sz="1400" dirty="0">
                <a:latin typeface="Meiryo"/>
                <a:ea typeface="Meiryo"/>
                <a:cs typeface="+mn-lt"/>
              </a:rPr>
              <a:t>ork</a:t>
            </a:r>
            <a:r>
              <a:rPr lang="ja-JP" sz="1400" dirty="0">
                <a:latin typeface="Meiryo"/>
                <a:ea typeface="Meiryo"/>
                <a:cs typeface="+mn-lt"/>
              </a:rPr>
              <a:t>s</a:t>
            </a:r>
            <a:r>
              <a:rPr lang="ja-JP" altLang="en-US" sz="1400" dirty="0">
                <a:latin typeface="Meiryo"/>
                <a:ea typeface="Meiryo"/>
                <a:cs typeface="+mn-lt"/>
              </a:rPr>
              <a:t> </a:t>
            </a:r>
            <a:r>
              <a:rPr lang="ja-JP" sz="1400" dirty="0">
                <a:latin typeface="Meiryo"/>
                <a:ea typeface="Meiryo"/>
                <a:cs typeface="+mn-lt"/>
              </a:rPr>
              <a:t>t</a:t>
            </a:r>
            <a:r>
              <a:rPr lang="en-US" altLang="ja-JP" sz="1400" dirty="0">
                <a:latin typeface="Meiryo"/>
                <a:ea typeface="Meiryo"/>
                <a:cs typeface="+mn-lt"/>
              </a:rPr>
              <a:t>o</a:t>
            </a:r>
            <a:r>
              <a:rPr lang="ja-JP" altLang="en-US" sz="1400" dirty="0">
                <a:latin typeface="Meiryo"/>
                <a:ea typeface="Meiryo"/>
                <a:cs typeface="+mn-lt"/>
              </a:rPr>
              <a:t> </a:t>
            </a:r>
            <a:r>
              <a:rPr lang="ja-JP" sz="1400" dirty="0">
                <a:latin typeface="Meiryo"/>
                <a:ea typeface="Meiryo"/>
                <a:cs typeface="+mn-lt"/>
              </a:rPr>
              <a:t>a</a:t>
            </a:r>
            <a:r>
              <a:rPr lang="en-US" altLang="ja-JP" sz="1400" dirty="0">
                <a:latin typeface="Meiryo"/>
                <a:ea typeface="Meiryo"/>
                <a:cs typeface="+mn-lt"/>
              </a:rPr>
              <a:t>dd</a:t>
            </a:r>
            <a:r>
              <a:rPr lang="ja-JP" sz="1400" dirty="0">
                <a:latin typeface="Meiryo"/>
                <a:ea typeface="Meiryo"/>
                <a:cs typeface="+mn-lt"/>
              </a:rPr>
              <a:t>res</a:t>
            </a:r>
            <a:r>
              <a:rPr lang="en-US" altLang="ja-JP" sz="1400" dirty="0">
                <a:latin typeface="Meiryo"/>
                <a:ea typeface="Meiryo"/>
                <a:cs typeface="+mn-lt"/>
              </a:rPr>
              <a:t>s</a:t>
            </a:r>
            <a:r>
              <a:rPr lang="ja-JP" altLang="en-US" sz="1400" dirty="0">
                <a:latin typeface="Meiryo"/>
                <a:ea typeface="Meiryo"/>
                <a:cs typeface="+mn-lt"/>
              </a:rPr>
              <a:t> </a:t>
            </a:r>
            <a:r>
              <a:rPr lang="en-US" altLang="ja-JP" sz="1400" dirty="0">
                <a:latin typeface="Meiryo"/>
                <a:ea typeface="Meiryo"/>
                <a:cs typeface="+mn-lt"/>
              </a:rPr>
              <a:t>v</a:t>
            </a:r>
            <a:r>
              <a:rPr lang="ja-JP" sz="1400" dirty="0">
                <a:latin typeface="Meiryo"/>
                <a:ea typeface="Meiryo"/>
                <a:cs typeface="+mn-lt"/>
              </a:rPr>
              <a:t>u</a:t>
            </a:r>
            <a:r>
              <a:rPr lang="en-US" altLang="ja-JP" sz="1400" dirty="0" err="1">
                <a:latin typeface="Meiryo"/>
                <a:ea typeface="Meiryo"/>
                <a:cs typeface="+mn-lt"/>
              </a:rPr>
              <a:t>lne</a:t>
            </a:r>
            <a:r>
              <a:rPr lang="ja-JP" sz="1400" dirty="0">
                <a:latin typeface="Meiryo"/>
                <a:ea typeface="Meiryo"/>
                <a:cs typeface="+mn-lt"/>
              </a:rPr>
              <a:t>r</a:t>
            </a:r>
            <a:r>
              <a:rPr lang="en-US" altLang="ja-JP" sz="1400" dirty="0" err="1">
                <a:latin typeface="Meiryo"/>
                <a:ea typeface="Meiryo"/>
                <a:cs typeface="+mn-lt"/>
              </a:rPr>
              <a:t>abili</a:t>
            </a:r>
            <a:r>
              <a:rPr lang="ja-JP" sz="1400" dirty="0">
                <a:latin typeface="Meiryo"/>
                <a:ea typeface="Meiryo"/>
                <a:cs typeface="+mn-lt"/>
              </a:rPr>
              <a:t>ti</a:t>
            </a:r>
            <a:r>
              <a:rPr lang="en-US" altLang="ja-JP" sz="1400" dirty="0">
                <a:latin typeface="Meiryo"/>
                <a:ea typeface="Meiryo"/>
                <a:cs typeface="+mn-lt"/>
              </a:rPr>
              <a:t>es</a:t>
            </a:r>
            <a:r>
              <a:rPr lang="ja-JP" altLang="en-US" sz="1400" dirty="0">
                <a:latin typeface="Meiryo"/>
                <a:ea typeface="Meiryo"/>
                <a:cs typeface="+mn-lt"/>
              </a:rPr>
              <a:t> </a:t>
            </a:r>
            <a:r>
              <a:rPr lang="en-US" altLang="ja-JP" sz="1400" dirty="0">
                <a:latin typeface="Meiryo"/>
                <a:ea typeface="Meiryo"/>
                <a:cs typeface="+mn-lt"/>
              </a:rPr>
              <a:t>t</a:t>
            </a:r>
            <a:r>
              <a:rPr lang="ja-JP" sz="1400" dirty="0">
                <a:latin typeface="Meiryo"/>
                <a:ea typeface="Meiryo"/>
                <a:cs typeface="+mn-lt"/>
              </a:rPr>
              <a:t>o</a:t>
            </a:r>
            <a:r>
              <a:rPr lang="ja-JP" altLang="en-US" sz="1400" dirty="0">
                <a:latin typeface="Meiryo"/>
                <a:ea typeface="Meiryo"/>
                <a:cs typeface="+mn-lt"/>
              </a:rPr>
              <a:t> </a:t>
            </a:r>
            <a:r>
              <a:rPr lang="en-US" altLang="ja-JP" sz="1400" dirty="0">
                <a:latin typeface="Meiryo"/>
                <a:ea typeface="Meiryo"/>
                <a:cs typeface="+mn-lt"/>
              </a:rPr>
              <a:t>a</a:t>
            </a:r>
            <a:r>
              <a:rPr lang="ja-JP" altLang="en-US" sz="1400" dirty="0">
                <a:latin typeface="Meiryo"/>
                <a:ea typeface="Meiryo"/>
                <a:cs typeface="+mn-lt"/>
              </a:rPr>
              <a:t> </a:t>
            </a:r>
            <a:r>
              <a:rPr lang="en-US" altLang="ja-JP" sz="1400" dirty="0">
                <a:latin typeface="Meiryo"/>
                <a:ea typeface="Meiryo"/>
                <a:cs typeface="+mn-lt"/>
              </a:rPr>
              <a:t>wide</a:t>
            </a:r>
            <a:r>
              <a:rPr lang="ja-JP" altLang="en-US" sz="1400" dirty="0">
                <a:latin typeface="Meiryo"/>
                <a:ea typeface="Meiryo"/>
                <a:cs typeface="+mn-lt"/>
              </a:rPr>
              <a:t> </a:t>
            </a:r>
            <a:r>
              <a:rPr lang="ja-JP" sz="1400" dirty="0">
                <a:latin typeface="Meiryo"/>
                <a:ea typeface="Meiryo"/>
                <a:cs typeface="+mn-lt"/>
              </a:rPr>
              <a:t>range o</a:t>
            </a:r>
            <a:r>
              <a:rPr lang="en-US" altLang="ja-JP" sz="1400" dirty="0">
                <a:latin typeface="Meiryo"/>
                <a:ea typeface="Meiryo"/>
                <a:cs typeface="+mn-lt"/>
              </a:rPr>
              <a:t>f</a:t>
            </a:r>
            <a:r>
              <a:rPr lang="ja-JP" altLang="en-US" sz="1400" dirty="0">
                <a:latin typeface="Meiryo"/>
                <a:ea typeface="Meiryo"/>
                <a:cs typeface="+mn-lt"/>
              </a:rPr>
              <a:t> </a:t>
            </a:r>
            <a:r>
              <a:rPr lang="en-US" altLang="ja-JP" sz="1400" dirty="0" err="1">
                <a:latin typeface="Meiryo"/>
                <a:ea typeface="Meiryo"/>
                <a:cs typeface="+mn-lt"/>
              </a:rPr>
              <a:t>disas</a:t>
            </a:r>
            <a:r>
              <a:rPr lang="ja-JP" sz="1400" dirty="0">
                <a:latin typeface="Meiryo"/>
                <a:ea typeface="Meiryo"/>
                <a:cs typeface="+mn-lt"/>
              </a:rPr>
              <a:t>ters </a:t>
            </a:r>
            <a:r>
              <a:rPr lang="en-US" altLang="ja-JP" sz="1400" dirty="0">
                <a:latin typeface="Meiryo"/>
                <a:ea typeface="Meiryo"/>
                <a:cs typeface="+mn-lt"/>
              </a:rPr>
              <a:t>by</a:t>
            </a:r>
            <a:r>
              <a:rPr lang="ja-JP" altLang="en-US" sz="1400" dirty="0">
                <a:latin typeface="Meiryo"/>
                <a:ea typeface="Meiryo"/>
                <a:cs typeface="+mn-lt"/>
              </a:rPr>
              <a:t> </a:t>
            </a:r>
            <a:r>
              <a:rPr lang="en-US" altLang="ja-JP" sz="1400" dirty="0">
                <a:latin typeface="Meiryo"/>
                <a:ea typeface="Meiryo"/>
                <a:cs typeface="+mn-lt"/>
              </a:rPr>
              <a:t>p</a:t>
            </a:r>
            <a:r>
              <a:rPr lang="ja-JP" sz="1400" dirty="0">
                <a:latin typeface="Meiryo"/>
                <a:ea typeface="Meiryo"/>
                <a:cs typeface="+mn-lt"/>
              </a:rPr>
              <a:t>r</a:t>
            </a:r>
            <a:r>
              <a:rPr lang="en-US" altLang="ja-JP" sz="1400" dirty="0" err="1">
                <a:latin typeface="Meiryo"/>
                <a:ea typeface="Meiryo"/>
                <a:cs typeface="+mn-lt"/>
              </a:rPr>
              <a:t>ovid</a:t>
            </a:r>
            <a:r>
              <a:rPr lang="ja-JP" sz="1400" dirty="0">
                <a:latin typeface="Meiryo"/>
                <a:ea typeface="Meiryo"/>
                <a:cs typeface="+mn-lt"/>
              </a:rPr>
              <a:t>ing co</a:t>
            </a:r>
            <a:r>
              <a:rPr lang="en-US" altLang="ja-JP" sz="1400" dirty="0" err="1">
                <a:latin typeface="Meiryo"/>
                <a:ea typeface="Meiryo"/>
                <a:cs typeface="+mn-lt"/>
              </a:rPr>
              <a:t>oper</a:t>
            </a:r>
            <a:r>
              <a:rPr lang="ja-JP" sz="1400" dirty="0">
                <a:latin typeface="Meiryo"/>
                <a:ea typeface="Meiryo"/>
                <a:cs typeface="+mn-lt"/>
              </a:rPr>
              <a:t>ation in </a:t>
            </a:r>
            <a:r>
              <a:rPr lang="en-US" altLang="ja-JP" sz="1400" dirty="0">
                <a:latin typeface="Meiryo"/>
                <a:ea typeface="Meiryo"/>
                <a:cs typeface="+mn-lt"/>
              </a:rPr>
              <a:t>river</a:t>
            </a:r>
            <a:r>
              <a:rPr lang="ja-JP" altLang="en-US" sz="1400" dirty="0">
                <a:latin typeface="Meiryo"/>
                <a:ea typeface="Meiryo"/>
                <a:cs typeface="+mn-lt"/>
              </a:rPr>
              <a:t> </a:t>
            </a:r>
            <a:r>
              <a:rPr lang="en-US" altLang="ja-JP" sz="1400" dirty="0" err="1">
                <a:latin typeface="Meiryo"/>
                <a:ea typeface="Meiryo"/>
                <a:cs typeface="+mn-lt"/>
              </a:rPr>
              <a:t>ch</a:t>
            </a:r>
            <a:r>
              <a:rPr lang="ja-JP" sz="1400" dirty="0">
                <a:latin typeface="Meiryo"/>
                <a:ea typeface="Meiryo"/>
                <a:cs typeface="+mn-lt"/>
              </a:rPr>
              <a:t>a</a:t>
            </a:r>
            <a:r>
              <a:rPr lang="en-US" altLang="ja-JP" sz="1400" dirty="0" err="1">
                <a:latin typeface="Meiryo"/>
                <a:ea typeface="Meiryo"/>
                <a:cs typeface="+mn-lt"/>
              </a:rPr>
              <a:t>nnel</a:t>
            </a:r>
            <a:r>
              <a:rPr lang="ja-JP" altLang="en-US" sz="1400" dirty="0">
                <a:latin typeface="Meiryo"/>
                <a:ea typeface="Meiryo"/>
                <a:cs typeface="+mn-lt"/>
              </a:rPr>
              <a:t> </a:t>
            </a:r>
            <a:r>
              <a:rPr lang="en-US" altLang="ja-JP" sz="1400" dirty="0" err="1">
                <a:latin typeface="Meiryo"/>
                <a:ea typeface="Meiryo"/>
                <a:cs typeface="+mn-lt"/>
              </a:rPr>
              <a:t>i</a:t>
            </a:r>
            <a:r>
              <a:rPr lang="ja-JP" sz="1400" dirty="0">
                <a:latin typeface="Meiryo"/>
                <a:ea typeface="Meiryo"/>
                <a:cs typeface="+mn-lt"/>
              </a:rPr>
              <a:t>m</a:t>
            </a:r>
            <a:r>
              <a:rPr lang="en-US" altLang="ja-JP" sz="1400" dirty="0">
                <a:latin typeface="Meiryo"/>
                <a:ea typeface="Meiryo"/>
                <a:cs typeface="+mn-lt"/>
              </a:rPr>
              <a:t>pr</a:t>
            </a:r>
            <a:r>
              <a:rPr lang="ja-JP" sz="1400" dirty="0">
                <a:latin typeface="Meiryo"/>
                <a:ea typeface="Meiryo"/>
                <a:cs typeface="+mn-lt"/>
              </a:rPr>
              <a:t>o</a:t>
            </a:r>
            <a:r>
              <a:rPr lang="en-US" altLang="ja-JP" sz="1400" dirty="0" err="1">
                <a:latin typeface="Meiryo"/>
                <a:ea typeface="Meiryo"/>
                <a:cs typeface="+mn-lt"/>
              </a:rPr>
              <a:t>vement</a:t>
            </a:r>
            <a:r>
              <a:rPr lang="ja-JP" altLang="en-US" sz="1400" dirty="0">
                <a:latin typeface="Meiryo"/>
                <a:ea typeface="Meiryo"/>
                <a:cs typeface="+mn-lt"/>
              </a:rPr>
              <a:t> </a:t>
            </a:r>
            <a:r>
              <a:rPr lang="en-US" altLang="ja-JP" sz="1400" dirty="0">
                <a:latin typeface="Meiryo"/>
                <a:ea typeface="Meiryo"/>
                <a:cs typeface="+mn-lt"/>
              </a:rPr>
              <a:t>pr</a:t>
            </a:r>
            <a:r>
              <a:rPr lang="ja-JP" sz="1400" dirty="0">
                <a:latin typeface="Meiryo"/>
                <a:ea typeface="Meiryo"/>
                <a:cs typeface="+mn-lt"/>
              </a:rPr>
              <a:t>o</a:t>
            </a:r>
            <a:r>
              <a:rPr lang="en-US" altLang="ja-JP" sz="1400" dirty="0" err="1">
                <a:latin typeface="Meiryo"/>
                <a:ea typeface="Meiryo"/>
                <a:cs typeface="+mn-lt"/>
              </a:rPr>
              <a:t>ject</a:t>
            </a:r>
            <a:r>
              <a:rPr lang="ja-JP" sz="1400" dirty="0">
                <a:latin typeface="Meiryo"/>
                <a:ea typeface="Meiryo"/>
                <a:cs typeface="+mn-lt"/>
              </a:rPr>
              <a:t>s and </a:t>
            </a:r>
            <a:r>
              <a:rPr lang="en-US" altLang="ja-JP" sz="1400" dirty="0">
                <a:latin typeface="Meiryo"/>
                <a:ea typeface="Meiryo"/>
                <a:cs typeface="+mn-lt"/>
              </a:rPr>
              <a:t>fi</a:t>
            </a:r>
            <a:r>
              <a:rPr lang="ja-JP" sz="1400" dirty="0">
                <a:latin typeface="Meiryo"/>
                <a:ea typeface="Meiryo"/>
                <a:cs typeface="+mn-lt"/>
              </a:rPr>
              <a:t>n</a:t>
            </a:r>
            <a:r>
              <a:rPr lang="en-US" altLang="ja-JP" sz="1400" dirty="0">
                <a:latin typeface="Meiryo"/>
                <a:ea typeface="Meiryo"/>
                <a:cs typeface="+mn-lt"/>
              </a:rPr>
              <a:t>a</a:t>
            </a:r>
            <a:r>
              <a:rPr lang="ja-JP" sz="1400" dirty="0">
                <a:latin typeface="Meiryo"/>
                <a:ea typeface="Meiryo"/>
                <a:cs typeface="+mn-lt"/>
              </a:rPr>
              <a:t>n</a:t>
            </a:r>
            <a:r>
              <a:rPr lang="en-US" altLang="ja-JP" sz="1400" dirty="0">
                <a:latin typeface="Meiryo"/>
                <a:ea typeface="Meiryo"/>
                <a:cs typeface="+mn-lt"/>
              </a:rPr>
              <a:t>c</a:t>
            </a:r>
            <a:r>
              <a:rPr lang="ja-JP" sz="1400" dirty="0">
                <a:latin typeface="Meiryo"/>
                <a:ea typeface="Meiryo"/>
                <a:cs typeface="+mn-lt"/>
              </a:rPr>
              <a:t>ia</a:t>
            </a:r>
            <a:r>
              <a:rPr lang="en-US" altLang="ja-JP" sz="1400" dirty="0">
                <a:latin typeface="Meiryo"/>
                <a:ea typeface="Meiryo"/>
                <a:cs typeface="+mn-lt"/>
              </a:rPr>
              <a:t>l</a:t>
            </a:r>
            <a:r>
              <a:rPr lang="ja-JP" altLang="en-US" sz="1400" dirty="0">
                <a:latin typeface="Meiryo"/>
                <a:ea typeface="Meiryo"/>
                <a:cs typeface="+mn-lt"/>
              </a:rPr>
              <a:t> </a:t>
            </a:r>
            <a:r>
              <a:rPr lang="en-US" altLang="ja-JP" sz="1400" dirty="0">
                <a:latin typeface="Meiryo"/>
                <a:ea typeface="Meiryo"/>
                <a:cs typeface="+mn-lt"/>
              </a:rPr>
              <a:t>support</a:t>
            </a:r>
            <a:r>
              <a:rPr lang="ja-JP" sz="1400" dirty="0">
                <a:latin typeface="Meiryo"/>
                <a:ea typeface="Meiryo"/>
                <a:cs typeface="+mn-lt"/>
              </a:rPr>
              <a:t>.</a:t>
            </a:r>
            <a:endParaRPr lang="ja-JP" dirty="0"/>
          </a:p>
          <a:p>
            <a:pPr marL="182880" indent="-182880">
              <a:spcBef>
                <a:spcPts val="1000"/>
              </a:spcBef>
              <a:buFont typeface="Arial"/>
              <a:buChar char="•"/>
            </a:pPr>
            <a:r>
              <a:rPr lang="ja-JP" sz="1400" dirty="0">
                <a:latin typeface="Meiryo"/>
                <a:ea typeface="Meiryo"/>
                <a:cs typeface="+mn-lt"/>
              </a:rPr>
              <a:t>JICA </a:t>
            </a:r>
            <a:r>
              <a:rPr lang="en-US" altLang="ja-JP" sz="1400" dirty="0">
                <a:latin typeface="Meiryo"/>
                <a:ea typeface="Meiryo"/>
                <a:cs typeface="+mn-lt"/>
              </a:rPr>
              <a:t>sup</a:t>
            </a:r>
            <a:r>
              <a:rPr lang="ja-JP" sz="1400" dirty="0">
                <a:latin typeface="Meiryo"/>
                <a:ea typeface="Meiryo"/>
                <a:cs typeface="+mn-lt"/>
              </a:rPr>
              <a:t>p</a:t>
            </a:r>
            <a:r>
              <a:rPr lang="en-US" altLang="ja-JP" sz="1400" dirty="0">
                <a:latin typeface="Meiryo"/>
                <a:ea typeface="Meiryo"/>
                <a:cs typeface="+mn-lt"/>
              </a:rPr>
              <a:t>orts</a:t>
            </a:r>
            <a:r>
              <a:rPr lang="ja-JP" altLang="en-US" sz="1400" dirty="0">
                <a:latin typeface="Meiryo"/>
                <a:ea typeface="Meiryo"/>
                <a:cs typeface="+mn-lt"/>
              </a:rPr>
              <a:t> </a:t>
            </a:r>
            <a:r>
              <a:rPr lang="en-US" altLang="ja-JP" sz="1400" dirty="0">
                <a:latin typeface="Meiryo"/>
                <a:ea typeface="Meiryo"/>
                <a:cs typeface="+mn-lt"/>
              </a:rPr>
              <a:t>t</a:t>
            </a:r>
            <a:r>
              <a:rPr lang="ja-JP" sz="1400" dirty="0">
                <a:latin typeface="Meiryo"/>
                <a:ea typeface="Meiryo"/>
                <a:cs typeface="+mn-lt"/>
              </a:rPr>
              <a:t>he c</a:t>
            </a:r>
            <a:r>
              <a:rPr lang="en-US" altLang="ja-JP" sz="1400" dirty="0" err="1">
                <a:latin typeface="Meiryo"/>
                <a:ea typeface="Meiryo"/>
                <a:cs typeface="+mn-lt"/>
              </a:rPr>
              <a:t>reation</a:t>
            </a:r>
            <a:r>
              <a:rPr lang="ja-JP" altLang="en-US" sz="1400" dirty="0">
                <a:latin typeface="Meiryo"/>
                <a:ea typeface="Meiryo"/>
                <a:cs typeface="+mn-lt"/>
              </a:rPr>
              <a:t> </a:t>
            </a:r>
            <a:r>
              <a:rPr lang="en-US" altLang="ja-JP" sz="1400" dirty="0">
                <a:latin typeface="Meiryo"/>
                <a:ea typeface="Meiryo"/>
                <a:cs typeface="+mn-lt"/>
              </a:rPr>
              <a:t>of</a:t>
            </a:r>
            <a:r>
              <a:rPr lang="ja-JP" altLang="en-US" sz="1400" dirty="0">
                <a:latin typeface="Meiryo"/>
                <a:ea typeface="Meiryo"/>
                <a:cs typeface="+mn-lt"/>
              </a:rPr>
              <a:t> </a:t>
            </a:r>
            <a:r>
              <a:rPr lang="en-US" altLang="ja-JP" sz="1400" dirty="0">
                <a:latin typeface="Meiryo"/>
                <a:ea typeface="Meiryo"/>
                <a:cs typeface="+mn-lt"/>
              </a:rPr>
              <a:t>f</a:t>
            </a:r>
            <a:r>
              <a:rPr lang="ja-JP" sz="1400" dirty="0">
                <a:latin typeface="Meiryo"/>
                <a:ea typeface="Meiryo"/>
                <a:cs typeface="+mn-lt"/>
              </a:rPr>
              <a:t>o</a:t>
            </a:r>
            <a:r>
              <a:rPr lang="en-US" altLang="ja-JP" sz="1400" dirty="0">
                <a:latin typeface="Meiryo"/>
                <a:ea typeface="Meiryo"/>
                <a:cs typeface="+mn-lt"/>
              </a:rPr>
              <a:t>und</a:t>
            </a:r>
            <a:r>
              <a:rPr lang="ja-JP" sz="1400" dirty="0">
                <a:latin typeface="Meiryo"/>
                <a:ea typeface="Meiryo"/>
                <a:cs typeface="+mn-lt"/>
              </a:rPr>
              <a:t>a</a:t>
            </a:r>
            <a:r>
              <a:rPr lang="en-US" altLang="ja-JP" sz="1400" dirty="0" err="1">
                <a:latin typeface="Meiryo"/>
                <a:ea typeface="Meiryo"/>
                <a:cs typeface="+mn-lt"/>
              </a:rPr>
              <a:t>ti</a:t>
            </a:r>
            <a:r>
              <a:rPr lang="ja-JP" sz="1400" dirty="0">
                <a:latin typeface="Meiryo"/>
                <a:ea typeface="Meiryo"/>
                <a:cs typeface="+mn-lt"/>
              </a:rPr>
              <a:t>o</a:t>
            </a:r>
            <a:r>
              <a:rPr lang="en-US" altLang="ja-JP" sz="1400" dirty="0">
                <a:latin typeface="Meiryo"/>
                <a:ea typeface="Meiryo"/>
                <a:cs typeface="+mn-lt"/>
              </a:rPr>
              <a:t>ns</a:t>
            </a:r>
            <a:r>
              <a:rPr lang="ja-JP" altLang="en-US" sz="1400" dirty="0">
                <a:latin typeface="Meiryo"/>
                <a:ea typeface="Meiryo"/>
                <a:cs typeface="+mn-lt"/>
              </a:rPr>
              <a:t> </a:t>
            </a:r>
            <a:r>
              <a:rPr lang="en-US" altLang="ja-JP" sz="1400" dirty="0" err="1">
                <a:latin typeface="Meiryo"/>
                <a:ea typeface="Meiryo"/>
                <a:cs typeface="+mn-lt"/>
              </a:rPr>
              <a:t>th</a:t>
            </a:r>
            <a:r>
              <a:rPr lang="ja-JP" sz="1400" dirty="0">
                <a:latin typeface="Meiryo"/>
                <a:ea typeface="Meiryo"/>
                <a:cs typeface="+mn-lt"/>
              </a:rPr>
              <a:t>at</a:t>
            </a:r>
            <a:r>
              <a:rPr lang="ja-JP" altLang="en-US" sz="1400" dirty="0">
                <a:latin typeface="Meiryo"/>
                <a:ea typeface="Meiryo"/>
                <a:cs typeface="+mn-lt"/>
              </a:rPr>
              <a:t> </a:t>
            </a:r>
            <a:r>
              <a:rPr lang="en-US" altLang="ja-JP" sz="1400" dirty="0" err="1">
                <a:latin typeface="Meiryo"/>
                <a:ea typeface="Meiryo"/>
                <a:cs typeface="+mn-lt"/>
              </a:rPr>
              <a:t>ens</a:t>
            </a:r>
            <a:r>
              <a:rPr lang="ja-JP" sz="1400" dirty="0">
                <a:latin typeface="Meiryo"/>
                <a:ea typeface="Meiryo"/>
                <a:cs typeface="+mn-lt"/>
              </a:rPr>
              <a:t>u</a:t>
            </a:r>
            <a:r>
              <a:rPr lang="en-US" altLang="ja-JP" sz="1400" dirty="0">
                <a:latin typeface="Meiryo"/>
                <a:ea typeface="Meiryo"/>
                <a:cs typeface="+mn-lt"/>
              </a:rPr>
              <a:t>re</a:t>
            </a:r>
            <a:r>
              <a:rPr lang="ja-JP" altLang="en-US" sz="1400" dirty="0">
                <a:latin typeface="Meiryo"/>
                <a:ea typeface="Meiryo"/>
                <a:cs typeface="+mn-lt"/>
              </a:rPr>
              <a:t> </a:t>
            </a:r>
            <a:r>
              <a:rPr lang="en-US" altLang="ja-JP" sz="1400" dirty="0">
                <a:latin typeface="Meiryo"/>
                <a:ea typeface="Meiryo"/>
                <a:cs typeface="+mn-lt"/>
              </a:rPr>
              <a:t>reg</a:t>
            </a:r>
            <a:r>
              <a:rPr lang="ja-JP" sz="1400" dirty="0">
                <a:latin typeface="Meiryo"/>
                <a:ea typeface="Meiryo"/>
                <a:cs typeface="+mn-lt"/>
              </a:rPr>
              <a:t>ion</a:t>
            </a:r>
            <a:r>
              <a:rPr lang="en-US" altLang="ja-JP" sz="1400" dirty="0">
                <a:latin typeface="Meiryo"/>
                <a:ea typeface="Meiryo"/>
                <a:cs typeface="+mn-lt"/>
              </a:rPr>
              <a:t>al</a:t>
            </a:r>
            <a:r>
              <a:rPr lang="ja-JP" altLang="en-US" sz="1400" dirty="0">
                <a:latin typeface="Meiryo"/>
                <a:ea typeface="Meiryo"/>
                <a:cs typeface="+mn-lt"/>
              </a:rPr>
              <a:t> </a:t>
            </a:r>
            <a:r>
              <a:rPr lang="en-US" altLang="ja-JP" sz="1400" dirty="0">
                <a:latin typeface="Meiryo"/>
                <a:ea typeface="Meiryo"/>
                <a:cs typeface="+mn-lt"/>
              </a:rPr>
              <a:t>co</a:t>
            </a:r>
            <a:r>
              <a:rPr lang="ja-JP" sz="1400" dirty="0">
                <a:latin typeface="Meiryo"/>
                <a:ea typeface="Meiryo"/>
                <a:cs typeface="+mn-lt"/>
              </a:rPr>
              <a:t>h</a:t>
            </a:r>
            <a:r>
              <a:rPr lang="en-US" altLang="ja-JP" sz="1400" dirty="0">
                <a:latin typeface="Meiryo"/>
                <a:ea typeface="Meiryo"/>
                <a:cs typeface="+mn-lt"/>
              </a:rPr>
              <a:t>e</a:t>
            </a:r>
            <a:r>
              <a:rPr lang="ja-JP" sz="1400" dirty="0">
                <a:latin typeface="Meiryo"/>
                <a:ea typeface="Meiryo"/>
                <a:cs typeface="+mn-lt"/>
              </a:rPr>
              <a:t>si</a:t>
            </a:r>
            <a:r>
              <a:rPr lang="en-US" altLang="ja-JP" sz="1400" dirty="0">
                <a:latin typeface="Meiryo"/>
                <a:ea typeface="Meiryo"/>
                <a:cs typeface="+mn-lt"/>
              </a:rPr>
              <a:t>on</a:t>
            </a:r>
            <a:r>
              <a:rPr lang="ja-JP" altLang="en-US" sz="1400" dirty="0">
                <a:latin typeface="Meiryo"/>
                <a:ea typeface="Meiryo"/>
                <a:cs typeface="+mn-lt"/>
              </a:rPr>
              <a:t> </a:t>
            </a:r>
            <a:r>
              <a:rPr lang="en-US" altLang="ja-JP" sz="1400" dirty="0">
                <a:latin typeface="Meiryo"/>
                <a:ea typeface="Meiryo"/>
                <a:cs typeface="+mn-lt"/>
              </a:rPr>
              <a:t>and</a:t>
            </a:r>
            <a:r>
              <a:rPr lang="ja-JP" altLang="en-US" sz="1400" dirty="0">
                <a:latin typeface="Meiryo"/>
                <a:ea typeface="Meiryo"/>
                <a:cs typeface="+mn-lt"/>
              </a:rPr>
              <a:t> </a:t>
            </a:r>
            <a:r>
              <a:rPr lang="ja-JP" sz="1400" dirty="0">
                <a:latin typeface="Meiryo"/>
                <a:ea typeface="Meiryo"/>
                <a:cs typeface="+mn-lt"/>
              </a:rPr>
              <a:t>s</a:t>
            </a:r>
            <a:r>
              <a:rPr lang="en-US" altLang="ja-JP" sz="1400" dirty="0" err="1">
                <a:latin typeface="Meiryo"/>
                <a:ea typeface="Meiryo"/>
                <a:cs typeface="+mn-lt"/>
              </a:rPr>
              <a:t>ust</a:t>
            </a:r>
            <a:r>
              <a:rPr lang="ja-JP" sz="1400" dirty="0">
                <a:latin typeface="Meiryo"/>
                <a:ea typeface="Meiryo"/>
                <a:cs typeface="+mn-lt"/>
              </a:rPr>
              <a:t>a</a:t>
            </a:r>
            <a:r>
              <a:rPr lang="en-US" altLang="ja-JP" sz="1400" dirty="0">
                <a:latin typeface="Meiryo"/>
                <a:ea typeface="Meiryo"/>
                <a:cs typeface="+mn-lt"/>
              </a:rPr>
              <a:t>in</a:t>
            </a:r>
            <a:r>
              <a:rPr lang="ja-JP" altLang="en-US" sz="1400" dirty="0">
                <a:latin typeface="Meiryo"/>
                <a:ea typeface="Meiryo"/>
                <a:cs typeface="+mn-lt"/>
              </a:rPr>
              <a:t> </a:t>
            </a:r>
            <a:r>
              <a:rPr lang="ja-JP" sz="1400" dirty="0">
                <a:latin typeface="Meiryo"/>
                <a:ea typeface="Meiryo"/>
                <a:cs typeface="+mn-lt"/>
              </a:rPr>
              <a:t>th</a:t>
            </a:r>
            <a:r>
              <a:rPr lang="en-US" altLang="ja-JP" sz="1400" dirty="0">
                <a:latin typeface="Meiryo"/>
                <a:ea typeface="Meiryo"/>
                <a:cs typeface="+mn-lt"/>
              </a:rPr>
              <a:t>e</a:t>
            </a:r>
            <a:r>
              <a:rPr lang="ja-JP" altLang="en-US" sz="1400" dirty="0">
                <a:latin typeface="Meiryo"/>
                <a:ea typeface="Meiryo"/>
                <a:cs typeface="+mn-lt"/>
              </a:rPr>
              <a:t> </a:t>
            </a:r>
            <a:r>
              <a:rPr lang="en-US" altLang="ja-JP" sz="1400" dirty="0">
                <a:latin typeface="Meiryo"/>
                <a:ea typeface="Meiryo"/>
                <a:cs typeface="+mn-lt"/>
              </a:rPr>
              <a:t>re</a:t>
            </a:r>
            <a:r>
              <a:rPr lang="ja-JP" sz="1400" dirty="0">
                <a:latin typeface="Meiryo"/>
                <a:ea typeface="Meiryo"/>
                <a:cs typeface="+mn-lt"/>
              </a:rPr>
              <a:t>g</a:t>
            </a:r>
            <a:r>
              <a:rPr lang="en-US" altLang="ja-JP" sz="1400" dirty="0">
                <a:latin typeface="Meiryo"/>
                <a:ea typeface="Meiryo"/>
                <a:cs typeface="+mn-lt"/>
              </a:rPr>
              <a:t>ion</a:t>
            </a:r>
            <a:r>
              <a:rPr lang="ja-JP" altLang="en-US" sz="1400" dirty="0">
                <a:latin typeface="Meiryo"/>
                <a:ea typeface="Meiryo"/>
                <a:cs typeface="+mn-lt"/>
              </a:rPr>
              <a:t> </a:t>
            </a:r>
            <a:r>
              <a:rPr lang="en-US" altLang="ja-JP" sz="1400" dirty="0">
                <a:latin typeface="Meiryo"/>
                <a:ea typeface="Meiryo"/>
                <a:cs typeface="+mn-lt"/>
              </a:rPr>
              <a:t>into</a:t>
            </a:r>
            <a:r>
              <a:rPr lang="ja-JP" sz="1400" dirty="0">
                <a:latin typeface="Meiryo"/>
                <a:ea typeface="Meiryo"/>
                <a:cs typeface="+mn-lt"/>
              </a:rPr>
              <a:t> the </a:t>
            </a:r>
            <a:r>
              <a:rPr lang="en-US" altLang="ja-JP" sz="1400" dirty="0">
                <a:latin typeface="Meiryo"/>
                <a:ea typeface="Meiryo"/>
                <a:cs typeface="+mn-lt"/>
              </a:rPr>
              <a:t>f</a:t>
            </a:r>
            <a:r>
              <a:rPr lang="ja-JP" sz="1400" dirty="0">
                <a:latin typeface="Meiryo"/>
                <a:ea typeface="Meiryo"/>
                <a:cs typeface="+mn-lt"/>
              </a:rPr>
              <a:t>u</a:t>
            </a:r>
            <a:r>
              <a:rPr lang="en-US" altLang="ja-JP" sz="1400" dirty="0">
                <a:latin typeface="Meiryo"/>
                <a:ea typeface="Meiryo"/>
                <a:cs typeface="+mn-lt"/>
              </a:rPr>
              <a:t>tur</a:t>
            </a:r>
            <a:r>
              <a:rPr lang="ja-JP" sz="1400" dirty="0">
                <a:latin typeface="Meiryo"/>
                <a:ea typeface="Meiryo"/>
                <a:cs typeface="+mn-lt"/>
              </a:rPr>
              <a:t>e</a:t>
            </a:r>
            <a:r>
              <a:rPr lang="en-US" altLang="ja-JP" sz="1400" dirty="0">
                <a:latin typeface="Meiryo"/>
                <a:ea typeface="Meiryo"/>
                <a:cs typeface="+mn-lt"/>
              </a:rPr>
              <a:t>,</a:t>
            </a:r>
            <a:r>
              <a:rPr lang="ja-JP" altLang="en-US" sz="1400" dirty="0">
                <a:latin typeface="Meiryo"/>
                <a:ea typeface="Meiryo"/>
                <a:cs typeface="+mn-lt"/>
              </a:rPr>
              <a:t> </a:t>
            </a:r>
            <a:r>
              <a:rPr lang="en-US" altLang="ja-JP" sz="1400" dirty="0">
                <a:latin typeface="Meiryo"/>
                <a:ea typeface="Meiryo"/>
                <a:cs typeface="+mn-lt"/>
              </a:rPr>
              <a:t>including</a:t>
            </a:r>
            <a:r>
              <a:rPr lang="ja-JP" sz="1400" dirty="0">
                <a:latin typeface="Meiryo"/>
                <a:ea typeface="Meiryo"/>
                <a:cs typeface="+mn-lt"/>
              </a:rPr>
              <a:t> </a:t>
            </a:r>
            <a:r>
              <a:rPr lang="en-US" altLang="ja-JP" sz="1400" dirty="0">
                <a:latin typeface="Meiryo"/>
                <a:ea typeface="Meiryo"/>
                <a:cs typeface="+mn-lt"/>
              </a:rPr>
              <a:t>as</a:t>
            </a:r>
            <a:r>
              <a:rPr lang="ja-JP" sz="1400" dirty="0">
                <a:latin typeface="Meiryo"/>
                <a:ea typeface="Meiryo"/>
                <a:cs typeface="+mn-lt"/>
              </a:rPr>
              <a:t>s</a:t>
            </a:r>
            <a:r>
              <a:rPr lang="en-US" altLang="ja-JP" sz="1400" dirty="0" err="1">
                <a:latin typeface="Meiryo"/>
                <a:ea typeface="Meiryo"/>
                <a:cs typeface="+mn-lt"/>
              </a:rPr>
              <a:t>ist</a:t>
            </a:r>
            <a:r>
              <a:rPr lang="ja-JP" sz="1400" dirty="0">
                <a:latin typeface="Meiryo"/>
                <a:ea typeface="Meiryo"/>
                <a:cs typeface="+mn-lt"/>
              </a:rPr>
              <a:t>a</a:t>
            </a:r>
            <a:r>
              <a:rPr lang="en-US" altLang="ja-JP" sz="1400" dirty="0" err="1">
                <a:latin typeface="Meiryo"/>
                <a:ea typeface="Meiryo"/>
                <a:cs typeface="+mn-lt"/>
              </a:rPr>
              <a:t>nce</a:t>
            </a:r>
            <a:r>
              <a:rPr lang="ja-JP" altLang="en-US" sz="1400" dirty="0">
                <a:latin typeface="Meiryo"/>
                <a:ea typeface="Meiryo"/>
                <a:cs typeface="+mn-lt"/>
              </a:rPr>
              <a:t> </a:t>
            </a:r>
            <a:r>
              <a:rPr lang="ja-JP" sz="1400" dirty="0">
                <a:latin typeface="Meiryo"/>
                <a:ea typeface="Meiryo"/>
                <a:cs typeface="+mn-lt"/>
              </a:rPr>
              <a:t>t</a:t>
            </a:r>
            <a:r>
              <a:rPr lang="en-US" altLang="ja-JP" sz="1400" dirty="0" err="1">
                <a:latin typeface="Meiryo"/>
                <a:ea typeface="Meiryo"/>
                <a:cs typeface="+mn-lt"/>
              </a:rPr>
              <a:t>oward</a:t>
            </a:r>
            <a:r>
              <a:rPr lang="ja-JP" sz="1400" dirty="0">
                <a:latin typeface="Meiryo"/>
                <a:ea typeface="Meiryo"/>
                <a:cs typeface="+mn-lt"/>
              </a:rPr>
              <a:t> </a:t>
            </a:r>
            <a:r>
              <a:rPr lang="en-US" altLang="ja-JP" sz="1400" dirty="0">
                <a:latin typeface="Meiryo"/>
                <a:ea typeface="Meiryo"/>
                <a:cs typeface="+mn-lt"/>
              </a:rPr>
              <a:t>Timor</a:t>
            </a:r>
            <a:r>
              <a:rPr lang="ja-JP" sz="1400" dirty="0">
                <a:latin typeface="Meiryo"/>
                <a:ea typeface="Meiryo"/>
                <a:cs typeface="+mn-lt"/>
              </a:rPr>
              <a:t>-</a:t>
            </a:r>
            <a:r>
              <a:rPr lang="en-US" altLang="ja-JP" sz="1400" dirty="0">
                <a:latin typeface="Meiryo"/>
                <a:ea typeface="Meiryo"/>
                <a:cs typeface="+mn-lt"/>
              </a:rPr>
              <a:t>Les</a:t>
            </a:r>
            <a:r>
              <a:rPr lang="ja-JP" sz="1400" dirty="0">
                <a:latin typeface="Meiryo"/>
                <a:ea typeface="Meiryo"/>
                <a:cs typeface="+mn-lt"/>
              </a:rPr>
              <a:t>t</a:t>
            </a:r>
            <a:r>
              <a:rPr lang="en-US" altLang="ja-JP" sz="1400" dirty="0">
                <a:latin typeface="Meiryo"/>
                <a:ea typeface="Meiryo"/>
                <a:cs typeface="+mn-lt"/>
              </a:rPr>
              <a:t>e</a:t>
            </a:r>
            <a:r>
              <a:rPr lang="ja-JP" altLang="en-US" sz="1400" dirty="0">
                <a:latin typeface="Meiryo"/>
                <a:ea typeface="Meiryo"/>
                <a:cs typeface="+mn-lt"/>
              </a:rPr>
              <a:t>’</a:t>
            </a:r>
            <a:r>
              <a:rPr lang="en-US" altLang="ja-JP" sz="1400" dirty="0">
                <a:latin typeface="Meiryo"/>
                <a:ea typeface="Meiryo"/>
                <a:cs typeface="+mn-lt"/>
              </a:rPr>
              <a:t>s</a:t>
            </a:r>
            <a:r>
              <a:rPr lang="ja-JP" altLang="en-US" sz="1400" dirty="0">
                <a:latin typeface="Meiryo"/>
                <a:ea typeface="Meiryo"/>
                <a:cs typeface="+mn-lt"/>
              </a:rPr>
              <a:t> </a:t>
            </a:r>
            <a:r>
              <a:rPr lang="en-US" altLang="ja-JP" sz="1400" dirty="0">
                <a:latin typeface="Meiryo"/>
                <a:ea typeface="Meiryo"/>
                <a:cs typeface="+mn-lt"/>
              </a:rPr>
              <a:t>formal</a:t>
            </a:r>
            <a:r>
              <a:rPr lang="ja-JP" altLang="en-US" sz="1400" dirty="0">
                <a:latin typeface="Meiryo"/>
                <a:ea typeface="Meiryo"/>
                <a:cs typeface="+mn-lt"/>
              </a:rPr>
              <a:t> </a:t>
            </a:r>
            <a:r>
              <a:rPr lang="en-US" altLang="ja-JP" sz="1400" dirty="0">
                <a:latin typeface="Meiryo"/>
                <a:ea typeface="Meiryo"/>
                <a:cs typeface="+mn-lt"/>
              </a:rPr>
              <a:t>ac</a:t>
            </a:r>
            <a:r>
              <a:rPr lang="ja-JP" sz="1400" dirty="0">
                <a:latin typeface="Meiryo"/>
                <a:ea typeface="Meiryo"/>
                <a:cs typeface="+mn-lt"/>
              </a:rPr>
              <a:t>c</a:t>
            </a:r>
            <a:r>
              <a:rPr lang="en-US" altLang="ja-JP" sz="1400" dirty="0" err="1">
                <a:latin typeface="Meiryo"/>
                <a:ea typeface="Meiryo"/>
                <a:cs typeface="+mn-lt"/>
              </a:rPr>
              <a:t>ession</a:t>
            </a:r>
            <a:r>
              <a:rPr lang="ja-JP" altLang="en-US" sz="1400" dirty="0">
                <a:latin typeface="Meiryo"/>
                <a:ea typeface="Meiryo"/>
                <a:cs typeface="+mn-lt"/>
              </a:rPr>
              <a:t> </a:t>
            </a:r>
            <a:r>
              <a:rPr lang="en-US" altLang="ja-JP" sz="1400" dirty="0">
                <a:latin typeface="Meiryo"/>
                <a:ea typeface="Meiryo"/>
                <a:cs typeface="+mn-lt"/>
              </a:rPr>
              <a:t>to</a:t>
            </a:r>
            <a:r>
              <a:rPr lang="ja-JP" altLang="en-US" sz="1400" dirty="0">
                <a:latin typeface="Meiryo"/>
                <a:ea typeface="Meiryo"/>
                <a:cs typeface="+mn-lt"/>
              </a:rPr>
              <a:t> </a:t>
            </a:r>
            <a:r>
              <a:rPr lang="ja-JP" sz="1400" dirty="0">
                <a:latin typeface="Meiryo"/>
                <a:ea typeface="Meiryo"/>
                <a:cs typeface="+mn-lt"/>
              </a:rPr>
              <a:t>ASEAN</a:t>
            </a:r>
            <a:r>
              <a:rPr lang="en-US" altLang="ja-JP" sz="1400" dirty="0">
                <a:latin typeface="Meiryo"/>
                <a:ea typeface="Meiryo"/>
                <a:cs typeface="+mn-lt"/>
              </a:rPr>
              <a:t>.</a:t>
            </a:r>
            <a:endParaRPr lang="ja-JP" altLang="en-US" dirty="0"/>
          </a:p>
        </p:txBody>
      </p:sp>
      <p:sp>
        <p:nvSpPr>
          <p:cNvPr id="8" name="テキスト ボックス 1">
            <a:extLst>
              <a:ext uri="{FF2B5EF4-FFF2-40B4-BE49-F238E27FC236}">
                <a16:creationId xmlns:a16="http://schemas.microsoft.com/office/drawing/2014/main" id="{49347FEE-9C34-CC44-5C20-CB92D5FD31B2}"/>
              </a:ext>
            </a:extLst>
          </p:cNvPr>
          <p:cNvSpPr txBox="1"/>
          <p:nvPr/>
        </p:nvSpPr>
        <p:spPr>
          <a:xfrm>
            <a:off x="3607951"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sz="2200" b="1">
                <a:latin typeface="Meiryo"/>
                <a:ea typeface="Meiryo"/>
                <a:cs typeface="+mn-lt"/>
              </a:rPr>
              <a:t>2</a:t>
            </a:r>
            <a:r>
              <a:rPr lang="en-US" altLang="ja-JP" sz="2200" b="1">
                <a:latin typeface="Meiryo"/>
                <a:ea typeface="+mn-lt"/>
                <a:cs typeface="+mn-lt"/>
              </a:rPr>
              <a:t>7.5</a:t>
            </a:r>
            <a:r>
              <a:rPr lang="en-US" altLang="ja-JP" sz="1300" b="1">
                <a:latin typeface="Meiryo"/>
                <a:ea typeface="Meiryo"/>
                <a:cs typeface="+mn-lt"/>
              </a:rPr>
              <a:t> billion yen</a:t>
            </a:r>
            <a:r>
              <a:rPr lang="en-US" altLang="ja-JP" sz="1300" baseline="30000">
                <a:latin typeface="Meiryo"/>
                <a:ea typeface="Meiryo"/>
                <a:cs typeface="+mn-lt"/>
              </a:rPr>
              <a:t>*1</a:t>
            </a:r>
            <a:endParaRPr lang="ja-JP" sz="1300" baseline="30000">
              <a:latin typeface="Meiryo"/>
              <a:ea typeface="Meiryo"/>
              <a:cs typeface="+mn-lt"/>
            </a:endParaRPr>
          </a:p>
          <a:p>
            <a:pPr algn="r"/>
            <a:r>
              <a:rPr lang="en-US" altLang="ja-JP" sz="2200" b="1">
                <a:latin typeface="Meiryo"/>
                <a:ea typeface="+mn-lt"/>
                <a:cs typeface="+mn-lt"/>
              </a:rPr>
              <a:t>548.9</a:t>
            </a:r>
            <a:r>
              <a:rPr lang="en-US" altLang="ja-JP" sz="1300" b="1" dirty="0">
                <a:latin typeface="Meiryo"/>
                <a:ea typeface="+mn-lt"/>
                <a:cs typeface="+mn-lt"/>
              </a:rPr>
              <a:t> </a:t>
            </a:r>
            <a:r>
              <a:rPr lang="en-US" sz="1300" b="1">
                <a:latin typeface="Meiryo"/>
                <a:ea typeface="Meiryo"/>
                <a:cs typeface="+mn-lt"/>
              </a:rPr>
              <a:t>billion </a:t>
            </a:r>
            <a:r>
              <a:rPr lang="en-US" altLang="ja-JP" sz="1300" b="1">
                <a:latin typeface="Meiryo"/>
                <a:ea typeface="Meiryo"/>
                <a:cs typeface="+mn-lt"/>
              </a:rPr>
              <a:t>yen</a:t>
            </a:r>
            <a:r>
              <a:rPr lang="en-US" altLang="ja-JP" sz="1300" baseline="30000">
                <a:latin typeface="Meiryo"/>
                <a:ea typeface="Meiryo"/>
                <a:cs typeface="+mn-lt"/>
              </a:rPr>
              <a:t>*2</a:t>
            </a:r>
            <a:endParaRPr lang="ja-JP" altLang="en-US" sz="1300" baseline="30000">
              <a:latin typeface="Meiryo"/>
              <a:ea typeface="Meiryo"/>
              <a:cs typeface="+mn-lt"/>
            </a:endParaRPr>
          </a:p>
          <a:p>
            <a:pPr algn="r"/>
            <a:r>
              <a:rPr lang="ja-JP" sz="2200" b="1">
                <a:latin typeface="Meiryo"/>
                <a:ea typeface="Meiryo"/>
                <a:cs typeface="+mn-lt"/>
              </a:rPr>
              <a:t>1</a:t>
            </a:r>
            <a:r>
              <a:rPr lang="en-US" altLang="ja-JP" sz="2200" b="1">
                <a:latin typeface="Meiryo"/>
                <a:ea typeface="+mn-lt"/>
                <a:cs typeface="+mn-lt"/>
              </a:rPr>
              <a:t>4.</a:t>
            </a:r>
            <a:r>
              <a:rPr lang="ja-JP" sz="2200" b="1">
                <a:latin typeface="Meiryo"/>
                <a:ea typeface="Meiryo"/>
                <a:cs typeface="+mn-lt"/>
              </a:rPr>
              <a:t>9</a:t>
            </a:r>
            <a:r>
              <a:rPr lang="ja-JP" altLang="en-US" sz="1300" b="1" dirty="0">
                <a:latin typeface="Meiryo"/>
                <a:ea typeface="Meiryo"/>
                <a:cs typeface="+mn-lt"/>
              </a:rPr>
              <a:t> </a:t>
            </a:r>
            <a:r>
              <a:rPr lang="ja-JP" sz="1300" b="1">
                <a:latin typeface="Meiryo"/>
                <a:ea typeface="Meiryo"/>
                <a:cs typeface="+mn-lt"/>
              </a:rPr>
              <a:t>billion yen</a:t>
            </a:r>
            <a:r>
              <a:rPr lang="ja-JP" sz="1300" baseline="30000">
                <a:latin typeface="Meiryo"/>
                <a:ea typeface="Meiryo"/>
                <a:cs typeface="+mn-lt"/>
              </a:rPr>
              <a:t>*</a:t>
            </a:r>
            <a:r>
              <a:rPr lang="en-US" altLang="ja-JP" sz="1300" baseline="30000">
                <a:latin typeface="Meiryo"/>
                <a:ea typeface="Meiryo"/>
                <a:cs typeface="+mn-lt"/>
              </a:rPr>
              <a:t>3</a:t>
            </a:r>
            <a:endParaRPr lang="ja-JP" altLang="en-US" sz="1300" baseline="30000">
              <a:latin typeface="Meiryo"/>
              <a:ea typeface="Meiryo"/>
              <a:cs typeface="+mn-lt"/>
            </a:endParaRPr>
          </a:p>
        </p:txBody>
      </p:sp>
      <p:sp>
        <p:nvSpPr>
          <p:cNvPr id="10" name="正方形/長方形 9">
            <a:extLst>
              <a:ext uri="{FF2B5EF4-FFF2-40B4-BE49-F238E27FC236}">
                <a16:creationId xmlns:a16="http://schemas.microsoft.com/office/drawing/2014/main" id="{3D906365-EBD9-4CFF-4B2F-CCC6C76ACB4F}"/>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2" name="テキスト ボックス 7">
            <a:extLst>
              <a:ext uri="{FF2B5EF4-FFF2-40B4-BE49-F238E27FC236}">
                <a16:creationId xmlns:a16="http://schemas.microsoft.com/office/drawing/2014/main" id="{F398A8D1-F17C-B53D-2AD4-6D757FE715AF}"/>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591.4</a:t>
            </a:r>
            <a:r>
              <a:rPr lang="en-US" altLang="en-US" sz="1400" b="1" dirty="0">
                <a:latin typeface="Meiryo"/>
                <a:ea typeface="Meiryo"/>
                <a:cs typeface="+mn-lt"/>
              </a:rPr>
              <a:t> </a:t>
            </a:r>
            <a:r>
              <a:rPr lang="en-US" sz="1400" b="1">
                <a:latin typeface="Meiryo"/>
                <a:ea typeface="+mn-lt"/>
                <a:cs typeface="+mn-lt"/>
              </a:rPr>
              <a:t>billion yen</a:t>
            </a:r>
            <a:endParaRPr lang="ja-JP" sz="1400" b="1">
              <a:latin typeface="Meiryo"/>
              <a:ea typeface="Meiryo"/>
            </a:endParaRPr>
          </a:p>
        </p:txBody>
      </p:sp>
      <p:grpSp>
        <p:nvGrpSpPr>
          <p:cNvPr id="14" name="グループ化 13">
            <a:extLst>
              <a:ext uri="{FF2B5EF4-FFF2-40B4-BE49-F238E27FC236}">
                <a16:creationId xmlns:a16="http://schemas.microsoft.com/office/drawing/2014/main" id="{D7F7EC7E-99CE-CDF4-D613-CA5D27ACF93A}"/>
              </a:ext>
            </a:extLst>
          </p:cNvPr>
          <p:cNvGrpSpPr/>
          <p:nvPr/>
        </p:nvGrpSpPr>
        <p:grpSpPr>
          <a:xfrm>
            <a:off x="902494" y="2680777"/>
            <a:ext cx="4975495" cy="949905"/>
            <a:chOff x="902494" y="2680777"/>
            <a:chExt cx="4975495" cy="949905"/>
          </a:xfrm>
        </p:grpSpPr>
        <p:sp>
          <p:nvSpPr>
            <p:cNvPr id="16" name="テキスト ボックス 11">
              <a:extLst>
                <a:ext uri="{FF2B5EF4-FFF2-40B4-BE49-F238E27FC236}">
                  <a16:creationId xmlns:a16="http://schemas.microsoft.com/office/drawing/2014/main" id="{39ED4A9A-5DF0-4B28-3192-83B0BDEC1128}"/>
                </a:ext>
              </a:extLst>
            </p:cNvPr>
            <p:cNvSpPr txBox="1"/>
            <p:nvPr/>
          </p:nvSpPr>
          <p:spPr>
            <a:xfrm>
              <a:off x="902494" y="2680777"/>
              <a:ext cx="453945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20" name="テキスト ボックス 14">
              <a:extLst>
                <a:ext uri="{FF2B5EF4-FFF2-40B4-BE49-F238E27FC236}">
                  <a16:creationId xmlns:a16="http://schemas.microsoft.com/office/drawing/2014/main" id="{7838F4C9-A646-39BF-D46B-34D4D3474FA1}"/>
                </a:ext>
              </a:extLst>
            </p:cNvPr>
            <p:cNvSpPr txBox="1"/>
            <p:nvPr/>
          </p:nvSpPr>
          <p:spPr>
            <a:xfrm>
              <a:off x="902494" y="3001841"/>
              <a:ext cx="497549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24" name="テキスト ボックス 11">
              <a:extLst>
                <a:ext uri="{FF2B5EF4-FFF2-40B4-BE49-F238E27FC236}">
                  <a16:creationId xmlns:a16="http://schemas.microsoft.com/office/drawing/2014/main" id="{39ED4A9A-5DF0-4B28-3192-83B0BDEC1128}"/>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Tree>
    <p:extLst>
      <p:ext uri="{BB962C8B-B14F-4D97-AF65-F5344CB8AC3E}">
        <p14:creationId xmlns:p14="http://schemas.microsoft.com/office/powerpoint/2010/main" val="127728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AEC30C34-0650-8FCD-9154-57BA08E60D11}"/>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sp>
        <p:nvSpPr>
          <p:cNvPr id="13" name="テキスト ボックス 12">
            <a:extLst>
              <a:ext uri="{FF2B5EF4-FFF2-40B4-BE49-F238E27FC236}">
                <a16:creationId xmlns:a16="http://schemas.microsoft.com/office/drawing/2014/main" id="{694B3BA0-3077-4E6C-080B-B1C1419B7CF9}"/>
              </a:ext>
            </a:extLst>
          </p:cNvPr>
          <p:cNvSpPr txBox="1"/>
          <p:nvPr/>
        </p:nvSpPr>
        <p:spPr>
          <a:xfrm>
            <a:off x="6189107" y="6720856"/>
            <a:ext cx="36842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Meiryo"/>
                <a:ea typeface="Meiryo"/>
                <a:cs typeface="+mn-lt"/>
              </a:rPr>
              <a:t>Children</a:t>
            </a:r>
            <a:r>
              <a:rPr lang="ja-JP" sz="900" dirty="0">
                <a:latin typeface="Meiryo"/>
                <a:ea typeface="Meiryo"/>
                <a:cs typeface="+mn-lt"/>
              </a:rPr>
              <a:t> </a:t>
            </a:r>
            <a:r>
              <a:rPr lang="en-US" altLang="ja-JP" sz="900">
                <a:latin typeface="Meiryo"/>
                <a:ea typeface="Meiryo"/>
                <a:cs typeface="+mn-lt"/>
              </a:rPr>
              <a:t>in</a:t>
            </a:r>
            <a:r>
              <a:rPr lang="ja-JP" sz="900" dirty="0">
                <a:latin typeface="Meiryo"/>
                <a:ea typeface="Meiryo"/>
                <a:cs typeface="+mn-lt"/>
              </a:rPr>
              <a:t> </a:t>
            </a:r>
            <a:r>
              <a:rPr lang="en-US" altLang="ja-JP" sz="900">
                <a:latin typeface="Meiryo"/>
                <a:ea typeface="Meiryo"/>
                <a:cs typeface="+mn-lt"/>
              </a:rPr>
              <a:t>Papua</a:t>
            </a:r>
            <a:r>
              <a:rPr lang="ja-JP" sz="900" dirty="0">
                <a:latin typeface="Meiryo"/>
                <a:ea typeface="Meiryo"/>
                <a:cs typeface="+mn-lt"/>
              </a:rPr>
              <a:t> </a:t>
            </a:r>
            <a:r>
              <a:rPr lang="en-US" altLang="ja-JP" sz="900">
                <a:latin typeface="Meiryo"/>
                <a:ea typeface="Meiryo"/>
                <a:cs typeface="+mn-lt"/>
              </a:rPr>
              <a:t>New</a:t>
            </a:r>
            <a:r>
              <a:rPr lang="ja-JP" sz="900" dirty="0">
                <a:latin typeface="Meiryo"/>
                <a:ea typeface="Meiryo"/>
                <a:cs typeface="+mn-lt"/>
              </a:rPr>
              <a:t> </a:t>
            </a:r>
            <a:r>
              <a:rPr lang="en-US" altLang="ja-JP" sz="900">
                <a:latin typeface="Meiryo"/>
                <a:ea typeface="Meiryo"/>
                <a:cs typeface="+mn-lt"/>
              </a:rPr>
              <a:t>Guinea,</a:t>
            </a:r>
            <a:r>
              <a:rPr lang="ja-JP" sz="900" dirty="0">
                <a:latin typeface="Meiryo"/>
                <a:ea typeface="Meiryo"/>
                <a:cs typeface="+mn-lt"/>
              </a:rPr>
              <a:t> </a:t>
            </a:r>
            <a:r>
              <a:rPr lang="en-US" altLang="ja-JP" sz="900">
                <a:latin typeface="Meiryo"/>
                <a:ea typeface="Meiryo"/>
                <a:cs typeface="+mn-lt"/>
              </a:rPr>
              <a:t>receiving</a:t>
            </a:r>
            <a:r>
              <a:rPr lang="ja-JP" sz="900" dirty="0">
                <a:latin typeface="Meiryo"/>
                <a:ea typeface="Meiryo"/>
                <a:cs typeface="+mn-lt"/>
              </a:rPr>
              <a:t> </a:t>
            </a:r>
            <a:r>
              <a:rPr lang="en-US" altLang="ja-JP" sz="900">
                <a:latin typeface="Meiryo"/>
                <a:ea typeface="Meiryo"/>
                <a:cs typeface="+mn-lt"/>
              </a:rPr>
              <a:t>textbooks</a:t>
            </a:r>
            <a:r>
              <a:rPr lang="ja-JP" sz="900" dirty="0">
                <a:latin typeface="Meiryo"/>
                <a:ea typeface="Meiryo"/>
                <a:cs typeface="+mn-lt"/>
              </a:rPr>
              <a:t> </a:t>
            </a:r>
            <a:r>
              <a:rPr lang="en-US" altLang="ja-JP" sz="900">
                <a:latin typeface="Meiryo"/>
                <a:ea typeface="Meiryo"/>
                <a:cs typeface="+mn-lt"/>
              </a:rPr>
              <a:t>that</a:t>
            </a:r>
            <a:r>
              <a:rPr lang="ja-JP" sz="900" dirty="0">
                <a:latin typeface="Meiryo"/>
                <a:ea typeface="Meiryo"/>
                <a:cs typeface="+mn-lt"/>
              </a:rPr>
              <a:t> </a:t>
            </a:r>
            <a:r>
              <a:rPr lang="en-US" altLang="ja-JP" sz="900">
                <a:latin typeface="Meiryo"/>
                <a:ea typeface="Meiryo"/>
                <a:cs typeface="+mn-lt"/>
              </a:rPr>
              <a:t>incorporate</a:t>
            </a:r>
            <a:r>
              <a:rPr lang="ja-JP" sz="900" dirty="0">
                <a:latin typeface="Meiryo"/>
                <a:ea typeface="Meiryo"/>
                <a:cs typeface="+mn-lt"/>
              </a:rPr>
              <a:t> </a:t>
            </a:r>
            <a:r>
              <a:rPr lang="en-US" altLang="ja-JP" sz="900">
                <a:latin typeface="Meiryo"/>
                <a:ea typeface="Meiryo"/>
                <a:cs typeface="+mn-lt"/>
              </a:rPr>
              <a:t>Japan's</a:t>
            </a:r>
            <a:r>
              <a:rPr lang="ja-JP" sz="900" dirty="0">
                <a:latin typeface="Meiryo"/>
                <a:ea typeface="Meiryo"/>
                <a:cs typeface="+mn-lt"/>
              </a:rPr>
              <a:t> </a:t>
            </a:r>
            <a:r>
              <a:rPr lang="en-US" altLang="ja-JP" sz="900">
                <a:latin typeface="Meiryo"/>
                <a:ea typeface="Meiryo"/>
                <a:cs typeface="+mn-lt"/>
              </a:rPr>
              <a:t>mathematics</a:t>
            </a:r>
            <a:r>
              <a:rPr lang="ja-JP" sz="900" dirty="0">
                <a:latin typeface="Meiryo"/>
                <a:ea typeface="Meiryo"/>
                <a:cs typeface="+mn-lt"/>
              </a:rPr>
              <a:t> </a:t>
            </a:r>
            <a:r>
              <a:rPr lang="en-US" altLang="ja-JP" sz="900">
                <a:latin typeface="Meiryo"/>
                <a:ea typeface="Meiryo"/>
                <a:cs typeface="+mn-lt"/>
              </a:rPr>
              <a:t>teaching</a:t>
            </a:r>
            <a:r>
              <a:rPr lang="ja-JP" sz="900" dirty="0">
                <a:latin typeface="Meiryo"/>
                <a:ea typeface="Meiryo"/>
                <a:cs typeface="+mn-lt"/>
              </a:rPr>
              <a:t> </a:t>
            </a:r>
            <a:r>
              <a:rPr lang="en-US" altLang="ja-JP" sz="900">
                <a:latin typeface="Meiryo"/>
                <a:ea typeface="Meiryo"/>
                <a:cs typeface="+mn-lt"/>
              </a:rPr>
              <a:t>approach</a:t>
            </a:r>
            <a:endParaRPr lang="ja-JP" altLang="en-US"/>
          </a:p>
        </p:txBody>
      </p:sp>
      <p:pic>
        <p:nvPicPr>
          <p:cNvPr id="15" name="図 14">
            <a:extLst>
              <a:ext uri="{FF2B5EF4-FFF2-40B4-BE49-F238E27FC236}">
                <a16:creationId xmlns:a16="http://schemas.microsoft.com/office/drawing/2014/main" id="{888993F8-8360-3D61-7631-3B2E9A8F4EAA}"/>
              </a:ext>
            </a:extLst>
          </p:cNvPr>
          <p:cNvPicPr>
            <a:picLocks noChangeAspect="1"/>
          </p:cNvPicPr>
          <p:nvPr/>
        </p:nvPicPr>
        <p:blipFill>
          <a:blip r:embed="rId2"/>
          <a:srcRect l="107" t="4104" r="5650" b="2246"/>
          <a:stretch>
            <a:fillRect/>
          </a:stretch>
        </p:blipFill>
        <p:spPr>
          <a:xfrm>
            <a:off x="6247764" y="4099147"/>
            <a:ext cx="3502285" cy="2610144"/>
          </a:xfrm>
          <a:prstGeom prst="rect">
            <a:avLst/>
          </a:prstGeom>
          <a:ln>
            <a:noFill/>
          </a:ln>
        </p:spPr>
      </p:pic>
      <p:grpSp>
        <p:nvGrpSpPr>
          <p:cNvPr id="23" name="グループ化 22">
            <a:extLst>
              <a:ext uri="{FF2B5EF4-FFF2-40B4-BE49-F238E27FC236}">
                <a16:creationId xmlns:a16="http://schemas.microsoft.com/office/drawing/2014/main" id="{D46895FD-9BB1-078C-9FC7-FF61B0DBC11D}"/>
              </a:ext>
            </a:extLst>
          </p:cNvPr>
          <p:cNvGrpSpPr/>
          <p:nvPr/>
        </p:nvGrpSpPr>
        <p:grpSpPr>
          <a:xfrm>
            <a:off x="10154487" y="7132940"/>
            <a:ext cx="476056" cy="275437"/>
            <a:chOff x="9952321" y="7089339"/>
            <a:chExt cx="476056" cy="275437"/>
          </a:xfrm>
        </p:grpSpPr>
        <p:sp>
          <p:nvSpPr>
            <p:cNvPr id="21" name="楕円 20">
              <a:extLst>
                <a:ext uri="{FF2B5EF4-FFF2-40B4-BE49-F238E27FC236}">
                  <a16:creationId xmlns:a16="http://schemas.microsoft.com/office/drawing/2014/main" id="{654D5610-0D1E-D6AD-2C36-FDD0AA952CB3}"/>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F05AF6EC-12B5-E06D-B950-76715B10238E}"/>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13</a:t>
              </a:r>
              <a:endParaRPr lang="ja-JP" dirty="0"/>
            </a:p>
          </p:txBody>
        </p:sp>
      </p:grpSp>
      <p:sp>
        <p:nvSpPr>
          <p:cNvPr id="4" name="テキスト ボックス タイトル">
            <a:extLst>
              <a:ext uri="{FF2B5EF4-FFF2-40B4-BE49-F238E27FC236}">
                <a16:creationId xmlns:a16="http://schemas.microsoft.com/office/drawing/2014/main" id="{0E60BE00-99DB-FD96-36A8-F2041D9725F0}"/>
              </a:ext>
            </a:extLst>
          </p:cNvPr>
          <p:cNvSpPr txBox="1"/>
          <p:nvPr/>
        </p:nvSpPr>
        <p:spPr>
          <a:xfrm>
            <a:off x="1681565" y="770915"/>
            <a:ext cx="7105162"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n-lt"/>
                <a:cs typeface="+mn-lt"/>
              </a:rPr>
              <a:t>Overview</a:t>
            </a:r>
            <a:r>
              <a:rPr lang="ja-JP" altLang="en-US" sz="2800" b="1" dirty="0">
                <a:latin typeface="Meiryo"/>
                <a:ea typeface="Meiryo"/>
                <a:cs typeface="+mn-lt"/>
              </a:rPr>
              <a:t> </a:t>
            </a:r>
            <a:r>
              <a:rPr lang="en-US" altLang="ja-JP" sz="2800" b="1" dirty="0">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r>
              <a:rPr lang="en-US" altLang="ja-JP" sz="2000" b="1">
                <a:latin typeface="Meiryo"/>
                <a:ea typeface="+mn-lt"/>
                <a:cs typeface="+mn-lt"/>
              </a:rPr>
              <a:t>The Pacific</a:t>
            </a:r>
            <a:endParaRPr lang="ja-JP" altLang="en-US" sz="2000" b="1">
              <a:latin typeface="Meiryo"/>
              <a:ea typeface="Meiryo"/>
              <a:cs typeface="+mn-lt"/>
            </a:endParaRPr>
          </a:p>
        </p:txBody>
      </p:sp>
      <p:sp>
        <p:nvSpPr>
          <p:cNvPr id="30" name="テキスト ボックス 1">
            <a:extLst>
              <a:ext uri="{FF2B5EF4-FFF2-40B4-BE49-F238E27FC236}">
                <a16:creationId xmlns:a16="http://schemas.microsoft.com/office/drawing/2014/main" id="{9E105E20-E9AB-8EFB-879F-99A449FC216C}"/>
              </a:ext>
            </a:extLst>
          </p:cNvPr>
          <p:cNvSpPr txBox="1"/>
          <p:nvPr/>
        </p:nvSpPr>
        <p:spPr>
          <a:xfrm>
            <a:off x="3457988"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b="1">
                <a:latin typeface="Meiryo"/>
                <a:ea typeface="Meiryo"/>
                <a:cs typeface="+mn-lt"/>
              </a:rPr>
              <a:t>5.6</a:t>
            </a:r>
            <a:r>
              <a:rPr lang="en-US" altLang="ja-JP" sz="1300" b="1">
                <a:latin typeface="Meiryo"/>
                <a:ea typeface="Meiryo"/>
                <a:cs typeface="+mn-lt"/>
              </a:rPr>
              <a:t> billion yen</a:t>
            </a:r>
            <a:endParaRPr lang="en-US" altLang="ja-JP" sz="1300" baseline="30000">
              <a:latin typeface="Meiryo"/>
              <a:ea typeface="Meiryo"/>
              <a:cs typeface="+mn-lt"/>
            </a:endParaRPr>
          </a:p>
          <a:p>
            <a:pPr algn="r"/>
            <a:r>
              <a:rPr lang="en-US" altLang="ja-JP" sz="2200" b="1">
                <a:latin typeface="Meiryo"/>
                <a:ea typeface="游ゴシック"/>
                <a:cs typeface="+mn-lt"/>
              </a:rPr>
              <a:t>5.0</a:t>
            </a:r>
            <a:r>
              <a:rPr lang="en-US" altLang="ja-JP" sz="1300" b="1" dirty="0">
                <a:latin typeface="Meiryo"/>
                <a:ea typeface="+mn-lt"/>
                <a:cs typeface="+mn-lt"/>
              </a:rPr>
              <a:t> </a:t>
            </a:r>
            <a:r>
              <a:rPr lang="en-US" sz="1300" b="1" dirty="0">
                <a:latin typeface="Meiryo"/>
                <a:ea typeface="Meiryo"/>
                <a:cs typeface="+mn-lt"/>
              </a:rPr>
              <a:t>billion </a:t>
            </a:r>
            <a:r>
              <a:rPr lang="en-US" altLang="ja-JP" sz="1300" b="1">
                <a:latin typeface="Meiryo"/>
                <a:ea typeface="Meiryo"/>
                <a:cs typeface="+mn-lt"/>
              </a:rPr>
              <a:t>yen</a:t>
            </a:r>
            <a:endParaRPr lang="en-US" altLang="ja-JP" sz="1300" baseline="30000">
              <a:latin typeface="Meiryo"/>
              <a:ea typeface="Meiryo"/>
              <a:cs typeface="+mn-lt"/>
            </a:endParaRPr>
          </a:p>
          <a:p>
            <a:pPr algn="r"/>
            <a:r>
              <a:rPr lang="ja-JP" sz="2200" b="1" dirty="0">
                <a:latin typeface="Meiryo"/>
                <a:ea typeface="Meiryo"/>
                <a:cs typeface="+mn-lt"/>
              </a:rPr>
              <a:t>1</a:t>
            </a:r>
            <a:r>
              <a:rPr lang="en-US" altLang="ja-JP" sz="2200" b="1">
                <a:latin typeface="Meiryo"/>
                <a:ea typeface="+mn-lt"/>
                <a:cs typeface="+mn-lt"/>
              </a:rPr>
              <a:t>2.</a:t>
            </a:r>
            <a:r>
              <a:rPr lang="ja-JP" sz="2200" b="1" dirty="0">
                <a:latin typeface="Meiryo"/>
                <a:ea typeface="Meiryo"/>
                <a:cs typeface="+mn-lt"/>
              </a:rPr>
              <a:t>9</a:t>
            </a:r>
            <a:r>
              <a:rPr lang="ja-JP" altLang="en-US" sz="1300" b="1" dirty="0">
                <a:latin typeface="Meiryo"/>
                <a:ea typeface="Meiryo"/>
                <a:cs typeface="+mn-lt"/>
              </a:rPr>
              <a:t> </a:t>
            </a:r>
            <a:r>
              <a:rPr lang="ja-JP" sz="1300" b="1">
                <a:latin typeface="Meiryo"/>
                <a:ea typeface="Meiryo"/>
                <a:cs typeface="+mn-lt"/>
              </a:rPr>
              <a:t>billion yen</a:t>
            </a:r>
            <a:endParaRPr lang="en-US" altLang="ja-JP" sz="1300" baseline="30000">
              <a:latin typeface="Meiryo"/>
              <a:ea typeface="Meiryo"/>
              <a:cs typeface="+mn-lt"/>
            </a:endParaRPr>
          </a:p>
        </p:txBody>
      </p:sp>
      <p:sp>
        <p:nvSpPr>
          <p:cNvPr id="32" name="正方形/長方形 31">
            <a:extLst>
              <a:ext uri="{FF2B5EF4-FFF2-40B4-BE49-F238E27FC236}">
                <a16:creationId xmlns:a16="http://schemas.microsoft.com/office/drawing/2014/main" id="{4442973C-1F75-9C0C-0F10-07EC741A9CDD}"/>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34" name="テキスト ボックス 7">
            <a:extLst>
              <a:ext uri="{FF2B5EF4-FFF2-40B4-BE49-F238E27FC236}">
                <a16:creationId xmlns:a16="http://schemas.microsoft.com/office/drawing/2014/main" id="{6AEE452D-A20D-FF8F-A91D-E0130EFB4ADC}"/>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23.5</a:t>
            </a:r>
            <a:r>
              <a:rPr lang="en-US" altLang="en-US" sz="1400" b="1" dirty="0">
                <a:latin typeface="Meiryo"/>
                <a:ea typeface="Meiryo"/>
                <a:cs typeface="+mn-lt"/>
              </a:rPr>
              <a:t> </a:t>
            </a:r>
            <a:r>
              <a:rPr lang="en-US" sz="1400" b="1">
                <a:latin typeface="Meiryo"/>
                <a:ea typeface="+mn-lt"/>
                <a:cs typeface="+mn-lt"/>
              </a:rPr>
              <a:t>billion yen</a:t>
            </a:r>
            <a:endParaRPr lang="ja-JP" sz="1400" b="1">
              <a:latin typeface="Meiryo"/>
              <a:ea typeface="Meiryo"/>
            </a:endParaRPr>
          </a:p>
        </p:txBody>
      </p:sp>
      <p:grpSp>
        <p:nvGrpSpPr>
          <p:cNvPr id="39" name="グループ化 38">
            <a:extLst>
              <a:ext uri="{FF2B5EF4-FFF2-40B4-BE49-F238E27FC236}">
                <a16:creationId xmlns:a16="http://schemas.microsoft.com/office/drawing/2014/main" id="{3BAC8B31-C54C-D7E5-97D2-47FF166C2B22}"/>
              </a:ext>
            </a:extLst>
          </p:cNvPr>
          <p:cNvGrpSpPr/>
          <p:nvPr/>
        </p:nvGrpSpPr>
        <p:grpSpPr>
          <a:xfrm>
            <a:off x="902494" y="2680777"/>
            <a:ext cx="4024127" cy="949905"/>
            <a:chOff x="902494" y="2680777"/>
            <a:chExt cx="4024127" cy="949905"/>
          </a:xfrm>
        </p:grpSpPr>
        <p:sp>
          <p:nvSpPr>
            <p:cNvPr id="36" name="テキスト ボックス 11">
              <a:extLst>
                <a:ext uri="{FF2B5EF4-FFF2-40B4-BE49-F238E27FC236}">
                  <a16:creationId xmlns:a16="http://schemas.microsoft.com/office/drawing/2014/main" id="{3A375E9A-08E1-ADA8-BD8E-8E4DABFCDFAF}"/>
                </a:ext>
              </a:extLst>
            </p:cNvPr>
            <p:cNvSpPr txBox="1"/>
            <p:nvPr/>
          </p:nvSpPr>
          <p:spPr>
            <a:xfrm>
              <a:off x="902494" y="2680777"/>
              <a:ext cx="33397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37" name="テキスト ボックス 14">
              <a:extLst>
                <a:ext uri="{FF2B5EF4-FFF2-40B4-BE49-F238E27FC236}">
                  <a16:creationId xmlns:a16="http://schemas.microsoft.com/office/drawing/2014/main" id="{06964F3E-40C4-CDE5-2789-E973546B0BE4}"/>
                </a:ext>
              </a:extLst>
            </p:cNvPr>
            <p:cNvSpPr txBox="1"/>
            <p:nvPr/>
          </p:nvSpPr>
          <p:spPr>
            <a:xfrm>
              <a:off x="902494" y="3001841"/>
              <a:ext cx="37846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38" name="テキスト ボックス 11">
              <a:extLst>
                <a:ext uri="{FF2B5EF4-FFF2-40B4-BE49-F238E27FC236}">
                  <a16:creationId xmlns:a16="http://schemas.microsoft.com/office/drawing/2014/main" id="{E801983C-8272-B7CB-C7E1-1BE26177D8B3}"/>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
        <p:nvSpPr>
          <p:cNvPr id="41" name="テキスト ボックス 15">
            <a:extLst>
              <a:ext uri="{FF2B5EF4-FFF2-40B4-BE49-F238E27FC236}">
                <a16:creationId xmlns:a16="http://schemas.microsoft.com/office/drawing/2014/main" id="{3805E0B2-9AE3-44F1-D1D5-D22E699D96E2}"/>
              </a:ext>
            </a:extLst>
          </p:cNvPr>
          <p:cNvSpPr txBox="1"/>
          <p:nvPr/>
        </p:nvSpPr>
        <p:spPr>
          <a:xfrm>
            <a:off x="991925" y="4095812"/>
            <a:ext cx="5236172" cy="31495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en-US" altLang="ja-JP" sz="1400">
                <a:latin typeface="Meiryo"/>
                <a:ea typeface="Meiryo"/>
                <a:cs typeface="+mn-lt"/>
              </a:rPr>
              <a:t>When an earthquake struck Vanuatu in December 2024, JICA provided emergency relief and supported recovery efforts to advance a resilient and sustainable reconstruction in line with the Build Back Better approach.</a:t>
            </a:r>
            <a:endParaRPr lang="ja-JP" altLang="en-US" sz="1400">
              <a:latin typeface="Meiryo"/>
              <a:ea typeface="Meiryo"/>
              <a:cs typeface="+mn-lt"/>
            </a:endParaRPr>
          </a:p>
          <a:p>
            <a:pPr marL="182880" indent="-182880">
              <a:spcBef>
                <a:spcPts val="1000"/>
              </a:spcBef>
              <a:buFont typeface="Arial"/>
              <a:buChar char="•"/>
            </a:pPr>
            <a:r>
              <a:rPr lang="en-US" sz="1400" dirty="0">
                <a:latin typeface="Meiryo"/>
                <a:ea typeface="Meiryo"/>
                <a:cs typeface="+mn-lt"/>
              </a:rPr>
              <a:t>In</a:t>
            </a:r>
            <a:r>
              <a:rPr lang="en-US" altLang="ja-JP" sz="1400" dirty="0">
                <a:latin typeface="Meiryo"/>
                <a:ea typeface="Meiryo"/>
                <a:cs typeface="+mn-lt"/>
              </a:rPr>
              <a:t> </a:t>
            </a:r>
            <a:r>
              <a:rPr lang="en-US" sz="1400" dirty="0">
                <a:latin typeface="Meiryo"/>
                <a:ea typeface="Meiryo"/>
                <a:cs typeface="+mn-lt"/>
              </a:rPr>
              <a:t>the</a:t>
            </a:r>
            <a:r>
              <a:rPr lang="en-US" altLang="ja-JP" sz="1400" dirty="0">
                <a:latin typeface="Meiryo"/>
                <a:ea typeface="Meiryo"/>
                <a:cs typeface="+mn-lt"/>
              </a:rPr>
              <a:t> </a:t>
            </a:r>
            <a:r>
              <a:rPr lang="en-US" sz="1400" dirty="0">
                <a:latin typeface="Meiryo"/>
                <a:ea typeface="Meiryo"/>
                <a:cs typeface="+mn-lt"/>
              </a:rPr>
              <a:t>Federated States of</a:t>
            </a:r>
            <a:r>
              <a:rPr lang="en-US" altLang="ja-JP" sz="1400" dirty="0">
                <a:latin typeface="Meiryo"/>
                <a:ea typeface="Meiryo"/>
                <a:cs typeface="+mn-lt"/>
              </a:rPr>
              <a:t> </a:t>
            </a:r>
            <a:r>
              <a:rPr lang="en-US" sz="1400" dirty="0">
                <a:latin typeface="Meiryo"/>
                <a:ea typeface="Meiryo"/>
                <a:cs typeface="+mn-lt"/>
              </a:rPr>
              <a:t>Micronesia,</a:t>
            </a:r>
            <a:r>
              <a:rPr lang="en-US" altLang="ja-JP" sz="1400" dirty="0">
                <a:latin typeface="Meiryo"/>
                <a:ea typeface="Meiryo"/>
                <a:cs typeface="+mn-lt"/>
              </a:rPr>
              <a:t> </a:t>
            </a:r>
            <a:r>
              <a:rPr lang="en-US" sz="1400" dirty="0">
                <a:latin typeface="Meiryo"/>
                <a:ea typeface="Meiryo"/>
                <a:cs typeface="+mn-lt"/>
              </a:rPr>
              <a:t>JICA</a:t>
            </a:r>
            <a:r>
              <a:rPr lang="en-US" altLang="ja-JP" sz="1400" dirty="0">
                <a:latin typeface="Meiryo"/>
                <a:ea typeface="Meiryo"/>
                <a:cs typeface="+mn-lt"/>
              </a:rPr>
              <a:t> </a:t>
            </a:r>
            <a:r>
              <a:rPr lang="en-US" sz="1400" dirty="0">
                <a:latin typeface="Meiryo"/>
                <a:ea typeface="Meiryo"/>
                <a:cs typeface="+mn-lt"/>
              </a:rPr>
              <a:t>began the Pohnpei Port Expansion </a:t>
            </a:r>
            <a:r>
              <a:rPr lang="en-US" altLang="ja-JP" sz="1400" dirty="0">
                <a:latin typeface="Meiryo"/>
                <a:ea typeface="Meiryo"/>
                <a:cs typeface="+mn-lt"/>
              </a:rPr>
              <a:t>Project</a:t>
            </a:r>
            <a:r>
              <a:rPr lang="en-US" sz="1400" dirty="0">
                <a:latin typeface="Meiryo"/>
                <a:ea typeface="Meiryo"/>
                <a:cs typeface="+mn-lt"/>
              </a:rPr>
              <a:t>, which is funded by grants, to</a:t>
            </a:r>
            <a:r>
              <a:rPr lang="en-US" altLang="ja-JP" sz="1400" dirty="0">
                <a:latin typeface="Meiryo"/>
                <a:ea typeface="Meiryo"/>
                <a:cs typeface="+mn-lt"/>
              </a:rPr>
              <a:t> </a:t>
            </a:r>
            <a:r>
              <a:rPr lang="en-US" sz="1400" dirty="0">
                <a:latin typeface="Meiryo"/>
                <a:ea typeface="Meiryo"/>
                <a:cs typeface="+mn-lt"/>
              </a:rPr>
              <a:t>improve marine</a:t>
            </a:r>
            <a:r>
              <a:rPr lang="en-US" altLang="ja-JP" sz="1400" dirty="0">
                <a:latin typeface="Meiryo"/>
                <a:ea typeface="Meiryo"/>
                <a:cs typeface="+mn-lt"/>
              </a:rPr>
              <a:t> </a:t>
            </a:r>
            <a:r>
              <a:rPr lang="en-US" sz="1400" dirty="0">
                <a:latin typeface="Meiryo"/>
                <a:ea typeface="Meiryo"/>
                <a:cs typeface="+mn-lt"/>
              </a:rPr>
              <a:t>logistics and</a:t>
            </a:r>
            <a:r>
              <a:rPr lang="en-US" altLang="ja-JP" sz="1400" dirty="0">
                <a:latin typeface="Meiryo"/>
                <a:ea typeface="Meiryo"/>
                <a:cs typeface="+mn-lt"/>
              </a:rPr>
              <a:t> </a:t>
            </a:r>
            <a:r>
              <a:rPr lang="en-US" sz="1400" dirty="0">
                <a:latin typeface="Meiryo"/>
                <a:ea typeface="Meiryo"/>
                <a:cs typeface="+mn-lt"/>
              </a:rPr>
              <a:t>increase safety at the country’s largest port.</a:t>
            </a:r>
            <a:endParaRPr lang="ja-JP" dirty="0"/>
          </a:p>
          <a:p>
            <a:pPr marL="182880" indent="-182880">
              <a:spcBef>
                <a:spcPts val="1000"/>
              </a:spcBef>
              <a:buFont typeface="Arial"/>
              <a:buChar char="•"/>
            </a:pPr>
            <a:r>
              <a:rPr lang="en-US" sz="1400" dirty="0">
                <a:latin typeface="Meiryo"/>
                <a:ea typeface="Meiryo"/>
                <a:cs typeface="+mn-lt"/>
              </a:rPr>
              <a:t>In Papua New Guinea,</a:t>
            </a:r>
            <a:r>
              <a:rPr lang="en-US" altLang="ja-JP" sz="1400" dirty="0">
                <a:latin typeface="Meiryo"/>
                <a:ea typeface="Meiryo"/>
                <a:cs typeface="+mn-lt"/>
              </a:rPr>
              <a:t> </a:t>
            </a:r>
            <a:r>
              <a:rPr lang="en-US" sz="1400" dirty="0">
                <a:latin typeface="Meiryo"/>
                <a:ea typeface="Meiryo"/>
                <a:cs typeface="+mn-lt"/>
              </a:rPr>
              <a:t>it has played a central</a:t>
            </a:r>
            <a:r>
              <a:rPr lang="en-US" altLang="ja-JP" sz="1400" dirty="0">
                <a:latin typeface="Meiryo"/>
                <a:ea typeface="Meiryo"/>
                <a:cs typeface="+mn-lt"/>
              </a:rPr>
              <a:t> </a:t>
            </a:r>
            <a:r>
              <a:rPr lang="en-US" sz="1400" dirty="0">
                <a:latin typeface="Meiryo"/>
                <a:ea typeface="Meiryo"/>
                <a:cs typeface="+mn-lt"/>
              </a:rPr>
              <a:t>role in the</a:t>
            </a:r>
            <a:r>
              <a:rPr lang="en-US" altLang="ja-JP" sz="1400" dirty="0">
                <a:latin typeface="Meiryo"/>
                <a:ea typeface="Meiryo"/>
                <a:cs typeface="+mn-lt"/>
              </a:rPr>
              <a:t> </a:t>
            </a:r>
            <a:r>
              <a:rPr lang="en-US" sz="1400" dirty="0">
                <a:latin typeface="Meiryo"/>
                <a:ea typeface="Meiryo"/>
                <a:cs typeface="+mn-lt"/>
              </a:rPr>
              <a:t>development of</a:t>
            </a:r>
            <a:r>
              <a:rPr lang="en-US" altLang="ja-JP" sz="1400" dirty="0">
                <a:latin typeface="Meiryo"/>
                <a:ea typeface="Meiryo"/>
                <a:cs typeface="+mn-lt"/>
              </a:rPr>
              <a:t> </a:t>
            </a:r>
            <a:r>
              <a:rPr lang="en-US" sz="1400" dirty="0">
                <a:latin typeface="Meiryo"/>
                <a:ea typeface="Meiryo"/>
                <a:cs typeface="+mn-lt"/>
              </a:rPr>
              <a:t>teaching materials</a:t>
            </a:r>
            <a:r>
              <a:rPr lang="en-US" altLang="ja-JP" sz="1400" dirty="0">
                <a:latin typeface="Meiryo"/>
                <a:ea typeface="Meiryo"/>
                <a:cs typeface="+mn-lt"/>
              </a:rPr>
              <a:t> </a:t>
            </a:r>
            <a:r>
              <a:rPr lang="en-US" sz="1400" dirty="0">
                <a:latin typeface="Meiryo"/>
                <a:ea typeface="Meiryo"/>
                <a:cs typeface="+mn-lt"/>
              </a:rPr>
              <a:t>and</a:t>
            </a:r>
            <a:r>
              <a:rPr lang="en-US" altLang="ja-JP" sz="1400" dirty="0">
                <a:latin typeface="Meiryo"/>
                <a:ea typeface="Meiryo"/>
                <a:cs typeface="+mn-lt"/>
              </a:rPr>
              <a:t> </a:t>
            </a:r>
            <a:r>
              <a:rPr lang="en-US" sz="1400" dirty="0">
                <a:latin typeface="Meiryo"/>
                <a:ea typeface="Meiryo"/>
                <a:cs typeface="+mn-lt"/>
              </a:rPr>
              <a:t>the</a:t>
            </a:r>
            <a:r>
              <a:rPr lang="en-US" altLang="ja-JP" sz="1400" dirty="0">
                <a:latin typeface="Meiryo"/>
                <a:ea typeface="Meiryo"/>
                <a:cs typeface="+mn-lt"/>
              </a:rPr>
              <a:t> </a:t>
            </a:r>
            <a:r>
              <a:rPr lang="en-US" sz="1400" dirty="0">
                <a:latin typeface="Meiryo"/>
                <a:ea typeface="Meiryo"/>
                <a:cs typeface="+mn-lt"/>
              </a:rPr>
              <a:t>creation of action plans to enable children</a:t>
            </a:r>
            <a:r>
              <a:rPr lang="en-US" altLang="ja-JP" sz="1400" dirty="0">
                <a:latin typeface="Meiryo"/>
                <a:ea typeface="Meiryo"/>
                <a:cs typeface="+mn-lt"/>
              </a:rPr>
              <a:t> </a:t>
            </a:r>
            <a:r>
              <a:rPr lang="en-US" sz="1400" dirty="0">
                <a:latin typeface="Meiryo"/>
                <a:ea typeface="Meiryo"/>
                <a:cs typeface="+mn-lt"/>
              </a:rPr>
              <a:t>to</a:t>
            </a:r>
            <a:r>
              <a:rPr lang="en-US" altLang="ja-JP" sz="1400" dirty="0">
                <a:latin typeface="Meiryo"/>
                <a:ea typeface="Meiryo"/>
                <a:cs typeface="+mn-lt"/>
              </a:rPr>
              <a:t> </a:t>
            </a:r>
            <a:r>
              <a:rPr lang="en-US" sz="1400" dirty="0">
                <a:latin typeface="Meiryo"/>
                <a:ea typeface="Meiryo"/>
                <a:cs typeface="+mn-lt"/>
              </a:rPr>
              <a:t>receive a good education.</a:t>
            </a:r>
            <a:endParaRPr lang="ja-JP" dirty="0"/>
          </a:p>
        </p:txBody>
      </p:sp>
    </p:spTree>
    <p:extLst>
      <p:ext uri="{BB962C8B-B14F-4D97-AF65-F5344CB8AC3E}">
        <p14:creationId xmlns:p14="http://schemas.microsoft.com/office/powerpoint/2010/main" val="328551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61AB1AC0-F3B4-970B-0762-6474EE515610}"/>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sp>
        <p:nvSpPr>
          <p:cNvPr id="11" name="テキスト ボックス 10">
            <a:extLst>
              <a:ext uri="{FF2B5EF4-FFF2-40B4-BE49-F238E27FC236}">
                <a16:creationId xmlns:a16="http://schemas.microsoft.com/office/drawing/2014/main" id="{735CB252-6638-374A-0C93-A771F6358D8B}"/>
              </a:ext>
            </a:extLst>
          </p:cNvPr>
          <p:cNvSpPr txBox="1"/>
          <p:nvPr/>
        </p:nvSpPr>
        <p:spPr>
          <a:xfrm>
            <a:off x="6172612" y="6704682"/>
            <a:ext cx="3568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Meiryo"/>
                <a:ea typeface="Meiryo"/>
                <a:cs typeface="+mn-lt"/>
              </a:rPr>
              <a:t>JICA</a:t>
            </a:r>
            <a:r>
              <a:rPr lang="ja-JP" sz="900" dirty="0">
                <a:latin typeface="Meiryo"/>
                <a:ea typeface="Meiryo"/>
                <a:cs typeface="+mn-lt"/>
              </a:rPr>
              <a:t> </a:t>
            </a:r>
            <a:r>
              <a:rPr lang="en-US" altLang="ja-JP" sz="900">
                <a:latin typeface="Meiryo"/>
                <a:ea typeface="Meiryo"/>
                <a:cs typeface="+mn-lt"/>
              </a:rPr>
              <a:t>cooperates</a:t>
            </a:r>
            <a:r>
              <a:rPr lang="ja-JP" sz="900" dirty="0">
                <a:latin typeface="Meiryo"/>
                <a:ea typeface="Meiryo"/>
                <a:cs typeface="+mn-lt"/>
              </a:rPr>
              <a:t> </a:t>
            </a:r>
            <a:r>
              <a:rPr lang="en-US" altLang="ja-JP" sz="900">
                <a:latin typeface="Meiryo"/>
                <a:ea typeface="Meiryo"/>
                <a:cs typeface="+mn-lt"/>
              </a:rPr>
              <a:t>in</a:t>
            </a:r>
            <a:r>
              <a:rPr lang="ja-JP" sz="900" dirty="0">
                <a:latin typeface="Meiryo"/>
                <a:ea typeface="Meiryo"/>
                <a:cs typeface="+mn-lt"/>
              </a:rPr>
              <a:t> </a:t>
            </a:r>
            <a:r>
              <a:rPr lang="en-US" altLang="ja-JP" sz="900">
                <a:latin typeface="Meiryo"/>
                <a:ea typeface="Meiryo"/>
                <a:cs typeface="+mn-lt"/>
              </a:rPr>
              <a:t>activities</a:t>
            </a:r>
            <a:r>
              <a:rPr lang="ja-JP" sz="900" dirty="0">
                <a:latin typeface="Meiryo"/>
                <a:ea typeface="Meiryo"/>
                <a:cs typeface="+mn-lt"/>
              </a:rPr>
              <a:t> </a:t>
            </a:r>
            <a:r>
              <a:rPr lang="en-US" altLang="ja-JP" sz="900">
                <a:latin typeface="Meiryo"/>
                <a:ea typeface="Meiryo"/>
                <a:cs typeface="+mn-lt"/>
              </a:rPr>
              <a:t>for</a:t>
            </a:r>
            <a:r>
              <a:rPr lang="ja-JP" sz="900" dirty="0">
                <a:latin typeface="Meiryo"/>
                <a:ea typeface="Meiryo"/>
                <a:cs typeface="+mn-lt"/>
              </a:rPr>
              <a:t> </a:t>
            </a:r>
            <a:r>
              <a:rPr lang="en-US" altLang="ja-JP" sz="900">
                <a:latin typeface="Meiryo"/>
                <a:ea typeface="Meiryo"/>
                <a:cs typeface="+mn-lt"/>
              </a:rPr>
              <a:t>improving</a:t>
            </a:r>
            <a:r>
              <a:rPr lang="ja-JP" sz="900" dirty="0">
                <a:latin typeface="Meiryo"/>
                <a:ea typeface="Meiryo"/>
                <a:cs typeface="+mn-lt"/>
              </a:rPr>
              <a:t> </a:t>
            </a:r>
            <a:r>
              <a:rPr lang="en-US" altLang="ja-JP" sz="900">
                <a:latin typeface="Meiryo"/>
                <a:ea typeface="Meiryo"/>
                <a:cs typeface="+mn-lt"/>
              </a:rPr>
              <a:t>childhood</a:t>
            </a:r>
            <a:r>
              <a:rPr lang="ja-JP" sz="900" dirty="0">
                <a:latin typeface="Meiryo"/>
                <a:ea typeface="Meiryo"/>
                <a:cs typeface="+mn-lt"/>
              </a:rPr>
              <a:t> </a:t>
            </a:r>
            <a:r>
              <a:rPr lang="en-US" altLang="ja-JP" sz="900">
                <a:latin typeface="Meiryo"/>
                <a:ea typeface="Meiryo"/>
                <a:cs typeface="+mn-lt"/>
              </a:rPr>
              <a:t>nutrition</a:t>
            </a:r>
            <a:r>
              <a:rPr lang="ja-JP" sz="900" dirty="0">
                <a:latin typeface="Meiryo"/>
                <a:ea typeface="Meiryo"/>
                <a:cs typeface="+mn-lt"/>
              </a:rPr>
              <a:t> </a:t>
            </a:r>
            <a:r>
              <a:rPr lang="en-US" altLang="ja-JP" sz="900">
                <a:latin typeface="Meiryo"/>
                <a:ea typeface="Meiryo"/>
                <a:cs typeface="+mn-lt"/>
              </a:rPr>
              <a:t>through</a:t>
            </a:r>
            <a:r>
              <a:rPr lang="ja-JP" sz="900" dirty="0">
                <a:latin typeface="Meiryo"/>
                <a:ea typeface="Meiryo"/>
                <a:cs typeface="+mn-lt"/>
              </a:rPr>
              <a:t> </a:t>
            </a:r>
            <a:r>
              <a:rPr lang="en-US" altLang="ja-JP" sz="900">
                <a:latin typeface="Meiryo"/>
                <a:ea typeface="Meiryo"/>
                <a:cs typeface="+mn-lt"/>
              </a:rPr>
              <a:t>schools</a:t>
            </a:r>
            <a:r>
              <a:rPr lang="ja-JP" sz="900" dirty="0">
                <a:latin typeface="Meiryo"/>
                <a:ea typeface="Meiryo"/>
                <a:cs typeface="+mn-lt"/>
              </a:rPr>
              <a:t> </a:t>
            </a:r>
            <a:r>
              <a:rPr lang="en-US" altLang="ja-JP" sz="900">
                <a:latin typeface="Meiryo"/>
                <a:ea typeface="Meiryo"/>
                <a:cs typeface="+mn-lt"/>
              </a:rPr>
              <a:t>in</a:t>
            </a:r>
            <a:r>
              <a:rPr lang="ja-JP" sz="900" dirty="0">
                <a:latin typeface="Meiryo"/>
                <a:ea typeface="Meiryo"/>
                <a:cs typeface="+mn-lt"/>
              </a:rPr>
              <a:t> </a:t>
            </a:r>
            <a:r>
              <a:rPr lang="en-US" altLang="ja-JP" sz="900">
                <a:latin typeface="Meiryo"/>
                <a:ea typeface="Meiryo"/>
                <a:cs typeface="+mn-lt"/>
              </a:rPr>
              <a:t>Mongolia</a:t>
            </a:r>
            <a:r>
              <a:rPr lang="ja-JP" sz="900" dirty="0">
                <a:latin typeface="Meiryo"/>
                <a:ea typeface="Meiryo"/>
                <a:cs typeface="+mn-lt"/>
              </a:rPr>
              <a:t> </a:t>
            </a:r>
            <a:r>
              <a:rPr lang="en-US" altLang="ja-JP" sz="900">
                <a:latin typeface="Meiryo"/>
                <a:ea typeface="Meiryo"/>
                <a:cs typeface="+mn-lt"/>
              </a:rPr>
              <a:t>[Photo:</a:t>
            </a:r>
            <a:r>
              <a:rPr lang="ja-JP" sz="900" dirty="0">
                <a:latin typeface="Meiryo"/>
                <a:ea typeface="Meiryo"/>
                <a:cs typeface="+mn-lt"/>
              </a:rPr>
              <a:t> </a:t>
            </a:r>
            <a:r>
              <a:rPr lang="en-US" altLang="ja-JP" sz="900">
                <a:latin typeface="Meiryo"/>
                <a:ea typeface="Meiryo"/>
                <a:cs typeface="+mn-lt"/>
              </a:rPr>
              <a:t>Suzuki</a:t>
            </a:r>
            <a:r>
              <a:rPr lang="ja-JP" sz="900" dirty="0">
                <a:latin typeface="Meiryo"/>
                <a:ea typeface="Meiryo"/>
                <a:cs typeface="+mn-lt"/>
              </a:rPr>
              <a:t> </a:t>
            </a:r>
            <a:r>
              <a:rPr lang="en-US" altLang="ja-JP" sz="900">
                <a:latin typeface="Meiryo"/>
                <a:ea typeface="Meiryo"/>
                <a:cs typeface="+mn-lt"/>
              </a:rPr>
              <a:t>Kaku]</a:t>
            </a:r>
            <a:endParaRPr lang="ja-JP" altLang="en-US"/>
          </a:p>
        </p:txBody>
      </p:sp>
      <p:pic>
        <p:nvPicPr>
          <p:cNvPr id="13" name="図 12" descr="テーブルの周りに集まっている子供たち&#10;&#10;AI 生成コンテンツは間違っている可能性があります。">
            <a:extLst>
              <a:ext uri="{FF2B5EF4-FFF2-40B4-BE49-F238E27FC236}">
                <a16:creationId xmlns:a16="http://schemas.microsoft.com/office/drawing/2014/main" id="{C36DFCBE-4813-99C1-155D-76EA2F3A35E3}"/>
              </a:ext>
            </a:extLst>
          </p:cNvPr>
          <p:cNvPicPr>
            <a:picLocks noChangeAspect="1"/>
          </p:cNvPicPr>
          <p:nvPr/>
        </p:nvPicPr>
        <p:blipFill>
          <a:blip r:embed="rId2"/>
          <a:srcRect l="12697" t="5801" r="5640" b="2588"/>
          <a:stretch>
            <a:fillRect/>
          </a:stretch>
        </p:blipFill>
        <p:spPr>
          <a:xfrm>
            <a:off x="6251640" y="4103094"/>
            <a:ext cx="3494846" cy="2589759"/>
          </a:xfrm>
          <a:prstGeom prst="rect">
            <a:avLst/>
          </a:prstGeom>
          <a:ln>
            <a:noFill/>
          </a:ln>
        </p:spPr>
      </p:pic>
      <p:grpSp>
        <p:nvGrpSpPr>
          <p:cNvPr id="23" name="グループ化 22">
            <a:extLst>
              <a:ext uri="{FF2B5EF4-FFF2-40B4-BE49-F238E27FC236}">
                <a16:creationId xmlns:a16="http://schemas.microsoft.com/office/drawing/2014/main" id="{2827C973-7160-C704-A788-29F2020B9590}"/>
              </a:ext>
            </a:extLst>
          </p:cNvPr>
          <p:cNvGrpSpPr/>
          <p:nvPr/>
        </p:nvGrpSpPr>
        <p:grpSpPr>
          <a:xfrm>
            <a:off x="10154487" y="7132940"/>
            <a:ext cx="476056" cy="275437"/>
            <a:chOff x="9952321" y="7089339"/>
            <a:chExt cx="476056" cy="275437"/>
          </a:xfrm>
        </p:grpSpPr>
        <p:sp>
          <p:nvSpPr>
            <p:cNvPr id="21" name="楕円 20">
              <a:extLst>
                <a:ext uri="{FF2B5EF4-FFF2-40B4-BE49-F238E27FC236}">
                  <a16:creationId xmlns:a16="http://schemas.microsoft.com/office/drawing/2014/main" id="{23529353-861A-4158-DCEB-278B72E1E9CD}"/>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3BCF6C86-BA29-ECCC-384C-1FE3A2C0ACA3}"/>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14</a:t>
              </a:r>
              <a:endParaRPr lang="ja-JP" dirty="0"/>
            </a:p>
          </p:txBody>
        </p:sp>
      </p:grpSp>
      <p:sp>
        <p:nvSpPr>
          <p:cNvPr id="6" name="テキスト ボックス タイトル">
            <a:extLst>
              <a:ext uri="{FF2B5EF4-FFF2-40B4-BE49-F238E27FC236}">
                <a16:creationId xmlns:a16="http://schemas.microsoft.com/office/drawing/2014/main" id="{3740F716-E931-87CE-AD0C-22269296B303}"/>
              </a:ext>
            </a:extLst>
          </p:cNvPr>
          <p:cNvSpPr txBox="1"/>
          <p:nvPr/>
        </p:nvSpPr>
        <p:spPr>
          <a:xfrm>
            <a:off x="1681565" y="775324"/>
            <a:ext cx="4352905" cy="52763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n-lt"/>
                <a:cs typeface="+mn-lt"/>
              </a:rPr>
              <a:t>Overview</a:t>
            </a:r>
            <a:r>
              <a:rPr lang="ja-JP" altLang="en-US" sz="2800" b="1" dirty="0">
                <a:latin typeface="Meiryo"/>
                <a:ea typeface="Meiryo"/>
                <a:cs typeface="+mn-lt"/>
              </a:rPr>
              <a:t> </a:t>
            </a:r>
            <a:r>
              <a:rPr lang="en-US" altLang="ja-JP" sz="2800" b="1" dirty="0">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endParaRPr lang="en-US" altLang="ja-JP" sz="2000" b="1" dirty="0">
              <a:latin typeface="游ゴシック"/>
              <a:ea typeface="游ゴシック"/>
              <a:cs typeface="+mn-lt"/>
            </a:endParaRPr>
          </a:p>
        </p:txBody>
      </p:sp>
      <p:sp>
        <p:nvSpPr>
          <p:cNvPr id="10" name="テキスト ボックス 1">
            <a:extLst>
              <a:ext uri="{FF2B5EF4-FFF2-40B4-BE49-F238E27FC236}">
                <a16:creationId xmlns:a16="http://schemas.microsoft.com/office/drawing/2014/main" id="{8E15DC66-B8EE-A06C-C6E7-1F06068067E8}"/>
              </a:ext>
            </a:extLst>
          </p:cNvPr>
          <p:cNvSpPr txBox="1"/>
          <p:nvPr/>
        </p:nvSpPr>
        <p:spPr>
          <a:xfrm>
            <a:off x="3457988"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b="1">
                <a:latin typeface="Meiryo"/>
                <a:ea typeface="Meiryo"/>
                <a:cs typeface="+mn-lt"/>
              </a:rPr>
              <a:t>6.9</a:t>
            </a:r>
            <a:r>
              <a:rPr lang="en-US" altLang="ja-JP" sz="1300" b="1">
                <a:latin typeface="Meiryo"/>
                <a:ea typeface="Meiryo"/>
                <a:cs typeface="+mn-lt"/>
              </a:rPr>
              <a:t> billion yen</a:t>
            </a:r>
            <a:endParaRPr lang="en-US" altLang="ja-JP" sz="1300" baseline="30000">
              <a:latin typeface="Meiryo"/>
              <a:ea typeface="Meiryo"/>
              <a:cs typeface="+mn-lt"/>
            </a:endParaRPr>
          </a:p>
          <a:p>
            <a:pPr algn="r"/>
            <a:r>
              <a:rPr lang="en-US" altLang="ja-JP" sz="2200" b="1">
                <a:latin typeface="Meiryo"/>
                <a:ea typeface="游ゴシック"/>
                <a:cs typeface="+mn-lt"/>
              </a:rPr>
              <a:t>73.7</a:t>
            </a:r>
            <a:r>
              <a:rPr lang="en-US" altLang="ja-JP" sz="1300" b="1" dirty="0">
                <a:latin typeface="Meiryo"/>
                <a:ea typeface="+mn-lt"/>
                <a:cs typeface="+mn-lt"/>
              </a:rPr>
              <a:t> </a:t>
            </a:r>
            <a:r>
              <a:rPr lang="en-US" sz="1300" b="1">
                <a:latin typeface="Meiryo"/>
                <a:ea typeface="Meiryo"/>
                <a:cs typeface="+mn-lt"/>
              </a:rPr>
              <a:t>billion </a:t>
            </a:r>
            <a:r>
              <a:rPr lang="en-US" altLang="ja-JP" sz="1300" b="1">
                <a:latin typeface="Meiryo"/>
                <a:ea typeface="Meiryo"/>
                <a:cs typeface="+mn-lt"/>
              </a:rPr>
              <a:t>yen</a:t>
            </a:r>
            <a:endParaRPr lang="en-US" altLang="ja-JP" sz="1300" baseline="30000">
              <a:latin typeface="Meiryo"/>
              <a:ea typeface="Meiryo"/>
              <a:cs typeface="+mn-lt"/>
            </a:endParaRPr>
          </a:p>
          <a:p>
            <a:pPr algn="r"/>
            <a:r>
              <a:rPr lang="en-US" altLang="ja-JP" sz="2200" b="1">
                <a:latin typeface="Meiryo"/>
                <a:ea typeface="Meiryo"/>
                <a:cs typeface="+mn-lt"/>
              </a:rPr>
              <a:t>7.6</a:t>
            </a:r>
            <a:r>
              <a:rPr lang="ja-JP" altLang="en-US" sz="1300" b="1" dirty="0">
                <a:latin typeface="Meiryo"/>
                <a:ea typeface="Meiryo"/>
                <a:cs typeface="+mn-lt"/>
              </a:rPr>
              <a:t> </a:t>
            </a:r>
            <a:r>
              <a:rPr lang="ja-JP" sz="1300" b="1">
                <a:latin typeface="Meiryo"/>
                <a:ea typeface="Meiryo"/>
                <a:cs typeface="+mn-lt"/>
              </a:rPr>
              <a:t>billion yen</a:t>
            </a:r>
            <a:endParaRPr lang="en-US" altLang="ja-JP" sz="1300" baseline="30000">
              <a:latin typeface="Meiryo"/>
              <a:ea typeface="Meiryo"/>
              <a:cs typeface="+mn-lt"/>
            </a:endParaRPr>
          </a:p>
        </p:txBody>
      </p:sp>
      <p:sp>
        <p:nvSpPr>
          <p:cNvPr id="14" name="正方形/長方形 13">
            <a:extLst>
              <a:ext uri="{FF2B5EF4-FFF2-40B4-BE49-F238E27FC236}">
                <a16:creationId xmlns:a16="http://schemas.microsoft.com/office/drawing/2014/main" id="{A1C2602E-C69E-B939-B01A-29E6C72A09BB}"/>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20" name="テキスト ボックス 7">
            <a:extLst>
              <a:ext uri="{FF2B5EF4-FFF2-40B4-BE49-F238E27FC236}">
                <a16:creationId xmlns:a16="http://schemas.microsoft.com/office/drawing/2014/main" id="{ED081D58-603B-F513-1D88-D42387D85412}"/>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88.2 </a:t>
            </a:r>
            <a:r>
              <a:rPr lang="en-US" sz="1400" b="1">
                <a:latin typeface="Meiryo"/>
                <a:ea typeface="+mn-lt"/>
                <a:cs typeface="+mn-lt"/>
              </a:rPr>
              <a:t>billion yen</a:t>
            </a:r>
            <a:endParaRPr lang="ja-JP" sz="1400" b="1">
              <a:latin typeface="Meiryo"/>
              <a:ea typeface="Meiryo"/>
            </a:endParaRPr>
          </a:p>
        </p:txBody>
      </p:sp>
      <p:grpSp>
        <p:nvGrpSpPr>
          <p:cNvPr id="28" name="グループ化 27">
            <a:extLst>
              <a:ext uri="{FF2B5EF4-FFF2-40B4-BE49-F238E27FC236}">
                <a16:creationId xmlns:a16="http://schemas.microsoft.com/office/drawing/2014/main" id="{F7139E83-6F97-4162-892C-C155E369D16D}"/>
              </a:ext>
            </a:extLst>
          </p:cNvPr>
          <p:cNvGrpSpPr/>
          <p:nvPr/>
        </p:nvGrpSpPr>
        <p:grpSpPr>
          <a:xfrm>
            <a:off x="902494" y="2680777"/>
            <a:ext cx="4024127" cy="949905"/>
            <a:chOff x="902494" y="2680777"/>
            <a:chExt cx="4024127" cy="949905"/>
          </a:xfrm>
        </p:grpSpPr>
        <p:sp>
          <p:nvSpPr>
            <p:cNvPr id="25" name="テキスト ボックス 11">
              <a:extLst>
                <a:ext uri="{FF2B5EF4-FFF2-40B4-BE49-F238E27FC236}">
                  <a16:creationId xmlns:a16="http://schemas.microsoft.com/office/drawing/2014/main" id="{F996F85D-29C4-D3A9-E7F1-2E9C51291D90}"/>
                </a:ext>
              </a:extLst>
            </p:cNvPr>
            <p:cNvSpPr txBox="1"/>
            <p:nvPr/>
          </p:nvSpPr>
          <p:spPr>
            <a:xfrm>
              <a:off x="902494" y="2680777"/>
              <a:ext cx="33397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26" name="テキスト ボックス 14">
              <a:extLst>
                <a:ext uri="{FF2B5EF4-FFF2-40B4-BE49-F238E27FC236}">
                  <a16:creationId xmlns:a16="http://schemas.microsoft.com/office/drawing/2014/main" id="{4D98C5C8-21F7-FED5-1B0B-B7677E6F600A}"/>
                </a:ext>
              </a:extLst>
            </p:cNvPr>
            <p:cNvSpPr txBox="1"/>
            <p:nvPr/>
          </p:nvSpPr>
          <p:spPr>
            <a:xfrm>
              <a:off x="902494" y="3001841"/>
              <a:ext cx="37846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27" name="テキスト ボックス 11">
              <a:extLst>
                <a:ext uri="{FF2B5EF4-FFF2-40B4-BE49-F238E27FC236}">
                  <a16:creationId xmlns:a16="http://schemas.microsoft.com/office/drawing/2014/main" id="{3B7031AC-4DC8-41FA-080C-6610FBB26505}"/>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
        <p:nvSpPr>
          <p:cNvPr id="30" name="テキスト ボックス 15">
            <a:extLst>
              <a:ext uri="{FF2B5EF4-FFF2-40B4-BE49-F238E27FC236}">
                <a16:creationId xmlns:a16="http://schemas.microsoft.com/office/drawing/2014/main" id="{B4A629B6-4F4B-D023-1DF6-20063B51C47D}"/>
              </a:ext>
            </a:extLst>
          </p:cNvPr>
          <p:cNvSpPr txBox="1"/>
          <p:nvPr/>
        </p:nvSpPr>
        <p:spPr>
          <a:xfrm>
            <a:off x="991925" y="4095812"/>
            <a:ext cx="5236172" cy="31495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en-US" altLang="ja-JP" sz="1400">
                <a:latin typeface="Meiryo"/>
                <a:ea typeface="Meiryo"/>
                <a:cs typeface="+mn-lt"/>
              </a:rPr>
              <a:t>JICA provided Uzbekistan with a development program loan for building an inclusive and resilient society, and an ODA Loan to support improvements to medical care.</a:t>
            </a:r>
            <a:endParaRPr lang="ja-JP" altLang="en-US" sz="1400">
              <a:latin typeface="Meiryo"/>
              <a:ea typeface="Meiryo"/>
              <a:cs typeface="+mn-lt"/>
            </a:endParaRPr>
          </a:p>
          <a:p>
            <a:pPr marL="182880" indent="-182880">
              <a:spcBef>
                <a:spcPts val="1000"/>
              </a:spcBef>
              <a:buFont typeface="Arial"/>
              <a:buChar char="•"/>
            </a:pPr>
            <a:r>
              <a:rPr lang="en-US" sz="1400">
                <a:latin typeface="Meiryo"/>
                <a:ea typeface="Meiryo"/>
                <a:cs typeface="+mn-lt"/>
              </a:rPr>
              <a:t>In the Kyrgyz Republic, it has completed the Sakura Bridge on an arterial road and the Kyrgyz Republic-Japan Friendship Tunnel, which is equipped with snow fences.</a:t>
            </a:r>
            <a:endParaRPr lang="ja-JP"/>
          </a:p>
          <a:p>
            <a:pPr marL="182880" indent="-182880">
              <a:spcBef>
                <a:spcPts val="1000"/>
              </a:spcBef>
              <a:buFont typeface="Arial"/>
              <a:buChar char="•"/>
            </a:pPr>
            <a:r>
              <a:rPr lang="en-US" sz="1400" dirty="0">
                <a:latin typeface="Meiryo"/>
                <a:ea typeface="Meiryo"/>
                <a:cs typeface="+mn-lt"/>
              </a:rPr>
              <a:t>In Mongolia, it promoted industrial cooperation and joint research with Japan through human resource development in higher engineering education, and also conducted surveys aimed at expanding international airport facilities that support strengthened air connectivity.</a:t>
            </a:r>
            <a:endParaRPr lang="ja-JP" dirty="0"/>
          </a:p>
        </p:txBody>
      </p:sp>
      <p:sp>
        <p:nvSpPr>
          <p:cNvPr id="31" name="テキスト ボックス タイトル">
            <a:extLst>
              <a:ext uri="{FF2B5EF4-FFF2-40B4-BE49-F238E27FC236}">
                <a16:creationId xmlns:a16="http://schemas.microsoft.com/office/drawing/2014/main" id="{ED9CA42C-B72B-757A-9E69-337B9F2AF01A}"/>
              </a:ext>
            </a:extLst>
          </p:cNvPr>
          <p:cNvSpPr txBox="1"/>
          <p:nvPr/>
        </p:nvSpPr>
        <p:spPr>
          <a:xfrm>
            <a:off x="5788310" y="678582"/>
            <a:ext cx="3478066"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2000" b="1">
                <a:latin typeface="Meiryo"/>
                <a:ea typeface="Meiryo"/>
                <a:cs typeface="+mn-lt"/>
              </a:rPr>
              <a:t>East Asia, Central Asia, </a:t>
            </a:r>
          </a:p>
          <a:p>
            <a:r>
              <a:rPr lang="ja-JP" altLang="en-US" sz="2000" b="1">
                <a:latin typeface="Meiryo"/>
                <a:ea typeface="Meiryo"/>
                <a:cs typeface="+mn-lt"/>
              </a:rPr>
              <a:t>and the Caucasus</a:t>
            </a:r>
            <a:endParaRPr lang="ja-JP" altLang="en-US" sz="2000" b="1">
              <a:latin typeface="Meiryo"/>
              <a:ea typeface="Meiryo"/>
            </a:endParaRPr>
          </a:p>
        </p:txBody>
      </p:sp>
    </p:spTree>
    <p:extLst>
      <p:ext uri="{BB962C8B-B14F-4D97-AF65-F5344CB8AC3E}">
        <p14:creationId xmlns:p14="http://schemas.microsoft.com/office/powerpoint/2010/main" val="105282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4907225F-6070-744B-45CF-FFA7FFADEE19}"/>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grpSp>
        <p:nvGrpSpPr>
          <p:cNvPr id="19" name="グループ化 18">
            <a:extLst>
              <a:ext uri="{FF2B5EF4-FFF2-40B4-BE49-F238E27FC236}">
                <a16:creationId xmlns:a16="http://schemas.microsoft.com/office/drawing/2014/main" id="{B3D79863-E7C8-FA4B-73CD-BB6624F5DC71}"/>
              </a:ext>
            </a:extLst>
          </p:cNvPr>
          <p:cNvGrpSpPr/>
          <p:nvPr/>
        </p:nvGrpSpPr>
        <p:grpSpPr>
          <a:xfrm>
            <a:off x="10154487" y="7132940"/>
            <a:ext cx="476056" cy="275437"/>
            <a:chOff x="9952321" y="7089339"/>
            <a:chExt cx="476056" cy="275437"/>
          </a:xfrm>
        </p:grpSpPr>
        <p:sp>
          <p:nvSpPr>
            <p:cNvPr id="17" name="楕円 16">
              <a:extLst>
                <a:ext uri="{FF2B5EF4-FFF2-40B4-BE49-F238E27FC236}">
                  <a16:creationId xmlns:a16="http://schemas.microsoft.com/office/drawing/2014/main" id="{09769C09-86E0-5114-006F-A660DCB9BAD6}"/>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a:extLst>
                <a:ext uri="{FF2B5EF4-FFF2-40B4-BE49-F238E27FC236}">
                  <a16:creationId xmlns:a16="http://schemas.microsoft.com/office/drawing/2014/main" id="{B7F87E41-45DD-7A66-480A-A4540F7FE727}"/>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15</a:t>
              </a:r>
              <a:endParaRPr lang="ja-JP" dirty="0"/>
            </a:p>
          </p:txBody>
        </p:sp>
      </p:grpSp>
      <p:sp>
        <p:nvSpPr>
          <p:cNvPr id="21" name="テキスト ボックス 20">
            <a:extLst>
              <a:ext uri="{FF2B5EF4-FFF2-40B4-BE49-F238E27FC236}">
                <a16:creationId xmlns:a16="http://schemas.microsoft.com/office/drawing/2014/main" id="{9328929E-3530-AAE5-0AB6-A6730A8960CE}"/>
              </a:ext>
            </a:extLst>
          </p:cNvPr>
          <p:cNvSpPr txBox="1"/>
          <p:nvPr/>
        </p:nvSpPr>
        <p:spPr>
          <a:xfrm>
            <a:off x="6207388" y="6704555"/>
            <a:ext cx="3580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dirty="0">
                <a:latin typeface="Meiryo"/>
                <a:ea typeface="Meiryo"/>
                <a:cs typeface="+mn-lt"/>
              </a:rPr>
              <a:t>Jamuna</a:t>
            </a:r>
            <a:r>
              <a:rPr lang="ja-JP" sz="900" dirty="0">
                <a:latin typeface="Meiryo"/>
                <a:ea typeface="Meiryo"/>
                <a:cs typeface="+mn-lt"/>
              </a:rPr>
              <a:t> </a:t>
            </a:r>
            <a:r>
              <a:rPr lang="en-US" altLang="ja-JP" sz="900" dirty="0">
                <a:latin typeface="Meiryo"/>
                <a:ea typeface="Meiryo"/>
                <a:cs typeface="+mn-lt"/>
              </a:rPr>
              <a:t>Railway</a:t>
            </a:r>
            <a:r>
              <a:rPr lang="ja-JP" sz="900" dirty="0">
                <a:latin typeface="Meiryo"/>
                <a:ea typeface="Meiryo"/>
                <a:cs typeface="+mn-lt"/>
              </a:rPr>
              <a:t> </a:t>
            </a:r>
            <a:r>
              <a:rPr lang="en-US" altLang="ja-JP" sz="900" dirty="0">
                <a:latin typeface="Meiryo"/>
                <a:ea typeface="Meiryo"/>
                <a:cs typeface="+mn-lt"/>
              </a:rPr>
              <a:t>Bridge,</a:t>
            </a:r>
            <a:r>
              <a:rPr lang="ja-JP" sz="900" dirty="0">
                <a:latin typeface="Meiryo"/>
                <a:ea typeface="Meiryo"/>
                <a:cs typeface="+mn-lt"/>
              </a:rPr>
              <a:t> </a:t>
            </a:r>
            <a:r>
              <a:rPr lang="en-US" altLang="ja-JP" sz="900" dirty="0">
                <a:latin typeface="Meiryo"/>
                <a:ea typeface="Meiryo"/>
                <a:cs typeface="+mn-lt"/>
              </a:rPr>
              <a:t>the</a:t>
            </a:r>
            <a:r>
              <a:rPr lang="ja-JP" sz="900" dirty="0">
                <a:latin typeface="Meiryo"/>
                <a:ea typeface="Meiryo"/>
                <a:cs typeface="+mn-lt"/>
              </a:rPr>
              <a:t> </a:t>
            </a:r>
            <a:r>
              <a:rPr lang="en-US" altLang="ja-JP" sz="900" dirty="0">
                <a:latin typeface="Meiryo"/>
                <a:ea typeface="Meiryo"/>
                <a:cs typeface="+mn-lt"/>
              </a:rPr>
              <a:t>longest</a:t>
            </a:r>
            <a:r>
              <a:rPr lang="ja-JP" sz="900" dirty="0">
                <a:latin typeface="Meiryo"/>
                <a:ea typeface="Meiryo"/>
                <a:cs typeface="+mn-lt"/>
              </a:rPr>
              <a:t> </a:t>
            </a:r>
            <a:r>
              <a:rPr lang="en-US" altLang="ja-JP" sz="900" dirty="0">
                <a:latin typeface="Meiryo"/>
                <a:ea typeface="Meiryo"/>
                <a:cs typeface="+mn-lt"/>
              </a:rPr>
              <a:t>in</a:t>
            </a:r>
            <a:r>
              <a:rPr lang="ja-JP" sz="900" dirty="0">
                <a:latin typeface="Meiryo"/>
                <a:ea typeface="Meiryo"/>
                <a:cs typeface="+mn-lt"/>
              </a:rPr>
              <a:t> </a:t>
            </a:r>
            <a:r>
              <a:rPr lang="en-US" altLang="ja-JP" sz="900" dirty="0">
                <a:latin typeface="Meiryo"/>
                <a:ea typeface="Meiryo"/>
                <a:cs typeface="+mn-lt"/>
              </a:rPr>
              <a:t>Bangladesh,</a:t>
            </a:r>
            <a:r>
              <a:rPr lang="ja-JP" sz="900" dirty="0">
                <a:latin typeface="Meiryo"/>
                <a:ea typeface="Meiryo"/>
                <a:cs typeface="+mn-lt"/>
              </a:rPr>
              <a:t> </a:t>
            </a:r>
            <a:r>
              <a:rPr lang="en-US" altLang="ja-JP" sz="900" dirty="0">
                <a:latin typeface="Meiryo"/>
                <a:ea typeface="Meiryo"/>
                <a:cs typeface="+mn-lt"/>
              </a:rPr>
              <a:t>c</a:t>
            </a:r>
            <a:r>
              <a:rPr lang="ja-JP" sz="900" dirty="0">
                <a:latin typeface="Meiryo"/>
                <a:ea typeface="Meiryo"/>
                <a:cs typeface="+mn-lt"/>
              </a:rPr>
              <a:t>o</a:t>
            </a:r>
            <a:r>
              <a:rPr lang="en-US" altLang="ja-JP" sz="900" dirty="0">
                <a:latin typeface="Meiryo"/>
                <a:ea typeface="Meiryo"/>
                <a:cs typeface="+mn-lt"/>
              </a:rPr>
              <a:t>m</a:t>
            </a:r>
            <a:r>
              <a:rPr lang="ja-JP" sz="900" dirty="0">
                <a:latin typeface="Meiryo"/>
                <a:ea typeface="Meiryo"/>
                <a:cs typeface="+mn-lt"/>
              </a:rPr>
              <a:t>menced operation in Mar</a:t>
            </a:r>
            <a:r>
              <a:rPr lang="en-US" altLang="ja-JP" sz="900" dirty="0" err="1">
                <a:latin typeface="Meiryo"/>
                <a:ea typeface="Meiryo"/>
                <a:cs typeface="+mn-lt"/>
              </a:rPr>
              <a:t>ch</a:t>
            </a:r>
            <a:r>
              <a:rPr lang="ja-JP" sz="900" dirty="0">
                <a:latin typeface="Meiryo"/>
                <a:ea typeface="Meiryo"/>
                <a:cs typeface="+mn-lt"/>
              </a:rPr>
              <a:t> 2025</a:t>
            </a:r>
            <a:endParaRPr lang="ja-JP" dirty="0"/>
          </a:p>
        </p:txBody>
      </p:sp>
      <p:pic>
        <p:nvPicPr>
          <p:cNvPr id="23" name="図 22" descr="川の上の橋&#10;&#10;AI 生成コンテンツは間違っている可能性があります。">
            <a:extLst>
              <a:ext uri="{FF2B5EF4-FFF2-40B4-BE49-F238E27FC236}">
                <a16:creationId xmlns:a16="http://schemas.microsoft.com/office/drawing/2014/main" id="{4C8A36C9-BC13-EAB9-2560-D7C9F200D9A9}"/>
              </a:ext>
            </a:extLst>
          </p:cNvPr>
          <p:cNvPicPr>
            <a:picLocks noChangeAspect="1"/>
          </p:cNvPicPr>
          <p:nvPr/>
        </p:nvPicPr>
        <p:blipFill>
          <a:blip r:embed="rId2"/>
          <a:srcRect l="19248" t="6594" r="1522" b="5684"/>
          <a:stretch>
            <a:fillRect/>
          </a:stretch>
        </p:blipFill>
        <p:spPr>
          <a:xfrm>
            <a:off x="6242135" y="4096818"/>
            <a:ext cx="3508318" cy="2600103"/>
          </a:xfrm>
          <a:prstGeom prst="rect">
            <a:avLst/>
          </a:prstGeom>
          <a:ln>
            <a:noFill/>
          </a:ln>
        </p:spPr>
      </p:pic>
      <p:sp>
        <p:nvSpPr>
          <p:cNvPr id="6" name="テキスト ボックス タイトル">
            <a:extLst>
              <a:ext uri="{FF2B5EF4-FFF2-40B4-BE49-F238E27FC236}">
                <a16:creationId xmlns:a16="http://schemas.microsoft.com/office/drawing/2014/main" id="{5115F41A-022E-E2A9-6339-40A5FA373772}"/>
              </a:ext>
            </a:extLst>
          </p:cNvPr>
          <p:cNvSpPr txBox="1"/>
          <p:nvPr/>
        </p:nvSpPr>
        <p:spPr>
          <a:xfrm>
            <a:off x="1681565" y="770915"/>
            <a:ext cx="7105162"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n-lt"/>
                <a:cs typeface="+mn-lt"/>
              </a:rPr>
              <a:t>Overview</a:t>
            </a:r>
            <a:r>
              <a:rPr lang="ja-JP" altLang="en-US" sz="2800" b="1" dirty="0">
                <a:latin typeface="Meiryo"/>
                <a:ea typeface="Meiryo"/>
                <a:cs typeface="+mn-lt"/>
              </a:rPr>
              <a:t> </a:t>
            </a:r>
            <a:r>
              <a:rPr lang="en-US" altLang="ja-JP" sz="2800" b="1" dirty="0">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r>
              <a:rPr lang="en-US" altLang="ja-JP" sz="2000" b="1">
                <a:latin typeface="Meiryo"/>
                <a:ea typeface="+mn-lt"/>
                <a:cs typeface="+mn-lt"/>
              </a:rPr>
              <a:t>South Asia</a:t>
            </a:r>
            <a:endParaRPr lang="ja-JP" altLang="en-US" sz="2000" b="1">
              <a:latin typeface="Meiryo"/>
              <a:ea typeface="Meiryo"/>
              <a:cs typeface="+mn-lt"/>
            </a:endParaRPr>
          </a:p>
        </p:txBody>
      </p:sp>
      <p:sp>
        <p:nvSpPr>
          <p:cNvPr id="10" name="テキスト ボックス 1">
            <a:extLst>
              <a:ext uri="{FF2B5EF4-FFF2-40B4-BE49-F238E27FC236}">
                <a16:creationId xmlns:a16="http://schemas.microsoft.com/office/drawing/2014/main" id="{79B2D201-C9BB-D068-8FDD-D4B6AD4C2F0D}"/>
              </a:ext>
            </a:extLst>
          </p:cNvPr>
          <p:cNvSpPr txBox="1"/>
          <p:nvPr/>
        </p:nvSpPr>
        <p:spPr>
          <a:xfrm>
            <a:off x="3457988"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b="1">
                <a:latin typeface="Meiryo"/>
                <a:ea typeface="Meiryo"/>
                <a:cs typeface="+mn-lt"/>
              </a:rPr>
              <a:t>20.7</a:t>
            </a:r>
            <a:r>
              <a:rPr lang="en-US" altLang="ja-JP" sz="1300" b="1">
                <a:latin typeface="Meiryo"/>
                <a:ea typeface="Meiryo"/>
                <a:cs typeface="+mn-lt"/>
              </a:rPr>
              <a:t> billion yen</a:t>
            </a:r>
            <a:endParaRPr lang="en-US" altLang="ja-JP" sz="1300" baseline="30000">
              <a:latin typeface="Meiryo"/>
              <a:ea typeface="Meiryo"/>
              <a:cs typeface="+mn-lt"/>
            </a:endParaRPr>
          </a:p>
          <a:p>
            <a:pPr algn="r"/>
            <a:r>
              <a:rPr lang="en-US" altLang="ja-JP" sz="2200" b="1">
                <a:latin typeface="Meiryo"/>
                <a:ea typeface="游ゴシック"/>
                <a:cs typeface="+mn-lt"/>
              </a:rPr>
              <a:t>445.2</a:t>
            </a:r>
            <a:r>
              <a:rPr lang="en-US" altLang="ja-JP" sz="1300" b="1" dirty="0">
                <a:latin typeface="Meiryo"/>
                <a:ea typeface="+mn-lt"/>
                <a:cs typeface="+mn-lt"/>
              </a:rPr>
              <a:t> </a:t>
            </a:r>
            <a:r>
              <a:rPr lang="en-US" sz="1300" b="1">
                <a:latin typeface="Meiryo"/>
                <a:ea typeface="Meiryo"/>
                <a:cs typeface="+mn-lt"/>
              </a:rPr>
              <a:t>billion </a:t>
            </a:r>
            <a:r>
              <a:rPr lang="en-US" altLang="ja-JP" sz="1300" b="1">
                <a:latin typeface="Meiryo"/>
                <a:ea typeface="Meiryo"/>
                <a:cs typeface="+mn-lt"/>
              </a:rPr>
              <a:t>yen</a:t>
            </a:r>
            <a:endParaRPr lang="en-US" altLang="ja-JP" sz="1300" baseline="30000">
              <a:latin typeface="Meiryo"/>
              <a:ea typeface="Meiryo"/>
              <a:cs typeface="+mn-lt"/>
            </a:endParaRPr>
          </a:p>
          <a:p>
            <a:pPr algn="r"/>
            <a:r>
              <a:rPr lang="ja-JP" sz="2200" b="1" dirty="0">
                <a:latin typeface="Meiryo"/>
                <a:ea typeface="Meiryo"/>
                <a:cs typeface="+mn-lt"/>
              </a:rPr>
              <a:t>1</a:t>
            </a:r>
            <a:r>
              <a:rPr lang="en-US" altLang="ja-JP" sz="2200" b="1">
                <a:latin typeface="Meiryo"/>
                <a:ea typeface="+mn-lt"/>
                <a:cs typeface="+mn-lt"/>
              </a:rPr>
              <a:t>6.</a:t>
            </a:r>
            <a:r>
              <a:rPr lang="ja-JP" sz="2200" b="1" dirty="0">
                <a:latin typeface="Meiryo"/>
                <a:ea typeface="Meiryo"/>
                <a:cs typeface="+mn-lt"/>
              </a:rPr>
              <a:t>9</a:t>
            </a:r>
            <a:r>
              <a:rPr lang="ja-JP" altLang="en-US" sz="1300" b="1" dirty="0">
                <a:latin typeface="Meiryo"/>
                <a:ea typeface="Meiryo"/>
                <a:cs typeface="+mn-lt"/>
              </a:rPr>
              <a:t> </a:t>
            </a:r>
            <a:r>
              <a:rPr lang="ja-JP" sz="1300" b="1">
                <a:latin typeface="Meiryo"/>
                <a:ea typeface="Meiryo"/>
                <a:cs typeface="+mn-lt"/>
              </a:rPr>
              <a:t>billion yen</a:t>
            </a:r>
            <a:endParaRPr lang="en-US" altLang="ja-JP" sz="1300" baseline="30000">
              <a:latin typeface="Meiryo"/>
              <a:ea typeface="Meiryo"/>
              <a:cs typeface="+mn-lt"/>
            </a:endParaRPr>
          </a:p>
        </p:txBody>
      </p:sp>
      <p:sp>
        <p:nvSpPr>
          <p:cNvPr id="14" name="正方形/長方形 13">
            <a:extLst>
              <a:ext uri="{FF2B5EF4-FFF2-40B4-BE49-F238E27FC236}">
                <a16:creationId xmlns:a16="http://schemas.microsoft.com/office/drawing/2014/main" id="{944B007C-0345-36AB-6951-1202120AB814}"/>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20" name="テキスト ボックス 7">
            <a:extLst>
              <a:ext uri="{FF2B5EF4-FFF2-40B4-BE49-F238E27FC236}">
                <a16:creationId xmlns:a16="http://schemas.microsoft.com/office/drawing/2014/main" id="{2E1C80B7-7719-B56B-B077-EE04624AA060}"/>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482.8 </a:t>
            </a:r>
            <a:r>
              <a:rPr lang="en-US" sz="1400" b="1">
                <a:latin typeface="Meiryo"/>
                <a:ea typeface="+mn-lt"/>
                <a:cs typeface="+mn-lt"/>
              </a:rPr>
              <a:t>billion yen</a:t>
            </a:r>
            <a:endParaRPr lang="ja-JP" sz="1400" b="1">
              <a:latin typeface="Meiryo"/>
              <a:ea typeface="Meiryo"/>
            </a:endParaRPr>
          </a:p>
        </p:txBody>
      </p:sp>
      <p:grpSp>
        <p:nvGrpSpPr>
          <p:cNvPr id="27" name="グループ化 26">
            <a:extLst>
              <a:ext uri="{FF2B5EF4-FFF2-40B4-BE49-F238E27FC236}">
                <a16:creationId xmlns:a16="http://schemas.microsoft.com/office/drawing/2014/main" id="{609889B9-6846-78B9-F044-79978BDEDC65}"/>
              </a:ext>
            </a:extLst>
          </p:cNvPr>
          <p:cNvGrpSpPr/>
          <p:nvPr/>
        </p:nvGrpSpPr>
        <p:grpSpPr>
          <a:xfrm>
            <a:off x="902494" y="2680777"/>
            <a:ext cx="4024127" cy="949905"/>
            <a:chOff x="902494" y="2680777"/>
            <a:chExt cx="4024127" cy="949905"/>
          </a:xfrm>
        </p:grpSpPr>
        <p:sp>
          <p:nvSpPr>
            <p:cNvPr id="24" name="テキスト ボックス 11">
              <a:extLst>
                <a:ext uri="{FF2B5EF4-FFF2-40B4-BE49-F238E27FC236}">
                  <a16:creationId xmlns:a16="http://schemas.microsoft.com/office/drawing/2014/main" id="{9665FDC8-38E1-51CE-914B-3A8FDAC7EBE1}"/>
                </a:ext>
              </a:extLst>
            </p:cNvPr>
            <p:cNvSpPr txBox="1"/>
            <p:nvPr/>
          </p:nvSpPr>
          <p:spPr>
            <a:xfrm>
              <a:off x="902494" y="2680777"/>
              <a:ext cx="33397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25" name="テキスト ボックス 14">
              <a:extLst>
                <a:ext uri="{FF2B5EF4-FFF2-40B4-BE49-F238E27FC236}">
                  <a16:creationId xmlns:a16="http://schemas.microsoft.com/office/drawing/2014/main" id="{71650667-9093-F25E-D8A1-1BF75307DF7C}"/>
                </a:ext>
              </a:extLst>
            </p:cNvPr>
            <p:cNvSpPr txBox="1"/>
            <p:nvPr/>
          </p:nvSpPr>
          <p:spPr>
            <a:xfrm>
              <a:off x="902494" y="3001841"/>
              <a:ext cx="37846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26" name="テキスト ボックス 11">
              <a:extLst>
                <a:ext uri="{FF2B5EF4-FFF2-40B4-BE49-F238E27FC236}">
                  <a16:creationId xmlns:a16="http://schemas.microsoft.com/office/drawing/2014/main" id="{3A113563-1258-CEF1-0C10-CEC8DAE2077D}"/>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
        <p:nvSpPr>
          <p:cNvPr id="29" name="テキスト ボックス 15">
            <a:extLst>
              <a:ext uri="{FF2B5EF4-FFF2-40B4-BE49-F238E27FC236}">
                <a16:creationId xmlns:a16="http://schemas.microsoft.com/office/drawing/2014/main" id="{C3172955-A463-A5EA-210F-5F7D75D3642D}"/>
              </a:ext>
            </a:extLst>
          </p:cNvPr>
          <p:cNvSpPr txBox="1"/>
          <p:nvPr/>
        </p:nvSpPr>
        <p:spPr>
          <a:xfrm>
            <a:off x="991925" y="4095812"/>
            <a:ext cx="5236172" cy="32778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en-US" altLang="ja-JP" sz="1300">
                <a:latin typeface="メイリオ"/>
                <a:ea typeface="メイリオ"/>
                <a:cs typeface="+mn-lt"/>
              </a:rPr>
              <a:t>In Nepal, the country’s first mountain road tunnel, which is currently being supported through an ODA loan, achieved a breakthrough in April.</a:t>
            </a:r>
            <a:endParaRPr lang="ja-JP" altLang="en-US" sz="1300">
              <a:latin typeface="メイリオ"/>
              <a:ea typeface="メイリオ"/>
              <a:cs typeface="+mn-lt"/>
            </a:endParaRPr>
          </a:p>
          <a:p>
            <a:pPr marL="182880" indent="-182880">
              <a:spcBef>
                <a:spcPts val="1000"/>
              </a:spcBef>
              <a:buFont typeface="Arial"/>
              <a:buChar char="•"/>
            </a:pPr>
            <a:r>
              <a:rPr lang="en-US" sz="1300">
                <a:latin typeface="メイリオ"/>
                <a:ea typeface="メイリオ"/>
                <a:cs typeface="+mn-lt"/>
              </a:rPr>
              <a:t>JICA began cooperation in Bhutan on a project to develop hydroelectric power plants and transmission lines to ensure a stable supply of electricity, advance decarbonization, and strengthen power connectivity.</a:t>
            </a:r>
            <a:endParaRPr lang="ja-JP" sz="1300">
              <a:latin typeface="メイリオ"/>
              <a:ea typeface="メイリオ"/>
            </a:endParaRPr>
          </a:p>
          <a:p>
            <a:pPr marL="182880" indent="-182880">
              <a:spcBef>
                <a:spcPts val="1000"/>
              </a:spcBef>
              <a:buFont typeface="Arial"/>
              <a:buChar char="•"/>
            </a:pPr>
            <a:r>
              <a:rPr lang="en-US" sz="1300">
                <a:latin typeface="メイリオ"/>
                <a:ea typeface="メイリオ"/>
                <a:cs typeface="+mn-lt"/>
              </a:rPr>
              <a:t>In India and Bangladesh, where an interim government was established in August 2024, JICA continued to support the construction of urban and intercity railways.</a:t>
            </a:r>
            <a:endParaRPr lang="ja-JP" sz="1300">
              <a:latin typeface="メイリオ"/>
              <a:ea typeface="メイリオ"/>
            </a:endParaRPr>
          </a:p>
          <a:p>
            <a:pPr marL="182880" indent="-182880">
              <a:spcBef>
                <a:spcPts val="1000"/>
              </a:spcBef>
              <a:buFont typeface="Arial"/>
              <a:buChar char="•"/>
            </a:pPr>
            <a:r>
              <a:rPr lang="en-US" sz="1300">
                <a:latin typeface="メイリオ"/>
                <a:ea typeface="メイリオ"/>
                <a:cs typeface="+mn-lt"/>
              </a:rPr>
              <a:t>In Afghanistan, JICA continued its support for cooperation to meet a wide range of humanitarian needs through collaboration with international organizations in line with the Government of Japan’s policies.</a:t>
            </a:r>
            <a:endParaRPr lang="ja-JP" sz="1300">
              <a:latin typeface="メイリオ"/>
              <a:ea typeface="メイリオ"/>
            </a:endParaRPr>
          </a:p>
        </p:txBody>
      </p:sp>
    </p:spTree>
    <p:extLst>
      <p:ext uri="{BB962C8B-B14F-4D97-AF65-F5344CB8AC3E}">
        <p14:creationId xmlns:p14="http://schemas.microsoft.com/office/powerpoint/2010/main" val="916697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A23058EE-274C-AD85-387E-4942FC225C5A}"/>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sp>
        <p:nvSpPr>
          <p:cNvPr id="11" name="テキスト ボックス 10">
            <a:extLst>
              <a:ext uri="{FF2B5EF4-FFF2-40B4-BE49-F238E27FC236}">
                <a16:creationId xmlns:a16="http://schemas.microsoft.com/office/drawing/2014/main" id="{6FFBA2FE-6EF1-1808-B95D-AA718621A76A}"/>
              </a:ext>
            </a:extLst>
          </p:cNvPr>
          <p:cNvSpPr txBox="1"/>
          <p:nvPr/>
        </p:nvSpPr>
        <p:spPr>
          <a:xfrm>
            <a:off x="6189746" y="6708964"/>
            <a:ext cx="3688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Meiryo"/>
                <a:ea typeface="Meiryo"/>
                <a:cs typeface="+mn-lt"/>
              </a:rPr>
              <a:t>Site</a:t>
            </a:r>
            <a:r>
              <a:rPr lang="ja-JP" sz="900" dirty="0">
                <a:latin typeface="Meiryo"/>
                <a:ea typeface="Meiryo"/>
                <a:cs typeface="+mn-lt"/>
              </a:rPr>
              <a:t> </a:t>
            </a:r>
            <a:r>
              <a:rPr lang="en-US" altLang="ja-JP" sz="900">
                <a:latin typeface="Meiryo"/>
                <a:ea typeface="Meiryo"/>
                <a:cs typeface="+mn-lt"/>
              </a:rPr>
              <a:t>in</a:t>
            </a:r>
            <a:r>
              <a:rPr lang="ja-JP" sz="900" dirty="0">
                <a:latin typeface="Meiryo"/>
                <a:ea typeface="Meiryo"/>
                <a:cs typeface="+mn-lt"/>
              </a:rPr>
              <a:t> </a:t>
            </a:r>
            <a:r>
              <a:rPr lang="en-US" altLang="ja-JP" sz="900">
                <a:latin typeface="Meiryo"/>
                <a:ea typeface="Meiryo"/>
                <a:cs typeface="+mn-lt"/>
              </a:rPr>
              <a:t>Panama</a:t>
            </a:r>
            <a:r>
              <a:rPr lang="ja-JP" sz="900" dirty="0">
                <a:latin typeface="Meiryo"/>
                <a:ea typeface="Meiryo"/>
                <a:cs typeface="+mn-lt"/>
              </a:rPr>
              <a:t> </a:t>
            </a:r>
            <a:r>
              <a:rPr lang="en-US" altLang="ja-JP" sz="900">
                <a:latin typeface="Meiryo"/>
                <a:ea typeface="Meiryo"/>
                <a:cs typeface="+mn-lt"/>
              </a:rPr>
              <a:t>where</a:t>
            </a:r>
            <a:r>
              <a:rPr lang="ja-JP" sz="900" dirty="0">
                <a:latin typeface="Meiryo"/>
                <a:ea typeface="Meiryo"/>
                <a:cs typeface="+mn-lt"/>
              </a:rPr>
              <a:t> </a:t>
            </a:r>
            <a:r>
              <a:rPr lang="en-US" altLang="ja-JP" sz="900">
                <a:latin typeface="Meiryo"/>
                <a:ea typeface="Meiryo"/>
                <a:cs typeface="+mn-lt"/>
              </a:rPr>
              <a:t>subway</a:t>
            </a:r>
            <a:r>
              <a:rPr lang="ja-JP" sz="900" dirty="0">
                <a:latin typeface="Meiryo"/>
                <a:ea typeface="Meiryo"/>
                <a:cs typeface="+mn-lt"/>
              </a:rPr>
              <a:t> </a:t>
            </a:r>
            <a:r>
              <a:rPr lang="en-US" altLang="ja-JP" sz="900">
                <a:latin typeface="Meiryo"/>
                <a:ea typeface="Meiryo"/>
                <a:cs typeface="+mn-lt"/>
              </a:rPr>
              <a:t>shield</a:t>
            </a:r>
            <a:r>
              <a:rPr lang="ja-JP" sz="900" dirty="0">
                <a:latin typeface="Meiryo"/>
                <a:ea typeface="Meiryo"/>
                <a:cs typeface="+mn-lt"/>
              </a:rPr>
              <a:t> </a:t>
            </a:r>
            <a:r>
              <a:rPr lang="en-US" altLang="ja-JP" sz="900">
                <a:latin typeface="Meiryo"/>
                <a:ea typeface="Meiryo"/>
                <a:cs typeface="+mn-lt"/>
              </a:rPr>
              <a:t>tunnel</a:t>
            </a:r>
            <a:r>
              <a:rPr lang="ja-JP" sz="900" dirty="0">
                <a:latin typeface="Meiryo"/>
                <a:ea typeface="Meiryo"/>
                <a:cs typeface="+mn-lt"/>
              </a:rPr>
              <a:t> </a:t>
            </a:r>
            <a:r>
              <a:rPr lang="en-US" altLang="ja-JP" sz="900">
                <a:latin typeface="Meiryo"/>
                <a:ea typeface="Meiryo"/>
                <a:cs typeface="+mn-lt"/>
              </a:rPr>
              <a:t>drilling</a:t>
            </a:r>
            <a:r>
              <a:rPr lang="ja-JP" sz="900" dirty="0">
                <a:latin typeface="Meiryo"/>
                <a:ea typeface="Meiryo"/>
                <a:cs typeface="+mn-lt"/>
              </a:rPr>
              <a:t> </a:t>
            </a:r>
            <a:r>
              <a:rPr lang="en-US" altLang="ja-JP" sz="900">
                <a:latin typeface="Meiryo"/>
                <a:ea typeface="Meiryo"/>
                <a:cs typeface="+mn-lt"/>
              </a:rPr>
              <a:t>is</a:t>
            </a:r>
            <a:r>
              <a:rPr lang="ja-JP" sz="900" dirty="0">
                <a:latin typeface="Meiryo"/>
                <a:ea typeface="Meiryo"/>
                <a:cs typeface="+mn-lt"/>
              </a:rPr>
              <a:t> </a:t>
            </a:r>
            <a:r>
              <a:rPr lang="en-US" altLang="ja-JP" sz="900">
                <a:latin typeface="Meiryo"/>
                <a:ea typeface="Meiryo"/>
                <a:cs typeface="+mn-lt"/>
              </a:rPr>
              <a:t>underway</a:t>
            </a:r>
            <a:endParaRPr lang="ja-JP" altLang="en-US"/>
          </a:p>
        </p:txBody>
      </p:sp>
      <p:pic>
        <p:nvPicPr>
          <p:cNvPr id="13" name="図 12" descr="駅のホーム&#10;&#10;AI 生成コンテンツは間違っている可能性があります。">
            <a:extLst>
              <a:ext uri="{FF2B5EF4-FFF2-40B4-BE49-F238E27FC236}">
                <a16:creationId xmlns:a16="http://schemas.microsoft.com/office/drawing/2014/main" id="{C70D7B1E-8216-A94B-91CA-839053D4679F}"/>
              </a:ext>
            </a:extLst>
          </p:cNvPr>
          <p:cNvPicPr>
            <a:picLocks noChangeAspect="1"/>
          </p:cNvPicPr>
          <p:nvPr/>
        </p:nvPicPr>
        <p:blipFill>
          <a:blip r:embed="rId2"/>
          <a:srcRect l="1528" t="10880" r="1747" b="2575"/>
          <a:stretch>
            <a:fillRect/>
          </a:stretch>
        </p:blipFill>
        <p:spPr>
          <a:xfrm>
            <a:off x="6242263" y="4100225"/>
            <a:ext cx="3513632" cy="2600294"/>
          </a:xfrm>
          <a:prstGeom prst="rect">
            <a:avLst/>
          </a:prstGeom>
          <a:ln>
            <a:noFill/>
          </a:ln>
        </p:spPr>
      </p:pic>
      <p:grpSp>
        <p:nvGrpSpPr>
          <p:cNvPr id="23" name="グループ化 22">
            <a:extLst>
              <a:ext uri="{FF2B5EF4-FFF2-40B4-BE49-F238E27FC236}">
                <a16:creationId xmlns:a16="http://schemas.microsoft.com/office/drawing/2014/main" id="{19497B3B-634A-D554-EDCE-FB8E5B6900EC}"/>
              </a:ext>
            </a:extLst>
          </p:cNvPr>
          <p:cNvGrpSpPr/>
          <p:nvPr/>
        </p:nvGrpSpPr>
        <p:grpSpPr>
          <a:xfrm>
            <a:off x="10154487" y="7132940"/>
            <a:ext cx="476056" cy="275437"/>
            <a:chOff x="9952321" y="7089339"/>
            <a:chExt cx="476056" cy="275437"/>
          </a:xfrm>
        </p:grpSpPr>
        <p:sp>
          <p:nvSpPr>
            <p:cNvPr id="21" name="楕円 20">
              <a:extLst>
                <a:ext uri="{FF2B5EF4-FFF2-40B4-BE49-F238E27FC236}">
                  <a16:creationId xmlns:a16="http://schemas.microsoft.com/office/drawing/2014/main" id="{5EBF53FA-100D-FC86-95DD-6DC38726D632}"/>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102D8162-AE4C-8EC5-C3C7-32359CBE43DC}"/>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16</a:t>
              </a:r>
              <a:endParaRPr lang="ja-JP" dirty="0"/>
            </a:p>
          </p:txBody>
        </p:sp>
      </p:grpSp>
      <p:sp>
        <p:nvSpPr>
          <p:cNvPr id="6" name="テキスト ボックス タイトル">
            <a:extLst>
              <a:ext uri="{FF2B5EF4-FFF2-40B4-BE49-F238E27FC236}">
                <a16:creationId xmlns:a16="http://schemas.microsoft.com/office/drawing/2014/main" id="{65E84299-0329-8712-9D8D-0B99A4953648}"/>
              </a:ext>
            </a:extLst>
          </p:cNvPr>
          <p:cNvSpPr txBox="1"/>
          <p:nvPr/>
        </p:nvSpPr>
        <p:spPr>
          <a:xfrm>
            <a:off x="1681565" y="775324"/>
            <a:ext cx="4679295" cy="52763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n-lt"/>
                <a:cs typeface="+mn-lt"/>
              </a:rPr>
              <a:t>Overview</a:t>
            </a:r>
            <a:r>
              <a:rPr lang="ja-JP" altLang="en-US" sz="2800" b="1" dirty="0">
                <a:latin typeface="Meiryo"/>
                <a:ea typeface="Meiryo"/>
                <a:cs typeface="+mn-lt"/>
              </a:rPr>
              <a:t> </a:t>
            </a:r>
            <a:r>
              <a:rPr lang="en-US" altLang="ja-JP" sz="2800" b="1" dirty="0">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endParaRPr lang="en-US" altLang="ja-JP" sz="2000" b="1" dirty="0">
              <a:latin typeface="游ゴシック"/>
              <a:ea typeface="游ゴシック"/>
              <a:cs typeface="+mn-lt"/>
            </a:endParaRPr>
          </a:p>
        </p:txBody>
      </p:sp>
      <p:sp>
        <p:nvSpPr>
          <p:cNvPr id="10" name="テキスト ボックス 1">
            <a:extLst>
              <a:ext uri="{FF2B5EF4-FFF2-40B4-BE49-F238E27FC236}">
                <a16:creationId xmlns:a16="http://schemas.microsoft.com/office/drawing/2014/main" id="{077ACB79-DE75-97D0-1ED6-1A481EDF335A}"/>
              </a:ext>
            </a:extLst>
          </p:cNvPr>
          <p:cNvSpPr txBox="1"/>
          <p:nvPr/>
        </p:nvSpPr>
        <p:spPr>
          <a:xfrm>
            <a:off x="3457988"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b="1">
                <a:latin typeface="Meiryo"/>
                <a:ea typeface="Meiryo"/>
                <a:cs typeface="+mn-lt"/>
              </a:rPr>
              <a:t>13.5</a:t>
            </a:r>
            <a:r>
              <a:rPr lang="en-US" altLang="ja-JP" sz="1300" b="1">
                <a:latin typeface="Meiryo"/>
                <a:ea typeface="Meiryo"/>
                <a:cs typeface="+mn-lt"/>
              </a:rPr>
              <a:t> billion yen</a:t>
            </a:r>
            <a:endParaRPr lang="en-US" altLang="ja-JP" sz="1300" baseline="30000">
              <a:latin typeface="Meiryo"/>
              <a:ea typeface="Meiryo"/>
              <a:cs typeface="+mn-lt"/>
            </a:endParaRPr>
          </a:p>
          <a:p>
            <a:pPr algn="r"/>
            <a:r>
              <a:rPr lang="en-US" altLang="ja-JP" sz="2200" b="1">
                <a:latin typeface="Meiryo"/>
                <a:ea typeface="游ゴシック"/>
                <a:cs typeface="+mn-lt"/>
              </a:rPr>
              <a:t>207.7</a:t>
            </a:r>
            <a:r>
              <a:rPr lang="en-US" altLang="ja-JP" sz="1300" b="1" dirty="0">
                <a:latin typeface="Meiryo"/>
                <a:ea typeface="+mn-lt"/>
                <a:cs typeface="+mn-lt"/>
              </a:rPr>
              <a:t> </a:t>
            </a:r>
            <a:r>
              <a:rPr lang="en-US" sz="1300" b="1">
                <a:latin typeface="Meiryo"/>
                <a:ea typeface="Meiryo"/>
                <a:cs typeface="+mn-lt"/>
              </a:rPr>
              <a:t>billion </a:t>
            </a:r>
            <a:r>
              <a:rPr lang="en-US" altLang="ja-JP" sz="1300" b="1">
                <a:latin typeface="Meiryo"/>
                <a:ea typeface="Meiryo"/>
                <a:cs typeface="+mn-lt"/>
              </a:rPr>
              <a:t>yen</a:t>
            </a:r>
            <a:endParaRPr lang="en-US" altLang="ja-JP" sz="1300" baseline="30000">
              <a:latin typeface="Meiryo"/>
              <a:ea typeface="Meiryo"/>
              <a:cs typeface="+mn-lt"/>
            </a:endParaRPr>
          </a:p>
          <a:p>
            <a:pPr algn="r"/>
            <a:r>
              <a:rPr lang="ja-JP" sz="2200" b="1">
                <a:latin typeface="Meiryo"/>
                <a:ea typeface="Meiryo"/>
                <a:cs typeface="+mn-lt"/>
              </a:rPr>
              <a:t>1</a:t>
            </a:r>
            <a:r>
              <a:rPr lang="en-US" altLang="ja-JP" sz="2200" b="1">
                <a:latin typeface="Meiryo"/>
                <a:ea typeface="Meiryo"/>
                <a:cs typeface="+mn-lt"/>
              </a:rPr>
              <a:t>.4</a:t>
            </a:r>
            <a:r>
              <a:rPr lang="ja-JP" altLang="en-US" sz="1300" b="1" dirty="0">
                <a:latin typeface="Meiryo"/>
                <a:ea typeface="Meiryo"/>
                <a:cs typeface="+mn-lt"/>
              </a:rPr>
              <a:t> </a:t>
            </a:r>
            <a:r>
              <a:rPr lang="ja-JP" sz="1300" b="1">
                <a:latin typeface="Meiryo"/>
                <a:ea typeface="Meiryo"/>
                <a:cs typeface="+mn-lt"/>
              </a:rPr>
              <a:t>billion yen</a:t>
            </a:r>
            <a:endParaRPr lang="en-US" altLang="ja-JP" sz="1300" baseline="30000">
              <a:latin typeface="Meiryo"/>
              <a:ea typeface="Meiryo"/>
              <a:cs typeface="+mn-lt"/>
            </a:endParaRPr>
          </a:p>
        </p:txBody>
      </p:sp>
      <p:sp>
        <p:nvSpPr>
          <p:cNvPr id="14" name="正方形/長方形 13">
            <a:extLst>
              <a:ext uri="{FF2B5EF4-FFF2-40B4-BE49-F238E27FC236}">
                <a16:creationId xmlns:a16="http://schemas.microsoft.com/office/drawing/2014/main" id="{05419ABB-3F15-DC3E-2618-2545BEF1FC25}"/>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20" name="テキスト ボックス 7">
            <a:extLst>
              <a:ext uri="{FF2B5EF4-FFF2-40B4-BE49-F238E27FC236}">
                <a16:creationId xmlns:a16="http://schemas.microsoft.com/office/drawing/2014/main" id="{8794A60F-2714-C9B1-6172-BDF60A3E8A3E}"/>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222.6</a:t>
            </a:r>
            <a:r>
              <a:rPr lang="en-US" altLang="en-US" sz="1400" b="1" dirty="0">
                <a:latin typeface="Meiryo"/>
                <a:ea typeface="Meiryo"/>
                <a:cs typeface="+mn-lt"/>
              </a:rPr>
              <a:t> </a:t>
            </a:r>
            <a:r>
              <a:rPr lang="en-US" sz="1400" b="1">
                <a:latin typeface="Meiryo"/>
                <a:ea typeface="+mn-lt"/>
                <a:cs typeface="+mn-lt"/>
              </a:rPr>
              <a:t>billion yen</a:t>
            </a:r>
            <a:endParaRPr lang="ja-JP" sz="1400" b="1">
              <a:latin typeface="Meiryo"/>
              <a:ea typeface="Meiryo"/>
            </a:endParaRPr>
          </a:p>
        </p:txBody>
      </p:sp>
      <p:grpSp>
        <p:nvGrpSpPr>
          <p:cNvPr id="28" name="グループ化 27">
            <a:extLst>
              <a:ext uri="{FF2B5EF4-FFF2-40B4-BE49-F238E27FC236}">
                <a16:creationId xmlns:a16="http://schemas.microsoft.com/office/drawing/2014/main" id="{BF0360AA-10AD-907D-DB23-F0AB8D2BC2CA}"/>
              </a:ext>
            </a:extLst>
          </p:cNvPr>
          <p:cNvGrpSpPr/>
          <p:nvPr/>
        </p:nvGrpSpPr>
        <p:grpSpPr>
          <a:xfrm>
            <a:off x="902494" y="2680777"/>
            <a:ext cx="4024127" cy="949905"/>
            <a:chOff x="902494" y="2680777"/>
            <a:chExt cx="4024127" cy="949905"/>
          </a:xfrm>
        </p:grpSpPr>
        <p:sp>
          <p:nvSpPr>
            <p:cNvPr id="25" name="テキスト ボックス 11">
              <a:extLst>
                <a:ext uri="{FF2B5EF4-FFF2-40B4-BE49-F238E27FC236}">
                  <a16:creationId xmlns:a16="http://schemas.microsoft.com/office/drawing/2014/main" id="{2174CAFA-887D-5780-D6B9-7B9CC60222B4}"/>
                </a:ext>
              </a:extLst>
            </p:cNvPr>
            <p:cNvSpPr txBox="1"/>
            <p:nvPr/>
          </p:nvSpPr>
          <p:spPr>
            <a:xfrm>
              <a:off x="902494" y="2680777"/>
              <a:ext cx="33397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26" name="テキスト ボックス 14">
              <a:extLst>
                <a:ext uri="{FF2B5EF4-FFF2-40B4-BE49-F238E27FC236}">
                  <a16:creationId xmlns:a16="http://schemas.microsoft.com/office/drawing/2014/main" id="{BDCA5351-C79C-D6C3-5D87-F757D6087624}"/>
                </a:ext>
              </a:extLst>
            </p:cNvPr>
            <p:cNvSpPr txBox="1"/>
            <p:nvPr/>
          </p:nvSpPr>
          <p:spPr>
            <a:xfrm>
              <a:off x="902494" y="3001841"/>
              <a:ext cx="37846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27" name="テキスト ボックス 11">
              <a:extLst>
                <a:ext uri="{FF2B5EF4-FFF2-40B4-BE49-F238E27FC236}">
                  <a16:creationId xmlns:a16="http://schemas.microsoft.com/office/drawing/2014/main" id="{2F6A5D90-80C6-5A85-4E7B-655CF7569DB0}"/>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
        <p:nvSpPr>
          <p:cNvPr id="30" name="テキスト ボックス 15">
            <a:extLst>
              <a:ext uri="{FF2B5EF4-FFF2-40B4-BE49-F238E27FC236}">
                <a16:creationId xmlns:a16="http://schemas.microsoft.com/office/drawing/2014/main" id="{C5A6F820-1F32-CEDE-09B8-00FCD22EEDA2}"/>
              </a:ext>
            </a:extLst>
          </p:cNvPr>
          <p:cNvSpPr txBox="1"/>
          <p:nvPr/>
        </p:nvSpPr>
        <p:spPr>
          <a:xfrm>
            <a:off x="991925" y="4095812"/>
            <a:ext cx="5236172" cy="29341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en-US" altLang="ja-JP" sz="1400" dirty="0">
                <a:latin typeface="Meiryo"/>
                <a:ea typeface="Meiryo"/>
                <a:cs typeface="+mn-lt"/>
              </a:rPr>
              <a:t>The Japan-Brazil Green Partnership Initiative (GPI) was launched, and related projects have started to address strategies in the area of the environment, global warming, and sustainable development.</a:t>
            </a:r>
            <a:endParaRPr lang="ja-JP" altLang="ja-JP" sz="1400" dirty="0">
              <a:latin typeface="Meiryo"/>
              <a:ea typeface="Meiryo"/>
              <a:cs typeface="+mn-lt"/>
            </a:endParaRPr>
          </a:p>
          <a:p>
            <a:pPr marL="182880" indent="-182880">
              <a:spcBef>
                <a:spcPts val="1000"/>
              </a:spcBef>
              <a:buFont typeface="Arial"/>
              <a:buChar char="•"/>
            </a:pPr>
            <a:r>
              <a:rPr lang="en-US" sz="1400" dirty="0">
                <a:latin typeface="Meiryo"/>
                <a:ea typeface="Meiryo"/>
                <a:cs typeface="+mn-lt"/>
              </a:rPr>
              <a:t>In Panama, construction of a subway system utilizing Japan's monorail technology is progressing smoothly toward its 2028 opening.</a:t>
            </a:r>
            <a:endParaRPr lang="en-US" dirty="0"/>
          </a:p>
          <a:p>
            <a:pPr marL="182880" indent="-182880">
              <a:spcBef>
                <a:spcPts val="1000"/>
              </a:spcBef>
              <a:buFont typeface="Arial"/>
              <a:buChar char="•"/>
            </a:pPr>
            <a:r>
              <a:rPr lang="en-US" sz="1400" dirty="0">
                <a:latin typeface="Meiryo"/>
                <a:ea typeface="Meiryo"/>
                <a:cs typeface="+mn-lt"/>
              </a:rPr>
              <a:t>The TSUBASA (Transformational Startups' Business Acceleration for the SDGs Agenda) program has launched a new training program for companies seeking to propose business models to government and other public organizations.</a:t>
            </a:r>
            <a:endParaRPr lang="ja-JP" dirty="0"/>
          </a:p>
        </p:txBody>
      </p:sp>
      <p:sp>
        <p:nvSpPr>
          <p:cNvPr id="31" name="テキスト ボックス タイトル">
            <a:extLst>
              <a:ext uri="{FF2B5EF4-FFF2-40B4-BE49-F238E27FC236}">
                <a16:creationId xmlns:a16="http://schemas.microsoft.com/office/drawing/2014/main" id="{9BA9796B-8197-7087-B860-B0EF10D83264}"/>
              </a:ext>
            </a:extLst>
          </p:cNvPr>
          <p:cNvSpPr txBox="1"/>
          <p:nvPr/>
        </p:nvSpPr>
        <p:spPr>
          <a:xfrm>
            <a:off x="5788310" y="678582"/>
            <a:ext cx="3478066"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sz="2000" b="1">
                <a:latin typeface="Meiryo"/>
                <a:ea typeface="Meiryo"/>
                <a:cs typeface="+mn-lt"/>
              </a:rPr>
              <a:t>Latin America and </a:t>
            </a:r>
            <a:endParaRPr lang="ja-JP" altLang="en-US" sz="2000" b="1">
              <a:latin typeface="Meiryo"/>
              <a:ea typeface="Meiryo"/>
              <a:cs typeface="+mn-lt"/>
            </a:endParaRPr>
          </a:p>
          <a:p>
            <a:r>
              <a:rPr lang="ja-JP" sz="2000" b="1">
                <a:latin typeface="Meiryo"/>
                <a:ea typeface="Meiryo"/>
                <a:cs typeface="+mn-lt"/>
              </a:rPr>
              <a:t>the Caribbean</a:t>
            </a:r>
            <a:endParaRPr lang="ja-JP" sz="2000" b="1">
              <a:latin typeface="Meiryo"/>
              <a:ea typeface="Meiryo"/>
            </a:endParaRPr>
          </a:p>
        </p:txBody>
      </p:sp>
    </p:spTree>
    <p:extLst>
      <p:ext uri="{BB962C8B-B14F-4D97-AF65-F5344CB8AC3E}">
        <p14:creationId xmlns:p14="http://schemas.microsoft.com/office/powerpoint/2010/main" val="1333309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3F97AA21-AECA-9A19-0B18-803AE4752B29}"/>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sp>
        <p:nvSpPr>
          <p:cNvPr id="11" name="テキスト ボックス 10">
            <a:extLst>
              <a:ext uri="{FF2B5EF4-FFF2-40B4-BE49-F238E27FC236}">
                <a16:creationId xmlns:a16="http://schemas.microsoft.com/office/drawing/2014/main" id="{876BD9E5-CA3A-7F7A-5441-CCBBC2D36429}"/>
              </a:ext>
            </a:extLst>
          </p:cNvPr>
          <p:cNvSpPr txBox="1"/>
          <p:nvPr/>
        </p:nvSpPr>
        <p:spPr>
          <a:xfrm>
            <a:off x="6190010" y="6685181"/>
            <a:ext cx="368822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900">
                <a:latin typeface="Meiryo"/>
                <a:ea typeface="Meiryo"/>
                <a:cs typeface="+mn-lt"/>
              </a:rPr>
              <a:t>At PIDA Week, held in November 2024, JICA jointly launched the OSBP Status Report together with AUDA-NE</a:t>
            </a:r>
            <a:r>
              <a:rPr lang="en-US" altLang="ja-JP" sz="900">
                <a:latin typeface="Meiryo"/>
                <a:ea typeface="Meiryo"/>
                <a:cs typeface="+mn-lt"/>
              </a:rPr>
              <a:t>PAD</a:t>
            </a:r>
            <a:r>
              <a:rPr lang="ja-JP" altLang="en-US" sz="900" dirty="0">
                <a:latin typeface="Meiryo"/>
                <a:ea typeface="Meiryo"/>
                <a:cs typeface="+mn-lt"/>
              </a:rPr>
              <a:t> </a:t>
            </a:r>
            <a:r>
              <a:rPr lang="ja-JP" sz="900">
                <a:latin typeface="Meiryo"/>
                <a:ea typeface="Meiryo"/>
                <a:cs typeface="+mn-lt"/>
              </a:rPr>
              <a:t>［</a:t>
            </a:r>
            <a:r>
              <a:rPr lang="en-US" altLang="ja-JP" sz="900">
                <a:latin typeface="Meiryo"/>
                <a:ea typeface="Meiryo"/>
                <a:cs typeface="+mn-lt"/>
              </a:rPr>
              <a:t>Photo:</a:t>
            </a:r>
            <a:r>
              <a:rPr lang="ja-JP" altLang="en-US" sz="900" dirty="0">
                <a:latin typeface="Meiryo"/>
                <a:ea typeface="Meiryo"/>
                <a:cs typeface="+mn-lt"/>
              </a:rPr>
              <a:t> </a:t>
            </a:r>
            <a:r>
              <a:rPr lang="en-US" altLang="ja-JP" sz="900">
                <a:latin typeface="Meiryo"/>
                <a:ea typeface="Meiryo"/>
                <a:cs typeface="+mn-lt"/>
              </a:rPr>
              <a:t>Homma</a:t>
            </a:r>
            <a:r>
              <a:rPr lang="ja-JP" altLang="en-US" sz="900" dirty="0">
                <a:latin typeface="Meiryo"/>
                <a:ea typeface="Meiryo"/>
                <a:cs typeface="+mn-lt"/>
              </a:rPr>
              <a:t> </a:t>
            </a:r>
            <a:r>
              <a:rPr lang="ja-JP" sz="900">
                <a:latin typeface="Meiryo"/>
                <a:ea typeface="Meiryo"/>
                <a:cs typeface="+mn-lt"/>
              </a:rPr>
              <a:t>Toru]</a:t>
            </a:r>
            <a:endParaRPr lang="ja-JP"/>
          </a:p>
        </p:txBody>
      </p:sp>
      <p:pic>
        <p:nvPicPr>
          <p:cNvPr id="13" name="図 12" descr="屋内, 瓶, 窓, モニター が含まれている画像&#10;&#10;AI 生成コンテンツは間違っている可能性があります。">
            <a:extLst>
              <a:ext uri="{FF2B5EF4-FFF2-40B4-BE49-F238E27FC236}">
                <a16:creationId xmlns:a16="http://schemas.microsoft.com/office/drawing/2014/main" id="{7C032C8E-4F18-FA42-7CF2-BF30F9643104}"/>
              </a:ext>
            </a:extLst>
          </p:cNvPr>
          <p:cNvPicPr>
            <a:picLocks noChangeAspect="1"/>
          </p:cNvPicPr>
          <p:nvPr/>
        </p:nvPicPr>
        <p:blipFill>
          <a:blip r:embed="rId2"/>
          <a:srcRect l="4897" t="5597" r="902" b="1714"/>
          <a:stretch>
            <a:fillRect/>
          </a:stretch>
        </p:blipFill>
        <p:spPr>
          <a:xfrm>
            <a:off x="6245008" y="4099685"/>
            <a:ext cx="3506195" cy="2587356"/>
          </a:xfrm>
          <a:prstGeom prst="rect">
            <a:avLst/>
          </a:prstGeom>
          <a:ln>
            <a:noFill/>
          </a:ln>
        </p:spPr>
      </p:pic>
      <p:grpSp>
        <p:nvGrpSpPr>
          <p:cNvPr id="23" name="グループ化 22">
            <a:extLst>
              <a:ext uri="{FF2B5EF4-FFF2-40B4-BE49-F238E27FC236}">
                <a16:creationId xmlns:a16="http://schemas.microsoft.com/office/drawing/2014/main" id="{EB80BEF7-06AD-5C5D-46B5-0114976D5053}"/>
              </a:ext>
            </a:extLst>
          </p:cNvPr>
          <p:cNvGrpSpPr/>
          <p:nvPr/>
        </p:nvGrpSpPr>
        <p:grpSpPr>
          <a:xfrm>
            <a:off x="10154487" y="7132940"/>
            <a:ext cx="476056" cy="275437"/>
            <a:chOff x="9952321" y="7089339"/>
            <a:chExt cx="476056" cy="275437"/>
          </a:xfrm>
        </p:grpSpPr>
        <p:sp>
          <p:nvSpPr>
            <p:cNvPr id="21" name="楕円 20">
              <a:extLst>
                <a:ext uri="{FF2B5EF4-FFF2-40B4-BE49-F238E27FC236}">
                  <a16:creationId xmlns:a16="http://schemas.microsoft.com/office/drawing/2014/main" id="{558A8AEF-FA03-7F1C-489C-04010B22DF95}"/>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68FCBD4E-2EA3-BC2C-538E-5E3F001991BD}"/>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17</a:t>
              </a:r>
              <a:endParaRPr lang="ja-JP" dirty="0"/>
            </a:p>
          </p:txBody>
        </p:sp>
      </p:grpSp>
      <p:sp>
        <p:nvSpPr>
          <p:cNvPr id="32" name="テキスト ボックス タイトル">
            <a:extLst>
              <a:ext uri="{FF2B5EF4-FFF2-40B4-BE49-F238E27FC236}">
                <a16:creationId xmlns:a16="http://schemas.microsoft.com/office/drawing/2014/main" id="{0F86F77D-9E90-1567-07E0-916B6476F6FB}"/>
              </a:ext>
            </a:extLst>
          </p:cNvPr>
          <p:cNvSpPr txBox="1"/>
          <p:nvPr/>
        </p:nvSpPr>
        <p:spPr>
          <a:xfrm>
            <a:off x="1681565" y="770915"/>
            <a:ext cx="7105162"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n-lt"/>
                <a:cs typeface="+mn-lt"/>
              </a:rPr>
              <a:t>Overview</a:t>
            </a:r>
            <a:r>
              <a:rPr lang="ja-JP" altLang="en-US" sz="2800" b="1" dirty="0">
                <a:latin typeface="Meiryo"/>
                <a:ea typeface="Meiryo"/>
                <a:cs typeface="+mn-lt"/>
              </a:rPr>
              <a:t> </a:t>
            </a:r>
            <a:r>
              <a:rPr lang="en-US" altLang="ja-JP" sz="2800" b="1" dirty="0">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r>
              <a:rPr lang="en-US" altLang="ja-JP" sz="2000" b="1">
                <a:latin typeface="Meiryo"/>
                <a:ea typeface="+mn-lt"/>
                <a:cs typeface="+mn-lt"/>
              </a:rPr>
              <a:t>Africa</a:t>
            </a:r>
            <a:endParaRPr lang="ja-JP" altLang="en-US" sz="2000" b="1">
              <a:latin typeface="Meiryo"/>
              <a:ea typeface="Meiryo"/>
              <a:cs typeface="+mn-lt"/>
            </a:endParaRPr>
          </a:p>
        </p:txBody>
      </p:sp>
      <p:sp>
        <p:nvSpPr>
          <p:cNvPr id="34" name="テキスト ボックス 1">
            <a:extLst>
              <a:ext uri="{FF2B5EF4-FFF2-40B4-BE49-F238E27FC236}">
                <a16:creationId xmlns:a16="http://schemas.microsoft.com/office/drawing/2014/main" id="{34B57222-0F5C-0D2B-E3DF-53CA5C93A5B0}"/>
              </a:ext>
            </a:extLst>
          </p:cNvPr>
          <p:cNvSpPr txBox="1"/>
          <p:nvPr/>
        </p:nvSpPr>
        <p:spPr>
          <a:xfrm>
            <a:off x="3457988"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b="1">
                <a:latin typeface="Meiryo"/>
                <a:ea typeface="Meiryo"/>
                <a:cs typeface="+mn-lt"/>
              </a:rPr>
              <a:t>37.3</a:t>
            </a:r>
            <a:r>
              <a:rPr lang="en-US" altLang="ja-JP" sz="1300" b="1">
                <a:latin typeface="Meiryo"/>
                <a:ea typeface="Meiryo"/>
                <a:cs typeface="+mn-lt"/>
              </a:rPr>
              <a:t> billion yen</a:t>
            </a:r>
            <a:endParaRPr lang="en-US" altLang="ja-JP" sz="1300" baseline="30000">
              <a:latin typeface="Meiryo"/>
              <a:ea typeface="Meiryo"/>
              <a:cs typeface="+mn-lt"/>
            </a:endParaRPr>
          </a:p>
          <a:p>
            <a:pPr algn="r"/>
            <a:r>
              <a:rPr lang="en-US" altLang="ja-JP" sz="2200" b="1">
                <a:latin typeface="Meiryo"/>
                <a:ea typeface="游ゴシック"/>
                <a:cs typeface="+mn-lt"/>
              </a:rPr>
              <a:t>52.2</a:t>
            </a:r>
            <a:r>
              <a:rPr lang="en-US" altLang="ja-JP" sz="1300" b="1" dirty="0">
                <a:latin typeface="Meiryo"/>
                <a:ea typeface="+mn-lt"/>
                <a:cs typeface="+mn-lt"/>
              </a:rPr>
              <a:t> </a:t>
            </a:r>
            <a:r>
              <a:rPr lang="en-US" sz="1300" b="1">
                <a:latin typeface="Meiryo"/>
                <a:ea typeface="Meiryo"/>
                <a:cs typeface="+mn-lt"/>
              </a:rPr>
              <a:t>billion </a:t>
            </a:r>
            <a:r>
              <a:rPr lang="en-US" altLang="ja-JP" sz="1300" b="1">
                <a:latin typeface="Meiryo"/>
                <a:ea typeface="Meiryo"/>
                <a:cs typeface="+mn-lt"/>
              </a:rPr>
              <a:t>yen</a:t>
            </a:r>
            <a:endParaRPr lang="en-US" altLang="ja-JP" sz="1300" baseline="30000">
              <a:latin typeface="Meiryo"/>
              <a:ea typeface="Meiryo"/>
              <a:cs typeface="+mn-lt"/>
            </a:endParaRPr>
          </a:p>
          <a:p>
            <a:pPr algn="r"/>
            <a:r>
              <a:rPr lang="en-US" altLang="ja-JP" sz="2200" b="1">
                <a:latin typeface="Meiryo"/>
                <a:ea typeface="Meiryo"/>
                <a:cs typeface="+mn-lt"/>
              </a:rPr>
              <a:t>43</a:t>
            </a:r>
            <a:r>
              <a:rPr lang="en-US" altLang="ja-JP" sz="2200" b="1">
                <a:latin typeface="Meiryo"/>
                <a:ea typeface="+mn-lt"/>
                <a:cs typeface="+mn-lt"/>
              </a:rPr>
              <a:t>.</a:t>
            </a:r>
            <a:r>
              <a:rPr lang="en-US" altLang="ja-JP" sz="2200" b="1">
                <a:latin typeface="Meiryo"/>
                <a:ea typeface="Meiryo"/>
                <a:cs typeface="+mn-lt"/>
              </a:rPr>
              <a:t>7</a:t>
            </a:r>
            <a:r>
              <a:rPr lang="ja-JP" altLang="en-US" sz="1300" b="1" dirty="0">
                <a:latin typeface="Meiryo"/>
                <a:ea typeface="Meiryo"/>
                <a:cs typeface="+mn-lt"/>
              </a:rPr>
              <a:t> </a:t>
            </a:r>
            <a:r>
              <a:rPr lang="ja-JP" sz="1300" b="1">
                <a:latin typeface="Meiryo"/>
                <a:ea typeface="Meiryo"/>
                <a:cs typeface="+mn-lt"/>
              </a:rPr>
              <a:t>billion yen</a:t>
            </a:r>
            <a:endParaRPr lang="en-US" altLang="ja-JP" sz="1300" baseline="30000">
              <a:latin typeface="Meiryo"/>
              <a:ea typeface="Meiryo"/>
              <a:cs typeface="+mn-lt"/>
            </a:endParaRPr>
          </a:p>
        </p:txBody>
      </p:sp>
      <p:sp>
        <p:nvSpPr>
          <p:cNvPr id="36" name="正方形/長方形 35">
            <a:extLst>
              <a:ext uri="{FF2B5EF4-FFF2-40B4-BE49-F238E27FC236}">
                <a16:creationId xmlns:a16="http://schemas.microsoft.com/office/drawing/2014/main" id="{A39C1894-7381-7BBF-508C-76ABF92815CC}"/>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38" name="テキスト ボックス 7">
            <a:extLst>
              <a:ext uri="{FF2B5EF4-FFF2-40B4-BE49-F238E27FC236}">
                <a16:creationId xmlns:a16="http://schemas.microsoft.com/office/drawing/2014/main" id="{99241460-B0E3-EF04-DA74-EB0D7C351256}"/>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133.3 </a:t>
            </a:r>
            <a:r>
              <a:rPr lang="en-US" sz="1400" b="1">
                <a:latin typeface="Meiryo"/>
                <a:ea typeface="+mn-lt"/>
                <a:cs typeface="+mn-lt"/>
              </a:rPr>
              <a:t>billion yen</a:t>
            </a:r>
            <a:endParaRPr lang="ja-JP" sz="1400" b="1">
              <a:latin typeface="Meiryo"/>
              <a:ea typeface="Meiryo"/>
            </a:endParaRPr>
          </a:p>
        </p:txBody>
      </p:sp>
      <p:grpSp>
        <p:nvGrpSpPr>
          <p:cNvPr id="43" name="グループ化 42">
            <a:extLst>
              <a:ext uri="{FF2B5EF4-FFF2-40B4-BE49-F238E27FC236}">
                <a16:creationId xmlns:a16="http://schemas.microsoft.com/office/drawing/2014/main" id="{DEE3084C-A1B2-236B-A51F-EA8107451C0C}"/>
              </a:ext>
            </a:extLst>
          </p:cNvPr>
          <p:cNvGrpSpPr/>
          <p:nvPr/>
        </p:nvGrpSpPr>
        <p:grpSpPr>
          <a:xfrm>
            <a:off x="902494" y="2680777"/>
            <a:ext cx="4024127" cy="949905"/>
            <a:chOff x="902494" y="2680777"/>
            <a:chExt cx="4024127" cy="949905"/>
          </a:xfrm>
        </p:grpSpPr>
        <p:sp>
          <p:nvSpPr>
            <p:cNvPr id="40" name="テキスト ボックス 11">
              <a:extLst>
                <a:ext uri="{FF2B5EF4-FFF2-40B4-BE49-F238E27FC236}">
                  <a16:creationId xmlns:a16="http://schemas.microsoft.com/office/drawing/2014/main" id="{CBF5B6F0-108E-CDF1-7DCB-48C0CDB1BEB6}"/>
                </a:ext>
              </a:extLst>
            </p:cNvPr>
            <p:cNvSpPr txBox="1"/>
            <p:nvPr/>
          </p:nvSpPr>
          <p:spPr>
            <a:xfrm>
              <a:off x="902494" y="2680777"/>
              <a:ext cx="33397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41" name="テキスト ボックス 14">
              <a:extLst>
                <a:ext uri="{FF2B5EF4-FFF2-40B4-BE49-F238E27FC236}">
                  <a16:creationId xmlns:a16="http://schemas.microsoft.com/office/drawing/2014/main" id="{E0C63EE5-1503-EA8D-FFB4-AEC9A23BB410}"/>
                </a:ext>
              </a:extLst>
            </p:cNvPr>
            <p:cNvSpPr txBox="1"/>
            <p:nvPr/>
          </p:nvSpPr>
          <p:spPr>
            <a:xfrm>
              <a:off x="902494" y="3001841"/>
              <a:ext cx="37846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42" name="テキスト ボックス 11">
              <a:extLst>
                <a:ext uri="{FF2B5EF4-FFF2-40B4-BE49-F238E27FC236}">
                  <a16:creationId xmlns:a16="http://schemas.microsoft.com/office/drawing/2014/main" id="{DDD240D3-B3BA-44D2-0D0C-22267498B33F}"/>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
        <p:nvSpPr>
          <p:cNvPr id="45" name="テキスト ボックス 15">
            <a:extLst>
              <a:ext uri="{FF2B5EF4-FFF2-40B4-BE49-F238E27FC236}">
                <a16:creationId xmlns:a16="http://schemas.microsoft.com/office/drawing/2014/main" id="{7A18B86C-707E-2FF6-1BE9-DD3C0D7DAB94}"/>
              </a:ext>
            </a:extLst>
          </p:cNvPr>
          <p:cNvSpPr txBox="1"/>
          <p:nvPr/>
        </p:nvSpPr>
        <p:spPr>
          <a:xfrm>
            <a:off x="952229" y="3782715"/>
            <a:ext cx="5284689" cy="34214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en-US" altLang="ja-JP" sz="1300" dirty="0">
                <a:latin typeface="メイリオ"/>
                <a:ea typeface="メイリオ"/>
                <a:cs typeface="+mn-lt"/>
              </a:rPr>
              <a:t>In January 2025, JICA held a seminar in Zambia in collaboration with AfCFTA and the African Union Development Agency (AUDA-NEPAD) in order to share experiences and training regarding the One Stop Border Post (OSBP), which aims to streamline and speed up immigration and customs-related procedures. Regional Economic Communities (RECs) in Africa also participated in this seminar, wherein they discussed problems and solutions with respect to trade facilitation and the promotion of regional integration.</a:t>
            </a:r>
            <a:endParaRPr lang="ja-JP" altLang="ja-JP" sz="1300" dirty="0">
              <a:latin typeface="メイリオ"/>
              <a:ea typeface="メイリオ"/>
              <a:cs typeface="+mn-lt"/>
            </a:endParaRPr>
          </a:p>
          <a:p>
            <a:pPr marL="182880" indent="-182880">
              <a:spcBef>
                <a:spcPts val="1000"/>
              </a:spcBef>
              <a:buFont typeface="Arial"/>
              <a:buChar char="•"/>
            </a:pPr>
            <a:r>
              <a:rPr lang="en-US" sz="1300">
                <a:latin typeface="メイリオ"/>
                <a:ea typeface="メイリオ"/>
                <a:cs typeface="+mn-lt"/>
              </a:rPr>
              <a:t>At TICAD9, held in August 2025 in Yokohama, then former Japanese Prime Minister Ishiba announced the establishment of a public-private-academia joint study group on strengthening the Japan-Africa economic partnership, which was being launched to promote the implementation of the African Continental Free Trade Area (AfCFTA).</a:t>
            </a:r>
            <a:endParaRPr lang="ja-JP"/>
          </a:p>
        </p:txBody>
      </p:sp>
    </p:spTree>
    <p:extLst>
      <p:ext uri="{BB962C8B-B14F-4D97-AF65-F5344CB8AC3E}">
        <p14:creationId xmlns:p14="http://schemas.microsoft.com/office/powerpoint/2010/main" val="1325680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AE696F63-258D-74A9-BE8C-12A024B134E9}"/>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09</a:t>
            </a:r>
            <a:endParaRPr lang="ja-JP">
              <a:solidFill>
                <a:schemeClr val="bg1"/>
              </a:solidFill>
            </a:endParaRPr>
          </a:p>
        </p:txBody>
      </p:sp>
      <p:sp>
        <p:nvSpPr>
          <p:cNvPr id="11" name="テキスト ボックス 10">
            <a:extLst>
              <a:ext uri="{FF2B5EF4-FFF2-40B4-BE49-F238E27FC236}">
                <a16:creationId xmlns:a16="http://schemas.microsoft.com/office/drawing/2014/main" id="{9FD4C0B3-E3D3-93F4-5AAB-5F18505931F6}"/>
              </a:ext>
            </a:extLst>
          </p:cNvPr>
          <p:cNvSpPr txBox="1"/>
          <p:nvPr/>
        </p:nvSpPr>
        <p:spPr>
          <a:xfrm>
            <a:off x="6175806" y="6708964"/>
            <a:ext cx="38190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Meiryo"/>
                <a:ea typeface="Meiryo"/>
                <a:cs typeface="+mn-lt"/>
              </a:rPr>
              <a:t>JICA</a:t>
            </a:r>
            <a:r>
              <a:rPr lang="ja-JP" sz="900">
                <a:latin typeface="Meiryo"/>
                <a:ea typeface="Meiryo"/>
                <a:cs typeface="+mn-lt"/>
              </a:rPr>
              <a:t> distributed food kits, tents, medical consumables, and other items seven times</a:t>
            </a:r>
            <a:r>
              <a:rPr lang="ja-JP" altLang="en-US" sz="900" dirty="0">
                <a:latin typeface="Meiryo"/>
                <a:ea typeface="Meiryo"/>
                <a:cs typeface="+mn-lt"/>
              </a:rPr>
              <a:t> </a:t>
            </a:r>
            <a:r>
              <a:rPr lang="ja-JP" sz="900">
                <a:latin typeface="Meiryo"/>
                <a:ea typeface="Meiryo"/>
                <a:cs typeface="+mn-lt"/>
              </a:rPr>
              <a:t>in the Gaza Strip, Palestine</a:t>
            </a:r>
            <a:endParaRPr lang="ja-JP" altLang="en-US">
              <a:latin typeface="Meiryo"/>
              <a:ea typeface="Meiryo"/>
            </a:endParaRPr>
          </a:p>
        </p:txBody>
      </p:sp>
      <p:pic>
        <p:nvPicPr>
          <p:cNvPr id="13" name="図 12" descr="テーブルを囲む人々&#10;&#10;AI 生成コンテンツは間違っている可能性があります。">
            <a:extLst>
              <a:ext uri="{FF2B5EF4-FFF2-40B4-BE49-F238E27FC236}">
                <a16:creationId xmlns:a16="http://schemas.microsoft.com/office/drawing/2014/main" id="{F2B0133C-1D12-CDAD-818E-2AF489F64E97}"/>
              </a:ext>
            </a:extLst>
          </p:cNvPr>
          <p:cNvPicPr>
            <a:picLocks noChangeAspect="1"/>
          </p:cNvPicPr>
          <p:nvPr/>
        </p:nvPicPr>
        <p:blipFill>
          <a:blip r:embed="rId2"/>
          <a:srcRect l="1430" t="5964" r="2861" b="-567"/>
          <a:stretch>
            <a:fillRect/>
          </a:stretch>
        </p:blipFill>
        <p:spPr>
          <a:xfrm>
            <a:off x="6243751" y="4094690"/>
            <a:ext cx="3528250" cy="2615951"/>
          </a:xfrm>
          <a:prstGeom prst="rect">
            <a:avLst/>
          </a:prstGeom>
          <a:ln>
            <a:noFill/>
          </a:ln>
        </p:spPr>
      </p:pic>
      <p:grpSp>
        <p:nvGrpSpPr>
          <p:cNvPr id="23" name="グループ化 22">
            <a:extLst>
              <a:ext uri="{FF2B5EF4-FFF2-40B4-BE49-F238E27FC236}">
                <a16:creationId xmlns:a16="http://schemas.microsoft.com/office/drawing/2014/main" id="{21AFB87A-0E98-02F5-41E0-FA6967AB9C61}"/>
              </a:ext>
            </a:extLst>
          </p:cNvPr>
          <p:cNvGrpSpPr/>
          <p:nvPr/>
        </p:nvGrpSpPr>
        <p:grpSpPr>
          <a:xfrm>
            <a:off x="10154487" y="7132940"/>
            <a:ext cx="476056" cy="275437"/>
            <a:chOff x="9952321" y="7089339"/>
            <a:chExt cx="476056" cy="275437"/>
          </a:xfrm>
        </p:grpSpPr>
        <p:sp>
          <p:nvSpPr>
            <p:cNvPr id="21" name="楕円 20">
              <a:extLst>
                <a:ext uri="{FF2B5EF4-FFF2-40B4-BE49-F238E27FC236}">
                  <a16:creationId xmlns:a16="http://schemas.microsoft.com/office/drawing/2014/main" id="{FA2BAF45-F123-F0D7-6699-5F22D2A97C7E}"/>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FB97E02F-4384-42A7-63FB-CEB7E9D59DB8}"/>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18</a:t>
              </a:r>
              <a:endParaRPr lang="ja-JP" dirty="0"/>
            </a:p>
          </p:txBody>
        </p:sp>
      </p:grpSp>
      <p:sp>
        <p:nvSpPr>
          <p:cNvPr id="2" name="テキスト ボックス タイトル">
            <a:extLst>
              <a:ext uri="{FF2B5EF4-FFF2-40B4-BE49-F238E27FC236}">
                <a16:creationId xmlns:a16="http://schemas.microsoft.com/office/drawing/2014/main" id="{0C7A9569-7C11-70A0-96B6-631C1D85B5E5}"/>
              </a:ext>
            </a:extLst>
          </p:cNvPr>
          <p:cNvSpPr txBox="1"/>
          <p:nvPr/>
        </p:nvSpPr>
        <p:spPr>
          <a:xfrm>
            <a:off x="1681565" y="774878"/>
            <a:ext cx="8623389"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n-lt"/>
                <a:cs typeface="+mn-lt"/>
              </a:rPr>
              <a:t>Overview</a:t>
            </a:r>
            <a:r>
              <a:rPr lang="ja-JP" altLang="en-US" sz="2800" b="1" dirty="0">
                <a:latin typeface="Meiryo"/>
                <a:ea typeface="Meiryo"/>
                <a:cs typeface="+mn-lt"/>
              </a:rPr>
              <a:t> </a:t>
            </a:r>
            <a:r>
              <a:rPr lang="en-US" altLang="ja-JP" sz="2800" b="1" dirty="0">
                <a:latin typeface="Meiryo"/>
                <a:ea typeface="+mn-lt"/>
                <a:cs typeface="+mn-lt"/>
              </a:rPr>
              <a:t>by</a:t>
            </a:r>
            <a:r>
              <a:rPr lang="ja-JP" altLang="en-US" sz="2800" b="1" dirty="0">
                <a:latin typeface="Meiryo"/>
                <a:ea typeface="Meiryo"/>
                <a:cs typeface="+mn-lt"/>
              </a:rPr>
              <a:t> </a:t>
            </a:r>
            <a:r>
              <a:rPr lang="en-US" altLang="ja-JP" sz="2800" b="1">
                <a:latin typeface="Meiryo"/>
                <a:ea typeface="+mn-lt"/>
                <a:cs typeface="+mn-lt"/>
              </a:rPr>
              <a:t>Region</a:t>
            </a:r>
            <a:r>
              <a:rPr lang="ja-JP" altLang="en-US" sz="2800" b="1" dirty="0">
                <a:latin typeface="Meiryo"/>
                <a:ea typeface="Meiryo"/>
              </a:rPr>
              <a:t>　</a:t>
            </a:r>
            <a:r>
              <a:rPr lang="en-US" altLang="ja-JP" sz="2000" b="1">
                <a:latin typeface="Meiryo"/>
                <a:ea typeface="+mn-lt"/>
                <a:cs typeface="+mn-lt"/>
              </a:rPr>
              <a:t>Middle East and Europe</a:t>
            </a:r>
            <a:endParaRPr lang="ja-JP" altLang="en-US" sz="2000" b="1">
              <a:latin typeface="Meiryo"/>
              <a:ea typeface="Meiryo"/>
            </a:endParaRPr>
          </a:p>
        </p:txBody>
      </p:sp>
      <p:sp>
        <p:nvSpPr>
          <p:cNvPr id="8" name="テキスト ボックス 1">
            <a:extLst>
              <a:ext uri="{FF2B5EF4-FFF2-40B4-BE49-F238E27FC236}">
                <a16:creationId xmlns:a16="http://schemas.microsoft.com/office/drawing/2014/main" id="{662967EE-2263-A642-E920-F2935C91D03B}"/>
              </a:ext>
            </a:extLst>
          </p:cNvPr>
          <p:cNvSpPr txBox="1"/>
          <p:nvPr/>
        </p:nvSpPr>
        <p:spPr>
          <a:xfrm>
            <a:off x="3457988" y="2599428"/>
            <a:ext cx="3197545"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200" b="1">
                <a:latin typeface="Meiryo"/>
                <a:ea typeface="Meiryo"/>
                <a:cs typeface="+mn-lt"/>
              </a:rPr>
              <a:t>18.1</a:t>
            </a:r>
            <a:r>
              <a:rPr lang="en-US" altLang="ja-JP" sz="1300" b="1">
                <a:latin typeface="Meiryo"/>
                <a:ea typeface="Meiryo"/>
                <a:cs typeface="+mn-lt"/>
              </a:rPr>
              <a:t> billion yen</a:t>
            </a:r>
            <a:endParaRPr lang="en-US" altLang="ja-JP" sz="1300" baseline="30000">
              <a:latin typeface="Meiryo"/>
              <a:ea typeface="Meiryo"/>
              <a:cs typeface="+mn-lt"/>
            </a:endParaRPr>
          </a:p>
          <a:p>
            <a:pPr algn="r"/>
            <a:r>
              <a:rPr lang="en-US" altLang="ja-JP" sz="2200" b="1">
                <a:latin typeface="Meiryo"/>
                <a:ea typeface="游ゴシック"/>
                <a:cs typeface="+mn-lt"/>
              </a:rPr>
              <a:t>213.2</a:t>
            </a:r>
            <a:r>
              <a:rPr lang="en-US" altLang="ja-JP" sz="1300" b="1" dirty="0">
                <a:latin typeface="Meiryo"/>
                <a:ea typeface="+mn-lt"/>
                <a:cs typeface="+mn-lt"/>
              </a:rPr>
              <a:t> </a:t>
            </a:r>
            <a:r>
              <a:rPr lang="en-US" sz="1300" b="1">
                <a:latin typeface="Meiryo"/>
                <a:ea typeface="Meiryo"/>
                <a:cs typeface="+mn-lt"/>
              </a:rPr>
              <a:t>billion </a:t>
            </a:r>
            <a:r>
              <a:rPr lang="en-US" altLang="ja-JP" sz="1300" b="1">
                <a:latin typeface="Meiryo"/>
                <a:ea typeface="Meiryo"/>
                <a:cs typeface="+mn-lt"/>
              </a:rPr>
              <a:t>yen</a:t>
            </a:r>
            <a:endParaRPr lang="en-US" altLang="ja-JP" sz="1300" baseline="30000">
              <a:latin typeface="Meiryo"/>
              <a:ea typeface="Meiryo"/>
              <a:cs typeface="+mn-lt"/>
            </a:endParaRPr>
          </a:p>
          <a:p>
            <a:pPr algn="r"/>
            <a:r>
              <a:rPr lang="en-US" altLang="ja-JP" sz="2200" b="1">
                <a:latin typeface="Meiryo"/>
                <a:ea typeface="Meiryo"/>
                <a:cs typeface="+mn-lt"/>
              </a:rPr>
              <a:t>7.2</a:t>
            </a:r>
            <a:r>
              <a:rPr lang="ja-JP" altLang="en-US" sz="1300" b="1" dirty="0">
                <a:latin typeface="Meiryo"/>
                <a:ea typeface="Meiryo"/>
                <a:cs typeface="+mn-lt"/>
              </a:rPr>
              <a:t> </a:t>
            </a:r>
            <a:r>
              <a:rPr lang="ja-JP" sz="1300" b="1">
                <a:latin typeface="Meiryo"/>
                <a:ea typeface="Meiryo"/>
                <a:cs typeface="+mn-lt"/>
              </a:rPr>
              <a:t>billion yen</a:t>
            </a:r>
            <a:endParaRPr lang="en-US" altLang="ja-JP" sz="1300" baseline="30000">
              <a:latin typeface="Meiryo"/>
              <a:ea typeface="Meiryo"/>
              <a:cs typeface="+mn-lt"/>
            </a:endParaRPr>
          </a:p>
        </p:txBody>
      </p:sp>
      <p:sp>
        <p:nvSpPr>
          <p:cNvPr id="12" name="正方形/長方形 11">
            <a:extLst>
              <a:ext uri="{FF2B5EF4-FFF2-40B4-BE49-F238E27FC236}">
                <a16:creationId xmlns:a16="http://schemas.microsoft.com/office/drawing/2014/main" id="{67B13291-2B01-9BBF-B70D-302612B4D1C3}"/>
              </a:ext>
            </a:extLst>
          </p:cNvPr>
          <p:cNvSpPr/>
          <p:nvPr/>
        </p:nvSpPr>
        <p:spPr>
          <a:xfrm>
            <a:off x="992411" y="2474437"/>
            <a:ext cx="8780146"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8" name="テキスト ボックス 7">
            <a:extLst>
              <a:ext uri="{FF2B5EF4-FFF2-40B4-BE49-F238E27FC236}">
                <a16:creationId xmlns:a16="http://schemas.microsoft.com/office/drawing/2014/main" id="{36F6185D-CCFD-5F72-D124-699C6A5A2FBF}"/>
              </a:ext>
            </a:extLst>
          </p:cNvPr>
          <p:cNvSpPr txBox="1"/>
          <p:nvPr/>
        </p:nvSpPr>
        <p:spPr>
          <a:xfrm>
            <a:off x="902137" y="1770720"/>
            <a:ext cx="8049674"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600" b="1">
                <a:latin typeface="Meiryo"/>
                <a:ea typeface="Meiryo"/>
                <a:cs typeface="+mn-lt"/>
              </a:rPr>
              <a:t>FY 2024  Total value of JICA operations</a:t>
            </a:r>
            <a:r>
              <a:rPr lang="en-US" sz="4000" b="1">
                <a:latin typeface="Meiryo"/>
                <a:ea typeface="Meiryo"/>
                <a:cs typeface="+mn-lt"/>
              </a:rPr>
              <a:t> 238.5 </a:t>
            </a:r>
            <a:r>
              <a:rPr lang="en-US" sz="1400" b="1">
                <a:latin typeface="Meiryo"/>
                <a:ea typeface="+mn-lt"/>
                <a:cs typeface="+mn-lt"/>
              </a:rPr>
              <a:t>billion yen</a:t>
            </a:r>
            <a:endParaRPr lang="ja-JP" sz="1400" b="1">
              <a:latin typeface="Meiryo"/>
              <a:ea typeface="Meiryo"/>
            </a:endParaRPr>
          </a:p>
        </p:txBody>
      </p:sp>
      <p:grpSp>
        <p:nvGrpSpPr>
          <p:cNvPr id="27" name="グループ化 26">
            <a:extLst>
              <a:ext uri="{FF2B5EF4-FFF2-40B4-BE49-F238E27FC236}">
                <a16:creationId xmlns:a16="http://schemas.microsoft.com/office/drawing/2014/main" id="{FDCB9706-C9EE-54E3-F713-1D4D0883F929}"/>
              </a:ext>
            </a:extLst>
          </p:cNvPr>
          <p:cNvGrpSpPr/>
          <p:nvPr/>
        </p:nvGrpSpPr>
        <p:grpSpPr>
          <a:xfrm>
            <a:off x="902494" y="2680777"/>
            <a:ext cx="4024127" cy="949905"/>
            <a:chOff x="902494" y="2680777"/>
            <a:chExt cx="4024127" cy="949905"/>
          </a:xfrm>
        </p:grpSpPr>
        <p:sp>
          <p:nvSpPr>
            <p:cNvPr id="24" name="テキスト ボックス 11">
              <a:extLst>
                <a:ext uri="{FF2B5EF4-FFF2-40B4-BE49-F238E27FC236}">
                  <a16:creationId xmlns:a16="http://schemas.microsoft.com/office/drawing/2014/main" id="{BD0428B4-50D0-B97E-F26F-B8121EEEB7BA}"/>
                </a:ext>
              </a:extLst>
            </p:cNvPr>
            <p:cNvSpPr txBox="1"/>
            <p:nvPr/>
          </p:nvSpPr>
          <p:spPr>
            <a:xfrm>
              <a:off x="902494" y="2680777"/>
              <a:ext cx="33397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Technical Cooperation</a:t>
              </a:r>
              <a:r>
                <a:rPr lang="ja-JP" altLang="en-US" sz="1400" b="1" dirty="0">
                  <a:latin typeface="Meiryo"/>
                  <a:ea typeface="Meiryo"/>
                  <a:cs typeface="+mn-lt"/>
                </a:rPr>
                <a:t> </a:t>
              </a:r>
              <a:endParaRPr lang="ja-JP" sz="1400" b="1">
                <a:latin typeface="Meiryo"/>
                <a:ea typeface="Meiryo"/>
              </a:endParaRPr>
            </a:p>
          </p:txBody>
        </p:sp>
        <p:sp>
          <p:nvSpPr>
            <p:cNvPr id="25" name="テキスト ボックス 14">
              <a:extLst>
                <a:ext uri="{FF2B5EF4-FFF2-40B4-BE49-F238E27FC236}">
                  <a16:creationId xmlns:a16="http://schemas.microsoft.com/office/drawing/2014/main" id="{E0F2D955-A03D-D94B-4979-2DF7D632DCED}"/>
                </a:ext>
              </a:extLst>
            </p:cNvPr>
            <p:cNvSpPr txBox="1"/>
            <p:nvPr/>
          </p:nvSpPr>
          <p:spPr>
            <a:xfrm>
              <a:off x="902494" y="3001841"/>
              <a:ext cx="37846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Finance and Investment Cooperation</a:t>
              </a:r>
              <a:r>
                <a:rPr lang="ja-JP" altLang="en-US" sz="1400" b="1" dirty="0">
                  <a:latin typeface="Meiryo"/>
                  <a:ea typeface="Meiryo"/>
                  <a:cs typeface="+mn-lt"/>
                </a:rPr>
                <a:t> </a:t>
              </a:r>
              <a:endParaRPr lang="ja-JP" sz="1400" b="1">
                <a:latin typeface="Meiryo"/>
                <a:ea typeface="Meiryo"/>
              </a:endParaRPr>
            </a:p>
          </p:txBody>
        </p:sp>
        <p:sp>
          <p:nvSpPr>
            <p:cNvPr id="26" name="テキスト ボックス 11">
              <a:extLst>
                <a:ext uri="{FF2B5EF4-FFF2-40B4-BE49-F238E27FC236}">
                  <a16:creationId xmlns:a16="http://schemas.microsoft.com/office/drawing/2014/main" id="{0AE5492F-1BA0-FA12-D2D2-940903B063AB}"/>
                </a:ext>
              </a:extLst>
            </p:cNvPr>
            <p:cNvSpPr txBox="1"/>
            <p:nvPr/>
          </p:nvSpPr>
          <p:spPr>
            <a:xfrm>
              <a:off x="902494" y="3322905"/>
              <a:ext cx="402412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sz="1400" b="1">
                  <a:latin typeface="Meiryo"/>
                  <a:ea typeface="Meiryo"/>
                  <a:cs typeface="+mn-lt"/>
                </a:rPr>
                <a:t>Gr</a:t>
              </a:r>
              <a:r>
                <a:rPr lang="en-US" altLang="ja-JP" sz="1400" b="1">
                  <a:latin typeface="Meiryo"/>
                  <a:ea typeface="+mn-lt"/>
                  <a:cs typeface="+mn-lt"/>
                </a:rPr>
                <a:t>a</a:t>
              </a:r>
              <a:r>
                <a:rPr lang="ja-JP" sz="1400" b="1">
                  <a:latin typeface="Meiryo"/>
                  <a:ea typeface="Meiryo"/>
                  <a:cs typeface="+mn-lt"/>
                </a:rPr>
                <a:t>nts</a:t>
              </a:r>
              <a:r>
                <a:rPr lang="ja-JP" altLang="en-US" sz="1400" b="1" dirty="0">
                  <a:latin typeface="Meiryo"/>
                  <a:ea typeface="Meiryo"/>
                  <a:cs typeface="+mn-lt"/>
                </a:rPr>
                <a:t> </a:t>
              </a:r>
              <a:endParaRPr lang="ja-JP" sz="1400" b="1">
                <a:latin typeface="Meiryo"/>
                <a:ea typeface="Meiryo"/>
              </a:endParaRPr>
            </a:p>
          </p:txBody>
        </p:sp>
      </p:grpSp>
      <p:sp>
        <p:nvSpPr>
          <p:cNvPr id="29" name="テキスト ボックス 15">
            <a:extLst>
              <a:ext uri="{FF2B5EF4-FFF2-40B4-BE49-F238E27FC236}">
                <a16:creationId xmlns:a16="http://schemas.microsoft.com/office/drawing/2014/main" id="{C50175CE-AB2D-E150-BE7A-B3AE36B6FF02}"/>
              </a:ext>
            </a:extLst>
          </p:cNvPr>
          <p:cNvSpPr txBox="1"/>
          <p:nvPr/>
        </p:nvSpPr>
        <p:spPr>
          <a:xfrm>
            <a:off x="991925" y="4095812"/>
            <a:ext cx="5236172" cy="33496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880" indent="-182880">
              <a:spcBef>
                <a:spcPts val="1000"/>
              </a:spcBef>
              <a:buFont typeface="Arial"/>
              <a:buChar char="•"/>
            </a:pPr>
            <a:r>
              <a:rPr lang="en-US" altLang="ja-JP" sz="1300" dirty="0">
                <a:latin typeface="Meiryo"/>
                <a:ea typeface="Meiryo"/>
                <a:cs typeface="+mn-lt"/>
              </a:rPr>
              <a:t>JICA provided a variety of materials including food kits to the Gaza Strip, Palestine. It also continued its oil refinery plant project in Iraq to increase production of high-quality petroleum products that comply with environmental regulations.</a:t>
            </a:r>
            <a:endParaRPr lang="ja-JP" altLang="en-US" sz="1300">
              <a:latin typeface="Meiryo"/>
              <a:ea typeface="Meiryo"/>
              <a:cs typeface="+mn-lt"/>
            </a:endParaRPr>
          </a:p>
          <a:p>
            <a:pPr marL="182880" indent="-182880">
              <a:spcBef>
                <a:spcPts val="1000"/>
              </a:spcBef>
              <a:buFont typeface="Arial"/>
              <a:buChar char="•"/>
            </a:pPr>
            <a:r>
              <a:rPr lang="en-US" sz="1300">
                <a:latin typeface="Meiryo"/>
                <a:ea typeface="Meiryo"/>
                <a:cs typeface="+mn-lt"/>
              </a:rPr>
              <a:t>In Europe, JICA has been involved in clearing landmines and unexploded ordnance in Ukraine and has cooperated in emergency recovery and economic reconstruction by supporting business development through collaboration between Japanese and local companies.</a:t>
            </a:r>
            <a:endParaRPr lang="ja-JP" altLang="en-US" sz="1300">
              <a:latin typeface="Meiryo"/>
              <a:ea typeface="Meiryo"/>
              <a:cs typeface="+mn-lt"/>
            </a:endParaRPr>
          </a:p>
          <a:p>
            <a:pPr marL="182880" indent="-182880">
              <a:spcBef>
                <a:spcPts val="1000"/>
              </a:spcBef>
              <a:buFont typeface="Arial"/>
              <a:buChar char="•"/>
            </a:pPr>
            <a:r>
              <a:rPr lang="en-US" sz="1300">
                <a:latin typeface="Meiryo"/>
                <a:ea typeface="Meiryo"/>
                <a:cs typeface="+mn-lt"/>
              </a:rPr>
              <a:t>In Türkiye, JICA has cooperated in creating earthquake recovery plans, rebuilding infrastructure, and providing support to SMEs. In the Western Balkans, JICA cooperated in putting in place an environment for entrepreneurs to achieve high-quality growth.</a:t>
            </a:r>
            <a:endParaRPr lang="ja-JP" sz="1300">
              <a:latin typeface="游ゴシック"/>
              <a:ea typeface="游ゴシック"/>
              <a:cs typeface="+mn-lt"/>
            </a:endParaRPr>
          </a:p>
        </p:txBody>
      </p:sp>
    </p:spTree>
    <p:extLst>
      <p:ext uri="{BB962C8B-B14F-4D97-AF65-F5344CB8AC3E}">
        <p14:creationId xmlns:p14="http://schemas.microsoft.com/office/powerpoint/2010/main" val="715479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9BA92-D2CF-6563-861A-3F7262199379}"/>
            </a:ext>
          </a:extLst>
        </p:cNvPr>
        <p:cNvGrpSpPr/>
        <p:nvPr/>
      </p:nvGrpSpPr>
      <p:grpSpPr>
        <a:xfrm>
          <a:off x="0" y="0"/>
          <a:ext cx="0" cy="0"/>
          <a:chOff x="0" y="0"/>
          <a:chExt cx="0" cy="0"/>
        </a:xfrm>
      </p:grpSpPr>
      <p:pic>
        <p:nvPicPr>
          <p:cNvPr id="3" name="図 2" descr="図形 が含まれている画像&#10;&#10;AI 生成コンテンツは誤りを含む可能性があります。">
            <a:extLst>
              <a:ext uri="{FF2B5EF4-FFF2-40B4-BE49-F238E27FC236}">
                <a16:creationId xmlns:a16="http://schemas.microsoft.com/office/drawing/2014/main" id="{74F14729-3D2A-0A5F-8352-2726301E4D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4" y="3175"/>
            <a:ext cx="10685189" cy="7559675"/>
          </a:xfrm>
          <a:prstGeom prst="rect">
            <a:avLst/>
          </a:prstGeom>
        </p:spPr>
      </p:pic>
      <p:sp>
        <p:nvSpPr>
          <p:cNvPr id="9" name="ガイド" hidden="1">
            <a:extLst>
              <a:ext uri="{FF2B5EF4-FFF2-40B4-BE49-F238E27FC236}">
                <a16:creationId xmlns:a16="http://schemas.microsoft.com/office/drawing/2014/main" id="{87D50176-F9F3-C2E6-49A1-CDDB19433A14}"/>
              </a:ext>
            </a:extLst>
          </p:cNvPr>
          <p:cNvSpPr/>
          <p:nvPr/>
        </p:nvSpPr>
        <p:spPr>
          <a:xfrm>
            <a:off x="714742" y="694174"/>
            <a:ext cx="9255581" cy="6152106"/>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sp>
        <p:nvSpPr>
          <p:cNvPr id="5" name="楕円 4">
            <a:extLst>
              <a:ext uri="{FF2B5EF4-FFF2-40B4-BE49-F238E27FC236}">
                <a16:creationId xmlns:a16="http://schemas.microsoft.com/office/drawing/2014/main" id="{52573E63-4181-EDFE-09BB-8AF37EA1E76C}"/>
              </a:ext>
            </a:extLst>
          </p:cNvPr>
          <p:cNvSpPr/>
          <p:nvPr/>
        </p:nvSpPr>
        <p:spPr>
          <a:xfrm>
            <a:off x="10252875" y="7132940"/>
            <a:ext cx="273941" cy="2752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F4F93159-4C2E-7BEA-A781-5423B2098B09}"/>
              </a:ext>
            </a:extLst>
          </p:cNvPr>
          <p:cNvSpPr txBox="1"/>
          <p:nvPr/>
        </p:nvSpPr>
        <p:spPr>
          <a:xfrm>
            <a:off x="10154487" y="7162156"/>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01</a:t>
            </a:r>
            <a:endParaRPr lang="ja-JP" sz="1000">
              <a:latin typeface="Meiryo"/>
              <a:ea typeface="Meiryo"/>
            </a:endParaRPr>
          </a:p>
        </p:txBody>
      </p:sp>
      <p:sp>
        <p:nvSpPr>
          <p:cNvPr id="16" name="テキスト ボックス タイトル">
            <a:extLst>
              <a:ext uri="{FF2B5EF4-FFF2-40B4-BE49-F238E27FC236}">
                <a16:creationId xmlns:a16="http://schemas.microsoft.com/office/drawing/2014/main" id="{E858387C-8230-B677-FCFE-5DE08DBAF8E4}"/>
              </a:ext>
            </a:extLst>
          </p:cNvPr>
          <p:cNvSpPr txBox="1"/>
          <p:nvPr/>
        </p:nvSpPr>
        <p:spPr>
          <a:xfrm>
            <a:off x="1378828" y="693197"/>
            <a:ext cx="3734309" cy="61555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3300" b="1">
                <a:solidFill>
                  <a:srgbClr val="3AB483"/>
                </a:solidFill>
                <a:latin typeface="Meiryo"/>
                <a:ea typeface="Meiryo"/>
              </a:rPr>
              <a:t>Who We Are</a:t>
            </a:r>
            <a:endParaRPr lang="ja-JP" sz="3300" b="1">
              <a:solidFill>
                <a:srgbClr val="3AB483"/>
              </a:solidFill>
              <a:latin typeface="Meiryo"/>
              <a:ea typeface="Meiryo"/>
            </a:endParaRPr>
          </a:p>
        </p:txBody>
      </p:sp>
      <p:sp>
        <p:nvSpPr>
          <p:cNvPr id="17" name="テキスト ボックス 24">
            <a:extLst>
              <a:ext uri="{FF2B5EF4-FFF2-40B4-BE49-F238E27FC236}">
                <a16:creationId xmlns:a16="http://schemas.microsoft.com/office/drawing/2014/main" id="{8237C4C2-200C-CA1F-8F53-DB4F3F60A215}"/>
              </a:ext>
            </a:extLst>
          </p:cNvPr>
          <p:cNvSpPr txBox="1"/>
          <p:nvPr/>
        </p:nvSpPr>
        <p:spPr>
          <a:xfrm>
            <a:off x="1378828" y="1211584"/>
            <a:ext cx="7326235" cy="11358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nSpc>
                <a:spcPct val="150000"/>
              </a:lnSpc>
            </a:pPr>
            <a:r>
              <a:rPr lang="en-US" sz="1550">
                <a:latin typeface="Meiryo"/>
                <a:ea typeface="Meiryo"/>
                <a:cs typeface="+mn-lt"/>
              </a:rPr>
              <a:t>The Japan International Cooperation Agency (JICA) is an organization</a:t>
            </a:r>
          </a:p>
          <a:p>
            <a:pPr>
              <a:lnSpc>
                <a:spcPct val="150000"/>
              </a:lnSpc>
            </a:pPr>
            <a:r>
              <a:rPr lang="en-US" sz="1550">
                <a:latin typeface="Meiryo"/>
                <a:ea typeface="Meiryo"/>
                <a:cs typeface="+mn-lt"/>
              </a:rPr>
              <a:t>responsible for implementing Japan’s ODA in a unified manner and</a:t>
            </a:r>
          </a:p>
          <a:p>
            <a:pPr>
              <a:lnSpc>
                <a:spcPct val="150000"/>
              </a:lnSpc>
            </a:pPr>
            <a:r>
              <a:rPr lang="en-US" sz="1550">
                <a:latin typeface="Meiryo"/>
                <a:ea typeface="Meiryo"/>
                <a:cs typeface="+mn-lt"/>
              </a:rPr>
              <a:t>engages in international cooperation for developing countries.</a:t>
            </a:r>
          </a:p>
        </p:txBody>
      </p:sp>
      <p:sp>
        <p:nvSpPr>
          <p:cNvPr id="18" name="テキスト ボックス タイトル">
            <a:extLst>
              <a:ext uri="{FF2B5EF4-FFF2-40B4-BE49-F238E27FC236}">
                <a16:creationId xmlns:a16="http://schemas.microsoft.com/office/drawing/2014/main" id="{CE2D36B6-078D-6910-C8C5-80323035E77D}"/>
              </a:ext>
            </a:extLst>
          </p:cNvPr>
          <p:cNvSpPr txBox="1"/>
          <p:nvPr/>
        </p:nvSpPr>
        <p:spPr>
          <a:xfrm>
            <a:off x="1378828" y="2677678"/>
            <a:ext cx="3635209" cy="4616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2400" b="1">
                <a:solidFill>
                  <a:srgbClr val="3AB483"/>
                </a:solidFill>
                <a:latin typeface="Meiryo"/>
                <a:ea typeface="Meiryo"/>
              </a:rPr>
              <a:t>Mission</a:t>
            </a:r>
            <a:endParaRPr lang="ja-JP" sz="2400" b="1">
              <a:solidFill>
                <a:srgbClr val="3AB483"/>
              </a:solidFill>
              <a:latin typeface="Meiryo"/>
              <a:ea typeface="Meiryo"/>
            </a:endParaRPr>
          </a:p>
        </p:txBody>
      </p:sp>
      <p:sp>
        <p:nvSpPr>
          <p:cNvPr id="19" name="テキスト ボックス 26">
            <a:extLst>
              <a:ext uri="{FF2B5EF4-FFF2-40B4-BE49-F238E27FC236}">
                <a16:creationId xmlns:a16="http://schemas.microsoft.com/office/drawing/2014/main" id="{A16C5726-3E5C-CBA2-1560-7DC57C6BB9F4}"/>
              </a:ext>
            </a:extLst>
          </p:cNvPr>
          <p:cNvSpPr txBox="1"/>
          <p:nvPr/>
        </p:nvSpPr>
        <p:spPr>
          <a:xfrm>
            <a:off x="1378828" y="3033150"/>
            <a:ext cx="7675937" cy="7780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nSpc>
                <a:spcPct val="150000"/>
              </a:lnSpc>
            </a:pPr>
            <a:r>
              <a:rPr lang="en-US" altLang="ja-JP" sz="1550">
                <a:latin typeface="Meiryo"/>
                <a:ea typeface="Meiryo"/>
                <a:cs typeface="+mn-lt"/>
              </a:rPr>
              <a:t>JICA, in accordance with the Development Cooperation Charter,</a:t>
            </a:r>
            <a:endParaRPr lang="ja-JP" altLang="en-US" sz="1550">
              <a:latin typeface="Meiryo"/>
              <a:ea typeface="Meiryo"/>
              <a:cs typeface="+mn-lt"/>
            </a:endParaRPr>
          </a:p>
          <a:p>
            <a:pPr>
              <a:lnSpc>
                <a:spcPct val="150000"/>
              </a:lnSpc>
            </a:pPr>
            <a:r>
              <a:rPr lang="en-US" altLang="ja-JP" sz="1550">
                <a:latin typeface="Meiryo"/>
                <a:ea typeface="Meiryo"/>
                <a:cs typeface="+mn-lt"/>
              </a:rPr>
              <a:t>will work on human security</a:t>
            </a:r>
            <a:r>
              <a:rPr lang="ja-JP" sz="1550">
                <a:latin typeface="Meiryo"/>
                <a:ea typeface="Meiryo"/>
                <a:cs typeface="+mn-lt"/>
              </a:rPr>
              <a:t>* </a:t>
            </a:r>
            <a:r>
              <a:rPr lang="en-US" altLang="ja-JP" sz="1550">
                <a:latin typeface="Meiryo"/>
                <a:ea typeface="Meiryo"/>
                <a:cs typeface="+mn-lt"/>
              </a:rPr>
              <a:t>and quality growth.</a:t>
            </a:r>
            <a:endParaRPr lang="ja-JP" altLang="en-US"/>
          </a:p>
        </p:txBody>
      </p:sp>
      <p:sp>
        <p:nvSpPr>
          <p:cNvPr id="20" name="テキスト ボックス タイトル">
            <a:extLst>
              <a:ext uri="{FF2B5EF4-FFF2-40B4-BE49-F238E27FC236}">
                <a16:creationId xmlns:a16="http://schemas.microsoft.com/office/drawing/2014/main" id="{B47C0918-0BCB-77A4-458E-3AE15B43CF06}"/>
              </a:ext>
            </a:extLst>
          </p:cNvPr>
          <p:cNvSpPr txBox="1"/>
          <p:nvPr/>
        </p:nvSpPr>
        <p:spPr>
          <a:xfrm>
            <a:off x="1378828" y="4045884"/>
            <a:ext cx="3734309" cy="4616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2400" b="1">
                <a:solidFill>
                  <a:srgbClr val="3AB483"/>
                </a:solidFill>
                <a:latin typeface="Meiryo"/>
                <a:ea typeface="Meiryo"/>
              </a:rPr>
              <a:t>Vision</a:t>
            </a:r>
            <a:endParaRPr lang="ja-JP" sz="2400" b="1">
              <a:solidFill>
                <a:srgbClr val="3AB483"/>
              </a:solidFill>
              <a:latin typeface="Meiryo"/>
              <a:ea typeface="Meiryo"/>
            </a:endParaRPr>
          </a:p>
        </p:txBody>
      </p:sp>
      <p:sp>
        <p:nvSpPr>
          <p:cNvPr id="21" name="テキスト ボックス 28">
            <a:extLst>
              <a:ext uri="{FF2B5EF4-FFF2-40B4-BE49-F238E27FC236}">
                <a16:creationId xmlns:a16="http://schemas.microsoft.com/office/drawing/2014/main" id="{1799481B-4C73-8CFA-3CC9-F2852276AA35}"/>
              </a:ext>
            </a:extLst>
          </p:cNvPr>
          <p:cNvSpPr txBox="1"/>
          <p:nvPr/>
        </p:nvSpPr>
        <p:spPr>
          <a:xfrm>
            <a:off x="1378828" y="5039385"/>
            <a:ext cx="7814679" cy="11358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nSpc>
                <a:spcPct val="150000"/>
              </a:lnSpc>
            </a:pPr>
            <a:r>
              <a:rPr lang="en-US" sz="1550">
                <a:latin typeface="Meiryo"/>
                <a:ea typeface="Meiryo"/>
                <a:cs typeface="+mn-lt"/>
              </a:rPr>
              <a:t>JICA, with its partners, will take the lead in forging bonds of trust across the</a:t>
            </a:r>
          </a:p>
          <a:p>
            <a:pPr>
              <a:lnSpc>
                <a:spcPct val="150000"/>
              </a:lnSpc>
            </a:pPr>
            <a:r>
              <a:rPr lang="en-US" sz="1550" dirty="0">
                <a:latin typeface="Meiryo"/>
                <a:ea typeface="Meiryo"/>
                <a:cs typeface="+mn-lt"/>
              </a:rPr>
              <a:t>world, aspiring for a free, peaceful and prosperous world where people can</a:t>
            </a:r>
          </a:p>
          <a:p>
            <a:pPr>
              <a:lnSpc>
                <a:spcPct val="150000"/>
              </a:lnSpc>
            </a:pPr>
            <a:r>
              <a:rPr lang="en-US" sz="1550">
                <a:latin typeface="Meiryo"/>
                <a:ea typeface="Meiryo"/>
                <a:cs typeface="+mn-lt"/>
              </a:rPr>
              <a:t>hope for a better future and explore their diverse potentials.</a:t>
            </a:r>
          </a:p>
        </p:txBody>
      </p:sp>
      <p:sp>
        <p:nvSpPr>
          <p:cNvPr id="22" name="テキスト ボックス タイトル">
            <a:extLst>
              <a:ext uri="{FF2B5EF4-FFF2-40B4-BE49-F238E27FC236}">
                <a16:creationId xmlns:a16="http://schemas.microsoft.com/office/drawing/2014/main" id="{125A65BB-4D8B-07F0-B6ED-D44269CA2305}"/>
              </a:ext>
            </a:extLst>
          </p:cNvPr>
          <p:cNvSpPr txBox="1"/>
          <p:nvPr/>
        </p:nvSpPr>
        <p:spPr>
          <a:xfrm>
            <a:off x="1378828" y="4488475"/>
            <a:ext cx="8364865" cy="6617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sz="3700" b="1">
                <a:latin typeface="Meiryo"/>
                <a:ea typeface="Meiryo"/>
                <a:cs typeface="+mn-lt"/>
              </a:rPr>
              <a:t>Leading the world with</a:t>
            </a:r>
            <a:r>
              <a:rPr lang="ja-JP" altLang="en-US" sz="3700" b="1" dirty="0">
                <a:latin typeface="Meiryo"/>
                <a:ea typeface="Meiryo"/>
                <a:cs typeface="+mn-lt"/>
              </a:rPr>
              <a:t> </a:t>
            </a:r>
            <a:r>
              <a:rPr lang="ja-JP" sz="3700" b="1">
                <a:latin typeface="Meiryo"/>
                <a:ea typeface="Meiryo"/>
                <a:cs typeface="+mn-lt"/>
              </a:rPr>
              <a:t>trust</a:t>
            </a:r>
            <a:endParaRPr lang="ja-JP" altLang="en-US" sz="1950" b="1">
              <a:latin typeface="Meiryo"/>
              <a:ea typeface="Meiryo"/>
            </a:endParaRPr>
          </a:p>
        </p:txBody>
      </p:sp>
      <p:sp>
        <p:nvSpPr>
          <p:cNvPr id="23" name="テキスト ボックス 30">
            <a:extLst>
              <a:ext uri="{FF2B5EF4-FFF2-40B4-BE49-F238E27FC236}">
                <a16:creationId xmlns:a16="http://schemas.microsoft.com/office/drawing/2014/main" id="{CE9F9663-2B69-DF07-50E3-6A2EF0314E67}"/>
              </a:ext>
            </a:extLst>
          </p:cNvPr>
          <p:cNvSpPr txBox="1"/>
          <p:nvPr/>
        </p:nvSpPr>
        <p:spPr>
          <a:xfrm>
            <a:off x="1378828" y="6360775"/>
            <a:ext cx="7974103"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000">
                <a:latin typeface="Meiryo"/>
                <a:ea typeface="Meiryo"/>
                <a:cs typeface="+mn-lt"/>
              </a:rPr>
              <a:t>* A concept that focuses on each and every individual through protection of individuals from serious and wide-ranging </a:t>
            </a:r>
            <a:endParaRPr lang="ja-JP" altLang="en-US" sz="1000" dirty="0">
              <a:latin typeface="Meiryo"/>
              <a:ea typeface="Meiryo"/>
              <a:cs typeface="+mn-lt"/>
            </a:endParaRPr>
          </a:p>
          <a:p>
            <a:r>
              <a:rPr lang="ja-JP" altLang="en-US" sz="1000">
                <a:latin typeface="Meiryo"/>
                <a:ea typeface="Meiryo"/>
                <a:cs typeface="+mn-lt"/>
              </a:rPr>
              <a:t>   threats to their survival, daily lives, and dignity and empowerment of people for sustainable self-reliance and community</a:t>
            </a:r>
          </a:p>
          <a:p>
            <a:r>
              <a:rPr lang="ja-JP" altLang="en-US" sz="1000">
                <a:latin typeface="Meiryo"/>
                <a:ea typeface="Meiryo"/>
                <a:cs typeface="+mn-lt"/>
              </a:rPr>
              <a:t>   building, so that all people can reach their full potential.</a:t>
            </a:r>
            <a:endParaRPr lang="ja-JP"/>
          </a:p>
        </p:txBody>
      </p:sp>
    </p:spTree>
    <p:extLst>
      <p:ext uri="{BB962C8B-B14F-4D97-AF65-F5344CB8AC3E}">
        <p14:creationId xmlns:p14="http://schemas.microsoft.com/office/powerpoint/2010/main" val="109711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FC8E916B-45E6-DF57-0FA2-4D91E10A2E82}"/>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10</a:t>
            </a:r>
            <a:endParaRPr lang="ja-JP">
              <a:solidFill>
                <a:schemeClr val="bg1"/>
              </a:solidFill>
            </a:endParaRPr>
          </a:p>
        </p:txBody>
      </p:sp>
      <p:grpSp>
        <p:nvGrpSpPr>
          <p:cNvPr id="21" name="グループ化 20">
            <a:extLst>
              <a:ext uri="{FF2B5EF4-FFF2-40B4-BE49-F238E27FC236}">
                <a16:creationId xmlns:a16="http://schemas.microsoft.com/office/drawing/2014/main" id="{E953BDBE-74D8-4233-7CCC-4B35CB639379}"/>
              </a:ext>
            </a:extLst>
          </p:cNvPr>
          <p:cNvGrpSpPr/>
          <p:nvPr/>
        </p:nvGrpSpPr>
        <p:grpSpPr>
          <a:xfrm>
            <a:off x="10154487" y="7132940"/>
            <a:ext cx="476056" cy="275437"/>
            <a:chOff x="9952321" y="7089339"/>
            <a:chExt cx="476056" cy="275437"/>
          </a:xfrm>
        </p:grpSpPr>
        <p:sp>
          <p:nvSpPr>
            <p:cNvPr id="19" name="楕円 18">
              <a:extLst>
                <a:ext uri="{FF2B5EF4-FFF2-40B4-BE49-F238E27FC236}">
                  <a16:creationId xmlns:a16="http://schemas.microsoft.com/office/drawing/2014/main" id="{50FC772B-FF43-D9EF-62A6-CB6071119DC2}"/>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4DF5573A-CB21-B5DD-BDC9-F9C66342960F}"/>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19</a:t>
              </a:r>
              <a:endParaRPr lang="ja-JP" dirty="0"/>
            </a:p>
          </p:txBody>
        </p:sp>
      </p:grpSp>
      <p:sp>
        <p:nvSpPr>
          <p:cNvPr id="2" name="テキスト ボックス タイトル">
            <a:extLst>
              <a:ext uri="{FF2B5EF4-FFF2-40B4-BE49-F238E27FC236}">
                <a16:creationId xmlns:a16="http://schemas.microsoft.com/office/drawing/2014/main" id="{A75F47E8-56E1-B056-6724-C299C508A16D}"/>
              </a:ext>
            </a:extLst>
          </p:cNvPr>
          <p:cNvSpPr txBox="1"/>
          <p:nvPr/>
        </p:nvSpPr>
        <p:spPr>
          <a:xfrm>
            <a:off x="4464322" y="678582"/>
            <a:ext cx="5571077"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000" b="1">
                <a:latin typeface="Meiryo"/>
                <a:ea typeface="Meiryo"/>
                <a:cs typeface="+mn-lt"/>
              </a:rPr>
              <a:t>Universities</a:t>
            </a:r>
            <a:r>
              <a:rPr lang="en-US" altLang="ja-JP" sz="2000" b="1" dirty="0">
                <a:latin typeface="Meiryo"/>
                <a:ea typeface="Meiryo"/>
                <a:cs typeface="+mn-lt"/>
              </a:rPr>
              <a:t> </a:t>
            </a:r>
            <a:r>
              <a:rPr lang="en-US" sz="2000" b="1">
                <a:latin typeface="Meiryo"/>
                <a:ea typeface="Meiryo"/>
                <a:cs typeface="+mn-lt"/>
              </a:rPr>
              <a:t>and Research</a:t>
            </a:r>
            <a:r>
              <a:rPr lang="en-US" altLang="ja-JP" sz="2000" b="1" dirty="0">
                <a:latin typeface="Meiryo"/>
                <a:ea typeface="Meiryo"/>
                <a:cs typeface="+mn-lt"/>
              </a:rPr>
              <a:t> </a:t>
            </a:r>
            <a:r>
              <a:rPr lang="en-US" sz="2000" b="1">
                <a:latin typeface="Meiryo"/>
                <a:ea typeface="Meiryo"/>
                <a:cs typeface="+mn-lt"/>
              </a:rPr>
              <a:t>Institutions</a:t>
            </a:r>
            <a:r>
              <a:rPr lang="en-US" altLang="ja-JP" sz="2000" b="1" dirty="0">
                <a:latin typeface="Meiryo"/>
                <a:ea typeface="Meiryo"/>
                <a:cs typeface="+mn-lt"/>
              </a:rPr>
              <a:t> </a:t>
            </a:r>
            <a:r>
              <a:rPr lang="en-US" sz="2000" b="1">
                <a:latin typeface="Meiryo"/>
                <a:ea typeface="Meiryo"/>
                <a:cs typeface="+mn-lt"/>
              </a:rPr>
              <a:t>/ Private</a:t>
            </a:r>
            <a:r>
              <a:rPr lang="en-US" altLang="ja-JP" sz="2000" b="1" dirty="0">
                <a:latin typeface="Meiryo"/>
                <a:ea typeface="Meiryo"/>
                <a:cs typeface="+mn-lt"/>
              </a:rPr>
              <a:t> </a:t>
            </a:r>
            <a:r>
              <a:rPr lang="en-US" sz="2000" b="1">
                <a:latin typeface="Meiryo"/>
                <a:ea typeface="Meiryo"/>
                <a:cs typeface="+mn-lt"/>
              </a:rPr>
              <a:t>Sector</a:t>
            </a:r>
            <a:endParaRPr lang="ja-JP">
              <a:ea typeface="Meiryo"/>
            </a:endParaRPr>
          </a:p>
        </p:txBody>
      </p:sp>
      <p:sp>
        <p:nvSpPr>
          <p:cNvPr id="4" name="テキスト ボックス タイトル">
            <a:extLst>
              <a:ext uri="{FF2B5EF4-FFF2-40B4-BE49-F238E27FC236}">
                <a16:creationId xmlns:a16="http://schemas.microsoft.com/office/drawing/2014/main" id="{B238F4B6-708E-3DE8-1B7C-1544C6F7E706}"/>
              </a:ext>
            </a:extLst>
          </p:cNvPr>
          <p:cNvSpPr txBox="1"/>
          <p:nvPr/>
        </p:nvSpPr>
        <p:spPr>
          <a:xfrm>
            <a:off x="1681565" y="778841"/>
            <a:ext cx="2772469"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800" b="1">
                <a:latin typeface="Meiryo"/>
                <a:ea typeface="Meiryo"/>
                <a:cs typeface="+mn-lt"/>
              </a:rPr>
              <a:t>Partnerships</a:t>
            </a:r>
            <a:endParaRPr lang="ja-JP" sz="2800" b="1">
              <a:latin typeface="Meiryo"/>
              <a:ea typeface="Meiryo"/>
            </a:endParaRPr>
          </a:p>
        </p:txBody>
      </p:sp>
      <p:sp>
        <p:nvSpPr>
          <p:cNvPr id="8" name="テキスト ボックス 1">
            <a:extLst>
              <a:ext uri="{FF2B5EF4-FFF2-40B4-BE49-F238E27FC236}">
                <a16:creationId xmlns:a16="http://schemas.microsoft.com/office/drawing/2014/main" id="{4D5CCDBE-F547-A7C1-6817-A172561658E6}"/>
              </a:ext>
            </a:extLst>
          </p:cNvPr>
          <p:cNvSpPr txBox="1"/>
          <p:nvPr/>
        </p:nvSpPr>
        <p:spPr>
          <a:xfrm>
            <a:off x="544578" y="1716419"/>
            <a:ext cx="4593282" cy="6502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b="1">
                <a:latin typeface="Meiryo"/>
                <a:ea typeface="Meiryo"/>
                <a:cs typeface="+mn-lt"/>
              </a:rPr>
              <a:t>Partnerships with Universities and Research Institutions</a:t>
            </a:r>
            <a:endParaRPr lang="ja-JP" b="1">
              <a:latin typeface="Meiryo"/>
              <a:ea typeface="Meiryo"/>
            </a:endParaRPr>
          </a:p>
        </p:txBody>
      </p:sp>
      <p:sp>
        <p:nvSpPr>
          <p:cNvPr id="10" name="テキスト ボックス 2">
            <a:extLst>
              <a:ext uri="{FF2B5EF4-FFF2-40B4-BE49-F238E27FC236}">
                <a16:creationId xmlns:a16="http://schemas.microsoft.com/office/drawing/2014/main" id="{D3B77A1D-490A-F57D-33FB-3077EE7CD86C}"/>
              </a:ext>
            </a:extLst>
          </p:cNvPr>
          <p:cNvSpPr txBox="1"/>
          <p:nvPr/>
        </p:nvSpPr>
        <p:spPr>
          <a:xfrm>
            <a:off x="552506" y="2453093"/>
            <a:ext cx="4884646" cy="23852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50" b="1">
                <a:latin typeface="Meiryo"/>
                <a:ea typeface="+mn-lt"/>
                <a:cs typeface="+mn-lt"/>
              </a:rPr>
              <a:t>JICA</a:t>
            </a:r>
            <a:r>
              <a:rPr lang="ja-JP" sz="1450" b="1">
                <a:latin typeface="Meiryo"/>
                <a:ea typeface="Meiryo"/>
                <a:cs typeface="+mn-lt"/>
              </a:rPr>
              <a:t> Development Studies Program (JICA-DSP)</a:t>
            </a:r>
            <a:endParaRPr lang="ja-JP" sz="1450" b="1">
              <a:latin typeface="Meiryo"/>
              <a:ea typeface="Meiryo"/>
            </a:endParaRPr>
          </a:p>
          <a:p>
            <a:pPr marL="91440" indent="-91440">
              <a:buFont typeface="Arial"/>
              <a:buChar char="•"/>
            </a:pPr>
            <a:r>
              <a:rPr lang="ja-JP" sz="1300">
                <a:latin typeface="Meiryo"/>
                <a:ea typeface="Meiryo"/>
                <a:cs typeface="+mn-lt"/>
              </a:rPr>
              <a:t>Sharing Japan’s modernization experiences and lessons learned from its development cooperation</a:t>
            </a:r>
          </a:p>
          <a:p>
            <a:endParaRPr lang="ja-JP" altLang="en-US" sz="1300" dirty="0">
              <a:latin typeface="Meiryo"/>
              <a:ea typeface="Meiryo"/>
            </a:endParaRPr>
          </a:p>
          <a:p>
            <a:r>
              <a:rPr lang="en-US" altLang="ja-JP" sz="1450" b="1">
                <a:latin typeface="Meiryo"/>
                <a:ea typeface="+mn-lt"/>
                <a:cs typeface="+mn-lt"/>
              </a:rPr>
              <a:t>JICA</a:t>
            </a:r>
            <a:r>
              <a:rPr lang="ja-JP" sz="1450" b="1">
                <a:latin typeface="Meiryo"/>
                <a:ea typeface="Meiryo"/>
                <a:cs typeface="+mn-lt"/>
              </a:rPr>
              <a:t> Program for Japanese Studies (JIC</a:t>
            </a:r>
            <a:r>
              <a:rPr lang="en-US" altLang="ja-JP" sz="1450" b="1">
                <a:latin typeface="Meiryo"/>
                <a:ea typeface="+mn-lt"/>
                <a:cs typeface="+mn-lt"/>
              </a:rPr>
              <a:t>A</a:t>
            </a:r>
            <a:r>
              <a:rPr lang="ja-JP" altLang="en-US" sz="1450" b="1" dirty="0">
                <a:latin typeface="Meiryo"/>
                <a:ea typeface="Meiryo"/>
                <a:cs typeface="+mn-lt"/>
              </a:rPr>
              <a:t> </a:t>
            </a:r>
            <a:r>
              <a:rPr lang="en-US" altLang="ja-JP" sz="1450" b="1">
                <a:latin typeface="Meiryo"/>
                <a:ea typeface="+mn-lt"/>
                <a:cs typeface="+mn-lt"/>
              </a:rPr>
              <a:t>Ch</a:t>
            </a:r>
            <a:r>
              <a:rPr lang="ja-JP" sz="1450" b="1">
                <a:latin typeface="Meiryo"/>
                <a:ea typeface="Meiryo"/>
                <a:cs typeface="+mn-lt"/>
              </a:rPr>
              <a:t>air)</a:t>
            </a:r>
            <a:endParaRPr lang="ja-JP" sz="1450" b="1">
              <a:latin typeface="Meiryo"/>
              <a:ea typeface="Meiryo"/>
            </a:endParaRPr>
          </a:p>
          <a:p>
            <a:pPr marL="91440" indent="-91440">
              <a:buFont typeface="Arial,Sans-Serif"/>
              <a:buChar char="•"/>
            </a:pPr>
            <a:r>
              <a:rPr lang="en-US" altLang="ja-JP" sz="1300" dirty="0">
                <a:latin typeface="Meiryo"/>
                <a:ea typeface="+mn-lt"/>
                <a:cs typeface="+mn-lt"/>
              </a:rPr>
              <a:t>E</a:t>
            </a:r>
            <a:r>
              <a:rPr lang="ja-JP" sz="1300" dirty="0">
                <a:latin typeface="Meiryo"/>
                <a:ea typeface="Meiryo"/>
                <a:cs typeface="+mn-lt"/>
              </a:rPr>
              <a:t>xpa</a:t>
            </a:r>
            <a:r>
              <a:rPr lang="en-US" altLang="ja-JP" sz="1300" dirty="0" err="1">
                <a:latin typeface="Meiryo"/>
                <a:ea typeface="+mn-lt"/>
                <a:cs typeface="+mn-lt"/>
              </a:rPr>
              <a:t>nd</a:t>
            </a:r>
            <a:r>
              <a:rPr lang="ja-JP" sz="1300" dirty="0">
                <a:latin typeface="Meiryo"/>
                <a:ea typeface="Meiryo"/>
                <a:cs typeface="+mn-lt"/>
              </a:rPr>
              <a:t>i</a:t>
            </a:r>
            <a:r>
              <a:rPr lang="en-US" altLang="ja-JP" sz="1300" dirty="0">
                <a:latin typeface="Meiryo"/>
                <a:ea typeface="+mn-lt"/>
                <a:cs typeface="+mn-lt"/>
              </a:rPr>
              <a:t>ng</a:t>
            </a:r>
            <a:r>
              <a:rPr lang="ja-JP" altLang="en-US" sz="1300" dirty="0">
                <a:latin typeface="Meiryo"/>
                <a:ea typeface="Meiryo"/>
                <a:cs typeface="+mn-lt"/>
              </a:rPr>
              <a:t> </a:t>
            </a:r>
            <a:r>
              <a:rPr lang="en-US" altLang="ja-JP" sz="1300" dirty="0">
                <a:latin typeface="Meiryo"/>
                <a:ea typeface="+mn-lt"/>
                <a:cs typeface="+mn-lt"/>
              </a:rPr>
              <a:t>JICA-DSP</a:t>
            </a:r>
            <a:r>
              <a:rPr lang="ja-JP" altLang="en-US" sz="1300" dirty="0">
                <a:latin typeface="Meiryo"/>
                <a:ea typeface="Meiryo"/>
                <a:cs typeface="+mn-lt"/>
              </a:rPr>
              <a:t> </a:t>
            </a:r>
            <a:r>
              <a:rPr lang="en-US" altLang="ja-JP" sz="1300" dirty="0" err="1">
                <a:latin typeface="Meiryo"/>
                <a:ea typeface="+mn-lt"/>
                <a:cs typeface="+mn-lt"/>
              </a:rPr>
              <a:t>abr</a:t>
            </a:r>
            <a:r>
              <a:rPr lang="ja-JP" sz="1300" dirty="0">
                <a:latin typeface="Meiryo"/>
                <a:ea typeface="Meiryo"/>
                <a:cs typeface="+mn-lt"/>
              </a:rPr>
              <a:t>o</a:t>
            </a:r>
            <a:r>
              <a:rPr lang="en-US" altLang="ja-JP" sz="1300" dirty="0">
                <a:latin typeface="Meiryo"/>
                <a:ea typeface="+mn-lt"/>
                <a:cs typeface="+mn-lt"/>
              </a:rPr>
              <a:t>ad</a:t>
            </a:r>
            <a:endParaRPr lang="ja-JP" sz="1300" dirty="0">
              <a:latin typeface="Meiryo"/>
              <a:ea typeface="Meiryo"/>
              <a:cs typeface="+mn-lt"/>
            </a:endParaRPr>
          </a:p>
          <a:p>
            <a:endParaRPr lang="ja-JP" altLang="en-US" sz="1300" dirty="0">
              <a:latin typeface="Meiryo"/>
              <a:ea typeface="Meiryo"/>
            </a:endParaRPr>
          </a:p>
          <a:p>
            <a:r>
              <a:rPr lang="af-ZA" altLang="ja-JP" sz="1450" b="1">
                <a:latin typeface="Meiryo"/>
                <a:ea typeface="+mn-lt"/>
                <a:cs typeface="+mn-lt"/>
              </a:rPr>
              <a:t>Science and Technology Research Partnership for Sustainable Development (</a:t>
            </a:r>
            <a:r>
              <a:rPr lang="af-ZA" sz="1450" b="1">
                <a:latin typeface="Meiryo"/>
                <a:ea typeface="+mn-lt"/>
                <a:cs typeface="+mn-lt"/>
              </a:rPr>
              <a:t>SATREPS)</a:t>
            </a:r>
            <a:endParaRPr lang="ja-JP" sz="1450" b="1">
              <a:latin typeface="Meiryo"/>
              <a:ea typeface="Meiryo"/>
            </a:endParaRPr>
          </a:p>
          <a:p>
            <a:pPr marL="91440" indent="-91440">
              <a:buFont typeface="Arial,Sans-Serif"/>
              <a:buChar char="•"/>
            </a:pPr>
            <a:r>
              <a:rPr lang="en-US" sz="1300" dirty="0">
                <a:latin typeface="Meiryo"/>
                <a:ea typeface="+mn-lt"/>
                <a:cs typeface="+mn-lt"/>
              </a:rPr>
              <a:t>Contributing to the SDGs through science, technology and innovation</a:t>
            </a:r>
            <a:endParaRPr lang="ja-JP" sz="1300" dirty="0">
              <a:latin typeface="Meiryo"/>
              <a:ea typeface="Meiryo"/>
            </a:endParaRPr>
          </a:p>
        </p:txBody>
      </p:sp>
      <p:sp>
        <p:nvSpPr>
          <p:cNvPr id="12" name="テキスト ボックス 14">
            <a:extLst>
              <a:ext uri="{FF2B5EF4-FFF2-40B4-BE49-F238E27FC236}">
                <a16:creationId xmlns:a16="http://schemas.microsoft.com/office/drawing/2014/main" id="{BBE53DC9-AA72-4DBD-9089-176A5D7484C1}"/>
              </a:ext>
            </a:extLst>
          </p:cNvPr>
          <p:cNvSpPr txBox="1"/>
          <p:nvPr/>
        </p:nvSpPr>
        <p:spPr>
          <a:xfrm>
            <a:off x="5588405" y="1855151"/>
            <a:ext cx="45774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a:latin typeface="Meiryo"/>
                <a:ea typeface="メイリオ"/>
                <a:cs typeface="+mn-lt"/>
              </a:rPr>
              <a:t>Cooperation</a:t>
            </a:r>
            <a:r>
              <a:rPr lang="ja-JP" altLang="en-US" b="1" dirty="0">
                <a:latin typeface="Meiryo"/>
                <a:ea typeface="Meiryo"/>
                <a:cs typeface="+mn-lt"/>
              </a:rPr>
              <a:t> </a:t>
            </a:r>
            <a:r>
              <a:rPr lang="en-US" altLang="ja-JP" b="1">
                <a:latin typeface="Meiryo"/>
                <a:ea typeface="メイリオ"/>
                <a:cs typeface="+mn-lt"/>
              </a:rPr>
              <a:t>with</a:t>
            </a:r>
            <a:r>
              <a:rPr lang="ja-JP" altLang="en-US" b="1" dirty="0">
                <a:latin typeface="Meiryo"/>
                <a:ea typeface="Meiryo"/>
                <a:cs typeface="+mn-lt"/>
              </a:rPr>
              <a:t> </a:t>
            </a:r>
            <a:r>
              <a:rPr lang="en-US" altLang="ja-JP" b="1">
                <a:latin typeface="Meiryo"/>
                <a:ea typeface="メイリオ"/>
                <a:cs typeface="+mn-lt"/>
              </a:rPr>
              <a:t>the</a:t>
            </a:r>
            <a:r>
              <a:rPr lang="ja-JP" altLang="en-US" b="1" dirty="0">
                <a:latin typeface="Meiryo"/>
                <a:ea typeface="Meiryo"/>
                <a:cs typeface="+mn-lt"/>
              </a:rPr>
              <a:t> </a:t>
            </a:r>
            <a:r>
              <a:rPr lang="en-US" altLang="ja-JP" b="1">
                <a:latin typeface="Meiryo"/>
                <a:ea typeface="メイリオ"/>
                <a:cs typeface="+mn-lt"/>
              </a:rPr>
              <a:t>Private</a:t>
            </a:r>
            <a:r>
              <a:rPr lang="ja-JP" altLang="en-US" b="1" dirty="0">
                <a:latin typeface="Meiryo"/>
                <a:ea typeface="Meiryo"/>
                <a:cs typeface="+mn-lt"/>
              </a:rPr>
              <a:t> </a:t>
            </a:r>
            <a:r>
              <a:rPr lang="en-US" altLang="ja-JP" b="1">
                <a:latin typeface="Meiryo"/>
                <a:ea typeface="メイリオ"/>
                <a:cs typeface="+mn-lt"/>
              </a:rPr>
              <a:t>Sector</a:t>
            </a:r>
            <a:endParaRPr lang="ja-JP" b="1">
              <a:latin typeface="Meiryo"/>
              <a:ea typeface="Meiryo"/>
            </a:endParaRPr>
          </a:p>
        </p:txBody>
      </p:sp>
      <p:sp>
        <p:nvSpPr>
          <p:cNvPr id="14" name="テキスト ボックス 7">
            <a:extLst>
              <a:ext uri="{FF2B5EF4-FFF2-40B4-BE49-F238E27FC236}">
                <a16:creationId xmlns:a16="http://schemas.microsoft.com/office/drawing/2014/main" id="{E6C6F619-85F3-8832-41C0-E65B7CC4DAA7}"/>
              </a:ext>
            </a:extLst>
          </p:cNvPr>
          <p:cNvSpPr txBox="1"/>
          <p:nvPr/>
        </p:nvSpPr>
        <p:spPr>
          <a:xfrm>
            <a:off x="5586774" y="2445611"/>
            <a:ext cx="4672485" cy="23852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50" b="1">
                <a:latin typeface="Meiryo"/>
                <a:ea typeface="+mn-lt"/>
                <a:cs typeface="+mn-lt"/>
              </a:rPr>
              <a:t>Private-Sector Investment Finance</a:t>
            </a:r>
            <a:endParaRPr lang="ja-JP" sz="1450" b="1">
              <a:latin typeface="Meiryo"/>
              <a:ea typeface="Meiryo"/>
            </a:endParaRPr>
          </a:p>
          <a:p>
            <a:pPr marL="91440" indent="-91440">
              <a:buFont typeface="Arial"/>
              <a:buChar char="•"/>
            </a:pPr>
            <a:r>
              <a:rPr lang="ja-JP" sz="1300" dirty="0">
                <a:latin typeface="Meiryo"/>
                <a:ea typeface="Meiryo"/>
                <a:cs typeface="+mn-lt"/>
              </a:rPr>
              <a:t>S</a:t>
            </a:r>
            <a:r>
              <a:rPr lang="en-US" altLang="ja-JP" sz="1300" dirty="0">
                <a:latin typeface="Meiryo"/>
                <a:ea typeface="Meiryo"/>
                <a:cs typeface="+mn-lt"/>
              </a:rPr>
              <a:t>up</a:t>
            </a:r>
            <a:r>
              <a:rPr lang="ja-JP" sz="1300" dirty="0">
                <a:latin typeface="Meiryo"/>
                <a:ea typeface="Meiryo"/>
                <a:cs typeface="+mn-lt"/>
              </a:rPr>
              <a:t>port </a:t>
            </a:r>
            <a:r>
              <a:rPr lang="en-US" altLang="ja-JP" sz="1300" dirty="0">
                <a:latin typeface="Meiryo"/>
                <a:ea typeface="Meiryo"/>
                <a:cs typeface="+mn-lt"/>
              </a:rPr>
              <a:t>f</a:t>
            </a:r>
            <a:r>
              <a:rPr lang="ja-JP" sz="1300" dirty="0">
                <a:latin typeface="Meiryo"/>
                <a:ea typeface="Meiryo"/>
                <a:cs typeface="+mn-lt"/>
              </a:rPr>
              <a:t>or e</a:t>
            </a:r>
            <a:r>
              <a:rPr lang="en-US" altLang="ja-JP" sz="1300" dirty="0">
                <a:latin typeface="Meiryo"/>
                <a:ea typeface="Meiryo"/>
                <a:cs typeface="+mn-lt"/>
              </a:rPr>
              <a:t>co</a:t>
            </a:r>
            <a:r>
              <a:rPr lang="ja-JP" sz="1300" dirty="0">
                <a:latin typeface="Meiryo"/>
                <a:ea typeface="Meiryo"/>
                <a:cs typeface="+mn-lt"/>
              </a:rPr>
              <a:t>n</a:t>
            </a:r>
            <a:r>
              <a:rPr lang="en-US" altLang="ja-JP" sz="1300" dirty="0" err="1">
                <a:latin typeface="Meiryo"/>
                <a:ea typeface="Meiryo"/>
                <a:cs typeface="+mn-lt"/>
              </a:rPr>
              <a:t>omi</a:t>
            </a:r>
            <a:r>
              <a:rPr lang="ja-JP" sz="1300" dirty="0">
                <a:latin typeface="Meiryo"/>
                <a:ea typeface="Meiryo"/>
                <a:cs typeface="+mn-lt"/>
              </a:rPr>
              <a:t>c and so</a:t>
            </a:r>
            <a:r>
              <a:rPr lang="en-US" altLang="ja-JP" sz="1300" dirty="0">
                <a:latin typeface="Meiryo"/>
                <a:ea typeface="Meiryo"/>
                <a:cs typeface="+mn-lt"/>
              </a:rPr>
              <a:t>c</a:t>
            </a:r>
            <a:r>
              <a:rPr lang="ja-JP" sz="1300" dirty="0">
                <a:latin typeface="Meiryo"/>
                <a:ea typeface="Meiryo"/>
                <a:cs typeface="+mn-lt"/>
              </a:rPr>
              <a:t>i</a:t>
            </a:r>
            <a:r>
              <a:rPr lang="en-US" altLang="ja-JP" sz="1300" dirty="0">
                <a:latin typeface="Meiryo"/>
                <a:ea typeface="Meiryo"/>
                <a:cs typeface="+mn-lt"/>
              </a:rPr>
              <a:t>al</a:t>
            </a:r>
            <a:r>
              <a:rPr lang="ja-JP" sz="1300" dirty="0">
                <a:latin typeface="Meiryo"/>
                <a:ea typeface="Meiryo"/>
                <a:cs typeface="+mn-lt"/>
              </a:rPr>
              <a:t> development </a:t>
            </a:r>
            <a:r>
              <a:rPr lang="en-US" altLang="ja-JP" sz="1300" dirty="0">
                <a:latin typeface="Meiryo"/>
                <a:ea typeface="Meiryo"/>
                <a:cs typeface="+mn-lt"/>
              </a:rPr>
              <a:t>by</a:t>
            </a:r>
            <a:r>
              <a:rPr lang="ja-JP" sz="1300" dirty="0">
                <a:latin typeface="Meiryo"/>
                <a:ea typeface="Meiryo"/>
                <a:cs typeface="+mn-lt"/>
              </a:rPr>
              <a:t> pr</a:t>
            </a:r>
            <a:r>
              <a:rPr lang="en-US" altLang="ja-JP" sz="1300" dirty="0">
                <a:latin typeface="Meiryo"/>
                <a:ea typeface="Meiryo"/>
                <a:cs typeface="+mn-lt"/>
              </a:rPr>
              <a:t>iv</a:t>
            </a:r>
            <a:r>
              <a:rPr lang="ja-JP" sz="1300" dirty="0">
                <a:latin typeface="Meiryo"/>
                <a:ea typeface="Meiryo"/>
                <a:cs typeface="+mn-lt"/>
              </a:rPr>
              <a:t>at</a:t>
            </a:r>
            <a:r>
              <a:rPr lang="en-US" altLang="ja-JP" sz="1300" dirty="0">
                <a:latin typeface="Meiryo"/>
                <a:ea typeface="Meiryo"/>
                <a:cs typeface="+mn-lt"/>
              </a:rPr>
              <a:t>e</a:t>
            </a:r>
            <a:r>
              <a:rPr lang="ja-JP" sz="1300" dirty="0">
                <a:latin typeface="Meiryo"/>
                <a:ea typeface="Meiryo"/>
                <a:cs typeface="+mn-lt"/>
              </a:rPr>
              <a:t> </a:t>
            </a:r>
            <a:r>
              <a:rPr lang="en-US" altLang="ja-JP" sz="1300" dirty="0" err="1">
                <a:latin typeface="Meiryo"/>
                <a:ea typeface="Meiryo"/>
                <a:cs typeface="+mn-lt"/>
              </a:rPr>
              <a:t>enterpr</a:t>
            </a:r>
            <a:r>
              <a:rPr lang="ja-JP" sz="1300" dirty="0">
                <a:latin typeface="Meiryo"/>
                <a:ea typeface="Meiryo"/>
                <a:cs typeface="+mn-lt"/>
              </a:rPr>
              <a:t>i</a:t>
            </a:r>
            <a:r>
              <a:rPr lang="en-US" altLang="ja-JP" sz="1300" dirty="0" err="1">
                <a:latin typeface="Meiryo"/>
                <a:ea typeface="Meiryo"/>
                <a:cs typeface="+mn-lt"/>
              </a:rPr>
              <a:t>ses</a:t>
            </a:r>
            <a:endParaRPr lang="ja-JP" altLang="en-US" sz="1300" dirty="0" err="1">
              <a:latin typeface="Meiryo"/>
              <a:ea typeface="Meiryo"/>
            </a:endParaRPr>
          </a:p>
          <a:p>
            <a:endParaRPr lang="ja-JP" altLang="en-US" sz="1300" dirty="0">
              <a:latin typeface="Meiryo"/>
              <a:ea typeface="Meiryo"/>
            </a:endParaRPr>
          </a:p>
          <a:p>
            <a:r>
              <a:rPr lang="ja-JP" sz="1450" b="1" dirty="0">
                <a:latin typeface="Meiryo"/>
                <a:ea typeface="Meiryo"/>
                <a:cs typeface="+mn-lt"/>
              </a:rPr>
              <a:t>Pr</a:t>
            </a:r>
            <a:r>
              <a:rPr lang="en-US" altLang="ja-JP" sz="1450" b="1" dirty="0" err="1">
                <a:latin typeface="Meiryo"/>
                <a:ea typeface="Meiryo"/>
                <a:cs typeface="+mn-lt"/>
              </a:rPr>
              <a:t>epa</a:t>
            </a:r>
            <a:r>
              <a:rPr lang="ja-JP" sz="1450" b="1" dirty="0">
                <a:latin typeface="Meiryo"/>
                <a:ea typeface="Meiryo"/>
                <a:cs typeface="+mn-lt"/>
              </a:rPr>
              <a:t>ra</a:t>
            </a:r>
            <a:r>
              <a:rPr lang="en-US" altLang="ja-JP" sz="1450" b="1" dirty="0">
                <a:latin typeface="Meiryo"/>
                <a:ea typeface="Meiryo"/>
                <a:cs typeface="+mn-lt"/>
              </a:rPr>
              <a:t>tory</a:t>
            </a:r>
            <a:r>
              <a:rPr lang="ja-JP" sz="1450" b="1" dirty="0">
                <a:latin typeface="Meiryo"/>
                <a:ea typeface="Meiryo"/>
                <a:cs typeface="+mn-lt"/>
              </a:rPr>
              <a:t> </a:t>
            </a:r>
            <a:r>
              <a:rPr lang="en-US" altLang="ja-JP" sz="1450" b="1" dirty="0">
                <a:latin typeface="Meiryo"/>
                <a:ea typeface="Meiryo"/>
                <a:cs typeface="+mn-lt"/>
              </a:rPr>
              <a:t>Survey</a:t>
            </a:r>
            <a:r>
              <a:rPr lang="ja-JP" sz="1450" b="1" dirty="0">
                <a:latin typeface="Meiryo"/>
                <a:ea typeface="Meiryo"/>
                <a:cs typeface="+mn-lt"/>
              </a:rPr>
              <a:t> for </a:t>
            </a:r>
            <a:r>
              <a:rPr lang="en-US" altLang="ja-JP" sz="1450" b="1" dirty="0">
                <a:latin typeface="Meiryo"/>
                <a:ea typeface="Meiryo"/>
                <a:cs typeface="+mn-lt"/>
              </a:rPr>
              <a:t>Priv</a:t>
            </a:r>
            <a:r>
              <a:rPr lang="ja-JP" sz="1450" b="1" dirty="0">
                <a:latin typeface="Meiryo"/>
                <a:ea typeface="Meiryo"/>
                <a:cs typeface="+mn-lt"/>
              </a:rPr>
              <a:t>a</a:t>
            </a:r>
            <a:r>
              <a:rPr lang="en-US" altLang="ja-JP" sz="1450" b="1" dirty="0" err="1">
                <a:latin typeface="Meiryo"/>
                <a:ea typeface="Meiryo"/>
                <a:cs typeface="+mn-lt"/>
              </a:rPr>
              <a:t>te</a:t>
            </a:r>
            <a:r>
              <a:rPr lang="en-US" altLang="ja-JP" sz="1450" b="1" dirty="0">
                <a:latin typeface="Meiryo"/>
                <a:ea typeface="Meiryo"/>
                <a:cs typeface="+mn-lt"/>
              </a:rPr>
              <a:t>-Sector</a:t>
            </a:r>
            <a:r>
              <a:rPr lang="ja-JP" sz="1450" b="1" dirty="0">
                <a:latin typeface="Meiryo"/>
                <a:ea typeface="Meiryo"/>
                <a:cs typeface="+mn-lt"/>
              </a:rPr>
              <a:t> </a:t>
            </a:r>
            <a:r>
              <a:rPr lang="en-US" altLang="ja-JP" sz="1450" b="1" dirty="0">
                <a:latin typeface="Meiryo"/>
                <a:ea typeface="Meiryo"/>
                <a:cs typeface="+mn-lt"/>
              </a:rPr>
              <a:t>I</a:t>
            </a:r>
            <a:r>
              <a:rPr lang="ja-JP" sz="1450" b="1" dirty="0">
                <a:latin typeface="Meiryo"/>
                <a:ea typeface="Meiryo"/>
                <a:cs typeface="+mn-lt"/>
              </a:rPr>
              <a:t>n</a:t>
            </a:r>
            <a:r>
              <a:rPr lang="en-US" altLang="ja-JP" sz="1450" b="1" dirty="0">
                <a:latin typeface="Meiryo"/>
                <a:ea typeface="Meiryo"/>
                <a:cs typeface="+mn-lt"/>
              </a:rPr>
              <a:t>v</a:t>
            </a:r>
            <a:r>
              <a:rPr lang="ja-JP" sz="1450" b="1" dirty="0">
                <a:latin typeface="Meiryo"/>
                <a:ea typeface="Meiryo"/>
                <a:cs typeface="+mn-lt"/>
              </a:rPr>
              <a:t>es</a:t>
            </a:r>
            <a:r>
              <a:rPr lang="en-US" altLang="ja-JP" sz="1450" b="1" dirty="0">
                <a:latin typeface="Meiryo"/>
                <a:ea typeface="Meiryo"/>
                <a:cs typeface="+mn-lt"/>
              </a:rPr>
              <a:t>tm</a:t>
            </a:r>
            <a:r>
              <a:rPr lang="ja-JP" sz="1450" b="1" dirty="0">
                <a:latin typeface="Meiryo"/>
                <a:ea typeface="Meiryo"/>
                <a:cs typeface="+mn-lt"/>
              </a:rPr>
              <a:t>e</a:t>
            </a:r>
            <a:r>
              <a:rPr lang="en-US" altLang="ja-JP" sz="1450" b="1" dirty="0">
                <a:latin typeface="Meiryo"/>
                <a:ea typeface="Meiryo"/>
                <a:cs typeface="+mn-lt"/>
              </a:rPr>
              <a:t>n</a:t>
            </a:r>
            <a:r>
              <a:rPr lang="ja-JP" sz="1450" b="1" dirty="0">
                <a:latin typeface="Meiryo"/>
                <a:ea typeface="Meiryo"/>
                <a:cs typeface="+mn-lt"/>
              </a:rPr>
              <a:t>t Fi</a:t>
            </a:r>
            <a:r>
              <a:rPr lang="en-US" altLang="ja-JP" sz="1450" b="1" dirty="0" err="1">
                <a:latin typeface="Meiryo"/>
                <a:ea typeface="Meiryo"/>
                <a:cs typeface="+mn-lt"/>
              </a:rPr>
              <a:t>nanc</a:t>
            </a:r>
            <a:r>
              <a:rPr lang="ja-JP" sz="1450" b="1" dirty="0">
                <a:latin typeface="Meiryo"/>
                <a:ea typeface="Meiryo"/>
                <a:cs typeface="+mn-lt"/>
              </a:rPr>
              <a:t>e</a:t>
            </a:r>
            <a:endParaRPr lang="ja-JP" b="1" dirty="0">
              <a:latin typeface="Meiryo"/>
              <a:ea typeface="Meiryo"/>
            </a:endParaRPr>
          </a:p>
          <a:p>
            <a:pPr marL="91440" indent="-91440">
              <a:buFont typeface="Arial,Sans-Serif"/>
              <a:buChar char="•"/>
            </a:pPr>
            <a:r>
              <a:rPr lang="en-US" altLang="ja-JP" sz="1300">
                <a:latin typeface="Meiryo"/>
                <a:ea typeface="+mn-lt"/>
                <a:cs typeface="+mn-lt"/>
              </a:rPr>
              <a:t>Supporting the formation of promising PSIF projects</a:t>
            </a:r>
            <a:endParaRPr lang="ja-JP" sz="1300">
              <a:latin typeface="Meiryo"/>
              <a:ea typeface="Meiryo"/>
              <a:cs typeface="+mn-lt"/>
            </a:endParaRPr>
          </a:p>
          <a:p>
            <a:endParaRPr lang="ja-JP" altLang="en-US" sz="1300" dirty="0">
              <a:latin typeface="Meiryo"/>
              <a:ea typeface="Meiryo"/>
            </a:endParaRPr>
          </a:p>
          <a:p>
            <a:r>
              <a:rPr lang="af-ZA" sz="1450" b="1">
                <a:latin typeface="Meiryo"/>
                <a:ea typeface="Meiryo"/>
                <a:cs typeface="+mn-lt"/>
              </a:rPr>
              <a:t>SDGs Business Supporting Surveys (JICA Biz)</a:t>
            </a:r>
            <a:endParaRPr lang="ja-JP"/>
          </a:p>
          <a:p>
            <a:pPr marL="91440" indent="-91440">
              <a:buFont typeface="Arial,Sans-Serif"/>
              <a:buChar char="•"/>
            </a:pPr>
            <a:r>
              <a:rPr lang="en-US" sz="1300">
                <a:latin typeface="Meiryo"/>
                <a:ea typeface="+mn-lt"/>
                <a:cs typeface="+mn-lt"/>
              </a:rPr>
              <a:t>Expanded roles for business</a:t>
            </a:r>
            <a:endParaRPr lang="ja-JP" sz="1300">
              <a:latin typeface="Meiryo"/>
              <a:ea typeface="Meiryo"/>
              <a:cs typeface="+mn-lt"/>
            </a:endParaRPr>
          </a:p>
          <a:p>
            <a:pPr marL="91440" indent="-91440">
              <a:buFont typeface="Arial,Sans-Serif"/>
              <a:buChar char="•"/>
            </a:pPr>
            <a:r>
              <a:rPr lang="en-US" sz="1300">
                <a:latin typeface="Meiryo"/>
                <a:ea typeface="Meiryo"/>
                <a:cs typeface="+mn-lt"/>
              </a:rPr>
              <a:t>Partnerships and co-creation with private enterprises</a:t>
            </a:r>
            <a:endParaRPr lang="ja-JP">
              <a:latin typeface="Meiryo"/>
              <a:ea typeface="Meiryo"/>
            </a:endParaRPr>
          </a:p>
        </p:txBody>
      </p:sp>
      <p:pic>
        <p:nvPicPr>
          <p:cNvPr id="24" name="図 23" descr="グラフィカル ユーザー インターフェイス が含まれている画像&#10;&#10;AI 生成コンテンツは間違っている可能性があります。">
            <a:extLst>
              <a:ext uri="{FF2B5EF4-FFF2-40B4-BE49-F238E27FC236}">
                <a16:creationId xmlns:a16="http://schemas.microsoft.com/office/drawing/2014/main" id="{0A90A026-7F08-6364-6A00-88758D306EC2}"/>
              </a:ext>
            </a:extLst>
          </p:cNvPr>
          <p:cNvPicPr>
            <a:picLocks noChangeAspect="1"/>
          </p:cNvPicPr>
          <p:nvPr/>
        </p:nvPicPr>
        <p:blipFill>
          <a:blip r:embed="rId2"/>
          <a:stretch>
            <a:fillRect/>
          </a:stretch>
        </p:blipFill>
        <p:spPr>
          <a:xfrm>
            <a:off x="593076" y="5063808"/>
            <a:ext cx="4677670" cy="2056729"/>
          </a:xfrm>
          <a:prstGeom prst="rect">
            <a:avLst/>
          </a:prstGeom>
          <a:ln>
            <a:noFill/>
          </a:ln>
        </p:spPr>
      </p:pic>
      <p:pic>
        <p:nvPicPr>
          <p:cNvPr id="25" name="図 24">
            <a:extLst>
              <a:ext uri="{FF2B5EF4-FFF2-40B4-BE49-F238E27FC236}">
                <a16:creationId xmlns:a16="http://schemas.microsoft.com/office/drawing/2014/main" id="{B19CBCB1-240A-5461-4284-CB9B1FAC5D53}"/>
              </a:ext>
            </a:extLst>
          </p:cNvPr>
          <p:cNvPicPr>
            <a:picLocks noChangeAspect="1"/>
          </p:cNvPicPr>
          <p:nvPr/>
        </p:nvPicPr>
        <p:blipFill>
          <a:blip r:embed="rId3"/>
          <a:stretch>
            <a:fillRect/>
          </a:stretch>
        </p:blipFill>
        <p:spPr>
          <a:xfrm>
            <a:off x="6313435" y="5303537"/>
            <a:ext cx="3213884" cy="1409700"/>
          </a:xfrm>
          <a:prstGeom prst="rect">
            <a:avLst/>
          </a:prstGeom>
          <a:ln>
            <a:noFill/>
          </a:ln>
        </p:spPr>
      </p:pic>
    </p:spTree>
    <p:extLst>
      <p:ext uri="{BB962C8B-B14F-4D97-AF65-F5344CB8AC3E}">
        <p14:creationId xmlns:p14="http://schemas.microsoft.com/office/powerpoint/2010/main" val="3686494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D4290C9D-F95B-23B1-C042-00899D707477}"/>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10</a:t>
            </a:r>
            <a:endParaRPr lang="ja-JP">
              <a:solidFill>
                <a:schemeClr val="bg1"/>
              </a:solidFill>
            </a:endParaRPr>
          </a:p>
        </p:txBody>
      </p:sp>
      <p:pic>
        <p:nvPicPr>
          <p:cNvPr id="15" name="図 14" descr="ダイアグラム&#10;&#10;AI 生成コンテンツは間違っている可能性があります。">
            <a:extLst>
              <a:ext uri="{FF2B5EF4-FFF2-40B4-BE49-F238E27FC236}">
                <a16:creationId xmlns:a16="http://schemas.microsoft.com/office/drawing/2014/main" id="{B9C13884-BF38-4020-4A4F-8FDFC0146DCF}"/>
              </a:ext>
            </a:extLst>
          </p:cNvPr>
          <p:cNvPicPr>
            <a:picLocks noChangeAspect="1"/>
          </p:cNvPicPr>
          <p:nvPr/>
        </p:nvPicPr>
        <p:blipFill>
          <a:blip r:embed="rId2"/>
          <a:stretch>
            <a:fillRect/>
          </a:stretch>
        </p:blipFill>
        <p:spPr>
          <a:xfrm>
            <a:off x="1114138" y="3322499"/>
            <a:ext cx="4376227" cy="3564470"/>
          </a:xfrm>
          <a:prstGeom prst="rect">
            <a:avLst/>
          </a:prstGeom>
          <a:ln>
            <a:noFill/>
          </a:ln>
        </p:spPr>
      </p:pic>
      <p:grpSp>
        <p:nvGrpSpPr>
          <p:cNvPr id="19" name="グループ化 18">
            <a:extLst>
              <a:ext uri="{FF2B5EF4-FFF2-40B4-BE49-F238E27FC236}">
                <a16:creationId xmlns:a16="http://schemas.microsoft.com/office/drawing/2014/main" id="{4E68A43E-963C-4D08-35A3-08FC0D0E4774}"/>
              </a:ext>
            </a:extLst>
          </p:cNvPr>
          <p:cNvGrpSpPr/>
          <p:nvPr/>
        </p:nvGrpSpPr>
        <p:grpSpPr>
          <a:xfrm>
            <a:off x="10154487" y="7132940"/>
            <a:ext cx="476056" cy="275437"/>
            <a:chOff x="9952321" y="7089339"/>
            <a:chExt cx="476056" cy="275437"/>
          </a:xfrm>
        </p:grpSpPr>
        <p:sp>
          <p:nvSpPr>
            <p:cNvPr id="17" name="楕円 16">
              <a:extLst>
                <a:ext uri="{FF2B5EF4-FFF2-40B4-BE49-F238E27FC236}">
                  <a16:creationId xmlns:a16="http://schemas.microsoft.com/office/drawing/2014/main" id="{C3F8EAF3-AC88-1886-3230-7877EA52861D}"/>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a:extLst>
                <a:ext uri="{FF2B5EF4-FFF2-40B4-BE49-F238E27FC236}">
                  <a16:creationId xmlns:a16="http://schemas.microsoft.com/office/drawing/2014/main" id="{E2F62CAE-CDDF-A932-A6A3-FF1F5B36AE1F}"/>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20</a:t>
              </a:r>
              <a:endParaRPr lang="ja-JP" dirty="0"/>
            </a:p>
          </p:txBody>
        </p:sp>
      </p:grpSp>
      <p:pic>
        <p:nvPicPr>
          <p:cNvPr id="21" name="図 20" descr="テキスト&#10;&#10;AI 生成コンテンツは間違っている可能性があります。">
            <a:extLst>
              <a:ext uri="{FF2B5EF4-FFF2-40B4-BE49-F238E27FC236}">
                <a16:creationId xmlns:a16="http://schemas.microsoft.com/office/drawing/2014/main" id="{3CBF67B0-222C-1B30-14D9-F353BC86D349}"/>
              </a:ext>
            </a:extLst>
          </p:cNvPr>
          <p:cNvPicPr>
            <a:picLocks noChangeAspect="1"/>
          </p:cNvPicPr>
          <p:nvPr/>
        </p:nvPicPr>
        <p:blipFill>
          <a:blip r:embed="rId3"/>
          <a:stretch>
            <a:fillRect/>
          </a:stretch>
        </p:blipFill>
        <p:spPr>
          <a:xfrm>
            <a:off x="6100199" y="4342675"/>
            <a:ext cx="3081810" cy="1293251"/>
          </a:xfrm>
          <a:prstGeom prst="rect">
            <a:avLst/>
          </a:prstGeom>
          <a:ln>
            <a:noFill/>
          </a:ln>
        </p:spPr>
      </p:pic>
      <p:sp>
        <p:nvSpPr>
          <p:cNvPr id="2" name="テキスト ボックス タイトル">
            <a:extLst>
              <a:ext uri="{FF2B5EF4-FFF2-40B4-BE49-F238E27FC236}">
                <a16:creationId xmlns:a16="http://schemas.microsoft.com/office/drawing/2014/main" id="{960B92B4-823F-47C2-FE21-29F4283E6252}"/>
              </a:ext>
            </a:extLst>
          </p:cNvPr>
          <p:cNvSpPr txBox="1"/>
          <p:nvPr/>
        </p:nvSpPr>
        <p:spPr>
          <a:xfrm>
            <a:off x="4454798" y="678582"/>
            <a:ext cx="6156863"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000" b="1" dirty="0" err="1">
                <a:latin typeface="Meiryo"/>
                <a:ea typeface="+mn-lt"/>
                <a:cs typeface="+mn-lt"/>
              </a:rPr>
              <a:t>Volu</a:t>
            </a:r>
            <a:r>
              <a:rPr lang="ja-JP" sz="2000" b="1" dirty="0">
                <a:latin typeface="Meiryo"/>
                <a:ea typeface="Meiryo"/>
                <a:cs typeface="+mn-lt"/>
              </a:rPr>
              <a:t>n</a:t>
            </a:r>
            <a:r>
              <a:rPr lang="en-US" altLang="ja-JP" sz="2000" b="1" dirty="0">
                <a:latin typeface="Meiryo"/>
                <a:ea typeface="+mn-lt"/>
                <a:cs typeface="+mn-lt"/>
              </a:rPr>
              <a:t>t</a:t>
            </a:r>
            <a:r>
              <a:rPr lang="ja-JP" sz="2000" b="1" dirty="0">
                <a:latin typeface="Meiryo"/>
                <a:ea typeface="Meiryo"/>
                <a:cs typeface="+mn-lt"/>
              </a:rPr>
              <a:t>eer</a:t>
            </a:r>
            <a:r>
              <a:rPr lang="ja-JP" altLang="en-US" sz="2000" b="1" dirty="0">
                <a:latin typeface="Meiryo"/>
                <a:ea typeface="Meiryo"/>
                <a:cs typeface="+mn-lt"/>
              </a:rPr>
              <a:t> </a:t>
            </a:r>
            <a:r>
              <a:rPr lang="en-US" altLang="ja-JP" sz="2000" b="1" dirty="0">
                <a:latin typeface="Meiryo"/>
                <a:ea typeface="メイリオ"/>
                <a:cs typeface="+mn-lt"/>
              </a:rPr>
              <a:t>/</a:t>
            </a:r>
            <a:endParaRPr lang="ja-JP" sz="2000" b="1" dirty="0">
              <a:latin typeface="Meiryo"/>
              <a:ea typeface="Meiryo"/>
              <a:cs typeface="+mn-lt"/>
            </a:endParaRPr>
          </a:p>
          <a:p>
            <a:r>
              <a:rPr lang="en-US" sz="2000" b="1" i="1">
                <a:latin typeface="Meiryo"/>
                <a:ea typeface="Meiryo"/>
                <a:cs typeface="+mn-lt"/>
              </a:rPr>
              <a:t>Nikkei</a:t>
            </a:r>
            <a:r>
              <a:rPr lang="en-US" sz="2000" b="1" dirty="0">
                <a:latin typeface="Meiryo"/>
                <a:ea typeface="Meiryo"/>
                <a:cs typeface="+mn-lt"/>
              </a:rPr>
              <a:t> </a:t>
            </a:r>
            <a:r>
              <a:rPr lang="en-US" sz="1600" b="1">
                <a:latin typeface="Meiryo"/>
                <a:ea typeface="Meiryo"/>
                <a:cs typeface="+mn-lt"/>
              </a:rPr>
              <a:t>(Japanese descendants) </a:t>
            </a:r>
            <a:r>
              <a:rPr lang="en-US" sz="2000" b="1">
                <a:latin typeface="Meiryo"/>
                <a:ea typeface="Meiryo"/>
                <a:cs typeface="+mn-lt"/>
              </a:rPr>
              <a:t>Communities</a:t>
            </a:r>
            <a:endParaRPr lang="ja-JP"/>
          </a:p>
        </p:txBody>
      </p:sp>
      <p:sp>
        <p:nvSpPr>
          <p:cNvPr id="4" name="テキスト ボックス タイトル">
            <a:extLst>
              <a:ext uri="{FF2B5EF4-FFF2-40B4-BE49-F238E27FC236}">
                <a16:creationId xmlns:a16="http://schemas.microsoft.com/office/drawing/2014/main" id="{D88CE56C-D00C-5A91-831C-7E7DF2682570}"/>
              </a:ext>
            </a:extLst>
          </p:cNvPr>
          <p:cNvSpPr txBox="1"/>
          <p:nvPr/>
        </p:nvSpPr>
        <p:spPr>
          <a:xfrm>
            <a:off x="1681565" y="778841"/>
            <a:ext cx="2772469"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800" b="1">
                <a:latin typeface="Meiryo"/>
                <a:ea typeface="Meiryo"/>
                <a:cs typeface="+mn-lt"/>
              </a:rPr>
              <a:t>Partnerships</a:t>
            </a:r>
            <a:endParaRPr lang="ja-JP" sz="2800" b="1">
              <a:latin typeface="Meiryo"/>
              <a:ea typeface="Meiryo"/>
            </a:endParaRPr>
          </a:p>
        </p:txBody>
      </p:sp>
      <p:sp>
        <p:nvSpPr>
          <p:cNvPr id="16" name="テキスト ボックス 1">
            <a:extLst>
              <a:ext uri="{FF2B5EF4-FFF2-40B4-BE49-F238E27FC236}">
                <a16:creationId xmlns:a16="http://schemas.microsoft.com/office/drawing/2014/main" id="{11326C61-CBD0-E159-09A2-860FCEF693E8}"/>
              </a:ext>
            </a:extLst>
          </p:cNvPr>
          <p:cNvSpPr txBox="1"/>
          <p:nvPr/>
        </p:nvSpPr>
        <p:spPr>
          <a:xfrm>
            <a:off x="1000651" y="1783803"/>
            <a:ext cx="426030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b="1">
                <a:latin typeface="Meiryo"/>
                <a:ea typeface="Meiryo"/>
                <a:cs typeface="+mn-lt"/>
              </a:rPr>
              <a:t>JICA Volunteer Program</a:t>
            </a:r>
            <a:endParaRPr lang="ja-JP"/>
          </a:p>
        </p:txBody>
      </p:sp>
      <p:sp>
        <p:nvSpPr>
          <p:cNvPr id="20" name="テキスト ボックス 2">
            <a:extLst>
              <a:ext uri="{FF2B5EF4-FFF2-40B4-BE49-F238E27FC236}">
                <a16:creationId xmlns:a16="http://schemas.microsoft.com/office/drawing/2014/main" id="{243834CD-188D-293A-352F-443682D481D8}"/>
              </a:ext>
            </a:extLst>
          </p:cNvPr>
          <p:cNvSpPr txBox="1"/>
          <p:nvPr/>
        </p:nvSpPr>
        <p:spPr>
          <a:xfrm>
            <a:off x="1000651" y="2234994"/>
            <a:ext cx="4710229" cy="7950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1440" indent="-91440">
              <a:spcBef>
                <a:spcPts val="800"/>
              </a:spcBef>
              <a:buFont typeface="Arial"/>
              <a:buChar char="•"/>
            </a:pPr>
            <a:r>
              <a:rPr lang="ja-JP" altLang="en-US" sz="1300">
                <a:latin typeface="メイリオ"/>
                <a:ea typeface="メイリオ"/>
                <a:cs typeface="+mn-lt"/>
              </a:rPr>
              <a:t>Citizen-led international cooperation</a:t>
            </a:r>
            <a:endParaRPr lang="ja-JP"/>
          </a:p>
          <a:p>
            <a:pPr marL="91440" indent="-91440">
              <a:spcBef>
                <a:spcPts val="800"/>
              </a:spcBef>
              <a:buFont typeface="Arial"/>
              <a:buChar char="•"/>
            </a:pPr>
            <a:r>
              <a:rPr lang="en-US" altLang="ja-JP" sz="1300">
                <a:latin typeface="メイリオ"/>
                <a:ea typeface="メイリオ"/>
                <a:cs typeface="+mn-lt"/>
              </a:rPr>
              <a:t>Contributions toward</a:t>
            </a:r>
            <a:r>
              <a:rPr lang="ja-JP" sz="1300" dirty="0">
                <a:latin typeface="メイリオ"/>
                <a:ea typeface="メイリオ"/>
                <a:cs typeface="+mn-lt"/>
              </a:rPr>
              <a:t> </a:t>
            </a:r>
            <a:r>
              <a:rPr lang="en-US" altLang="ja-JP" sz="1300">
                <a:latin typeface="メイリオ"/>
                <a:ea typeface="メイリオ"/>
                <a:cs typeface="+mn-lt"/>
              </a:rPr>
              <a:t>diversifying</a:t>
            </a:r>
            <a:r>
              <a:rPr lang="ja-JP" sz="1300" dirty="0">
                <a:latin typeface="メイリオ"/>
                <a:ea typeface="メイリオ"/>
                <a:cs typeface="+mn-lt"/>
              </a:rPr>
              <a:t> </a:t>
            </a:r>
            <a:r>
              <a:rPr lang="en-US" altLang="ja-JP" sz="1300">
                <a:latin typeface="メイリオ"/>
                <a:ea typeface="メイリオ"/>
                <a:cs typeface="+mn-lt"/>
              </a:rPr>
              <a:t>development</a:t>
            </a:r>
            <a:r>
              <a:rPr lang="ja-JP" sz="1300" dirty="0">
                <a:latin typeface="メイリオ"/>
                <a:ea typeface="メイリオ"/>
                <a:cs typeface="+mn-lt"/>
              </a:rPr>
              <a:t> </a:t>
            </a:r>
            <a:r>
              <a:rPr lang="en-US" altLang="ja-JP" sz="1300">
                <a:latin typeface="メイリオ"/>
                <a:ea typeface="メイリオ"/>
                <a:cs typeface="+mn-lt"/>
              </a:rPr>
              <a:t>challenges</a:t>
            </a:r>
            <a:endParaRPr lang="ja-JP" altLang="en-US"/>
          </a:p>
        </p:txBody>
      </p:sp>
      <p:sp>
        <p:nvSpPr>
          <p:cNvPr id="22" name="テキスト ボックス 14">
            <a:extLst>
              <a:ext uri="{FF2B5EF4-FFF2-40B4-BE49-F238E27FC236}">
                <a16:creationId xmlns:a16="http://schemas.microsoft.com/office/drawing/2014/main" id="{1E008A3F-34C1-104D-D868-CC16FB4CE09C}"/>
              </a:ext>
            </a:extLst>
          </p:cNvPr>
          <p:cNvSpPr txBox="1"/>
          <p:nvPr/>
        </p:nvSpPr>
        <p:spPr>
          <a:xfrm>
            <a:off x="5984538" y="1783803"/>
            <a:ext cx="3900182"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b="1">
                <a:latin typeface="Meiryo"/>
                <a:ea typeface="Meiryo"/>
                <a:cs typeface="+mn-lt"/>
              </a:rPr>
              <a:t>Partnership with </a:t>
            </a:r>
            <a:endParaRPr lang="ja-JP" altLang="en-US" b="1">
              <a:latin typeface="Meiryo"/>
              <a:ea typeface="Meiryo"/>
              <a:cs typeface="+mn-lt"/>
            </a:endParaRPr>
          </a:p>
          <a:p>
            <a:r>
              <a:rPr lang="en-US" b="1" i="1">
                <a:latin typeface="Meiryo"/>
                <a:ea typeface="Meiryo"/>
                <a:cs typeface="+mn-lt"/>
              </a:rPr>
              <a:t>Nikkei</a:t>
            </a:r>
            <a:r>
              <a:rPr lang="en-US" b="1">
                <a:latin typeface="Meiryo"/>
                <a:ea typeface="Meiryo"/>
                <a:cs typeface="+mn-lt"/>
              </a:rPr>
              <a:t> Communities</a:t>
            </a:r>
            <a:endParaRPr lang="ja-JP" b="1">
              <a:latin typeface="Meiryo"/>
              <a:ea typeface="Meiryo"/>
            </a:endParaRPr>
          </a:p>
        </p:txBody>
      </p:sp>
      <p:sp>
        <p:nvSpPr>
          <p:cNvPr id="23" name="テキスト ボックス 15">
            <a:extLst>
              <a:ext uri="{FF2B5EF4-FFF2-40B4-BE49-F238E27FC236}">
                <a16:creationId xmlns:a16="http://schemas.microsoft.com/office/drawing/2014/main" id="{5354698A-720E-0737-2023-1B5D4A04E452}"/>
              </a:ext>
            </a:extLst>
          </p:cNvPr>
          <p:cNvSpPr txBox="1"/>
          <p:nvPr/>
        </p:nvSpPr>
        <p:spPr>
          <a:xfrm>
            <a:off x="5984538" y="2525507"/>
            <a:ext cx="3562466" cy="14978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1440" indent="-91440">
              <a:spcBef>
                <a:spcPts val="800"/>
              </a:spcBef>
              <a:buFont typeface="Arial"/>
              <a:buChar char="•"/>
            </a:pPr>
            <a:r>
              <a:rPr lang="en-US" altLang="ja-JP" sz="1300">
                <a:latin typeface="Meiryo"/>
                <a:ea typeface="Meiryo"/>
                <a:cs typeface="+mn-lt"/>
              </a:rPr>
              <a:t>Mutual understanding deepened through interactions</a:t>
            </a:r>
            <a:endParaRPr lang="ja-JP" sz="1300">
              <a:latin typeface="Meiryo"/>
              <a:ea typeface="Meiryo"/>
              <a:cs typeface="+mn-lt"/>
            </a:endParaRPr>
          </a:p>
          <a:p>
            <a:pPr marL="91440" indent="-91440">
              <a:spcBef>
                <a:spcPts val="800"/>
              </a:spcBef>
              <a:buFont typeface="Arial"/>
              <a:buChar char="•"/>
            </a:pPr>
            <a:r>
              <a:rPr lang="en-US" sz="1300">
                <a:latin typeface="Meiryo"/>
                <a:ea typeface="Meiryo"/>
                <a:cs typeface="+mn-lt"/>
              </a:rPr>
              <a:t>Business partnerships with</a:t>
            </a:r>
            <a:r>
              <a:rPr lang="en-US" altLang="ja-JP" sz="1300" dirty="0">
                <a:latin typeface="Meiryo"/>
                <a:ea typeface="Meiryo"/>
                <a:cs typeface="+mn-lt"/>
              </a:rPr>
              <a:t> </a:t>
            </a:r>
            <a:r>
              <a:rPr lang="en-US" sz="1300" i="1">
                <a:latin typeface="Meiryo"/>
                <a:ea typeface="Meiryo"/>
                <a:cs typeface="+mn-lt"/>
              </a:rPr>
              <a:t>Nikkei</a:t>
            </a:r>
            <a:r>
              <a:rPr lang="en-US" sz="1300" dirty="0">
                <a:latin typeface="Meiryo"/>
                <a:ea typeface="Meiryo"/>
                <a:cs typeface="+mn-lt"/>
              </a:rPr>
              <a:t> </a:t>
            </a:r>
            <a:r>
              <a:rPr lang="en-US" sz="1300">
                <a:latin typeface="Meiryo"/>
                <a:ea typeface="Meiryo"/>
                <a:cs typeface="+mn-lt"/>
              </a:rPr>
              <a:t>communities</a:t>
            </a:r>
            <a:endParaRPr lang="ja-JP" sz="1300">
              <a:latin typeface="Meiryo"/>
              <a:ea typeface="Meiryo"/>
            </a:endParaRPr>
          </a:p>
          <a:p>
            <a:pPr marL="91440" indent="-91440">
              <a:spcBef>
                <a:spcPts val="800"/>
              </a:spcBef>
              <a:buFont typeface="Arial"/>
              <a:buChar char="•"/>
            </a:pPr>
            <a:r>
              <a:rPr lang="en-US" sz="1300">
                <a:latin typeface="Meiryo"/>
                <a:ea typeface="Meiryo"/>
                <a:cs typeface="+mn-lt"/>
              </a:rPr>
              <a:t>Future-oriented partnership programs for </a:t>
            </a:r>
            <a:r>
              <a:rPr lang="en-US" sz="1300" i="1">
                <a:latin typeface="Meiryo"/>
                <a:ea typeface="Meiryo"/>
                <a:cs typeface="+mn-lt"/>
              </a:rPr>
              <a:t>Nikkei</a:t>
            </a:r>
            <a:r>
              <a:rPr lang="en-US" sz="1300">
                <a:latin typeface="Meiryo"/>
                <a:ea typeface="Meiryo"/>
                <a:cs typeface="+mn-lt"/>
              </a:rPr>
              <a:t> communities</a:t>
            </a:r>
            <a:endParaRPr lang="ja-JP" sz="1300">
              <a:latin typeface="Meiryo"/>
              <a:ea typeface="Meiryo"/>
            </a:endParaRPr>
          </a:p>
        </p:txBody>
      </p:sp>
    </p:spTree>
    <p:extLst>
      <p:ext uri="{BB962C8B-B14F-4D97-AF65-F5344CB8AC3E}">
        <p14:creationId xmlns:p14="http://schemas.microsoft.com/office/powerpoint/2010/main" val="1032509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CC42A3E6-EC76-A4B0-F79F-A1C69588F295}"/>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10</a:t>
            </a:r>
            <a:endParaRPr lang="ja-JP">
              <a:solidFill>
                <a:schemeClr val="bg1"/>
              </a:solidFill>
            </a:endParaRPr>
          </a:p>
        </p:txBody>
      </p:sp>
      <p:sp>
        <p:nvSpPr>
          <p:cNvPr id="13" name="テキスト ボックス 12">
            <a:extLst>
              <a:ext uri="{FF2B5EF4-FFF2-40B4-BE49-F238E27FC236}">
                <a16:creationId xmlns:a16="http://schemas.microsoft.com/office/drawing/2014/main" id="{4BBA85E3-23B1-58A6-C9DA-69C417C859F0}"/>
              </a:ext>
            </a:extLst>
          </p:cNvPr>
          <p:cNvSpPr txBox="1"/>
          <p:nvPr/>
        </p:nvSpPr>
        <p:spPr>
          <a:xfrm>
            <a:off x="4929571" y="2430240"/>
            <a:ext cx="5422439" cy="3116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b="1">
                <a:latin typeface="Meiryo"/>
                <a:ea typeface="Meiryo"/>
                <a:cs typeface="+mn-lt"/>
              </a:rPr>
              <a:t>Citizen Participatory Cooperation</a:t>
            </a:r>
            <a:endParaRPr lang="ja-JP" sz="1400">
              <a:latin typeface="Meiryo"/>
              <a:ea typeface="Meiryo"/>
            </a:endParaRPr>
          </a:p>
          <a:p>
            <a:pPr marL="114300" indent="-114300">
              <a:spcBef>
                <a:spcPts val="300"/>
              </a:spcBef>
              <a:buFont typeface="Arial"/>
              <a:buChar char="•"/>
            </a:pPr>
            <a:r>
              <a:rPr lang="ja-JP" sz="1200">
                <a:latin typeface="Meiryo"/>
                <a:ea typeface="Meiryo"/>
                <a:cs typeface="+mn-lt"/>
              </a:rPr>
              <a:t>JICA promotes Citizen Participation in International Cooperation by working primarily with domestic NGOs, local governments, universities, and private companies as key partners</a:t>
            </a:r>
          </a:p>
          <a:p>
            <a:pPr marL="114300" indent="-114300">
              <a:spcBef>
                <a:spcPts val="300"/>
              </a:spcBef>
              <a:buFont typeface="Arial"/>
              <a:buChar char="•"/>
            </a:pPr>
            <a:r>
              <a:rPr lang="ja-JP" sz="1200">
                <a:latin typeface="Meiryo"/>
                <a:ea typeface="Meiryo"/>
                <a:cs typeface="+mn-lt"/>
              </a:rPr>
              <a:t>To promote citizens’ participation in international cooperation, JIC</a:t>
            </a:r>
            <a:r>
              <a:rPr lang="en-US" altLang="ja-JP" sz="1200">
                <a:latin typeface="Meiryo"/>
                <a:ea typeface="Meiryo"/>
                <a:cs typeface="+mn-lt"/>
              </a:rPr>
              <a:t>A</a:t>
            </a:r>
            <a:r>
              <a:rPr lang="ja-JP" sz="1200" dirty="0">
                <a:latin typeface="Meiryo"/>
                <a:ea typeface="Meiryo"/>
                <a:cs typeface="+mn-lt"/>
              </a:rPr>
              <a:t> </a:t>
            </a:r>
            <a:r>
              <a:rPr lang="ja-JP" sz="1200">
                <a:latin typeface="Meiryo"/>
                <a:ea typeface="Meiryo"/>
                <a:cs typeface="+mn-lt"/>
              </a:rPr>
              <a:t>implements programs such as the JICA Partnership</a:t>
            </a:r>
            <a:r>
              <a:rPr lang="ja-JP" altLang="en-US" sz="1200" dirty="0">
                <a:latin typeface="Meiryo"/>
                <a:ea typeface="Meiryo"/>
                <a:cs typeface="+mn-lt"/>
              </a:rPr>
              <a:t> </a:t>
            </a:r>
            <a:r>
              <a:rPr lang="ja-JP" sz="1200">
                <a:latin typeface="Meiryo"/>
                <a:ea typeface="Meiryo"/>
                <a:cs typeface="+mn-lt"/>
              </a:rPr>
              <a:t>Program</a:t>
            </a:r>
            <a:r>
              <a:rPr lang="ja-JP" altLang="en-US" sz="1200" dirty="0">
                <a:latin typeface="Meiryo"/>
                <a:ea typeface="Meiryo"/>
                <a:cs typeface="+mn-lt"/>
              </a:rPr>
              <a:t> </a:t>
            </a:r>
            <a:r>
              <a:rPr lang="ja-JP" sz="1200">
                <a:latin typeface="Meiryo"/>
                <a:ea typeface="Meiryo"/>
                <a:cs typeface="+mn-lt"/>
              </a:rPr>
              <a:t>(JPP)</a:t>
            </a:r>
            <a:endParaRPr lang="ja-JP" sz="1200">
              <a:latin typeface="Meiryo"/>
              <a:ea typeface="Meiryo"/>
            </a:endParaRPr>
          </a:p>
          <a:p>
            <a:pPr>
              <a:lnSpc>
                <a:spcPct val="150000"/>
              </a:lnSpc>
            </a:pPr>
            <a:r>
              <a:rPr lang="ja-JP" sz="1400" b="1">
                <a:latin typeface="Meiryo"/>
                <a:ea typeface="Meiryo"/>
                <a:cs typeface="+mn-lt"/>
              </a:rPr>
              <a:t>Development Education</a:t>
            </a:r>
            <a:endParaRPr lang="ja-JP" sz="1400">
              <a:latin typeface="Meiryo"/>
              <a:ea typeface="Meiryo"/>
            </a:endParaRPr>
          </a:p>
          <a:p>
            <a:pPr marL="114300" indent="-114300">
              <a:spcBef>
                <a:spcPts val="300"/>
              </a:spcBef>
              <a:buFont typeface="Arial"/>
              <a:buChar char="•"/>
            </a:pPr>
            <a:r>
              <a:rPr lang="ja-JP" altLang="en-US" sz="1200">
                <a:latin typeface="Meiryo"/>
                <a:ea typeface="Meiryo"/>
                <a:cs typeface="+mn-lt"/>
              </a:rPr>
              <a:t>To contribute to the development of creators of a sustainable society</a:t>
            </a:r>
            <a:endParaRPr lang="ja-JP" sz="1200">
              <a:latin typeface="Meiryo"/>
              <a:ea typeface="Meiryo"/>
              <a:cs typeface="+mn-lt"/>
            </a:endParaRPr>
          </a:p>
          <a:p>
            <a:pPr marL="114300" indent="-114300">
              <a:spcBef>
                <a:spcPts val="300"/>
              </a:spcBef>
              <a:buFont typeface="Arial"/>
              <a:buChar char="•"/>
            </a:pPr>
            <a:r>
              <a:rPr lang="ja-JP" sz="1200">
                <a:latin typeface="Meiryo"/>
                <a:ea typeface="Meiryo"/>
                <a:cs typeface="+mn-lt"/>
              </a:rPr>
              <a:t>To hold interactive exhibitions based on the concept of “seeing, listening, and touching”</a:t>
            </a:r>
            <a:endParaRPr lang="ja-JP" sz="1200">
              <a:latin typeface="Meiryo"/>
              <a:ea typeface="Meiryo"/>
            </a:endParaRPr>
          </a:p>
          <a:p>
            <a:pPr marL="114300" indent="-114300">
              <a:spcBef>
                <a:spcPts val="300"/>
              </a:spcBef>
              <a:buFont typeface="Arial"/>
              <a:buChar char="•"/>
            </a:pPr>
            <a:r>
              <a:rPr lang="ja-JP" sz="1200">
                <a:latin typeface="Meiryo"/>
                <a:ea typeface="Meiryo"/>
                <a:cs typeface="+mn-lt"/>
              </a:rPr>
              <a:t>Guest lecture service on international cooperation</a:t>
            </a:r>
            <a:endParaRPr lang="ja-JP" sz="1200">
              <a:latin typeface="Meiryo"/>
              <a:ea typeface="Meiryo"/>
            </a:endParaRPr>
          </a:p>
          <a:p>
            <a:pPr marL="114300" indent="-114300">
              <a:spcBef>
                <a:spcPts val="300"/>
              </a:spcBef>
              <a:buFont typeface="Arial"/>
              <a:buChar char="•"/>
            </a:pPr>
            <a:r>
              <a:rPr lang="ja-JP" sz="1200">
                <a:latin typeface="Meiryo"/>
                <a:ea typeface="Meiryo"/>
                <a:cs typeface="+mn-lt"/>
              </a:rPr>
              <a:t>To implement “JICA Overseas Training for Teachers,” wherein teachers visit developing countries</a:t>
            </a:r>
            <a:endParaRPr lang="ja-JP" sz="1200">
              <a:latin typeface="Meiryo"/>
              <a:ea typeface="Meiryo"/>
            </a:endParaRPr>
          </a:p>
          <a:p>
            <a:pPr marL="114300" indent="-114300">
              <a:spcBef>
                <a:spcPts val="300"/>
              </a:spcBef>
              <a:buFont typeface="Arial"/>
              <a:buChar char="•"/>
            </a:pPr>
            <a:r>
              <a:rPr lang="ja-JP" sz="1200">
                <a:latin typeface="Meiryo"/>
                <a:ea typeface="Meiryo"/>
                <a:cs typeface="+mn-lt"/>
              </a:rPr>
              <a:t>To support materials for development education</a:t>
            </a:r>
            <a:endParaRPr lang="ja-JP" sz="1200">
              <a:latin typeface="Meiryo"/>
              <a:ea typeface="Meiryo"/>
            </a:endParaRPr>
          </a:p>
        </p:txBody>
      </p:sp>
      <p:grpSp>
        <p:nvGrpSpPr>
          <p:cNvPr id="17" name="グループ化 16">
            <a:extLst>
              <a:ext uri="{FF2B5EF4-FFF2-40B4-BE49-F238E27FC236}">
                <a16:creationId xmlns:a16="http://schemas.microsoft.com/office/drawing/2014/main" id="{80B6E906-45E5-F944-CFC4-94EFE0D27A5F}"/>
              </a:ext>
            </a:extLst>
          </p:cNvPr>
          <p:cNvGrpSpPr/>
          <p:nvPr/>
        </p:nvGrpSpPr>
        <p:grpSpPr>
          <a:xfrm>
            <a:off x="10154487" y="7132940"/>
            <a:ext cx="476056" cy="275437"/>
            <a:chOff x="9952321" y="7089339"/>
            <a:chExt cx="476056" cy="275437"/>
          </a:xfrm>
        </p:grpSpPr>
        <p:sp>
          <p:nvSpPr>
            <p:cNvPr id="15" name="楕円 14">
              <a:extLst>
                <a:ext uri="{FF2B5EF4-FFF2-40B4-BE49-F238E27FC236}">
                  <a16:creationId xmlns:a16="http://schemas.microsoft.com/office/drawing/2014/main" id="{C7BC3EA8-E72E-DB76-7F40-B411A79DA25E}"/>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a:extLst>
                <a:ext uri="{FF2B5EF4-FFF2-40B4-BE49-F238E27FC236}">
                  <a16:creationId xmlns:a16="http://schemas.microsoft.com/office/drawing/2014/main" id="{BFEF080F-B177-7C2E-F638-4E66F3C9BC48}"/>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21</a:t>
              </a:r>
              <a:endParaRPr lang="ja-JP" dirty="0"/>
            </a:p>
          </p:txBody>
        </p:sp>
      </p:grpSp>
      <p:sp>
        <p:nvSpPr>
          <p:cNvPr id="19" name="テキスト ボックス 18">
            <a:extLst>
              <a:ext uri="{FF2B5EF4-FFF2-40B4-BE49-F238E27FC236}">
                <a16:creationId xmlns:a16="http://schemas.microsoft.com/office/drawing/2014/main" id="{721B009B-02E5-3EBC-651E-12C7EA893B19}"/>
              </a:ext>
            </a:extLst>
          </p:cNvPr>
          <p:cNvSpPr txBox="1"/>
          <p:nvPr/>
        </p:nvSpPr>
        <p:spPr>
          <a:xfrm>
            <a:off x="515633" y="5180592"/>
            <a:ext cx="40504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Meiryo"/>
                <a:ea typeface="Meiryo"/>
                <a:cs typeface="+mn-lt"/>
              </a:rPr>
              <a:t>An</a:t>
            </a:r>
            <a:r>
              <a:rPr lang="ja-JP" altLang="en-US" sz="900" dirty="0">
                <a:latin typeface="Meiryo"/>
                <a:ea typeface="Meiryo"/>
                <a:cs typeface="+mn-lt"/>
              </a:rPr>
              <a:t> </a:t>
            </a:r>
            <a:r>
              <a:rPr lang="en-US" altLang="ja-JP" sz="900">
                <a:latin typeface="Meiryo"/>
                <a:ea typeface="Meiryo"/>
                <a:cs typeface="+mn-lt"/>
              </a:rPr>
              <a:t>information</a:t>
            </a:r>
            <a:r>
              <a:rPr lang="ja-JP" altLang="en-US" sz="900" dirty="0">
                <a:latin typeface="Meiryo"/>
                <a:ea typeface="Meiryo"/>
                <a:cs typeface="+mn-lt"/>
              </a:rPr>
              <a:t> </a:t>
            </a:r>
            <a:r>
              <a:rPr lang="en-US" altLang="ja-JP" sz="900">
                <a:latin typeface="Meiryo"/>
                <a:ea typeface="Meiryo"/>
                <a:cs typeface="+mn-lt"/>
              </a:rPr>
              <a:t>session</a:t>
            </a:r>
            <a:r>
              <a:rPr lang="ja-JP" altLang="en-US" sz="900" dirty="0">
                <a:latin typeface="Meiryo"/>
                <a:ea typeface="Meiryo"/>
                <a:cs typeface="+mn-lt"/>
              </a:rPr>
              <a:t> </a:t>
            </a:r>
            <a:r>
              <a:rPr lang="en-US" altLang="ja-JP" sz="900">
                <a:latin typeface="Meiryo"/>
                <a:ea typeface="Meiryo"/>
                <a:cs typeface="+mn-lt"/>
              </a:rPr>
              <a:t>on</a:t>
            </a:r>
            <a:r>
              <a:rPr lang="ja-JP" altLang="en-US" sz="900" dirty="0">
                <a:latin typeface="Meiryo"/>
                <a:ea typeface="Meiryo"/>
                <a:cs typeface="+mn-lt"/>
              </a:rPr>
              <a:t> </a:t>
            </a:r>
            <a:r>
              <a:rPr lang="en-US" altLang="ja-JP" sz="900">
                <a:latin typeface="Meiryo"/>
                <a:ea typeface="Meiryo"/>
                <a:cs typeface="+mn-lt"/>
              </a:rPr>
              <a:t>school</a:t>
            </a:r>
            <a:r>
              <a:rPr lang="ja-JP" altLang="en-US" sz="900" dirty="0">
                <a:latin typeface="Meiryo"/>
                <a:ea typeface="Meiryo"/>
                <a:cs typeface="+mn-lt"/>
              </a:rPr>
              <a:t> </a:t>
            </a:r>
            <a:r>
              <a:rPr lang="en-US" altLang="ja-JP" sz="900">
                <a:latin typeface="Meiryo"/>
                <a:ea typeface="Meiryo"/>
                <a:cs typeface="+mn-lt"/>
              </a:rPr>
              <a:t>life</a:t>
            </a:r>
            <a:r>
              <a:rPr lang="ja-JP" altLang="en-US" sz="900" dirty="0">
                <a:latin typeface="Meiryo"/>
                <a:ea typeface="Meiryo"/>
                <a:cs typeface="+mn-lt"/>
              </a:rPr>
              <a:t> </a:t>
            </a:r>
            <a:r>
              <a:rPr lang="en-US" altLang="ja-JP" sz="900">
                <a:latin typeface="Meiryo"/>
                <a:ea typeface="Meiryo"/>
                <a:cs typeface="+mn-lt"/>
              </a:rPr>
              <a:t>in</a:t>
            </a:r>
            <a:r>
              <a:rPr lang="ja-JP" altLang="en-US" sz="900" dirty="0">
                <a:latin typeface="Meiryo"/>
                <a:ea typeface="Meiryo"/>
                <a:cs typeface="+mn-lt"/>
              </a:rPr>
              <a:t> </a:t>
            </a:r>
            <a:r>
              <a:rPr lang="en-US" altLang="ja-JP" sz="900">
                <a:latin typeface="Meiryo"/>
                <a:ea typeface="Meiryo"/>
                <a:cs typeface="+mn-lt"/>
              </a:rPr>
              <a:t>Japan</a:t>
            </a:r>
            <a:r>
              <a:rPr lang="ja-JP" altLang="en-US" sz="900" dirty="0">
                <a:latin typeface="Meiryo"/>
                <a:ea typeface="Meiryo"/>
                <a:cs typeface="+mn-lt"/>
              </a:rPr>
              <a:t> </a:t>
            </a:r>
            <a:r>
              <a:rPr lang="en-US" altLang="ja-JP" sz="900">
                <a:latin typeface="Meiryo"/>
                <a:ea typeface="Meiryo"/>
                <a:cs typeface="+mn-lt"/>
              </a:rPr>
              <a:t>targeting</a:t>
            </a:r>
            <a:r>
              <a:rPr lang="ja-JP" altLang="en-US" sz="900" dirty="0">
                <a:latin typeface="Meiryo"/>
                <a:ea typeface="Meiryo"/>
                <a:cs typeface="+mn-lt"/>
              </a:rPr>
              <a:t> </a:t>
            </a:r>
            <a:r>
              <a:rPr lang="en-US" altLang="ja-JP" sz="900">
                <a:latin typeface="Meiryo"/>
                <a:ea typeface="Meiryo"/>
                <a:cs typeface="+mn-lt"/>
              </a:rPr>
              <a:t>children</a:t>
            </a:r>
            <a:r>
              <a:rPr lang="ja-JP" altLang="en-US" sz="900" dirty="0">
                <a:latin typeface="Meiryo"/>
                <a:ea typeface="Meiryo"/>
                <a:cs typeface="+mn-lt"/>
              </a:rPr>
              <a:t> </a:t>
            </a:r>
            <a:r>
              <a:rPr lang="en-US" altLang="ja-JP" sz="900">
                <a:latin typeface="Meiryo"/>
                <a:ea typeface="Meiryo"/>
                <a:cs typeface="+mn-lt"/>
              </a:rPr>
              <a:t>with</a:t>
            </a:r>
            <a:r>
              <a:rPr lang="ja-JP" altLang="en-US" sz="900" dirty="0">
                <a:latin typeface="Meiryo"/>
                <a:ea typeface="Meiryo"/>
                <a:cs typeface="+mn-lt"/>
              </a:rPr>
              <a:t> </a:t>
            </a:r>
            <a:r>
              <a:rPr lang="en-US" altLang="ja-JP" sz="900">
                <a:latin typeface="Meiryo"/>
                <a:ea typeface="Meiryo"/>
                <a:cs typeface="+mn-lt"/>
              </a:rPr>
              <a:t>roots</a:t>
            </a:r>
            <a:r>
              <a:rPr lang="ja-JP" altLang="en-US" sz="900" dirty="0">
                <a:latin typeface="Meiryo"/>
                <a:ea typeface="Meiryo"/>
                <a:cs typeface="+mn-lt"/>
              </a:rPr>
              <a:t> </a:t>
            </a:r>
            <a:r>
              <a:rPr lang="en-US" altLang="ja-JP" sz="900">
                <a:latin typeface="Meiryo"/>
                <a:ea typeface="Meiryo"/>
                <a:cs typeface="+mn-lt"/>
              </a:rPr>
              <a:t>in</a:t>
            </a:r>
            <a:r>
              <a:rPr lang="ja-JP" altLang="en-US" sz="900" dirty="0">
                <a:latin typeface="Meiryo"/>
                <a:ea typeface="Meiryo"/>
                <a:cs typeface="+mn-lt"/>
              </a:rPr>
              <a:t> </a:t>
            </a:r>
            <a:r>
              <a:rPr lang="en-US" altLang="ja-JP" sz="900">
                <a:latin typeface="Meiryo"/>
                <a:ea typeface="Meiryo"/>
                <a:cs typeface="+mn-lt"/>
              </a:rPr>
              <a:t>other</a:t>
            </a:r>
            <a:r>
              <a:rPr lang="ja-JP" altLang="en-US" sz="900" dirty="0">
                <a:latin typeface="Meiryo"/>
                <a:ea typeface="Meiryo"/>
                <a:cs typeface="+mn-lt"/>
              </a:rPr>
              <a:t> </a:t>
            </a:r>
            <a:r>
              <a:rPr lang="en-US" altLang="ja-JP" sz="900">
                <a:latin typeface="Meiryo"/>
                <a:ea typeface="Meiryo"/>
                <a:cs typeface="+mn-lt"/>
              </a:rPr>
              <a:t>countries,</a:t>
            </a:r>
            <a:r>
              <a:rPr lang="ja-JP" altLang="en-US" sz="900" dirty="0">
                <a:latin typeface="Meiryo"/>
                <a:ea typeface="Meiryo"/>
                <a:cs typeface="+mn-lt"/>
              </a:rPr>
              <a:t> </a:t>
            </a:r>
            <a:r>
              <a:rPr lang="en-US" altLang="ja-JP" sz="900">
                <a:latin typeface="Meiryo"/>
                <a:ea typeface="Meiryo"/>
                <a:cs typeface="+mn-lt"/>
              </a:rPr>
              <a:t>conducted</a:t>
            </a:r>
            <a:r>
              <a:rPr lang="ja-JP" altLang="en-US" sz="900" dirty="0">
                <a:latin typeface="Meiryo"/>
                <a:ea typeface="Meiryo"/>
                <a:cs typeface="+mn-lt"/>
              </a:rPr>
              <a:t> </a:t>
            </a:r>
            <a:r>
              <a:rPr lang="en-US" altLang="ja-JP" sz="900">
                <a:latin typeface="Meiryo"/>
                <a:ea typeface="Meiryo"/>
                <a:cs typeface="+mn-lt"/>
              </a:rPr>
              <a:t>by</a:t>
            </a:r>
            <a:r>
              <a:rPr lang="ja-JP" altLang="en-US" sz="900" dirty="0">
                <a:latin typeface="Meiryo"/>
                <a:ea typeface="Meiryo"/>
                <a:cs typeface="+mn-lt"/>
              </a:rPr>
              <a:t> </a:t>
            </a:r>
            <a:r>
              <a:rPr lang="en-US" altLang="ja-JP" sz="900">
                <a:latin typeface="Meiryo"/>
                <a:ea typeface="Meiryo"/>
                <a:cs typeface="+mn-lt"/>
              </a:rPr>
              <a:t>JICA</a:t>
            </a:r>
            <a:r>
              <a:rPr lang="ja-JP" altLang="en-US" sz="900" dirty="0">
                <a:latin typeface="Meiryo"/>
                <a:ea typeface="Meiryo"/>
                <a:cs typeface="+mn-lt"/>
              </a:rPr>
              <a:t> </a:t>
            </a:r>
            <a:r>
              <a:rPr lang="en-US" altLang="ja-JP" sz="900">
                <a:latin typeface="Meiryo"/>
                <a:ea typeface="Meiryo"/>
                <a:cs typeface="+mn-lt"/>
              </a:rPr>
              <a:t>in</a:t>
            </a:r>
            <a:r>
              <a:rPr lang="ja-JP" altLang="en-US" sz="900" dirty="0">
                <a:latin typeface="Meiryo"/>
                <a:ea typeface="Meiryo"/>
                <a:cs typeface="+mn-lt"/>
              </a:rPr>
              <a:t> </a:t>
            </a:r>
            <a:r>
              <a:rPr lang="en-US" altLang="ja-JP" sz="900">
                <a:latin typeface="Meiryo"/>
                <a:ea typeface="Meiryo"/>
                <a:cs typeface="+mn-lt"/>
              </a:rPr>
              <a:t>cooperation</a:t>
            </a:r>
            <a:r>
              <a:rPr lang="ja-JP" altLang="en-US" sz="900" dirty="0">
                <a:latin typeface="Meiryo"/>
                <a:ea typeface="Meiryo"/>
                <a:cs typeface="+mn-lt"/>
              </a:rPr>
              <a:t> </a:t>
            </a:r>
            <a:r>
              <a:rPr lang="en-US" altLang="ja-JP" sz="900">
                <a:latin typeface="Meiryo"/>
                <a:ea typeface="Meiryo"/>
                <a:cs typeface="+mn-lt"/>
              </a:rPr>
              <a:t>with</a:t>
            </a:r>
            <a:r>
              <a:rPr lang="ja-JP" altLang="en-US" sz="900" dirty="0">
                <a:latin typeface="Meiryo"/>
                <a:ea typeface="Meiryo"/>
                <a:cs typeface="+mn-lt"/>
              </a:rPr>
              <a:t> </a:t>
            </a:r>
            <a:r>
              <a:rPr lang="en-US" altLang="ja-JP" sz="900">
                <a:latin typeface="Meiryo"/>
                <a:ea typeface="Meiryo"/>
                <a:cs typeface="+mn-lt"/>
              </a:rPr>
              <a:t>NPOs</a:t>
            </a:r>
            <a:endParaRPr lang="ja-JP"/>
          </a:p>
        </p:txBody>
      </p:sp>
      <p:pic>
        <p:nvPicPr>
          <p:cNvPr id="21" name="図 20" descr="人, 屋外, 建物, 座る が含まれている画像&#10;&#10;AI 生成コンテンツは間違っている可能性があります。">
            <a:extLst>
              <a:ext uri="{FF2B5EF4-FFF2-40B4-BE49-F238E27FC236}">
                <a16:creationId xmlns:a16="http://schemas.microsoft.com/office/drawing/2014/main" id="{D4346ABB-20CA-F6F7-C8FC-6E01D075DC50}"/>
              </a:ext>
            </a:extLst>
          </p:cNvPr>
          <p:cNvPicPr>
            <a:picLocks noChangeAspect="1"/>
          </p:cNvPicPr>
          <p:nvPr/>
        </p:nvPicPr>
        <p:blipFill>
          <a:blip r:embed="rId2"/>
          <a:srcRect l="1215" t="20624" r="-368" b="14215"/>
          <a:stretch>
            <a:fillRect/>
          </a:stretch>
        </p:blipFill>
        <p:spPr>
          <a:xfrm>
            <a:off x="579141" y="3351539"/>
            <a:ext cx="3733841" cy="1823030"/>
          </a:xfrm>
          <a:prstGeom prst="rect">
            <a:avLst/>
          </a:prstGeom>
        </p:spPr>
      </p:pic>
      <p:pic>
        <p:nvPicPr>
          <p:cNvPr id="25" name="図 24" descr="アイコン が含まれている画像&#10;&#10;AI 生成コンテンツは間違っている可能性があります。">
            <a:extLst>
              <a:ext uri="{FF2B5EF4-FFF2-40B4-BE49-F238E27FC236}">
                <a16:creationId xmlns:a16="http://schemas.microsoft.com/office/drawing/2014/main" id="{8BDC8F76-54A8-7101-D951-E96C89252342}"/>
              </a:ext>
            </a:extLst>
          </p:cNvPr>
          <p:cNvPicPr>
            <a:picLocks noChangeAspect="1"/>
          </p:cNvPicPr>
          <p:nvPr/>
        </p:nvPicPr>
        <p:blipFill>
          <a:blip r:embed="rId3"/>
          <a:stretch>
            <a:fillRect/>
          </a:stretch>
        </p:blipFill>
        <p:spPr>
          <a:xfrm>
            <a:off x="1536468" y="5716286"/>
            <a:ext cx="8493512" cy="1177534"/>
          </a:xfrm>
          <a:prstGeom prst="rect">
            <a:avLst/>
          </a:prstGeom>
          <a:ln>
            <a:noFill/>
          </a:ln>
        </p:spPr>
      </p:pic>
      <p:grpSp>
        <p:nvGrpSpPr>
          <p:cNvPr id="30" name="グループ化 29">
            <a:extLst>
              <a:ext uri="{FF2B5EF4-FFF2-40B4-BE49-F238E27FC236}">
                <a16:creationId xmlns:a16="http://schemas.microsoft.com/office/drawing/2014/main" id="{AA6BF3B8-2D08-2811-F8A9-FD4D08B2FA93}"/>
              </a:ext>
            </a:extLst>
          </p:cNvPr>
          <p:cNvGrpSpPr/>
          <p:nvPr/>
        </p:nvGrpSpPr>
        <p:grpSpPr>
          <a:xfrm>
            <a:off x="519037" y="1786262"/>
            <a:ext cx="4236572" cy="3896972"/>
            <a:chOff x="1062156" y="1800419"/>
            <a:chExt cx="4298420" cy="3931931"/>
          </a:xfrm>
        </p:grpSpPr>
        <p:sp>
          <p:nvSpPr>
            <p:cNvPr id="28" name="正方形/長方形 27">
              <a:extLst>
                <a:ext uri="{FF2B5EF4-FFF2-40B4-BE49-F238E27FC236}">
                  <a16:creationId xmlns:a16="http://schemas.microsoft.com/office/drawing/2014/main" id="{CC3B9B45-45CD-8FBF-C703-B8485DD0CB27}"/>
                </a:ext>
              </a:extLst>
            </p:cNvPr>
            <p:cNvSpPr/>
            <p:nvPr/>
          </p:nvSpPr>
          <p:spPr>
            <a:xfrm>
              <a:off x="1062156" y="5698346"/>
              <a:ext cx="4296062"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29" name="正方形/長方形 28">
              <a:extLst>
                <a:ext uri="{FF2B5EF4-FFF2-40B4-BE49-F238E27FC236}">
                  <a16:creationId xmlns:a16="http://schemas.microsoft.com/office/drawing/2014/main" id="{561F6570-DD34-F939-3F4D-519F9A08598D}"/>
                </a:ext>
              </a:extLst>
            </p:cNvPr>
            <p:cNvSpPr/>
            <p:nvPr/>
          </p:nvSpPr>
          <p:spPr>
            <a:xfrm rot="5400000">
              <a:off x="3378075" y="3748916"/>
              <a:ext cx="3930998"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sp>
        <p:nvSpPr>
          <p:cNvPr id="2" name="テキスト ボックス タイトル">
            <a:extLst>
              <a:ext uri="{FF2B5EF4-FFF2-40B4-BE49-F238E27FC236}">
                <a16:creationId xmlns:a16="http://schemas.microsoft.com/office/drawing/2014/main" id="{9B945F3A-821E-87C1-5085-4E100F2BA5B9}"/>
              </a:ext>
            </a:extLst>
          </p:cNvPr>
          <p:cNvSpPr txBox="1"/>
          <p:nvPr/>
        </p:nvSpPr>
        <p:spPr>
          <a:xfrm>
            <a:off x="4454797" y="840507"/>
            <a:ext cx="5571077" cy="40011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000" b="1">
                <a:latin typeface="Meiryo"/>
                <a:ea typeface="+mn-lt"/>
                <a:cs typeface="+mn-lt"/>
              </a:rPr>
              <a:t>Foreign Nationals</a:t>
            </a:r>
            <a:r>
              <a:rPr lang="en-US" altLang="ja-JP" sz="2000" b="1" dirty="0">
                <a:latin typeface="游ゴシック"/>
                <a:ea typeface="游ゴシック"/>
                <a:cs typeface="+mn-lt"/>
              </a:rPr>
              <a:t> </a:t>
            </a:r>
            <a:r>
              <a:rPr lang="en-US" sz="2000" b="1">
                <a:latin typeface="Meiryo"/>
                <a:ea typeface="Meiryo"/>
                <a:cs typeface="+mn-lt"/>
              </a:rPr>
              <a:t>/</a:t>
            </a:r>
            <a:r>
              <a:rPr lang="en-US" sz="2000" b="1" dirty="0">
                <a:latin typeface="游ゴシック"/>
                <a:ea typeface="游ゴシック"/>
                <a:cs typeface="+mn-lt"/>
              </a:rPr>
              <a:t> </a:t>
            </a:r>
            <a:r>
              <a:rPr lang="en-US" sz="2000" b="1">
                <a:latin typeface="Meiryo"/>
                <a:ea typeface="+mn-lt"/>
                <a:cs typeface="+mn-lt"/>
              </a:rPr>
              <a:t>Citizen Participation</a:t>
            </a:r>
            <a:endParaRPr lang="ja-JP" sz="2000" b="1">
              <a:latin typeface="Meiryo"/>
              <a:ea typeface="Meiryo"/>
              <a:cs typeface="+mn-lt"/>
            </a:endParaRPr>
          </a:p>
        </p:txBody>
      </p:sp>
      <p:sp>
        <p:nvSpPr>
          <p:cNvPr id="4" name="テキスト ボックス タイトル">
            <a:extLst>
              <a:ext uri="{FF2B5EF4-FFF2-40B4-BE49-F238E27FC236}">
                <a16:creationId xmlns:a16="http://schemas.microsoft.com/office/drawing/2014/main" id="{164FFAEC-C503-7A59-ACCC-07D878942773}"/>
              </a:ext>
            </a:extLst>
          </p:cNvPr>
          <p:cNvSpPr txBox="1"/>
          <p:nvPr/>
        </p:nvSpPr>
        <p:spPr>
          <a:xfrm>
            <a:off x="1681565" y="778841"/>
            <a:ext cx="2772469"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800" b="1">
                <a:latin typeface="Meiryo"/>
                <a:ea typeface="Meiryo"/>
                <a:cs typeface="+mn-lt"/>
              </a:rPr>
              <a:t>Partnerships</a:t>
            </a:r>
            <a:endParaRPr lang="ja-JP" sz="2800" b="1">
              <a:latin typeface="Meiryo"/>
              <a:ea typeface="Meiryo"/>
            </a:endParaRPr>
          </a:p>
        </p:txBody>
      </p:sp>
      <p:sp>
        <p:nvSpPr>
          <p:cNvPr id="8" name="テキスト ボックス 1">
            <a:extLst>
              <a:ext uri="{FF2B5EF4-FFF2-40B4-BE49-F238E27FC236}">
                <a16:creationId xmlns:a16="http://schemas.microsoft.com/office/drawing/2014/main" id="{41FF7F99-39F7-9536-008C-BC51EF917641}"/>
              </a:ext>
            </a:extLst>
          </p:cNvPr>
          <p:cNvSpPr txBox="1"/>
          <p:nvPr/>
        </p:nvSpPr>
        <p:spPr>
          <a:xfrm>
            <a:off x="519777" y="1783803"/>
            <a:ext cx="4170851" cy="9464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b="1">
                <a:latin typeface="Meiryo"/>
                <a:ea typeface="Meiryo"/>
                <a:cs typeface="+mn-lt"/>
              </a:rPr>
              <a:t>Support for the Acceptance of Foreign Nationals / Multicultural and Inclusive Society</a:t>
            </a:r>
            <a:endParaRPr lang="ja-JP"/>
          </a:p>
        </p:txBody>
      </p:sp>
      <p:sp>
        <p:nvSpPr>
          <p:cNvPr id="12" name="テキスト ボックス 2">
            <a:extLst>
              <a:ext uri="{FF2B5EF4-FFF2-40B4-BE49-F238E27FC236}">
                <a16:creationId xmlns:a16="http://schemas.microsoft.com/office/drawing/2014/main" id="{2C897DE7-AFE3-A60D-E0DD-DED2A50CCC15}"/>
              </a:ext>
            </a:extLst>
          </p:cNvPr>
          <p:cNvSpPr txBox="1"/>
          <p:nvPr/>
        </p:nvSpPr>
        <p:spPr>
          <a:xfrm>
            <a:off x="538688" y="2689225"/>
            <a:ext cx="3895842"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1440" indent="-91440">
              <a:spcBef>
                <a:spcPts val="800"/>
              </a:spcBef>
              <a:buFont typeface="Arial"/>
              <a:buChar char="•"/>
            </a:pPr>
            <a:r>
              <a:rPr lang="ja-JP" altLang="en-US" sz="1200" dirty="0">
                <a:latin typeface="Meiryo"/>
                <a:ea typeface="Meiryo"/>
                <a:cs typeface="+mn-lt"/>
              </a:rPr>
              <a:t>Response based on the government’s “Comprehensive Measures for Acceptance and Coexistence of Foreign Nationals”</a:t>
            </a:r>
            <a:endParaRPr lang="ja-JP" sz="1200">
              <a:latin typeface="Meiryo"/>
              <a:ea typeface="Meiryo"/>
              <a:cs typeface="+mn-lt"/>
            </a:endParaRPr>
          </a:p>
        </p:txBody>
      </p:sp>
      <p:sp>
        <p:nvSpPr>
          <p:cNvPr id="20" name="テキスト ボックス 14">
            <a:extLst>
              <a:ext uri="{FF2B5EF4-FFF2-40B4-BE49-F238E27FC236}">
                <a16:creationId xmlns:a16="http://schemas.microsoft.com/office/drawing/2014/main" id="{5BB66C4A-D4FB-3F09-5860-7176D3A58553}"/>
              </a:ext>
            </a:extLst>
          </p:cNvPr>
          <p:cNvSpPr txBox="1"/>
          <p:nvPr/>
        </p:nvSpPr>
        <p:spPr>
          <a:xfrm>
            <a:off x="4929571" y="1788565"/>
            <a:ext cx="423355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b="1">
                <a:latin typeface="Meiryo"/>
                <a:ea typeface="Meiryo"/>
                <a:cs typeface="+mn-lt"/>
              </a:rPr>
              <a:t>Promoting Citizen Participation in International Cooperation</a:t>
            </a:r>
            <a:endParaRPr lang="ja-JP"/>
          </a:p>
        </p:txBody>
      </p:sp>
    </p:spTree>
    <p:extLst>
      <p:ext uri="{BB962C8B-B14F-4D97-AF65-F5344CB8AC3E}">
        <p14:creationId xmlns:p14="http://schemas.microsoft.com/office/powerpoint/2010/main" val="1246281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780F3B91-D952-43D9-FE21-19AF6DF53D62}"/>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10</a:t>
            </a:r>
            <a:endParaRPr lang="ja-JP">
              <a:solidFill>
                <a:schemeClr val="bg1"/>
              </a:solidFill>
            </a:endParaRPr>
          </a:p>
        </p:txBody>
      </p:sp>
      <p:sp>
        <p:nvSpPr>
          <p:cNvPr id="7" name="テキスト ボックス 6">
            <a:extLst>
              <a:ext uri="{FF2B5EF4-FFF2-40B4-BE49-F238E27FC236}">
                <a16:creationId xmlns:a16="http://schemas.microsoft.com/office/drawing/2014/main" id="{95286479-F8E2-02C6-85B7-EDD28231D1E2}"/>
              </a:ext>
            </a:extLst>
          </p:cNvPr>
          <p:cNvSpPr txBox="1"/>
          <p:nvPr/>
        </p:nvSpPr>
        <p:spPr>
          <a:xfrm>
            <a:off x="5763742" y="1783803"/>
            <a:ext cx="38683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000" b="1">
                <a:latin typeface="Meiryo"/>
                <a:ea typeface="Meiryo"/>
                <a:cs typeface="+mn-lt"/>
              </a:rPr>
              <a:t>Emergency Disaster Relief</a:t>
            </a:r>
            <a:endParaRPr lang="ja-JP"/>
          </a:p>
        </p:txBody>
      </p:sp>
      <p:sp>
        <p:nvSpPr>
          <p:cNvPr id="9" name="テキスト ボックス 8">
            <a:extLst>
              <a:ext uri="{FF2B5EF4-FFF2-40B4-BE49-F238E27FC236}">
                <a16:creationId xmlns:a16="http://schemas.microsoft.com/office/drawing/2014/main" id="{6FD0AA19-B0ED-6C2A-C935-0019EABAABE8}"/>
              </a:ext>
            </a:extLst>
          </p:cNvPr>
          <p:cNvSpPr txBox="1"/>
          <p:nvPr/>
        </p:nvSpPr>
        <p:spPr>
          <a:xfrm>
            <a:off x="5764706" y="2211181"/>
            <a:ext cx="4001337" cy="1034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91440">
              <a:lnSpc>
                <a:spcPct val="150000"/>
              </a:lnSpc>
              <a:buFont typeface="Arial"/>
              <a:buChar char="•"/>
            </a:pPr>
            <a:r>
              <a:rPr lang="ja-JP" altLang="en-US" sz="1400">
                <a:latin typeface="Meiryo"/>
                <a:ea typeface="Meiryo"/>
                <a:cs typeface="+mn-lt"/>
              </a:rPr>
              <a:t>Emergency response to overseas disasters</a:t>
            </a:r>
            <a:endParaRPr lang="ja-JP"/>
          </a:p>
          <a:p>
            <a:pPr indent="-91440">
              <a:lnSpc>
                <a:spcPct val="150000"/>
              </a:lnSpc>
              <a:buFont typeface="Arial"/>
              <a:buChar char="•"/>
            </a:pPr>
            <a:r>
              <a:rPr lang="ja-JP" sz="1400">
                <a:latin typeface="Meiryo"/>
                <a:ea typeface="Meiryo"/>
                <a:cs typeface="+mn-lt"/>
              </a:rPr>
              <a:t>Dispatch of JDR teams</a:t>
            </a:r>
            <a:endParaRPr lang="ja-JP"/>
          </a:p>
          <a:p>
            <a:pPr indent="-91440">
              <a:lnSpc>
                <a:spcPct val="150000"/>
              </a:lnSpc>
              <a:buFont typeface="Arial"/>
              <a:buChar char="•"/>
            </a:pPr>
            <a:r>
              <a:rPr lang="ja-JP" sz="1400">
                <a:latin typeface="Meiryo"/>
                <a:ea typeface="Meiryo"/>
                <a:cs typeface="+mn-lt"/>
              </a:rPr>
              <a:t>Provision of emergency relief goods</a:t>
            </a:r>
            <a:endParaRPr lang="ja-JP"/>
          </a:p>
        </p:txBody>
      </p:sp>
      <p:pic>
        <p:nvPicPr>
          <p:cNvPr id="11" name="図 10" descr="グラフィカル ユーザー インターフェイス, テキスト&#10;&#10;AI 生成コンテンツは間違っている可能性があります。">
            <a:extLst>
              <a:ext uri="{FF2B5EF4-FFF2-40B4-BE49-F238E27FC236}">
                <a16:creationId xmlns:a16="http://schemas.microsoft.com/office/drawing/2014/main" id="{309008D1-8153-CD4D-C569-D4548F26D2E8}"/>
              </a:ext>
            </a:extLst>
          </p:cNvPr>
          <p:cNvPicPr>
            <a:picLocks noChangeAspect="1"/>
          </p:cNvPicPr>
          <p:nvPr/>
        </p:nvPicPr>
        <p:blipFill>
          <a:blip r:embed="rId2"/>
          <a:stretch>
            <a:fillRect/>
          </a:stretch>
        </p:blipFill>
        <p:spPr>
          <a:xfrm>
            <a:off x="5851386" y="3492596"/>
            <a:ext cx="3624866" cy="3542616"/>
          </a:xfrm>
          <a:prstGeom prst="rect">
            <a:avLst/>
          </a:prstGeom>
          <a:ln>
            <a:noFill/>
          </a:ln>
        </p:spPr>
      </p:pic>
      <p:grpSp>
        <p:nvGrpSpPr>
          <p:cNvPr id="15" name="グループ化 14">
            <a:extLst>
              <a:ext uri="{FF2B5EF4-FFF2-40B4-BE49-F238E27FC236}">
                <a16:creationId xmlns:a16="http://schemas.microsoft.com/office/drawing/2014/main" id="{3448AE5E-7E1F-C06B-D045-8AFBE727FE80}"/>
              </a:ext>
            </a:extLst>
          </p:cNvPr>
          <p:cNvGrpSpPr/>
          <p:nvPr/>
        </p:nvGrpSpPr>
        <p:grpSpPr>
          <a:xfrm>
            <a:off x="10154487" y="7132940"/>
            <a:ext cx="476056" cy="275437"/>
            <a:chOff x="9952321" y="7089339"/>
            <a:chExt cx="476056" cy="275437"/>
          </a:xfrm>
        </p:grpSpPr>
        <p:sp>
          <p:nvSpPr>
            <p:cNvPr id="13" name="楕円 12">
              <a:extLst>
                <a:ext uri="{FF2B5EF4-FFF2-40B4-BE49-F238E27FC236}">
                  <a16:creationId xmlns:a16="http://schemas.microsoft.com/office/drawing/2014/main" id="{81E72445-EA75-E8CD-991F-EE2A9FF04B3F}"/>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a:extLst>
                <a:ext uri="{FF2B5EF4-FFF2-40B4-BE49-F238E27FC236}">
                  <a16:creationId xmlns:a16="http://schemas.microsoft.com/office/drawing/2014/main" id="{B8D54B95-FD4F-7D1E-EBB2-292CD04F0B95}"/>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22</a:t>
              </a:r>
              <a:endParaRPr lang="ja-JP" dirty="0"/>
            </a:p>
          </p:txBody>
        </p:sp>
      </p:grpSp>
      <p:sp>
        <p:nvSpPr>
          <p:cNvPr id="17" name="テキスト ボックス 16">
            <a:extLst>
              <a:ext uri="{FF2B5EF4-FFF2-40B4-BE49-F238E27FC236}">
                <a16:creationId xmlns:a16="http://schemas.microsoft.com/office/drawing/2014/main" id="{24CC3E48-8B71-982A-E35D-11931AD242A0}"/>
              </a:ext>
            </a:extLst>
          </p:cNvPr>
          <p:cNvSpPr txBox="1"/>
          <p:nvPr/>
        </p:nvSpPr>
        <p:spPr>
          <a:xfrm>
            <a:off x="926399" y="1783802"/>
            <a:ext cx="27539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000" b="1">
                <a:latin typeface="Meiryo"/>
                <a:ea typeface="Meiryo"/>
                <a:cs typeface="+mn-lt"/>
              </a:rPr>
              <a:t>Donations</a:t>
            </a:r>
            <a:endParaRPr lang="ja-JP"/>
          </a:p>
        </p:txBody>
      </p:sp>
      <p:sp>
        <p:nvSpPr>
          <p:cNvPr id="19" name="テキスト ボックス 18">
            <a:extLst>
              <a:ext uri="{FF2B5EF4-FFF2-40B4-BE49-F238E27FC236}">
                <a16:creationId xmlns:a16="http://schemas.microsoft.com/office/drawing/2014/main" id="{4E3DB143-1134-5986-945B-9F9F518AF29D}"/>
              </a:ext>
            </a:extLst>
          </p:cNvPr>
          <p:cNvSpPr txBox="1"/>
          <p:nvPr/>
        </p:nvSpPr>
        <p:spPr>
          <a:xfrm>
            <a:off x="927363" y="2187773"/>
            <a:ext cx="3892742" cy="1233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indent="-91440">
              <a:spcBef>
                <a:spcPts val="500"/>
              </a:spcBef>
              <a:buFont typeface="Arial"/>
              <a:buChar char="•"/>
            </a:pPr>
            <a:r>
              <a:rPr lang="ja-JP" sz="1400">
                <a:latin typeface="Meiryo"/>
                <a:ea typeface="Meiryo"/>
                <a:cs typeface="+mn-lt"/>
              </a:rPr>
              <a:t>Promoting participation in development cooperation through donations</a:t>
            </a:r>
            <a:endParaRPr lang="ja-JP">
              <a:latin typeface="游ゴシック"/>
              <a:ea typeface="游ゴシック"/>
              <a:cs typeface="+mn-lt"/>
            </a:endParaRPr>
          </a:p>
          <a:p>
            <a:pPr marL="91440" indent="-91440">
              <a:spcBef>
                <a:spcPts val="500"/>
              </a:spcBef>
              <a:buFont typeface="Arial"/>
              <a:buChar char="•"/>
            </a:pPr>
            <a:r>
              <a:rPr lang="ja-JP" sz="1400">
                <a:latin typeface="Meiryo"/>
                <a:ea typeface="Meiryo"/>
                <a:cs typeface="+mn-lt"/>
              </a:rPr>
              <a:t>JICA implements various operations that address domestic and international social issues through the</a:t>
            </a:r>
            <a:r>
              <a:rPr lang="ja-JP" altLang="en-US" sz="1400" dirty="0">
                <a:latin typeface="Meiryo"/>
                <a:ea typeface="Meiryo"/>
                <a:cs typeface="+mn-lt"/>
              </a:rPr>
              <a:t> </a:t>
            </a:r>
            <a:r>
              <a:rPr lang="ja-JP" sz="1400">
                <a:latin typeface="Meiryo"/>
                <a:ea typeface="Meiryo"/>
                <a:cs typeface="+mn-lt"/>
              </a:rPr>
              <a:t>use</a:t>
            </a:r>
            <a:r>
              <a:rPr lang="ja-JP" altLang="en-US" sz="1400" dirty="0">
                <a:latin typeface="Meiryo"/>
                <a:ea typeface="Meiryo"/>
                <a:cs typeface="+mn-lt"/>
              </a:rPr>
              <a:t> </a:t>
            </a:r>
            <a:r>
              <a:rPr lang="ja-JP" sz="1400">
                <a:latin typeface="Meiryo"/>
                <a:ea typeface="Meiryo"/>
                <a:cs typeface="+mn-lt"/>
              </a:rPr>
              <a:t>of</a:t>
            </a:r>
            <a:r>
              <a:rPr lang="ja-JP" altLang="en-US" sz="1400" dirty="0">
                <a:latin typeface="Meiryo"/>
                <a:ea typeface="Meiryo"/>
                <a:cs typeface="+mn-lt"/>
              </a:rPr>
              <a:t> </a:t>
            </a:r>
            <a:r>
              <a:rPr lang="ja-JP" sz="1400">
                <a:latin typeface="Meiryo"/>
                <a:ea typeface="Meiryo"/>
                <a:cs typeface="+mn-lt"/>
              </a:rPr>
              <a:t>donations</a:t>
            </a:r>
            <a:endParaRPr lang="ja-JP"/>
          </a:p>
        </p:txBody>
      </p:sp>
      <p:pic>
        <p:nvPicPr>
          <p:cNvPr id="21" name="図 20" descr="テーブル&#10;&#10;AI 生成コンテンツは間違っている可能性があります。">
            <a:extLst>
              <a:ext uri="{FF2B5EF4-FFF2-40B4-BE49-F238E27FC236}">
                <a16:creationId xmlns:a16="http://schemas.microsoft.com/office/drawing/2014/main" id="{B748853C-C69E-1C29-CEFD-08A581EC6978}"/>
              </a:ext>
            </a:extLst>
          </p:cNvPr>
          <p:cNvPicPr>
            <a:picLocks noChangeAspect="1"/>
          </p:cNvPicPr>
          <p:nvPr/>
        </p:nvPicPr>
        <p:blipFill>
          <a:blip r:embed="rId3"/>
          <a:stretch>
            <a:fillRect/>
          </a:stretch>
        </p:blipFill>
        <p:spPr>
          <a:xfrm>
            <a:off x="1005926" y="3501014"/>
            <a:ext cx="3739641" cy="3547856"/>
          </a:xfrm>
          <a:prstGeom prst="rect">
            <a:avLst/>
          </a:prstGeom>
          <a:ln>
            <a:noFill/>
          </a:ln>
        </p:spPr>
      </p:pic>
      <p:sp>
        <p:nvSpPr>
          <p:cNvPr id="4" name="テキスト ボックス タイトル">
            <a:extLst>
              <a:ext uri="{FF2B5EF4-FFF2-40B4-BE49-F238E27FC236}">
                <a16:creationId xmlns:a16="http://schemas.microsoft.com/office/drawing/2014/main" id="{0CB82BD5-3559-3443-F92F-F2322AD1572C}"/>
              </a:ext>
            </a:extLst>
          </p:cNvPr>
          <p:cNvSpPr txBox="1"/>
          <p:nvPr/>
        </p:nvSpPr>
        <p:spPr>
          <a:xfrm>
            <a:off x="4454797" y="840507"/>
            <a:ext cx="5571077" cy="40011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000" b="1">
                <a:latin typeface="Meiryo"/>
                <a:ea typeface="Meiryo"/>
                <a:cs typeface="+mn-lt"/>
              </a:rPr>
              <a:t>Donations / Emergency Disaster Relief</a:t>
            </a:r>
            <a:endParaRPr lang="ja-JP"/>
          </a:p>
        </p:txBody>
      </p:sp>
      <p:sp>
        <p:nvSpPr>
          <p:cNvPr id="8" name="テキスト ボックス タイトル">
            <a:extLst>
              <a:ext uri="{FF2B5EF4-FFF2-40B4-BE49-F238E27FC236}">
                <a16:creationId xmlns:a16="http://schemas.microsoft.com/office/drawing/2014/main" id="{4B549E4C-6F96-9A13-BC3E-8520EDDFB2EA}"/>
              </a:ext>
            </a:extLst>
          </p:cNvPr>
          <p:cNvSpPr txBox="1"/>
          <p:nvPr/>
        </p:nvSpPr>
        <p:spPr>
          <a:xfrm>
            <a:off x="1681565" y="778841"/>
            <a:ext cx="2772469"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800" b="1">
                <a:latin typeface="Meiryo"/>
                <a:ea typeface="Meiryo"/>
                <a:cs typeface="+mn-lt"/>
              </a:rPr>
              <a:t>Partnerships</a:t>
            </a:r>
            <a:endParaRPr lang="ja-JP" sz="2800" b="1">
              <a:latin typeface="Meiryo"/>
              <a:ea typeface="Meiryo"/>
            </a:endParaRPr>
          </a:p>
        </p:txBody>
      </p:sp>
    </p:spTree>
    <p:extLst>
      <p:ext uri="{BB962C8B-B14F-4D97-AF65-F5344CB8AC3E}">
        <p14:creationId xmlns:p14="http://schemas.microsoft.com/office/powerpoint/2010/main" val="793787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6267E4D4-97B1-0394-6311-1D9ACAA0B148}"/>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10</a:t>
            </a:r>
            <a:endParaRPr lang="ja-JP">
              <a:solidFill>
                <a:schemeClr val="bg1"/>
              </a:solidFill>
            </a:endParaRPr>
          </a:p>
        </p:txBody>
      </p:sp>
      <p:sp>
        <p:nvSpPr>
          <p:cNvPr id="7" name="テキスト ボックス 6">
            <a:extLst>
              <a:ext uri="{FF2B5EF4-FFF2-40B4-BE49-F238E27FC236}">
                <a16:creationId xmlns:a16="http://schemas.microsoft.com/office/drawing/2014/main" id="{054D098D-FB6A-2C9F-822C-3CA4DC744766}"/>
              </a:ext>
            </a:extLst>
          </p:cNvPr>
          <p:cNvSpPr txBox="1"/>
          <p:nvPr/>
        </p:nvSpPr>
        <p:spPr>
          <a:xfrm>
            <a:off x="907702" y="1784654"/>
            <a:ext cx="46954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000" b="1">
                <a:latin typeface="Meiryo"/>
                <a:ea typeface="Meiryo"/>
                <a:cs typeface="+mn-lt"/>
              </a:rPr>
              <a:t>Partnerships with International Organizations and Other Development</a:t>
            </a:r>
            <a:r>
              <a:rPr lang="ja-JP" altLang="en-US" sz="2000" b="1">
                <a:latin typeface="Meiryo"/>
                <a:ea typeface="Meiryo"/>
                <a:cs typeface="+mn-lt"/>
              </a:rPr>
              <a:t> </a:t>
            </a:r>
            <a:r>
              <a:rPr lang="ja-JP" sz="2000" b="1">
                <a:latin typeface="Meiryo"/>
                <a:ea typeface="Meiryo"/>
                <a:cs typeface="+mn-lt"/>
              </a:rPr>
              <a:t>Partners</a:t>
            </a:r>
            <a:endParaRPr lang="ja-JP"/>
          </a:p>
        </p:txBody>
      </p:sp>
      <p:sp>
        <p:nvSpPr>
          <p:cNvPr id="11" name="テキスト ボックス 10">
            <a:extLst>
              <a:ext uri="{FF2B5EF4-FFF2-40B4-BE49-F238E27FC236}">
                <a16:creationId xmlns:a16="http://schemas.microsoft.com/office/drawing/2014/main" id="{A5F7E8FE-6FC2-ED45-0DCD-FB975DBBD648}"/>
              </a:ext>
            </a:extLst>
          </p:cNvPr>
          <p:cNvSpPr txBox="1"/>
          <p:nvPr/>
        </p:nvSpPr>
        <p:spPr>
          <a:xfrm>
            <a:off x="5768179" y="1783803"/>
            <a:ext cx="27539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sz="2000" b="1">
                <a:latin typeface="Meiryo"/>
                <a:ea typeface="Meiryo"/>
                <a:cs typeface="+mn-lt"/>
              </a:rPr>
              <a:t>Research</a:t>
            </a:r>
            <a:endParaRPr lang="ja-JP"/>
          </a:p>
        </p:txBody>
      </p:sp>
      <p:sp>
        <p:nvSpPr>
          <p:cNvPr id="15" name="テキスト ボックス 14">
            <a:extLst>
              <a:ext uri="{FF2B5EF4-FFF2-40B4-BE49-F238E27FC236}">
                <a16:creationId xmlns:a16="http://schemas.microsoft.com/office/drawing/2014/main" id="{891D4912-4B55-506C-BD07-945A81F8CC96}"/>
              </a:ext>
            </a:extLst>
          </p:cNvPr>
          <p:cNvSpPr txBox="1"/>
          <p:nvPr/>
        </p:nvSpPr>
        <p:spPr>
          <a:xfrm>
            <a:off x="905801" y="6504757"/>
            <a:ext cx="36210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000">
                <a:latin typeface="Meiryo"/>
                <a:ea typeface="Meiryo"/>
                <a:cs typeface="+mn-lt"/>
              </a:rPr>
              <a:t>JICA</a:t>
            </a:r>
            <a:r>
              <a:rPr lang="ja-JP" altLang="en-US" sz="1000" dirty="0">
                <a:latin typeface="Meiryo"/>
                <a:ea typeface="Meiryo"/>
                <a:cs typeface="+mn-lt"/>
              </a:rPr>
              <a:t> </a:t>
            </a:r>
            <a:r>
              <a:rPr lang="en-US" altLang="ja-JP" sz="1000">
                <a:latin typeface="Meiryo"/>
                <a:ea typeface="Meiryo"/>
                <a:cs typeface="+mn-lt"/>
              </a:rPr>
              <a:t>presented</a:t>
            </a:r>
            <a:r>
              <a:rPr lang="ja-JP" altLang="en-US" sz="1000" dirty="0">
                <a:latin typeface="Meiryo"/>
                <a:ea typeface="Meiryo"/>
                <a:cs typeface="+mn-lt"/>
              </a:rPr>
              <a:t> </a:t>
            </a:r>
            <a:r>
              <a:rPr lang="en-US" altLang="ja-JP" sz="1000">
                <a:latin typeface="Meiryo"/>
                <a:ea typeface="Meiryo"/>
                <a:cs typeface="+mn-lt"/>
              </a:rPr>
              <a:t>its</a:t>
            </a:r>
            <a:r>
              <a:rPr lang="ja-JP" altLang="en-US" sz="1000" dirty="0">
                <a:latin typeface="Meiryo"/>
                <a:ea typeface="Meiryo"/>
                <a:cs typeface="+mn-lt"/>
              </a:rPr>
              <a:t> </a:t>
            </a:r>
            <a:r>
              <a:rPr lang="en-US" altLang="ja-JP" sz="1000">
                <a:latin typeface="Meiryo"/>
                <a:ea typeface="Meiryo"/>
                <a:cs typeface="+mn-lt"/>
              </a:rPr>
              <a:t>initiatives</a:t>
            </a:r>
            <a:r>
              <a:rPr lang="ja-JP" altLang="en-US" sz="1000" dirty="0">
                <a:latin typeface="Meiryo"/>
                <a:ea typeface="Meiryo"/>
                <a:cs typeface="+mn-lt"/>
              </a:rPr>
              <a:t> </a:t>
            </a:r>
            <a:r>
              <a:rPr lang="en-US" altLang="ja-JP" sz="1000">
                <a:latin typeface="Meiryo"/>
                <a:ea typeface="Meiryo"/>
                <a:cs typeface="+mn-lt"/>
              </a:rPr>
              <a:t>at</a:t>
            </a:r>
            <a:r>
              <a:rPr lang="ja-JP" altLang="en-US" sz="1000" dirty="0">
                <a:latin typeface="Meiryo"/>
                <a:ea typeface="Meiryo"/>
                <a:cs typeface="+mn-lt"/>
              </a:rPr>
              <a:t> </a:t>
            </a:r>
            <a:r>
              <a:rPr lang="en-US" altLang="ja-JP" sz="1000">
                <a:latin typeface="Meiryo"/>
                <a:ea typeface="Meiryo"/>
                <a:cs typeface="+mn-lt"/>
              </a:rPr>
              <a:t>the</a:t>
            </a:r>
            <a:r>
              <a:rPr lang="ja-JP" altLang="en-US" sz="1000" dirty="0">
                <a:latin typeface="Meiryo"/>
                <a:ea typeface="Meiryo"/>
                <a:cs typeface="+mn-lt"/>
              </a:rPr>
              <a:t> </a:t>
            </a:r>
            <a:r>
              <a:rPr lang="en-US" altLang="ja-JP" sz="1000">
                <a:latin typeface="Meiryo"/>
                <a:ea typeface="Meiryo"/>
                <a:cs typeface="+mn-lt"/>
              </a:rPr>
              <a:t>South-South</a:t>
            </a:r>
            <a:r>
              <a:rPr lang="ja-JP" altLang="en-US" sz="1000" dirty="0">
                <a:latin typeface="Meiryo"/>
                <a:ea typeface="Meiryo"/>
                <a:cs typeface="+mn-lt"/>
              </a:rPr>
              <a:t> </a:t>
            </a:r>
            <a:r>
              <a:rPr lang="en-US" altLang="ja-JP" sz="1000">
                <a:latin typeface="Meiryo"/>
                <a:ea typeface="Meiryo"/>
                <a:cs typeface="+mn-lt"/>
              </a:rPr>
              <a:t>and</a:t>
            </a:r>
            <a:r>
              <a:rPr lang="ja-JP" altLang="en-US" sz="1000" dirty="0">
                <a:latin typeface="Meiryo"/>
                <a:ea typeface="Meiryo"/>
                <a:cs typeface="+mn-lt"/>
              </a:rPr>
              <a:t> </a:t>
            </a:r>
            <a:r>
              <a:rPr lang="en-US" altLang="ja-JP" sz="1000">
                <a:latin typeface="Meiryo"/>
                <a:ea typeface="Meiryo"/>
                <a:cs typeface="+mn-lt"/>
              </a:rPr>
              <a:t>Triangular</a:t>
            </a:r>
            <a:r>
              <a:rPr lang="ja-JP" altLang="en-US" sz="1000" dirty="0">
                <a:latin typeface="Meiryo"/>
                <a:ea typeface="Meiryo"/>
                <a:cs typeface="+mn-lt"/>
              </a:rPr>
              <a:t> </a:t>
            </a:r>
            <a:r>
              <a:rPr lang="en-US" altLang="ja-JP" sz="1000">
                <a:latin typeface="Meiryo"/>
                <a:ea typeface="Meiryo"/>
                <a:cs typeface="+mn-lt"/>
              </a:rPr>
              <a:t>Cooperation</a:t>
            </a:r>
            <a:r>
              <a:rPr lang="ja-JP" altLang="en-US" sz="1000" dirty="0">
                <a:latin typeface="Meiryo"/>
                <a:ea typeface="Meiryo"/>
                <a:cs typeface="+mn-lt"/>
              </a:rPr>
              <a:t> </a:t>
            </a:r>
            <a:r>
              <a:rPr lang="en-US" altLang="ja-JP" sz="1000">
                <a:latin typeface="Meiryo"/>
                <a:ea typeface="Meiryo"/>
                <a:cs typeface="+mn-lt"/>
              </a:rPr>
              <a:t>Forum</a:t>
            </a:r>
            <a:r>
              <a:rPr lang="ja-JP" altLang="en-US" sz="1000" dirty="0">
                <a:latin typeface="Meiryo"/>
                <a:ea typeface="Meiryo"/>
                <a:cs typeface="+mn-lt"/>
              </a:rPr>
              <a:t> </a:t>
            </a:r>
            <a:r>
              <a:rPr lang="en-US" altLang="ja-JP" sz="1000">
                <a:latin typeface="Meiryo"/>
                <a:ea typeface="Meiryo"/>
                <a:cs typeface="+mn-lt"/>
              </a:rPr>
              <a:t>hosted</a:t>
            </a:r>
            <a:r>
              <a:rPr lang="ja-JP" altLang="en-US" sz="1000" dirty="0">
                <a:latin typeface="Meiryo"/>
                <a:ea typeface="Meiryo"/>
                <a:cs typeface="+mn-lt"/>
              </a:rPr>
              <a:t> </a:t>
            </a:r>
            <a:r>
              <a:rPr lang="en-US" altLang="ja-JP" sz="1000">
                <a:latin typeface="Meiryo"/>
                <a:ea typeface="Meiryo"/>
                <a:cs typeface="+mn-lt"/>
              </a:rPr>
              <a:t>by</a:t>
            </a:r>
            <a:r>
              <a:rPr lang="ja-JP" altLang="en-US" sz="1000" dirty="0">
                <a:latin typeface="Meiryo"/>
                <a:ea typeface="Meiryo"/>
                <a:cs typeface="+mn-lt"/>
              </a:rPr>
              <a:t> </a:t>
            </a:r>
            <a:r>
              <a:rPr lang="en-US" altLang="ja-JP" sz="1000">
                <a:latin typeface="Meiryo"/>
                <a:ea typeface="Meiryo"/>
                <a:cs typeface="+mn-lt"/>
              </a:rPr>
              <a:t>the</a:t>
            </a:r>
            <a:r>
              <a:rPr lang="ja-JP" altLang="en-US" sz="1000" dirty="0">
                <a:latin typeface="Meiryo"/>
                <a:ea typeface="Meiryo"/>
                <a:cs typeface="+mn-lt"/>
              </a:rPr>
              <a:t> </a:t>
            </a:r>
            <a:r>
              <a:rPr lang="en-US" altLang="ja-JP" sz="1000">
                <a:latin typeface="Meiryo"/>
                <a:ea typeface="Meiryo"/>
                <a:cs typeface="+mn-lt"/>
              </a:rPr>
              <a:t>United</a:t>
            </a:r>
            <a:r>
              <a:rPr lang="ja-JP" altLang="en-US" sz="1000" dirty="0">
                <a:latin typeface="Meiryo"/>
                <a:ea typeface="Meiryo"/>
                <a:cs typeface="+mn-lt"/>
              </a:rPr>
              <a:t> </a:t>
            </a:r>
            <a:r>
              <a:rPr lang="en-US" altLang="ja-JP" sz="1000">
                <a:latin typeface="Meiryo"/>
                <a:ea typeface="Meiryo"/>
                <a:cs typeface="+mn-lt"/>
              </a:rPr>
              <a:t>Nations</a:t>
            </a:r>
            <a:r>
              <a:rPr lang="ja-JP" altLang="en-US" sz="1000" dirty="0">
                <a:latin typeface="Meiryo"/>
                <a:ea typeface="Meiryo"/>
                <a:cs typeface="+mn-lt"/>
              </a:rPr>
              <a:t> </a:t>
            </a:r>
            <a:r>
              <a:rPr lang="en-US" altLang="ja-JP" sz="1000">
                <a:latin typeface="Meiryo"/>
                <a:ea typeface="Meiryo"/>
                <a:cs typeface="+mn-lt"/>
              </a:rPr>
              <a:t>Economic</a:t>
            </a:r>
            <a:r>
              <a:rPr lang="ja-JP" altLang="en-US" sz="1000" dirty="0">
                <a:latin typeface="Meiryo"/>
                <a:ea typeface="Meiryo"/>
                <a:cs typeface="+mn-lt"/>
              </a:rPr>
              <a:t> </a:t>
            </a:r>
            <a:r>
              <a:rPr lang="en-US" altLang="ja-JP" sz="1000">
                <a:latin typeface="Meiryo"/>
                <a:ea typeface="Meiryo"/>
                <a:cs typeface="+mn-lt"/>
              </a:rPr>
              <a:t>and</a:t>
            </a:r>
            <a:r>
              <a:rPr lang="ja-JP" altLang="en-US" sz="1000" dirty="0">
                <a:latin typeface="Meiryo"/>
                <a:ea typeface="Meiryo"/>
                <a:cs typeface="+mn-lt"/>
              </a:rPr>
              <a:t> </a:t>
            </a:r>
            <a:r>
              <a:rPr lang="en-US" altLang="ja-JP" sz="1000">
                <a:latin typeface="Meiryo"/>
                <a:ea typeface="Meiryo"/>
                <a:cs typeface="+mn-lt"/>
              </a:rPr>
              <a:t>Social</a:t>
            </a:r>
            <a:r>
              <a:rPr lang="ja-JP" sz="1000" dirty="0">
                <a:latin typeface="Meiryo"/>
                <a:ea typeface="Meiryo"/>
                <a:cs typeface="+mn-lt"/>
              </a:rPr>
              <a:t> </a:t>
            </a:r>
            <a:r>
              <a:rPr lang="en-US" altLang="ja-JP" sz="1000">
                <a:latin typeface="Meiryo"/>
                <a:ea typeface="Meiryo"/>
                <a:cs typeface="+mn-lt"/>
              </a:rPr>
              <a:t>Co</a:t>
            </a:r>
            <a:r>
              <a:rPr lang="ja-JP" sz="1000">
                <a:latin typeface="Meiryo"/>
                <a:ea typeface="Meiryo"/>
                <a:cs typeface="+mn-lt"/>
              </a:rPr>
              <a:t>mmission for Asi</a:t>
            </a:r>
            <a:r>
              <a:rPr lang="en-US" altLang="ja-JP" sz="1000">
                <a:latin typeface="Meiryo"/>
                <a:ea typeface="Meiryo"/>
                <a:cs typeface="+mn-lt"/>
              </a:rPr>
              <a:t>a</a:t>
            </a:r>
            <a:r>
              <a:rPr lang="ja-JP" altLang="en-US" sz="1000" dirty="0">
                <a:latin typeface="Meiryo"/>
                <a:ea typeface="Meiryo"/>
                <a:cs typeface="+mn-lt"/>
              </a:rPr>
              <a:t> </a:t>
            </a:r>
            <a:r>
              <a:rPr lang="en-US" altLang="ja-JP" sz="1000">
                <a:latin typeface="Meiryo"/>
                <a:ea typeface="Meiryo"/>
                <a:cs typeface="+mn-lt"/>
              </a:rPr>
              <a:t>and</a:t>
            </a:r>
            <a:r>
              <a:rPr lang="ja-JP" altLang="en-US" sz="1000" dirty="0">
                <a:latin typeface="Meiryo"/>
                <a:ea typeface="Meiryo"/>
                <a:cs typeface="+mn-lt"/>
              </a:rPr>
              <a:t> </a:t>
            </a:r>
            <a:r>
              <a:rPr lang="en-US" altLang="ja-JP" sz="1000">
                <a:latin typeface="Meiryo"/>
                <a:ea typeface="Meiryo"/>
                <a:cs typeface="+mn-lt"/>
              </a:rPr>
              <a:t>t</a:t>
            </a:r>
            <a:r>
              <a:rPr lang="ja-JP" sz="1000">
                <a:latin typeface="Meiryo"/>
                <a:ea typeface="Meiryo"/>
                <a:cs typeface="+mn-lt"/>
              </a:rPr>
              <a:t>he Pacific (UNESCAP)</a:t>
            </a:r>
            <a:r>
              <a:rPr lang="ja-JP" altLang="en-US" sz="1000" dirty="0">
                <a:latin typeface="Meiryo"/>
                <a:ea typeface="Meiryo"/>
                <a:cs typeface="+mn-lt"/>
              </a:rPr>
              <a:t> </a:t>
            </a:r>
            <a:r>
              <a:rPr lang="en-US" altLang="ja-JP" sz="1000">
                <a:latin typeface="Meiryo"/>
                <a:ea typeface="Meiryo"/>
                <a:cs typeface="+mn-lt"/>
              </a:rPr>
              <a:t>in</a:t>
            </a:r>
            <a:r>
              <a:rPr lang="ja-JP" altLang="en-US" sz="1000" dirty="0">
                <a:latin typeface="Meiryo"/>
                <a:ea typeface="Meiryo"/>
                <a:cs typeface="+mn-lt"/>
              </a:rPr>
              <a:t> </a:t>
            </a:r>
            <a:r>
              <a:rPr lang="ja-JP" sz="1000">
                <a:latin typeface="Meiryo"/>
                <a:ea typeface="Meiryo"/>
                <a:cs typeface="+mn-lt"/>
              </a:rPr>
              <a:t>November </a:t>
            </a:r>
            <a:r>
              <a:rPr lang="en-US" altLang="ja-JP" sz="1000">
                <a:latin typeface="Meiryo"/>
                <a:ea typeface="Meiryo"/>
                <a:cs typeface="+mn-lt"/>
              </a:rPr>
              <a:t>2</a:t>
            </a:r>
            <a:r>
              <a:rPr lang="ja-JP" sz="1000">
                <a:latin typeface="Meiryo"/>
                <a:ea typeface="Meiryo"/>
                <a:cs typeface="+mn-lt"/>
              </a:rPr>
              <a:t>024</a:t>
            </a:r>
            <a:endParaRPr lang="ja-JP" altLang="en-US"/>
          </a:p>
        </p:txBody>
      </p:sp>
      <p:pic>
        <p:nvPicPr>
          <p:cNvPr id="17" name="図 16" descr="屋内, テーブル, テレビ, 写真 が含まれている画像&#10;&#10;AI 生成コンテンツは間違っている可能性があります。">
            <a:extLst>
              <a:ext uri="{FF2B5EF4-FFF2-40B4-BE49-F238E27FC236}">
                <a16:creationId xmlns:a16="http://schemas.microsoft.com/office/drawing/2014/main" id="{208E34B2-E5A8-0CF1-25C0-25921A6AFC2E}"/>
              </a:ext>
            </a:extLst>
          </p:cNvPr>
          <p:cNvPicPr>
            <a:picLocks noChangeAspect="1"/>
          </p:cNvPicPr>
          <p:nvPr/>
        </p:nvPicPr>
        <p:blipFill>
          <a:blip r:embed="rId2"/>
          <a:srcRect l="8131" t="2302" r="4079" b="14356"/>
          <a:stretch>
            <a:fillRect/>
          </a:stretch>
        </p:blipFill>
        <p:spPr>
          <a:xfrm>
            <a:off x="988840" y="4110407"/>
            <a:ext cx="3380838" cy="2404712"/>
          </a:xfrm>
          <a:prstGeom prst="rect">
            <a:avLst/>
          </a:prstGeom>
          <a:ln>
            <a:noFill/>
          </a:ln>
        </p:spPr>
      </p:pic>
      <p:pic>
        <p:nvPicPr>
          <p:cNvPr id="19" name="図 18" descr="テキスト&#10;&#10;AI 生成コンテンツは間違っている可能性があります。">
            <a:extLst>
              <a:ext uri="{FF2B5EF4-FFF2-40B4-BE49-F238E27FC236}">
                <a16:creationId xmlns:a16="http://schemas.microsoft.com/office/drawing/2014/main" id="{BDE44DAB-756D-6226-93D6-CE313104BB6E}"/>
              </a:ext>
            </a:extLst>
          </p:cNvPr>
          <p:cNvPicPr>
            <a:picLocks noChangeAspect="1"/>
          </p:cNvPicPr>
          <p:nvPr/>
        </p:nvPicPr>
        <p:blipFill>
          <a:blip r:embed="rId3"/>
          <a:stretch>
            <a:fillRect/>
          </a:stretch>
        </p:blipFill>
        <p:spPr>
          <a:xfrm>
            <a:off x="5869936" y="4451474"/>
            <a:ext cx="3190058" cy="2395813"/>
          </a:xfrm>
          <a:prstGeom prst="rect">
            <a:avLst/>
          </a:prstGeom>
          <a:ln>
            <a:noFill/>
          </a:ln>
        </p:spPr>
      </p:pic>
      <p:grpSp>
        <p:nvGrpSpPr>
          <p:cNvPr id="23" name="グループ化 22">
            <a:extLst>
              <a:ext uri="{FF2B5EF4-FFF2-40B4-BE49-F238E27FC236}">
                <a16:creationId xmlns:a16="http://schemas.microsoft.com/office/drawing/2014/main" id="{830A1765-EF54-9BCB-F290-8D1BA78B1B4F}"/>
              </a:ext>
            </a:extLst>
          </p:cNvPr>
          <p:cNvGrpSpPr/>
          <p:nvPr/>
        </p:nvGrpSpPr>
        <p:grpSpPr>
          <a:xfrm>
            <a:off x="10154487" y="7132940"/>
            <a:ext cx="476056" cy="275437"/>
            <a:chOff x="9952321" y="7089339"/>
            <a:chExt cx="476056" cy="275437"/>
          </a:xfrm>
        </p:grpSpPr>
        <p:sp>
          <p:nvSpPr>
            <p:cNvPr id="21" name="楕円 20">
              <a:extLst>
                <a:ext uri="{FF2B5EF4-FFF2-40B4-BE49-F238E27FC236}">
                  <a16:creationId xmlns:a16="http://schemas.microsoft.com/office/drawing/2014/main" id="{C74D2F9C-DBAC-7DEF-F194-08944976B17E}"/>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D5A75827-0AC1-EA4D-7914-A1FB13C0180F}"/>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23</a:t>
              </a:r>
              <a:endParaRPr lang="ja-JP" dirty="0"/>
            </a:p>
          </p:txBody>
        </p:sp>
      </p:grpSp>
      <p:sp>
        <p:nvSpPr>
          <p:cNvPr id="4" name="テキスト ボックス タイトル">
            <a:extLst>
              <a:ext uri="{FF2B5EF4-FFF2-40B4-BE49-F238E27FC236}">
                <a16:creationId xmlns:a16="http://schemas.microsoft.com/office/drawing/2014/main" id="{AAF15635-DFEC-8090-53C6-4712B2DFB14E}"/>
              </a:ext>
            </a:extLst>
          </p:cNvPr>
          <p:cNvSpPr txBox="1"/>
          <p:nvPr/>
        </p:nvSpPr>
        <p:spPr>
          <a:xfrm>
            <a:off x="4454797" y="840507"/>
            <a:ext cx="5571077" cy="40011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000" b="1">
                <a:latin typeface="Meiryo"/>
                <a:ea typeface="Meiryo"/>
                <a:cs typeface="+mn-lt"/>
              </a:rPr>
              <a:t>International Organizations / Research</a:t>
            </a:r>
            <a:endParaRPr lang="ja-JP"/>
          </a:p>
        </p:txBody>
      </p:sp>
      <p:sp>
        <p:nvSpPr>
          <p:cNvPr id="8" name="テキスト ボックス タイトル">
            <a:extLst>
              <a:ext uri="{FF2B5EF4-FFF2-40B4-BE49-F238E27FC236}">
                <a16:creationId xmlns:a16="http://schemas.microsoft.com/office/drawing/2014/main" id="{A3ECA427-E9FF-F438-C5A1-0C62D171F69B}"/>
              </a:ext>
            </a:extLst>
          </p:cNvPr>
          <p:cNvSpPr txBox="1"/>
          <p:nvPr/>
        </p:nvSpPr>
        <p:spPr>
          <a:xfrm>
            <a:off x="1681565" y="778841"/>
            <a:ext cx="2772469"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800" b="1">
                <a:latin typeface="Meiryo"/>
                <a:ea typeface="Meiryo"/>
                <a:cs typeface="+mn-lt"/>
              </a:rPr>
              <a:t>Partnerships</a:t>
            </a:r>
            <a:endParaRPr lang="ja-JP" sz="2800" b="1">
              <a:latin typeface="Meiryo"/>
              <a:ea typeface="Meiryo"/>
            </a:endParaRPr>
          </a:p>
        </p:txBody>
      </p:sp>
      <p:sp>
        <p:nvSpPr>
          <p:cNvPr id="12" name="テキスト ボックス 11">
            <a:extLst>
              <a:ext uri="{FF2B5EF4-FFF2-40B4-BE49-F238E27FC236}">
                <a16:creationId xmlns:a16="http://schemas.microsoft.com/office/drawing/2014/main" id="{6C02EF5C-6C1E-912D-27EE-53D45AE10044}"/>
              </a:ext>
            </a:extLst>
          </p:cNvPr>
          <p:cNvSpPr txBox="1"/>
          <p:nvPr/>
        </p:nvSpPr>
        <p:spPr>
          <a:xfrm>
            <a:off x="908313" y="2797373"/>
            <a:ext cx="4502342" cy="1312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indent="-91440">
              <a:spcBef>
                <a:spcPts val="500"/>
              </a:spcBef>
              <a:buFont typeface="Arial"/>
              <a:buChar char="•"/>
            </a:pPr>
            <a:r>
              <a:rPr lang="en-US" altLang="ja-JP" sz="1400" dirty="0" err="1">
                <a:latin typeface="Meiryo"/>
                <a:ea typeface="Meiryo"/>
                <a:cs typeface="+mn-lt"/>
              </a:rPr>
              <a:t>Tackl</a:t>
            </a:r>
            <a:r>
              <a:rPr lang="ja-JP" sz="1400" dirty="0">
                <a:latin typeface="Meiryo"/>
                <a:ea typeface="Meiryo"/>
                <a:cs typeface="+mn-lt"/>
              </a:rPr>
              <a:t>ing i</a:t>
            </a:r>
            <a:r>
              <a:rPr lang="en-US" altLang="ja-JP" sz="1400" dirty="0">
                <a:latin typeface="Meiryo"/>
                <a:ea typeface="Meiryo"/>
                <a:cs typeface="+mn-lt"/>
              </a:rPr>
              <a:t>n</a:t>
            </a:r>
            <a:r>
              <a:rPr lang="ja-JP" sz="1400" dirty="0">
                <a:latin typeface="Meiryo"/>
                <a:ea typeface="Meiryo"/>
                <a:cs typeface="+mn-lt"/>
              </a:rPr>
              <a:t>c</a:t>
            </a:r>
            <a:r>
              <a:rPr lang="en-US" altLang="ja-JP" sz="1400" dirty="0">
                <a:latin typeface="Meiryo"/>
                <a:ea typeface="Meiryo"/>
                <a:cs typeface="+mn-lt"/>
              </a:rPr>
              <a:t>re</a:t>
            </a:r>
            <a:r>
              <a:rPr lang="ja-JP" sz="1400" dirty="0">
                <a:latin typeface="Meiryo"/>
                <a:ea typeface="Meiryo"/>
                <a:cs typeface="+mn-lt"/>
              </a:rPr>
              <a:t>a</a:t>
            </a:r>
            <a:r>
              <a:rPr lang="en-US" altLang="ja-JP" sz="1400" dirty="0">
                <a:latin typeface="Meiryo"/>
                <a:ea typeface="Meiryo"/>
                <a:cs typeface="+mn-lt"/>
              </a:rPr>
              <a:t>s</a:t>
            </a:r>
            <a:r>
              <a:rPr lang="ja-JP" sz="1400" dirty="0">
                <a:latin typeface="Meiryo"/>
                <a:ea typeface="Meiryo"/>
                <a:cs typeface="+mn-lt"/>
              </a:rPr>
              <a:t>ingl</a:t>
            </a:r>
            <a:r>
              <a:rPr lang="en-US" altLang="ja-JP" sz="1400" dirty="0">
                <a:latin typeface="Meiryo"/>
                <a:ea typeface="Meiryo"/>
                <a:cs typeface="+mn-lt"/>
              </a:rPr>
              <a:t>y</a:t>
            </a:r>
            <a:r>
              <a:rPr lang="ja-JP" altLang="en-US" sz="1400" dirty="0">
                <a:latin typeface="Meiryo"/>
                <a:ea typeface="Meiryo"/>
                <a:cs typeface="+mn-lt"/>
              </a:rPr>
              <a:t> </a:t>
            </a:r>
            <a:r>
              <a:rPr lang="ja-JP" sz="1400" dirty="0">
                <a:latin typeface="Meiryo"/>
                <a:ea typeface="Meiryo"/>
                <a:cs typeface="+mn-lt"/>
              </a:rPr>
              <a:t>co</a:t>
            </a:r>
            <a:r>
              <a:rPr lang="en-US" altLang="ja-JP" sz="1400" dirty="0">
                <a:latin typeface="Meiryo"/>
                <a:ea typeface="Meiryo"/>
                <a:cs typeface="+mn-lt"/>
              </a:rPr>
              <a:t>m</a:t>
            </a:r>
            <a:r>
              <a:rPr lang="ja-JP" sz="1400" dirty="0">
                <a:latin typeface="Meiryo"/>
                <a:ea typeface="Meiryo"/>
                <a:cs typeface="+mn-lt"/>
              </a:rPr>
              <a:t>p</a:t>
            </a:r>
            <a:r>
              <a:rPr lang="en-US" altLang="ja-JP" sz="1400" dirty="0">
                <a:latin typeface="Meiryo"/>
                <a:ea typeface="Meiryo"/>
                <a:cs typeface="+mn-lt"/>
              </a:rPr>
              <a:t>l</a:t>
            </a:r>
            <a:r>
              <a:rPr lang="ja-JP" sz="1400" dirty="0">
                <a:latin typeface="Meiryo"/>
                <a:ea typeface="Meiryo"/>
                <a:cs typeface="+mn-lt"/>
              </a:rPr>
              <a:t>e</a:t>
            </a:r>
            <a:r>
              <a:rPr lang="en-US" altLang="ja-JP" sz="1400" dirty="0">
                <a:latin typeface="Meiryo"/>
                <a:ea typeface="Meiryo"/>
                <a:cs typeface="+mn-lt"/>
              </a:rPr>
              <a:t>x</a:t>
            </a:r>
            <a:r>
              <a:rPr lang="ja-JP" altLang="en-US" sz="1400" dirty="0">
                <a:latin typeface="Meiryo"/>
                <a:ea typeface="Meiryo"/>
                <a:cs typeface="+mn-lt"/>
              </a:rPr>
              <a:t> </a:t>
            </a:r>
            <a:r>
              <a:rPr lang="en-US" altLang="ja-JP" sz="1400" dirty="0" err="1">
                <a:latin typeface="Meiryo"/>
                <a:ea typeface="Meiryo"/>
                <a:cs typeface="+mn-lt"/>
              </a:rPr>
              <a:t>ch</a:t>
            </a:r>
            <a:r>
              <a:rPr lang="ja-JP" sz="1400" dirty="0">
                <a:latin typeface="Meiryo"/>
                <a:ea typeface="Meiryo"/>
                <a:cs typeface="+mn-lt"/>
              </a:rPr>
              <a:t>a</a:t>
            </a:r>
            <a:r>
              <a:rPr lang="en-US" altLang="ja-JP" sz="1400" dirty="0" err="1">
                <a:latin typeface="Meiryo"/>
                <a:ea typeface="Meiryo"/>
                <a:cs typeface="+mn-lt"/>
              </a:rPr>
              <a:t>lle</a:t>
            </a:r>
            <a:r>
              <a:rPr lang="ja-JP" sz="1400" dirty="0">
                <a:latin typeface="Meiryo"/>
                <a:ea typeface="Meiryo"/>
                <a:cs typeface="+mn-lt"/>
              </a:rPr>
              <a:t>n</a:t>
            </a:r>
            <a:r>
              <a:rPr lang="en-US" altLang="ja-JP" sz="1400" dirty="0" err="1">
                <a:latin typeface="Meiryo"/>
                <a:ea typeface="Meiryo"/>
                <a:cs typeface="+mn-lt"/>
              </a:rPr>
              <a:t>ges</a:t>
            </a:r>
            <a:r>
              <a:rPr lang="ja-JP" sz="1400" dirty="0">
                <a:latin typeface="Meiryo"/>
                <a:ea typeface="Meiryo"/>
                <a:cs typeface="+mn-lt"/>
              </a:rPr>
              <a:t> through </a:t>
            </a:r>
            <a:r>
              <a:rPr lang="en-US" altLang="ja-JP" sz="1400" dirty="0" err="1">
                <a:latin typeface="Meiryo"/>
                <a:ea typeface="Meiryo"/>
                <a:cs typeface="+mn-lt"/>
              </a:rPr>
              <a:t>internati</a:t>
            </a:r>
            <a:r>
              <a:rPr lang="ja-JP" sz="1400" dirty="0">
                <a:latin typeface="Meiryo"/>
                <a:ea typeface="Meiryo"/>
                <a:cs typeface="+mn-lt"/>
              </a:rPr>
              <a:t>ona</a:t>
            </a:r>
            <a:r>
              <a:rPr lang="en-US" altLang="ja-JP" sz="1400" dirty="0">
                <a:latin typeface="Meiryo"/>
                <a:ea typeface="Meiryo"/>
                <a:cs typeface="+mn-lt"/>
              </a:rPr>
              <a:t>l</a:t>
            </a:r>
            <a:r>
              <a:rPr lang="ja-JP" altLang="en-US" sz="1400" dirty="0">
                <a:latin typeface="Meiryo"/>
                <a:ea typeface="Meiryo"/>
                <a:cs typeface="+mn-lt"/>
              </a:rPr>
              <a:t> </a:t>
            </a:r>
            <a:r>
              <a:rPr lang="en-US" altLang="ja-JP" sz="1400" dirty="0" err="1">
                <a:latin typeface="Meiryo"/>
                <a:ea typeface="Meiryo"/>
                <a:cs typeface="+mn-lt"/>
              </a:rPr>
              <a:t>coopera</a:t>
            </a:r>
            <a:r>
              <a:rPr lang="ja-JP" sz="1400" dirty="0">
                <a:latin typeface="Meiryo"/>
                <a:ea typeface="Meiryo"/>
                <a:cs typeface="+mn-lt"/>
              </a:rPr>
              <a:t>tion</a:t>
            </a:r>
            <a:endParaRPr lang="ja-JP" dirty="0">
              <a:ea typeface="+mn-lt"/>
              <a:cs typeface="+mn-lt"/>
            </a:endParaRPr>
          </a:p>
          <a:p>
            <a:pPr marL="91440" indent="-91440">
              <a:spcBef>
                <a:spcPts val="500"/>
              </a:spcBef>
              <a:buFont typeface="Arial"/>
              <a:buChar char="•"/>
            </a:pPr>
            <a:r>
              <a:rPr lang="ja-JP" sz="1400" dirty="0">
                <a:latin typeface="Meiryo"/>
                <a:ea typeface="Meiryo"/>
                <a:cs typeface="+mn-lt"/>
              </a:rPr>
              <a:t>C</a:t>
            </a:r>
            <a:r>
              <a:rPr lang="en-US" altLang="ja-JP" sz="1400" dirty="0">
                <a:latin typeface="Meiryo"/>
                <a:ea typeface="Meiryo"/>
                <a:cs typeface="+mn-lt"/>
              </a:rPr>
              <a:t>o</a:t>
            </a:r>
            <a:r>
              <a:rPr lang="ja-JP" sz="1400" dirty="0">
                <a:latin typeface="Meiryo"/>
                <a:ea typeface="Meiryo"/>
                <a:cs typeface="+mn-lt"/>
              </a:rPr>
              <a:t>ntri</a:t>
            </a:r>
            <a:r>
              <a:rPr lang="en-US" altLang="ja-JP" sz="1400" dirty="0" err="1">
                <a:latin typeface="Meiryo"/>
                <a:ea typeface="Meiryo"/>
                <a:cs typeface="+mn-lt"/>
              </a:rPr>
              <a:t>buti</a:t>
            </a:r>
            <a:r>
              <a:rPr lang="ja-JP" sz="1400" dirty="0">
                <a:latin typeface="Meiryo"/>
                <a:ea typeface="Meiryo"/>
                <a:cs typeface="+mn-lt"/>
              </a:rPr>
              <a:t>o</a:t>
            </a:r>
            <a:r>
              <a:rPr lang="en-US" altLang="ja-JP" sz="1400" dirty="0">
                <a:latin typeface="Meiryo"/>
                <a:ea typeface="Meiryo"/>
                <a:cs typeface="+mn-lt"/>
              </a:rPr>
              <a:t>n</a:t>
            </a:r>
            <a:r>
              <a:rPr lang="ja-JP" sz="1400" dirty="0">
                <a:latin typeface="Meiryo"/>
                <a:ea typeface="Meiryo"/>
                <a:cs typeface="+mn-lt"/>
              </a:rPr>
              <a:t>s </a:t>
            </a:r>
            <a:r>
              <a:rPr lang="en-US" altLang="ja-JP" sz="1400" dirty="0">
                <a:latin typeface="Meiryo"/>
                <a:ea typeface="Meiryo"/>
                <a:cs typeface="+mn-lt"/>
              </a:rPr>
              <a:t>t</a:t>
            </a:r>
            <a:r>
              <a:rPr lang="ja-JP" sz="1400" dirty="0">
                <a:latin typeface="Meiryo"/>
                <a:ea typeface="Meiryo"/>
                <a:cs typeface="+mn-lt"/>
              </a:rPr>
              <a:t>o</a:t>
            </a:r>
            <a:r>
              <a:rPr lang="ja-JP" altLang="en-US" sz="1400" dirty="0">
                <a:latin typeface="Meiryo"/>
                <a:ea typeface="Meiryo"/>
                <a:cs typeface="+mn-lt"/>
              </a:rPr>
              <a:t> </a:t>
            </a:r>
            <a:r>
              <a:rPr lang="en-US" altLang="ja-JP" sz="1400" dirty="0">
                <a:latin typeface="Meiryo"/>
                <a:ea typeface="Meiryo"/>
                <a:cs typeface="+mn-lt"/>
              </a:rPr>
              <a:t>int</a:t>
            </a:r>
            <a:r>
              <a:rPr lang="ja-JP" sz="1400" dirty="0">
                <a:latin typeface="Meiryo"/>
                <a:ea typeface="Meiryo"/>
                <a:cs typeface="+mn-lt"/>
              </a:rPr>
              <a:t>er</a:t>
            </a:r>
            <a:r>
              <a:rPr lang="en-US" altLang="ja-JP" sz="1400" dirty="0">
                <a:latin typeface="Meiryo"/>
                <a:ea typeface="Meiryo"/>
                <a:cs typeface="+mn-lt"/>
              </a:rPr>
              <a:t>n</a:t>
            </a:r>
            <a:r>
              <a:rPr lang="ja-JP" sz="1400" dirty="0">
                <a:latin typeface="Meiryo"/>
                <a:ea typeface="Meiryo"/>
                <a:cs typeface="+mn-lt"/>
              </a:rPr>
              <a:t>ationa</a:t>
            </a:r>
            <a:r>
              <a:rPr lang="en-US" altLang="ja-JP" sz="1400" dirty="0">
                <a:latin typeface="Meiryo"/>
                <a:ea typeface="Meiryo"/>
                <a:cs typeface="+mn-lt"/>
              </a:rPr>
              <a:t>l</a:t>
            </a:r>
            <a:r>
              <a:rPr lang="ja-JP" altLang="en-US" sz="1400" dirty="0">
                <a:latin typeface="Meiryo"/>
                <a:ea typeface="Meiryo"/>
                <a:cs typeface="+mn-lt"/>
              </a:rPr>
              <a:t> </a:t>
            </a:r>
            <a:r>
              <a:rPr lang="ja-JP" sz="1400" dirty="0">
                <a:latin typeface="Meiryo"/>
                <a:ea typeface="Meiryo"/>
                <a:cs typeface="+mn-lt"/>
              </a:rPr>
              <a:t>tre</a:t>
            </a:r>
            <a:r>
              <a:rPr lang="en-US" altLang="ja-JP" sz="1400" dirty="0" err="1">
                <a:latin typeface="Meiryo"/>
                <a:ea typeface="Meiryo"/>
                <a:cs typeface="+mn-lt"/>
              </a:rPr>
              <a:t>nd</a:t>
            </a:r>
            <a:r>
              <a:rPr lang="ja-JP" sz="1400" dirty="0">
                <a:latin typeface="Meiryo"/>
                <a:ea typeface="Meiryo"/>
                <a:cs typeface="+mn-lt"/>
              </a:rPr>
              <a:t>s</a:t>
            </a:r>
            <a:r>
              <a:rPr lang="ja-JP" altLang="en-US" sz="1400" dirty="0">
                <a:latin typeface="Meiryo"/>
                <a:ea typeface="Meiryo"/>
                <a:cs typeface="+mn-lt"/>
              </a:rPr>
              <a:t> </a:t>
            </a:r>
            <a:r>
              <a:rPr lang="en-US" altLang="ja-JP" sz="1400" dirty="0">
                <a:latin typeface="Meiryo"/>
                <a:ea typeface="Meiryo"/>
                <a:cs typeface="+mn-lt"/>
              </a:rPr>
              <a:t>in</a:t>
            </a:r>
            <a:r>
              <a:rPr lang="ja-JP" altLang="en-US" sz="1400" dirty="0">
                <a:latin typeface="Meiryo"/>
                <a:ea typeface="Meiryo"/>
                <a:cs typeface="+mn-lt"/>
              </a:rPr>
              <a:t> </a:t>
            </a:r>
            <a:r>
              <a:rPr lang="ja-JP" sz="1400" dirty="0">
                <a:latin typeface="Meiryo"/>
                <a:ea typeface="Meiryo"/>
                <a:cs typeface="+mn-lt"/>
              </a:rPr>
              <a:t>d</a:t>
            </a:r>
            <a:r>
              <a:rPr lang="en-US" altLang="ja-JP" sz="1400" dirty="0" err="1">
                <a:latin typeface="Meiryo"/>
                <a:ea typeface="Meiryo"/>
                <a:cs typeface="+mn-lt"/>
              </a:rPr>
              <a:t>evel</a:t>
            </a:r>
            <a:r>
              <a:rPr lang="ja-JP" sz="1400" dirty="0">
                <a:latin typeface="Meiryo"/>
                <a:ea typeface="Meiryo"/>
                <a:cs typeface="+mn-lt"/>
              </a:rPr>
              <a:t>o</a:t>
            </a:r>
            <a:r>
              <a:rPr lang="en-US" altLang="ja-JP" sz="1400" dirty="0">
                <a:latin typeface="Meiryo"/>
                <a:ea typeface="Meiryo"/>
                <a:cs typeface="+mn-lt"/>
              </a:rPr>
              <a:t>p</a:t>
            </a:r>
            <a:r>
              <a:rPr lang="ja-JP" sz="1400" dirty="0">
                <a:latin typeface="Meiryo"/>
                <a:ea typeface="Meiryo"/>
                <a:cs typeface="+mn-lt"/>
              </a:rPr>
              <a:t>ment</a:t>
            </a:r>
            <a:r>
              <a:rPr lang="ja-JP" altLang="en-US" sz="1400" dirty="0">
                <a:latin typeface="Meiryo"/>
                <a:ea typeface="Meiryo"/>
                <a:cs typeface="+mn-lt"/>
              </a:rPr>
              <a:t> </a:t>
            </a:r>
            <a:r>
              <a:rPr lang="ja-JP" sz="1400" dirty="0">
                <a:latin typeface="Meiryo"/>
                <a:ea typeface="Meiryo"/>
                <a:cs typeface="+mn-lt"/>
              </a:rPr>
              <a:t>co</a:t>
            </a:r>
            <a:r>
              <a:rPr lang="en-US" altLang="ja-JP" sz="1400" dirty="0" err="1">
                <a:latin typeface="Meiryo"/>
                <a:ea typeface="Meiryo"/>
                <a:cs typeface="+mn-lt"/>
              </a:rPr>
              <a:t>oper</a:t>
            </a:r>
            <a:r>
              <a:rPr lang="ja-JP" sz="1400" dirty="0">
                <a:latin typeface="Meiryo"/>
                <a:ea typeface="Meiryo"/>
                <a:cs typeface="+mn-lt"/>
              </a:rPr>
              <a:t>a</a:t>
            </a:r>
            <a:r>
              <a:rPr lang="en-US" altLang="ja-JP" sz="1400" dirty="0">
                <a:latin typeface="Meiryo"/>
                <a:ea typeface="Meiryo"/>
                <a:cs typeface="+mn-lt"/>
              </a:rPr>
              <a:t>t</a:t>
            </a:r>
            <a:r>
              <a:rPr lang="ja-JP" sz="1400" dirty="0">
                <a:latin typeface="Meiryo"/>
                <a:ea typeface="Meiryo"/>
                <a:cs typeface="+mn-lt"/>
              </a:rPr>
              <a:t>i</a:t>
            </a:r>
            <a:r>
              <a:rPr lang="en-US" altLang="ja-JP" sz="1400" dirty="0">
                <a:latin typeface="Meiryo"/>
                <a:ea typeface="Meiryo"/>
                <a:cs typeface="+mn-lt"/>
              </a:rPr>
              <a:t>o</a:t>
            </a:r>
            <a:r>
              <a:rPr lang="ja-JP" sz="1400" dirty="0">
                <a:latin typeface="Meiryo"/>
                <a:ea typeface="Meiryo"/>
                <a:cs typeface="+mn-lt"/>
              </a:rPr>
              <a:t>n</a:t>
            </a:r>
            <a:endParaRPr lang="en-US" dirty="0"/>
          </a:p>
          <a:p>
            <a:pPr marL="91440" indent="-91440">
              <a:spcBef>
                <a:spcPts val="500"/>
              </a:spcBef>
              <a:buFont typeface="Arial"/>
              <a:buChar char="•"/>
            </a:pPr>
            <a:r>
              <a:rPr lang="en-US" altLang="ja-JP" sz="1400" dirty="0">
                <a:latin typeface="Meiryo"/>
                <a:ea typeface="Meiryo"/>
                <a:cs typeface="+mn-lt"/>
              </a:rPr>
              <a:t>S</a:t>
            </a:r>
            <a:r>
              <a:rPr lang="ja-JP" sz="1400" dirty="0">
                <a:latin typeface="Meiryo"/>
                <a:ea typeface="Meiryo"/>
                <a:cs typeface="+mn-lt"/>
              </a:rPr>
              <a:t>t</a:t>
            </a:r>
            <a:r>
              <a:rPr lang="en-US" altLang="ja-JP" sz="1400" dirty="0">
                <a:latin typeface="Meiryo"/>
                <a:ea typeface="Meiryo"/>
                <a:cs typeface="+mn-lt"/>
              </a:rPr>
              <a:t>r</a:t>
            </a:r>
            <a:r>
              <a:rPr lang="ja-JP" sz="1400" dirty="0">
                <a:latin typeface="Meiryo"/>
                <a:ea typeface="Meiryo"/>
                <a:cs typeface="+mn-lt"/>
              </a:rPr>
              <a:t>en</a:t>
            </a:r>
            <a:r>
              <a:rPr lang="en-US" altLang="ja-JP" sz="1400" dirty="0">
                <a:latin typeface="Meiryo"/>
                <a:ea typeface="Meiryo"/>
                <a:cs typeface="+mn-lt"/>
              </a:rPr>
              <a:t>g</a:t>
            </a:r>
            <a:r>
              <a:rPr lang="ja-JP" sz="1400" dirty="0">
                <a:latin typeface="Meiryo"/>
                <a:ea typeface="Meiryo"/>
                <a:cs typeface="+mn-lt"/>
              </a:rPr>
              <a:t>t</a:t>
            </a:r>
            <a:r>
              <a:rPr lang="en-US" altLang="ja-JP" sz="1400" dirty="0">
                <a:latin typeface="Meiryo"/>
                <a:ea typeface="Meiryo"/>
                <a:cs typeface="+mn-lt"/>
              </a:rPr>
              <a:t>hen</a:t>
            </a:r>
            <a:r>
              <a:rPr lang="ja-JP" sz="1400" dirty="0">
                <a:latin typeface="Meiryo"/>
                <a:ea typeface="Meiryo"/>
                <a:cs typeface="+mn-lt"/>
              </a:rPr>
              <a:t>in</a:t>
            </a:r>
            <a:r>
              <a:rPr lang="en-US" altLang="ja-JP" sz="1400" dirty="0">
                <a:latin typeface="Meiryo"/>
                <a:ea typeface="Meiryo"/>
                <a:cs typeface="+mn-lt"/>
              </a:rPr>
              <a:t>g</a:t>
            </a:r>
            <a:r>
              <a:rPr lang="ja-JP" altLang="en-US" sz="1400" dirty="0">
                <a:latin typeface="Meiryo"/>
                <a:ea typeface="Meiryo"/>
                <a:cs typeface="+mn-lt"/>
              </a:rPr>
              <a:t> </a:t>
            </a:r>
            <a:r>
              <a:rPr lang="en-US" altLang="ja-JP" sz="1400" dirty="0">
                <a:latin typeface="Meiryo"/>
                <a:ea typeface="Meiryo"/>
                <a:cs typeface="+mn-lt"/>
              </a:rPr>
              <a:t>p</a:t>
            </a:r>
            <a:r>
              <a:rPr lang="ja-JP" sz="1400" dirty="0">
                <a:latin typeface="Meiryo"/>
                <a:ea typeface="Meiryo"/>
                <a:cs typeface="+mn-lt"/>
              </a:rPr>
              <a:t>a</a:t>
            </a:r>
            <a:r>
              <a:rPr lang="en-US" altLang="ja-JP" sz="1400" dirty="0">
                <a:latin typeface="Meiryo"/>
                <a:ea typeface="Meiryo"/>
                <a:cs typeface="+mn-lt"/>
              </a:rPr>
              <a:t>r</a:t>
            </a:r>
            <a:r>
              <a:rPr lang="ja-JP" sz="1400" dirty="0">
                <a:latin typeface="Meiryo"/>
                <a:ea typeface="Meiryo"/>
                <a:cs typeface="+mn-lt"/>
              </a:rPr>
              <a:t>t</a:t>
            </a:r>
            <a:r>
              <a:rPr lang="en-US" altLang="ja-JP" sz="1400" dirty="0">
                <a:latin typeface="Meiryo"/>
                <a:ea typeface="Meiryo"/>
                <a:cs typeface="+mn-lt"/>
              </a:rPr>
              <a:t>n</a:t>
            </a:r>
            <a:r>
              <a:rPr lang="ja-JP" sz="1400" dirty="0">
                <a:latin typeface="Meiryo"/>
                <a:ea typeface="Meiryo"/>
                <a:cs typeface="+mn-lt"/>
              </a:rPr>
              <a:t>e</a:t>
            </a:r>
            <a:r>
              <a:rPr lang="en-US" altLang="ja-JP" sz="1400" dirty="0">
                <a:latin typeface="Meiryo"/>
                <a:ea typeface="Meiryo"/>
                <a:cs typeface="+mn-lt"/>
              </a:rPr>
              <a:t>r</a:t>
            </a:r>
            <a:r>
              <a:rPr lang="ja-JP" sz="1400" dirty="0">
                <a:latin typeface="Meiryo"/>
                <a:ea typeface="Meiryo"/>
                <a:cs typeface="+mn-lt"/>
              </a:rPr>
              <a:t>sh</a:t>
            </a:r>
            <a:r>
              <a:rPr lang="en-US" altLang="ja-JP" sz="1400" dirty="0" err="1">
                <a:latin typeface="Meiryo"/>
                <a:ea typeface="Meiryo"/>
                <a:cs typeface="+mn-lt"/>
              </a:rPr>
              <a:t>ip</a:t>
            </a:r>
            <a:r>
              <a:rPr lang="ja-JP" sz="1400" dirty="0">
                <a:latin typeface="Meiryo"/>
                <a:ea typeface="Meiryo"/>
                <a:cs typeface="+mn-lt"/>
              </a:rPr>
              <a:t>s</a:t>
            </a:r>
            <a:r>
              <a:rPr lang="ja-JP" altLang="en-US" sz="1400" dirty="0">
                <a:latin typeface="Meiryo"/>
                <a:ea typeface="Meiryo"/>
                <a:cs typeface="+mn-lt"/>
              </a:rPr>
              <a:t> </a:t>
            </a:r>
            <a:r>
              <a:rPr lang="en-US" altLang="ja-JP" sz="1400" dirty="0" err="1">
                <a:latin typeface="Meiryo"/>
                <a:ea typeface="Meiryo"/>
                <a:cs typeface="+mn-lt"/>
              </a:rPr>
              <a:t>wi</a:t>
            </a:r>
            <a:r>
              <a:rPr lang="ja-JP" sz="1400" dirty="0">
                <a:latin typeface="Meiryo"/>
                <a:ea typeface="Meiryo"/>
                <a:cs typeface="+mn-lt"/>
              </a:rPr>
              <a:t>th</a:t>
            </a:r>
            <a:r>
              <a:rPr lang="ja-JP" altLang="en-US" sz="1400" dirty="0">
                <a:latin typeface="Meiryo"/>
                <a:ea typeface="Meiryo"/>
                <a:cs typeface="+mn-lt"/>
              </a:rPr>
              <a:t> </a:t>
            </a:r>
            <a:r>
              <a:rPr lang="en-US" altLang="ja-JP" sz="1400" dirty="0">
                <a:latin typeface="Meiryo"/>
                <a:ea typeface="Meiryo"/>
                <a:cs typeface="+mn-lt"/>
              </a:rPr>
              <a:t>d</a:t>
            </a:r>
            <a:r>
              <a:rPr lang="ja-JP" sz="1400" dirty="0">
                <a:latin typeface="Meiryo"/>
                <a:ea typeface="Meiryo"/>
                <a:cs typeface="+mn-lt"/>
              </a:rPr>
              <a:t>i</a:t>
            </a:r>
            <a:r>
              <a:rPr lang="en-US" altLang="ja-JP" sz="1400" dirty="0">
                <a:latin typeface="Meiryo"/>
                <a:ea typeface="Meiryo"/>
                <a:cs typeface="+mn-lt"/>
              </a:rPr>
              <a:t>v</a:t>
            </a:r>
            <a:r>
              <a:rPr lang="ja-JP" sz="1400" dirty="0">
                <a:latin typeface="Meiryo"/>
                <a:ea typeface="Meiryo"/>
                <a:cs typeface="+mn-lt"/>
              </a:rPr>
              <a:t>erse a</a:t>
            </a:r>
            <a:r>
              <a:rPr lang="en-US" altLang="ja-JP" sz="1400" dirty="0">
                <a:latin typeface="Meiryo"/>
                <a:ea typeface="Meiryo"/>
                <a:cs typeface="+mn-lt"/>
              </a:rPr>
              <a:t>c</a:t>
            </a:r>
            <a:r>
              <a:rPr lang="ja-JP" sz="1400" dirty="0">
                <a:latin typeface="Meiryo"/>
                <a:ea typeface="Meiryo"/>
                <a:cs typeface="+mn-lt"/>
              </a:rPr>
              <a:t>to</a:t>
            </a:r>
            <a:r>
              <a:rPr lang="en-US" altLang="ja-JP" sz="1400" dirty="0">
                <a:latin typeface="Meiryo"/>
                <a:ea typeface="Meiryo"/>
                <a:cs typeface="+mn-lt"/>
              </a:rPr>
              <a:t>r</a:t>
            </a:r>
            <a:r>
              <a:rPr lang="ja-JP" sz="1400" dirty="0">
                <a:latin typeface="Meiryo"/>
                <a:ea typeface="Meiryo"/>
                <a:cs typeface="+mn-lt"/>
              </a:rPr>
              <a:t>s</a:t>
            </a:r>
            <a:endParaRPr lang="ja-JP" dirty="0"/>
          </a:p>
        </p:txBody>
      </p:sp>
      <p:sp>
        <p:nvSpPr>
          <p:cNvPr id="14" name="テキスト ボックス 13">
            <a:extLst>
              <a:ext uri="{FF2B5EF4-FFF2-40B4-BE49-F238E27FC236}">
                <a16:creationId xmlns:a16="http://schemas.microsoft.com/office/drawing/2014/main" id="{EC883EFF-10CB-90C4-F2DF-3A63E6C10CF4}"/>
              </a:ext>
            </a:extLst>
          </p:cNvPr>
          <p:cNvSpPr txBox="1"/>
          <p:nvPr/>
        </p:nvSpPr>
        <p:spPr>
          <a:xfrm>
            <a:off x="5766063" y="2292548"/>
            <a:ext cx="4197542" cy="1802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indent="-91440">
              <a:spcBef>
                <a:spcPts val="500"/>
              </a:spcBef>
              <a:buFont typeface="Arial"/>
              <a:buChar char="•"/>
            </a:pPr>
            <a:r>
              <a:rPr lang="en-US" altLang="ja-JP" sz="1400" dirty="0">
                <a:latin typeface="Meiryo"/>
                <a:ea typeface="Meiryo"/>
                <a:cs typeface="+mn-lt"/>
              </a:rPr>
              <a:t>Co-</a:t>
            </a:r>
            <a:r>
              <a:rPr lang="en-US" altLang="ja-JP" sz="1400" dirty="0" err="1">
                <a:latin typeface="Meiryo"/>
                <a:ea typeface="Meiryo"/>
                <a:cs typeface="+mn-lt"/>
              </a:rPr>
              <a:t>creat</a:t>
            </a:r>
            <a:r>
              <a:rPr lang="ja-JP" sz="1400" dirty="0">
                <a:latin typeface="Meiryo"/>
                <a:ea typeface="Meiryo"/>
                <a:cs typeface="+mn-lt"/>
              </a:rPr>
              <a:t>ing </a:t>
            </a:r>
            <a:r>
              <a:rPr lang="en-US" altLang="ja-JP" sz="1400" dirty="0" err="1">
                <a:latin typeface="Meiryo"/>
                <a:ea typeface="Meiryo"/>
                <a:cs typeface="+mn-lt"/>
              </a:rPr>
              <a:t>Pract</a:t>
            </a:r>
            <a:r>
              <a:rPr lang="ja-JP" sz="1400" dirty="0">
                <a:latin typeface="Meiryo"/>
                <a:ea typeface="Meiryo"/>
                <a:cs typeface="+mn-lt"/>
              </a:rPr>
              <a:t>ical</a:t>
            </a:r>
            <a:r>
              <a:rPr lang="ja-JP" altLang="en-US" sz="1400" dirty="0">
                <a:latin typeface="Meiryo"/>
                <a:ea typeface="Meiryo"/>
                <a:cs typeface="+mn-lt"/>
              </a:rPr>
              <a:t> </a:t>
            </a:r>
            <a:r>
              <a:rPr lang="en-US" altLang="ja-JP" sz="1400" dirty="0" err="1">
                <a:latin typeface="Meiryo"/>
                <a:ea typeface="Meiryo"/>
                <a:cs typeface="+mn-lt"/>
              </a:rPr>
              <a:t>K</a:t>
            </a:r>
            <a:r>
              <a:rPr lang="ja-JP" sz="1400" dirty="0" err="1">
                <a:latin typeface="Meiryo"/>
                <a:ea typeface="Meiryo"/>
                <a:cs typeface="+mn-lt"/>
              </a:rPr>
              <a:t>n</a:t>
            </a:r>
            <a:r>
              <a:rPr lang="ja-JP" sz="1400" dirty="0">
                <a:latin typeface="Meiryo"/>
                <a:ea typeface="Meiryo"/>
                <a:cs typeface="+mn-lt"/>
              </a:rPr>
              <a:t>o</a:t>
            </a:r>
            <a:r>
              <a:rPr lang="en-US" altLang="ja-JP" sz="1400" dirty="0" err="1">
                <a:latin typeface="Meiryo"/>
                <a:ea typeface="Meiryo"/>
                <a:cs typeface="+mn-lt"/>
              </a:rPr>
              <a:t>wledge</a:t>
            </a:r>
            <a:r>
              <a:rPr lang="ja-JP" altLang="en-US" sz="1400" dirty="0">
                <a:latin typeface="Meiryo"/>
                <a:ea typeface="Meiryo"/>
                <a:cs typeface="+mn-lt"/>
              </a:rPr>
              <a:t> </a:t>
            </a:r>
            <a:r>
              <a:rPr lang="en-US" altLang="ja-JP" sz="1400" dirty="0">
                <a:latin typeface="Meiryo"/>
                <a:ea typeface="Meiryo"/>
                <a:cs typeface="+mn-lt"/>
              </a:rPr>
              <a:t>for</a:t>
            </a:r>
            <a:r>
              <a:rPr lang="ja-JP" altLang="en-US" sz="1400" dirty="0">
                <a:latin typeface="Meiryo"/>
                <a:ea typeface="Meiryo"/>
                <a:cs typeface="+mn-lt"/>
              </a:rPr>
              <a:t> </a:t>
            </a:r>
            <a:r>
              <a:rPr lang="en-US" altLang="ja-JP" sz="1400" dirty="0">
                <a:latin typeface="Meiryo"/>
                <a:ea typeface="Meiryo"/>
                <a:cs typeface="+mn-lt"/>
              </a:rPr>
              <a:t>Peace</a:t>
            </a:r>
            <a:r>
              <a:rPr lang="ja-JP" altLang="en-US" sz="1400" dirty="0">
                <a:latin typeface="Meiryo"/>
                <a:ea typeface="Meiryo"/>
                <a:cs typeface="+mn-lt"/>
              </a:rPr>
              <a:t> </a:t>
            </a:r>
            <a:r>
              <a:rPr lang="en-US" altLang="ja-JP" sz="1400" dirty="0">
                <a:latin typeface="Meiryo"/>
                <a:ea typeface="Meiryo"/>
                <a:cs typeface="+mn-lt"/>
              </a:rPr>
              <a:t>a</a:t>
            </a:r>
            <a:r>
              <a:rPr lang="ja-JP" sz="1400" dirty="0">
                <a:latin typeface="Meiryo"/>
                <a:ea typeface="Meiryo"/>
                <a:cs typeface="+mn-lt"/>
              </a:rPr>
              <a:t>n</a:t>
            </a:r>
            <a:r>
              <a:rPr lang="en-US" altLang="ja-JP" sz="1400" dirty="0">
                <a:latin typeface="Meiryo"/>
                <a:ea typeface="Meiryo"/>
                <a:cs typeface="+mn-lt"/>
              </a:rPr>
              <a:t>d</a:t>
            </a:r>
            <a:r>
              <a:rPr lang="ja-JP" altLang="en-US" sz="1400" dirty="0">
                <a:latin typeface="Meiryo"/>
                <a:ea typeface="Meiryo"/>
                <a:cs typeface="+mn-lt"/>
              </a:rPr>
              <a:t> </a:t>
            </a:r>
            <a:r>
              <a:rPr lang="en-US" altLang="ja-JP" sz="1400" dirty="0">
                <a:latin typeface="Meiryo"/>
                <a:ea typeface="Meiryo"/>
                <a:cs typeface="+mn-lt"/>
              </a:rPr>
              <a:t>Devel</a:t>
            </a:r>
            <a:r>
              <a:rPr lang="ja-JP" sz="1400" dirty="0">
                <a:latin typeface="Meiryo"/>
                <a:ea typeface="Meiryo"/>
                <a:cs typeface="+mn-lt"/>
              </a:rPr>
              <a:t>o</a:t>
            </a:r>
            <a:r>
              <a:rPr lang="ja-JP" sz="1400" dirty="0" err="1">
                <a:latin typeface="Meiryo"/>
                <a:ea typeface="Meiryo"/>
                <a:cs typeface="+mn-lt"/>
              </a:rPr>
              <a:t>pme</a:t>
            </a:r>
            <a:r>
              <a:rPr lang="ja-JP" sz="1400" dirty="0">
                <a:latin typeface="Meiryo"/>
                <a:ea typeface="Meiryo"/>
                <a:cs typeface="+mn-lt"/>
              </a:rPr>
              <a:t>nt</a:t>
            </a:r>
            <a:endParaRPr lang="ja-JP" dirty="0">
              <a:ea typeface="+mn-lt"/>
              <a:cs typeface="+mn-lt"/>
            </a:endParaRPr>
          </a:p>
          <a:p>
            <a:pPr marL="91440" indent="-91440">
              <a:spcBef>
                <a:spcPts val="500"/>
              </a:spcBef>
              <a:buFont typeface="Arial"/>
              <a:buChar char="•"/>
            </a:pPr>
            <a:r>
              <a:rPr lang="ja-JP" sz="1400" dirty="0">
                <a:latin typeface="Meiryo"/>
                <a:ea typeface="Meiryo"/>
                <a:cs typeface="+mn-lt"/>
              </a:rPr>
              <a:t>C</a:t>
            </a:r>
            <a:r>
              <a:rPr lang="en-US" altLang="ja-JP" sz="1400" dirty="0">
                <a:latin typeface="Meiryo"/>
                <a:ea typeface="Meiryo"/>
                <a:cs typeface="+mn-lt"/>
              </a:rPr>
              <a:t>o</a:t>
            </a:r>
            <a:r>
              <a:rPr lang="ja-JP" sz="1400" dirty="0">
                <a:latin typeface="Meiryo"/>
                <a:ea typeface="Meiryo"/>
                <a:cs typeface="+mn-lt"/>
              </a:rPr>
              <a:t>ntri</a:t>
            </a:r>
            <a:r>
              <a:rPr lang="en-US" altLang="ja-JP" sz="1400" dirty="0" err="1">
                <a:latin typeface="Meiryo"/>
                <a:ea typeface="Meiryo"/>
                <a:cs typeface="+mn-lt"/>
              </a:rPr>
              <a:t>buti</a:t>
            </a:r>
            <a:r>
              <a:rPr lang="ja-JP" sz="1400" dirty="0">
                <a:latin typeface="Meiryo"/>
                <a:ea typeface="Meiryo"/>
                <a:cs typeface="+mn-lt"/>
              </a:rPr>
              <a:t>o</a:t>
            </a:r>
            <a:r>
              <a:rPr lang="en-US" altLang="ja-JP" sz="1400" dirty="0">
                <a:latin typeface="Meiryo"/>
                <a:ea typeface="Meiryo"/>
                <a:cs typeface="+mn-lt"/>
              </a:rPr>
              <a:t>n</a:t>
            </a:r>
            <a:r>
              <a:rPr lang="ja-JP" sz="1400" dirty="0">
                <a:latin typeface="Meiryo"/>
                <a:ea typeface="Meiryo"/>
                <a:cs typeface="+mn-lt"/>
              </a:rPr>
              <a:t>s </a:t>
            </a:r>
            <a:r>
              <a:rPr lang="en-US" altLang="ja-JP" sz="1400" dirty="0">
                <a:latin typeface="Meiryo"/>
                <a:ea typeface="Meiryo"/>
                <a:cs typeface="+mn-lt"/>
              </a:rPr>
              <a:t>t</a:t>
            </a:r>
            <a:r>
              <a:rPr lang="ja-JP" sz="1400" dirty="0">
                <a:latin typeface="Meiryo"/>
                <a:ea typeface="Meiryo"/>
                <a:cs typeface="+mn-lt"/>
              </a:rPr>
              <a:t>o </a:t>
            </a:r>
            <a:r>
              <a:rPr lang="en-US" altLang="ja-JP" sz="1400" dirty="0" err="1">
                <a:latin typeface="Meiryo"/>
                <a:ea typeface="Meiryo"/>
                <a:cs typeface="+mn-lt"/>
              </a:rPr>
              <a:t>th</a:t>
            </a:r>
            <a:r>
              <a:rPr lang="ja-JP" sz="1400" dirty="0">
                <a:latin typeface="Meiryo"/>
                <a:ea typeface="Meiryo"/>
                <a:cs typeface="+mn-lt"/>
              </a:rPr>
              <a:t>e</a:t>
            </a:r>
            <a:r>
              <a:rPr lang="ja-JP" altLang="en-US" sz="1400" dirty="0">
                <a:latin typeface="Meiryo"/>
                <a:ea typeface="Meiryo"/>
                <a:cs typeface="+mn-lt"/>
              </a:rPr>
              <a:t> </a:t>
            </a:r>
            <a:r>
              <a:rPr lang="ja-JP" sz="1400" dirty="0">
                <a:latin typeface="Meiryo"/>
                <a:ea typeface="Meiryo"/>
                <a:cs typeface="+mn-lt"/>
              </a:rPr>
              <a:t>r</a:t>
            </a:r>
            <a:r>
              <a:rPr lang="en-US" altLang="ja-JP" sz="1400" dirty="0" err="1">
                <a:latin typeface="Meiryo"/>
                <a:ea typeface="Meiryo"/>
                <a:cs typeface="+mn-lt"/>
              </a:rPr>
              <a:t>ealiz</a:t>
            </a:r>
            <a:r>
              <a:rPr lang="ja-JP" sz="1400" dirty="0">
                <a:latin typeface="Meiryo"/>
                <a:ea typeface="Meiryo"/>
                <a:cs typeface="+mn-lt"/>
              </a:rPr>
              <a:t>ation</a:t>
            </a:r>
            <a:r>
              <a:rPr lang="ja-JP" altLang="en-US" sz="1400" dirty="0">
                <a:latin typeface="Meiryo"/>
                <a:ea typeface="Meiryo"/>
                <a:cs typeface="+mn-lt"/>
              </a:rPr>
              <a:t> </a:t>
            </a:r>
            <a:r>
              <a:rPr lang="en-US" altLang="ja-JP" sz="1400" dirty="0">
                <a:latin typeface="Meiryo"/>
                <a:ea typeface="Meiryo"/>
                <a:cs typeface="+mn-lt"/>
              </a:rPr>
              <a:t>of</a:t>
            </a:r>
            <a:r>
              <a:rPr lang="ja-JP" altLang="en-US" sz="1400" dirty="0">
                <a:latin typeface="Meiryo"/>
                <a:ea typeface="Meiryo"/>
                <a:cs typeface="+mn-lt"/>
              </a:rPr>
              <a:t> </a:t>
            </a:r>
            <a:r>
              <a:rPr lang="en-US" altLang="ja-JP" sz="1400" dirty="0">
                <a:latin typeface="Meiryo"/>
                <a:ea typeface="Meiryo"/>
                <a:cs typeface="+mn-lt"/>
              </a:rPr>
              <a:t>hum</a:t>
            </a:r>
            <a:r>
              <a:rPr lang="ja-JP" sz="1400" dirty="0">
                <a:latin typeface="Meiryo"/>
                <a:ea typeface="Meiryo"/>
                <a:cs typeface="+mn-lt"/>
              </a:rPr>
              <a:t>a</a:t>
            </a:r>
            <a:r>
              <a:rPr lang="en-US" altLang="ja-JP" sz="1400" dirty="0">
                <a:latin typeface="Meiryo"/>
                <a:ea typeface="Meiryo"/>
                <a:cs typeface="+mn-lt"/>
              </a:rPr>
              <a:t>n</a:t>
            </a:r>
            <a:r>
              <a:rPr lang="ja-JP" altLang="en-US" sz="1400" dirty="0">
                <a:latin typeface="Meiryo"/>
                <a:ea typeface="Meiryo"/>
                <a:cs typeface="+mn-lt"/>
              </a:rPr>
              <a:t> </a:t>
            </a:r>
            <a:r>
              <a:rPr lang="en-US" altLang="ja-JP" sz="1400" dirty="0">
                <a:latin typeface="Meiryo"/>
                <a:ea typeface="Meiryo"/>
                <a:cs typeface="+mn-lt"/>
              </a:rPr>
              <a:t>security</a:t>
            </a:r>
            <a:endParaRPr lang="en-US" dirty="0"/>
          </a:p>
          <a:p>
            <a:pPr marL="91440" indent="-91440">
              <a:spcBef>
                <a:spcPts val="500"/>
              </a:spcBef>
              <a:buFont typeface="Arial"/>
              <a:buChar char="•"/>
            </a:pPr>
            <a:r>
              <a:rPr lang="en-US" altLang="ja-JP" sz="1400" dirty="0" err="1">
                <a:latin typeface="Meiryo"/>
                <a:ea typeface="Meiryo"/>
                <a:cs typeface="+mn-lt"/>
              </a:rPr>
              <a:t>Publ</a:t>
            </a:r>
            <a:r>
              <a:rPr lang="ja-JP" sz="1400" dirty="0">
                <a:latin typeface="Meiryo"/>
                <a:ea typeface="Meiryo"/>
                <a:cs typeface="+mn-lt"/>
              </a:rPr>
              <a:t>icit</a:t>
            </a:r>
            <a:r>
              <a:rPr lang="en-US" altLang="ja-JP" sz="1400" dirty="0">
                <a:latin typeface="Meiryo"/>
                <a:ea typeface="Meiryo"/>
                <a:cs typeface="+mn-lt"/>
              </a:rPr>
              <a:t>y</a:t>
            </a:r>
            <a:r>
              <a:rPr lang="ja-JP" altLang="en-US" sz="1400" dirty="0">
                <a:latin typeface="Meiryo"/>
                <a:ea typeface="Meiryo"/>
                <a:cs typeface="+mn-lt"/>
              </a:rPr>
              <a:t> </a:t>
            </a:r>
            <a:r>
              <a:rPr lang="en-US" altLang="ja-JP" sz="1400" dirty="0">
                <a:latin typeface="Meiryo"/>
                <a:ea typeface="Meiryo"/>
                <a:cs typeface="+mn-lt"/>
              </a:rPr>
              <a:t>of</a:t>
            </a:r>
            <a:r>
              <a:rPr lang="ja-JP" altLang="en-US" sz="1400" dirty="0">
                <a:latin typeface="Meiryo"/>
                <a:ea typeface="Meiryo"/>
                <a:cs typeface="+mn-lt"/>
              </a:rPr>
              <a:t> </a:t>
            </a:r>
            <a:r>
              <a:rPr lang="ja-JP" sz="1400" dirty="0">
                <a:latin typeface="Meiryo"/>
                <a:ea typeface="Meiryo"/>
                <a:cs typeface="+mn-lt"/>
              </a:rPr>
              <a:t>research findings and</a:t>
            </a:r>
            <a:r>
              <a:rPr lang="ja-JP" altLang="en-US" sz="1400" dirty="0">
                <a:latin typeface="Meiryo"/>
                <a:ea typeface="Meiryo"/>
                <a:cs typeface="+mn-lt"/>
              </a:rPr>
              <a:t> </a:t>
            </a:r>
            <a:r>
              <a:rPr lang="en-US" altLang="ja-JP" sz="1400" dirty="0" err="1">
                <a:latin typeface="Meiryo"/>
                <a:ea typeface="Meiryo"/>
                <a:cs typeface="+mn-lt"/>
              </a:rPr>
              <a:t>kn</a:t>
            </a:r>
            <a:r>
              <a:rPr lang="ja-JP" sz="1400" dirty="0">
                <a:latin typeface="Meiryo"/>
                <a:ea typeface="Meiryo"/>
                <a:cs typeface="+mn-lt"/>
              </a:rPr>
              <a:t>o</a:t>
            </a:r>
            <a:r>
              <a:rPr lang="en-US" altLang="ja-JP" sz="1400" dirty="0" err="1">
                <a:latin typeface="Meiryo"/>
                <a:ea typeface="Meiryo"/>
                <a:cs typeface="+mn-lt"/>
              </a:rPr>
              <a:t>wledge</a:t>
            </a:r>
            <a:endParaRPr lang="en-US" dirty="0" err="1"/>
          </a:p>
          <a:p>
            <a:pPr marL="91440" indent="-91440">
              <a:spcBef>
                <a:spcPts val="500"/>
              </a:spcBef>
              <a:buFont typeface="Arial"/>
              <a:buChar char="•"/>
            </a:pPr>
            <a:r>
              <a:rPr lang="en-US" altLang="ja-JP" sz="1400" dirty="0">
                <a:latin typeface="Meiryo"/>
                <a:ea typeface="Meiryo"/>
                <a:cs typeface="+mn-lt"/>
              </a:rPr>
              <a:t>D</a:t>
            </a:r>
            <a:r>
              <a:rPr lang="ja-JP" sz="1400" dirty="0">
                <a:latin typeface="Meiryo"/>
                <a:ea typeface="Meiryo"/>
                <a:cs typeface="+mn-lt"/>
              </a:rPr>
              <a:t>e</a:t>
            </a:r>
            <a:r>
              <a:rPr lang="en-US" altLang="ja-JP" sz="1400" dirty="0" err="1">
                <a:latin typeface="Meiryo"/>
                <a:ea typeface="Meiryo"/>
                <a:cs typeface="+mn-lt"/>
              </a:rPr>
              <a:t>mo</a:t>
            </a:r>
            <a:r>
              <a:rPr lang="ja-JP" sz="1400" dirty="0">
                <a:latin typeface="Meiryo"/>
                <a:ea typeface="Meiryo"/>
                <a:cs typeface="+mn-lt"/>
              </a:rPr>
              <a:t>n</a:t>
            </a:r>
            <a:r>
              <a:rPr lang="en-US" altLang="ja-JP" sz="1400" dirty="0">
                <a:latin typeface="Meiryo"/>
                <a:ea typeface="Meiryo"/>
                <a:cs typeface="+mn-lt"/>
              </a:rPr>
              <a:t>s</a:t>
            </a:r>
            <a:r>
              <a:rPr lang="ja-JP" sz="1400" dirty="0">
                <a:latin typeface="Meiryo"/>
                <a:ea typeface="Meiryo"/>
                <a:cs typeface="+mn-lt"/>
              </a:rPr>
              <a:t>t</a:t>
            </a:r>
            <a:r>
              <a:rPr lang="en-US" altLang="ja-JP" sz="1400" dirty="0">
                <a:latin typeface="Meiryo"/>
                <a:ea typeface="Meiryo"/>
                <a:cs typeface="+mn-lt"/>
              </a:rPr>
              <a:t>r</a:t>
            </a:r>
            <a:r>
              <a:rPr lang="ja-JP" sz="1400" dirty="0">
                <a:latin typeface="Meiryo"/>
                <a:ea typeface="Meiryo"/>
                <a:cs typeface="+mn-lt"/>
              </a:rPr>
              <a:t>a</a:t>
            </a:r>
            <a:r>
              <a:rPr lang="en-US" altLang="ja-JP" sz="1400" dirty="0">
                <a:latin typeface="Meiryo"/>
                <a:ea typeface="Meiryo"/>
                <a:cs typeface="+mn-lt"/>
              </a:rPr>
              <a:t>t</a:t>
            </a:r>
            <a:r>
              <a:rPr lang="ja-JP" sz="1400" dirty="0">
                <a:latin typeface="Meiryo"/>
                <a:ea typeface="Meiryo"/>
                <a:cs typeface="+mn-lt"/>
              </a:rPr>
              <a:t>in</a:t>
            </a:r>
            <a:r>
              <a:rPr lang="en-US" altLang="ja-JP" sz="1400" dirty="0">
                <a:latin typeface="Meiryo"/>
                <a:ea typeface="Meiryo"/>
                <a:cs typeface="+mn-lt"/>
              </a:rPr>
              <a:t>g</a:t>
            </a:r>
            <a:r>
              <a:rPr lang="ja-JP" altLang="en-US" sz="1400" dirty="0">
                <a:latin typeface="Meiryo"/>
                <a:ea typeface="Meiryo"/>
                <a:cs typeface="+mn-lt"/>
              </a:rPr>
              <a:t> </a:t>
            </a:r>
            <a:r>
              <a:rPr lang="en-US" altLang="ja-JP" sz="1400" dirty="0" err="1">
                <a:latin typeface="Meiryo"/>
                <a:ea typeface="Meiryo"/>
                <a:cs typeface="+mn-lt"/>
              </a:rPr>
              <a:t>developmen</a:t>
            </a:r>
            <a:r>
              <a:rPr lang="ja-JP" sz="1400" dirty="0">
                <a:latin typeface="Meiryo"/>
                <a:ea typeface="Meiryo"/>
                <a:cs typeface="+mn-lt"/>
              </a:rPr>
              <a:t>t</a:t>
            </a:r>
            <a:r>
              <a:rPr lang="ja-JP" altLang="en-US" sz="1400" dirty="0">
                <a:latin typeface="Meiryo"/>
                <a:ea typeface="Meiryo"/>
                <a:cs typeface="+mn-lt"/>
              </a:rPr>
              <a:t> </a:t>
            </a:r>
            <a:r>
              <a:rPr lang="ja-JP" sz="1400" dirty="0">
                <a:latin typeface="Meiryo"/>
                <a:ea typeface="Meiryo"/>
                <a:cs typeface="+mn-lt"/>
              </a:rPr>
              <a:t>i</a:t>
            </a:r>
            <a:r>
              <a:rPr lang="en-US" altLang="ja-JP" sz="1400" dirty="0" err="1">
                <a:latin typeface="Meiryo"/>
                <a:ea typeface="Meiryo"/>
                <a:cs typeface="+mn-lt"/>
              </a:rPr>
              <a:t>mp</a:t>
            </a:r>
            <a:r>
              <a:rPr lang="ja-JP" sz="1400" dirty="0">
                <a:latin typeface="Meiryo"/>
                <a:ea typeface="Meiryo"/>
                <a:cs typeface="+mn-lt"/>
              </a:rPr>
              <a:t>a</a:t>
            </a:r>
            <a:r>
              <a:rPr lang="en-US" altLang="ja-JP" sz="1400" dirty="0">
                <a:latin typeface="Meiryo"/>
                <a:ea typeface="Meiryo"/>
                <a:cs typeface="+mn-lt"/>
              </a:rPr>
              <a:t>c</a:t>
            </a:r>
            <a:r>
              <a:rPr lang="ja-JP" sz="1400" dirty="0">
                <a:latin typeface="Meiryo"/>
                <a:ea typeface="Meiryo"/>
                <a:cs typeface="+mn-lt"/>
              </a:rPr>
              <a:t>t</a:t>
            </a:r>
            <a:r>
              <a:rPr lang="ja-JP" altLang="en-US" sz="1400" dirty="0">
                <a:latin typeface="Meiryo"/>
                <a:ea typeface="Meiryo"/>
                <a:cs typeface="+mn-lt"/>
              </a:rPr>
              <a:t> </a:t>
            </a:r>
            <a:r>
              <a:rPr lang="en-US" altLang="ja-JP" sz="1400" dirty="0">
                <a:latin typeface="Meiryo"/>
                <a:ea typeface="Meiryo"/>
                <a:cs typeface="+mn-lt"/>
              </a:rPr>
              <a:t>and</a:t>
            </a:r>
            <a:r>
              <a:rPr lang="ja-JP" altLang="en-US" sz="1400" dirty="0">
                <a:latin typeface="Meiryo"/>
                <a:ea typeface="Meiryo"/>
                <a:cs typeface="+mn-lt"/>
              </a:rPr>
              <a:t> </a:t>
            </a:r>
            <a:r>
              <a:rPr lang="en-US" altLang="ja-JP" sz="1400" dirty="0" err="1">
                <a:latin typeface="Meiryo"/>
                <a:ea typeface="Meiryo"/>
                <a:cs typeface="+mn-lt"/>
              </a:rPr>
              <a:t>fe</a:t>
            </a:r>
            <a:r>
              <a:rPr lang="ja-JP" sz="1400" dirty="0">
                <a:latin typeface="Meiryo"/>
                <a:ea typeface="Meiryo"/>
                <a:cs typeface="+mn-lt"/>
              </a:rPr>
              <a:t>e</a:t>
            </a:r>
            <a:r>
              <a:rPr lang="en-US" altLang="ja-JP" sz="1400" dirty="0">
                <a:latin typeface="Meiryo"/>
                <a:ea typeface="Meiryo"/>
                <a:cs typeface="+mn-lt"/>
              </a:rPr>
              <a:t>d</a:t>
            </a:r>
            <a:r>
              <a:rPr lang="ja-JP" sz="1400" dirty="0">
                <a:latin typeface="Meiryo"/>
                <a:ea typeface="Meiryo"/>
                <a:cs typeface="+mn-lt"/>
              </a:rPr>
              <a:t>i</a:t>
            </a:r>
            <a:r>
              <a:rPr lang="en-US" altLang="ja-JP" sz="1400" dirty="0">
                <a:latin typeface="Meiryo"/>
                <a:ea typeface="Meiryo"/>
                <a:cs typeface="+mn-lt"/>
              </a:rPr>
              <a:t>ng</a:t>
            </a:r>
            <a:r>
              <a:rPr lang="ja-JP" altLang="en-US" sz="1400" dirty="0">
                <a:latin typeface="Meiryo"/>
                <a:ea typeface="Meiryo"/>
                <a:cs typeface="+mn-lt"/>
              </a:rPr>
              <a:t> </a:t>
            </a:r>
            <a:r>
              <a:rPr lang="en-US" altLang="ja-JP" sz="1400" dirty="0">
                <a:latin typeface="Meiryo"/>
                <a:ea typeface="Meiryo"/>
                <a:cs typeface="+mn-lt"/>
              </a:rPr>
              <a:t>b</a:t>
            </a:r>
            <a:r>
              <a:rPr lang="ja-JP" sz="1400" dirty="0">
                <a:latin typeface="Meiryo"/>
                <a:ea typeface="Meiryo"/>
                <a:cs typeface="+mn-lt"/>
              </a:rPr>
              <a:t>a</a:t>
            </a:r>
            <a:r>
              <a:rPr lang="en-US" altLang="ja-JP" sz="1400" dirty="0">
                <a:latin typeface="Meiryo"/>
                <a:ea typeface="Meiryo"/>
                <a:cs typeface="+mn-lt"/>
              </a:rPr>
              <a:t>ck</a:t>
            </a:r>
            <a:r>
              <a:rPr lang="ja-JP" altLang="en-US" sz="1400" dirty="0">
                <a:latin typeface="Meiryo"/>
                <a:ea typeface="Meiryo"/>
                <a:cs typeface="+mn-lt"/>
              </a:rPr>
              <a:t> </a:t>
            </a:r>
            <a:r>
              <a:rPr lang="en-US" altLang="ja-JP" sz="1400" dirty="0">
                <a:latin typeface="Meiryo"/>
                <a:ea typeface="Meiryo"/>
                <a:cs typeface="+mn-lt"/>
              </a:rPr>
              <a:t>in</a:t>
            </a:r>
            <a:r>
              <a:rPr lang="ja-JP" sz="1400" dirty="0">
                <a:latin typeface="Meiryo"/>
                <a:ea typeface="Meiryo"/>
                <a:cs typeface="+mn-lt"/>
              </a:rPr>
              <a:t>to</a:t>
            </a:r>
            <a:r>
              <a:rPr lang="ja-JP" altLang="en-US" sz="1400" dirty="0">
                <a:latin typeface="Meiryo"/>
                <a:ea typeface="Meiryo"/>
                <a:cs typeface="+mn-lt"/>
              </a:rPr>
              <a:t> </a:t>
            </a:r>
            <a:r>
              <a:rPr lang="en-US" altLang="ja-JP" sz="1400" dirty="0">
                <a:latin typeface="Meiryo"/>
                <a:ea typeface="Meiryo"/>
                <a:cs typeface="+mn-lt"/>
              </a:rPr>
              <a:t>operation</a:t>
            </a:r>
            <a:r>
              <a:rPr lang="ja-JP" sz="1400" dirty="0">
                <a:latin typeface="Meiryo"/>
                <a:ea typeface="Meiryo"/>
                <a:cs typeface="+mn-lt"/>
              </a:rPr>
              <a:t>s</a:t>
            </a:r>
            <a:endParaRPr lang="ja-JP" dirty="0"/>
          </a:p>
        </p:txBody>
      </p:sp>
    </p:spTree>
    <p:extLst>
      <p:ext uri="{BB962C8B-B14F-4D97-AF65-F5344CB8AC3E}">
        <p14:creationId xmlns:p14="http://schemas.microsoft.com/office/powerpoint/2010/main" val="342344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5B510C-ECED-E22D-0D0D-BF414B2DAA7C}"/>
            </a:ext>
          </a:extLst>
        </p:cNvPr>
        <p:cNvGrpSpPr/>
        <p:nvPr/>
      </p:nvGrpSpPr>
      <p:grpSpPr>
        <a:xfrm>
          <a:off x="0" y="0"/>
          <a:ext cx="0" cy="0"/>
          <a:chOff x="0" y="0"/>
          <a:chExt cx="0" cy="0"/>
        </a:xfrm>
      </p:grpSpPr>
      <p:pic>
        <p:nvPicPr>
          <p:cNvPr id="5" name="図 4" descr="テーブル&#10;&#10;AI 生成コンテンツは間違っている可能性があります。">
            <a:extLst>
              <a:ext uri="{FF2B5EF4-FFF2-40B4-BE49-F238E27FC236}">
                <a16:creationId xmlns:a16="http://schemas.microsoft.com/office/drawing/2014/main" id="{5A152DFE-88D4-50E7-C783-A7E80E5114EE}"/>
              </a:ext>
            </a:extLst>
          </p:cNvPr>
          <p:cNvPicPr>
            <a:picLocks noChangeAspect="1"/>
          </p:cNvPicPr>
          <p:nvPr/>
        </p:nvPicPr>
        <p:blipFill>
          <a:blip r:embed="rId3"/>
          <a:stretch>
            <a:fillRect/>
          </a:stretch>
        </p:blipFill>
        <p:spPr>
          <a:xfrm>
            <a:off x="379" y="3228"/>
            <a:ext cx="10687050" cy="7556395"/>
          </a:xfrm>
          <a:prstGeom prst="rect">
            <a:avLst/>
          </a:prstGeom>
        </p:spPr>
      </p:pic>
      <p:pic>
        <p:nvPicPr>
          <p:cNvPr id="2" name="図 1">
            <a:extLst>
              <a:ext uri="{FF2B5EF4-FFF2-40B4-BE49-F238E27FC236}">
                <a16:creationId xmlns:a16="http://schemas.microsoft.com/office/drawing/2014/main" id="{13F9CEFD-6BD0-3713-38C3-33577EEB8D62}"/>
              </a:ext>
            </a:extLst>
          </p:cNvPr>
          <p:cNvPicPr>
            <a:picLocks noChangeAspect="1"/>
          </p:cNvPicPr>
          <p:nvPr/>
        </p:nvPicPr>
        <p:blipFill>
          <a:blip r:embed="rId4"/>
          <a:stretch>
            <a:fillRect/>
          </a:stretch>
        </p:blipFill>
        <p:spPr>
          <a:xfrm>
            <a:off x="4265295" y="2344201"/>
            <a:ext cx="2272174" cy="1534700"/>
          </a:xfrm>
          <a:prstGeom prst="rect">
            <a:avLst/>
          </a:prstGeom>
        </p:spPr>
      </p:pic>
    </p:spTree>
    <p:extLst>
      <p:ext uri="{BB962C8B-B14F-4D97-AF65-F5344CB8AC3E}">
        <p14:creationId xmlns:p14="http://schemas.microsoft.com/office/powerpoint/2010/main" val="176225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ロゴ が含まれている画像&#10;&#10;AI 生成コンテンツは間違っている可能性があります。">
            <a:extLst>
              <a:ext uri="{FF2B5EF4-FFF2-40B4-BE49-F238E27FC236}">
                <a16:creationId xmlns:a16="http://schemas.microsoft.com/office/drawing/2014/main" id="{CCF2F06B-1142-CF4B-BAB5-77BD7DEEB374}"/>
              </a:ext>
            </a:extLst>
          </p:cNvPr>
          <p:cNvPicPr>
            <a:picLocks noChangeAspect="1"/>
          </p:cNvPicPr>
          <p:nvPr/>
        </p:nvPicPr>
        <p:blipFill>
          <a:blip r:embed="rId2"/>
          <a:stretch>
            <a:fillRect/>
          </a:stretch>
        </p:blipFill>
        <p:spPr>
          <a:xfrm>
            <a:off x="1075350" y="2715486"/>
            <a:ext cx="1439548" cy="1439548"/>
          </a:xfrm>
          <a:prstGeom prst="rect">
            <a:avLst/>
          </a:prstGeom>
          <a:ln>
            <a:noFill/>
          </a:ln>
          <a:effectLst/>
        </p:spPr>
      </p:pic>
      <p:pic>
        <p:nvPicPr>
          <p:cNvPr id="5" name="図 4" descr="アイコン&#10;&#10;AI 生成コンテンツは間違っている可能性があります。">
            <a:extLst>
              <a:ext uri="{FF2B5EF4-FFF2-40B4-BE49-F238E27FC236}">
                <a16:creationId xmlns:a16="http://schemas.microsoft.com/office/drawing/2014/main" id="{837AC9F8-E21B-54C4-492E-F299164162A8}"/>
              </a:ext>
            </a:extLst>
          </p:cNvPr>
          <p:cNvPicPr>
            <a:picLocks noChangeAspect="1"/>
          </p:cNvPicPr>
          <p:nvPr/>
        </p:nvPicPr>
        <p:blipFill>
          <a:blip r:embed="rId3"/>
          <a:stretch>
            <a:fillRect/>
          </a:stretch>
        </p:blipFill>
        <p:spPr>
          <a:xfrm>
            <a:off x="3279724" y="2695615"/>
            <a:ext cx="1543299" cy="1478455"/>
          </a:xfrm>
          <a:prstGeom prst="rect">
            <a:avLst/>
          </a:prstGeom>
          <a:ln>
            <a:noFill/>
          </a:ln>
        </p:spPr>
      </p:pic>
      <p:pic>
        <p:nvPicPr>
          <p:cNvPr id="7" name="図 6" descr="アイコン&#10;&#10;AI 生成コンテンツは間違っている可能性があります。">
            <a:extLst>
              <a:ext uri="{FF2B5EF4-FFF2-40B4-BE49-F238E27FC236}">
                <a16:creationId xmlns:a16="http://schemas.microsoft.com/office/drawing/2014/main" id="{1BB66150-60A2-B8C2-89DB-87EAC288F032}"/>
              </a:ext>
            </a:extLst>
          </p:cNvPr>
          <p:cNvPicPr>
            <a:picLocks noChangeAspect="1"/>
          </p:cNvPicPr>
          <p:nvPr/>
        </p:nvPicPr>
        <p:blipFill>
          <a:blip r:embed="rId4"/>
          <a:stretch>
            <a:fillRect/>
          </a:stretch>
        </p:blipFill>
        <p:spPr>
          <a:xfrm>
            <a:off x="5734246" y="2682367"/>
            <a:ext cx="1132616" cy="1508715"/>
          </a:xfrm>
          <a:prstGeom prst="rect">
            <a:avLst/>
          </a:prstGeom>
          <a:ln>
            <a:noFill/>
          </a:ln>
        </p:spPr>
      </p:pic>
      <p:pic>
        <p:nvPicPr>
          <p:cNvPr id="9" name="図 8" descr="アイコン&#10;&#10;AI 生成コンテンツは間違っている可能性があります。">
            <a:extLst>
              <a:ext uri="{FF2B5EF4-FFF2-40B4-BE49-F238E27FC236}">
                <a16:creationId xmlns:a16="http://schemas.microsoft.com/office/drawing/2014/main" id="{151AEC47-4806-13D3-02E6-5C0CB0721145}"/>
              </a:ext>
            </a:extLst>
          </p:cNvPr>
          <p:cNvPicPr>
            <a:picLocks noChangeAspect="1"/>
          </p:cNvPicPr>
          <p:nvPr/>
        </p:nvPicPr>
        <p:blipFill>
          <a:blip r:embed="rId5"/>
          <a:stretch>
            <a:fillRect/>
          </a:stretch>
        </p:blipFill>
        <p:spPr>
          <a:xfrm>
            <a:off x="8074293" y="2632689"/>
            <a:ext cx="1322827" cy="1603821"/>
          </a:xfrm>
          <a:prstGeom prst="rect">
            <a:avLst/>
          </a:prstGeom>
          <a:ln>
            <a:noFill/>
          </a:ln>
        </p:spPr>
      </p:pic>
      <p:sp>
        <p:nvSpPr>
          <p:cNvPr id="19" name="テキスト ボックス 00">
            <a:extLst>
              <a:ext uri="{FF2B5EF4-FFF2-40B4-BE49-F238E27FC236}">
                <a16:creationId xmlns:a16="http://schemas.microsoft.com/office/drawing/2014/main" id="{749CD276-EA1D-5EDB-1F7D-A3B5E1C369D1}"/>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01</a:t>
            </a:r>
            <a:endParaRPr lang="ja-JP" sz="2800" b="1">
              <a:solidFill>
                <a:schemeClr val="bg1"/>
              </a:solidFill>
              <a:latin typeface="Meiryo"/>
              <a:ea typeface="Meiryo"/>
            </a:endParaRPr>
          </a:p>
        </p:txBody>
      </p:sp>
      <p:sp>
        <p:nvSpPr>
          <p:cNvPr id="21" name="テキスト ボックス タイトル">
            <a:extLst>
              <a:ext uri="{FF2B5EF4-FFF2-40B4-BE49-F238E27FC236}">
                <a16:creationId xmlns:a16="http://schemas.microsoft.com/office/drawing/2014/main" id="{358EF5EB-8514-7CB0-3ECD-21B840AC5B56}"/>
              </a:ext>
            </a:extLst>
          </p:cNvPr>
          <p:cNvSpPr txBox="1"/>
          <p:nvPr/>
        </p:nvSpPr>
        <p:spPr>
          <a:xfrm>
            <a:off x="1681565" y="780824"/>
            <a:ext cx="7614809"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a:latin typeface="Meiryo"/>
                <a:ea typeface="Meiryo"/>
              </a:rPr>
              <a:t>Organization</a:t>
            </a:r>
            <a:r>
              <a:rPr lang="ja-JP" altLang="en-US" sz="2000" b="1">
                <a:latin typeface="Meiryo"/>
                <a:ea typeface="Meiryo"/>
              </a:rPr>
              <a:t>（</a:t>
            </a:r>
            <a:r>
              <a:rPr lang="ja-JP" altLang="en-US" sz="2000" b="1">
                <a:latin typeface="Meiryo"/>
                <a:ea typeface="Meiryo"/>
                <a:cs typeface="+mn-lt"/>
              </a:rPr>
              <a:t>as of November 1, 2025</a:t>
            </a:r>
            <a:r>
              <a:rPr lang="ja-JP" altLang="en-US" sz="2000" b="1">
                <a:latin typeface="Meiryo"/>
                <a:ea typeface="Meiryo"/>
              </a:rPr>
              <a:t>）</a:t>
            </a:r>
            <a:endParaRPr lang="en-US" altLang="ja-JP" sz="2000" b="1">
              <a:latin typeface="Meiryo"/>
              <a:ea typeface="+mn-lt"/>
            </a:endParaRPr>
          </a:p>
        </p:txBody>
      </p:sp>
      <p:grpSp>
        <p:nvGrpSpPr>
          <p:cNvPr id="25" name="グループ化 24">
            <a:extLst>
              <a:ext uri="{FF2B5EF4-FFF2-40B4-BE49-F238E27FC236}">
                <a16:creationId xmlns:a16="http://schemas.microsoft.com/office/drawing/2014/main" id="{1F107B75-287D-F252-9E07-503A628F5D2E}"/>
              </a:ext>
            </a:extLst>
          </p:cNvPr>
          <p:cNvGrpSpPr/>
          <p:nvPr/>
        </p:nvGrpSpPr>
        <p:grpSpPr>
          <a:xfrm>
            <a:off x="10154487" y="7132940"/>
            <a:ext cx="476056" cy="275437"/>
            <a:chOff x="9952321" y="7089339"/>
            <a:chExt cx="476056" cy="275437"/>
          </a:xfrm>
        </p:grpSpPr>
        <p:sp>
          <p:nvSpPr>
            <p:cNvPr id="23" name="楕円 22">
              <a:extLst>
                <a:ext uri="{FF2B5EF4-FFF2-40B4-BE49-F238E27FC236}">
                  <a16:creationId xmlns:a16="http://schemas.microsoft.com/office/drawing/2014/main" id="{999CA84A-C3E3-9182-DD33-C0291D8FE5D5}"/>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9B6D5811-D5A6-9C52-C14C-5867D123C77E}"/>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02</a:t>
              </a:r>
              <a:endParaRPr lang="ja-JP" sz="1000" dirty="0">
                <a:latin typeface="Meiryo"/>
                <a:ea typeface="Meiryo"/>
              </a:endParaRPr>
            </a:p>
          </p:txBody>
        </p:sp>
      </p:grpSp>
      <p:sp>
        <p:nvSpPr>
          <p:cNvPr id="2" name="テキスト ボックス 18">
            <a:extLst>
              <a:ext uri="{FF2B5EF4-FFF2-40B4-BE49-F238E27FC236}">
                <a16:creationId xmlns:a16="http://schemas.microsoft.com/office/drawing/2014/main" id="{64163088-F7D0-EBE5-2925-6576C5D445D6}"/>
              </a:ext>
            </a:extLst>
          </p:cNvPr>
          <p:cNvSpPr txBox="1"/>
          <p:nvPr/>
        </p:nvSpPr>
        <p:spPr>
          <a:xfrm>
            <a:off x="733681" y="4768599"/>
            <a:ext cx="2123438" cy="1473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lnSpc>
                <a:spcPct val="150000"/>
              </a:lnSpc>
            </a:pPr>
            <a:r>
              <a:rPr lang="en-US" altLang="ja-JP" sz="4000" b="1">
                <a:latin typeface="Meiryo"/>
                <a:ea typeface="Meiryo"/>
                <a:cs typeface="+mn-lt"/>
              </a:rPr>
              <a:t>96</a:t>
            </a:r>
            <a:endParaRPr lang="ja-JP" altLang="en-US" sz="4000" dirty="0">
              <a:latin typeface="Meiryo"/>
              <a:ea typeface="Meiryo"/>
              <a:cs typeface="+mn-lt"/>
            </a:endParaRPr>
          </a:p>
          <a:p>
            <a:pPr algn="ctr">
              <a:lnSpc>
                <a:spcPct val="200000"/>
              </a:lnSpc>
            </a:pPr>
            <a:r>
              <a:rPr lang="en-US" sz="1700" b="1">
                <a:latin typeface="Meiryo"/>
                <a:ea typeface="Meiryo"/>
                <a:cs typeface="+mn-lt"/>
              </a:rPr>
              <a:t>overseas offices</a:t>
            </a:r>
            <a:endParaRPr lang="ja-JP"/>
          </a:p>
        </p:txBody>
      </p:sp>
      <p:sp>
        <p:nvSpPr>
          <p:cNvPr id="4" name="テキスト ボックス 19">
            <a:extLst>
              <a:ext uri="{FF2B5EF4-FFF2-40B4-BE49-F238E27FC236}">
                <a16:creationId xmlns:a16="http://schemas.microsoft.com/office/drawing/2014/main" id="{17142E19-B4B2-B255-D19F-E9889988120C}"/>
              </a:ext>
            </a:extLst>
          </p:cNvPr>
          <p:cNvSpPr txBox="1"/>
          <p:nvPr/>
        </p:nvSpPr>
        <p:spPr>
          <a:xfrm>
            <a:off x="2989604" y="4768759"/>
            <a:ext cx="2123438" cy="1473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lnSpc>
                <a:spcPct val="150000"/>
              </a:lnSpc>
            </a:pPr>
            <a:r>
              <a:rPr lang="en-US" altLang="ja-JP" sz="4000" b="1" dirty="0">
                <a:latin typeface="Meiryo"/>
                <a:ea typeface="+mn-lt"/>
                <a:cs typeface="+mn-lt"/>
              </a:rPr>
              <a:t>15</a:t>
            </a:r>
            <a:endParaRPr lang="ja-JP" altLang="en-US" sz="4000" b="1" dirty="0">
              <a:latin typeface="Meiryo"/>
              <a:ea typeface="Meiryo"/>
              <a:cs typeface="+mn-lt"/>
            </a:endParaRPr>
          </a:p>
          <a:p>
            <a:pPr algn="ctr">
              <a:lnSpc>
                <a:spcPct val="200000"/>
              </a:lnSpc>
            </a:pPr>
            <a:r>
              <a:rPr lang="ja-JP" sz="1700" b="1">
                <a:latin typeface="Meiryo"/>
                <a:ea typeface="Meiryo"/>
                <a:cs typeface="+mn-lt"/>
              </a:rPr>
              <a:t>domestic offices</a:t>
            </a:r>
            <a:endParaRPr lang="ja-JP" sz="1700" b="1">
              <a:latin typeface="Meiryo"/>
              <a:ea typeface="Meiryo"/>
            </a:endParaRPr>
          </a:p>
        </p:txBody>
      </p:sp>
      <p:sp>
        <p:nvSpPr>
          <p:cNvPr id="6" name="テキスト ボックス 20">
            <a:extLst>
              <a:ext uri="{FF2B5EF4-FFF2-40B4-BE49-F238E27FC236}">
                <a16:creationId xmlns:a16="http://schemas.microsoft.com/office/drawing/2014/main" id="{E98451BB-3802-B5F8-1A5E-85E0592D5F45}"/>
              </a:ext>
            </a:extLst>
          </p:cNvPr>
          <p:cNvSpPr txBox="1"/>
          <p:nvPr/>
        </p:nvSpPr>
        <p:spPr>
          <a:xfrm>
            <a:off x="4971572" y="4760905"/>
            <a:ext cx="2655646" cy="1473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lnSpc>
                <a:spcPct val="150000"/>
              </a:lnSpc>
            </a:pPr>
            <a:r>
              <a:rPr lang="en-US" altLang="ja-JP" sz="4000" b="1">
                <a:latin typeface="Meiryo"/>
                <a:ea typeface="+mn-lt"/>
                <a:cs typeface="+mn-lt"/>
              </a:rPr>
              <a:t>2,000</a:t>
            </a:r>
            <a:endParaRPr lang="ja-JP" altLang="en-US" sz="4000" b="1" dirty="0">
              <a:latin typeface="Meiryo"/>
              <a:ea typeface="Meiryo"/>
              <a:cs typeface="+mn-lt"/>
            </a:endParaRPr>
          </a:p>
          <a:p>
            <a:pPr algn="ctr">
              <a:lnSpc>
                <a:spcPct val="200000"/>
              </a:lnSpc>
            </a:pPr>
            <a:r>
              <a:rPr lang="ja-JP" sz="1700" b="1">
                <a:latin typeface="Meiryo"/>
                <a:ea typeface="Meiryo"/>
                <a:cs typeface="+mn-lt"/>
              </a:rPr>
              <a:t>full-time staff</a:t>
            </a:r>
            <a:endParaRPr lang="ja-JP" altLang="en-US" sz="1700" b="1">
              <a:latin typeface="Meiryo"/>
              <a:ea typeface="Meiryo"/>
            </a:endParaRPr>
          </a:p>
        </p:txBody>
      </p:sp>
      <p:sp>
        <p:nvSpPr>
          <p:cNvPr id="8" name="テキスト ボックス 21">
            <a:extLst>
              <a:ext uri="{FF2B5EF4-FFF2-40B4-BE49-F238E27FC236}">
                <a16:creationId xmlns:a16="http://schemas.microsoft.com/office/drawing/2014/main" id="{90CE01B3-0A11-6750-1414-665E992C7167}"/>
              </a:ext>
            </a:extLst>
          </p:cNvPr>
          <p:cNvSpPr txBox="1"/>
          <p:nvPr/>
        </p:nvSpPr>
        <p:spPr>
          <a:xfrm>
            <a:off x="7379713" y="4769068"/>
            <a:ext cx="2708801" cy="15388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lnSpc>
                <a:spcPct val="150000"/>
              </a:lnSpc>
            </a:pPr>
            <a:r>
              <a:rPr lang="en-US" sz="4000" b="1" dirty="0">
                <a:latin typeface="Meiryo"/>
                <a:ea typeface="+mn-lt"/>
                <a:cs typeface="+mn-lt"/>
              </a:rPr>
              <a:t>145</a:t>
            </a:r>
            <a:endParaRPr lang="ja-JP" sz="4000" b="1">
              <a:latin typeface="Meiryo"/>
              <a:ea typeface="Meiryo"/>
              <a:cs typeface="+mn-lt"/>
            </a:endParaRPr>
          </a:p>
          <a:p>
            <a:pPr algn="ctr"/>
            <a:r>
              <a:rPr lang="ja-JP" sz="1700" b="1">
                <a:latin typeface="Meiryo"/>
                <a:ea typeface="Meiryo"/>
                <a:cs typeface="+mn-lt"/>
              </a:rPr>
              <a:t>countries and regions</a:t>
            </a:r>
            <a:endParaRPr lang="ja-JP" sz="1700" b="1">
              <a:latin typeface="Meiryo"/>
              <a:ea typeface="Meiryo"/>
            </a:endParaRPr>
          </a:p>
          <a:p>
            <a:pPr algn="ctr"/>
            <a:r>
              <a:rPr lang="ja-JP" sz="1700" b="1">
                <a:latin typeface="Meiryo"/>
                <a:ea typeface="Meiryo"/>
                <a:cs typeface="+mn-lt"/>
              </a:rPr>
              <a:t>JICA cooperated with</a:t>
            </a:r>
            <a:endParaRPr lang="ja-JP" sz="1700" b="1">
              <a:latin typeface="Meiryo"/>
              <a:ea typeface="Meiryo"/>
            </a:endParaRPr>
          </a:p>
        </p:txBody>
      </p:sp>
    </p:spTree>
    <p:extLst>
      <p:ext uri="{BB962C8B-B14F-4D97-AF65-F5344CB8AC3E}">
        <p14:creationId xmlns:p14="http://schemas.microsoft.com/office/powerpoint/2010/main" val="54333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3F9736A1-CC0F-9DAE-B94F-A32C790E5BAA}"/>
            </a:ext>
          </a:extLst>
        </p:cNvPr>
        <p:cNvGrpSpPr/>
        <p:nvPr/>
      </p:nvGrpSpPr>
      <p:grpSpPr>
        <a:xfrm>
          <a:off x="0" y="0"/>
          <a:ext cx="0" cy="0"/>
          <a:chOff x="0" y="0"/>
          <a:chExt cx="0" cy="0"/>
        </a:xfrm>
      </p:grpSpPr>
      <p:sp>
        <p:nvSpPr>
          <p:cNvPr id="30" name="ガイド" hidden="1">
            <a:extLst>
              <a:ext uri="{FF2B5EF4-FFF2-40B4-BE49-F238E27FC236}">
                <a16:creationId xmlns:a16="http://schemas.microsoft.com/office/drawing/2014/main" id="{9C431DE2-D0D2-13C8-C44A-96F1E4EE2FF0}"/>
              </a:ext>
            </a:extLst>
          </p:cNvPr>
          <p:cNvSpPr/>
          <p:nvPr/>
        </p:nvSpPr>
        <p:spPr>
          <a:xfrm>
            <a:off x="536360" y="1784002"/>
            <a:ext cx="9612344" cy="524064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sp>
        <p:nvSpPr>
          <p:cNvPr id="19" name="テキスト ボックス 00">
            <a:extLst>
              <a:ext uri="{FF2B5EF4-FFF2-40B4-BE49-F238E27FC236}">
                <a16:creationId xmlns:a16="http://schemas.microsoft.com/office/drawing/2014/main" id="{F17161A1-2291-660F-D073-115580FF9753}"/>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02</a:t>
            </a:r>
            <a:endParaRPr lang="ja-JP" sz="2800" b="1">
              <a:solidFill>
                <a:schemeClr val="bg1"/>
              </a:solidFill>
              <a:latin typeface="Meiryo"/>
              <a:ea typeface="Meiryo"/>
            </a:endParaRPr>
          </a:p>
        </p:txBody>
      </p:sp>
      <p:sp>
        <p:nvSpPr>
          <p:cNvPr id="21" name="テキスト ボックス タイトル">
            <a:extLst>
              <a:ext uri="{FF2B5EF4-FFF2-40B4-BE49-F238E27FC236}">
                <a16:creationId xmlns:a16="http://schemas.microsoft.com/office/drawing/2014/main" id="{3863E6B3-3F29-03EA-F521-5BC1ED9DED69}"/>
              </a:ext>
            </a:extLst>
          </p:cNvPr>
          <p:cNvSpPr txBox="1"/>
          <p:nvPr/>
        </p:nvSpPr>
        <p:spPr>
          <a:xfrm>
            <a:off x="1681565" y="610191"/>
            <a:ext cx="8154898"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400" b="1">
                <a:latin typeface="Meiryo"/>
                <a:ea typeface="Meiryo"/>
                <a:cs typeface="+mn-lt"/>
              </a:rPr>
              <a:t>Creating Development Impact through </a:t>
            </a:r>
            <a:endParaRPr lang="ja-JP" altLang="en-US" sz="2400">
              <a:latin typeface="Meiryo"/>
              <a:ea typeface="Meiryo"/>
            </a:endParaRPr>
          </a:p>
          <a:p>
            <a:r>
              <a:rPr lang="en-US" sz="2400" b="1">
                <a:latin typeface="Meiryo"/>
                <a:ea typeface="Meiryo"/>
                <a:cs typeface="+mn-lt"/>
              </a:rPr>
              <a:t>JICA and Its Operations</a:t>
            </a:r>
            <a:endParaRPr lang="ja-JP" sz="2400">
              <a:latin typeface="Meiryo"/>
              <a:ea typeface="Meiryo"/>
            </a:endParaRPr>
          </a:p>
        </p:txBody>
      </p:sp>
      <p:grpSp>
        <p:nvGrpSpPr>
          <p:cNvPr id="10" name="グループ化 9">
            <a:extLst>
              <a:ext uri="{FF2B5EF4-FFF2-40B4-BE49-F238E27FC236}">
                <a16:creationId xmlns:a16="http://schemas.microsoft.com/office/drawing/2014/main" id="{1E84C410-2977-42A6-05A0-541D3407AAA9}"/>
              </a:ext>
            </a:extLst>
          </p:cNvPr>
          <p:cNvGrpSpPr/>
          <p:nvPr/>
        </p:nvGrpSpPr>
        <p:grpSpPr>
          <a:xfrm>
            <a:off x="10154487" y="7132940"/>
            <a:ext cx="476056" cy="275437"/>
            <a:chOff x="9952321" y="7089339"/>
            <a:chExt cx="476056" cy="275437"/>
          </a:xfrm>
        </p:grpSpPr>
        <p:sp>
          <p:nvSpPr>
            <p:cNvPr id="8" name="楕円 7">
              <a:extLst>
                <a:ext uri="{FF2B5EF4-FFF2-40B4-BE49-F238E27FC236}">
                  <a16:creationId xmlns:a16="http://schemas.microsoft.com/office/drawing/2014/main" id="{849A7214-F9F3-10AE-DB1B-E1E09FD67EA8}"/>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B68B7181-961C-AF06-911F-EC49AA0B9CE2}"/>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03</a:t>
              </a:r>
              <a:endParaRPr lang="ja-JP" sz="1000" dirty="0">
                <a:latin typeface="Meiryo"/>
                <a:ea typeface="Meiryo"/>
              </a:endParaRPr>
            </a:p>
          </p:txBody>
        </p:sp>
      </p:grpSp>
    </p:spTree>
    <p:extLst>
      <p:ext uri="{BB962C8B-B14F-4D97-AF65-F5344CB8AC3E}">
        <p14:creationId xmlns:p14="http://schemas.microsoft.com/office/powerpoint/2010/main" val="421042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E44F557-BD90-E79E-455E-809DA4D164E0}"/>
              </a:ext>
            </a:extLst>
          </p:cNvPr>
          <p:cNvSpPr/>
          <p:nvPr/>
        </p:nvSpPr>
        <p:spPr>
          <a:xfrm>
            <a:off x="788120" y="1795714"/>
            <a:ext cx="9115595" cy="740230"/>
          </a:xfrm>
          <a:prstGeom prst="rect">
            <a:avLst/>
          </a:prstGeom>
          <a:solidFill>
            <a:srgbClr val="EAF5E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F6132944-CE0B-5ABF-2B4A-39673D3212CE}"/>
              </a:ext>
            </a:extLst>
          </p:cNvPr>
          <p:cNvSpPr/>
          <p:nvPr/>
        </p:nvSpPr>
        <p:spPr>
          <a:xfrm>
            <a:off x="788040" y="3289875"/>
            <a:ext cx="9115595" cy="740230"/>
          </a:xfrm>
          <a:prstGeom prst="rect">
            <a:avLst/>
          </a:prstGeom>
          <a:solidFill>
            <a:srgbClr val="EAF5E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9BB91CC8-26D8-CB2C-AF0C-94297B7AA5B9}"/>
              </a:ext>
            </a:extLst>
          </p:cNvPr>
          <p:cNvSpPr/>
          <p:nvPr/>
        </p:nvSpPr>
        <p:spPr>
          <a:xfrm>
            <a:off x="779238" y="4784035"/>
            <a:ext cx="9115595" cy="740230"/>
          </a:xfrm>
          <a:prstGeom prst="rect">
            <a:avLst/>
          </a:prstGeom>
          <a:solidFill>
            <a:srgbClr val="EAF5E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8AD8C528-2EC3-64A4-A917-01AE00F7EB93}"/>
              </a:ext>
            </a:extLst>
          </p:cNvPr>
          <p:cNvSpPr/>
          <p:nvPr/>
        </p:nvSpPr>
        <p:spPr>
          <a:xfrm>
            <a:off x="779226" y="6278196"/>
            <a:ext cx="9115595" cy="740230"/>
          </a:xfrm>
          <a:prstGeom prst="rect">
            <a:avLst/>
          </a:prstGeom>
          <a:solidFill>
            <a:srgbClr val="EAF5E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00">
            <a:extLst>
              <a:ext uri="{FF2B5EF4-FFF2-40B4-BE49-F238E27FC236}">
                <a16:creationId xmlns:a16="http://schemas.microsoft.com/office/drawing/2014/main" id="{5263E3F2-79FF-7BEA-369F-CBDE876F3ACC}"/>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03</a:t>
            </a:r>
            <a:endParaRPr lang="ja-JP" sz="2800" b="1">
              <a:solidFill>
                <a:schemeClr val="bg1"/>
              </a:solidFill>
              <a:latin typeface="Meiryo"/>
              <a:ea typeface="Meiryo"/>
            </a:endParaRPr>
          </a:p>
        </p:txBody>
      </p:sp>
      <p:grpSp>
        <p:nvGrpSpPr>
          <p:cNvPr id="43" name="グループ化 42">
            <a:extLst>
              <a:ext uri="{FF2B5EF4-FFF2-40B4-BE49-F238E27FC236}">
                <a16:creationId xmlns:a16="http://schemas.microsoft.com/office/drawing/2014/main" id="{023552D8-5131-81B8-3E73-A6E50730E20A}"/>
              </a:ext>
            </a:extLst>
          </p:cNvPr>
          <p:cNvGrpSpPr/>
          <p:nvPr/>
        </p:nvGrpSpPr>
        <p:grpSpPr>
          <a:xfrm>
            <a:off x="10154487" y="7132940"/>
            <a:ext cx="476056" cy="275437"/>
            <a:chOff x="9952321" y="7089339"/>
            <a:chExt cx="476056" cy="275437"/>
          </a:xfrm>
        </p:grpSpPr>
        <p:sp>
          <p:nvSpPr>
            <p:cNvPr id="41" name="楕円 40">
              <a:extLst>
                <a:ext uri="{FF2B5EF4-FFF2-40B4-BE49-F238E27FC236}">
                  <a16:creationId xmlns:a16="http://schemas.microsoft.com/office/drawing/2014/main" id="{F067207D-CE6A-8B5F-078D-E3EE971A315F}"/>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a:extLst>
                <a:ext uri="{FF2B5EF4-FFF2-40B4-BE49-F238E27FC236}">
                  <a16:creationId xmlns:a16="http://schemas.microsoft.com/office/drawing/2014/main" id="{F9E4AF26-C2CC-F87C-1CC8-0002FA5F146C}"/>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04</a:t>
              </a:r>
              <a:endParaRPr lang="ja-JP" sz="1000" dirty="0">
                <a:latin typeface="Meiryo"/>
                <a:ea typeface="Meiryo"/>
              </a:endParaRPr>
            </a:p>
          </p:txBody>
        </p:sp>
      </p:grpSp>
      <p:sp>
        <p:nvSpPr>
          <p:cNvPr id="2" name="テキスト ボックス タイトル">
            <a:extLst>
              <a:ext uri="{FF2B5EF4-FFF2-40B4-BE49-F238E27FC236}">
                <a16:creationId xmlns:a16="http://schemas.microsoft.com/office/drawing/2014/main" id="{86148E67-6934-900E-2A13-D9DEA9C58512}"/>
              </a:ext>
            </a:extLst>
          </p:cNvPr>
          <p:cNvSpPr txBox="1"/>
          <p:nvPr/>
        </p:nvSpPr>
        <p:spPr>
          <a:xfrm>
            <a:off x="1681565" y="780824"/>
            <a:ext cx="5666215"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800" b="1">
                <a:latin typeface="Meiryo"/>
                <a:ea typeface="Meiryo"/>
                <a:cs typeface="+mn-lt"/>
              </a:rPr>
              <a:t>Types of JICA’s Cooperation</a:t>
            </a:r>
            <a:endParaRPr lang="ja-JP" sz="2800" b="1">
              <a:latin typeface="Meiryo"/>
              <a:ea typeface="Meiryo"/>
            </a:endParaRPr>
          </a:p>
        </p:txBody>
      </p:sp>
      <p:sp>
        <p:nvSpPr>
          <p:cNvPr id="7" name="テキスト ボックス 2">
            <a:extLst>
              <a:ext uri="{FF2B5EF4-FFF2-40B4-BE49-F238E27FC236}">
                <a16:creationId xmlns:a16="http://schemas.microsoft.com/office/drawing/2014/main" id="{E8470AE7-EAF4-22E3-97AC-5AC3C82F3F73}"/>
              </a:ext>
            </a:extLst>
          </p:cNvPr>
          <p:cNvSpPr txBox="1"/>
          <p:nvPr/>
        </p:nvSpPr>
        <p:spPr>
          <a:xfrm>
            <a:off x="869803" y="2618449"/>
            <a:ext cx="3333697" cy="64633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800" b="1">
                <a:latin typeface="メイリオ"/>
                <a:ea typeface="メイリオ"/>
                <a:cs typeface="+mn-lt"/>
              </a:rPr>
              <a:t>Finance and Investment</a:t>
            </a:r>
            <a:r>
              <a:rPr lang="ja-JP" altLang="en-US" sz="1800" b="1" dirty="0">
                <a:latin typeface="メイリオ"/>
                <a:ea typeface="メイリオ"/>
                <a:cs typeface="+mn-lt"/>
              </a:rPr>
              <a:t> </a:t>
            </a:r>
            <a:r>
              <a:rPr lang="en-US" altLang="ja-JP" sz="1800" b="1">
                <a:latin typeface="メイリオ"/>
                <a:ea typeface="メイリオ"/>
                <a:cs typeface="+mn-lt"/>
              </a:rPr>
              <a:t>C</a:t>
            </a:r>
            <a:r>
              <a:rPr lang="en-US" altLang="ja-JP" sz="1800" b="1">
                <a:latin typeface="メイリオ"/>
                <a:ea typeface="メイリオ"/>
              </a:rPr>
              <a:t>ooperation</a:t>
            </a:r>
            <a:endParaRPr lang="ja-JP" sz="1800" b="1">
              <a:latin typeface="メイリオ"/>
              <a:ea typeface="メイリオ"/>
            </a:endParaRPr>
          </a:p>
        </p:txBody>
      </p:sp>
      <p:sp>
        <p:nvSpPr>
          <p:cNvPr id="8" name="テキスト ボックス 4">
            <a:extLst>
              <a:ext uri="{FF2B5EF4-FFF2-40B4-BE49-F238E27FC236}">
                <a16:creationId xmlns:a16="http://schemas.microsoft.com/office/drawing/2014/main" id="{05F5E81F-3830-4E75-AE96-32AAA6F01E8B}"/>
              </a:ext>
            </a:extLst>
          </p:cNvPr>
          <p:cNvSpPr txBox="1"/>
          <p:nvPr/>
        </p:nvSpPr>
        <p:spPr>
          <a:xfrm>
            <a:off x="4135203" y="2659997"/>
            <a:ext cx="5883294" cy="55867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500" b="1">
                <a:latin typeface="Meiryo"/>
                <a:ea typeface="Meiryo"/>
                <a:cs typeface="+mn-lt"/>
              </a:rPr>
              <a:t>Lending or investing of funds under</a:t>
            </a:r>
            <a:r>
              <a:rPr lang="ja-JP" sz="1500" b="1" dirty="0">
                <a:latin typeface="Meiryo"/>
                <a:ea typeface="Meiryo"/>
                <a:cs typeface="+mn-lt"/>
              </a:rPr>
              <a:t> </a:t>
            </a:r>
            <a:r>
              <a:rPr lang="en-US" altLang="ja-JP" sz="1500" b="1">
                <a:latin typeface="Meiryo"/>
                <a:ea typeface="Meiryo"/>
                <a:cs typeface="+mn-lt"/>
              </a:rPr>
              <a:t>concessional terms to developing</a:t>
            </a:r>
            <a:r>
              <a:rPr lang="ja-JP" sz="1500" b="1" dirty="0">
                <a:latin typeface="Meiryo"/>
                <a:ea typeface="Meiryo"/>
                <a:cs typeface="+mn-lt"/>
              </a:rPr>
              <a:t> </a:t>
            </a:r>
            <a:r>
              <a:rPr lang="en-US" altLang="ja-JP" sz="1500" b="1">
                <a:latin typeface="Meiryo"/>
                <a:ea typeface="Meiryo"/>
                <a:cs typeface="+mn-lt"/>
              </a:rPr>
              <a:t>countries for their development</a:t>
            </a:r>
          </a:p>
        </p:txBody>
      </p:sp>
      <p:sp>
        <p:nvSpPr>
          <p:cNvPr id="12" name="テキスト ボックス 8">
            <a:extLst>
              <a:ext uri="{FF2B5EF4-FFF2-40B4-BE49-F238E27FC236}">
                <a16:creationId xmlns:a16="http://schemas.microsoft.com/office/drawing/2014/main" id="{4C6E0ED7-9743-0D5E-18EF-49833886C67A}"/>
              </a:ext>
            </a:extLst>
          </p:cNvPr>
          <p:cNvSpPr txBox="1"/>
          <p:nvPr/>
        </p:nvSpPr>
        <p:spPr>
          <a:xfrm>
            <a:off x="869803" y="2013748"/>
            <a:ext cx="2948125" cy="3693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1800" b="1">
                <a:latin typeface="メイリオ"/>
                <a:ea typeface="メイリオ"/>
                <a:cs typeface="+mn-lt"/>
              </a:rPr>
              <a:t>Technical</a:t>
            </a:r>
            <a:r>
              <a:rPr lang="en-US" altLang="ja-JP" sz="1800" b="1" dirty="0">
                <a:latin typeface="メイリオ"/>
                <a:ea typeface="メイリオ"/>
                <a:cs typeface="+mn-lt"/>
              </a:rPr>
              <a:t> </a:t>
            </a:r>
            <a:r>
              <a:rPr lang="en-US" sz="1800" b="1">
                <a:latin typeface="メイリオ"/>
                <a:ea typeface="メイリオ"/>
                <a:cs typeface="+mn-lt"/>
              </a:rPr>
              <a:t>Cooperation</a:t>
            </a:r>
            <a:endParaRPr lang="ja-JP"/>
          </a:p>
        </p:txBody>
      </p:sp>
      <p:sp>
        <p:nvSpPr>
          <p:cNvPr id="16" name="テキスト ボックス 11">
            <a:extLst>
              <a:ext uri="{FF2B5EF4-FFF2-40B4-BE49-F238E27FC236}">
                <a16:creationId xmlns:a16="http://schemas.microsoft.com/office/drawing/2014/main" id="{333C1F00-B895-586E-B9C8-15EA4A1AC045}"/>
              </a:ext>
            </a:extLst>
          </p:cNvPr>
          <p:cNvSpPr txBox="1"/>
          <p:nvPr/>
        </p:nvSpPr>
        <p:spPr>
          <a:xfrm>
            <a:off x="4130529" y="1960724"/>
            <a:ext cx="6101662" cy="40972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nSpc>
                <a:spcPct val="150000"/>
              </a:lnSpc>
            </a:pPr>
            <a:r>
              <a:rPr lang="en-US" sz="1500" b="1">
                <a:latin typeface="Meiryo"/>
                <a:ea typeface="Meiryo"/>
                <a:cs typeface="+mn-lt"/>
              </a:rPr>
              <a:t>People-to-people</a:t>
            </a:r>
            <a:r>
              <a:rPr lang="en-US" altLang="ja-JP" sz="1500" b="1" dirty="0">
                <a:latin typeface="Meiryo"/>
                <a:ea typeface="Meiryo"/>
                <a:cs typeface="+mn-lt"/>
              </a:rPr>
              <a:t> </a:t>
            </a:r>
            <a:r>
              <a:rPr lang="en-US" sz="1500" b="1">
                <a:latin typeface="Meiryo"/>
                <a:ea typeface="Meiryo"/>
                <a:cs typeface="+mn-lt"/>
              </a:rPr>
              <a:t>cooperation</a:t>
            </a:r>
          </a:p>
        </p:txBody>
      </p:sp>
      <p:sp>
        <p:nvSpPr>
          <p:cNvPr id="20" name="テキスト ボックス 16">
            <a:extLst>
              <a:ext uri="{FF2B5EF4-FFF2-40B4-BE49-F238E27FC236}">
                <a16:creationId xmlns:a16="http://schemas.microsoft.com/office/drawing/2014/main" id="{AD6844C9-7BF9-28F9-3E41-6991BF05FD9A}"/>
              </a:ext>
            </a:extLst>
          </p:cNvPr>
          <p:cNvSpPr txBox="1"/>
          <p:nvPr/>
        </p:nvSpPr>
        <p:spPr>
          <a:xfrm>
            <a:off x="869803" y="3493754"/>
            <a:ext cx="2403994" cy="3693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sz="1800" b="1">
                <a:latin typeface="メイリオ"/>
                <a:ea typeface="メイリオ"/>
                <a:cs typeface="+mn-lt"/>
              </a:rPr>
              <a:t>Grants</a:t>
            </a:r>
            <a:endParaRPr lang="ja-JP" sz="1800">
              <a:latin typeface="メイリオ"/>
              <a:ea typeface="メイリオ"/>
            </a:endParaRPr>
          </a:p>
        </p:txBody>
      </p:sp>
      <p:sp>
        <p:nvSpPr>
          <p:cNvPr id="24" name="テキスト ボックス 17">
            <a:extLst>
              <a:ext uri="{FF2B5EF4-FFF2-40B4-BE49-F238E27FC236}">
                <a16:creationId xmlns:a16="http://schemas.microsoft.com/office/drawing/2014/main" id="{5D3546AD-72E4-9290-3501-7126C6F70B23}"/>
              </a:ext>
            </a:extLst>
          </p:cNvPr>
          <p:cNvSpPr txBox="1"/>
          <p:nvPr/>
        </p:nvSpPr>
        <p:spPr>
          <a:xfrm>
            <a:off x="4130529" y="3402155"/>
            <a:ext cx="5755713" cy="55399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500" b="1">
                <a:latin typeface="Meiryo"/>
                <a:ea typeface="Meiryo"/>
                <a:cs typeface="+mn-lt"/>
              </a:rPr>
              <a:t>Core infrastructure development</a:t>
            </a:r>
            <a:r>
              <a:rPr lang="ja-JP" sz="1500" b="1" dirty="0">
                <a:latin typeface="Meiryo"/>
                <a:ea typeface="Meiryo"/>
                <a:cs typeface="+mn-lt"/>
              </a:rPr>
              <a:t> </a:t>
            </a:r>
            <a:r>
              <a:rPr lang="en-US" altLang="ja-JP" sz="1500" b="1">
                <a:latin typeface="Meiryo"/>
                <a:ea typeface="Meiryo"/>
                <a:cs typeface="+mn-lt"/>
              </a:rPr>
              <a:t>and</a:t>
            </a:r>
            <a:r>
              <a:rPr lang="ja-JP" altLang="en-US" sz="1500" b="1" dirty="0">
                <a:latin typeface="Meiryo"/>
                <a:ea typeface="Meiryo"/>
                <a:cs typeface="+mn-lt"/>
              </a:rPr>
              <a:t> </a:t>
            </a:r>
            <a:r>
              <a:rPr lang="en-US" altLang="ja-JP" sz="1500" b="1">
                <a:latin typeface="Meiryo"/>
                <a:ea typeface="Meiryo"/>
                <a:cs typeface="+mn-lt"/>
              </a:rPr>
              <a:t>equipment provision</a:t>
            </a:r>
            <a:endParaRPr lang="ja-JP" altLang="en-US"/>
          </a:p>
        </p:txBody>
      </p:sp>
      <p:sp>
        <p:nvSpPr>
          <p:cNvPr id="28" name="テキスト ボックス 19">
            <a:extLst>
              <a:ext uri="{FF2B5EF4-FFF2-40B4-BE49-F238E27FC236}">
                <a16:creationId xmlns:a16="http://schemas.microsoft.com/office/drawing/2014/main" id="{29C877B6-0468-DCFF-CFAF-E52F2006C95C}"/>
              </a:ext>
            </a:extLst>
          </p:cNvPr>
          <p:cNvSpPr txBox="1"/>
          <p:nvPr/>
        </p:nvSpPr>
        <p:spPr>
          <a:xfrm>
            <a:off x="869803" y="4254935"/>
            <a:ext cx="2821458" cy="3693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800" b="1">
                <a:latin typeface="メイリオ"/>
                <a:ea typeface="メイリオ"/>
                <a:cs typeface="+mn-lt"/>
              </a:rPr>
              <a:t>Citizen Participation</a:t>
            </a:r>
          </a:p>
        </p:txBody>
      </p:sp>
      <p:sp>
        <p:nvSpPr>
          <p:cNvPr id="32" name="テキスト ボックス 20">
            <a:extLst>
              <a:ext uri="{FF2B5EF4-FFF2-40B4-BE49-F238E27FC236}">
                <a16:creationId xmlns:a16="http://schemas.microsoft.com/office/drawing/2014/main" id="{027B8B44-9917-5BAD-C8AA-0F10C1389F7D}"/>
              </a:ext>
            </a:extLst>
          </p:cNvPr>
          <p:cNvSpPr txBox="1"/>
          <p:nvPr/>
        </p:nvSpPr>
        <p:spPr>
          <a:xfrm>
            <a:off x="4130529" y="4254648"/>
            <a:ext cx="6101662" cy="3231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500" b="1">
                <a:latin typeface="メイリオ"/>
                <a:ea typeface="メイリオ"/>
                <a:cs typeface="+mn-lt"/>
              </a:rPr>
              <a:t>A broader base of international</a:t>
            </a:r>
            <a:r>
              <a:rPr lang="ja-JP" sz="1500" b="1" dirty="0">
                <a:latin typeface="メイリオ"/>
                <a:ea typeface="メイリオ"/>
                <a:cs typeface="+mn-lt"/>
              </a:rPr>
              <a:t> </a:t>
            </a:r>
            <a:r>
              <a:rPr lang="en-US" altLang="ja-JP" sz="1500" b="1">
                <a:latin typeface="メイリオ"/>
                <a:ea typeface="メイリオ"/>
                <a:cs typeface="+mn-lt"/>
              </a:rPr>
              <a:t>cooperation</a:t>
            </a:r>
            <a:endParaRPr lang="ja-JP" altLang="en-US"/>
          </a:p>
        </p:txBody>
      </p:sp>
      <p:sp>
        <p:nvSpPr>
          <p:cNvPr id="36" name="テキスト ボックス 22">
            <a:extLst>
              <a:ext uri="{FF2B5EF4-FFF2-40B4-BE49-F238E27FC236}">
                <a16:creationId xmlns:a16="http://schemas.microsoft.com/office/drawing/2014/main" id="{63E64CCE-0A4F-61CC-5174-EC28E40FF166}"/>
              </a:ext>
            </a:extLst>
          </p:cNvPr>
          <p:cNvSpPr txBox="1"/>
          <p:nvPr/>
        </p:nvSpPr>
        <p:spPr>
          <a:xfrm>
            <a:off x="869803" y="4852238"/>
            <a:ext cx="2337725" cy="64633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800" b="1">
                <a:latin typeface="メイリオ"/>
                <a:ea typeface="メイリオ"/>
                <a:cs typeface="+mn-lt"/>
              </a:rPr>
              <a:t>Emergency Disaster Relief</a:t>
            </a:r>
            <a:endParaRPr lang="ja-JP" altLang="en-US"/>
          </a:p>
        </p:txBody>
      </p:sp>
      <p:sp>
        <p:nvSpPr>
          <p:cNvPr id="38" name="テキスト ボックス 23">
            <a:extLst>
              <a:ext uri="{FF2B5EF4-FFF2-40B4-BE49-F238E27FC236}">
                <a16:creationId xmlns:a16="http://schemas.microsoft.com/office/drawing/2014/main" id="{55017941-F6DB-8746-AB45-948FC0F3FEB9}"/>
              </a:ext>
            </a:extLst>
          </p:cNvPr>
          <p:cNvSpPr txBox="1"/>
          <p:nvPr/>
        </p:nvSpPr>
        <p:spPr>
          <a:xfrm>
            <a:off x="4130529" y="4997646"/>
            <a:ext cx="6101662" cy="3231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500" b="1">
                <a:latin typeface="Meiryo"/>
                <a:ea typeface="Meiryo"/>
                <a:cs typeface="+mn-lt"/>
              </a:rPr>
              <a:t>Response to natural and other</a:t>
            </a:r>
            <a:r>
              <a:rPr lang="ja-JP" sz="1500" b="1" dirty="0">
                <a:latin typeface="Meiryo"/>
                <a:ea typeface="Meiryo"/>
                <a:cs typeface="+mn-lt"/>
              </a:rPr>
              <a:t> </a:t>
            </a:r>
            <a:r>
              <a:rPr lang="en-US" altLang="ja-JP" sz="1500" b="1">
                <a:latin typeface="Meiryo"/>
                <a:ea typeface="Meiryo"/>
                <a:cs typeface="+mn-lt"/>
              </a:rPr>
              <a:t>disasters</a:t>
            </a:r>
            <a:endParaRPr lang="ja-JP" altLang="en-US"/>
          </a:p>
        </p:txBody>
      </p:sp>
      <p:sp>
        <p:nvSpPr>
          <p:cNvPr id="40" name="テキスト ボックス 25">
            <a:extLst>
              <a:ext uri="{FF2B5EF4-FFF2-40B4-BE49-F238E27FC236}">
                <a16:creationId xmlns:a16="http://schemas.microsoft.com/office/drawing/2014/main" id="{FE8D5794-EB2C-B042-AE2A-633DD40BC865}"/>
              </a:ext>
            </a:extLst>
          </p:cNvPr>
          <p:cNvSpPr txBox="1"/>
          <p:nvPr/>
        </p:nvSpPr>
        <p:spPr>
          <a:xfrm>
            <a:off x="869803" y="5746590"/>
            <a:ext cx="2028468" cy="3693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sz="1800" b="1">
                <a:latin typeface="Meiryo"/>
                <a:ea typeface="Meiryo"/>
                <a:cs typeface="+mn-lt"/>
              </a:rPr>
              <a:t>Research</a:t>
            </a:r>
            <a:endParaRPr lang="ja-JP" sz="1800" b="1">
              <a:latin typeface="Meiryo"/>
              <a:ea typeface="Meiryo"/>
            </a:endParaRPr>
          </a:p>
        </p:txBody>
      </p:sp>
      <p:sp>
        <p:nvSpPr>
          <p:cNvPr id="44" name="テキスト ボックス 26">
            <a:extLst>
              <a:ext uri="{FF2B5EF4-FFF2-40B4-BE49-F238E27FC236}">
                <a16:creationId xmlns:a16="http://schemas.microsoft.com/office/drawing/2014/main" id="{095C03B7-1F7F-0520-C657-9B9B48B3CC6A}"/>
              </a:ext>
            </a:extLst>
          </p:cNvPr>
          <p:cNvSpPr txBox="1"/>
          <p:nvPr/>
        </p:nvSpPr>
        <p:spPr>
          <a:xfrm>
            <a:off x="4137037" y="5653016"/>
            <a:ext cx="5887430" cy="55399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500" b="1">
                <a:latin typeface="メイリオ"/>
                <a:ea typeface="メイリオ"/>
                <a:cs typeface="+mn-lt"/>
              </a:rPr>
              <a:t>Co-creating practical knowledge for</a:t>
            </a:r>
            <a:r>
              <a:rPr lang="ja-JP" sz="1500" b="1" dirty="0">
                <a:latin typeface="メイリオ"/>
                <a:ea typeface="メイリオ"/>
                <a:cs typeface="+mn-lt"/>
              </a:rPr>
              <a:t> </a:t>
            </a:r>
            <a:r>
              <a:rPr lang="en-US" altLang="ja-JP" sz="1500" b="1">
                <a:latin typeface="メイリオ"/>
                <a:ea typeface="メイリオ"/>
                <a:cs typeface="+mn-lt"/>
              </a:rPr>
              <a:t>peace and development</a:t>
            </a:r>
            <a:endParaRPr lang="ja-JP" altLang="en-US"/>
          </a:p>
        </p:txBody>
      </p:sp>
      <p:sp>
        <p:nvSpPr>
          <p:cNvPr id="45" name="テキスト ボックス 28">
            <a:extLst>
              <a:ext uri="{FF2B5EF4-FFF2-40B4-BE49-F238E27FC236}">
                <a16:creationId xmlns:a16="http://schemas.microsoft.com/office/drawing/2014/main" id="{D940EDE8-0704-9031-1FD3-354A95BA09B1}"/>
              </a:ext>
            </a:extLst>
          </p:cNvPr>
          <p:cNvSpPr txBox="1"/>
          <p:nvPr/>
        </p:nvSpPr>
        <p:spPr>
          <a:xfrm>
            <a:off x="869803" y="6364996"/>
            <a:ext cx="2028468" cy="64633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800" b="1">
                <a:latin typeface="メイリオ"/>
                <a:ea typeface="メイリオ"/>
                <a:cs typeface="+mn-lt"/>
              </a:rPr>
              <a:t>Public-Private Partnerships</a:t>
            </a:r>
          </a:p>
        </p:txBody>
      </p:sp>
      <p:sp>
        <p:nvSpPr>
          <p:cNvPr id="46" name="テキスト ボックス 29">
            <a:extLst>
              <a:ext uri="{FF2B5EF4-FFF2-40B4-BE49-F238E27FC236}">
                <a16:creationId xmlns:a16="http://schemas.microsoft.com/office/drawing/2014/main" id="{4993EF41-6BCE-D8B1-C548-D95C3E85A302}"/>
              </a:ext>
            </a:extLst>
          </p:cNvPr>
          <p:cNvSpPr txBox="1"/>
          <p:nvPr/>
        </p:nvSpPr>
        <p:spPr>
          <a:xfrm>
            <a:off x="4129818" y="6394511"/>
            <a:ext cx="6169051" cy="55399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1500" b="1">
                <a:latin typeface="メイリオ"/>
                <a:ea typeface="メイリオ"/>
                <a:cs typeface="+mn-lt"/>
              </a:rPr>
              <a:t>Supporting social and economic</a:t>
            </a:r>
            <a:r>
              <a:rPr lang="ja-JP" sz="1500" b="1" dirty="0">
                <a:latin typeface="メイリオ"/>
                <a:ea typeface="メイリオ"/>
                <a:cs typeface="+mn-lt"/>
              </a:rPr>
              <a:t> </a:t>
            </a:r>
            <a:r>
              <a:rPr lang="en-US" altLang="ja-JP" sz="1500" b="1">
                <a:latin typeface="メイリオ"/>
                <a:ea typeface="メイリオ"/>
                <a:cs typeface="+mn-lt"/>
              </a:rPr>
              <a:t>development through private sector</a:t>
            </a:r>
            <a:r>
              <a:rPr lang="ja-JP" sz="1500" b="1" dirty="0">
                <a:latin typeface="メイリオ"/>
                <a:ea typeface="メイリオ"/>
                <a:cs typeface="+mn-lt"/>
              </a:rPr>
              <a:t> </a:t>
            </a:r>
            <a:r>
              <a:rPr lang="en-US" altLang="ja-JP" sz="1500" b="1">
                <a:latin typeface="メイリオ"/>
                <a:ea typeface="メイリオ"/>
                <a:cs typeface="+mn-lt"/>
              </a:rPr>
              <a:t>business</a:t>
            </a:r>
            <a:r>
              <a:rPr lang="ja-JP" sz="1500" b="1" dirty="0">
                <a:latin typeface="メイリオ"/>
                <a:ea typeface="メイリオ"/>
                <a:cs typeface="+mn-lt"/>
              </a:rPr>
              <a:t> </a:t>
            </a:r>
            <a:r>
              <a:rPr lang="en-US" altLang="ja-JP" sz="1500" b="1">
                <a:latin typeface="メイリオ"/>
                <a:ea typeface="メイリオ"/>
                <a:cs typeface="+mn-lt"/>
              </a:rPr>
              <a:t>activities</a:t>
            </a:r>
            <a:endParaRPr lang="ja-JP" altLang="en-US"/>
          </a:p>
        </p:txBody>
      </p:sp>
    </p:spTree>
    <p:extLst>
      <p:ext uri="{BB962C8B-B14F-4D97-AF65-F5344CB8AC3E}">
        <p14:creationId xmlns:p14="http://schemas.microsoft.com/office/powerpoint/2010/main" val="38644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00">
            <a:extLst>
              <a:ext uri="{FF2B5EF4-FFF2-40B4-BE49-F238E27FC236}">
                <a16:creationId xmlns:a16="http://schemas.microsoft.com/office/drawing/2014/main" id="{10692046-2341-37F3-6F37-C7A22BED4891}"/>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04</a:t>
            </a:r>
            <a:endParaRPr lang="ja-JP" sz="2800" b="1">
              <a:solidFill>
                <a:schemeClr val="bg1"/>
              </a:solidFill>
              <a:latin typeface="Meiryo"/>
              <a:ea typeface="Meiryo"/>
            </a:endParaRPr>
          </a:p>
        </p:txBody>
      </p:sp>
      <p:grpSp>
        <p:nvGrpSpPr>
          <p:cNvPr id="13" name="グループ化 12">
            <a:extLst>
              <a:ext uri="{FF2B5EF4-FFF2-40B4-BE49-F238E27FC236}">
                <a16:creationId xmlns:a16="http://schemas.microsoft.com/office/drawing/2014/main" id="{E9939EFF-CB86-E3BF-BD26-D7EE286BA116}"/>
              </a:ext>
            </a:extLst>
          </p:cNvPr>
          <p:cNvGrpSpPr/>
          <p:nvPr/>
        </p:nvGrpSpPr>
        <p:grpSpPr>
          <a:xfrm>
            <a:off x="10154487" y="7132940"/>
            <a:ext cx="476056" cy="275437"/>
            <a:chOff x="9952321" y="7089339"/>
            <a:chExt cx="476056" cy="275437"/>
          </a:xfrm>
        </p:grpSpPr>
        <p:sp>
          <p:nvSpPr>
            <p:cNvPr id="11" name="楕円 10">
              <a:extLst>
                <a:ext uri="{FF2B5EF4-FFF2-40B4-BE49-F238E27FC236}">
                  <a16:creationId xmlns:a16="http://schemas.microsoft.com/office/drawing/2014/main" id="{ACAD8A94-1A37-A577-17F5-E1614BB009C4}"/>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704DC4C3-4165-719C-F8B8-3AA6BEE3F6E2}"/>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05</a:t>
              </a:r>
              <a:endParaRPr lang="ja-JP" sz="1000" dirty="0">
                <a:latin typeface="Meiryo"/>
                <a:ea typeface="Meiryo"/>
              </a:endParaRPr>
            </a:p>
          </p:txBody>
        </p:sp>
      </p:grpSp>
      <p:sp>
        <p:nvSpPr>
          <p:cNvPr id="2" name="テキスト ボックス タイトル">
            <a:extLst>
              <a:ext uri="{FF2B5EF4-FFF2-40B4-BE49-F238E27FC236}">
                <a16:creationId xmlns:a16="http://schemas.microsoft.com/office/drawing/2014/main" id="{F92BB55E-FFB0-71EB-A7C3-4C6D7A1DFF0E}"/>
              </a:ext>
            </a:extLst>
          </p:cNvPr>
          <p:cNvSpPr txBox="1"/>
          <p:nvPr/>
        </p:nvSpPr>
        <p:spPr>
          <a:xfrm>
            <a:off x="1681565" y="780824"/>
            <a:ext cx="7041737"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a:latin typeface="Meiryo"/>
                <a:ea typeface="Meiryo"/>
                <a:cs typeface="+mn-lt"/>
              </a:rPr>
              <a:t>JICA</a:t>
            </a:r>
            <a:r>
              <a:rPr lang="ja-JP" sz="2800" b="1" dirty="0">
                <a:latin typeface="Meiryo"/>
                <a:ea typeface="Meiryo"/>
                <a:cs typeface="+mn-lt"/>
              </a:rPr>
              <a:t> </a:t>
            </a:r>
            <a:r>
              <a:rPr lang="en-US" altLang="ja-JP" sz="2800" b="1">
                <a:latin typeface="Meiryo"/>
                <a:ea typeface="Meiryo"/>
                <a:cs typeface="+mn-lt"/>
              </a:rPr>
              <a:t>Glo</a:t>
            </a:r>
            <a:r>
              <a:rPr lang="ja-JP" sz="2800" b="1">
                <a:latin typeface="Meiryo"/>
                <a:ea typeface="Meiryo"/>
                <a:cs typeface="+mn-lt"/>
              </a:rPr>
              <a:t>bal Agenda</a:t>
            </a:r>
            <a:endParaRPr lang="ja-JP" sz="2800" b="1">
              <a:latin typeface="Meiryo"/>
              <a:ea typeface="Meiryo"/>
            </a:endParaRPr>
          </a:p>
        </p:txBody>
      </p:sp>
      <p:sp>
        <p:nvSpPr>
          <p:cNvPr id="4" name="テキスト ボックス 11">
            <a:extLst>
              <a:ext uri="{FF2B5EF4-FFF2-40B4-BE49-F238E27FC236}">
                <a16:creationId xmlns:a16="http://schemas.microsoft.com/office/drawing/2014/main" id="{145293B2-C116-44F4-1E09-572D79A541C9}"/>
              </a:ext>
            </a:extLst>
          </p:cNvPr>
          <p:cNvSpPr txBox="1"/>
          <p:nvPr/>
        </p:nvSpPr>
        <p:spPr>
          <a:xfrm>
            <a:off x="1186887" y="1799578"/>
            <a:ext cx="8967662" cy="80791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sz="1550">
                <a:latin typeface="Meiryo"/>
                <a:ea typeface="Meiryo"/>
                <a:cs typeface="+mn-lt"/>
              </a:rPr>
              <a:t>The JICA Global Agenda is a set of cooperation strategies for global issues that identifies the development goals and actions undertake</a:t>
            </a:r>
            <a:r>
              <a:rPr lang="en-US" altLang="ja-JP" sz="1550">
                <a:latin typeface="Meiryo"/>
                <a:ea typeface="Meiryo"/>
                <a:cs typeface="+mn-lt"/>
              </a:rPr>
              <a:t>n</a:t>
            </a:r>
            <a:r>
              <a:rPr lang="ja-JP" altLang="en-US" sz="1550" dirty="0">
                <a:latin typeface="Meiryo"/>
                <a:ea typeface="Meiryo"/>
                <a:cs typeface="+mn-lt"/>
              </a:rPr>
              <a:t> </a:t>
            </a:r>
            <a:r>
              <a:rPr lang="en-US" altLang="ja-JP" sz="1550">
                <a:latin typeface="Meiryo"/>
                <a:ea typeface="Meiryo"/>
                <a:cs typeface="+mn-lt"/>
              </a:rPr>
              <a:t>fr</a:t>
            </a:r>
            <a:r>
              <a:rPr lang="ja-JP" sz="1550">
                <a:latin typeface="Meiryo"/>
                <a:ea typeface="Meiryo"/>
                <a:cs typeface="+mn-lt"/>
              </a:rPr>
              <a:t>om a global pe</a:t>
            </a:r>
            <a:r>
              <a:rPr lang="en-US" altLang="ja-JP" sz="1550">
                <a:latin typeface="Meiryo"/>
                <a:ea typeface="Meiryo"/>
                <a:cs typeface="+mn-lt"/>
              </a:rPr>
              <a:t>rspe</a:t>
            </a:r>
            <a:r>
              <a:rPr lang="ja-JP" sz="1550">
                <a:latin typeface="Meiryo"/>
                <a:ea typeface="Meiryo"/>
                <a:cs typeface="+mn-lt"/>
              </a:rPr>
              <a:t>ctive in terms of contributing toward the SDGs.</a:t>
            </a:r>
            <a:endParaRPr lang="ja-JP" sz="1550">
              <a:latin typeface="Meiryo"/>
              <a:ea typeface="Meiryo"/>
            </a:endParaRPr>
          </a:p>
        </p:txBody>
      </p:sp>
      <p:pic>
        <p:nvPicPr>
          <p:cNvPr id="10" name="図 9" descr="アプリケーション が含まれている画像&#10;&#10;AI 生成コンテンツは間違っている可能性があります。">
            <a:extLst>
              <a:ext uri="{FF2B5EF4-FFF2-40B4-BE49-F238E27FC236}">
                <a16:creationId xmlns:a16="http://schemas.microsoft.com/office/drawing/2014/main" id="{0A17DDFF-5FD1-0E94-73E3-5FE7C07EA517}"/>
              </a:ext>
            </a:extLst>
          </p:cNvPr>
          <p:cNvPicPr>
            <a:picLocks noChangeAspect="1"/>
          </p:cNvPicPr>
          <p:nvPr/>
        </p:nvPicPr>
        <p:blipFill>
          <a:blip r:embed="rId2"/>
          <a:stretch>
            <a:fillRect/>
          </a:stretch>
        </p:blipFill>
        <p:spPr>
          <a:xfrm>
            <a:off x="1299650" y="2720624"/>
            <a:ext cx="8603839" cy="4304450"/>
          </a:xfrm>
          <a:prstGeom prst="rect">
            <a:avLst/>
          </a:prstGeom>
          <a:ln>
            <a:noFill/>
          </a:ln>
        </p:spPr>
      </p:pic>
    </p:spTree>
    <p:extLst>
      <p:ext uri="{BB962C8B-B14F-4D97-AF65-F5344CB8AC3E}">
        <p14:creationId xmlns:p14="http://schemas.microsoft.com/office/powerpoint/2010/main" val="9826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00">
            <a:extLst>
              <a:ext uri="{FF2B5EF4-FFF2-40B4-BE49-F238E27FC236}">
                <a16:creationId xmlns:a16="http://schemas.microsoft.com/office/drawing/2014/main" id="{C632DA97-FCA1-0BEF-EDFB-0424BE48D359}"/>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a:solidFill>
                  <a:schemeClr val="bg1"/>
                </a:solidFill>
                <a:latin typeface="Meiryo"/>
                <a:ea typeface="Meiryo"/>
              </a:rPr>
              <a:t>05</a:t>
            </a:r>
            <a:endParaRPr lang="ja-JP" sz="2800" b="1">
              <a:solidFill>
                <a:schemeClr val="bg1"/>
              </a:solidFill>
              <a:latin typeface="Meiryo"/>
              <a:ea typeface="Meiryo"/>
            </a:endParaRPr>
          </a:p>
        </p:txBody>
      </p:sp>
      <p:sp>
        <p:nvSpPr>
          <p:cNvPr id="7" name="テキスト ボックス 6">
            <a:extLst>
              <a:ext uri="{FF2B5EF4-FFF2-40B4-BE49-F238E27FC236}">
                <a16:creationId xmlns:a16="http://schemas.microsoft.com/office/drawing/2014/main" id="{45574726-A4FF-62B5-E193-F077D9F2FA3D}"/>
              </a:ext>
            </a:extLst>
          </p:cNvPr>
          <p:cNvSpPr txBox="1"/>
          <p:nvPr/>
        </p:nvSpPr>
        <p:spPr>
          <a:xfrm>
            <a:off x="1061568" y="2450549"/>
            <a:ext cx="3141969" cy="4770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en-US" altLang="ja-JP" sz="2500" b="1">
                <a:latin typeface="Meiryo"/>
                <a:ea typeface="+mn-lt"/>
                <a:cs typeface="+mn-lt"/>
              </a:rPr>
              <a:t>Environment</a:t>
            </a:r>
            <a:endParaRPr lang="ja-JP" sz="1700">
              <a:latin typeface="Meiryo"/>
              <a:ea typeface="Meiryo"/>
            </a:endParaRPr>
          </a:p>
        </p:txBody>
      </p:sp>
      <p:sp>
        <p:nvSpPr>
          <p:cNvPr id="11" name="テキスト ボックス 10">
            <a:extLst>
              <a:ext uri="{FF2B5EF4-FFF2-40B4-BE49-F238E27FC236}">
                <a16:creationId xmlns:a16="http://schemas.microsoft.com/office/drawing/2014/main" id="{BC2290F9-F5EF-A299-CEC7-1C629B929007}"/>
              </a:ext>
            </a:extLst>
          </p:cNvPr>
          <p:cNvSpPr txBox="1"/>
          <p:nvPr/>
        </p:nvSpPr>
        <p:spPr>
          <a:xfrm>
            <a:off x="1061338" y="4013898"/>
            <a:ext cx="3141969" cy="4770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en-US" altLang="ja-JP" sz="2500" b="1">
                <a:latin typeface="Meiryo"/>
                <a:ea typeface="+mn-lt"/>
                <a:cs typeface="+mn-lt"/>
              </a:rPr>
              <a:t>Social</a:t>
            </a:r>
            <a:endParaRPr lang="ja-JP" sz="1400">
              <a:latin typeface="Meiryo"/>
              <a:ea typeface="Meiryo"/>
            </a:endParaRPr>
          </a:p>
        </p:txBody>
      </p:sp>
      <p:sp>
        <p:nvSpPr>
          <p:cNvPr id="12" name="テキスト ボックス 11">
            <a:extLst>
              <a:ext uri="{FF2B5EF4-FFF2-40B4-BE49-F238E27FC236}">
                <a16:creationId xmlns:a16="http://schemas.microsoft.com/office/drawing/2014/main" id="{597E6F57-BCB8-8BCA-C7BB-76167BA51757}"/>
              </a:ext>
            </a:extLst>
          </p:cNvPr>
          <p:cNvSpPr txBox="1"/>
          <p:nvPr/>
        </p:nvSpPr>
        <p:spPr>
          <a:xfrm>
            <a:off x="4102102" y="3781350"/>
            <a:ext cx="5953143" cy="80021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nSpc>
                <a:spcPct val="150000"/>
              </a:lnSpc>
            </a:pPr>
            <a:r>
              <a:rPr lang="ja-JP" sz="1600">
                <a:solidFill>
                  <a:srgbClr val="3AB483"/>
                </a:solidFill>
                <a:latin typeface="Meiryo"/>
                <a:ea typeface="Meiryo"/>
                <a:cs typeface="+mn-lt"/>
              </a:rPr>
              <a:t>●</a:t>
            </a:r>
            <a:r>
              <a:rPr lang="ja-JP" sz="1600">
                <a:latin typeface="Meiryo"/>
                <a:ea typeface="Meiryo"/>
                <a:cs typeface="+mn-lt"/>
              </a:rPr>
              <a:t> Human Rights and Diversity, Equity and Inclusion</a:t>
            </a:r>
            <a:endParaRPr lang="ja-JP" sz="1600" dirty="0">
              <a:latin typeface="Meiryo"/>
              <a:ea typeface="Meiryo"/>
              <a:cs typeface="+mn-lt"/>
            </a:endParaRPr>
          </a:p>
          <a:p>
            <a:pPr>
              <a:lnSpc>
                <a:spcPct val="150000"/>
              </a:lnSpc>
            </a:pPr>
            <a:r>
              <a:rPr lang="ja-JP" altLang="en-US" sz="1600">
                <a:solidFill>
                  <a:srgbClr val="3AB483"/>
                </a:solidFill>
                <a:latin typeface="Meiryo"/>
                <a:ea typeface="Meiryo"/>
                <a:cs typeface="+mn-lt"/>
              </a:rPr>
              <a:t>●</a:t>
            </a:r>
            <a:r>
              <a:rPr lang="ja-JP" altLang="en-US" sz="1600" dirty="0">
                <a:latin typeface="Meiryo"/>
                <a:ea typeface="Meiryo"/>
                <a:cs typeface="+mn-lt"/>
              </a:rPr>
              <a:t> </a:t>
            </a:r>
            <a:r>
              <a:rPr lang="ja-JP" sz="1600">
                <a:latin typeface="Meiryo"/>
                <a:ea typeface="Meiryo"/>
                <a:cs typeface="+mn-lt"/>
              </a:rPr>
              <a:t>G</a:t>
            </a:r>
            <a:r>
              <a:rPr lang="ja-JP" sz="1600">
                <a:solidFill>
                  <a:srgbClr val="000000"/>
                </a:solidFill>
                <a:latin typeface="Meiryo"/>
                <a:ea typeface="Meiryo"/>
              </a:rPr>
              <a:t>e</a:t>
            </a:r>
            <a:r>
              <a:rPr lang="ja-JP" sz="1600">
                <a:latin typeface="Meiryo"/>
                <a:ea typeface="Meiryo"/>
              </a:rPr>
              <a:t>nder Equality</a:t>
            </a:r>
            <a:endParaRPr lang="ja-JP" sz="1950">
              <a:ea typeface="游ゴシック"/>
            </a:endParaRPr>
          </a:p>
        </p:txBody>
      </p:sp>
      <p:sp>
        <p:nvSpPr>
          <p:cNvPr id="15" name="テキスト ボックス 14">
            <a:extLst>
              <a:ext uri="{FF2B5EF4-FFF2-40B4-BE49-F238E27FC236}">
                <a16:creationId xmlns:a16="http://schemas.microsoft.com/office/drawing/2014/main" id="{34E84B3D-1092-9B91-425E-66590CCCDDBA}"/>
              </a:ext>
            </a:extLst>
          </p:cNvPr>
          <p:cNvSpPr txBox="1"/>
          <p:nvPr/>
        </p:nvSpPr>
        <p:spPr>
          <a:xfrm>
            <a:off x="1061327" y="5757775"/>
            <a:ext cx="3141969" cy="4770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en-US" altLang="ja-JP" sz="2500" b="1">
                <a:latin typeface="Meiryo"/>
                <a:ea typeface="+mn-lt"/>
                <a:cs typeface="+mn-lt"/>
              </a:rPr>
              <a:t>Governance</a:t>
            </a:r>
            <a:endParaRPr lang="ja-JP" sz="1700">
              <a:latin typeface="Meiryo"/>
              <a:ea typeface="Meiryo"/>
              <a:cs typeface="+mn-lt"/>
            </a:endParaRPr>
          </a:p>
        </p:txBody>
      </p:sp>
      <p:sp>
        <p:nvSpPr>
          <p:cNvPr id="16" name="テキスト ボックス 15">
            <a:extLst>
              <a:ext uri="{FF2B5EF4-FFF2-40B4-BE49-F238E27FC236}">
                <a16:creationId xmlns:a16="http://schemas.microsoft.com/office/drawing/2014/main" id="{A867BFAA-B452-21AE-0876-57D84FE414BD}"/>
              </a:ext>
            </a:extLst>
          </p:cNvPr>
          <p:cNvSpPr txBox="1"/>
          <p:nvPr/>
        </p:nvSpPr>
        <p:spPr>
          <a:xfrm>
            <a:off x="4102091" y="5225352"/>
            <a:ext cx="5944618" cy="153888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nSpc>
                <a:spcPct val="150000"/>
              </a:lnSpc>
            </a:pPr>
            <a:r>
              <a:rPr lang="ja-JP" sz="1600">
                <a:solidFill>
                  <a:srgbClr val="3AB483"/>
                </a:solidFill>
                <a:latin typeface="Meiryo"/>
                <a:ea typeface="Meiryo"/>
                <a:cs typeface="+mn-lt"/>
              </a:rPr>
              <a:t>●</a:t>
            </a:r>
            <a:r>
              <a:rPr lang="ja-JP" sz="1600">
                <a:latin typeface="Meiryo"/>
                <a:ea typeface="Meiryo"/>
                <a:cs typeface="+mn-lt"/>
              </a:rPr>
              <a:t> Internal and External Engagement</a:t>
            </a:r>
            <a:endParaRPr lang="ja-JP" sz="1600" dirty="0">
              <a:latin typeface="Meiryo"/>
              <a:ea typeface="Meiryo"/>
              <a:cs typeface="+mn-lt"/>
            </a:endParaRPr>
          </a:p>
          <a:p>
            <a:pPr>
              <a:lnSpc>
                <a:spcPct val="150000"/>
              </a:lnSpc>
            </a:pPr>
            <a:r>
              <a:rPr lang="ja-JP" altLang="en-US" sz="1600">
                <a:solidFill>
                  <a:srgbClr val="3AB483"/>
                </a:solidFill>
                <a:latin typeface="Meiryo"/>
                <a:ea typeface="Meiryo"/>
                <a:cs typeface="+mn-lt"/>
              </a:rPr>
              <a:t>●</a:t>
            </a:r>
            <a:r>
              <a:rPr lang="ja-JP" altLang="en-US" sz="1600" dirty="0">
                <a:latin typeface="Meiryo"/>
                <a:ea typeface="Meiryo"/>
                <a:cs typeface="+mn-lt"/>
              </a:rPr>
              <a:t> </a:t>
            </a:r>
            <a:r>
              <a:rPr lang="ja-JP" sz="1600">
                <a:latin typeface="Meiryo"/>
                <a:ea typeface="Meiryo"/>
                <a:cs typeface="+mn-lt"/>
              </a:rPr>
              <a:t>JICA’s Sustainability Bonds</a:t>
            </a:r>
            <a:endParaRPr lang="ja-JP"/>
          </a:p>
          <a:p>
            <a:pPr>
              <a:lnSpc>
                <a:spcPct val="150000"/>
              </a:lnSpc>
            </a:pPr>
            <a:r>
              <a:rPr lang="ja-JP" altLang="en-US" sz="1600" dirty="0">
                <a:solidFill>
                  <a:srgbClr val="3AB483"/>
                </a:solidFill>
                <a:latin typeface="Meiryo"/>
                <a:ea typeface="Meiryo"/>
                <a:cs typeface="+mn-lt"/>
              </a:rPr>
              <a:t>●</a:t>
            </a:r>
            <a:r>
              <a:rPr lang="ja-JP" altLang="en-US" sz="1600" dirty="0">
                <a:solidFill>
                  <a:srgbClr val="000000"/>
                </a:solidFill>
                <a:latin typeface="Meiryo"/>
                <a:ea typeface="Meiryo"/>
                <a:cs typeface="+mn-lt"/>
              </a:rPr>
              <a:t> </a:t>
            </a:r>
            <a:r>
              <a:rPr lang="ja-JP" sz="1600" dirty="0">
                <a:solidFill>
                  <a:srgbClr val="000000"/>
                </a:solidFill>
                <a:latin typeface="Meiryo"/>
                <a:ea typeface="Meiryo"/>
                <a:cs typeface="+mn-lt"/>
              </a:rPr>
              <a:t>Environmental and</a:t>
            </a:r>
            <a:r>
              <a:rPr lang="ja-JP" sz="1600" dirty="0">
                <a:latin typeface="Meiryo"/>
                <a:ea typeface="Meiryo"/>
                <a:cs typeface="+mn-lt"/>
              </a:rPr>
              <a:t> Social Consider</a:t>
            </a:r>
            <a:r>
              <a:rPr lang="en-US" altLang="ja-JP" sz="1600" dirty="0" err="1">
                <a:latin typeface="Meiryo"/>
                <a:ea typeface="Meiryo"/>
                <a:cs typeface="+mn-lt"/>
              </a:rPr>
              <a:t>atio</a:t>
            </a:r>
            <a:r>
              <a:rPr lang="ja-JP" sz="1600" dirty="0">
                <a:latin typeface="Meiryo"/>
                <a:ea typeface="Meiryo"/>
                <a:cs typeface="+mn-lt"/>
              </a:rPr>
              <a:t>ns</a:t>
            </a:r>
            <a:endParaRPr lang="ja-JP" sz="1600" dirty="0">
              <a:latin typeface="Meiryo"/>
              <a:ea typeface="Meiryo"/>
            </a:endParaRPr>
          </a:p>
          <a:p>
            <a:pPr>
              <a:lnSpc>
                <a:spcPct val="150000"/>
              </a:lnSpc>
            </a:pPr>
            <a:r>
              <a:rPr lang="ja-JP" altLang="en-US" sz="1600">
                <a:solidFill>
                  <a:srgbClr val="3AB483"/>
                </a:solidFill>
                <a:latin typeface="Meiryo"/>
                <a:ea typeface="Meiryo"/>
                <a:cs typeface="+mn-lt"/>
              </a:rPr>
              <a:t>●</a:t>
            </a:r>
            <a:r>
              <a:rPr lang="ja-JP" altLang="en-US" sz="1600" dirty="0">
                <a:latin typeface="Meiryo"/>
                <a:ea typeface="Meiryo"/>
                <a:cs typeface="+mn-lt"/>
              </a:rPr>
              <a:t> </a:t>
            </a:r>
            <a:r>
              <a:rPr lang="ja-JP" sz="1600">
                <a:latin typeface="Meiryo"/>
                <a:ea typeface="Meiryo"/>
                <a:cs typeface="+mn-lt"/>
              </a:rPr>
              <a:t>Procurem</a:t>
            </a:r>
            <a:r>
              <a:rPr lang="ja-JP" sz="1600">
                <a:solidFill>
                  <a:srgbClr val="000000"/>
                </a:solidFill>
                <a:latin typeface="Meiryo"/>
                <a:ea typeface="Meiryo"/>
              </a:rPr>
              <a:t>e</a:t>
            </a:r>
            <a:r>
              <a:rPr lang="ja-JP" sz="1600">
                <a:latin typeface="Meiryo"/>
                <a:ea typeface="Meiryo"/>
              </a:rPr>
              <a:t>nt</a:t>
            </a:r>
            <a:endParaRPr lang="ja-JP" sz="1950">
              <a:ea typeface="游ゴシック"/>
            </a:endParaRPr>
          </a:p>
        </p:txBody>
      </p:sp>
      <p:grpSp>
        <p:nvGrpSpPr>
          <p:cNvPr id="21" name="グループ化 20">
            <a:extLst>
              <a:ext uri="{FF2B5EF4-FFF2-40B4-BE49-F238E27FC236}">
                <a16:creationId xmlns:a16="http://schemas.microsoft.com/office/drawing/2014/main" id="{8CBF16AF-DDAD-D169-3CB3-5008A80EC13C}"/>
              </a:ext>
            </a:extLst>
          </p:cNvPr>
          <p:cNvGrpSpPr/>
          <p:nvPr/>
        </p:nvGrpSpPr>
        <p:grpSpPr>
          <a:xfrm>
            <a:off x="10154487" y="7132940"/>
            <a:ext cx="476056" cy="275437"/>
            <a:chOff x="9952321" y="7089339"/>
            <a:chExt cx="476056" cy="275437"/>
          </a:xfrm>
        </p:grpSpPr>
        <p:sp>
          <p:nvSpPr>
            <p:cNvPr id="19" name="楕円 18">
              <a:extLst>
                <a:ext uri="{FF2B5EF4-FFF2-40B4-BE49-F238E27FC236}">
                  <a16:creationId xmlns:a16="http://schemas.microsoft.com/office/drawing/2014/main" id="{64F86181-3854-63E3-C376-0EEBC370249E}"/>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86EE791E-5962-9F68-6F67-A04CFA385D22}"/>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06</a:t>
              </a:r>
              <a:endParaRPr lang="ja-JP" sz="1000" dirty="0">
                <a:latin typeface="Meiryo"/>
                <a:ea typeface="Meiryo"/>
              </a:endParaRPr>
            </a:p>
          </p:txBody>
        </p:sp>
      </p:grpSp>
      <p:sp>
        <p:nvSpPr>
          <p:cNvPr id="6" name="テキスト ボックス タイトル">
            <a:extLst>
              <a:ext uri="{FF2B5EF4-FFF2-40B4-BE49-F238E27FC236}">
                <a16:creationId xmlns:a16="http://schemas.microsoft.com/office/drawing/2014/main" id="{F92BB55E-FFB0-71EB-A7C3-4C6D7A1DFF0E}"/>
              </a:ext>
            </a:extLst>
          </p:cNvPr>
          <p:cNvSpPr txBox="1"/>
          <p:nvPr/>
        </p:nvSpPr>
        <p:spPr>
          <a:xfrm>
            <a:off x="1681565" y="780824"/>
            <a:ext cx="7041737"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a:latin typeface="Meiryo"/>
                <a:ea typeface="Meiryo"/>
                <a:cs typeface="+mn-lt"/>
              </a:rPr>
              <a:t>JICA</a:t>
            </a:r>
            <a:r>
              <a:rPr lang="ja-JP" sz="2800" b="1" dirty="0">
                <a:latin typeface="Meiryo"/>
                <a:ea typeface="Meiryo"/>
                <a:cs typeface="+mn-lt"/>
              </a:rPr>
              <a:t> </a:t>
            </a:r>
            <a:r>
              <a:rPr lang="en-US" sz="2800" b="1">
                <a:latin typeface="Meiryo"/>
                <a:ea typeface="Meiryo"/>
                <a:cs typeface="+mn-lt"/>
              </a:rPr>
              <a:t>Sustainability</a:t>
            </a:r>
            <a:r>
              <a:rPr lang="en-US" altLang="ja-JP" sz="2800" b="1">
                <a:latin typeface="Meiryo"/>
                <a:ea typeface="Meiryo"/>
                <a:cs typeface="+mn-lt"/>
              </a:rPr>
              <a:t> Policy</a:t>
            </a:r>
            <a:endParaRPr lang="ja-JP" sz="2800" b="1">
              <a:latin typeface="Meiryo"/>
              <a:ea typeface="Meiryo"/>
            </a:endParaRPr>
          </a:p>
        </p:txBody>
      </p:sp>
      <p:sp>
        <p:nvSpPr>
          <p:cNvPr id="10" name="テキスト ボックス 9">
            <a:extLst>
              <a:ext uri="{FF2B5EF4-FFF2-40B4-BE49-F238E27FC236}">
                <a16:creationId xmlns:a16="http://schemas.microsoft.com/office/drawing/2014/main" id="{66BE508F-79B8-9110-8837-B112E6F82F4F}"/>
              </a:ext>
            </a:extLst>
          </p:cNvPr>
          <p:cNvSpPr txBox="1"/>
          <p:nvPr/>
        </p:nvSpPr>
        <p:spPr>
          <a:xfrm>
            <a:off x="4104091" y="2071897"/>
            <a:ext cx="5343525" cy="1176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ts val="2934"/>
              </a:lnSpc>
            </a:pPr>
            <a:r>
              <a:rPr lang="ja-JP" sz="1600">
                <a:solidFill>
                  <a:srgbClr val="3AB483"/>
                </a:solidFill>
                <a:latin typeface="Meiryo"/>
                <a:ea typeface="Meiryo"/>
              </a:rPr>
              <a:t>●</a:t>
            </a:r>
            <a:r>
              <a:rPr lang="ja-JP" sz="1600" dirty="0">
                <a:latin typeface="Meiryo"/>
                <a:ea typeface="Meiryo"/>
              </a:rPr>
              <a:t> </a:t>
            </a:r>
            <a:r>
              <a:rPr lang="en-US" altLang="ja-JP">
                <a:latin typeface="Meiryo"/>
                <a:ea typeface="Meiryo"/>
              </a:rPr>
              <a:t>Climate-Related Information Disclosure in </a:t>
            </a:r>
            <a:r>
              <a:rPr lang="ja-JP" altLang="en-US">
                <a:latin typeface="Meiryo"/>
                <a:ea typeface="Meiryo"/>
              </a:rPr>
              <a:t>​</a:t>
            </a:r>
          </a:p>
          <a:p>
            <a:pPr algn="l" rtl="0">
              <a:lnSpc>
                <a:spcPts val="2934"/>
              </a:lnSpc>
            </a:pPr>
            <a:r>
              <a:rPr lang="ja-JP" altLang="en-US" dirty="0">
                <a:latin typeface="Meiryo"/>
                <a:ea typeface="Meiryo"/>
              </a:rPr>
              <a:t>    </a:t>
            </a:r>
            <a:r>
              <a:rPr lang="en-US" altLang="ja-JP">
                <a:latin typeface="Meiryo"/>
                <a:ea typeface="Meiryo"/>
              </a:rPr>
              <a:t>Accordance with International Standards</a:t>
            </a:r>
            <a:r>
              <a:rPr lang="en-US">
                <a:latin typeface="Meiryo"/>
                <a:ea typeface="Meiryo"/>
              </a:rPr>
              <a:t>​</a:t>
            </a:r>
          </a:p>
          <a:p>
            <a:pPr algn="l">
              <a:lnSpc>
                <a:spcPts val="2934"/>
              </a:lnSpc>
            </a:pPr>
            <a:r>
              <a:rPr lang="ja-JP" sz="1600">
                <a:solidFill>
                  <a:srgbClr val="3AB483"/>
                </a:solidFill>
                <a:latin typeface="Meiryo"/>
                <a:ea typeface="Meiryo"/>
              </a:rPr>
              <a:t>●</a:t>
            </a:r>
            <a:r>
              <a:rPr lang="ja-JP" sz="1600" dirty="0">
                <a:latin typeface="Meiryo"/>
                <a:ea typeface="Meiryo"/>
              </a:rPr>
              <a:t> </a:t>
            </a:r>
            <a:r>
              <a:rPr lang="en-US">
                <a:latin typeface="Meiryo"/>
                <a:ea typeface="Meiryo"/>
              </a:rPr>
              <a:t>Initiatives for Mainstreaming Biodiversity</a:t>
            </a:r>
            <a:r>
              <a:rPr lang="ja-JP" altLang="en-US">
                <a:latin typeface="Meiryo"/>
                <a:ea typeface="Meiryo"/>
              </a:rPr>
              <a:t>​</a:t>
            </a:r>
          </a:p>
        </p:txBody>
      </p:sp>
    </p:spTree>
    <p:extLst>
      <p:ext uri="{BB962C8B-B14F-4D97-AF65-F5344CB8AC3E}">
        <p14:creationId xmlns:p14="http://schemas.microsoft.com/office/powerpoint/2010/main" val="253905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9D452-AAF8-5960-F317-35D6A1491623}"/>
            </a:ext>
          </a:extLst>
        </p:cNvPr>
        <p:cNvGrpSpPr/>
        <p:nvPr/>
      </p:nvGrpSpPr>
      <p:grpSpPr>
        <a:xfrm>
          <a:off x="0" y="0"/>
          <a:ext cx="0" cy="0"/>
          <a:chOff x="0" y="0"/>
          <a:chExt cx="0" cy="0"/>
        </a:xfrm>
      </p:grpSpPr>
      <p:grpSp>
        <p:nvGrpSpPr>
          <p:cNvPr id="42" name="ガイド" hidden="1">
            <a:extLst>
              <a:ext uri="{FF2B5EF4-FFF2-40B4-BE49-F238E27FC236}">
                <a16:creationId xmlns:a16="http://schemas.microsoft.com/office/drawing/2014/main" id="{1142A3CD-AE73-3C36-FB74-10F63003F362}"/>
              </a:ext>
            </a:extLst>
          </p:cNvPr>
          <p:cNvGrpSpPr/>
          <p:nvPr/>
        </p:nvGrpSpPr>
        <p:grpSpPr>
          <a:xfrm>
            <a:off x="536312" y="1784002"/>
            <a:ext cx="9612344" cy="5240648"/>
            <a:chOff x="536360" y="1784002"/>
            <a:chExt cx="9612344" cy="5240648"/>
          </a:xfrm>
        </p:grpSpPr>
        <p:sp>
          <p:nvSpPr>
            <p:cNvPr id="40" name="ガイド">
              <a:extLst>
                <a:ext uri="{FF2B5EF4-FFF2-40B4-BE49-F238E27FC236}">
                  <a16:creationId xmlns:a16="http://schemas.microsoft.com/office/drawing/2014/main" id="{2D64C176-F952-0EF5-22D6-1A9AC9F0B17F}"/>
                </a:ext>
              </a:extLst>
            </p:cNvPr>
            <p:cNvSpPr/>
            <p:nvPr/>
          </p:nvSpPr>
          <p:spPr>
            <a:xfrm>
              <a:off x="536360" y="1784002"/>
              <a:ext cx="9612344" cy="524064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cxnSp>
          <p:nvCxnSpPr>
            <p:cNvPr id="41" name="直線矢印コネクタ 40">
              <a:extLst>
                <a:ext uri="{FF2B5EF4-FFF2-40B4-BE49-F238E27FC236}">
                  <a16:creationId xmlns:a16="http://schemas.microsoft.com/office/drawing/2014/main" id="{8C9E7A0A-3B88-35DD-9DF1-8DEE60E250B0}"/>
                </a:ext>
              </a:extLst>
            </p:cNvPr>
            <p:cNvCxnSpPr>
              <a:cxnSpLocks/>
            </p:cNvCxnSpPr>
            <p:nvPr/>
          </p:nvCxnSpPr>
          <p:spPr>
            <a:xfrm flipH="1">
              <a:off x="5329169" y="1787212"/>
              <a:ext cx="11318" cy="5234981"/>
            </a:xfrm>
            <a:prstGeom prst="straightConnector1">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 name="図 1" descr="背景パターン&#10;&#10;AI 生成コンテンツは間違っている可能性があります。">
            <a:extLst>
              <a:ext uri="{FF2B5EF4-FFF2-40B4-BE49-F238E27FC236}">
                <a16:creationId xmlns:a16="http://schemas.microsoft.com/office/drawing/2014/main" id="{BE7A3F0C-FECD-C0A3-BFAF-99CC91BFAD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840" y="1877992"/>
            <a:ext cx="9596183" cy="5142484"/>
          </a:xfrm>
          <a:prstGeom prst="rect">
            <a:avLst/>
          </a:prstGeom>
          <a:ln>
            <a:noFill/>
          </a:ln>
        </p:spPr>
      </p:pic>
      <p:sp>
        <p:nvSpPr>
          <p:cNvPr id="7" name="テキスト ボックス 00">
            <a:extLst>
              <a:ext uri="{FF2B5EF4-FFF2-40B4-BE49-F238E27FC236}">
                <a16:creationId xmlns:a16="http://schemas.microsoft.com/office/drawing/2014/main" id="{A133F803-1BF3-8A46-C430-34A6317A9F16}"/>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dirty="0">
                <a:solidFill>
                  <a:schemeClr val="bg1"/>
                </a:solidFill>
                <a:latin typeface="Meiryo"/>
                <a:ea typeface="Meiryo"/>
              </a:rPr>
              <a:t>06</a:t>
            </a:r>
            <a:endParaRPr lang="ja-JP" sz="2800" b="1" dirty="0">
              <a:solidFill>
                <a:schemeClr val="bg1"/>
              </a:solidFill>
              <a:latin typeface="Meiryo"/>
              <a:ea typeface="Meiryo"/>
            </a:endParaRPr>
          </a:p>
        </p:txBody>
      </p:sp>
      <p:grpSp>
        <p:nvGrpSpPr>
          <p:cNvPr id="9" name="グループ化 8">
            <a:extLst>
              <a:ext uri="{FF2B5EF4-FFF2-40B4-BE49-F238E27FC236}">
                <a16:creationId xmlns:a16="http://schemas.microsoft.com/office/drawing/2014/main" id="{14097C1B-10A4-DC18-42DD-56F7F1C5F598}"/>
              </a:ext>
            </a:extLst>
          </p:cNvPr>
          <p:cNvGrpSpPr/>
          <p:nvPr/>
        </p:nvGrpSpPr>
        <p:grpSpPr>
          <a:xfrm>
            <a:off x="10154487" y="7132940"/>
            <a:ext cx="476056" cy="275437"/>
            <a:chOff x="9952321" y="7089339"/>
            <a:chExt cx="476056" cy="275437"/>
          </a:xfrm>
        </p:grpSpPr>
        <p:sp>
          <p:nvSpPr>
            <p:cNvPr id="6" name="楕円 5">
              <a:extLst>
                <a:ext uri="{FF2B5EF4-FFF2-40B4-BE49-F238E27FC236}">
                  <a16:creationId xmlns:a16="http://schemas.microsoft.com/office/drawing/2014/main" id="{2B8A62FC-142A-3A31-059E-7C8A975B3473}"/>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B7940AC9-DC2E-5A9F-EEAB-B43BBAE5BEE7}"/>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07</a:t>
              </a:r>
              <a:endParaRPr lang="ja-JP" sz="1000" dirty="0">
                <a:latin typeface="Meiryo"/>
                <a:ea typeface="Meiryo"/>
              </a:endParaRPr>
            </a:p>
          </p:txBody>
        </p:sp>
      </p:grpSp>
      <p:sp>
        <p:nvSpPr>
          <p:cNvPr id="4" name="テキスト ボックス タイトル">
            <a:extLst>
              <a:ext uri="{FF2B5EF4-FFF2-40B4-BE49-F238E27FC236}">
                <a16:creationId xmlns:a16="http://schemas.microsoft.com/office/drawing/2014/main" id="{ADB4D50C-D469-C3F1-1BC5-B3F4F19F2F81}"/>
              </a:ext>
            </a:extLst>
          </p:cNvPr>
          <p:cNvSpPr txBox="1"/>
          <p:nvPr/>
        </p:nvSpPr>
        <p:spPr>
          <a:xfrm>
            <a:off x="1681565" y="782689"/>
            <a:ext cx="8468791" cy="52322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800" b="1" dirty="0">
                <a:latin typeface="Meiryo"/>
                <a:ea typeface="Meiryo"/>
                <a:cs typeface="+mn-lt"/>
              </a:rPr>
              <a:t>Scale</a:t>
            </a:r>
            <a:r>
              <a:rPr lang="ja-JP" altLang="en-US" sz="2800" b="1" dirty="0">
                <a:latin typeface="Meiryo"/>
                <a:ea typeface="Meiryo"/>
                <a:cs typeface="+mn-lt"/>
              </a:rPr>
              <a:t> </a:t>
            </a:r>
            <a:r>
              <a:rPr lang="en-US" altLang="ja-JP" sz="2800" b="1" dirty="0">
                <a:latin typeface="Meiryo"/>
                <a:ea typeface="Meiryo"/>
                <a:cs typeface="+mn-lt"/>
              </a:rPr>
              <a:t>of</a:t>
            </a:r>
            <a:r>
              <a:rPr lang="ja-JP" altLang="en-US" sz="2800" b="1" dirty="0">
                <a:latin typeface="Meiryo"/>
                <a:ea typeface="Meiryo"/>
                <a:cs typeface="+mn-lt"/>
              </a:rPr>
              <a:t> </a:t>
            </a:r>
            <a:r>
              <a:rPr lang="en-US" altLang="ja-JP" sz="2800" b="1" dirty="0">
                <a:latin typeface="Meiryo"/>
                <a:ea typeface="Meiryo"/>
                <a:cs typeface="+mn-lt"/>
              </a:rPr>
              <a:t>Operations</a:t>
            </a:r>
            <a:r>
              <a:rPr lang="ja-JP" altLang="en-US" sz="2800" b="1" dirty="0">
                <a:latin typeface="Meiryo"/>
                <a:ea typeface="Meiryo"/>
                <a:cs typeface="+mn-lt"/>
              </a:rPr>
              <a:t> </a:t>
            </a:r>
            <a:r>
              <a:rPr lang="en-US" altLang="ja-JP" sz="2800" b="1" dirty="0">
                <a:latin typeface="Meiryo"/>
                <a:ea typeface="Meiryo"/>
                <a:cs typeface="+mn-lt"/>
              </a:rPr>
              <a:t>by</a:t>
            </a:r>
            <a:r>
              <a:rPr lang="ja-JP" altLang="en-US" sz="2800" b="1" dirty="0">
                <a:latin typeface="Meiryo"/>
                <a:ea typeface="Meiryo"/>
                <a:cs typeface="+mn-lt"/>
              </a:rPr>
              <a:t> </a:t>
            </a:r>
            <a:r>
              <a:rPr lang="en-US" altLang="ja-JP" sz="2800" b="1" dirty="0">
                <a:latin typeface="Meiryo"/>
                <a:ea typeface="Meiryo"/>
                <a:cs typeface="+mn-lt"/>
              </a:rPr>
              <a:t>Region </a:t>
            </a:r>
            <a:r>
              <a:rPr lang="ja-JP" altLang="ja-JP" sz="2000" b="1">
                <a:latin typeface="Meiryo"/>
                <a:ea typeface="Meiryo"/>
                <a:cs typeface="+mn-lt"/>
              </a:rPr>
              <a:t>（</a:t>
            </a:r>
            <a:r>
              <a:rPr lang="en-US" altLang="ja-JP" sz="2000" b="1" dirty="0">
                <a:latin typeface="Meiryo"/>
                <a:ea typeface="Meiryo"/>
                <a:cs typeface="+mn-lt"/>
              </a:rPr>
              <a:t>Fiscal</a:t>
            </a:r>
            <a:r>
              <a:rPr lang="ja-JP" altLang="ja-JP" sz="2000" b="1" dirty="0">
                <a:latin typeface="Meiryo"/>
                <a:ea typeface="Meiryo"/>
                <a:cs typeface="+mn-lt"/>
              </a:rPr>
              <a:t> </a:t>
            </a:r>
            <a:r>
              <a:rPr lang="en-US" altLang="ja-JP" sz="2000" b="1" dirty="0">
                <a:latin typeface="Meiryo"/>
                <a:ea typeface="Meiryo"/>
                <a:cs typeface="+mn-lt"/>
              </a:rPr>
              <a:t>20</a:t>
            </a:r>
            <a:r>
              <a:rPr lang="ja-JP" altLang="ja-JP" sz="2000" b="1">
                <a:latin typeface="Meiryo"/>
                <a:ea typeface="Meiryo"/>
                <a:cs typeface="+mn-lt"/>
              </a:rPr>
              <a:t>24</a:t>
            </a:r>
            <a:r>
              <a:rPr lang="ja-JP" altLang="en-US" sz="2000" b="1">
                <a:latin typeface="Meiryo"/>
                <a:ea typeface="Meiryo"/>
                <a:cs typeface="+mn-lt"/>
              </a:rPr>
              <a:t>）</a:t>
            </a:r>
            <a:endParaRPr lang="en-US" altLang="ja-JP" sz="2000" b="1">
              <a:latin typeface="Meiryo"/>
              <a:ea typeface="Meiryo"/>
            </a:endParaRPr>
          </a:p>
        </p:txBody>
      </p:sp>
      <p:grpSp>
        <p:nvGrpSpPr>
          <p:cNvPr id="10" name="グループ化 9">
            <a:extLst>
              <a:ext uri="{FF2B5EF4-FFF2-40B4-BE49-F238E27FC236}">
                <a16:creationId xmlns:a16="http://schemas.microsoft.com/office/drawing/2014/main" id="{5DA592E9-507A-B69E-5F21-F1DD37D7A82E}"/>
              </a:ext>
            </a:extLst>
          </p:cNvPr>
          <p:cNvGrpSpPr/>
          <p:nvPr/>
        </p:nvGrpSpPr>
        <p:grpSpPr>
          <a:xfrm>
            <a:off x="423841" y="1784782"/>
            <a:ext cx="10086985" cy="1354217"/>
            <a:chOff x="423841" y="1784782"/>
            <a:chExt cx="10086985" cy="1354217"/>
          </a:xfrm>
        </p:grpSpPr>
        <p:sp>
          <p:nvSpPr>
            <p:cNvPr id="17" name="テキスト ボックス 2">
              <a:extLst>
                <a:ext uri="{FF2B5EF4-FFF2-40B4-BE49-F238E27FC236}">
                  <a16:creationId xmlns:a16="http://schemas.microsoft.com/office/drawing/2014/main" id="{DC378A79-5BEE-EA80-BEBC-D8169163C2DC}"/>
                </a:ext>
              </a:extLst>
            </p:cNvPr>
            <p:cNvSpPr txBox="1"/>
            <p:nvPr/>
          </p:nvSpPr>
          <p:spPr>
            <a:xfrm>
              <a:off x="423841" y="1784782"/>
              <a:ext cx="5009031" cy="13542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600" b="1">
                  <a:solidFill>
                    <a:srgbClr val="3AB483"/>
                  </a:solidFill>
                  <a:latin typeface="Meiryo"/>
                  <a:ea typeface="Meiryo"/>
                  <a:cs typeface="+mn-lt"/>
                </a:rPr>
                <a:t>●</a:t>
              </a:r>
              <a:r>
                <a:rPr lang="ja-JP" altLang="en-US" sz="1600" b="1">
                  <a:latin typeface="Meiryo"/>
                  <a:ea typeface="Meiryo"/>
                  <a:cs typeface="+mn-lt"/>
                </a:rPr>
                <a:t>Southeast Asia and Pacific</a:t>
              </a:r>
              <a:endParaRPr lang="ja-JP" sz="1600" b="1">
                <a:latin typeface="Meiryo"/>
                <a:ea typeface="Meiryo"/>
              </a:endParaRPr>
            </a:p>
            <a:p>
              <a:r>
                <a:rPr lang="ja-JP" altLang="en-US" sz="1200">
                  <a:latin typeface="Meiryo"/>
                  <a:ea typeface="Meiryo"/>
                  <a:cs typeface="+mn-lt"/>
                </a:rPr>
                <a:t>    Cooperation with </a:t>
              </a:r>
              <a:r>
                <a:rPr lang="en-US" altLang="ja-JP" sz="3300" b="1">
                  <a:latin typeface="Meiryo"/>
                  <a:ea typeface="+mn-lt"/>
                  <a:cs typeface="+mn-lt"/>
                </a:rPr>
                <a:t>23</a:t>
              </a:r>
              <a:r>
                <a:rPr lang="en-US" altLang="ja-JP" sz="1200" b="1">
                  <a:latin typeface="Meiryo"/>
                  <a:ea typeface="+mn-lt"/>
                  <a:cs typeface="+mn-lt"/>
                </a:rPr>
                <a:t> countries</a:t>
              </a:r>
            </a:p>
            <a:p>
              <a:r>
                <a:rPr lang="ja-JP" altLang="en-US" sz="1200">
                  <a:latin typeface="Meiryo"/>
                  <a:ea typeface="Meiryo"/>
                  <a:cs typeface="+mn-lt"/>
                </a:rPr>
                <a:t>    Total value of JICA programs</a:t>
              </a:r>
              <a:r>
                <a:rPr lang="ja-JP" altLang="en-US" sz="1200" dirty="0">
                  <a:latin typeface="Meiryo"/>
                  <a:ea typeface="Meiryo"/>
                </a:rPr>
                <a:t> </a:t>
              </a:r>
              <a:r>
                <a:rPr lang="en-US" sz="2000" b="1">
                  <a:latin typeface="Meiryo"/>
                  <a:ea typeface="+mn-lt"/>
                  <a:cs typeface="+mn-lt"/>
                </a:rPr>
                <a:t>¥</a:t>
              </a:r>
              <a:r>
                <a:rPr lang="en-US" sz="1200" b="1" dirty="0">
                  <a:latin typeface="Meiryo"/>
                  <a:ea typeface="+mn-lt"/>
                  <a:cs typeface="+mn-lt"/>
                </a:rPr>
                <a:t> </a:t>
              </a:r>
              <a:r>
                <a:rPr lang="en-US" altLang="ja-JP" sz="3300" b="1">
                  <a:latin typeface="Meiryo"/>
                  <a:ea typeface="+mn-lt"/>
                  <a:cs typeface="+mn-lt"/>
                </a:rPr>
                <a:t>614.9</a:t>
              </a:r>
              <a:r>
                <a:rPr lang="en-US" altLang="ja-JP" sz="1200" b="1" dirty="0">
                  <a:latin typeface="Meiryo"/>
                  <a:ea typeface="+mn-lt"/>
                </a:rPr>
                <a:t> </a:t>
              </a:r>
              <a:r>
                <a:rPr lang="en-US" altLang="ja-JP" sz="1200" b="1">
                  <a:latin typeface="Meiryo"/>
                  <a:ea typeface="+mn-lt"/>
                  <a:cs typeface="+mn-lt"/>
                </a:rPr>
                <a:t>billion</a:t>
              </a:r>
              <a:endParaRPr lang="ja-JP" sz="1200" b="1">
                <a:latin typeface="Meiryo"/>
                <a:ea typeface="Meiryo"/>
              </a:endParaRPr>
            </a:p>
          </p:txBody>
        </p:sp>
        <p:sp>
          <p:nvSpPr>
            <p:cNvPr id="18" name="テキスト ボックス 10">
              <a:extLst>
                <a:ext uri="{FF2B5EF4-FFF2-40B4-BE49-F238E27FC236}">
                  <a16:creationId xmlns:a16="http://schemas.microsoft.com/office/drawing/2014/main" id="{B59578E6-A37D-482E-8F1D-727C4D8617B3}"/>
                </a:ext>
              </a:extLst>
            </p:cNvPr>
            <p:cNvSpPr txBox="1"/>
            <p:nvPr/>
          </p:nvSpPr>
          <p:spPr>
            <a:xfrm>
              <a:off x="5501795" y="1784782"/>
              <a:ext cx="5009031" cy="13542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600" b="1">
                  <a:solidFill>
                    <a:srgbClr val="3AB483"/>
                  </a:solidFill>
                  <a:latin typeface="Meiryo"/>
                  <a:ea typeface="Meiryo"/>
                  <a:cs typeface="+mn-lt"/>
                </a:rPr>
                <a:t>●</a:t>
              </a:r>
              <a:r>
                <a:rPr lang="ja-JP" altLang="en-US" sz="1600" b="1">
                  <a:latin typeface="Meiryo"/>
                  <a:ea typeface="Meiryo"/>
                  <a:cs typeface="+mn-lt"/>
                </a:rPr>
                <a:t>Latin America and the Caribbean</a:t>
              </a:r>
              <a:endParaRPr lang="ja-JP" sz="1600" b="1">
                <a:latin typeface="Meiryo"/>
                <a:ea typeface="Meiryo"/>
              </a:endParaRPr>
            </a:p>
            <a:p>
              <a:r>
                <a:rPr lang="ja-JP" altLang="en-US" sz="1200">
                  <a:latin typeface="Meiryo"/>
                  <a:ea typeface="Meiryo"/>
                  <a:cs typeface="+mn-lt"/>
                </a:rPr>
                <a:t>    Cooperation with </a:t>
              </a:r>
              <a:r>
                <a:rPr lang="en-US" altLang="ja-JP" sz="3300" b="1">
                  <a:latin typeface="Meiryo"/>
                  <a:ea typeface="+mn-lt"/>
                  <a:cs typeface="+mn-lt"/>
                </a:rPr>
                <a:t> 32</a:t>
              </a:r>
              <a:r>
                <a:rPr lang="en-US" altLang="ja-JP" sz="1200" b="1">
                  <a:latin typeface="Meiryo"/>
                  <a:ea typeface="+mn-lt"/>
                  <a:cs typeface="+mn-lt"/>
                </a:rPr>
                <a:t> countries</a:t>
              </a:r>
            </a:p>
            <a:p>
              <a:r>
                <a:rPr lang="ja-JP" altLang="en-US" sz="1200" dirty="0">
                  <a:latin typeface="Meiryo"/>
                  <a:ea typeface="Meiryo"/>
                  <a:cs typeface="+mn-lt"/>
                </a:rPr>
                <a:t>    Total value of JICA programs</a:t>
              </a:r>
              <a:r>
                <a:rPr lang="ja-JP" altLang="en-US" sz="1200" dirty="0">
                  <a:latin typeface="Meiryo"/>
                  <a:ea typeface="Meiryo"/>
                </a:rPr>
                <a:t> </a:t>
              </a:r>
              <a:r>
                <a:rPr lang="en-US" sz="2000" b="1" dirty="0">
                  <a:latin typeface="Meiryo"/>
                  <a:ea typeface="+mn-lt"/>
                  <a:cs typeface="+mn-lt"/>
                </a:rPr>
                <a:t>¥</a:t>
              </a:r>
              <a:r>
                <a:rPr lang="en-US" sz="1200" b="1" dirty="0">
                  <a:latin typeface="Meiryo"/>
                  <a:ea typeface="+mn-lt"/>
                  <a:cs typeface="+mn-lt"/>
                </a:rPr>
                <a:t> </a:t>
              </a:r>
              <a:r>
                <a:rPr lang="en-US" altLang="ja-JP" sz="3300" b="1">
                  <a:latin typeface="Meiryo"/>
                  <a:ea typeface="+mn-lt"/>
                  <a:cs typeface="+mn-lt"/>
                </a:rPr>
                <a:t>222.6</a:t>
              </a:r>
              <a:r>
                <a:rPr lang="en-US" altLang="ja-JP" sz="1200" b="1" dirty="0">
                  <a:latin typeface="Meiryo"/>
                  <a:ea typeface="+mn-lt"/>
                  <a:cs typeface="+mn-lt"/>
                </a:rPr>
                <a:t> billion</a:t>
              </a:r>
              <a:endParaRPr lang="ja-JP" sz="1200" b="1" dirty="0">
                <a:latin typeface="Meiryo"/>
                <a:ea typeface="Meiryo"/>
              </a:endParaRPr>
            </a:p>
          </p:txBody>
        </p:sp>
      </p:grpSp>
      <p:grpSp>
        <p:nvGrpSpPr>
          <p:cNvPr id="11" name="グループ化 10">
            <a:extLst>
              <a:ext uri="{FF2B5EF4-FFF2-40B4-BE49-F238E27FC236}">
                <a16:creationId xmlns:a16="http://schemas.microsoft.com/office/drawing/2014/main" id="{B9462390-1820-702C-33DF-AFF6C6CC327F}"/>
              </a:ext>
            </a:extLst>
          </p:cNvPr>
          <p:cNvGrpSpPr/>
          <p:nvPr/>
        </p:nvGrpSpPr>
        <p:grpSpPr>
          <a:xfrm>
            <a:off x="423841" y="3730987"/>
            <a:ext cx="10221762" cy="1354217"/>
            <a:chOff x="423841" y="3730987"/>
            <a:chExt cx="10221762" cy="1354217"/>
          </a:xfrm>
        </p:grpSpPr>
        <p:sp>
          <p:nvSpPr>
            <p:cNvPr id="15" name="テキスト ボックス 3">
              <a:extLst>
                <a:ext uri="{FF2B5EF4-FFF2-40B4-BE49-F238E27FC236}">
                  <a16:creationId xmlns:a16="http://schemas.microsoft.com/office/drawing/2014/main" id="{6FF4F9B1-A98C-E286-D673-7A3A54F490CE}"/>
                </a:ext>
              </a:extLst>
            </p:cNvPr>
            <p:cNvSpPr txBox="1"/>
            <p:nvPr/>
          </p:nvSpPr>
          <p:spPr>
            <a:xfrm>
              <a:off x="423841" y="3730987"/>
              <a:ext cx="5143808" cy="13542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600" b="1" dirty="0">
                  <a:solidFill>
                    <a:srgbClr val="3AB483"/>
                  </a:solidFill>
                  <a:latin typeface="Meiryo"/>
                  <a:ea typeface="Meiryo"/>
                  <a:cs typeface="+mn-lt"/>
                </a:rPr>
                <a:t>●</a:t>
              </a:r>
              <a:r>
                <a:rPr lang="en-US" altLang="ja-JP" sz="1600" b="1" dirty="0">
                  <a:latin typeface="Meiryo"/>
                  <a:ea typeface="Meiryo"/>
                  <a:cs typeface="+mn-lt"/>
                </a:rPr>
                <a:t>E</a:t>
              </a:r>
              <a:r>
                <a:rPr lang="ja-JP" altLang="en-US" sz="1600" b="1" dirty="0">
                  <a:latin typeface="Meiryo"/>
                  <a:ea typeface="Meiryo"/>
                  <a:cs typeface="+mn-lt"/>
                </a:rPr>
                <a:t>ast Asia, Central Asia, </a:t>
              </a:r>
              <a:r>
                <a:rPr lang="ja-JP" sz="1600" b="1" dirty="0">
                  <a:latin typeface="Meiryo"/>
                  <a:ea typeface="Meiryo"/>
                  <a:cs typeface="+mn-lt"/>
                </a:rPr>
                <a:t>and </a:t>
              </a:r>
              <a:r>
                <a:rPr lang="en-US" altLang="ja-JP" sz="1600" b="1" dirty="0">
                  <a:latin typeface="Meiryo"/>
                  <a:ea typeface="Meiryo"/>
                  <a:cs typeface="+mn-lt"/>
                </a:rPr>
                <a:t>the</a:t>
              </a:r>
              <a:r>
                <a:rPr lang="ja-JP" altLang="en-US" sz="1600" b="1" dirty="0">
                  <a:latin typeface="Meiryo"/>
                  <a:ea typeface="Meiryo"/>
                  <a:cs typeface="+mn-lt"/>
                </a:rPr>
                <a:t> </a:t>
              </a:r>
              <a:r>
                <a:rPr lang="en-US" altLang="ja-JP" sz="1600" b="1" dirty="0">
                  <a:latin typeface="Meiryo"/>
                  <a:ea typeface="Meiryo"/>
                  <a:cs typeface="+mn-lt"/>
                </a:rPr>
                <a:t>C</a:t>
              </a:r>
              <a:r>
                <a:rPr lang="ja-JP" sz="1600" b="1" dirty="0">
                  <a:latin typeface="Meiryo"/>
                  <a:ea typeface="Meiryo"/>
                  <a:cs typeface="+mn-lt"/>
                </a:rPr>
                <a:t>auc</a:t>
              </a:r>
              <a:r>
                <a:rPr lang="en-US" altLang="ja-JP" sz="1600" b="1" dirty="0" err="1">
                  <a:latin typeface="Meiryo"/>
                  <a:ea typeface="Meiryo"/>
                  <a:cs typeface="+mn-lt"/>
                </a:rPr>
                <a:t>asus</a:t>
              </a:r>
              <a:endParaRPr lang="ja-JP" sz="1600" b="1" dirty="0" err="1">
                <a:latin typeface="Meiryo"/>
                <a:ea typeface="Meiryo"/>
              </a:endParaRPr>
            </a:p>
            <a:p>
              <a:r>
                <a:rPr lang="ja-JP" altLang="en-US" sz="1200">
                  <a:latin typeface="Meiryo"/>
                  <a:ea typeface="Meiryo"/>
                  <a:cs typeface="+mn-lt"/>
                </a:rPr>
                <a:t>    Cooperation with </a:t>
              </a:r>
              <a:r>
                <a:rPr lang="en-US" altLang="ja-JP" sz="1200" b="1" dirty="0">
                  <a:latin typeface="Meiryo"/>
                  <a:ea typeface="+mn-lt"/>
                  <a:cs typeface="+mn-lt"/>
                </a:rPr>
                <a:t> </a:t>
              </a:r>
              <a:r>
                <a:rPr lang="en-US" altLang="ja-JP" sz="3300" b="1">
                  <a:latin typeface="Meiryo"/>
                  <a:ea typeface="+mn-lt"/>
                  <a:cs typeface="+mn-lt"/>
                </a:rPr>
                <a:t>9</a:t>
              </a:r>
              <a:r>
                <a:rPr lang="en-US" altLang="ja-JP" sz="1200" b="1">
                  <a:latin typeface="Meiryo"/>
                  <a:ea typeface="+mn-lt"/>
                  <a:cs typeface="+mn-lt"/>
                </a:rPr>
                <a:t> countries</a:t>
              </a:r>
              <a:endParaRPr lang="en-US" altLang="ja-JP" sz="1200" b="1" dirty="0">
                <a:latin typeface="Meiryo"/>
                <a:ea typeface="+mn-lt"/>
                <a:cs typeface="+mn-lt"/>
              </a:endParaRPr>
            </a:p>
            <a:p>
              <a:r>
                <a:rPr lang="ja-JP" altLang="en-US" sz="1200" dirty="0">
                  <a:latin typeface="Meiryo"/>
                  <a:ea typeface="Meiryo"/>
                  <a:cs typeface="+mn-lt"/>
                </a:rPr>
                <a:t>    Total value of JICA programs</a:t>
              </a:r>
              <a:r>
                <a:rPr lang="ja-JP" altLang="en-US" sz="1200" dirty="0">
                  <a:latin typeface="Meiryo"/>
                  <a:ea typeface="Meiryo"/>
                </a:rPr>
                <a:t> </a:t>
              </a:r>
              <a:r>
                <a:rPr lang="en-US" altLang="ja-JP" sz="2000" b="1" dirty="0">
                  <a:latin typeface="Meiryo"/>
                  <a:ea typeface="+mn-lt"/>
                  <a:cs typeface="+mn-lt"/>
                </a:rPr>
                <a:t>¥</a:t>
              </a:r>
              <a:r>
                <a:rPr lang="en-US" altLang="ja-JP" sz="1200" b="1" dirty="0">
                  <a:latin typeface="Meiryo"/>
                  <a:ea typeface="+mn-lt"/>
                  <a:cs typeface="+mn-lt"/>
                </a:rPr>
                <a:t> </a:t>
              </a:r>
              <a:r>
                <a:rPr lang="en-US" altLang="ja-JP" sz="3300" b="1">
                  <a:latin typeface="Meiryo"/>
                  <a:ea typeface="+mn-lt"/>
                  <a:cs typeface="+mn-lt"/>
                </a:rPr>
                <a:t>88.2</a:t>
              </a:r>
              <a:r>
                <a:rPr lang="en-US" altLang="ja-JP" sz="1200" b="1" dirty="0">
                  <a:latin typeface="Meiryo"/>
                  <a:ea typeface="+mn-lt"/>
                </a:rPr>
                <a:t> </a:t>
              </a:r>
              <a:r>
                <a:rPr lang="en-US" altLang="ja-JP" sz="1200" b="1">
                  <a:latin typeface="Meiryo"/>
                  <a:ea typeface="+mn-lt"/>
                  <a:cs typeface="+mn-lt"/>
                </a:rPr>
                <a:t>billion</a:t>
              </a:r>
              <a:endParaRPr lang="ja-JP" sz="1200" b="1">
                <a:latin typeface="Meiryo"/>
                <a:ea typeface="Meiryo"/>
              </a:endParaRPr>
            </a:p>
          </p:txBody>
        </p:sp>
        <p:sp>
          <p:nvSpPr>
            <p:cNvPr id="16" name="テキスト ボックス 11">
              <a:extLst>
                <a:ext uri="{FF2B5EF4-FFF2-40B4-BE49-F238E27FC236}">
                  <a16:creationId xmlns:a16="http://schemas.microsoft.com/office/drawing/2014/main" id="{DDB48585-38E4-B8A0-0395-E583F4A2DFDE}"/>
                </a:ext>
              </a:extLst>
            </p:cNvPr>
            <p:cNvSpPr txBox="1"/>
            <p:nvPr/>
          </p:nvSpPr>
          <p:spPr>
            <a:xfrm>
              <a:off x="5501795" y="3730987"/>
              <a:ext cx="5143808" cy="13542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600" b="1">
                  <a:solidFill>
                    <a:srgbClr val="3AB483"/>
                  </a:solidFill>
                  <a:latin typeface="Meiryo"/>
                  <a:ea typeface="Meiryo"/>
                  <a:cs typeface="+mn-lt"/>
                </a:rPr>
                <a:t>●</a:t>
              </a:r>
              <a:r>
                <a:rPr lang="en-US" altLang="ja-JP" sz="1600" b="1">
                  <a:latin typeface="Meiryo"/>
                  <a:ea typeface="Meiryo"/>
                  <a:cs typeface="+mn-lt"/>
                </a:rPr>
                <a:t>Africa</a:t>
              </a:r>
              <a:endParaRPr lang="ja-JP" sz="1600" b="1">
                <a:latin typeface="Meiryo"/>
                <a:ea typeface="Meiryo"/>
              </a:endParaRPr>
            </a:p>
            <a:p>
              <a:r>
                <a:rPr lang="ja-JP" altLang="en-US" sz="1200">
                  <a:latin typeface="Meiryo"/>
                  <a:ea typeface="Meiryo"/>
                  <a:cs typeface="+mn-lt"/>
                </a:rPr>
                <a:t>    Cooperation with </a:t>
              </a:r>
              <a:r>
                <a:rPr lang="en-US" altLang="ja-JP" sz="3300" b="1" dirty="0">
                  <a:latin typeface="Meiryo"/>
                  <a:ea typeface="+mn-lt"/>
                  <a:cs typeface="+mn-lt"/>
                </a:rPr>
                <a:t> </a:t>
              </a:r>
              <a:r>
                <a:rPr lang="en-US" altLang="ja-JP" sz="3300" b="1">
                  <a:latin typeface="Meiryo"/>
                  <a:ea typeface="+mn-lt"/>
                  <a:cs typeface="+mn-lt"/>
                </a:rPr>
                <a:t>49</a:t>
              </a:r>
              <a:r>
                <a:rPr lang="en-US" altLang="ja-JP" sz="1200" b="1">
                  <a:latin typeface="Meiryo"/>
                  <a:ea typeface="+mn-lt"/>
                  <a:cs typeface="+mn-lt"/>
                </a:rPr>
                <a:t> countries</a:t>
              </a:r>
              <a:endParaRPr lang="en-US" altLang="ja-JP" sz="1200" b="1" dirty="0">
                <a:latin typeface="Meiryo"/>
                <a:ea typeface="+mn-lt"/>
                <a:cs typeface="+mn-lt"/>
              </a:endParaRPr>
            </a:p>
            <a:p>
              <a:r>
                <a:rPr lang="ja-JP" altLang="en-US" sz="1200">
                  <a:latin typeface="Meiryo"/>
                  <a:ea typeface="Meiryo"/>
                  <a:cs typeface="+mn-lt"/>
                </a:rPr>
                <a:t>    Total value of JICA programs</a:t>
              </a:r>
              <a:r>
                <a:rPr lang="ja-JP" altLang="en-US" sz="1200" dirty="0">
                  <a:latin typeface="Meiryo"/>
                  <a:ea typeface="Meiryo"/>
                </a:rPr>
                <a:t> </a:t>
              </a:r>
              <a:r>
                <a:rPr lang="en-US" altLang="ja-JP" sz="2000" b="1">
                  <a:latin typeface="Meiryo"/>
                  <a:ea typeface="+mn-lt"/>
                  <a:cs typeface="+mn-lt"/>
                </a:rPr>
                <a:t>¥</a:t>
              </a:r>
              <a:r>
                <a:rPr lang="en-US" altLang="ja-JP" sz="1200" b="1" dirty="0">
                  <a:latin typeface="Meiryo"/>
                  <a:ea typeface="+mn-lt"/>
                  <a:cs typeface="+mn-lt"/>
                </a:rPr>
                <a:t> </a:t>
              </a:r>
              <a:r>
                <a:rPr lang="en-US" altLang="ja-JP" sz="3300" b="1">
                  <a:latin typeface="Meiryo"/>
                  <a:ea typeface="+mn-lt"/>
                  <a:cs typeface="+mn-lt"/>
                </a:rPr>
                <a:t>133.3</a:t>
              </a:r>
              <a:r>
                <a:rPr lang="en-US" altLang="ja-JP" sz="1200" b="1" dirty="0">
                  <a:latin typeface="Meiryo"/>
                  <a:ea typeface="+mn-lt"/>
                </a:rPr>
                <a:t> </a:t>
              </a:r>
              <a:r>
                <a:rPr lang="en-US" altLang="ja-JP" sz="1200" b="1">
                  <a:latin typeface="Meiryo"/>
                  <a:ea typeface="+mn-lt"/>
                  <a:cs typeface="+mn-lt"/>
                </a:rPr>
                <a:t>billion</a:t>
              </a:r>
              <a:endParaRPr lang="ja-JP" sz="1200" b="1">
                <a:latin typeface="Meiryo"/>
                <a:ea typeface="Meiryo"/>
              </a:endParaRPr>
            </a:p>
          </p:txBody>
        </p:sp>
      </p:grpSp>
      <p:grpSp>
        <p:nvGrpSpPr>
          <p:cNvPr id="12" name="グループ化 11">
            <a:extLst>
              <a:ext uri="{FF2B5EF4-FFF2-40B4-BE49-F238E27FC236}">
                <a16:creationId xmlns:a16="http://schemas.microsoft.com/office/drawing/2014/main" id="{C08C89BA-151C-05E2-F1D5-29583583AB76}"/>
              </a:ext>
            </a:extLst>
          </p:cNvPr>
          <p:cNvGrpSpPr/>
          <p:nvPr/>
        </p:nvGrpSpPr>
        <p:grpSpPr>
          <a:xfrm>
            <a:off x="423841" y="5677192"/>
            <a:ext cx="10221762" cy="1354217"/>
            <a:chOff x="423841" y="5677192"/>
            <a:chExt cx="10221762" cy="1354217"/>
          </a:xfrm>
        </p:grpSpPr>
        <p:sp>
          <p:nvSpPr>
            <p:cNvPr id="13" name="テキスト ボックス 9">
              <a:extLst>
                <a:ext uri="{FF2B5EF4-FFF2-40B4-BE49-F238E27FC236}">
                  <a16:creationId xmlns:a16="http://schemas.microsoft.com/office/drawing/2014/main" id="{D60B402B-1637-C54A-C248-7EB571C4ECA6}"/>
                </a:ext>
              </a:extLst>
            </p:cNvPr>
            <p:cNvSpPr txBox="1"/>
            <p:nvPr/>
          </p:nvSpPr>
          <p:spPr>
            <a:xfrm>
              <a:off x="423841" y="5677192"/>
              <a:ext cx="5484715" cy="13542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600" b="1">
                  <a:solidFill>
                    <a:srgbClr val="3AB483"/>
                  </a:solidFill>
                  <a:latin typeface="Meiryo"/>
                  <a:ea typeface="Meiryo"/>
                  <a:cs typeface="+mn-lt"/>
                </a:rPr>
                <a:t>●</a:t>
              </a:r>
              <a:r>
                <a:rPr lang="en-US" altLang="ja-JP" sz="1600" b="1">
                  <a:latin typeface="Meiryo"/>
                  <a:ea typeface="Meiryo"/>
                  <a:cs typeface="+mn-lt"/>
                </a:rPr>
                <a:t>South Asia</a:t>
              </a:r>
              <a:endParaRPr lang="ja-JP" sz="1600" b="1">
                <a:latin typeface="Meiryo"/>
                <a:ea typeface="Meiryo"/>
              </a:endParaRPr>
            </a:p>
            <a:p>
              <a:r>
                <a:rPr lang="ja-JP" altLang="en-US" sz="1200">
                  <a:latin typeface="Meiryo"/>
                  <a:ea typeface="Meiryo"/>
                  <a:cs typeface="+mn-lt"/>
                </a:rPr>
                <a:t>    Cooperation with </a:t>
              </a:r>
              <a:r>
                <a:rPr lang="en-US" altLang="ja-JP" sz="1200" b="1" dirty="0">
                  <a:latin typeface="Meiryo"/>
                  <a:ea typeface="+mn-lt"/>
                  <a:cs typeface="+mn-lt"/>
                </a:rPr>
                <a:t> </a:t>
              </a:r>
              <a:r>
                <a:rPr lang="en-US" altLang="ja-JP" sz="3300" b="1">
                  <a:latin typeface="Meiryo"/>
                  <a:ea typeface="+mn-lt"/>
                  <a:cs typeface="+mn-lt"/>
                </a:rPr>
                <a:t>8</a:t>
              </a:r>
              <a:r>
                <a:rPr lang="en-US" altLang="ja-JP" sz="1200" b="1">
                  <a:latin typeface="Meiryo"/>
                  <a:ea typeface="+mn-lt"/>
                  <a:cs typeface="+mn-lt"/>
                </a:rPr>
                <a:t> countries</a:t>
              </a:r>
              <a:endParaRPr lang="en-US" altLang="ja-JP" sz="1200" b="1" dirty="0">
                <a:latin typeface="Meiryo"/>
                <a:ea typeface="+mn-lt"/>
                <a:cs typeface="+mn-lt"/>
              </a:endParaRPr>
            </a:p>
            <a:p>
              <a:r>
                <a:rPr lang="ja-JP" altLang="en-US" sz="1200" dirty="0">
                  <a:latin typeface="Meiryo"/>
                  <a:ea typeface="Meiryo"/>
                  <a:cs typeface="+mn-lt"/>
                </a:rPr>
                <a:t>    Total value of JICA programs</a:t>
              </a:r>
              <a:r>
                <a:rPr lang="ja-JP" altLang="en-US" sz="1200" dirty="0">
                  <a:latin typeface="Meiryo"/>
                  <a:ea typeface="Meiryo"/>
                </a:rPr>
                <a:t> </a:t>
              </a:r>
              <a:r>
                <a:rPr lang="en-US" altLang="ja-JP" sz="2000" b="1" dirty="0">
                  <a:latin typeface="Meiryo"/>
                  <a:ea typeface="+mn-lt"/>
                  <a:cs typeface="+mn-lt"/>
                </a:rPr>
                <a:t>¥</a:t>
              </a:r>
              <a:r>
                <a:rPr lang="en-US" altLang="ja-JP" sz="1200" b="1" dirty="0">
                  <a:latin typeface="Meiryo"/>
                  <a:ea typeface="+mn-lt"/>
                  <a:cs typeface="+mn-lt"/>
                </a:rPr>
                <a:t> </a:t>
              </a:r>
              <a:r>
                <a:rPr lang="en-US" altLang="ja-JP" sz="3300" b="1">
                  <a:latin typeface="Meiryo"/>
                  <a:ea typeface="+mn-lt"/>
                  <a:cs typeface="+mn-lt"/>
                </a:rPr>
                <a:t>482.8</a:t>
              </a:r>
              <a:r>
                <a:rPr lang="en-US" altLang="ja-JP" sz="1200" b="1" dirty="0">
                  <a:latin typeface="Meiryo"/>
                  <a:ea typeface="+mn-lt"/>
                </a:rPr>
                <a:t> </a:t>
              </a:r>
              <a:r>
                <a:rPr lang="en-US" altLang="ja-JP" sz="1200" b="1">
                  <a:latin typeface="Meiryo"/>
                  <a:ea typeface="+mn-lt"/>
                  <a:cs typeface="+mn-lt"/>
                </a:rPr>
                <a:t>billion</a:t>
              </a:r>
              <a:endParaRPr lang="ja-JP" sz="1200" b="1">
                <a:latin typeface="Meiryo"/>
                <a:ea typeface="Meiryo"/>
              </a:endParaRPr>
            </a:p>
          </p:txBody>
        </p:sp>
        <p:sp>
          <p:nvSpPr>
            <p:cNvPr id="14" name="テキスト ボックス 12">
              <a:extLst>
                <a:ext uri="{FF2B5EF4-FFF2-40B4-BE49-F238E27FC236}">
                  <a16:creationId xmlns:a16="http://schemas.microsoft.com/office/drawing/2014/main" id="{05ABF33E-8C83-D81D-677F-A7E0355A4BA7}"/>
                </a:ext>
              </a:extLst>
            </p:cNvPr>
            <p:cNvSpPr txBox="1"/>
            <p:nvPr/>
          </p:nvSpPr>
          <p:spPr>
            <a:xfrm>
              <a:off x="5501795" y="5677192"/>
              <a:ext cx="5143808" cy="13542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ja-JP" altLang="en-US" sz="1600" b="1">
                  <a:solidFill>
                    <a:srgbClr val="3AB483"/>
                  </a:solidFill>
                  <a:latin typeface="Meiryo"/>
                  <a:ea typeface="Meiryo"/>
                  <a:cs typeface="+mn-lt"/>
                </a:rPr>
                <a:t>●</a:t>
              </a:r>
              <a:r>
                <a:rPr lang="en-US" altLang="ja-JP" sz="1600" b="1">
                  <a:latin typeface="Meiryo"/>
                  <a:ea typeface="Meiryo"/>
                  <a:cs typeface="+mn-lt"/>
                </a:rPr>
                <a:t>Middle East and Europe</a:t>
              </a:r>
              <a:endParaRPr lang="ja-JP" sz="1600" b="1">
                <a:latin typeface="Meiryo"/>
                <a:ea typeface="Meiryo"/>
              </a:endParaRPr>
            </a:p>
            <a:p>
              <a:r>
                <a:rPr lang="ja-JP" altLang="en-US" sz="1200">
                  <a:latin typeface="Meiryo"/>
                  <a:ea typeface="Meiryo"/>
                  <a:cs typeface="+mn-lt"/>
                </a:rPr>
                <a:t>    Cooperation with </a:t>
              </a:r>
              <a:r>
                <a:rPr lang="en-US" altLang="ja-JP" sz="3300" b="1">
                  <a:latin typeface="Meiryo"/>
                  <a:ea typeface="+mn-lt"/>
                  <a:cs typeface="+mn-lt"/>
                </a:rPr>
                <a:t>24</a:t>
              </a:r>
              <a:r>
                <a:rPr lang="en-US" altLang="ja-JP" sz="1200" b="1">
                  <a:latin typeface="Meiryo"/>
                  <a:ea typeface="+mn-lt"/>
                  <a:cs typeface="+mn-lt"/>
                </a:rPr>
                <a:t> countries and regions</a:t>
              </a:r>
              <a:endParaRPr lang="en-US" altLang="ja-JP" sz="1200" b="1" dirty="0">
                <a:latin typeface="Meiryo"/>
                <a:ea typeface="+mn-lt"/>
                <a:cs typeface="+mn-lt"/>
              </a:endParaRPr>
            </a:p>
            <a:p>
              <a:r>
                <a:rPr lang="ja-JP" altLang="en-US" sz="1200">
                  <a:latin typeface="Meiryo"/>
                  <a:ea typeface="Meiryo"/>
                  <a:cs typeface="+mn-lt"/>
                </a:rPr>
                <a:t>    Total value of JICA programs</a:t>
              </a:r>
              <a:r>
                <a:rPr lang="ja-JP" altLang="en-US" sz="1200" dirty="0">
                  <a:latin typeface="Meiryo"/>
                  <a:ea typeface="Meiryo"/>
                </a:rPr>
                <a:t> </a:t>
              </a:r>
              <a:r>
                <a:rPr lang="en-US" altLang="ja-JP" sz="2000" b="1" dirty="0">
                  <a:latin typeface="Meiryo"/>
                  <a:ea typeface="+mn-lt"/>
                  <a:cs typeface="+mn-lt"/>
                </a:rPr>
                <a:t>¥</a:t>
              </a:r>
              <a:r>
                <a:rPr lang="en-US" altLang="ja-JP" sz="1200" b="1" dirty="0">
                  <a:latin typeface="Meiryo"/>
                  <a:ea typeface="+mn-lt"/>
                  <a:cs typeface="+mn-lt"/>
                </a:rPr>
                <a:t> </a:t>
              </a:r>
              <a:r>
                <a:rPr lang="en-US" altLang="ja-JP" sz="3300" b="1">
                  <a:latin typeface="Meiryo"/>
                  <a:ea typeface="+mn-lt"/>
                  <a:cs typeface="+mn-lt"/>
                </a:rPr>
                <a:t>238.5</a:t>
              </a:r>
              <a:r>
                <a:rPr lang="en-US" altLang="ja-JP" sz="1200" b="1" dirty="0">
                  <a:latin typeface="Meiryo"/>
                  <a:ea typeface="+mn-lt"/>
                </a:rPr>
                <a:t> </a:t>
              </a:r>
              <a:r>
                <a:rPr lang="en-US" altLang="ja-JP" sz="1200" b="1">
                  <a:latin typeface="Meiryo"/>
                  <a:ea typeface="+mn-lt"/>
                  <a:cs typeface="+mn-lt"/>
                </a:rPr>
                <a:t>billion</a:t>
              </a:r>
              <a:endParaRPr lang="ja-JP" sz="1200" b="1">
                <a:latin typeface="Meiryo"/>
                <a:ea typeface="Meiryo"/>
              </a:endParaRPr>
            </a:p>
          </p:txBody>
        </p:sp>
      </p:grpSp>
    </p:spTree>
    <p:extLst>
      <p:ext uri="{BB962C8B-B14F-4D97-AF65-F5344CB8AC3E}">
        <p14:creationId xmlns:p14="http://schemas.microsoft.com/office/powerpoint/2010/main" val="233662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8952-C0C3-F3A8-0531-0638E58408AC}"/>
            </a:ext>
          </a:extLst>
        </p:cNvPr>
        <p:cNvGrpSpPr/>
        <p:nvPr/>
      </p:nvGrpSpPr>
      <p:grpSpPr>
        <a:xfrm>
          <a:off x="0" y="0"/>
          <a:ext cx="0" cy="0"/>
          <a:chOff x="0" y="0"/>
          <a:chExt cx="0" cy="0"/>
        </a:xfrm>
      </p:grpSpPr>
      <p:grpSp>
        <p:nvGrpSpPr>
          <p:cNvPr id="8" name="ガイド" hidden="1">
            <a:extLst>
              <a:ext uri="{FF2B5EF4-FFF2-40B4-BE49-F238E27FC236}">
                <a16:creationId xmlns:a16="http://schemas.microsoft.com/office/drawing/2014/main" id="{9DC49B3F-65FC-DC33-12BC-C82F2B9501F9}"/>
              </a:ext>
            </a:extLst>
          </p:cNvPr>
          <p:cNvGrpSpPr/>
          <p:nvPr/>
        </p:nvGrpSpPr>
        <p:grpSpPr>
          <a:xfrm>
            <a:off x="536312" y="1784002"/>
            <a:ext cx="9612344" cy="5240648"/>
            <a:chOff x="536360" y="1784002"/>
            <a:chExt cx="9612344" cy="5240648"/>
          </a:xfrm>
        </p:grpSpPr>
        <p:sp>
          <p:nvSpPr>
            <p:cNvPr id="4" name="ガイド">
              <a:extLst>
                <a:ext uri="{FF2B5EF4-FFF2-40B4-BE49-F238E27FC236}">
                  <a16:creationId xmlns:a16="http://schemas.microsoft.com/office/drawing/2014/main" id="{C2635BD4-4D63-5183-7FBF-2E25C973ADAB}"/>
                </a:ext>
              </a:extLst>
            </p:cNvPr>
            <p:cNvSpPr/>
            <p:nvPr/>
          </p:nvSpPr>
          <p:spPr>
            <a:xfrm>
              <a:off x="536360" y="1784002"/>
              <a:ext cx="9612344" cy="524064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endParaRPr lang="ja-JP" altLang="en-US" sz="1959"/>
            </a:p>
          </p:txBody>
        </p:sp>
        <p:cxnSp>
          <p:nvCxnSpPr>
            <p:cNvPr id="6" name="直線矢印コネクタ 5">
              <a:extLst>
                <a:ext uri="{FF2B5EF4-FFF2-40B4-BE49-F238E27FC236}">
                  <a16:creationId xmlns:a16="http://schemas.microsoft.com/office/drawing/2014/main" id="{3289C56E-902F-7021-2F58-8A607EADB0D9}"/>
                </a:ext>
              </a:extLst>
            </p:cNvPr>
            <p:cNvCxnSpPr>
              <a:cxnSpLocks/>
            </p:cNvCxnSpPr>
            <p:nvPr/>
          </p:nvCxnSpPr>
          <p:spPr>
            <a:xfrm flipH="1">
              <a:off x="5329169" y="1787212"/>
              <a:ext cx="11318" cy="5234981"/>
            </a:xfrm>
            <a:prstGeom prst="straightConnector1">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 name="テキスト ボックス 00">
            <a:extLst>
              <a:ext uri="{FF2B5EF4-FFF2-40B4-BE49-F238E27FC236}">
                <a16:creationId xmlns:a16="http://schemas.microsoft.com/office/drawing/2014/main" id="{6603B6C4-0376-943D-020F-B29DACF54CF1}"/>
              </a:ext>
            </a:extLst>
          </p:cNvPr>
          <p:cNvSpPr txBox="1"/>
          <p:nvPr/>
        </p:nvSpPr>
        <p:spPr>
          <a:xfrm>
            <a:off x="592410" y="782545"/>
            <a:ext cx="794847"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ja-JP" altLang="en-US" sz="2800" b="1" dirty="0">
                <a:solidFill>
                  <a:schemeClr val="bg1"/>
                </a:solidFill>
                <a:latin typeface="Meiryo"/>
                <a:ea typeface="Meiryo"/>
              </a:rPr>
              <a:t>07</a:t>
            </a:r>
            <a:endParaRPr lang="ja-JP" sz="2800" b="1" dirty="0">
              <a:solidFill>
                <a:schemeClr val="bg1"/>
              </a:solidFill>
              <a:latin typeface="Meiryo"/>
              <a:ea typeface="Meiryo"/>
            </a:endParaRPr>
          </a:p>
        </p:txBody>
      </p:sp>
      <p:pic>
        <p:nvPicPr>
          <p:cNvPr id="14" name="図 13" descr="グラフ, サンバースト図&#10;&#10;AI 生成コンテンツは間違っている可能性があります。">
            <a:extLst>
              <a:ext uri="{FF2B5EF4-FFF2-40B4-BE49-F238E27FC236}">
                <a16:creationId xmlns:a16="http://schemas.microsoft.com/office/drawing/2014/main" id="{056E7010-3D59-4126-156D-B51C0D6F8143}"/>
              </a:ext>
            </a:extLst>
          </p:cNvPr>
          <p:cNvPicPr>
            <a:picLocks noChangeAspect="1"/>
          </p:cNvPicPr>
          <p:nvPr/>
        </p:nvPicPr>
        <p:blipFill>
          <a:blip r:embed="rId2"/>
          <a:stretch>
            <a:fillRect/>
          </a:stretch>
        </p:blipFill>
        <p:spPr>
          <a:xfrm>
            <a:off x="5789350" y="2350000"/>
            <a:ext cx="4115208" cy="4111436"/>
          </a:xfrm>
          <a:prstGeom prst="rect">
            <a:avLst/>
          </a:prstGeom>
          <a:ln>
            <a:noFill/>
          </a:ln>
        </p:spPr>
      </p:pic>
      <p:grpSp>
        <p:nvGrpSpPr>
          <p:cNvPr id="20" name="グループ化 19">
            <a:extLst>
              <a:ext uri="{FF2B5EF4-FFF2-40B4-BE49-F238E27FC236}">
                <a16:creationId xmlns:a16="http://schemas.microsoft.com/office/drawing/2014/main" id="{1E6B98ED-EC0E-BB8C-A45E-B2EC366F222D}"/>
              </a:ext>
            </a:extLst>
          </p:cNvPr>
          <p:cNvGrpSpPr/>
          <p:nvPr/>
        </p:nvGrpSpPr>
        <p:grpSpPr>
          <a:xfrm>
            <a:off x="10154487" y="7132940"/>
            <a:ext cx="476056" cy="275437"/>
            <a:chOff x="9952321" y="7089339"/>
            <a:chExt cx="476056" cy="275437"/>
          </a:xfrm>
        </p:grpSpPr>
        <p:sp>
          <p:nvSpPr>
            <p:cNvPr id="18" name="楕円 17">
              <a:extLst>
                <a:ext uri="{FF2B5EF4-FFF2-40B4-BE49-F238E27FC236}">
                  <a16:creationId xmlns:a16="http://schemas.microsoft.com/office/drawing/2014/main" id="{8EE44C85-8A80-59F4-BDDA-0A12DD98C468}"/>
                </a:ext>
              </a:extLst>
            </p:cNvPr>
            <p:cNvSpPr/>
            <p:nvPr/>
          </p:nvSpPr>
          <p:spPr>
            <a:xfrm>
              <a:off x="10050709" y="7089339"/>
              <a:ext cx="273941" cy="27525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a:extLst>
                <a:ext uri="{FF2B5EF4-FFF2-40B4-BE49-F238E27FC236}">
                  <a16:creationId xmlns:a16="http://schemas.microsoft.com/office/drawing/2014/main" id="{B8610764-17E3-BCD7-5898-20B1E5D9136E}"/>
                </a:ext>
              </a:extLst>
            </p:cNvPr>
            <p:cNvSpPr txBox="1"/>
            <p:nvPr/>
          </p:nvSpPr>
          <p:spPr>
            <a:xfrm>
              <a:off x="9952321" y="7118555"/>
              <a:ext cx="476056"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000" dirty="0">
                  <a:latin typeface="Meiryo"/>
                  <a:ea typeface="Meiryo"/>
                </a:rPr>
                <a:t>08</a:t>
              </a:r>
              <a:endParaRPr lang="ja-JP" dirty="0"/>
            </a:p>
          </p:txBody>
        </p:sp>
      </p:grpSp>
      <p:sp>
        <p:nvSpPr>
          <p:cNvPr id="21" name="テキスト ボックス 20">
            <a:extLst>
              <a:ext uri="{FF2B5EF4-FFF2-40B4-BE49-F238E27FC236}">
                <a16:creationId xmlns:a16="http://schemas.microsoft.com/office/drawing/2014/main" id="{C94A05D7-2391-6AD9-4E46-87101B2439F9}"/>
              </a:ext>
            </a:extLst>
          </p:cNvPr>
          <p:cNvSpPr txBox="1"/>
          <p:nvPr/>
        </p:nvSpPr>
        <p:spPr>
          <a:xfrm>
            <a:off x="5958360" y="6575914"/>
            <a:ext cx="4114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marL="91440" indent="-182880"/>
            <a:r>
              <a:rPr lang="ja-JP" altLang="en-US" sz="900">
                <a:latin typeface="Meiryo"/>
                <a:ea typeface="Meiryo"/>
                <a:cs typeface="+mn-lt"/>
              </a:rPr>
              <a:t>* Technical Cooperation expenses include Technical Cooperation </a:t>
            </a:r>
            <a:r>
              <a:rPr lang="ja-JP" altLang="en-US" sz="900" dirty="0">
                <a:latin typeface="Meiryo"/>
                <a:ea typeface="Meiryo"/>
                <a:cs typeface="+mn-lt"/>
              </a:rPr>
              <a:t>expenses managed under the Finance and Investment Account budget, but exclude administration costs.</a:t>
            </a:r>
            <a:endParaRPr lang="ja-JP" sz="900" dirty="0">
              <a:latin typeface="Meiryo"/>
              <a:ea typeface="Meiryo"/>
            </a:endParaRPr>
          </a:p>
        </p:txBody>
      </p:sp>
      <p:pic>
        <p:nvPicPr>
          <p:cNvPr id="22" name="図 21" descr="アイコン&#10;&#10;AI 生成コンテンツは間違っている可能性があります。">
            <a:extLst>
              <a:ext uri="{FF2B5EF4-FFF2-40B4-BE49-F238E27FC236}">
                <a16:creationId xmlns:a16="http://schemas.microsoft.com/office/drawing/2014/main" id="{BD893E48-0FB1-2682-83A8-F845A6D88B11}"/>
              </a:ext>
            </a:extLst>
          </p:cNvPr>
          <p:cNvPicPr>
            <a:picLocks noChangeAspect="1"/>
          </p:cNvPicPr>
          <p:nvPr/>
        </p:nvPicPr>
        <p:blipFill>
          <a:blip r:embed="rId3"/>
          <a:stretch>
            <a:fillRect/>
          </a:stretch>
        </p:blipFill>
        <p:spPr>
          <a:xfrm>
            <a:off x="7383202" y="4175285"/>
            <a:ext cx="930191" cy="1222678"/>
          </a:xfrm>
          <a:prstGeom prst="rect">
            <a:avLst/>
          </a:prstGeom>
          <a:ln>
            <a:noFill/>
          </a:ln>
        </p:spPr>
      </p:pic>
      <p:sp>
        <p:nvSpPr>
          <p:cNvPr id="13" name="テキスト ボックス タイトル">
            <a:extLst>
              <a:ext uri="{FF2B5EF4-FFF2-40B4-BE49-F238E27FC236}">
                <a16:creationId xmlns:a16="http://schemas.microsoft.com/office/drawing/2014/main" id="{D07B815F-63C3-B53C-6F71-995783F7CBD8}"/>
              </a:ext>
            </a:extLst>
          </p:cNvPr>
          <p:cNvSpPr txBox="1"/>
          <p:nvPr/>
        </p:nvSpPr>
        <p:spPr>
          <a:xfrm>
            <a:off x="1681565" y="780591"/>
            <a:ext cx="4350154" cy="515759"/>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sz="2700" b="1">
                <a:latin typeface="Meiryo"/>
                <a:ea typeface="Meiryo"/>
                <a:cs typeface="+mn-lt"/>
              </a:rPr>
              <a:t>Cooperation by Sector</a:t>
            </a:r>
            <a:endParaRPr lang="ja-JP" altLang="en-US" sz="1600" b="1">
              <a:latin typeface="Meiryo"/>
              <a:ea typeface="Meiryo"/>
              <a:cs typeface="+mn-lt"/>
            </a:endParaRPr>
          </a:p>
        </p:txBody>
      </p:sp>
      <p:sp>
        <p:nvSpPr>
          <p:cNvPr id="17" name="テキスト ボックス タイトル">
            <a:extLst>
              <a:ext uri="{FF2B5EF4-FFF2-40B4-BE49-F238E27FC236}">
                <a16:creationId xmlns:a16="http://schemas.microsoft.com/office/drawing/2014/main" id="{B2F075FD-C42B-0736-E959-90421CD056FE}"/>
              </a:ext>
            </a:extLst>
          </p:cNvPr>
          <p:cNvSpPr txBox="1"/>
          <p:nvPr/>
        </p:nvSpPr>
        <p:spPr>
          <a:xfrm>
            <a:off x="5958633" y="688493"/>
            <a:ext cx="4128167"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r>
              <a:rPr lang="en-US" altLang="ja-JP" sz="2000" b="1" dirty="0">
                <a:latin typeface="Meiryo"/>
                <a:ea typeface="Meiryo"/>
                <a:cs typeface="+mn-lt"/>
              </a:rPr>
              <a:t> Technical Cooperation</a:t>
            </a:r>
            <a:endParaRPr lang="ja-JP" altLang="en-US" sz="2000" dirty="0">
              <a:latin typeface="Meiryo"/>
              <a:ea typeface="Meiryo"/>
              <a:cs typeface="+mn-lt"/>
            </a:endParaRPr>
          </a:p>
          <a:p>
            <a:r>
              <a:rPr lang="en-US" altLang="ja-JP" sz="2000" b="1">
                <a:latin typeface="Meiryo"/>
                <a:ea typeface="Meiryo"/>
                <a:cs typeface="+mn-lt"/>
              </a:rPr>
              <a:t>（Fiscal 2024</a:t>
            </a:r>
            <a:r>
              <a:rPr lang="ja-JP" altLang="en-US" sz="2000" b="1">
                <a:latin typeface="Meiryo"/>
                <a:ea typeface="Meiryo"/>
                <a:cs typeface="+mn-lt"/>
              </a:rPr>
              <a:t>）</a:t>
            </a:r>
            <a:endParaRPr lang="ja-JP" altLang="en-US" sz="2000">
              <a:latin typeface="Meiryo"/>
              <a:ea typeface="Meiryo"/>
              <a:cs typeface="+mn-lt"/>
            </a:endParaRPr>
          </a:p>
        </p:txBody>
      </p:sp>
      <p:sp>
        <p:nvSpPr>
          <p:cNvPr id="24" name="テキスト ボックス 9">
            <a:extLst>
              <a:ext uri="{FF2B5EF4-FFF2-40B4-BE49-F238E27FC236}">
                <a16:creationId xmlns:a16="http://schemas.microsoft.com/office/drawing/2014/main" id="{2DBACE0E-9EDC-9429-63B5-A29504728072}"/>
              </a:ext>
            </a:extLst>
          </p:cNvPr>
          <p:cNvSpPr txBox="1"/>
          <p:nvPr/>
        </p:nvSpPr>
        <p:spPr>
          <a:xfrm>
            <a:off x="902212" y="1653790"/>
            <a:ext cx="4089600" cy="70788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95416" rtl="0" eaLnBrk="1" latinLnBrk="0" hangingPunct="1">
              <a:defRPr kumimoji="1" sz="1959" kern="1200">
                <a:solidFill>
                  <a:schemeClr val="tx1"/>
                </a:solidFill>
                <a:latin typeface="+mn-lt"/>
                <a:ea typeface="+mn-ea"/>
                <a:cs typeface="+mn-cs"/>
              </a:defRPr>
            </a:lvl1pPr>
            <a:lvl2pPr marL="497708" algn="l" defTabSz="995416" rtl="0" eaLnBrk="1" latinLnBrk="0" hangingPunct="1">
              <a:defRPr kumimoji="1" sz="1959" kern="1200">
                <a:solidFill>
                  <a:schemeClr val="tx1"/>
                </a:solidFill>
                <a:latin typeface="+mn-lt"/>
                <a:ea typeface="+mn-ea"/>
                <a:cs typeface="+mn-cs"/>
              </a:defRPr>
            </a:lvl2pPr>
            <a:lvl3pPr marL="995416" algn="l" defTabSz="995416" rtl="0" eaLnBrk="1" latinLnBrk="0" hangingPunct="1">
              <a:defRPr kumimoji="1" sz="1959" kern="1200">
                <a:solidFill>
                  <a:schemeClr val="tx1"/>
                </a:solidFill>
                <a:latin typeface="+mn-lt"/>
                <a:ea typeface="+mn-ea"/>
                <a:cs typeface="+mn-cs"/>
              </a:defRPr>
            </a:lvl3pPr>
            <a:lvl4pPr marL="1493124" algn="l" defTabSz="995416" rtl="0" eaLnBrk="1" latinLnBrk="0" hangingPunct="1">
              <a:defRPr kumimoji="1" sz="1959" kern="1200">
                <a:solidFill>
                  <a:schemeClr val="tx1"/>
                </a:solidFill>
                <a:latin typeface="+mn-lt"/>
                <a:ea typeface="+mn-ea"/>
                <a:cs typeface="+mn-cs"/>
              </a:defRPr>
            </a:lvl4pPr>
            <a:lvl5pPr marL="1990832" algn="l" defTabSz="995416" rtl="0" eaLnBrk="1" latinLnBrk="0" hangingPunct="1">
              <a:defRPr kumimoji="1" sz="1959" kern="1200">
                <a:solidFill>
                  <a:schemeClr val="tx1"/>
                </a:solidFill>
                <a:latin typeface="+mn-lt"/>
                <a:ea typeface="+mn-ea"/>
                <a:cs typeface="+mn-cs"/>
              </a:defRPr>
            </a:lvl5pPr>
            <a:lvl6pPr marL="2488540" algn="l" defTabSz="995416" rtl="0" eaLnBrk="1" latinLnBrk="0" hangingPunct="1">
              <a:defRPr kumimoji="1" sz="1959" kern="1200">
                <a:solidFill>
                  <a:schemeClr val="tx1"/>
                </a:solidFill>
                <a:latin typeface="+mn-lt"/>
                <a:ea typeface="+mn-ea"/>
                <a:cs typeface="+mn-cs"/>
              </a:defRPr>
            </a:lvl6pPr>
            <a:lvl7pPr marL="2986248" algn="l" defTabSz="995416" rtl="0" eaLnBrk="1" latinLnBrk="0" hangingPunct="1">
              <a:defRPr kumimoji="1" sz="1959" kern="1200">
                <a:solidFill>
                  <a:schemeClr val="tx1"/>
                </a:solidFill>
                <a:latin typeface="+mn-lt"/>
                <a:ea typeface="+mn-ea"/>
                <a:cs typeface="+mn-cs"/>
              </a:defRPr>
            </a:lvl7pPr>
            <a:lvl8pPr marL="3483955" algn="l" defTabSz="995416" rtl="0" eaLnBrk="1" latinLnBrk="0" hangingPunct="1">
              <a:defRPr kumimoji="1" sz="1959" kern="1200">
                <a:solidFill>
                  <a:schemeClr val="tx1"/>
                </a:solidFill>
                <a:latin typeface="+mn-lt"/>
                <a:ea typeface="+mn-ea"/>
                <a:cs typeface="+mn-cs"/>
              </a:defRPr>
            </a:lvl8pPr>
            <a:lvl9pPr marL="3981663" algn="l" defTabSz="995416" rtl="0" eaLnBrk="1" latinLnBrk="0" hangingPunct="1">
              <a:defRPr kumimoji="1" sz="1959" kern="1200">
                <a:solidFill>
                  <a:schemeClr val="tx1"/>
                </a:solidFill>
                <a:latin typeface="+mn-lt"/>
                <a:ea typeface="+mn-ea"/>
                <a:cs typeface="+mn-cs"/>
              </a:defRPr>
            </a:lvl9pPr>
          </a:lstStyle>
          <a:p>
            <a:pPr algn="ctr"/>
            <a:r>
              <a:rPr lang="en-US" altLang="ja-JP" sz="2400" b="1">
                <a:latin typeface="Meiryo"/>
                <a:ea typeface="Meiryo"/>
                <a:cs typeface="+mn-lt"/>
              </a:rPr>
              <a:t>¥</a:t>
            </a:r>
            <a:r>
              <a:rPr lang="ja-JP" altLang="en-US" sz="1400" b="1" dirty="0">
                <a:latin typeface="Meiryo"/>
                <a:ea typeface="Meiryo"/>
                <a:cs typeface="+mn-lt"/>
              </a:rPr>
              <a:t> </a:t>
            </a:r>
            <a:r>
              <a:rPr lang="en-US" altLang="ja-JP" sz="4000" b="1">
                <a:latin typeface="Meiryo"/>
                <a:ea typeface="Meiryo"/>
                <a:cs typeface="+mn-lt"/>
              </a:rPr>
              <a:t>204.</a:t>
            </a:r>
            <a:r>
              <a:rPr lang="en-US" altLang="en-US" sz="4000" b="1">
                <a:latin typeface="Meiryo"/>
                <a:ea typeface="Meiryo"/>
                <a:cs typeface="+mn-lt"/>
              </a:rPr>
              <a:t>1</a:t>
            </a:r>
            <a:r>
              <a:rPr lang="en-US" altLang="en-US" sz="1400" b="1">
                <a:latin typeface="Meiryo"/>
                <a:ea typeface="Meiryo"/>
                <a:cs typeface="+mn-lt"/>
              </a:rPr>
              <a:t> billion</a:t>
            </a:r>
            <a:endParaRPr lang="ja-JP" altLang="en-US" sz="1400" b="1">
              <a:latin typeface="Meiryo"/>
              <a:ea typeface="Meiryo"/>
            </a:endParaRPr>
          </a:p>
        </p:txBody>
      </p:sp>
      <p:sp>
        <p:nvSpPr>
          <p:cNvPr id="25" name="正方形/長方形 24">
            <a:extLst>
              <a:ext uri="{FF2B5EF4-FFF2-40B4-BE49-F238E27FC236}">
                <a16:creationId xmlns:a16="http://schemas.microsoft.com/office/drawing/2014/main" id="{A1DD657F-890E-2F7E-79C7-09050F6F74BD}"/>
              </a:ext>
            </a:extLst>
          </p:cNvPr>
          <p:cNvSpPr/>
          <p:nvPr/>
        </p:nvSpPr>
        <p:spPr>
          <a:xfrm>
            <a:off x="901238" y="2260394"/>
            <a:ext cx="4111994" cy="340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nvGrpSpPr>
          <p:cNvPr id="26" name="グループ化 25">
            <a:extLst>
              <a:ext uri="{FF2B5EF4-FFF2-40B4-BE49-F238E27FC236}">
                <a16:creationId xmlns:a16="http://schemas.microsoft.com/office/drawing/2014/main" id="{D9B2706F-6857-019F-35A2-4D8472792EF8}"/>
              </a:ext>
            </a:extLst>
          </p:cNvPr>
          <p:cNvGrpSpPr/>
          <p:nvPr/>
        </p:nvGrpSpPr>
        <p:grpSpPr>
          <a:xfrm>
            <a:off x="592195" y="2362806"/>
            <a:ext cx="4474826" cy="492443"/>
            <a:chOff x="592195" y="2362806"/>
            <a:chExt cx="4474826" cy="492443"/>
          </a:xfrm>
        </p:grpSpPr>
        <p:sp>
          <p:nvSpPr>
            <p:cNvPr id="73" name="テキスト ボックス 1">
              <a:extLst>
                <a:ext uri="{FF2B5EF4-FFF2-40B4-BE49-F238E27FC236}">
                  <a16:creationId xmlns:a16="http://schemas.microsoft.com/office/drawing/2014/main" id="{C1F17C04-8574-1501-CED5-355901A4EDEF}"/>
                </a:ext>
              </a:extLst>
            </p:cNvPr>
            <p:cNvSpPr txBox="1"/>
            <p:nvPr/>
          </p:nvSpPr>
          <p:spPr>
            <a:xfrm>
              <a:off x="1140766" y="2362806"/>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300">
                  <a:latin typeface="メイリオ"/>
                  <a:ea typeface="メイリオ"/>
                  <a:cs typeface="+mn-lt"/>
                </a:rPr>
                <a:t>Planning</a:t>
              </a:r>
              <a:r>
                <a:rPr lang="ja-JP" sz="1300" dirty="0">
                  <a:latin typeface="メイリオ"/>
                  <a:ea typeface="メイリオ"/>
                  <a:cs typeface="+mn-lt"/>
                </a:rPr>
                <a:t> </a:t>
              </a:r>
              <a:r>
                <a:rPr lang="en-US" altLang="ja-JP" sz="1300">
                  <a:latin typeface="メイリオ"/>
                  <a:ea typeface="メイリオ"/>
                  <a:cs typeface="+mn-lt"/>
                </a:rPr>
                <a:t>and administration</a:t>
              </a:r>
              <a:endParaRPr lang="ja-JP" altLang="en-US" sz="1300">
                <a:latin typeface="メイリオ"/>
                <a:ea typeface="メイリオ"/>
              </a:endParaRPr>
            </a:p>
          </p:txBody>
        </p:sp>
        <p:sp>
          <p:nvSpPr>
            <p:cNvPr id="74" name="テキスト ボックス 2">
              <a:extLst>
                <a:ext uri="{FF2B5EF4-FFF2-40B4-BE49-F238E27FC236}">
                  <a16:creationId xmlns:a16="http://schemas.microsoft.com/office/drawing/2014/main" id="{890A3AEA-19D8-5E94-13E2-8E2F3CD27809}"/>
                </a:ext>
              </a:extLst>
            </p:cNvPr>
            <p:cNvSpPr txBox="1"/>
            <p:nvPr/>
          </p:nvSpPr>
          <p:spPr>
            <a:xfrm>
              <a:off x="592195" y="2372716"/>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ja-JP" dirty="0">
                  <a:latin typeface="Meiryo"/>
                  <a:ea typeface="Meiryo"/>
                  <a:cs typeface="+mn-lt"/>
                </a:rPr>
                <a:t>1</a:t>
              </a:r>
              <a:endParaRPr lang="ja-JP" altLang="en-US" dirty="0">
                <a:latin typeface="Meiryo"/>
                <a:ea typeface="Meiryo"/>
                <a:cs typeface="+mn-lt"/>
              </a:endParaRPr>
            </a:p>
          </p:txBody>
        </p:sp>
        <p:sp>
          <p:nvSpPr>
            <p:cNvPr id="75" name="テキスト ボックス 4">
              <a:extLst>
                <a:ext uri="{FF2B5EF4-FFF2-40B4-BE49-F238E27FC236}">
                  <a16:creationId xmlns:a16="http://schemas.microsoft.com/office/drawing/2014/main" id="{48C3B35F-C96D-387F-41DA-83D7C28AB724}"/>
                </a:ext>
              </a:extLst>
            </p:cNvPr>
            <p:cNvSpPr txBox="1"/>
            <p:nvPr/>
          </p:nvSpPr>
          <p:spPr>
            <a:xfrm>
              <a:off x="2969739" y="2370734"/>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ja-JP">
                  <a:latin typeface="Meiryo"/>
                  <a:ea typeface="Meiryo"/>
                  <a:cs typeface="+mn-lt"/>
                </a:rPr>
                <a:t>8.4％</a:t>
              </a:r>
              <a:endParaRPr lang="ja-JP">
                <a:latin typeface="Meiryo"/>
                <a:ea typeface="Meiryo"/>
              </a:endParaRPr>
            </a:p>
          </p:txBody>
        </p:sp>
        <p:sp>
          <p:nvSpPr>
            <p:cNvPr id="76" name="テキスト ボックス 8">
              <a:extLst>
                <a:ext uri="{FF2B5EF4-FFF2-40B4-BE49-F238E27FC236}">
                  <a16:creationId xmlns:a16="http://schemas.microsoft.com/office/drawing/2014/main" id="{247D96C1-6454-859B-AFF5-96C336A7E38E}"/>
                </a:ext>
              </a:extLst>
            </p:cNvPr>
            <p:cNvSpPr txBox="1"/>
            <p:nvPr/>
          </p:nvSpPr>
          <p:spPr>
            <a:xfrm>
              <a:off x="3974052" y="2370734"/>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a:t>
              </a:r>
              <a:r>
                <a:rPr lang="ja-JP">
                  <a:latin typeface="メイリオ"/>
                  <a:ea typeface="メイリオ"/>
                  <a:cs typeface="+mn-lt"/>
                </a:rPr>
                <a:t>1</a:t>
              </a:r>
              <a:r>
                <a:rPr lang="en-US" altLang="ja-JP">
                  <a:latin typeface="メイリオ"/>
                  <a:ea typeface="メイリオ"/>
                  <a:cs typeface="+mn-lt"/>
                </a:rPr>
                <a:t>7.2</a:t>
              </a:r>
              <a:endParaRPr lang="ja-JP">
                <a:latin typeface="メイリオ"/>
                <a:ea typeface="メイリオ"/>
              </a:endParaRPr>
            </a:p>
          </p:txBody>
        </p:sp>
      </p:grpSp>
      <p:sp>
        <p:nvSpPr>
          <p:cNvPr id="27" name="テキスト ボックス 12">
            <a:extLst>
              <a:ext uri="{FF2B5EF4-FFF2-40B4-BE49-F238E27FC236}">
                <a16:creationId xmlns:a16="http://schemas.microsoft.com/office/drawing/2014/main" id="{5C7CA66E-9091-0D2E-F730-1EE99771DA68}"/>
              </a:ext>
            </a:extLst>
          </p:cNvPr>
          <p:cNvSpPr txBox="1"/>
          <p:nvPr/>
        </p:nvSpPr>
        <p:spPr>
          <a:xfrm>
            <a:off x="4025402" y="6834531"/>
            <a:ext cx="116302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sz="1000">
                <a:latin typeface="Meiryo"/>
                <a:ea typeface="Meiryo"/>
                <a:cs typeface="+mn-lt"/>
              </a:rPr>
              <a:t>(Unit : billion)</a:t>
            </a:r>
            <a:endParaRPr lang="ja-JP" sz="1000">
              <a:latin typeface="Meiryo"/>
              <a:ea typeface="Meiryo"/>
            </a:endParaRPr>
          </a:p>
        </p:txBody>
      </p:sp>
      <p:grpSp>
        <p:nvGrpSpPr>
          <p:cNvPr id="28" name="グループ化 27">
            <a:extLst>
              <a:ext uri="{FF2B5EF4-FFF2-40B4-BE49-F238E27FC236}">
                <a16:creationId xmlns:a16="http://schemas.microsoft.com/office/drawing/2014/main" id="{AF779365-7A68-2B7A-CCB0-CAC78CAAAA52}"/>
              </a:ext>
            </a:extLst>
          </p:cNvPr>
          <p:cNvGrpSpPr/>
          <p:nvPr/>
        </p:nvGrpSpPr>
        <p:grpSpPr>
          <a:xfrm>
            <a:off x="592195" y="2828768"/>
            <a:ext cx="4474826" cy="500370"/>
            <a:chOff x="592195" y="2828768"/>
            <a:chExt cx="4474826" cy="500370"/>
          </a:xfrm>
        </p:grpSpPr>
        <p:sp>
          <p:nvSpPr>
            <p:cNvPr id="69" name="テキスト ボックス 22">
              <a:extLst>
                <a:ext uri="{FF2B5EF4-FFF2-40B4-BE49-F238E27FC236}">
                  <a16:creationId xmlns:a16="http://schemas.microsoft.com/office/drawing/2014/main" id="{879BB70F-26B2-CBED-B59A-16AA6E22BDC8}"/>
                </a:ext>
              </a:extLst>
            </p:cNvPr>
            <p:cNvSpPr txBox="1"/>
            <p:nvPr/>
          </p:nvSpPr>
          <p:spPr>
            <a:xfrm>
              <a:off x="1140766" y="2836695"/>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Public works and utilities</a:t>
              </a:r>
              <a:endParaRPr lang="ja-JP">
                <a:latin typeface="Meiryo"/>
                <a:ea typeface="Meiryo"/>
              </a:endParaRPr>
            </a:p>
          </p:txBody>
        </p:sp>
        <p:sp>
          <p:nvSpPr>
            <p:cNvPr id="70" name="テキスト ボックス 23">
              <a:extLst>
                <a:ext uri="{FF2B5EF4-FFF2-40B4-BE49-F238E27FC236}">
                  <a16:creationId xmlns:a16="http://schemas.microsoft.com/office/drawing/2014/main" id="{32A5D321-C4D5-7A4F-8977-45F4796E3B92}"/>
                </a:ext>
              </a:extLst>
            </p:cNvPr>
            <p:cNvSpPr txBox="1"/>
            <p:nvPr/>
          </p:nvSpPr>
          <p:spPr>
            <a:xfrm>
              <a:off x="592195" y="2830750"/>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2</a:t>
              </a:r>
              <a:endParaRPr lang="ja-JP" altLang="en-US" dirty="0">
                <a:latin typeface="Meiryo"/>
                <a:ea typeface="Meiryo"/>
                <a:cs typeface="+mn-lt"/>
              </a:endParaRPr>
            </a:p>
          </p:txBody>
        </p:sp>
        <p:sp>
          <p:nvSpPr>
            <p:cNvPr id="71" name="テキスト ボックス 24">
              <a:extLst>
                <a:ext uri="{FF2B5EF4-FFF2-40B4-BE49-F238E27FC236}">
                  <a16:creationId xmlns:a16="http://schemas.microsoft.com/office/drawing/2014/main" id="{CA404E5C-5044-ECFF-B35C-E34FDB83F1A4}"/>
                </a:ext>
              </a:extLst>
            </p:cNvPr>
            <p:cNvSpPr txBox="1"/>
            <p:nvPr/>
          </p:nvSpPr>
          <p:spPr>
            <a:xfrm>
              <a:off x="2969739" y="2828768"/>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20.4</a:t>
              </a:r>
              <a:r>
                <a:rPr lang="ja-JP" dirty="0">
                  <a:latin typeface="Meiryo"/>
                  <a:ea typeface="Meiryo"/>
                  <a:cs typeface="+mn-lt"/>
                </a:rPr>
                <a:t>％</a:t>
              </a:r>
              <a:endParaRPr lang="ja-JP" dirty="0">
                <a:latin typeface="Meiryo"/>
                <a:ea typeface="Meiryo"/>
              </a:endParaRPr>
            </a:p>
          </p:txBody>
        </p:sp>
        <p:sp>
          <p:nvSpPr>
            <p:cNvPr id="72" name="テキスト ボックス 25">
              <a:extLst>
                <a:ext uri="{FF2B5EF4-FFF2-40B4-BE49-F238E27FC236}">
                  <a16:creationId xmlns:a16="http://schemas.microsoft.com/office/drawing/2014/main" id="{B41953E8-2F2D-BB9C-5E6E-0A241DC759A0}"/>
                </a:ext>
              </a:extLst>
            </p:cNvPr>
            <p:cNvSpPr txBox="1"/>
            <p:nvPr/>
          </p:nvSpPr>
          <p:spPr>
            <a:xfrm>
              <a:off x="3974052" y="2828768"/>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¥41.6</a:t>
              </a:r>
              <a:endParaRPr lang="ja-JP">
                <a:latin typeface="メイリオ"/>
                <a:ea typeface="メイリオ"/>
              </a:endParaRPr>
            </a:p>
          </p:txBody>
        </p:sp>
      </p:grpSp>
      <p:grpSp>
        <p:nvGrpSpPr>
          <p:cNvPr id="29" name="グループ化 28">
            <a:extLst>
              <a:ext uri="{FF2B5EF4-FFF2-40B4-BE49-F238E27FC236}">
                <a16:creationId xmlns:a16="http://schemas.microsoft.com/office/drawing/2014/main" id="{BA28DC9A-369A-E75F-DF71-D38A4C76D242}"/>
              </a:ext>
            </a:extLst>
          </p:cNvPr>
          <p:cNvGrpSpPr/>
          <p:nvPr/>
        </p:nvGrpSpPr>
        <p:grpSpPr>
          <a:xfrm>
            <a:off x="592195" y="3290766"/>
            <a:ext cx="4474826" cy="500370"/>
            <a:chOff x="592195" y="3290766"/>
            <a:chExt cx="4474826" cy="500370"/>
          </a:xfrm>
        </p:grpSpPr>
        <p:sp>
          <p:nvSpPr>
            <p:cNvPr id="65" name="テキスト ボックス 27">
              <a:extLst>
                <a:ext uri="{FF2B5EF4-FFF2-40B4-BE49-F238E27FC236}">
                  <a16:creationId xmlns:a16="http://schemas.microsoft.com/office/drawing/2014/main" id="{138F2B55-C74F-C06B-96BF-248718395F6A}"/>
                </a:ext>
              </a:extLst>
            </p:cNvPr>
            <p:cNvSpPr txBox="1"/>
            <p:nvPr/>
          </p:nvSpPr>
          <p:spPr>
            <a:xfrm>
              <a:off x="1140766" y="3298693"/>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Agriculture, forestry</a:t>
              </a:r>
              <a:endParaRPr lang="ja-JP">
                <a:latin typeface="Meiryo"/>
                <a:ea typeface="Meiryo"/>
              </a:endParaRPr>
            </a:p>
            <a:p>
              <a:r>
                <a:rPr lang="en-US" sz="1300">
                  <a:latin typeface="Meiryo"/>
                  <a:ea typeface="メイリオ"/>
                  <a:cs typeface="+mn-lt"/>
                </a:rPr>
                <a:t>and fisheries</a:t>
              </a:r>
              <a:endParaRPr lang="ja-JP">
                <a:latin typeface="Meiryo"/>
                <a:ea typeface="Meiryo"/>
              </a:endParaRPr>
            </a:p>
          </p:txBody>
        </p:sp>
        <p:sp>
          <p:nvSpPr>
            <p:cNvPr id="66" name="テキスト ボックス 28">
              <a:extLst>
                <a:ext uri="{FF2B5EF4-FFF2-40B4-BE49-F238E27FC236}">
                  <a16:creationId xmlns:a16="http://schemas.microsoft.com/office/drawing/2014/main" id="{7766AEE9-45F9-DEB2-4E5B-2E3F2B613C06}"/>
                </a:ext>
              </a:extLst>
            </p:cNvPr>
            <p:cNvSpPr txBox="1"/>
            <p:nvPr/>
          </p:nvSpPr>
          <p:spPr>
            <a:xfrm>
              <a:off x="592195" y="3292748"/>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3</a:t>
              </a:r>
              <a:endParaRPr lang="ja-JP" altLang="en-US" dirty="0">
                <a:latin typeface="Meiryo"/>
                <a:ea typeface="Meiryo"/>
                <a:cs typeface="+mn-lt"/>
              </a:endParaRPr>
            </a:p>
          </p:txBody>
        </p:sp>
        <p:sp>
          <p:nvSpPr>
            <p:cNvPr id="67" name="テキスト ボックス 29">
              <a:extLst>
                <a:ext uri="{FF2B5EF4-FFF2-40B4-BE49-F238E27FC236}">
                  <a16:creationId xmlns:a16="http://schemas.microsoft.com/office/drawing/2014/main" id="{95DF6165-CC83-2FB8-5FDB-F4784F727620}"/>
                </a:ext>
              </a:extLst>
            </p:cNvPr>
            <p:cNvSpPr txBox="1"/>
            <p:nvPr/>
          </p:nvSpPr>
          <p:spPr>
            <a:xfrm>
              <a:off x="2969739" y="3290766"/>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10</a:t>
              </a:r>
              <a:r>
                <a:rPr lang="ja-JP" dirty="0">
                  <a:latin typeface="Meiryo"/>
                  <a:ea typeface="Meiryo"/>
                  <a:cs typeface="+mn-lt"/>
                </a:rPr>
                <a:t>.</a:t>
              </a:r>
              <a:r>
                <a:rPr lang="en-US" altLang="ja-JP">
                  <a:latin typeface="Meiryo"/>
                  <a:ea typeface="Meiryo"/>
                  <a:cs typeface="+mn-lt"/>
                </a:rPr>
                <a:t>0</a:t>
              </a:r>
              <a:r>
                <a:rPr lang="ja-JP">
                  <a:latin typeface="Meiryo"/>
                  <a:ea typeface="Meiryo"/>
                  <a:cs typeface="+mn-lt"/>
                </a:rPr>
                <a:t>％</a:t>
              </a:r>
              <a:endParaRPr lang="ja-JP">
                <a:latin typeface="Meiryo"/>
                <a:ea typeface="Meiryo"/>
              </a:endParaRPr>
            </a:p>
          </p:txBody>
        </p:sp>
        <p:sp>
          <p:nvSpPr>
            <p:cNvPr id="68" name="テキスト ボックス 30">
              <a:extLst>
                <a:ext uri="{FF2B5EF4-FFF2-40B4-BE49-F238E27FC236}">
                  <a16:creationId xmlns:a16="http://schemas.microsoft.com/office/drawing/2014/main" id="{C110D800-AD5A-A258-5873-BB2D749FDF9C}"/>
                </a:ext>
              </a:extLst>
            </p:cNvPr>
            <p:cNvSpPr txBox="1"/>
            <p:nvPr/>
          </p:nvSpPr>
          <p:spPr>
            <a:xfrm>
              <a:off x="3974052" y="3290766"/>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¥2</a:t>
              </a:r>
              <a:r>
                <a:rPr lang="ja-JP">
                  <a:latin typeface="メイリオ"/>
                  <a:ea typeface="メイリオ"/>
                  <a:cs typeface="+mn-lt"/>
                </a:rPr>
                <a:t>0</a:t>
              </a:r>
              <a:r>
                <a:rPr lang="en-US" altLang="ja-JP">
                  <a:latin typeface="メイリオ"/>
                  <a:ea typeface="メイリオ"/>
                  <a:cs typeface="+mn-lt"/>
                </a:rPr>
                <a:t>.4</a:t>
              </a:r>
              <a:endParaRPr lang="ja-JP">
                <a:latin typeface="メイリオ"/>
                <a:ea typeface="メイリオ"/>
              </a:endParaRPr>
            </a:p>
          </p:txBody>
        </p:sp>
      </p:grpSp>
      <p:grpSp>
        <p:nvGrpSpPr>
          <p:cNvPr id="30" name="グループ化 29">
            <a:extLst>
              <a:ext uri="{FF2B5EF4-FFF2-40B4-BE49-F238E27FC236}">
                <a16:creationId xmlns:a16="http://schemas.microsoft.com/office/drawing/2014/main" id="{1EDF94F9-DF24-5365-5D4E-185C9844EBB8}"/>
              </a:ext>
            </a:extLst>
          </p:cNvPr>
          <p:cNvGrpSpPr/>
          <p:nvPr/>
        </p:nvGrpSpPr>
        <p:grpSpPr>
          <a:xfrm>
            <a:off x="592195" y="3748801"/>
            <a:ext cx="4474826" cy="516225"/>
            <a:chOff x="592195" y="3748801"/>
            <a:chExt cx="4474826" cy="516225"/>
          </a:xfrm>
        </p:grpSpPr>
        <p:sp>
          <p:nvSpPr>
            <p:cNvPr id="61" name="テキスト ボックス 32">
              <a:extLst>
                <a:ext uri="{FF2B5EF4-FFF2-40B4-BE49-F238E27FC236}">
                  <a16:creationId xmlns:a16="http://schemas.microsoft.com/office/drawing/2014/main" id="{F0F4A308-66B6-FBCE-60FA-976BFB0DFD0F}"/>
                </a:ext>
              </a:extLst>
            </p:cNvPr>
            <p:cNvSpPr txBox="1"/>
            <p:nvPr/>
          </p:nvSpPr>
          <p:spPr>
            <a:xfrm>
              <a:off x="1140766" y="3772583"/>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Mining and</a:t>
              </a:r>
              <a:endParaRPr lang="ja-JP">
                <a:latin typeface="Meiryo"/>
                <a:ea typeface="Meiryo"/>
              </a:endParaRPr>
            </a:p>
            <a:p>
              <a:r>
                <a:rPr lang="en-US" sz="1300">
                  <a:latin typeface="Meiryo"/>
                  <a:ea typeface="メイリオ"/>
                  <a:cs typeface="+mn-lt"/>
                </a:rPr>
                <a:t>manufacturing</a:t>
              </a:r>
              <a:endParaRPr lang="ja-JP">
                <a:latin typeface="Meiryo"/>
                <a:ea typeface="Meiryo"/>
              </a:endParaRPr>
            </a:p>
          </p:txBody>
        </p:sp>
        <p:sp>
          <p:nvSpPr>
            <p:cNvPr id="62" name="テキスト ボックス 33">
              <a:extLst>
                <a:ext uri="{FF2B5EF4-FFF2-40B4-BE49-F238E27FC236}">
                  <a16:creationId xmlns:a16="http://schemas.microsoft.com/office/drawing/2014/main" id="{EAF7F7C0-9BC4-92E1-44B5-A33282F0B524}"/>
                </a:ext>
              </a:extLst>
            </p:cNvPr>
            <p:cNvSpPr txBox="1"/>
            <p:nvPr/>
          </p:nvSpPr>
          <p:spPr>
            <a:xfrm>
              <a:off x="592195" y="3750783"/>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4</a:t>
              </a:r>
              <a:endParaRPr lang="ja-JP" altLang="en-US" dirty="0">
                <a:latin typeface="Meiryo"/>
                <a:ea typeface="Meiryo"/>
                <a:cs typeface="+mn-lt"/>
              </a:endParaRPr>
            </a:p>
          </p:txBody>
        </p:sp>
        <p:sp>
          <p:nvSpPr>
            <p:cNvPr id="63" name="テキスト ボックス 34">
              <a:extLst>
                <a:ext uri="{FF2B5EF4-FFF2-40B4-BE49-F238E27FC236}">
                  <a16:creationId xmlns:a16="http://schemas.microsoft.com/office/drawing/2014/main" id="{318FCD8C-B5E4-D957-C90E-AA50D20EB342}"/>
                </a:ext>
              </a:extLst>
            </p:cNvPr>
            <p:cNvSpPr txBox="1"/>
            <p:nvPr/>
          </p:nvSpPr>
          <p:spPr>
            <a:xfrm>
              <a:off x="2969739" y="3748801"/>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0.</a:t>
              </a:r>
              <a:r>
                <a:rPr lang="en-US" altLang="ja-JP">
                  <a:latin typeface="Meiryo"/>
                  <a:ea typeface="Meiryo"/>
                  <a:cs typeface="+mn-lt"/>
                </a:rPr>
                <a:t>4</a:t>
              </a:r>
              <a:r>
                <a:rPr lang="ja-JP">
                  <a:latin typeface="Meiryo"/>
                  <a:ea typeface="Meiryo"/>
                  <a:cs typeface="+mn-lt"/>
                </a:rPr>
                <a:t>％</a:t>
              </a:r>
              <a:endParaRPr lang="ja-JP">
                <a:latin typeface="Meiryo"/>
                <a:ea typeface="Meiryo"/>
              </a:endParaRPr>
            </a:p>
          </p:txBody>
        </p:sp>
        <p:sp>
          <p:nvSpPr>
            <p:cNvPr id="64" name="テキスト ボックス 35">
              <a:extLst>
                <a:ext uri="{FF2B5EF4-FFF2-40B4-BE49-F238E27FC236}">
                  <a16:creationId xmlns:a16="http://schemas.microsoft.com/office/drawing/2014/main" id="{84669BC4-FFD2-DA1D-BA8C-1E27BA40B45A}"/>
                </a:ext>
              </a:extLst>
            </p:cNvPr>
            <p:cNvSpPr txBox="1"/>
            <p:nvPr/>
          </p:nvSpPr>
          <p:spPr>
            <a:xfrm>
              <a:off x="3974052" y="3748801"/>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¥0.9</a:t>
              </a:r>
              <a:endParaRPr lang="ja-JP">
                <a:latin typeface="メイリオ"/>
                <a:ea typeface="メイリオ"/>
              </a:endParaRPr>
            </a:p>
          </p:txBody>
        </p:sp>
      </p:grpSp>
      <p:grpSp>
        <p:nvGrpSpPr>
          <p:cNvPr id="31" name="グループ化 30">
            <a:extLst>
              <a:ext uri="{FF2B5EF4-FFF2-40B4-BE49-F238E27FC236}">
                <a16:creationId xmlns:a16="http://schemas.microsoft.com/office/drawing/2014/main" id="{19F6849A-F0CC-1304-2026-579A3F439C77}"/>
              </a:ext>
            </a:extLst>
          </p:cNvPr>
          <p:cNvGrpSpPr/>
          <p:nvPr/>
        </p:nvGrpSpPr>
        <p:grpSpPr>
          <a:xfrm>
            <a:off x="592195" y="4198907"/>
            <a:ext cx="4474826" cy="475188"/>
            <a:chOff x="592195" y="4198907"/>
            <a:chExt cx="4474826" cy="475188"/>
          </a:xfrm>
        </p:grpSpPr>
        <p:sp>
          <p:nvSpPr>
            <p:cNvPr id="57" name="テキスト ボックス 37">
              <a:extLst>
                <a:ext uri="{FF2B5EF4-FFF2-40B4-BE49-F238E27FC236}">
                  <a16:creationId xmlns:a16="http://schemas.microsoft.com/office/drawing/2014/main" id="{51D9648B-4729-0BB2-4B2F-C217FEC3D465}"/>
                </a:ext>
              </a:extLst>
            </p:cNvPr>
            <p:cNvSpPr txBox="1"/>
            <p:nvPr/>
          </p:nvSpPr>
          <p:spPr>
            <a:xfrm>
              <a:off x="1131285" y="4318395"/>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Energy</a:t>
              </a:r>
              <a:endParaRPr lang="ja-JP">
                <a:latin typeface="Meiryo"/>
                <a:ea typeface="Meiryo"/>
              </a:endParaRPr>
            </a:p>
          </p:txBody>
        </p:sp>
        <p:sp>
          <p:nvSpPr>
            <p:cNvPr id="58" name="テキスト ボックス 38">
              <a:extLst>
                <a:ext uri="{FF2B5EF4-FFF2-40B4-BE49-F238E27FC236}">
                  <a16:creationId xmlns:a16="http://schemas.microsoft.com/office/drawing/2014/main" id="{1759D389-B6B4-638C-8744-0C134F06AAD0}"/>
                </a:ext>
              </a:extLst>
            </p:cNvPr>
            <p:cNvSpPr txBox="1"/>
            <p:nvPr/>
          </p:nvSpPr>
          <p:spPr>
            <a:xfrm>
              <a:off x="592195" y="4200889"/>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5</a:t>
              </a:r>
              <a:endParaRPr lang="ja-JP" altLang="en-US" dirty="0">
                <a:latin typeface="Meiryo"/>
                <a:ea typeface="Meiryo"/>
                <a:cs typeface="+mn-lt"/>
              </a:endParaRPr>
            </a:p>
          </p:txBody>
        </p:sp>
        <p:sp>
          <p:nvSpPr>
            <p:cNvPr id="59" name="テキスト ボックス 39">
              <a:extLst>
                <a:ext uri="{FF2B5EF4-FFF2-40B4-BE49-F238E27FC236}">
                  <a16:creationId xmlns:a16="http://schemas.microsoft.com/office/drawing/2014/main" id="{B1E3096F-A0F5-D8F0-C614-AB5942374E45}"/>
                </a:ext>
              </a:extLst>
            </p:cNvPr>
            <p:cNvSpPr txBox="1"/>
            <p:nvPr/>
          </p:nvSpPr>
          <p:spPr>
            <a:xfrm>
              <a:off x="2969739" y="4198907"/>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4.1</a:t>
              </a:r>
              <a:r>
                <a:rPr lang="ja-JP" dirty="0">
                  <a:latin typeface="Meiryo"/>
                  <a:ea typeface="Meiryo"/>
                  <a:cs typeface="+mn-lt"/>
                </a:rPr>
                <a:t>％</a:t>
              </a:r>
              <a:endParaRPr lang="ja-JP" dirty="0">
                <a:latin typeface="Meiryo"/>
                <a:ea typeface="Meiryo"/>
              </a:endParaRPr>
            </a:p>
          </p:txBody>
        </p:sp>
        <p:sp>
          <p:nvSpPr>
            <p:cNvPr id="60" name="テキスト ボックス 40">
              <a:extLst>
                <a:ext uri="{FF2B5EF4-FFF2-40B4-BE49-F238E27FC236}">
                  <a16:creationId xmlns:a16="http://schemas.microsoft.com/office/drawing/2014/main" id="{BD912620-6C8C-CC4D-6506-AE912FC0B66C}"/>
                </a:ext>
              </a:extLst>
            </p:cNvPr>
            <p:cNvSpPr txBox="1"/>
            <p:nvPr/>
          </p:nvSpPr>
          <p:spPr>
            <a:xfrm>
              <a:off x="3974052" y="4198907"/>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¥8.4</a:t>
              </a:r>
              <a:endParaRPr lang="ja-JP">
                <a:latin typeface="メイリオ"/>
                <a:ea typeface="メイリオ"/>
              </a:endParaRPr>
            </a:p>
          </p:txBody>
        </p:sp>
      </p:grpSp>
      <p:grpSp>
        <p:nvGrpSpPr>
          <p:cNvPr id="32" name="グループ化 31">
            <a:extLst>
              <a:ext uri="{FF2B5EF4-FFF2-40B4-BE49-F238E27FC236}">
                <a16:creationId xmlns:a16="http://schemas.microsoft.com/office/drawing/2014/main" id="{4D009364-A568-E010-0B85-705E283C56AF}"/>
              </a:ext>
            </a:extLst>
          </p:cNvPr>
          <p:cNvGrpSpPr/>
          <p:nvPr/>
        </p:nvGrpSpPr>
        <p:grpSpPr>
          <a:xfrm>
            <a:off x="592195" y="4649014"/>
            <a:ext cx="4474826" cy="492443"/>
            <a:chOff x="592195" y="4649014"/>
            <a:chExt cx="4474826" cy="492443"/>
          </a:xfrm>
        </p:grpSpPr>
        <p:sp>
          <p:nvSpPr>
            <p:cNvPr id="53" name="テキスト ボックス 42">
              <a:extLst>
                <a:ext uri="{FF2B5EF4-FFF2-40B4-BE49-F238E27FC236}">
                  <a16:creationId xmlns:a16="http://schemas.microsoft.com/office/drawing/2014/main" id="{AB436C96-AE26-8C11-2FC4-B44F153F0B6C}"/>
                </a:ext>
              </a:extLst>
            </p:cNvPr>
            <p:cNvSpPr txBox="1"/>
            <p:nvPr/>
          </p:nvSpPr>
          <p:spPr>
            <a:xfrm>
              <a:off x="1140766" y="4649014"/>
              <a:ext cx="1826854" cy="49244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Business and tourism</a:t>
              </a:r>
              <a:endParaRPr lang="ja-JP">
                <a:latin typeface="Meiryo"/>
                <a:ea typeface="Meiryo"/>
              </a:endParaRPr>
            </a:p>
          </p:txBody>
        </p:sp>
        <p:sp>
          <p:nvSpPr>
            <p:cNvPr id="54" name="テキスト ボックス 43">
              <a:extLst>
                <a:ext uri="{FF2B5EF4-FFF2-40B4-BE49-F238E27FC236}">
                  <a16:creationId xmlns:a16="http://schemas.microsoft.com/office/drawing/2014/main" id="{2070E736-2F22-8AA0-25CF-AB3D4941C326}"/>
                </a:ext>
              </a:extLst>
            </p:cNvPr>
            <p:cNvSpPr txBox="1"/>
            <p:nvPr/>
          </p:nvSpPr>
          <p:spPr>
            <a:xfrm>
              <a:off x="592195" y="4650996"/>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6</a:t>
              </a:r>
              <a:endParaRPr lang="ja-JP" altLang="en-US" dirty="0">
                <a:latin typeface="Meiryo"/>
                <a:ea typeface="Meiryo"/>
                <a:cs typeface="+mn-lt"/>
              </a:endParaRPr>
            </a:p>
          </p:txBody>
        </p:sp>
        <p:sp>
          <p:nvSpPr>
            <p:cNvPr id="55" name="テキスト ボックス 44">
              <a:extLst>
                <a:ext uri="{FF2B5EF4-FFF2-40B4-BE49-F238E27FC236}">
                  <a16:creationId xmlns:a16="http://schemas.microsoft.com/office/drawing/2014/main" id="{EC1627A7-68AB-4182-866C-7792D7B9BC7B}"/>
                </a:ext>
              </a:extLst>
            </p:cNvPr>
            <p:cNvSpPr txBox="1"/>
            <p:nvPr/>
          </p:nvSpPr>
          <p:spPr>
            <a:xfrm>
              <a:off x="2969739" y="4649014"/>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5.0</a:t>
              </a:r>
              <a:r>
                <a:rPr lang="ja-JP">
                  <a:latin typeface="Meiryo"/>
                  <a:ea typeface="Meiryo"/>
                  <a:cs typeface="+mn-lt"/>
                </a:rPr>
                <a:t>％</a:t>
              </a:r>
              <a:endParaRPr lang="ja-JP">
                <a:latin typeface="Meiryo"/>
                <a:ea typeface="Meiryo"/>
              </a:endParaRPr>
            </a:p>
          </p:txBody>
        </p:sp>
        <p:sp>
          <p:nvSpPr>
            <p:cNvPr id="56" name="テキスト ボックス 45">
              <a:extLst>
                <a:ext uri="{FF2B5EF4-FFF2-40B4-BE49-F238E27FC236}">
                  <a16:creationId xmlns:a16="http://schemas.microsoft.com/office/drawing/2014/main" id="{DBED42E2-BBFB-3243-E98C-2C59EAB554CB}"/>
                </a:ext>
              </a:extLst>
            </p:cNvPr>
            <p:cNvSpPr txBox="1"/>
            <p:nvPr/>
          </p:nvSpPr>
          <p:spPr>
            <a:xfrm>
              <a:off x="3974052" y="4649014"/>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¥10.1</a:t>
              </a:r>
              <a:endParaRPr lang="ja-JP">
                <a:latin typeface="メイリオ"/>
                <a:ea typeface="メイリオ"/>
              </a:endParaRPr>
            </a:p>
          </p:txBody>
        </p:sp>
      </p:grpSp>
      <p:grpSp>
        <p:nvGrpSpPr>
          <p:cNvPr id="33" name="グループ化 32">
            <a:extLst>
              <a:ext uri="{FF2B5EF4-FFF2-40B4-BE49-F238E27FC236}">
                <a16:creationId xmlns:a16="http://schemas.microsoft.com/office/drawing/2014/main" id="{37653761-27AD-1F31-3FFF-0790348A757C}"/>
              </a:ext>
            </a:extLst>
          </p:cNvPr>
          <p:cNvGrpSpPr/>
          <p:nvPr/>
        </p:nvGrpSpPr>
        <p:grpSpPr>
          <a:xfrm>
            <a:off x="592195" y="5099120"/>
            <a:ext cx="4474826" cy="475188"/>
            <a:chOff x="592195" y="5099120"/>
            <a:chExt cx="4474826" cy="475188"/>
          </a:xfrm>
        </p:grpSpPr>
        <p:sp>
          <p:nvSpPr>
            <p:cNvPr id="49" name="テキスト ボックス 47">
              <a:extLst>
                <a:ext uri="{FF2B5EF4-FFF2-40B4-BE49-F238E27FC236}">
                  <a16:creationId xmlns:a16="http://schemas.microsoft.com/office/drawing/2014/main" id="{8DA5EED7-B76A-F705-D50C-83BBBFF38E6A}"/>
                </a:ext>
              </a:extLst>
            </p:cNvPr>
            <p:cNvSpPr txBox="1"/>
            <p:nvPr/>
          </p:nvSpPr>
          <p:spPr>
            <a:xfrm>
              <a:off x="1131285" y="5217627"/>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Human resources</a:t>
              </a:r>
              <a:endParaRPr lang="ja-JP">
                <a:latin typeface="Meiryo"/>
                <a:ea typeface="Meiryo"/>
              </a:endParaRPr>
            </a:p>
          </p:txBody>
        </p:sp>
        <p:sp>
          <p:nvSpPr>
            <p:cNvPr id="50" name="テキスト ボックス 48">
              <a:extLst>
                <a:ext uri="{FF2B5EF4-FFF2-40B4-BE49-F238E27FC236}">
                  <a16:creationId xmlns:a16="http://schemas.microsoft.com/office/drawing/2014/main" id="{C7591243-9416-3B2C-5E62-5812BB0D4D8C}"/>
                </a:ext>
              </a:extLst>
            </p:cNvPr>
            <p:cNvSpPr txBox="1"/>
            <p:nvPr/>
          </p:nvSpPr>
          <p:spPr>
            <a:xfrm>
              <a:off x="592195" y="5101102"/>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7</a:t>
              </a:r>
              <a:endParaRPr lang="ja-JP" altLang="en-US" dirty="0">
                <a:latin typeface="Meiryo"/>
                <a:ea typeface="Meiryo"/>
                <a:cs typeface="+mn-lt"/>
              </a:endParaRPr>
            </a:p>
          </p:txBody>
        </p:sp>
        <p:sp>
          <p:nvSpPr>
            <p:cNvPr id="51" name="テキスト ボックス 49">
              <a:extLst>
                <a:ext uri="{FF2B5EF4-FFF2-40B4-BE49-F238E27FC236}">
                  <a16:creationId xmlns:a16="http://schemas.microsoft.com/office/drawing/2014/main" id="{E815E6D3-0C40-6B5C-5BA9-FD6BA08EBD18}"/>
                </a:ext>
              </a:extLst>
            </p:cNvPr>
            <p:cNvSpPr txBox="1"/>
            <p:nvPr/>
          </p:nvSpPr>
          <p:spPr>
            <a:xfrm>
              <a:off x="2969739" y="5099120"/>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10</a:t>
              </a:r>
              <a:r>
                <a:rPr lang="ja-JP">
                  <a:latin typeface="Meiryo"/>
                  <a:ea typeface="Meiryo"/>
                  <a:cs typeface="+mn-lt"/>
                </a:rPr>
                <a:t>.</a:t>
              </a:r>
              <a:r>
                <a:rPr lang="en-US" altLang="ja-JP">
                  <a:latin typeface="Meiryo"/>
                  <a:ea typeface="Meiryo"/>
                  <a:cs typeface="+mn-lt"/>
                </a:rPr>
                <a:t>0</a:t>
              </a:r>
              <a:r>
                <a:rPr lang="ja-JP">
                  <a:latin typeface="Meiryo"/>
                  <a:ea typeface="Meiryo"/>
                  <a:cs typeface="+mn-lt"/>
                </a:rPr>
                <a:t>％</a:t>
              </a:r>
              <a:endParaRPr lang="ja-JP">
                <a:latin typeface="Meiryo"/>
                <a:ea typeface="Meiryo"/>
              </a:endParaRPr>
            </a:p>
          </p:txBody>
        </p:sp>
        <p:sp>
          <p:nvSpPr>
            <p:cNvPr id="52" name="テキスト ボックス 50">
              <a:extLst>
                <a:ext uri="{FF2B5EF4-FFF2-40B4-BE49-F238E27FC236}">
                  <a16:creationId xmlns:a16="http://schemas.microsoft.com/office/drawing/2014/main" id="{0C601345-6D10-5895-71AF-9288C5A37DED}"/>
                </a:ext>
              </a:extLst>
            </p:cNvPr>
            <p:cNvSpPr txBox="1"/>
            <p:nvPr/>
          </p:nvSpPr>
          <p:spPr>
            <a:xfrm>
              <a:off x="3974052" y="5099120"/>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¥20.4</a:t>
              </a:r>
              <a:endParaRPr lang="ja-JP" altLang="en-US">
                <a:latin typeface="メイリオ"/>
                <a:ea typeface="メイリオ"/>
              </a:endParaRPr>
            </a:p>
          </p:txBody>
        </p:sp>
      </p:grpSp>
      <p:grpSp>
        <p:nvGrpSpPr>
          <p:cNvPr id="34" name="グループ化 33">
            <a:extLst>
              <a:ext uri="{FF2B5EF4-FFF2-40B4-BE49-F238E27FC236}">
                <a16:creationId xmlns:a16="http://schemas.microsoft.com/office/drawing/2014/main" id="{26FB8684-A278-9F18-AA25-E22CE6D694B9}"/>
              </a:ext>
            </a:extLst>
          </p:cNvPr>
          <p:cNvGrpSpPr/>
          <p:nvPr/>
        </p:nvGrpSpPr>
        <p:grpSpPr>
          <a:xfrm>
            <a:off x="592195" y="5541300"/>
            <a:ext cx="4474826" cy="475188"/>
            <a:chOff x="592195" y="5541300"/>
            <a:chExt cx="4474826" cy="475188"/>
          </a:xfrm>
        </p:grpSpPr>
        <p:sp>
          <p:nvSpPr>
            <p:cNvPr id="45" name="テキスト ボックス 52">
              <a:extLst>
                <a:ext uri="{FF2B5EF4-FFF2-40B4-BE49-F238E27FC236}">
                  <a16:creationId xmlns:a16="http://schemas.microsoft.com/office/drawing/2014/main" id="{B5386E81-4DA4-5822-6183-1495EC5D4B21}"/>
                </a:ext>
              </a:extLst>
            </p:cNvPr>
            <p:cNvSpPr txBox="1"/>
            <p:nvPr/>
          </p:nvSpPr>
          <p:spPr>
            <a:xfrm>
              <a:off x="1140766" y="5658655"/>
              <a:ext cx="2159833"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メイリオ"/>
                  <a:cs typeface="+mn-lt"/>
                </a:rPr>
                <a:t>Health and medical care</a:t>
              </a:r>
              <a:endParaRPr lang="ja-JP">
                <a:latin typeface="Meiryo"/>
                <a:ea typeface="Meiryo"/>
              </a:endParaRPr>
            </a:p>
          </p:txBody>
        </p:sp>
        <p:sp>
          <p:nvSpPr>
            <p:cNvPr id="46" name="テキスト ボックス 53">
              <a:extLst>
                <a:ext uri="{FF2B5EF4-FFF2-40B4-BE49-F238E27FC236}">
                  <a16:creationId xmlns:a16="http://schemas.microsoft.com/office/drawing/2014/main" id="{228AEC64-0F1E-FDEA-2931-1BEB8C4D478A}"/>
                </a:ext>
              </a:extLst>
            </p:cNvPr>
            <p:cNvSpPr txBox="1"/>
            <p:nvPr/>
          </p:nvSpPr>
          <p:spPr>
            <a:xfrm>
              <a:off x="592195" y="5543282"/>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8</a:t>
              </a:r>
              <a:endParaRPr lang="ja-JP" altLang="en-US" dirty="0">
                <a:latin typeface="Meiryo"/>
                <a:ea typeface="Meiryo"/>
                <a:cs typeface="+mn-lt"/>
              </a:endParaRPr>
            </a:p>
          </p:txBody>
        </p:sp>
        <p:sp>
          <p:nvSpPr>
            <p:cNvPr id="47" name="テキスト ボックス 54">
              <a:extLst>
                <a:ext uri="{FF2B5EF4-FFF2-40B4-BE49-F238E27FC236}">
                  <a16:creationId xmlns:a16="http://schemas.microsoft.com/office/drawing/2014/main" id="{FB84CADD-7366-04F6-7898-E47820C4493E}"/>
                </a:ext>
              </a:extLst>
            </p:cNvPr>
            <p:cNvSpPr txBox="1"/>
            <p:nvPr/>
          </p:nvSpPr>
          <p:spPr>
            <a:xfrm>
              <a:off x="2969739" y="5541300"/>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6.</a:t>
              </a:r>
              <a:r>
                <a:rPr lang="en-US" altLang="ja-JP">
                  <a:latin typeface="Meiryo"/>
                  <a:ea typeface="Meiryo"/>
                  <a:cs typeface="+mn-lt"/>
                </a:rPr>
                <a:t>1</a:t>
              </a:r>
              <a:r>
                <a:rPr lang="ja-JP">
                  <a:latin typeface="Meiryo"/>
                  <a:ea typeface="Meiryo"/>
                  <a:cs typeface="+mn-lt"/>
                </a:rPr>
                <a:t>％</a:t>
              </a:r>
              <a:endParaRPr lang="ja-JP">
                <a:latin typeface="Meiryo"/>
                <a:ea typeface="Meiryo"/>
              </a:endParaRPr>
            </a:p>
          </p:txBody>
        </p:sp>
        <p:sp>
          <p:nvSpPr>
            <p:cNvPr id="48" name="テキスト ボックス 55">
              <a:extLst>
                <a:ext uri="{FF2B5EF4-FFF2-40B4-BE49-F238E27FC236}">
                  <a16:creationId xmlns:a16="http://schemas.microsoft.com/office/drawing/2014/main" id="{270B53D5-639E-010A-B586-7DB3FE0DD351}"/>
                </a:ext>
              </a:extLst>
            </p:cNvPr>
            <p:cNvSpPr txBox="1"/>
            <p:nvPr/>
          </p:nvSpPr>
          <p:spPr>
            <a:xfrm>
              <a:off x="3974052" y="5541300"/>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a:t>
              </a:r>
              <a:r>
                <a:rPr lang="ja-JP">
                  <a:latin typeface="メイリオ"/>
                  <a:ea typeface="メイリオ"/>
                  <a:cs typeface="+mn-lt"/>
                </a:rPr>
                <a:t>1</a:t>
              </a:r>
              <a:r>
                <a:rPr lang="en-US" altLang="ja-JP">
                  <a:latin typeface="メイリオ"/>
                  <a:ea typeface="メイリオ"/>
                  <a:cs typeface="+mn-lt"/>
                </a:rPr>
                <a:t>2.4</a:t>
              </a:r>
              <a:endParaRPr lang="ja-JP">
                <a:latin typeface="メイリオ"/>
                <a:ea typeface="メイリオ"/>
              </a:endParaRPr>
            </a:p>
          </p:txBody>
        </p:sp>
      </p:grpSp>
      <p:grpSp>
        <p:nvGrpSpPr>
          <p:cNvPr id="35" name="グループ化 34">
            <a:extLst>
              <a:ext uri="{FF2B5EF4-FFF2-40B4-BE49-F238E27FC236}">
                <a16:creationId xmlns:a16="http://schemas.microsoft.com/office/drawing/2014/main" id="{D41CC168-BFD8-B2BF-C0EF-DB02BDA98593}"/>
              </a:ext>
            </a:extLst>
          </p:cNvPr>
          <p:cNvGrpSpPr/>
          <p:nvPr/>
        </p:nvGrpSpPr>
        <p:grpSpPr>
          <a:xfrm>
            <a:off x="592195" y="5983479"/>
            <a:ext cx="4474826" cy="475188"/>
            <a:chOff x="592195" y="5983479"/>
            <a:chExt cx="4474826" cy="475188"/>
          </a:xfrm>
        </p:grpSpPr>
        <p:sp>
          <p:nvSpPr>
            <p:cNvPr id="41" name="テキスト ボックス 57">
              <a:extLst>
                <a:ext uri="{FF2B5EF4-FFF2-40B4-BE49-F238E27FC236}">
                  <a16:creationId xmlns:a16="http://schemas.microsoft.com/office/drawing/2014/main" id="{37147064-8E0D-15A9-0816-009C09753CEF}"/>
                </a:ext>
              </a:extLst>
            </p:cNvPr>
            <p:cNvSpPr txBox="1"/>
            <p:nvPr/>
          </p:nvSpPr>
          <p:spPr>
            <a:xfrm>
              <a:off x="1140766" y="6110743"/>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Social welfare</a:t>
              </a:r>
              <a:endParaRPr lang="ja-JP">
                <a:latin typeface="Meiryo"/>
                <a:ea typeface="Meiryo"/>
              </a:endParaRPr>
            </a:p>
          </p:txBody>
        </p:sp>
        <p:sp>
          <p:nvSpPr>
            <p:cNvPr id="42" name="テキスト ボックス 58">
              <a:extLst>
                <a:ext uri="{FF2B5EF4-FFF2-40B4-BE49-F238E27FC236}">
                  <a16:creationId xmlns:a16="http://schemas.microsoft.com/office/drawing/2014/main" id="{9514AD06-4089-85D9-5454-DBB26EF48CF9}"/>
                </a:ext>
              </a:extLst>
            </p:cNvPr>
            <p:cNvSpPr txBox="1"/>
            <p:nvPr/>
          </p:nvSpPr>
          <p:spPr>
            <a:xfrm>
              <a:off x="592195" y="5985461"/>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9</a:t>
              </a:r>
              <a:endParaRPr lang="ja-JP" altLang="en-US" dirty="0">
                <a:latin typeface="Meiryo"/>
                <a:ea typeface="Meiryo"/>
                <a:cs typeface="+mn-lt"/>
              </a:endParaRPr>
            </a:p>
          </p:txBody>
        </p:sp>
        <p:sp>
          <p:nvSpPr>
            <p:cNvPr id="43" name="テキスト ボックス 59">
              <a:extLst>
                <a:ext uri="{FF2B5EF4-FFF2-40B4-BE49-F238E27FC236}">
                  <a16:creationId xmlns:a16="http://schemas.microsoft.com/office/drawing/2014/main" id="{0E8739A3-B965-BF58-8515-0C7B39A034B9}"/>
                </a:ext>
              </a:extLst>
            </p:cNvPr>
            <p:cNvSpPr txBox="1"/>
            <p:nvPr/>
          </p:nvSpPr>
          <p:spPr>
            <a:xfrm>
              <a:off x="2969739" y="5983479"/>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dirty="0">
                  <a:latin typeface="Meiryo"/>
                  <a:ea typeface="Meiryo"/>
                  <a:cs typeface="+mn-lt"/>
                </a:rPr>
                <a:t>1</a:t>
              </a:r>
              <a:r>
                <a:rPr lang="ja-JP" dirty="0">
                  <a:latin typeface="Meiryo"/>
                  <a:ea typeface="Meiryo"/>
                  <a:cs typeface="+mn-lt"/>
                </a:rPr>
                <a:t>.</a:t>
              </a:r>
              <a:r>
                <a:rPr lang="en-US" altLang="ja-JP">
                  <a:latin typeface="Meiryo"/>
                  <a:ea typeface="Meiryo"/>
                  <a:cs typeface="+mn-lt"/>
                </a:rPr>
                <a:t>6</a:t>
              </a:r>
              <a:r>
                <a:rPr lang="ja-JP">
                  <a:latin typeface="Meiryo"/>
                  <a:ea typeface="Meiryo"/>
                  <a:cs typeface="+mn-lt"/>
                </a:rPr>
                <a:t>％</a:t>
              </a:r>
              <a:endParaRPr lang="ja-JP">
                <a:latin typeface="Meiryo"/>
                <a:ea typeface="Meiryo"/>
              </a:endParaRPr>
            </a:p>
          </p:txBody>
        </p:sp>
        <p:sp>
          <p:nvSpPr>
            <p:cNvPr id="44" name="テキスト ボックス 60">
              <a:extLst>
                <a:ext uri="{FF2B5EF4-FFF2-40B4-BE49-F238E27FC236}">
                  <a16:creationId xmlns:a16="http://schemas.microsoft.com/office/drawing/2014/main" id="{90DCC73E-AE26-42D3-47AB-F6BB2B538CA8}"/>
                </a:ext>
              </a:extLst>
            </p:cNvPr>
            <p:cNvSpPr txBox="1"/>
            <p:nvPr/>
          </p:nvSpPr>
          <p:spPr>
            <a:xfrm>
              <a:off x="3974052" y="5983479"/>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¥3.2</a:t>
              </a:r>
              <a:endParaRPr lang="ja-JP" altLang="en-US">
                <a:latin typeface="メイリオ"/>
                <a:ea typeface="メイリオ"/>
              </a:endParaRPr>
            </a:p>
          </p:txBody>
        </p:sp>
      </p:grpSp>
      <p:grpSp>
        <p:nvGrpSpPr>
          <p:cNvPr id="36" name="グループ化 35">
            <a:extLst>
              <a:ext uri="{FF2B5EF4-FFF2-40B4-BE49-F238E27FC236}">
                <a16:creationId xmlns:a16="http://schemas.microsoft.com/office/drawing/2014/main" id="{CE1D6D25-B731-F934-1617-BB910911D2C8}"/>
              </a:ext>
            </a:extLst>
          </p:cNvPr>
          <p:cNvGrpSpPr/>
          <p:nvPr/>
        </p:nvGrpSpPr>
        <p:grpSpPr>
          <a:xfrm>
            <a:off x="592195" y="6425658"/>
            <a:ext cx="4474826" cy="475188"/>
            <a:chOff x="592195" y="6425658"/>
            <a:chExt cx="4474826" cy="475188"/>
          </a:xfrm>
        </p:grpSpPr>
        <p:sp>
          <p:nvSpPr>
            <p:cNvPr id="37" name="テキスト ボックス 62">
              <a:extLst>
                <a:ext uri="{FF2B5EF4-FFF2-40B4-BE49-F238E27FC236}">
                  <a16:creationId xmlns:a16="http://schemas.microsoft.com/office/drawing/2014/main" id="{2B42694A-C6FF-7F0E-A734-5EF0559D7318}"/>
                </a:ext>
              </a:extLst>
            </p:cNvPr>
            <p:cNvSpPr txBox="1"/>
            <p:nvPr/>
          </p:nvSpPr>
          <p:spPr>
            <a:xfrm>
              <a:off x="1140766" y="6543843"/>
              <a:ext cx="1826854" cy="29238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300">
                  <a:latin typeface="Meiryo"/>
                  <a:ea typeface="+mn-lt"/>
                  <a:cs typeface="+mn-lt"/>
                </a:rPr>
                <a:t>Other</a:t>
              </a:r>
              <a:endParaRPr lang="ja-JP">
                <a:latin typeface="Meiryo"/>
                <a:ea typeface="Meiryo"/>
              </a:endParaRPr>
            </a:p>
          </p:txBody>
        </p:sp>
        <p:sp>
          <p:nvSpPr>
            <p:cNvPr id="38" name="テキスト ボックス 63">
              <a:extLst>
                <a:ext uri="{FF2B5EF4-FFF2-40B4-BE49-F238E27FC236}">
                  <a16:creationId xmlns:a16="http://schemas.microsoft.com/office/drawing/2014/main" id="{90FCEF22-44DB-1CC4-8D25-270DA195B0E9}"/>
                </a:ext>
              </a:extLst>
            </p:cNvPr>
            <p:cNvSpPr txBox="1"/>
            <p:nvPr/>
          </p:nvSpPr>
          <p:spPr>
            <a:xfrm>
              <a:off x="592195" y="6427640"/>
              <a:ext cx="548762"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ja-JP" dirty="0">
                  <a:latin typeface="Meiryo"/>
                  <a:ea typeface="Meiryo"/>
                  <a:cs typeface="+mn-lt"/>
                </a:rPr>
                <a:t>1</a:t>
              </a:r>
              <a:r>
                <a:rPr lang="en-US" altLang="ja-JP" dirty="0">
                  <a:latin typeface="Meiryo"/>
                  <a:ea typeface="Meiryo"/>
                  <a:cs typeface="+mn-lt"/>
                </a:rPr>
                <a:t>0</a:t>
              </a:r>
              <a:endParaRPr lang="ja-JP" altLang="en-US" dirty="0">
                <a:latin typeface="Meiryo"/>
                <a:ea typeface="Meiryo"/>
                <a:cs typeface="+mn-lt"/>
              </a:endParaRPr>
            </a:p>
          </p:txBody>
        </p:sp>
        <p:sp>
          <p:nvSpPr>
            <p:cNvPr id="39" name="テキスト ボックス 64">
              <a:extLst>
                <a:ext uri="{FF2B5EF4-FFF2-40B4-BE49-F238E27FC236}">
                  <a16:creationId xmlns:a16="http://schemas.microsoft.com/office/drawing/2014/main" id="{B91A4538-4484-DC17-1654-CFDD39164818}"/>
                </a:ext>
              </a:extLst>
            </p:cNvPr>
            <p:cNvSpPr txBox="1"/>
            <p:nvPr/>
          </p:nvSpPr>
          <p:spPr>
            <a:xfrm>
              <a:off x="2969739" y="6425658"/>
              <a:ext cx="1003803"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Meiryo"/>
                  <a:ea typeface="Meiryo"/>
                  <a:cs typeface="+mn-lt"/>
                </a:rPr>
                <a:t>34.0</a:t>
              </a:r>
              <a:r>
                <a:rPr lang="ja-JP">
                  <a:latin typeface="Meiryo"/>
                  <a:ea typeface="Meiryo"/>
                  <a:cs typeface="+mn-lt"/>
                </a:rPr>
                <a:t>％</a:t>
              </a:r>
              <a:endParaRPr lang="ja-JP">
                <a:latin typeface="Meiryo"/>
                <a:ea typeface="Meiryo"/>
              </a:endParaRPr>
            </a:p>
          </p:txBody>
        </p:sp>
        <p:sp>
          <p:nvSpPr>
            <p:cNvPr id="40" name="テキスト ボックス 65">
              <a:extLst>
                <a:ext uri="{FF2B5EF4-FFF2-40B4-BE49-F238E27FC236}">
                  <a16:creationId xmlns:a16="http://schemas.microsoft.com/office/drawing/2014/main" id="{E5BD2B6C-DB3B-4540-9556-35801561A1B1}"/>
                </a:ext>
              </a:extLst>
            </p:cNvPr>
            <p:cNvSpPr txBox="1"/>
            <p:nvPr/>
          </p:nvSpPr>
          <p:spPr>
            <a:xfrm>
              <a:off x="3974052" y="6425658"/>
              <a:ext cx="1092969" cy="473206"/>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lnSpc>
                  <a:spcPct val="150000"/>
                </a:lnSpc>
              </a:pPr>
              <a:r>
                <a:rPr lang="en-US" altLang="ja-JP">
                  <a:latin typeface="メイリオ"/>
                  <a:ea typeface="メイリオ"/>
                  <a:cs typeface="+mn-lt"/>
                </a:rPr>
                <a:t>¥</a:t>
              </a:r>
              <a:r>
                <a:rPr lang="ja-JP">
                  <a:latin typeface="メイリオ"/>
                  <a:ea typeface="メイリオ"/>
                  <a:cs typeface="+mn-lt"/>
                </a:rPr>
                <a:t>6</a:t>
              </a:r>
              <a:r>
                <a:rPr lang="en-US" altLang="ja-JP">
                  <a:latin typeface="メイリオ"/>
                  <a:ea typeface="メイリオ"/>
                  <a:cs typeface="+mn-lt"/>
                </a:rPr>
                <a:t>9.4</a:t>
              </a:r>
              <a:endParaRPr lang="ja-JP">
                <a:latin typeface="メイリオ"/>
                <a:ea typeface="メイリオ"/>
              </a:endParaRPr>
            </a:p>
          </p:txBody>
        </p:sp>
      </p:grpSp>
      <p:sp>
        <p:nvSpPr>
          <p:cNvPr id="77" name="テキスト ボックス 11">
            <a:extLst>
              <a:ext uri="{FF2B5EF4-FFF2-40B4-BE49-F238E27FC236}">
                <a16:creationId xmlns:a16="http://schemas.microsoft.com/office/drawing/2014/main" id="{CDB76440-FFBB-73E4-DF37-B6881EDA3775}"/>
              </a:ext>
            </a:extLst>
          </p:cNvPr>
          <p:cNvSpPr txBox="1"/>
          <p:nvPr/>
        </p:nvSpPr>
        <p:spPr>
          <a:xfrm>
            <a:off x="6659545" y="3528110"/>
            <a:ext cx="2378508" cy="64633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b="1">
                <a:latin typeface="Meiryo"/>
                <a:ea typeface="Meiryo"/>
                <a:cs typeface="+mn-lt"/>
              </a:rPr>
              <a:t>Technical</a:t>
            </a:r>
            <a:endParaRPr lang="ja-JP" b="1">
              <a:latin typeface="Meiryo"/>
              <a:ea typeface="Meiryo"/>
            </a:endParaRPr>
          </a:p>
          <a:p>
            <a:pPr algn="ctr"/>
            <a:r>
              <a:rPr lang="ja-JP" b="1">
                <a:latin typeface="Meiryo"/>
                <a:ea typeface="Meiryo"/>
                <a:cs typeface="+mn-lt"/>
              </a:rPr>
              <a:t>Cooperation</a:t>
            </a:r>
            <a:r>
              <a:rPr lang="ja-JP" altLang="en-US" b="1" baseline="30000">
                <a:latin typeface="Meiryo"/>
                <a:ea typeface="Meiryo"/>
                <a:cs typeface="+mn-lt"/>
              </a:rPr>
              <a:t>*</a:t>
            </a:r>
            <a:endParaRPr lang="en-US" altLang="ja-JP" b="1" baseline="30000">
              <a:latin typeface="Meiryo"/>
              <a:ea typeface="Meiryo"/>
            </a:endParaRPr>
          </a:p>
        </p:txBody>
      </p:sp>
    </p:spTree>
    <p:extLst>
      <p:ext uri="{BB962C8B-B14F-4D97-AF65-F5344CB8AC3E}">
        <p14:creationId xmlns:p14="http://schemas.microsoft.com/office/powerpoint/2010/main" val="368439597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77</TotalTime>
  <Words>2498</Words>
  <Application>Microsoft Office PowerPoint</Application>
  <PresentationFormat>Custom</PresentationFormat>
  <Paragraphs>402</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デザインの設定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浩之 奥野</cp:lastModifiedBy>
  <cp:revision>3400</cp:revision>
  <dcterms:created xsi:type="dcterms:W3CDTF">2025-05-30T05:20:29Z</dcterms:created>
  <dcterms:modified xsi:type="dcterms:W3CDTF">2026-04-30T00:41:45Z</dcterms:modified>
</cp:coreProperties>
</file>