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4.xml" ContentType="application/vnd.openxmlformats-officedocument.presentationml.slide+xml"/>
  <Override PartName="/ppt/slides/slide5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.xml" ContentType="application/vnd.openxmlformats-officedocument.presentationml.slide+xml"/>
  <Override PartName="/ppt/notesSlides/notesSlide2.xml" ContentType="application/vnd.openxmlformats-officedocument.presentationml.notesSlide+xml"/>
  <Override PartName="/ppt/slideLayouts/slideLayout2.xml" ContentType="application/vnd.openxmlformats-officedocument.presentationml.slideLayout+xml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notesMasters/notesMaster1.xml" ContentType="application/vnd.openxmlformats-officedocument.presentationml.notesMaster+xml"/>
  <Override PartName="/ppt/theme/theme2.xml" ContentType="application/vnd.openxmlformats-officedocument.theme+xml"/>
  <Override PartName="/ppt/theme/theme1.xml" ContentType="application/vnd.openxmlformats-officedocument.theme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presProps.xml" ContentType="application/vnd.openxmlformats-officedocument.presentationml.pres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282" r:id="rId2"/>
    <p:sldId id="258" r:id="rId3"/>
    <p:sldId id="269" r:id="rId4"/>
    <p:sldId id="257" r:id="rId5"/>
    <p:sldId id="259" r:id="rId6"/>
    <p:sldId id="264" r:id="rId7"/>
    <p:sldId id="287" r:id="rId8"/>
    <p:sldId id="288" r:id="rId9"/>
    <p:sldId id="270" r:id="rId10"/>
    <p:sldId id="262" r:id="rId11"/>
    <p:sldId id="267" r:id="rId12"/>
    <p:sldId id="263" r:id="rId13"/>
    <p:sldId id="284" r:id="rId14"/>
    <p:sldId id="281" r:id="rId15"/>
    <p:sldId id="285" r:id="rId16"/>
  </p:sldIdLst>
  <p:sldSz cx="12192000" cy="6858000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8EC20E35-A176-4012-BC5E-935CFFF8708E}" styleName="Medium Styl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793D81CF-94F2-401A-BA57-92F5A7B2D0C5}" styleName="Medium Styl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132" autoAdjust="0"/>
    <p:restoredTop sz="94660"/>
  </p:normalViewPr>
  <p:slideViewPr>
    <p:cSldViewPr snapToGrid="0">
      <p:cViewPr varScale="1">
        <p:scale>
          <a:sx n="67" d="100"/>
          <a:sy n="67" d="100"/>
        </p:scale>
        <p:origin x="690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customXml" Target="../customXml/item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customXml" Target="../customXml/item2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customXml" Target="../customXml/item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E79A8D2-7DF4-4F1E-B445-B207A48F9AC7}" type="datetimeFigureOut">
              <a:rPr kumimoji="1" lang="en-US" smtClean="0"/>
              <a:t>8/11/2020</a:t>
            </a:fld>
            <a:endParaRPr kumimoji="1"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en-US" smtClean="0"/>
              <a:t>Click to edit Master text styles</a:t>
            </a:r>
          </a:p>
          <a:p>
            <a:pPr lvl="1"/>
            <a:r>
              <a:rPr kumimoji="1" lang="en-US" smtClean="0"/>
              <a:t>Second level</a:t>
            </a:r>
          </a:p>
          <a:p>
            <a:pPr lvl="2"/>
            <a:r>
              <a:rPr kumimoji="1" lang="en-US" smtClean="0"/>
              <a:t>Third level</a:t>
            </a:r>
          </a:p>
          <a:p>
            <a:pPr lvl="3"/>
            <a:r>
              <a:rPr kumimoji="1" lang="en-US" smtClean="0"/>
              <a:t>Fourth level</a:t>
            </a:r>
          </a:p>
          <a:p>
            <a:pPr lvl="4"/>
            <a:r>
              <a:rPr kumimoji="1" lang="en-US" smtClean="0"/>
              <a:t>Fifth level</a:t>
            </a:r>
            <a:endParaRPr kumimoji="1"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106995E-F1F1-4633-A39C-03F77480B3D8}" type="slidenum">
              <a:rPr kumimoji="1" lang="en-US" smtClean="0"/>
              <a:t>‹#›</a:t>
            </a:fld>
            <a:endParaRPr kumimoji="1" lang="en-US"/>
          </a:p>
        </p:txBody>
      </p:sp>
    </p:spTree>
    <p:extLst>
      <p:ext uri="{BB962C8B-B14F-4D97-AF65-F5344CB8AC3E}">
        <p14:creationId xmlns:p14="http://schemas.microsoft.com/office/powerpoint/2010/main" val="32984272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06995E-F1F1-4633-A39C-03F77480B3D8}" type="slidenum">
              <a:rPr kumimoji="1" lang="en-US" smtClean="0"/>
              <a:t>4</a:t>
            </a:fld>
            <a:endParaRPr kumimoji="1" lang="en-US"/>
          </a:p>
        </p:txBody>
      </p:sp>
    </p:spTree>
    <p:extLst>
      <p:ext uri="{BB962C8B-B14F-4D97-AF65-F5344CB8AC3E}">
        <p14:creationId xmlns:p14="http://schemas.microsoft.com/office/powerpoint/2010/main" val="286333414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06995E-F1F1-4633-A39C-03F77480B3D8}" type="slidenum">
              <a:rPr kumimoji="1" lang="en-US" smtClean="0"/>
              <a:t>11</a:t>
            </a:fld>
            <a:endParaRPr kumimoji="1" lang="en-US"/>
          </a:p>
        </p:txBody>
      </p:sp>
    </p:spTree>
    <p:extLst>
      <p:ext uri="{BB962C8B-B14F-4D97-AF65-F5344CB8AC3E}">
        <p14:creationId xmlns:p14="http://schemas.microsoft.com/office/powerpoint/2010/main" val="244094534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kumimoji="1" lang="en-US" smtClean="0"/>
              <a:t>Click to edit Master title style</a:t>
            </a:r>
            <a:endParaRPr kumimoji="1"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>
            <a:normAutofit/>
          </a:bodyPr>
          <a:lstStyle>
            <a:lvl1pPr marL="0" indent="0" algn="ctr">
              <a:buNone/>
              <a:defRPr sz="32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kumimoji="1" lang="en-US" smtClean="0"/>
              <a:t>Click to edit Master subtitle style</a:t>
            </a:r>
            <a:endParaRPr kumimoji="1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3A281A-EDD1-4EE7-A1B5-4028A6F808F1}" type="slidenum">
              <a:rPr kumimoji="1" lang="en-US" smtClean="0"/>
              <a:t>‹#›</a:t>
            </a:fld>
            <a:endParaRPr kumimoji="1" lang="en-US"/>
          </a:p>
        </p:txBody>
      </p:sp>
    </p:spTree>
    <p:extLst>
      <p:ext uri="{BB962C8B-B14F-4D97-AF65-F5344CB8AC3E}">
        <p14:creationId xmlns:p14="http://schemas.microsoft.com/office/powerpoint/2010/main" val="40645817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00081"/>
            <a:ext cx="10515600" cy="1325563"/>
          </a:xfrm>
        </p:spPr>
        <p:txBody>
          <a:bodyPr/>
          <a:lstStyle/>
          <a:p>
            <a:r>
              <a:rPr kumimoji="1" lang="en-US" smtClean="0"/>
              <a:t>Click to edit Master title style</a:t>
            </a:r>
            <a:endParaRPr kumimoji="1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628360"/>
            <a:ext cx="10515600" cy="4727990"/>
          </a:xfrm>
        </p:spPr>
        <p:txBody>
          <a:bodyPr>
            <a:normAutofit/>
          </a:bodyPr>
          <a:lstStyle>
            <a:lvl1pPr>
              <a:defRPr sz="3600"/>
            </a:lvl1pPr>
            <a:lvl2pPr>
              <a:defRPr sz="3200"/>
            </a:lvl2pPr>
            <a:lvl3pPr>
              <a:defRPr sz="28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kumimoji="1" lang="en-US" dirty="0" smtClean="0"/>
              <a:t>Click to edit Master text styles</a:t>
            </a:r>
          </a:p>
          <a:p>
            <a:pPr lvl="1"/>
            <a:r>
              <a:rPr kumimoji="1" lang="en-US" dirty="0" smtClean="0"/>
              <a:t>Second level</a:t>
            </a:r>
          </a:p>
          <a:p>
            <a:pPr lvl="2"/>
            <a:r>
              <a:rPr kumimoji="1" lang="en-US" dirty="0" smtClean="0"/>
              <a:t>Third level</a:t>
            </a:r>
          </a:p>
          <a:p>
            <a:pPr lvl="3"/>
            <a:r>
              <a:rPr kumimoji="1" lang="en-US" dirty="0" smtClean="0"/>
              <a:t>Fourth level</a:t>
            </a:r>
          </a:p>
          <a:p>
            <a:pPr lvl="4"/>
            <a:r>
              <a:rPr kumimoji="1" lang="en-US" dirty="0" smtClean="0"/>
              <a:t>Fifth level</a:t>
            </a:r>
            <a:endParaRPr kumimoji="1"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299917" y="6376503"/>
            <a:ext cx="2743200" cy="365125"/>
          </a:xfrm>
        </p:spPr>
        <p:txBody>
          <a:bodyPr/>
          <a:lstStyle/>
          <a:p>
            <a:fld id="{5D3A281A-EDD1-4EE7-A1B5-4028A6F808F1}" type="slidenum">
              <a:rPr kumimoji="1" lang="en-US" smtClean="0"/>
              <a:t>‹#›</a:t>
            </a:fld>
            <a:endParaRPr kumimoji="1" lang="en-US"/>
          </a:p>
        </p:txBody>
      </p:sp>
    </p:spTree>
    <p:extLst>
      <p:ext uri="{BB962C8B-B14F-4D97-AF65-F5344CB8AC3E}">
        <p14:creationId xmlns:p14="http://schemas.microsoft.com/office/powerpoint/2010/main" val="32718714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en-US" smtClean="0"/>
              <a:t>Click to edit Master title style</a:t>
            </a:r>
            <a:endParaRPr kumimoji="1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en-US" smtClean="0"/>
              <a:t>Click to edit Master text styles</a:t>
            </a:r>
          </a:p>
          <a:p>
            <a:pPr lvl="1"/>
            <a:r>
              <a:rPr kumimoji="1" lang="en-US" smtClean="0"/>
              <a:t>Second level</a:t>
            </a:r>
          </a:p>
          <a:p>
            <a:pPr lvl="2"/>
            <a:r>
              <a:rPr kumimoji="1" lang="en-US" smtClean="0"/>
              <a:t>Third level</a:t>
            </a:r>
          </a:p>
          <a:p>
            <a:pPr lvl="3"/>
            <a:r>
              <a:rPr kumimoji="1" lang="en-US" smtClean="0"/>
              <a:t>Fourth level</a:t>
            </a:r>
          </a:p>
          <a:p>
            <a:pPr lvl="4"/>
            <a:r>
              <a:rPr kumimoji="1" lang="en-US" smtClean="0"/>
              <a:t>Fifth level</a:t>
            </a:r>
            <a:endParaRPr kumimoji="1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/>
                </a:solidFill>
              </a:defRPr>
            </a:lvl1pPr>
          </a:lstStyle>
          <a:p>
            <a:fld id="{5D3A281A-EDD1-4EE7-A1B5-4028A6F808F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84639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b="1" kern="1200">
          <a:solidFill>
            <a:srgbClr val="002060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4.jpg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3.png"/><Relationship Id="rId5" Type="http://schemas.openxmlformats.org/officeDocument/2006/relationships/image" Target="../media/image1.png"/><Relationship Id="rId4" Type="http://schemas.openxmlformats.org/officeDocument/2006/relationships/oleObject" Target="../embeddings/oleObject1.bin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09575" y="1057229"/>
            <a:ext cx="11325982" cy="2600372"/>
          </a:xfrm>
          <a:solidFill>
            <a:srgbClr val="00B0F0"/>
          </a:solidFill>
        </p:spPr>
        <p:txBody>
          <a:bodyPr anchor="ctr" anchorCtr="0">
            <a:noAutofit/>
          </a:bodyPr>
          <a:lstStyle/>
          <a:p>
            <a:r>
              <a:rPr kumimoji="1" lang="en-US" altLang="ja-JP" sz="8800" dirty="0" smtClean="0">
                <a:solidFill>
                  <a:schemeClr val="tx1"/>
                </a:solidFill>
              </a:rPr>
              <a:t>Crop Calendar Making</a:t>
            </a:r>
            <a:br>
              <a:rPr kumimoji="1" lang="en-US" altLang="ja-JP" sz="8800" dirty="0" smtClean="0">
                <a:solidFill>
                  <a:schemeClr val="tx1"/>
                </a:solidFill>
              </a:rPr>
            </a:br>
            <a:r>
              <a:rPr kumimoji="1" lang="en-US" altLang="ja-JP" sz="5400" dirty="0" smtClean="0">
                <a:solidFill>
                  <a:schemeClr val="tx1"/>
                </a:solidFill>
              </a:rPr>
              <a:t>Methods of Implementation</a:t>
            </a:r>
            <a:endParaRPr kumimoji="1" lang="en-US" sz="5400" dirty="0">
              <a:solidFill>
                <a:schemeClr val="tx1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00089" y="3995737"/>
            <a:ext cx="5914265" cy="2543175"/>
          </a:xfrm>
        </p:spPr>
        <p:txBody>
          <a:bodyPr>
            <a:normAutofit/>
          </a:bodyPr>
          <a:lstStyle/>
          <a:p>
            <a:r>
              <a:rPr lang="en-US" altLang="ja-JP" b="1" dirty="0">
                <a:solidFill>
                  <a:schemeClr val="bg1">
                    <a:lumMod val="65000"/>
                  </a:schemeClr>
                </a:solidFill>
                <a:latin typeface="Century Gothic" panose="020B0502020202020204" pitchFamily="34" charset="0"/>
              </a:rPr>
              <a:t>Type the name of </a:t>
            </a:r>
            <a:r>
              <a:rPr lang="en-US" altLang="ja-JP" b="1" dirty="0" smtClean="0">
                <a:solidFill>
                  <a:schemeClr val="bg1">
                    <a:lumMod val="65000"/>
                  </a:schemeClr>
                </a:solidFill>
                <a:latin typeface="Century Gothic" panose="020B0502020202020204" pitchFamily="34" charset="0"/>
              </a:rPr>
              <a:t>your </a:t>
            </a:r>
            <a:r>
              <a:rPr lang="en-US" altLang="ja-JP" b="1" dirty="0">
                <a:solidFill>
                  <a:schemeClr val="bg1">
                    <a:lumMod val="65000"/>
                  </a:schemeClr>
                </a:solidFill>
                <a:latin typeface="Century Gothic" panose="020B0502020202020204" pitchFamily="34" charset="0"/>
              </a:rPr>
              <a:t>organization here.</a:t>
            </a:r>
            <a:endParaRPr lang="ja-JP" altLang="en-US" b="1" dirty="0">
              <a:solidFill>
                <a:schemeClr val="bg1">
                  <a:lumMod val="65000"/>
                </a:schemeClr>
              </a:solidFill>
              <a:latin typeface="Century Gothic" panose="020B0502020202020204" pitchFamily="34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3A281A-EDD1-4EE7-A1B5-4028A6F808F1}" type="slidenum">
              <a:rPr kumimoji="1" lang="en-US" smtClean="0"/>
              <a:t>1</a:t>
            </a:fld>
            <a:endParaRPr kumimoji="1"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57694" y="92846"/>
            <a:ext cx="2234306" cy="871538"/>
          </a:xfrm>
          <a:prstGeom prst="rect">
            <a:avLst/>
          </a:prstGeom>
        </p:spPr>
      </p:pic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09248838"/>
              </p:ext>
            </p:extLst>
          </p:nvPr>
        </p:nvGraphicFramePr>
        <p:xfrm>
          <a:off x="122010" y="1"/>
          <a:ext cx="1235303" cy="105722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68" name="ビットマップ イメージ" r:id="rId4" imgW="5819048" imgH="4982270" progId="Paint.Picture">
                  <p:embed/>
                </p:oleObj>
              </mc:Choice>
              <mc:Fallback>
                <p:oleObj name="ビットマップ イメージ" r:id="rId4" imgW="5819048" imgH="4982270" progId="Paint.Picture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2010" y="1"/>
                        <a:ext cx="1235303" cy="105722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5" name="Picture 1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426256" y="4569864"/>
            <a:ext cx="3261756" cy="1919679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53270" y="3995737"/>
            <a:ext cx="2208848" cy="18842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27398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4425" y="-205269"/>
            <a:ext cx="11077575" cy="1325563"/>
          </a:xfrm>
        </p:spPr>
        <p:txBody>
          <a:bodyPr/>
          <a:lstStyle/>
          <a:p>
            <a:r>
              <a:rPr kumimoji="1" lang="en-US" dirty="0" smtClean="0">
                <a:solidFill>
                  <a:srgbClr val="FF0000"/>
                </a:solidFill>
              </a:rPr>
              <a:t>STEP: </a:t>
            </a:r>
            <a:r>
              <a:rPr kumimoji="1" lang="en-US" dirty="0" smtClean="0"/>
              <a:t>Implementation Procedures</a:t>
            </a:r>
            <a:endParaRPr kumimoji="1"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9550" y="838200"/>
            <a:ext cx="11982450" cy="6019800"/>
          </a:xfrm>
        </p:spPr>
        <p:txBody>
          <a:bodyPr>
            <a:normAutofit fontScale="92500"/>
          </a:bodyPr>
          <a:lstStyle/>
          <a:p>
            <a:pPr marL="533400" indent="-533400">
              <a:buFont typeface="+mj-lt"/>
              <a:buAutoNum type="arabicPeriod"/>
            </a:pPr>
            <a:r>
              <a:rPr lang="en-US" dirty="0" smtClean="0"/>
              <a:t>Organize </a:t>
            </a:r>
            <a:r>
              <a:rPr lang="en-US" dirty="0"/>
              <a:t>a meeting </a:t>
            </a:r>
            <a:r>
              <a:rPr lang="en-US" dirty="0" smtClean="0"/>
              <a:t>at the community and invite </a:t>
            </a:r>
            <a:r>
              <a:rPr lang="en-US" dirty="0"/>
              <a:t>the </a:t>
            </a:r>
            <a:r>
              <a:rPr lang="en-US" dirty="0" smtClean="0"/>
              <a:t>group members </a:t>
            </a:r>
            <a:r>
              <a:rPr lang="en-US" dirty="0"/>
              <a:t>as well as </a:t>
            </a:r>
            <a:r>
              <a:rPr lang="en-US" dirty="0" smtClean="0"/>
              <a:t>their spouses</a:t>
            </a:r>
            <a:r>
              <a:rPr lang="en-US" dirty="0"/>
              <a:t>.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smtClean="0">
                <a:solidFill>
                  <a:srgbClr val="FF0000"/>
                </a:solidFill>
              </a:rPr>
              <a:t>[Tip!] </a:t>
            </a:r>
            <a:r>
              <a:rPr lang="en-US" dirty="0">
                <a:solidFill>
                  <a:srgbClr val="FF0000"/>
                </a:solidFill>
              </a:rPr>
              <a:t>Inviting the members’ spouses facilitate effective </a:t>
            </a:r>
            <a:r>
              <a:rPr lang="en-US" dirty="0" smtClean="0">
                <a:solidFill>
                  <a:srgbClr val="FF0000"/>
                </a:solidFill>
              </a:rPr>
              <a:t>decision-making.</a:t>
            </a:r>
          </a:p>
          <a:p>
            <a:pPr marL="533400" indent="-533400">
              <a:buFont typeface="+mj-lt"/>
              <a:buAutoNum type="arabicPeriod"/>
            </a:pPr>
            <a:r>
              <a:rPr lang="en-US" dirty="0" smtClean="0"/>
              <a:t>Ask </a:t>
            </a:r>
            <a:r>
              <a:rPr lang="en-US" dirty="0"/>
              <a:t>the farmer groups </a:t>
            </a:r>
            <a:r>
              <a:rPr lang="en-US" dirty="0" smtClean="0"/>
              <a:t>to </a:t>
            </a:r>
            <a:r>
              <a:rPr lang="en-US" dirty="0">
                <a:solidFill>
                  <a:srgbClr val="FF0000"/>
                </a:solidFill>
              </a:rPr>
              <a:t>decide what </a:t>
            </a:r>
            <a:r>
              <a:rPr lang="en-US" dirty="0" smtClean="0">
                <a:solidFill>
                  <a:srgbClr val="FF0000"/>
                </a:solidFill>
              </a:rPr>
              <a:t>changes </a:t>
            </a:r>
            <a:r>
              <a:rPr lang="en-US" dirty="0">
                <a:solidFill>
                  <a:srgbClr val="FF0000"/>
                </a:solidFill>
              </a:rPr>
              <a:t>they want to make</a:t>
            </a:r>
            <a:r>
              <a:rPr lang="en-US" dirty="0"/>
              <a:t> with regard to the target </a:t>
            </a:r>
            <a:r>
              <a:rPr lang="en-US" dirty="0" smtClean="0"/>
              <a:t>crops; e.g. changes </a:t>
            </a:r>
            <a:r>
              <a:rPr lang="en-US" dirty="0"/>
              <a:t>in </a:t>
            </a:r>
            <a:r>
              <a:rPr lang="en-US" dirty="0" smtClean="0"/>
              <a:t>crops/varieties</a:t>
            </a:r>
            <a:r>
              <a:rPr lang="en-US" dirty="0"/>
              <a:t>, </a:t>
            </a:r>
            <a:r>
              <a:rPr lang="en-US" dirty="0" smtClean="0"/>
              <a:t>quality</a:t>
            </a:r>
            <a:r>
              <a:rPr lang="en-US" dirty="0"/>
              <a:t>, quantity, harvest timing, buyers, and others such as </a:t>
            </a:r>
            <a:r>
              <a:rPr lang="en-US" dirty="0" smtClean="0"/>
              <a:t>packaging.</a:t>
            </a:r>
            <a:endParaRPr lang="en-US" altLang="ja-JP" dirty="0" smtClean="0">
              <a:solidFill>
                <a:srgbClr val="FF0000"/>
              </a:solidFill>
            </a:endParaRPr>
          </a:p>
          <a:p>
            <a:pPr marL="533400" indent="-533400">
              <a:buFont typeface="+mj-lt"/>
              <a:buAutoNum type="arabicPeriod"/>
            </a:pPr>
            <a:r>
              <a:rPr lang="en-US" altLang="ja-JP" dirty="0" smtClean="0"/>
              <a:t>The farmer </a:t>
            </a:r>
            <a:r>
              <a:rPr lang="en-US" altLang="ja-JP" dirty="0"/>
              <a:t>groups make an annual </a:t>
            </a:r>
            <a:r>
              <a:rPr lang="en-US" altLang="ja-JP" dirty="0" smtClean="0"/>
              <a:t>plan </a:t>
            </a:r>
            <a:r>
              <a:rPr lang="en-US" altLang="ja-JP" dirty="0"/>
              <a:t>specifying monthly actions </a:t>
            </a:r>
            <a:r>
              <a:rPr lang="en-US" altLang="ja-JP" dirty="0" smtClean="0"/>
              <a:t>in </a:t>
            </a:r>
            <a:r>
              <a:rPr lang="en-US" altLang="ja-JP" dirty="0"/>
              <a:t>terms of (1) production, (2) marketing &amp; </a:t>
            </a:r>
            <a:r>
              <a:rPr lang="en-US" altLang="ja-JP" dirty="0" smtClean="0"/>
              <a:t>business </a:t>
            </a:r>
            <a:r>
              <a:rPr lang="en-US" altLang="ja-JP" dirty="0"/>
              <a:t>management, and (3) other group activities focusing on the target crops</a:t>
            </a:r>
            <a:r>
              <a:rPr lang="en-US" altLang="ja-JP" dirty="0" smtClean="0"/>
              <a:t>. </a:t>
            </a:r>
            <a:r>
              <a:rPr lang="en-US" altLang="ja-JP" dirty="0" smtClean="0">
                <a:solidFill>
                  <a:srgbClr val="FF0000"/>
                </a:solidFill>
              </a:rPr>
              <a:t>[Tip!] </a:t>
            </a:r>
            <a:r>
              <a:rPr lang="en-US" altLang="ja-JP" dirty="0">
                <a:solidFill>
                  <a:srgbClr val="FF0000"/>
                </a:solidFill>
              </a:rPr>
              <a:t>The extension staff should </a:t>
            </a:r>
            <a:r>
              <a:rPr lang="en-US" altLang="ja-JP" dirty="0" smtClean="0">
                <a:solidFill>
                  <a:srgbClr val="FF0000"/>
                </a:solidFill>
              </a:rPr>
              <a:t>remind the farmers of various market information the farmers have collected so far.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3A281A-EDD1-4EE7-A1B5-4028A6F808F1}" type="slidenum">
              <a:rPr kumimoji="1" lang="en-US" smtClean="0"/>
              <a:t>10</a:t>
            </a:fld>
            <a:endParaRPr kumimoji="1" lang="en-US"/>
          </a:p>
        </p:txBody>
      </p:sp>
    </p:spTree>
    <p:extLst>
      <p:ext uri="{BB962C8B-B14F-4D97-AF65-F5344CB8AC3E}">
        <p14:creationId xmlns:p14="http://schemas.microsoft.com/office/powerpoint/2010/main" val="29576214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6200000">
            <a:off x="2433718" y="-1105275"/>
            <a:ext cx="6348358" cy="956263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86423" y="-134483"/>
            <a:ext cx="5034270" cy="1325563"/>
          </a:xfrm>
        </p:spPr>
        <p:txBody>
          <a:bodyPr/>
          <a:lstStyle/>
          <a:p>
            <a:pPr algn="ctr"/>
            <a:r>
              <a:rPr lang="en-US" dirty="0" smtClean="0"/>
              <a:t>Crop Calendar</a:t>
            </a:r>
            <a:endParaRPr kumimoji="1"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3A281A-EDD1-4EE7-A1B5-4028A6F808F1}" type="slidenum">
              <a:rPr kumimoji="1" lang="en-US" smtClean="0"/>
              <a:t>11</a:t>
            </a:fld>
            <a:endParaRPr kumimoji="1"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6955126" y="716150"/>
            <a:ext cx="508799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0070C0"/>
                </a:solidFill>
              </a:rPr>
              <a:t>What changes and improvements do the farmer group want to make?</a:t>
            </a:r>
            <a:endParaRPr kumimoji="1" lang="en-US" sz="2400" b="1" dirty="0">
              <a:solidFill>
                <a:srgbClr val="0070C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6955126" y="3105314"/>
            <a:ext cx="4703474" cy="369332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spAutoFit/>
          </a:bodyPr>
          <a:lstStyle/>
          <a:p>
            <a:r>
              <a:rPr lang="en-US" sz="2400" b="1" dirty="0" smtClean="0">
                <a:solidFill>
                  <a:srgbClr val="0070C0"/>
                </a:solidFill>
              </a:rPr>
              <a:t>Production plan on the target crops</a:t>
            </a:r>
            <a:endParaRPr kumimoji="1" lang="en-US" sz="2400" b="1" dirty="0">
              <a:solidFill>
                <a:srgbClr val="0070C0"/>
              </a:solidFill>
            </a:endParaRPr>
          </a:p>
        </p:txBody>
      </p:sp>
      <p:sp>
        <p:nvSpPr>
          <p:cNvPr id="16" name="Right Brace 15"/>
          <p:cNvSpPr/>
          <p:nvPr/>
        </p:nvSpPr>
        <p:spPr>
          <a:xfrm>
            <a:off x="6317458" y="2015745"/>
            <a:ext cx="369091" cy="2639647"/>
          </a:xfrm>
          <a:prstGeom prst="rightBrace">
            <a:avLst>
              <a:gd name="adj1" fmla="val 35678"/>
              <a:gd name="adj2" fmla="val 48257"/>
            </a:avLst>
          </a:prstGeom>
          <a:ln w="31750">
            <a:solidFill>
              <a:srgbClr val="0070C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en-US">
              <a:solidFill>
                <a:srgbClr val="FF0000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7090155" y="6099543"/>
            <a:ext cx="393375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0070C0"/>
                </a:solidFill>
              </a:rPr>
              <a:t>Other group activities</a:t>
            </a:r>
            <a:endParaRPr kumimoji="1" lang="en-US" sz="2400" b="1" dirty="0">
              <a:solidFill>
                <a:srgbClr val="0070C0"/>
              </a:solidFill>
            </a:endParaRPr>
          </a:p>
        </p:txBody>
      </p:sp>
      <p:sp>
        <p:nvSpPr>
          <p:cNvPr id="18" name="Right Brace 17"/>
          <p:cNvSpPr/>
          <p:nvPr/>
        </p:nvSpPr>
        <p:spPr>
          <a:xfrm>
            <a:off x="6941798" y="4872543"/>
            <a:ext cx="422454" cy="990763"/>
          </a:xfrm>
          <a:prstGeom prst="rightBrace">
            <a:avLst>
              <a:gd name="adj1" fmla="val 35678"/>
              <a:gd name="adj2" fmla="val 48257"/>
            </a:avLst>
          </a:prstGeom>
          <a:ln w="31750">
            <a:solidFill>
              <a:srgbClr val="0070C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en-US">
              <a:solidFill>
                <a:srgbClr val="FF0000"/>
              </a:solidFill>
            </a:endParaRPr>
          </a:p>
        </p:txBody>
      </p:sp>
      <p:cxnSp>
        <p:nvCxnSpPr>
          <p:cNvPr id="6" name="Straight Arrow Connector 5"/>
          <p:cNvCxnSpPr/>
          <p:nvPr/>
        </p:nvCxnSpPr>
        <p:spPr>
          <a:xfrm flipH="1">
            <a:off x="5964526" y="1066519"/>
            <a:ext cx="990600" cy="173707"/>
          </a:xfrm>
          <a:prstGeom prst="straightConnector1">
            <a:avLst/>
          </a:prstGeom>
          <a:ln w="38100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Right Brace 20"/>
          <p:cNvSpPr/>
          <p:nvPr/>
        </p:nvSpPr>
        <p:spPr>
          <a:xfrm>
            <a:off x="6355033" y="5864003"/>
            <a:ext cx="448032" cy="878321"/>
          </a:xfrm>
          <a:prstGeom prst="rightBrace">
            <a:avLst>
              <a:gd name="adj1" fmla="val 35678"/>
              <a:gd name="adj2" fmla="val 48257"/>
            </a:avLst>
          </a:prstGeom>
          <a:ln w="31750">
            <a:solidFill>
              <a:srgbClr val="0070C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en-US">
              <a:solidFill>
                <a:srgbClr val="FF0000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7502985" y="4979531"/>
            <a:ext cx="454013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0070C0"/>
                </a:solidFill>
              </a:rPr>
              <a:t>Marketing and business management plan</a:t>
            </a:r>
            <a:endParaRPr kumimoji="1" lang="en-US" sz="2400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24723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00081"/>
            <a:ext cx="10991850" cy="1325563"/>
          </a:xfrm>
        </p:spPr>
        <p:txBody>
          <a:bodyPr/>
          <a:lstStyle/>
          <a:p>
            <a:r>
              <a:rPr kumimoji="1" lang="en-US" dirty="0" smtClean="0">
                <a:solidFill>
                  <a:srgbClr val="FF0000"/>
                </a:solidFill>
              </a:rPr>
              <a:t>CHECKLIST: </a:t>
            </a:r>
            <a:r>
              <a:rPr kumimoji="1" lang="en-US" dirty="0" smtClean="0"/>
              <a:t>Points to be Confirmed after Crop Calendar Making</a:t>
            </a:r>
            <a:endParaRPr kumimoji="1"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71463" y="1425644"/>
            <a:ext cx="11920537" cy="5557837"/>
          </a:xfrm>
        </p:spPr>
        <p:txBody>
          <a:bodyPr>
            <a:normAutofit fontScale="92500" lnSpcReduction="10000"/>
          </a:bodyPr>
          <a:lstStyle/>
          <a:p>
            <a:pPr>
              <a:buFont typeface="Wingdings" panose="05000000000000000000" pitchFamily="2" charset="2"/>
              <a:buChar char="ü"/>
            </a:pPr>
            <a:r>
              <a:rPr lang="en-US" dirty="0"/>
              <a:t>The target farmers </a:t>
            </a:r>
            <a:r>
              <a:rPr lang="en-US" dirty="0">
                <a:solidFill>
                  <a:srgbClr val="FF0000"/>
                </a:solidFill>
              </a:rPr>
              <a:t>understand the methods </a:t>
            </a:r>
            <a:r>
              <a:rPr lang="en-US" dirty="0"/>
              <a:t>of </a:t>
            </a:r>
            <a:r>
              <a:rPr lang="en-US" dirty="0" smtClean="0"/>
              <a:t>crop calendar making.</a:t>
            </a:r>
            <a:endParaRPr lang="en-US" dirty="0"/>
          </a:p>
          <a:p>
            <a:pPr>
              <a:buFont typeface="Wingdings" panose="05000000000000000000" pitchFamily="2" charset="2"/>
              <a:buChar char="ü"/>
            </a:pPr>
            <a:r>
              <a:rPr lang="en-US" dirty="0"/>
              <a:t> Each one of the group members understands what specific actions and roles he or she </a:t>
            </a:r>
            <a:r>
              <a:rPr lang="en-US" dirty="0" smtClean="0"/>
              <a:t>will </a:t>
            </a:r>
            <a:r>
              <a:rPr lang="en-US" dirty="0"/>
              <a:t>be taking in accordance with the group’s crop calendar.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US" dirty="0" smtClean="0"/>
              <a:t>The </a:t>
            </a:r>
            <a:r>
              <a:rPr lang="en-US" dirty="0"/>
              <a:t>target groups agree to undertake crop calendar making </a:t>
            </a:r>
            <a:r>
              <a:rPr lang="en-US" dirty="0">
                <a:solidFill>
                  <a:srgbClr val="FF0000"/>
                </a:solidFill>
              </a:rPr>
              <a:t>on a regular basis by </a:t>
            </a:r>
            <a:r>
              <a:rPr lang="en-US" dirty="0" smtClean="0">
                <a:solidFill>
                  <a:srgbClr val="FF0000"/>
                </a:solidFill>
              </a:rPr>
              <a:t>themselves </a:t>
            </a:r>
            <a:r>
              <a:rPr lang="en-US" dirty="0">
                <a:solidFill>
                  <a:srgbClr val="FF0000"/>
                </a:solidFill>
              </a:rPr>
              <a:t>in the future</a:t>
            </a:r>
            <a:r>
              <a:rPr lang="en-US" dirty="0" smtClean="0"/>
              <a:t>.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US" dirty="0" smtClean="0">
                <a:solidFill>
                  <a:srgbClr val="FF0000"/>
                </a:solidFill>
              </a:rPr>
              <a:t>The male-female </a:t>
            </a:r>
            <a:r>
              <a:rPr lang="en-US" dirty="0">
                <a:solidFill>
                  <a:srgbClr val="FF0000"/>
                </a:solidFill>
              </a:rPr>
              <a:t>ratio </a:t>
            </a:r>
            <a:r>
              <a:rPr lang="en-US" dirty="0"/>
              <a:t>of the participants is balanced.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US" dirty="0">
                <a:solidFill>
                  <a:srgbClr val="FF0000"/>
                </a:solidFill>
              </a:rPr>
              <a:t> The quality of participation </a:t>
            </a:r>
            <a:r>
              <a:rPr lang="en-US" dirty="0"/>
              <a:t>of male and female members in decision-making is ensured</a:t>
            </a:r>
            <a:r>
              <a:rPr lang="en-US" dirty="0" smtClean="0"/>
              <a:t>.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US" dirty="0" smtClean="0"/>
              <a:t>(</a:t>
            </a:r>
            <a:r>
              <a:rPr lang="en-US" dirty="0"/>
              <a:t>optional) The </a:t>
            </a:r>
            <a:r>
              <a:rPr lang="en-US" dirty="0">
                <a:solidFill>
                  <a:srgbClr val="FF0000"/>
                </a:solidFill>
              </a:rPr>
              <a:t>members’ spouses </a:t>
            </a:r>
            <a:r>
              <a:rPr lang="en-US" dirty="0"/>
              <a:t>are involved.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3A281A-EDD1-4EE7-A1B5-4028A6F808F1}" type="slidenum">
              <a:rPr kumimoji="1" lang="en-US" smtClean="0"/>
              <a:t>12</a:t>
            </a:fld>
            <a:endParaRPr kumimoji="1" lang="en-US"/>
          </a:p>
        </p:txBody>
      </p:sp>
    </p:spTree>
    <p:extLst>
      <p:ext uri="{BB962C8B-B14F-4D97-AF65-F5344CB8AC3E}">
        <p14:creationId xmlns:p14="http://schemas.microsoft.com/office/powerpoint/2010/main" val="716848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392" y="1318610"/>
            <a:ext cx="11969725" cy="5423018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3A281A-EDD1-4EE7-A1B5-4028A6F808F1}" type="slidenum">
              <a:rPr kumimoji="1" lang="en-US" smtClean="0"/>
              <a:t>13</a:t>
            </a:fld>
            <a:endParaRPr kumimoji="1" lang="en-US"/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562329" y="0"/>
            <a:ext cx="10991850" cy="1325563"/>
          </a:xfrm>
        </p:spPr>
        <p:txBody>
          <a:bodyPr/>
          <a:lstStyle/>
          <a:p>
            <a:pPr algn="ctr"/>
            <a:r>
              <a:rPr lang="en-US" dirty="0" smtClean="0">
                <a:solidFill>
                  <a:srgbClr val="FF0000"/>
                </a:solidFill>
              </a:rPr>
              <a:t>Crop Calendar Making in Action</a:t>
            </a:r>
            <a:endParaRPr kumimoji="1" lang="en-US" dirty="0"/>
          </a:p>
        </p:txBody>
      </p:sp>
    </p:spTree>
    <p:extLst>
      <p:ext uri="{BB962C8B-B14F-4D97-AF65-F5344CB8AC3E}">
        <p14:creationId xmlns:p14="http://schemas.microsoft.com/office/powerpoint/2010/main" val="16412853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27446" y="-5148"/>
            <a:ext cx="2693825" cy="131961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199" y="61515"/>
            <a:ext cx="10991850" cy="1325563"/>
          </a:xfrm>
        </p:spPr>
        <p:txBody>
          <a:bodyPr>
            <a:normAutofit/>
          </a:bodyPr>
          <a:lstStyle/>
          <a:p>
            <a:r>
              <a:rPr lang="en-US" dirty="0" smtClean="0"/>
              <a:t>TROUBLESHOOTING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2876" y="1652336"/>
            <a:ext cx="11687173" cy="5089291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ü"/>
            </a:pPr>
            <a:r>
              <a:rPr lang="en-US" dirty="0" smtClean="0"/>
              <a:t>Do all the farmers need to plant the same crops at the same time by making the Crop Calendar?</a:t>
            </a:r>
            <a:r>
              <a:rPr lang="en-US" dirty="0" smtClean="0">
                <a:sym typeface="Wingdings" panose="05000000000000000000" pitchFamily="2" charset="2"/>
              </a:rPr>
              <a:t>Not necessarily. For example, the group can agree to stagger planting timing among the members.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US" dirty="0" smtClean="0"/>
              <a:t>The farmers already planted crops when the Crop Calendar making meeting was organized. </a:t>
            </a:r>
            <a:r>
              <a:rPr lang="en-US" altLang="ja-JP" dirty="0" smtClean="0">
                <a:sym typeface="Wingdings" panose="05000000000000000000" pitchFamily="2" charset="2"/>
              </a:rPr>
              <a:t> Ideally, the Crop Calendar should be made before the planting season starts. If it is not possible to do so, encourage the farmers to produce the crops in the next season.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3A281A-EDD1-4EE7-A1B5-4028A6F808F1}" type="slidenum">
              <a:rPr kumimoji="1" lang="en-US" smtClean="0"/>
              <a:t>14</a:t>
            </a:fld>
            <a:endParaRPr kumimoji="1" lang="en-US"/>
          </a:p>
        </p:txBody>
      </p:sp>
    </p:spTree>
    <p:extLst>
      <p:ext uri="{BB962C8B-B14F-4D97-AF65-F5344CB8AC3E}">
        <p14:creationId xmlns:p14="http://schemas.microsoft.com/office/powerpoint/2010/main" val="28831682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09612" y="1648513"/>
            <a:ext cx="10515600" cy="4727990"/>
          </a:xfrm>
        </p:spPr>
        <p:txBody>
          <a:bodyPr/>
          <a:lstStyle/>
          <a:p>
            <a:endParaRPr kumimoji="1"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3A281A-EDD1-4EE7-A1B5-4028A6F808F1}" type="slidenum">
              <a:rPr kumimoji="1" lang="en-US" smtClean="0"/>
              <a:t>15</a:t>
            </a:fld>
            <a:endParaRPr kumimoji="1" lang="en-US"/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838200" y="100081"/>
            <a:ext cx="10991850" cy="1325563"/>
          </a:xfrm>
        </p:spPr>
        <p:txBody>
          <a:bodyPr/>
          <a:lstStyle/>
          <a:p>
            <a:r>
              <a:rPr kumimoji="1" lang="en-US" altLang="ja-JP" dirty="0" smtClean="0">
                <a:solidFill>
                  <a:srgbClr val="FF0000"/>
                </a:solidFill>
              </a:rPr>
              <a:t>Way</a:t>
            </a:r>
            <a:r>
              <a:rPr kumimoji="1" lang="ja-JP" altLang="en-US" dirty="0" smtClean="0">
                <a:solidFill>
                  <a:srgbClr val="FF0000"/>
                </a:solidFill>
              </a:rPr>
              <a:t> </a:t>
            </a:r>
            <a:r>
              <a:rPr kumimoji="1" lang="en-US" altLang="ja-JP" dirty="0" smtClean="0">
                <a:solidFill>
                  <a:srgbClr val="FF0000"/>
                </a:solidFill>
              </a:rPr>
              <a:t>Forward</a:t>
            </a:r>
            <a:r>
              <a:rPr kumimoji="1" lang="en-US" dirty="0" smtClean="0">
                <a:solidFill>
                  <a:srgbClr val="FF0000"/>
                </a:solidFill>
              </a:rPr>
              <a:t>: </a:t>
            </a:r>
            <a:r>
              <a:rPr kumimoji="1" lang="en-US" dirty="0" smtClean="0"/>
              <a:t>Implementation Schedule, Reporting, </a:t>
            </a:r>
            <a:r>
              <a:rPr kumimoji="1" lang="en-US" dirty="0" smtClean="0">
                <a:solidFill>
                  <a:schemeClr val="bg1">
                    <a:lumMod val="75000"/>
                  </a:schemeClr>
                </a:solidFill>
              </a:rPr>
              <a:t>add any other necessary info. here</a:t>
            </a:r>
            <a:endParaRPr kumimoji="1" lang="en-US" dirty="0">
              <a:solidFill>
                <a:schemeClr val="bg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337718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1944350" cy="1325563"/>
          </a:xfrm>
        </p:spPr>
        <p:txBody>
          <a:bodyPr/>
          <a:lstStyle/>
          <a:p>
            <a:pPr algn="ctr"/>
            <a:r>
              <a:rPr kumimoji="1" lang="en-US" dirty="0" smtClean="0">
                <a:solidFill>
                  <a:srgbClr val="FF0000"/>
                </a:solidFill>
              </a:rPr>
              <a:t>WHERE ARE WE?: </a:t>
            </a:r>
            <a:r>
              <a:rPr kumimoji="1" lang="en-US" altLang="ja-JP" dirty="0" smtClean="0"/>
              <a:t>Crop Calendar Making </a:t>
            </a:r>
            <a:r>
              <a:rPr kumimoji="1" lang="en-US" dirty="0" smtClean="0"/>
              <a:t>in SHEP’s 4 Steps</a:t>
            </a:r>
            <a:endParaRPr kumimoji="1"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3A281A-EDD1-4EE7-A1B5-4028A6F808F1}" type="slidenum">
              <a:rPr kumimoji="1" lang="en-US" smtClean="0"/>
              <a:t>2</a:t>
            </a:fld>
            <a:endParaRPr kumimoji="1" lang="en-US"/>
          </a:p>
        </p:txBody>
      </p:sp>
      <p:graphicFrame>
        <p:nvGraphicFramePr>
          <p:cNvPr id="5" name="表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50978568"/>
              </p:ext>
            </p:extLst>
          </p:nvPr>
        </p:nvGraphicFramePr>
        <p:xfrm>
          <a:off x="278605" y="1254070"/>
          <a:ext cx="11387139" cy="5290582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5886450"/>
                <a:gridCol w="5500689"/>
              </a:tblGrid>
              <a:tr h="32189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ja-JP" sz="2000" dirty="0" smtClean="0">
                          <a:effectLst/>
                        </a:rPr>
                        <a:t>4 Steps</a:t>
                      </a:r>
                      <a:endParaRPr lang="ja-JP" sz="2000" dirty="0">
                        <a:effectLst/>
                        <a:latin typeface="Arial"/>
                        <a:ea typeface="ＭＳ ゴシック"/>
                        <a:cs typeface="Times New Roman"/>
                      </a:endParaRPr>
                    </a:p>
                  </a:txBody>
                  <a:tcPr marL="58563" marR="58563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ja-JP" sz="2000" dirty="0" smtClean="0">
                          <a:effectLst/>
                        </a:rPr>
                        <a:t>Activities</a:t>
                      </a:r>
                      <a:endParaRPr lang="ja-JP" sz="2000" dirty="0">
                        <a:effectLst/>
                        <a:latin typeface="Arial"/>
                        <a:ea typeface="ＭＳ ゴシック"/>
                        <a:cs typeface="Times New Roman"/>
                      </a:endParaRPr>
                    </a:p>
                  </a:txBody>
                  <a:tcPr marL="58563" marR="58563" marT="0" marB="0"/>
                </a:tc>
              </a:tr>
              <a:tr h="838625">
                <a:tc>
                  <a:txBody>
                    <a:bodyPr/>
                    <a:lstStyle/>
                    <a:p>
                      <a:pPr marL="0" lvl="0" indent="0" algn="l"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en-US" altLang="ja-JP" sz="2800" b="1" dirty="0" smtClean="0">
                          <a:effectLst/>
                          <a:latin typeface="Arial"/>
                          <a:ea typeface="ＭＳ ゴシック"/>
                          <a:cs typeface="Times New Roman"/>
                        </a:rPr>
                        <a:t>1.</a:t>
                      </a:r>
                      <a:r>
                        <a:rPr lang="en-US" altLang="ja-JP" sz="2800" b="1" baseline="0" dirty="0" smtClean="0">
                          <a:effectLst/>
                          <a:latin typeface="Arial"/>
                          <a:ea typeface="ＭＳ ゴシック"/>
                          <a:cs typeface="Times New Roman"/>
                        </a:rPr>
                        <a:t> Share goal with farmers.</a:t>
                      </a:r>
                      <a:endParaRPr lang="ja-JP" sz="2800" b="1" dirty="0">
                        <a:effectLst/>
                        <a:latin typeface="Arial"/>
                        <a:ea typeface="ＭＳ ゴシック"/>
                        <a:cs typeface="Times New Roman"/>
                      </a:endParaRPr>
                    </a:p>
                  </a:txBody>
                  <a:tcPr marL="58563" marR="58563" marT="0" marB="0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Arial"/>
                          <a:ea typeface="ＭＳ ゴシック"/>
                          <a:cs typeface="Times New Roman"/>
                        </a:rPr>
                        <a:t>Sensitization </a:t>
                      </a:r>
                      <a:r>
                        <a:rPr lang="en-US" sz="2000" dirty="0" smtClean="0">
                          <a:effectLst/>
                          <a:latin typeface="Arial"/>
                          <a:ea typeface="ＭＳ ゴシック"/>
                          <a:cs typeface="Times New Roman"/>
                        </a:rPr>
                        <a:t>Workshop</a:t>
                      </a:r>
                      <a:endParaRPr lang="ja-JP" sz="2000" dirty="0">
                        <a:effectLst/>
                        <a:latin typeface="Arial"/>
                        <a:ea typeface="ＭＳ ゴシック"/>
                        <a:cs typeface="Times New Roman"/>
                      </a:endParaRPr>
                    </a:p>
                  </a:txBody>
                  <a:tcPr anchor="ctr"/>
                </a:tc>
              </a:tr>
              <a:tr h="774928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2800" b="1" dirty="0">
                          <a:effectLst/>
                          <a:latin typeface="Arial"/>
                          <a:ea typeface="ＭＳ ゴシック"/>
                          <a:cs typeface="Times New Roman"/>
                        </a:rPr>
                        <a:t>2.  </a:t>
                      </a:r>
                      <a:r>
                        <a:rPr lang="en-US" sz="2800" b="1" dirty="0" smtClean="0">
                          <a:effectLst/>
                          <a:latin typeface="Arial"/>
                          <a:ea typeface="ＭＳ ゴシック"/>
                          <a:cs typeface="Times New Roman"/>
                        </a:rPr>
                        <a:t>Farmers’ awareness is raised.</a:t>
                      </a:r>
                      <a:endParaRPr lang="ja-JP" sz="2800" b="1" dirty="0">
                        <a:effectLst/>
                        <a:latin typeface="Arial"/>
                        <a:ea typeface="ＭＳ ゴシック"/>
                        <a:cs typeface="Times New Roman"/>
                      </a:endParaRPr>
                    </a:p>
                  </a:txBody>
                  <a:tcPr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kumimoji="1" lang="en-US" sz="2000" kern="1200" dirty="0">
                          <a:solidFill>
                            <a:schemeClr val="tx1"/>
                          </a:solidFill>
                          <a:effectLst/>
                          <a:latin typeface="Arial"/>
                          <a:ea typeface="ＭＳ ゴシック"/>
                          <a:cs typeface="Times New Roman"/>
                        </a:rPr>
                        <a:t>Participatory Baseline </a:t>
                      </a:r>
                      <a:r>
                        <a:rPr kumimoji="1" lang="en-US" sz="2000" kern="1200" dirty="0" smtClean="0">
                          <a:solidFill>
                            <a:schemeClr val="tx1"/>
                          </a:solidFill>
                          <a:effectLst/>
                          <a:latin typeface="Arial"/>
                          <a:ea typeface="ＭＳ ゴシック"/>
                          <a:cs typeface="Times New Roman"/>
                        </a:rPr>
                        <a:t>Survey</a:t>
                      </a: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altLang="ja-JP" sz="2000" dirty="0" smtClean="0">
                          <a:effectLst/>
                          <a:latin typeface="Arial"/>
                          <a:ea typeface="ＭＳ ゴシック"/>
                          <a:cs typeface="Times New Roman"/>
                        </a:rPr>
                        <a:t>(optional) Stakeholder</a:t>
                      </a:r>
                      <a:r>
                        <a:rPr lang="en-US" sz="2000" dirty="0" smtClean="0">
                          <a:effectLst/>
                          <a:latin typeface="Arial"/>
                          <a:ea typeface="ＭＳ ゴシック"/>
                          <a:cs typeface="Times New Roman"/>
                        </a:rPr>
                        <a:t> </a:t>
                      </a:r>
                      <a:r>
                        <a:rPr lang="en-US" sz="2000" dirty="0">
                          <a:effectLst/>
                          <a:latin typeface="Arial"/>
                          <a:ea typeface="ＭＳ ゴシック"/>
                          <a:cs typeface="Times New Roman"/>
                        </a:rPr>
                        <a:t>Forum</a:t>
                      </a:r>
                      <a:endParaRPr lang="ja-JP" sz="2000" dirty="0">
                        <a:effectLst/>
                        <a:latin typeface="Arial"/>
                        <a:ea typeface="ＭＳ ゴシック"/>
                        <a:cs typeface="Times New Roman"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Arial"/>
                          <a:ea typeface="ＭＳ ゴシック"/>
                          <a:cs typeface="Times New Roman"/>
                        </a:rPr>
                        <a:t>Market Survey</a:t>
                      </a:r>
                      <a:endParaRPr lang="ja-JP" sz="2000" dirty="0">
                        <a:effectLst/>
                        <a:latin typeface="Arial"/>
                        <a:ea typeface="ＭＳ ゴシック"/>
                        <a:cs typeface="Times New Roman"/>
                      </a:endParaRPr>
                    </a:p>
                  </a:txBody>
                  <a:tcPr anchor="ctr"/>
                </a:tc>
              </a:tr>
              <a:tr h="652616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2800" b="1" dirty="0">
                          <a:solidFill>
                            <a:schemeClr val="bg1"/>
                          </a:solidFill>
                          <a:effectLst/>
                          <a:latin typeface="Arial"/>
                          <a:ea typeface="ＭＳ ゴシック"/>
                          <a:cs typeface="Times New Roman"/>
                        </a:rPr>
                        <a:t>3 . </a:t>
                      </a:r>
                      <a:r>
                        <a:rPr lang="en-US" sz="2800" b="1" dirty="0" smtClean="0">
                          <a:solidFill>
                            <a:schemeClr val="bg1"/>
                          </a:solidFill>
                          <a:effectLst/>
                          <a:latin typeface="Arial"/>
                          <a:ea typeface="ＭＳ ゴシック"/>
                          <a:cs typeface="Times New Roman"/>
                        </a:rPr>
                        <a:t>Farmers make decisions.</a:t>
                      </a:r>
                      <a:endParaRPr lang="ja-JP" sz="2800" b="1" dirty="0">
                        <a:solidFill>
                          <a:schemeClr val="bg1"/>
                        </a:solidFill>
                        <a:effectLst/>
                        <a:latin typeface="Arial"/>
                        <a:ea typeface="ＭＳ ゴシック"/>
                        <a:cs typeface="Times New Roman"/>
                      </a:endParaRPr>
                    </a:p>
                  </a:txBody>
                  <a:tcPr anchor="ctr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kumimoji="1" lang="en-US" altLang="ja-JP" sz="2000" kern="1200" dirty="0" smtClean="0">
                          <a:solidFill>
                            <a:schemeClr val="tx1"/>
                          </a:solidFill>
                          <a:effectLst/>
                          <a:latin typeface="Arial"/>
                          <a:ea typeface="ＭＳ ゴシック"/>
                          <a:cs typeface="Times New Roman"/>
                        </a:rPr>
                        <a:t>Target </a:t>
                      </a:r>
                      <a:r>
                        <a:rPr kumimoji="1" lang="en-US" sz="2000" kern="1200" dirty="0" smtClean="0">
                          <a:solidFill>
                            <a:schemeClr val="tx1"/>
                          </a:solidFill>
                          <a:effectLst/>
                          <a:latin typeface="Arial"/>
                          <a:ea typeface="ＭＳ ゴシック"/>
                          <a:cs typeface="Times New Roman"/>
                        </a:rPr>
                        <a:t>Crop Selection</a:t>
                      </a: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kumimoji="1" lang="en-US" sz="2800" b="1" kern="1200" dirty="0" smtClean="0">
                          <a:solidFill>
                            <a:srgbClr val="FF0000"/>
                          </a:solidFill>
                          <a:effectLst/>
                          <a:latin typeface="Arial"/>
                          <a:ea typeface="ＭＳ ゴシック"/>
                          <a:cs typeface="Times New Roman"/>
                        </a:rPr>
                        <a:t>Crop Calendar Making</a:t>
                      </a:r>
                    </a:p>
                    <a:p>
                      <a:pPr algn="l">
                        <a:spcAft>
                          <a:spcPts val="0"/>
                        </a:spcAft>
                      </a:pPr>
                      <a:endParaRPr kumimoji="1" lang="en-US" altLang="ja-JP" sz="2800" b="1" kern="1200" dirty="0" smtClean="0">
                        <a:solidFill>
                          <a:srgbClr val="FF0000"/>
                        </a:solidFill>
                        <a:effectLst/>
                        <a:latin typeface="Arial"/>
                        <a:ea typeface="ＭＳ ゴシック"/>
                        <a:cs typeface="Times New Roman"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endParaRPr kumimoji="1" lang="ja-JP" sz="2800" b="1" kern="1200" dirty="0">
                        <a:solidFill>
                          <a:srgbClr val="FF0000"/>
                        </a:solidFill>
                        <a:effectLst/>
                        <a:latin typeface="Arial"/>
                        <a:ea typeface="ＭＳ ゴシック"/>
                        <a:cs typeface="Times New Roman"/>
                      </a:endParaRPr>
                    </a:p>
                  </a:txBody>
                  <a:tcPr anchor="ctr"/>
                </a:tc>
              </a:tr>
              <a:tr h="723912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2800" b="1" dirty="0">
                          <a:solidFill>
                            <a:schemeClr val="bg1"/>
                          </a:solidFill>
                          <a:effectLst/>
                          <a:latin typeface="Arial"/>
                          <a:ea typeface="ＭＳ ゴシック"/>
                          <a:cs typeface="Times New Roman"/>
                        </a:rPr>
                        <a:t>4.  </a:t>
                      </a:r>
                      <a:r>
                        <a:rPr lang="en-US" sz="2800" b="1" dirty="0" smtClean="0">
                          <a:solidFill>
                            <a:schemeClr val="bg1"/>
                          </a:solidFill>
                          <a:effectLst/>
                          <a:latin typeface="Arial"/>
                          <a:ea typeface="ＭＳ ゴシック"/>
                          <a:cs typeface="Times New Roman"/>
                        </a:rPr>
                        <a:t>Farmers acquire skills.</a:t>
                      </a:r>
                      <a:endParaRPr lang="ja-JP" sz="2800" b="1" dirty="0">
                        <a:solidFill>
                          <a:schemeClr val="bg1"/>
                        </a:solidFill>
                        <a:effectLst/>
                        <a:latin typeface="Arial"/>
                        <a:ea typeface="ＭＳ ゴシック"/>
                        <a:cs typeface="Times New Roman"/>
                      </a:endParaRPr>
                    </a:p>
                  </a:txBody>
                  <a:tcPr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Arial"/>
                          <a:ea typeface="ＭＳ ゴシック"/>
                          <a:cs typeface="Times New Roman"/>
                        </a:rPr>
                        <a:t>In-field </a:t>
                      </a:r>
                      <a:r>
                        <a:rPr lang="en-US" sz="2000" dirty="0" smtClean="0">
                          <a:effectLst/>
                          <a:latin typeface="Arial"/>
                          <a:ea typeface="ＭＳ ゴシック"/>
                          <a:cs typeface="Times New Roman"/>
                        </a:rPr>
                        <a:t>trainings</a:t>
                      </a:r>
                      <a:endParaRPr lang="ja-JP" sz="2000" dirty="0">
                        <a:effectLst/>
                        <a:latin typeface="Arial"/>
                        <a:ea typeface="ＭＳ ゴシック"/>
                        <a:cs typeface="Times New Roman"/>
                      </a:endParaRPr>
                    </a:p>
                  </a:txBody>
                  <a:tcPr anchor="ctr"/>
                </a:tc>
              </a:tr>
              <a:tr h="723912">
                <a:tc gridSpan="2"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altLang="ja-JP" sz="2800" b="0" dirty="0" smtClean="0">
                          <a:solidFill>
                            <a:schemeClr val="tx1"/>
                          </a:solidFill>
                          <a:effectLst/>
                          <a:latin typeface="Arial"/>
                          <a:ea typeface="ＭＳ ゴシック"/>
                          <a:cs typeface="Times New Roman"/>
                        </a:rPr>
                        <a:t>Follow-up</a:t>
                      </a:r>
                      <a:r>
                        <a:rPr lang="en-US" altLang="ja-JP" sz="2800" b="0" baseline="0" dirty="0" smtClean="0">
                          <a:solidFill>
                            <a:schemeClr val="tx1"/>
                          </a:solidFill>
                          <a:effectLst/>
                          <a:latin typeface="Arial"/>
                          <a:ea typeface="ＭＳ ゴシック"/>
                          <a:cs typeface="Times New Roman"/>
                        </a:rPr>
                        <a:t> and monitoring (including Participatory Endline Survey)</a:t>
                      </a:r>
                      <a:endParaRPr lang="ja-JP" altLang="ja-JP" sz="2800" b="0" dirty="0">
                        <a:solidFill>
                          <a:schemeClr val="tx1"/>
                        </a:solidFill>
                        <a:effectLst/>
                        <a:latin typeface="Arial"/>
                        <a:ea typeface="ＭＳ ゴシック"/>
                        <a:cs typeface="Times New Roman"/>
                      </a:endParaRPr>
                    </a:p>
                  </a:txBody>
                  <a:tcPr anchor="ctr">
                    <a:noFill/>
                  </a:tcPr>
                </a:tc>
                <a:tc hMerge="1"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endParaRPr lang="ja-JP" sz="2000" dirty="0">
                        <a:effectLst/>
                        <a:latin typeface="Arial"/>
                        <a:ea typeface="ＭＳ ゴシック"/>
                        <a:cs typeface="Times New Roman"/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6" name="Rounded Rectangular Callout 5"/>
          <p:cNvSpPr/>
          <p:nvPr/>
        </p:nvSpPr>
        <p:spPr>
          <a:xfrm>
            <a:off x="7842591" y="4327863"/>
            <a:ext cx="3684930" cy="671512"/>
          </a:xfrm>
          <a:prstGeom prst="wedgeRoundRectCallout">
            <a:avLst>
              <a:gd name="adj1" fmla="val -43542"/>
              <a:gd name="adj2" fmla="val -68409"/>
              <a:gd name="adj3" fmla="val 16667"/>
            </a:avLst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sz="2000" dirty="0" smtClean="0">
                <a:solidFill>
                  <a:schemeClr val="tx1"/>
                </a:solidFill>
              </a:rPr>
              <a:t>Crop Calendar Making is where the farmers make </a:t>
            </a:r>
            <a:r>
              <a:rPr lang="en-US" sz="2000" dirty="0" smtClean="0">
                <a:solidFill>
                  <a:schemeClr val="tx1"/>
                </a:solidFill>
              </a:rPr>
              <a:t>decisions.</a:t>
            </a:r>
            <a:endParaRPr kumimoji="1" lang="en-US" sz="20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21247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2743268"/>
            <a:ext cx="10515600" cy="1325563"/>
          </a:xfrm>
          <a:solidFill>
            <a:srgbClr val="00B0F0"/>
          </a:solidFill>
        </p:spPr>
        <p:txBody>
          <a:bodyPr/>
          <a:lstStyle/>
          <a:p>
            <a:pPr algn="ctr"/>
            <a:r>
              <a:rPr kumimoji="1" lang="en-US" dirty="0" smtClean="0"/>
              <a:t>PART 1: CONCEPT</a:t>
            </a:r>
            <a:endParaRPr kumimoji="1"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3A281A-EDD1-4EE7-A1B5-4028A6F808F1}" type="slidenum">
              <a:rPr kumimoji="1" lang="en-US" smtClean="0"/>
              <a:t>3</a:t>
            </a:fld>
            <a:endParaRPr kumimoji="1" lang="en-US"/>
          </a:p>
        </p:txBody>
      </p:sp>
    </p:spTree>
    <p:extLst>
      <p:ext uri="{BB962C8B-B14F-4D97-AF65-F5344CB8AC3E}">
        <p14:creationId xmlns:p14="http://schemas.microsoft.com/office/powerpoint/2010/main" val="7446479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図 4318"/>
          <p:cNvPicPr/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9666682" y="2799556"/>
            <a:ext cx="1400175" cy="16954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8623" y="174625"/>
            <a:ext cx="11249025" cy="1325563"/>
          </a:xfrm>
        </p:spPr>
        <p:txBody>
          <a:bodyPr/>
          <a:lstStyle/>
          <a:p>
            <a:r>
              <a:rPr kumimoji="1" lang="en-US" dirty="0" smtClean="0">
                <a:solidFill>
                  <a:srgbClr val="FF0000"/>
                </a:solidFill>
              </a:rPr>
              <a:t>WHY?:</a:t>
            </a:r>
            <a:r>
              <a:rPr kumimoji="1" lang="en-US" dirty="0" smtClean="0"/>
              <a:t> Objectives of Crop Calendar Making</a:t>
            </a:r>
            <a:endParaRPr kumimoji="1"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39500" y="1670536"/>
            <a:ext cx="8627270" cy="4685814"/>
          </a:xfrm>
        </p:spPr>
        <p:txBody>
          <a:bodyPr>
            <a:normAutofit/>
          </a:bodyPr>
          <a:lstStyle/>
          <a:p>
            <a:r>
              <a:rPr lang="en-US" dirty="0"/>
              <a:t>Crop Calendar Making enables the farmer group to </a:t>
            </a:r>
            <a:r>
              <a:rPr lang="en-US" dirty="0">
                <a:solidFill>
                  <a:srgbClr val="FF0000"/>
                </a:solidFill>
              </a:rPr>
              <a:t>plan future action as a group </a:t>
            </a:r>
            <a:r>
              <a:rPr lang="en-US" dirty="0"/>
              <a:t>in terms </a:t>
            </a:r>
            <a:r>
              <a:rPr lang="en-US" dirty="0" smtClean="0"/>
              <a:t>of;</a:t>
            </a:r>
          </a:p>
          <a:p>
            <a:endParaRPr lang="en-US" dirty="0" smtClean="0"/>
          </a:p>
          <a:p>
            <a:pPr marL="0" indent="0">
              <a:buNone/>
            </a:pPr>
            <a:r>
              <a:rPr lang="en-US" dirty="0" smtClean="0">
                <a:solidFill>
                  <a:srgbClr val="FF0000"/>
                </a:solidFill>
              </a:rPr>
              <a:t>(1) </a:t>
            </a:r>
            <a:r>
              <a:rPr lang="en-US" dirty="0">
                <a:solidFill>
                  <a:srgbClr val="FF0000"/>
                </a:solidFill>
              </a:rPr>
              <a:t>production </a:t>
            </a:r>
            <a:r>
              <a:rPr lang="en-US" dirty="0" smtClean="0"/>
              <a:t>and,</a:t>
            </a:r>
          </a:p>
          <a:p>
            <a:pPr marL="0" indent="0">
              <a:buNone/>
            </a:pPr>
            <a:r>
              <a:rPr lang="en-US" dirty="0" smtClean="0">
                <a:solidFill>
                  <a:srgbClr val="FF0000"/>
                </a:solidFill>
              </a:rPr>
              <a:t>(2) Marketing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of </a:t>
            </a:r>
            <a:r>
              <a:rPr lang="en-US" dirty="0"/>
              <a:t>the target </a:t>
            </a:r>
            <a:r>
              <a:rPr lang="en-US" dirty="0" smtClean="0"/>
              <a:t>crops.</a:t>
            </a:r>
            <a:endParaRPr kumimoji="1"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3A281A-EDD1-4EE7-A1B5-4028A6F808F1}" type="slidenum">
              <a:rPr kumimoji="1" lang="en-US" smtClean="0"/>
              <a:t>4</a:t>
            </a:fld>
            <a:endParaRPr kumimoji="1" lang="en-US" dirty="0"/>
          </a:p>
        </p:txBody>
      </p:sp>
      <p:pic>
        <p:nvPicPr>
          <p:cNvPr id="6" name="図 487" descr="Fukyuin_02.pn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6741" y="4758689"/>
            <a:ext cx="728665" cy="15976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72098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2937" y="136525"/>
            <a:ext cx="10906125" cy="1325563"/>
          </a:xfrm>
        </p:spPr>
        <p:txBody>
          <a:bodyPr/>
          <a:lstStyle/>
          <a:p>
            <a:r>
              <a:rPr kumimoji="1" lang="en-US" dirty="0" smtClean="0">
                <a:solidFill>
                  <a:srgbClr val="FF0000"/>
                </a:solidFill>
              </a:rPr>
              <a:t>WHAT?: </a:t>
            </a:r>
            <a:r>
              <a:rPr kumimoji="1" lang="en-US" dirty="0" smtClean="0"/>
              <a:t>Outline of Crop </a:t>
            </a:r>
            <a:r>
              <a:rPr lang="en-US" smtClean="0"/>
              <a:t>Calendar Making</a:t>
            </a:r>
            <a:endParaRPr kumimoji="1"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199" y="1462088"/>
            <a:ext cx="10420350" cy="2676940"/>
          </a:xfrm>
        </p:spPr>
        <p:txBody>
          <a:bodyPr/>
          <a:lstStyle/>
          <a:p>
            <a:r>
              <a:rPr lang="en-US" altLang="ja-JP" dirty="0"/>
              <a:t>The farmer </a:t>
            </a:r>
            <a:r>
              <a:rPr lang="en-US" altLang="ja-JP" dirty="0" smtClean="0"/>
              <a:t>groups</a:t>
            </a:r>
            <a:r>
              <a:rPr lang="ja-JP" altLang="en-US" dirty="0"/>
              <a:t> </a:t>
            </a:r>
            <a:r>
              <a:rPr lang="en-US" altLang="ja-JP" dirty="0" smtClean="0"/>
              <a:t>make an annual plan of </a:t>
            </a:r>
            <a:r>
              <a:rPr lang="en-US" altLang="ja-JP" dirty="0" smtClean="0">
                <a:solidFill>
                  <a:srgbClr val="FF0000"/>
                </a:solidFill>
              </a:rPr>
              <a:t>production and marketing</a:t>
            </a:r>
            <a:r>
              <a:rPr lang="en-US" altLang="ja-JP" dirty="0" smtClean="0"/>
              <a:t> activities for the target crops.</a:t>
            </a:r>
          </a:p>
          <a:p>
            <a:r>
              <a:rPr lang="en-US" altLang="ja-JP" dirty="0" smtClean="0"/>
              <a:t>The plan includes </a:t>
            </a:r>
            <a:r>
              <a:rPr lang="en-US" altLang="ja-JP" dirty="0" smtClean="0">
                <a:solidFill>
                  <a:srgbClr val="FF0000"/>
                </a:solidFill>
              </a:rPr>
              <a:t>collective actions as a group </a:t>
            </a:r>
            <a:r>
              <a:rPr lang="en-US" altLang="ja-JP" dirty="0" smtClean="0"/>
              <a:t>for better production and marketing of the target crops.</a:t>
            </a:r>
            <a:endParaRPr lang="en-US" dirty="0" smtClean="0"/>
          </a:p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3A281A-EDD1-4EE7-A1B5-4028A6F808F1}" type="slidenum">
              <a:rPr kumimoji="1" lang="en-US" smtClean="0"/>
              <a:t>5</a:t>
            </a:fld>
            <a:endParaRPr kumimoji="1"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13442" y="3845780"/>
            <a:ext cx="5669865" cy="28958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91507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0890" y="-105753"/>
            <a:ext cx="10515600" cy="1325563"/>
          </a:xfrm>
        </p:spPr>
        <p:txBody>
          <a:bodyPr/>
          <a:lstStyle/>
          <a:p>
            <a:r>
              <a:rPr kumimoji="1" lang="en-US" dirty="0" smtClean="0">
                <a:solidFill>
                  <a:srgbClr val="FF0000"/>
                </a:solidFill>
              </a:rPr>
              <a:t>FORMAT: </a:t>
            </a:r>
            <a:r>
              <a:rPr kumimoji="1" lang="en-US" dirty="0" smtClean="0"/>
              <a:t>Crop Calendar</a:t>
            </a:r>
            <a:endParaRPr kumimoji="1"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3A281A-EDD1-4EE7-A1B5-4028A6F808F1}" type="slidenum">
              <a:rPr kumimoji="1" lang="en-US" smtClean="0"/>
              <a:t>6</a:t>
            </a:fld>
            <a:endParaRPr kumimoji="1" lang="en-US"/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269249" y="1219809"/>
            <a:ext cx="11773868" cy="2125661"/>
          </a:xfrm>
        </p:spPr>
        <p:txBody>
          <a:bodyPr>
            <a:normAutofit lnSpcReduction="10000"/>
          </a:bodyPr>
          <a:lstStyle/>
          <a:p>
            <a:r>
              <a:rPr lang="en-US" altLang="ja-JP" dirty="0" smtClean="0"/>
              <a:t>The farmer groups decide what </a:t>
            </a:r>
            <a:r>
              <a:rPr lang="en-US" altLang="ja-JP" dirty="0"/>
              <a:t>they want to </a:t>
            </a:r>
            <a:r>
              <a:rPr lang="en-US" altLang="ja-JP" dirty="0" smtClean="0">
                <a:solidFill>
                  <a:srgbClr val="FF0000"/>
                </a:solidFill>
              </a:rPr>
              <a:t>change</a:t>
            </a:r>
            <a:r>
              <a:rPr lang="en-US" altLang="ja-JP" dirty="0" smtClean="0"/>
              <a:t> (e.g. variety, quantity, quality, timing, buyers, etc.)</a:t>
            </a:r>
          </a:p>
          <a:p>
            <a:r>
              <a:rPr lang="en-US" dirty="0" smtClean="0"/>
              <a:t>They identify monthly actions on </a:t>
            </a:r>
            <a:r>
              <a:rPr lang="en-US" dirty="0" smtClean="0">
                <a:solidFill>
                  <a:srgbClr val="FF0000"/>
                </a:solidFill>
              </a:rPr>
              <a:t>production, marketing </a:t>
            </a:r>
            <a:r>
              <a:rPr lang="en-US" dirty="0" smtClean="0"/>
              <a:t>(incl. business management) and </a:t>
            </a:r>
            <a:r>
              <a:rPr lang="en-US" dirty="0" smtClean="0">
                <a:solidFill>
                  <a:srgbClr val="FF0000"/>
                </a:solidFill>
              </a:rPr>
              <a:t>group activities</a:t>
            </a:r>
            <a:r>
              <a:rPr lang="en-US" dirty="0" smtClean="0"/>
              <a:t>.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3512" y="3345471"/>
            <a:ext cx="11390355" cy="33961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92295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-112181"/>
            <a:ext cx="10515600" cy="1325563"/>
          </a:xfrm>
        </p:spPr>
        <p:txBody>
          <a:bodyPr/>
          <a:lstStyle/>
          <a:p>
            <a:r>
              <a:rPr kumimoji="1" lang="en-US" dirty="0" smtClean="0">
                <a:solidFill>
                  <a:srgbClr val="FF0000"/>
                </a:solidFill>
              </a:rPr>
              <a:t>HOW?: </a:t>
            </a:r>
            <a:r>
              <a:rPr kumimoji="1" lang="en-US" dirty="0" smtClean="0"/>
              <a:t>Ke</a:t>
            </a:r>
            <a:r>
              <a:rPr lang="en-US" dirty="0" smtClean="0"/>
              <a:t>y </a:t>
            </a:r>
            <a:r>
              <a:rPr lang="en-US" altLang="ja-JP" dirty="0" smtClean="0"/>
              <a:t>I</a:t>
            </a:r>
            <a:r>
              <a:rPr lang="en-US" dirty="0" smtClean="0"/>
              <a:t>mplementation Tips</a:t>
            </a:r>
            <a:endParaRPr kumimoji="1"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9099" y="919644"/>
            <a:ext cx="11604017" cy="3290328"/>
          </a:xfrm>
        </p:spPr>
        <p:txBody>
          <a:bodyPr>
            <a:normAutofit/>
          </a:bodyPr>
          <a:lstStyle/>
          <a:p>
            <a:r>
              <a:rPr lang="en-US" dirty="0" smtClean="0"/>
              <a:t>The  </a:t>
            </a:r>
            <a:r>
              <a:rPr lang="en-US" dirty="0"/>
              <a:t>farmer  </a:t>
            </a:r>
            <a:r>
              <a:rPr lang="en-US" dirty="0" smtClean="0"/>
              <a:t>groups discuss and decide the best annual production and marketing plan for generating more income from horticulture.</a:t>
            </a:r>
          </a:p>
          <a:p>
            <a:r>
              <a:rPr lang="en-US" dirty="0" smtClean="0"/>
              <a:t>The extension staff ensures that the plan is realistic and sustainable taking into consideration the current capacity of the farmer group.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3A281A-EDD1-4EE7-A1B5-4028A6F808F1}" type="slidenum">
              <a:rPr kumimoji="1" lang="en-US" smtClean="0"/>
              <a:t>7</a:t>
            </a:fld>
            <a:endParaRPr kumimoji="1"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75367" y="3856261"/>
            <a:ext cx="5516633" cy="193493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0" y="4609328"/>
            <a:ext cx="7239000" cy="1767841"/>
          </a:xfrm>
          <a:prstGeom prst="rect">
            <a:avLst/>
          </a:prstGeom>
        </p:spPr>
      </p:pic>
      <p:sp>
        <p:nvSpPr>
          <p:cNvPr id="7" name="Rounded Rectangle 6"/>
          <p:cNvSpPr/>
          <p:nvPr/>
        </p:nvSpPr>
        <p:spPr>
          <a:xfrm>
            <a:off x="1411636" y="4460949"/>
            <a:ext cx="1926047" cy="296758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kumimoji="1" lang="en-US" b="1" dirty="0" smtClean="0">
                <a:solidFill>
                  <a:schemeClr val="tx1"/>
                </a:solidFill>
              </a:rPr>
              <a:t>Raising Motivation</a:t>
            </a:r>
            <a:endParaRPr kumimoji="1" lang="en-US" b="1" dirty="0">
              <a:solidFill>
                <a:schemeClr val="tx1"/>
              </a:solidFill>
            </a:endParaRPr>
          </a:p>
        </p:txBody>
      </p:sp>
      <p:sp>
        <p:nvSpPr>
          <p:cNvPr id="14" name="Rounded Rectangle 13"/>
          <p:cNvSpPr/>
          <p:nvPr/>
        </p:nvSpPr>
        <p:spPr>
          <a:xfrm>
            <a:off x="6907857" y="3735502"/>
            <a:ext cx="1926047" cy="296758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kumimoji="1" lang="en-US" b="1" dirty="0" smtClean="0">
                <a:solidFill>
                  <a:schemeClr val="tx1"/>
                </a:solidFill>
              </a:rPr>
              <a:t>Raising Motivation</a:t>
            </a:r>
            <a:endParaRPr kumimoji="1" lang="en-US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70192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3A281A-EDD1-4EE7-A1B5-4028A6F808F1}" type="slidenum">
              <a:rPr kumimoji="1" lang="en-US" smtClean="0"/>
              <a:t>8</a:t>
            </a:fld>
            <a:endParaRPr kumimoji="1" lang="en-US"/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639582" y="58388"/>
            <a:ext cx="10848975" cy="1325563"/>
          </a:xfrm>
        </p:spPr>
        <p:txBody>
          <a:bodyPr/>
          <a:lstStyle/>
          <a:p>
            <a:pPr algn="ctr"/>
            <a:r>
              <a:rPr lang="en-US" dirty="0" smtClean="0">
                <a:solidFill>
                  <a:srgbClr val="FF0000"/>
                </a:solidFill>
              </a:rPr>
              <a:t>Mitigating Asymmetric Information</a:t>
            </a:r>
            <a:endParaRPr kumimoji="1" lang="en-US" dirty="0"/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386239" y="1229169"/>
            <a:ext cx="11368440" cy="1089529"/>
          </a:xfrm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kumimoji="1" lang="en-US" dirty="0" smtClean="0"/>
              <a:t>Planning well using the Crop Calendar mitigates information gaps between farmers and market stakeholders.</a:t>
            </a:r>
            <a:endParaRPr kumimoji="1"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993" y="2596296"/>
            <a:ext cx="12106932" cy="36128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62010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2743268"/>
            <a:ext cx="10515600" cy="1325563"/>
          </a:xfrm>
          <a:solidFill>
            <a:srgbClr val="00B0F0"/>
          </a:solidFill>
        </p:spPr>
        <p:txBody>
          <a:bodyPr/>
          <a:lstStyle/>
          <a:p>
            <a:pPr algn="ctr"/>
            <a:r>
              <a:rPr kumimoji="1" lang="en-US" dirty="0" smtClean="0"/>
              <a:t>PART 2: </a:t>
            </a:r>
            <a:r>
              <a:rPr lang="en-US" dirty="0" smtClean="0"/>
              <a:t>PRACTICE</a:t>
            </a:r>
            <a:endParaRPr kumimoji="1"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3A281A-EDD1-4EE7-A1B5-4028A6F808F1}" type="slidenum">
              <a:rPr kumimoji="1" lang="en-US" smtClean="0"/>
              <a:t>9</a:t>
            </a:fld>
            <a:endParaRPr kumimoji="1" lang="en-US"/>
          </a:p>
        </p:txBody>
      </p:sp>
    </p:spTree>
    <p:extLst>
      <p:ext uri="{BB962C8B-B14F-4D97-AF65-F5344CB8AC3E}">
        <p14:creationId xmlns:p14="http://schemas.microsoft.com/office/powerpoint/2010/main" val="15370796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ドキュメント" ma:contentTypeID="0x010100D3F11E3B5A638248B8360CDC73F5175A" ma:contentTypeVersion="16" ma:contentTypeDescription="新しいドキュメントを作成します。" ma:contentTypeScope="" ma:versionID="ebfe80232c898dbef27a1fbbc7cca82b">
  <xsd:schema xmlns:xsd="http://www.w3.org/2001/XMLSchema" xmlns:xs="http://www.w3.org/2001/XMLSchema" xmlns:p="http://schemas.microsoft.com/office/2006/metadata/properties" xmlns:ns2="b5df9216-17ea-4c10-abb6-43a658e75ede" xmlns:ns3="b94aba0d-0b37-450f-acf1-6ab612cafb6d" targetNamespace="http://schemas.microsoft.com/office/2006/metadata/properties" ma:root="true" ma:fieldsID="db8272c95ff05eede5056ccb1aba1cc7" ns2:_="" ns3:_="">
    <xsd:import namespace="b5df9216-17ea-4c10-abb6-43a658e75ede"/>
    <xsd:import namespace="b94aba0d-0b37-450f-acf1-6ab612cafb6d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3:SharedWithUsers" minOccurs="0"/>
                <xsd:element ref="ns3:SharedWithDetails" minOccurs="0"/>
                <xsd:element ref="ns2:MediaServiceLocation" minOccurs="0"/>
                <xsd:element ref="ns2:MediaLengthInSeconds" minOccurs="0"/>
                <xsd:element ref="ns2:lcf76f155ced4ddcb4097134ff3c332f" minOccurs="0"/>
                <xsd:element ref="ns3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5df9216-17ea-4c10-abb6-43a658e75ede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19" nillable="true" ma:displayName="Location" ma:internalName="MediaServiceLocation" ma:readOnly="true">
      <xsd:simpleType>
        <xsd:restriction base="dms:Text"/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2" nillable="true" ma:taxonomy="true" ma:internalName="lcf76f155ced4ddcb4097134ff3c332f" ma:taxonomyFieldName="MediaServiceImageTags" ma:displayName="画像タグ" ma:readOnly="false" ma:fieldId="{5cf76f15-5ced-4ddc-b409-7134ff3c332f}" ma:taxonomyMulti="true" ma:sspId="7e32e000-d71a-4941-98f3-c6f5b59317f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94aba0d-0b37-450f-acf1-6ab612cafb6d" elementFormDefault="qualified">
    <xsd:import namespace="http://schemas.microsoft.com/office/2006/documentManagement/types"/>
    <xsd:import namespace="http://schemas.microsoft.com/office/infopath/2007/PartnerControls"/>
    <xsd:element name="SharedWithUsers" ma:index="17" nillable="true" ma:displayName="共有相手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8" nillable="true" ma:displayName="共有相手の詳細情報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030e04c1-ccbc-4a27-94ac-d2f26473e50f}" ma:internalName="TaxCatchAll" ma:showField="CatchAllData" ma:web="b94aba0d-0b37-450f-acf1-6ab612cafb6d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コンテンツ タイプ"/>
        <xsd:element ref="dc:title" minOccurs="0" maxOccurs="1" ma:index="4" ma:displayName="タイトル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b5df9216-17ea-4c10-abb6-43a658e75ede">
      <Terms xmlns="http://schemas.microsoft.com/office/infopath/2007/PartnerControls"/>
    </lcf76f155ced4ddcb4097134ff3c332f>
    <TaxCatchAll xmlns="b94aba0d-0b37-450f-acf1-6ab612cafb6d" xsi:nil="true"/>
    <SharedWithUsers xmlns="b94aba0d-0b37-450f-acf1-6ab612cafb6d">
      <UserInfo>
        <DisplayName/>
        <AccountId xsi:nil="true"/>
        <AccountType/>
      </UserInfo>
    </SharedWithUsers>
    <MediaLengthInSeconds xmlns="b5df9216-17ea-4c10-abb6-43a658e75ede" xsi:nil="true"/>
  </documentManagement>
</p:properties>
</file>

<file path=customXml/itemProps1.xml><?xml version="1.0" encoding="utf-8"?>
<ds:datastoreItem xmlns:ds="http://schemas.openxmlformats.org/officeDocument/2006/customXml" ds:itemID="{E38E05D3-143A-4268-9599-2511025EAD21}"/>
</file>

<file path=customXml/itemProps2.xml><?xml version="1.0" encoding="utf-8"?>
<ds:datastoreItem xmlns:ds="http://schemas.openxmlformats.org/officeDocument/2006/customXml" ds:itemID="{24FB159F-A149-4C5F-A383-049991281EB1}"/>
</file>

<file path=customXml/itemProps3.xml><?xml version="1.0" encoding="utf-8"?>
<ds:datastoreItem xmlns:ds="http://schemas.openxmlformats.org/officeDocument/2006/customXml" ds:itemID="{90473A34-FF64-4C9C-9638-7CD5EA0BE202}"/>
</file>

<file path=docProps/app.xml><?xml version="1.0" encoding="utf-8"?>
<Properties xmlns="http://schemas.openxmlformats.org/officeDocument/2006/extended-properties" xmlns:vt="http://schemas.openxmlformats.org/officeDocument/2006/docPropsVTypes">
  <TotalTime>1324</TotalTime>
  <Words>670</Words>
  <PresentationFormat>Widescreen</PresentationFormat>
  <Paragraphs>78</Paragraphs>
  <Slides>15</Slides>
  <Notes>2</Notes>
  <HiddenSlides>0</HiddenSlides>
  <MMClips>0</MMClips>
  <ScaleCrop>false</ScaleCrop>
  <HeadingPairs>
    <vt:vector size="8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5" baseType="lpstr">
      <vt:lpstr>ＭＳ Ｐゴシック</vt:lpstr>
      <vt:lpstr>ＭＳ ゴシック</vt:lpstr>
      <vt:lpstr>Arial</vt:lpstr>
      <vt:lpstr>Calibri</vt:lpstr>
      <vt:lpstr>Calibri Light</vt:lpstr>
      <vt:lpstr>Century Gothic</vt:lpstr>
      <vt:lpstr>Times New Roman</vt:lpstr>
      <vt:lpstr>Wingdings</vt:lpstr>
      <vt:lpstr>Office Theme</vt:lpstr>
      <vt:lpstr>ビットマップ イメージ</vt:lpstr>
      <vt:lpstr>Crop Calendar Making Methods of Implementation</vt:lpstr>
      <vt:lpstr>WHERE ARE WE?: Crop Calendar Making in SHEP’s 4 Steps</vt:lpstr>
      <vt:lpstr>PART 1: CONCEPT</vt:lpstr>
      <vt:lpstr>WHY?: Objectives of Crop Calendar Making</vt:lpstr>
      <vt:lpstr>WHAT?: Outline of Crop Calendar Making</vt:lpstr>
      <vt:lpstr>FORMAT: Crop Calendar</vt:lpstr>
      <vt:lpstr>HOW?: Key Implementation Tips</vt:lpstr>
      <vt:lpstr>Mitigating Asymmetric Information</vt:lpstr>
      <vt:lpstr>PART 2: PRACTICE</vt:lpstr>
      <vt:lpstr>STEP: Implementation Procedures</vt:lpstr>
      <vt:lpstr>Crop Calendar</vt:lpstr>
      <vt:lpstr>CHECKLIST: Points to be Confirmed after Crop Calendar Making</vt:lpstr>
      <vt:lpstr>Crop Calendar Making in Action</vt:lpstr>
      <vt:lpstr>TROUBLESHOOTING</vt:lpstr>
      <vt:lpstr>Way Forward: Implementation Schedule, Reporting, add any other necessary info. here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terms:created xsi:type="dcterms:W3CDTF">2019-05-01T16:27:56Z</dcterms:created>
  <dcterms:modified xsi:type="dcterms:W3CDTF">2020-08-10T23:54:36Z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0x010100D3F11E3B5A638248B8360CDC73F5175A</vt:lpwstr>
  </property>
  <property fmtid="{D5CDD505-2E9C-101B-9397-08002B2CF9AE}" pid="3" name="Order">
    <vt:r8>132283400</vt:r8>
  </property>
  <property fmtid="{D5CDD505-2E9C-101B-9397-08002B2CF9AE}" pid="4" name="TriggerFlowInfo">
    <vt:lpwstr/>
  </property>
  <property fmtid="{D5CDD505-2E9C-101B-9397-08002B2CF9AE}" pid="5" name="_SourceUrl">
    <vt:lpwstr/>
  </property>
  <property fmtid="{D5CDD505-2E9C-101B-9397-08002B2CF9AE}" pid="6" name="_SharedFileIndex">
    <vt:lpwstr/>
  </property>
  <property fmtid="{D5CDD505-2E9C-101B-9397-08002B2CF9AE}" pid="7" name="ComplianceAssetId">
    <vt:lpwstr/>
  </property>
  <property fmtid="{D5CDD505-2E9C-101B-9397-08002B2CF9AE}" pid="8" name="_ExtendedDescription">
    <vt:lpwstr/>
  </property>
  <property fmtid="{D5CDD505-2E9C-101B-9397-08002B2CF9AE}" pid="9" name="MediaServiceImageTags">
    <vt:lpwstr/>
  </property>
</Properties>
</file>