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92" r:id="rId3"/>
    <p:sldId id="302" r:id="rId4"/>
    <p:sldId id="300" r:id="rId5"/>
    <p:sldId id="301" r:id="rId6"/>
    <p:sldId id="303" r:id="rId7"/>
    <p:sldId id="304" r:id="rId8"/>
    <p:sldId id="258" r:id="rId9"/>
    <p:sldId id="295" r:id="rId10"/>
    <p:sldId id="259" r:id="rId11"/>
    <p:sldId id="257" r:id="rId12"/>
    <p:sldId id="294" r:id="rId13"/>
    <p:sldId id="260" r:id="rId14"/>
    <p:sldId id="262" r:id="rId15"/>
    <p:sldId id="261" r:id="rId16"/>
    <p:sldId id="265" r:id="rId17"/>
    <p:sldId id="266" r:id="rId18"/>
    <p:sldId id="264" r:id="rId19"/>
    <p:sldId id="263" r:id="rId20"/>
    <p:sldId id="299" r:id="rId21"/>
    <p:sldId id="267" r:id="rId22"/>
    <p:sldId id="268" r:id="rId23"/>
    <p:sldId id="269" r:id="rId24"/>
    <p:sldId id="305" r:id="rId25"/>
    <p:sldId id="270" r:id="rId26"/>
    <p:sldId id="271" r:id="rId27"/>
    <p:sldId id="272" r:id="rId28"/>
    <p:sldId id="306" r:id="rId29"/>
    <p:sldId id="273" r:id="rId30"/>
    <p:sldId id="274" r:id="rId31"/>
    <p:sldId id="275" r:id="rId32"/>
    <p:sldId id="307" r:id="rId33"/>
    <p:sldId id="276" r:id="rId34"/>
    <p:sldId id="277" r:id="rId35"/>
    <p:sldId id="278" r:id="rId36"/>
    <p:sldId id="308" r:id="rId37"/>
    <p:sldId id="279" r:id="rId38"/>
    <p:sldId id="280" r:id="rId39"/>
    <p:sldId id="281" r:id="rId40"/>
    <p:sldId id="309" r:id="rId41"/>
    <p:sldId id="282" r:id="rId42"/>
    <p:sldId id="283" r:id="rId43"/>
    <p:sldId id="284" r:id="rId44"/>
    <p:sldId id="285" r:id="rId45"/>
    <p:sldId id="286" r:id="rId46"/>
    <p:sldId id="287" r:id="rId47"/>
    <p:sldId id="310" r:id="rId48"/>
    <p:sldId id="311" r:id="rId49"/>
    <p:sldId id="288" r:id="rId50"/>
    <p:sldId id="289" r:id="rId51"/>
    <p:sldId id="290" r:id="rId52"/>
    <p:sldId id="297" r:id="rId53"/>
    <p:sldId id="298" r:id="rId5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/>
      <dgm:spPr/>
      <dgm:t>
        <a:bodyPr/>
        <a:lstStyle/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8D699EE-469B-6744-8974-AFADCC3DFED2}">
      <dgm:prSet phldrT="[テキスト]"/>
      <dgm:spPr/>
      <dgm:t>
        <a:bodyPr/>
        <a:lstStyle/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S2:</a:t>
          </a:r>
        </a:p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Set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D6595E-0A93-7942-8E68-136261088901}">
      <dgm:prSet phldrT="[テキスト]"/>
      <dgm:spPr/>
      <dgm:t>
        <a:bodyPr/>
        <a:lstStyle/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01A1703-8908-8B4E-A110-8C6254C43663}">
      <dgm:prSet phldrT="[テキスト]"/>
      <dgm:spPr/>
      <dgm:t>
        <a:bodyPr/>
        <a:lstStyle/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70ADB0C6-1A36-0C4A-89C8-E3880E4558E8}">
      <dgm:prSet phldrT="[テキスト]"/>
      <dgm:spPr/>
      <dgm:t>
        <a:bodyPr/>
        <a:lstStyle/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r>
            <a:rPr kumimoji="1" lang="en-US" altLang="ja-JP" b="1" i="0" dirty="0" smtClean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5C07D07-9709-0C45-81DA-E5F19A37E26E}" type="pres">
      <dgm:prSet presAssocID="{B557E0CC-2C1C-AD45-9141-81915E706C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FFFCA0CF-5873-CB4B-A2C6-E8EDB4365C6D}" type="pres">
      <dgm:prSet presAssocID="{48D699EE-469B-6744-8974-AFADCC3DFE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4CDD390F-6F1B-1D40-9D10-567F973D68D0}" type="pres">
      <dgm:prSet presAssocID="{FBD6595E-0A93-7942-8E68-1362610889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D51BF1D9-DCFE-B441-82C7-2D824045BD91}" type="pres">
      <dgm:prSet presAssocID="{B01A1703-8908-8B4E-A110-8C6254C43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6EDFA7DB-760E-8B42-833F-7CBE533FBBB7}" type="pres">
      <dgm:prSet presAssocID="{70ADB0C6-1A36-0C4A-89C8-E3880E4558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7D648991-2D65-DC42-9F71-C55B40CB85F4}" type="presOf" srcId="{48D699EE-469B-6744-8974-AFADCC3DFED2}" destId="{FFFCA0CF-5873-CB4B-A2C6-E8EDB4365C6D}" srcOrd="0" destOrd="0" presId="urn:microsoft.com/office/officeart/2005/8/layout/cycle6"/>
    <dgm:cxn modelId="{ECB256BF-D163-C548-B729-CA728A76506C}" type="presOf" srcId="{04C18A8A-DB18-284A-97D5-5D59CDB2366F}" destId="{A4773658-DA6B-4045-9305-43092510FC75}" srcOrd="0" destOrd="0" presId="urn:microsoft.com/office/officeart/2005/8/layout/cycle6"/>
    <dgm:cxn modelId="{73AE1C1E-9A8A-5E4A-A7F1-129BF23A2AD1}" type="presOf" srcId="{B01A1703-8908-8B4E-A110-8C6254C43663}" destId="{D51BF1D9-DCFE-B441-82C7-2D824045BD91}" srcOrd="0" destOrd="0" presId="urn:microsoft.com/office/officeart/2005/8/layout/cycle6"/>
    <dgm:cxn modelId="{06679573-FA04-4E48-B229-61859A260157}" type="presOf" srcId="{0843F742-84AC-6340-993D-56691473C87E}" destId="{6446398E-D5BD-C24E-875B-7E030F1D596A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4A31B7AA-86C9-5140-80D0-E61C04FF09A7}" type="presOf" srcId="{42333B8F-AE3A-794F-ACDF-091A37E51283}" destId="{22A5C185-AD6D-9841-AEB0-7556B5710668}" srcOrd="0" destOrd="0" presId="urn:microsoft.com/office/officeart/2005/8/layout/cycle6"/>
    <dgm:cxn modelId="{29773F20-005A-1D47-8708-222FBD444CD9}" type="presOf" srcId="{FBD6595E-0A93-7942-8E68-136261088901}" destId="{4CDD390F-6F1B-1D40-9D10-567F973D68D0}" srcOrd="0" destOrd="0" presId="urn:microsoft.com/office/officeart/2005/8/layout/cycle6"/>
    <dgm:cxn modelId="{9AA8400D-E670-F144-91E0-6DC27294E201}" type="presOf" srcId="{70ADB0C6-1A36-0C4A-89C8-E3880E4558E8}" destId="{6EDFA7DB-760E-8B42-833F-7CBE533FBBB7}" srcOrd="0" destOrd="0" presId="urn:microsoft.com/office/officeart/2005/8/layout/cycle6"/>
    <dgm:cxn modelId="{986A6593-3E92-4C4A-A848-D1326EDF0EC8}" type="presOf" srcId="{432B806B-7D17-1945-9CEB-52684F4807BE}" destId="{8C0581EA-40D9-984F-BF57-71721259728C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B8458469-9F15-7E4B-B4BC-ED8102ED0108}" type="presOf" srcId="{F71AF524-94D2-CE45-A629-F3DE9CC28D60}" destId="{BE2676FC-8F30-7647-ABF3-2CB72AAA25EA}" srcOrd="0" destOrd="0" presId="urn:microsoft.com/office/officeart/2005/8/layout/cycle6"/>
    <dgm:cxn modelId="{2A9C4FA2-7195-EB43-8E70-EB8C22BB84E7}" type="presOf" srcId="{B557E0CC-2C1C-AD45-9141-81915E706CA2}" destId="{35C07D07-9709-0C45-81DA-E5F19A37E26E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4093AAAC-57DC-FD42-B69B-0E365222E689}" type="presOf" srcId="{FBAB6676-243F-E549-B38A-937DA68535A3}" destId="{19CBC8CC-912E-A74B-B3B7-E56A071B1A9A}" srcOrd="0" destOrd="0" presId="urn:microsoft.com/office/officeart/2005/8/layout/cycle6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34E71FD6-E13D-B245-82DC-51E2A9E46A15}" type="presParOf" srcId="{BE2676FC-8F30-7647-ABF3-2CB72AAA25EA}" destId="{35C07D07-9709-0C45-81DA-E5F19A37E26E}" srcOrd="0" destOrd="0" presId="urn:microsoft.com/office/officeart/2005/8/layout/cycle6"/>
    <dgm:cxn modelId="{72084A4A-19FC-F548-A1D7-F13015824B38}" type="presParOf" srcId="{BE2676FC-8F30-7647-ABF3-2CB72AAA25EA}" destId="{1DE8AD1E-492A-6E4A-B1D4-1E2CBF085065}" srcOrd="1" destOrd="0" presId="urn:microsoft.com/office/officeart/2005/8/layout/cycle6"/>
    <dgm:cxn modelId="{2FC74316-6F0A-4D4A-9728-1F1C2DF91824}" type="presParOf" srcId="{BE2676FC-8F30-7647-ABF3-2CB72AAA25EA}" destId="{19CBC8CC-912E-A74B-B3B7-E56A071B1A9A}" srcOrd="2" destOrd="0" presId="urn:microsoft.com/office/officeart/2005/8/layout/cycle6"/>
    <dgm:cxn modelId="{55265CDD-DA37-BE45-8350-48A0CBB85332}" type="presParOf" srcId="{BE2676FC-8F30-7647-ABF3-2CB72AAA25EA}" destId="{FFFCA0CF-5873-CB4B-A2C6-E8EDB4365C6D}" srcOrd="3" destOrd="0" presId="urn:microsoft.com/office/officeart/2005/8/layout/cycle6"/>
    <dgm:cxn modelId="{F800B886-7F0A-9746-AD83-188B1C6690B7}" type="presParOf" srcId="{BE2676FC-8F30-7647-ABF3-2CB72AAA25EA}" destId="{28BC423A-13F1-1B4D-ACDD-7DC94EE5A647}" srcOrd="4" destOrd="0" presId="urn:microsoft.com/office/officeart/2005/8/layout/cycle6"/>
    <dgm:cxn modelId="{A9174A74-DF06-204F-99C7-FBD1022CDF9C}" type="presParOf" srcId="{BE2676FC-8F30-7647-ABF3-2CB72AAA25EA}" destId="{22A5C185-AD6D-9841-AEB0-7556B5710668}" srcOrd="5" destOrd="0" presId="urn:microsoft.com/office/officeart/2005/8/layout/cycle6"/>
    <dgm:cxn modelId="{FD7BCCF0-0972-014F-A74F-27E756DD4BB6}" type="presParOf" srcId="{BE2676FC-8F30-7647-ABF3-2CB72AAA25EA}" destId="{4CDD390F-6F1B-1D40-9D10-567F973D68D0}" srcOrd="6" destOrd="0" presId="urn:microsoft.com/office/officeart/2005/8/layout/cycle6"/>
    <dgm:cxn modelId="{D5C23CE1-EE56-A347-A53B-359E0D8AD2DB}" type="presParOf" srcId="{BE2676FC-8F30-7647-ABF3-2CB72AAA25EA}" destId="{BAD50D4F-3186-644D-930C-C7FB2AB1B9CC}" srcOrd="7" destOrd="0" presId="urn:microsoft.com/office/officeart/2005/8/layout/cycle6"/>
    <dgm:cxn modelId="{E733D594-6ED1-F64A-94B3-1D8065C95F56}" type="presParOf" srcId="{BE2676FC-8F30-7647-ABF3-2CB72AAA25EA}" destId="{A4773658-DA6B-4045-9305-43092510FC75}" srcOrd="8" destOrd="0" presId="urn:microsoft.com/office/officeart/2005/8/layout/cycle6"/>
    <dgm:cxn modelId="{FBCD02CD-D58F-8142-BBFE-820FECE2447B}" type="presParOf" srcId="{BE2676FC-8F30-7647-ABF3-2CB72AAA25EA}" destId="{D51BF1D9-DCFE-B441-82C7-2D824045BD91}" srcOrd="9" destOrd="0" presId="urn:microsoft.com/office/officeart/2005/8/layout/cycle6"/>
    <dgm:cxn modelId="{C27795F9-47E9-B24D-B80C-BA9D9DAD904F}" type="presParOf" srcId="{BE2676FC-8F30-7647-ABF3-2CB72AAA25EA}" destId="{A2EAE157-1279-A042-A3C5-6F220EDC35B5}" srcOrd="10" destOrd="0" presId="urn:microsoft.com/office/officeart/2005/8/layout/cycle6"/>
    <dgm:cxn modelId="{7D2B4066-8A2C-7B47-AB81-3532E10FE6FA}" type="presParOf" srcId="{BE2676FC-8F30-7647-ABF3-2CB72AAA25EA}" destId="{6446398E-D5BD-C24E-875B-7E030F1D596A}" srcOrd="11" destOrd="0" presId="urn:microsoft.com/office/officeart/2005/8/layout/cycle6"/>
    <dgm:cxn modelId="{C3914A76-878E-B44D-9DF2-76E960D1D8B9}" type="presParOf" srcId="{BE2676FC-8F30-7647-ABF3-2CB72AAA25EA}" destId="{6EDFA7DB-760E-8B42-833F-7CBE533FBBB7}" srcOrd="12" destOrd="0" presId="urn:microsoft.com/office/officeart/2005/8/layout/cycle6"/>
    <dgm:cxn modelId="{26FD1D7A-4ABA-C540-BACB-76909EBDDD40}" type="presParOf" srcId="{BE2676FC-8F30-7647-ABF3-2CB72AAA25EA}" destId="{430D5531-1698-CA4A-828B-7294515027C8}" srcOrd="13" destOrd="0" presId="urn:microsoft.com/office/officeart/2005/8/layout/cycle6"/>
    <dgm:cxn modelId="{A8139905-B6C2-B243-BFF8-097B6788127B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 custT="1"/>
      <dgm:spPr/>
      <dgm:t>
        <a:bodyPr/>
        <a:lstStyle/>
        <a:p>
          <a:r>
            <a:rPr kumimoji="1" lang="en-US" altLang="ja-JP" sz="3200" b="1" i="0" dirty="0" smtClean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r>
            <a:rPr kumimoji="1" lang="en-US" altLang="ja-JP" sz="3200" b="1" i="0" dirty="0" smtClean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sz="3200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48D699EE-469B-6744-8974-AFADCC3DFED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S2: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Set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FBD6595E-0A93-7942-8E68-136261088901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B01A1703-8908-8B4E-A110-8C6254C43663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70ADB0C6-1A36-0C4A-89C8-E3880E4558E8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5C07D07-9709-0C45-81DA-E5F19A37E26E}" type="pres">
      <dgm:prSet presAssocID="{B557E0CC-2C1C-AD45-9141-81915E706CA2}" presName="node" presStyleLbl="node1" presStyleIdx="0" presStyleCnt="5" custScaleX="137538" custScaleY="1699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FFFCA0CF-5873-CB4B-A2C6-E8EDB4365C6D}" type="pres">
      <dgm:prSet presAssocID="{48D699EE-469B-6744-8974-AFADCC3DFE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4CDD390F-6F1B-1D40-9D10-567F973D68D0}" type="pres">
      <dgm:prSet presAssocID="{FBD6595E-0A93-7942-8E68-1362610889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D51BF1D9-DCFE-B441-82C7-2D824045BD91}" type="pres">
      <dgm:prSet presAssocID="{B01A1703-8908-8B4E-A110-8C6254C43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6EDFA7DB-760E-8B42-833F-7CBE533FBBB7}" type="pres">
      <dgm:prSet presAssocID="{70ADB0C6-1A36-0C4A-89C8-E3880E4558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1F446157-7F5F-A842-95A4-DF8D5B2F0057}" type="presOf" srcId="{FBAB6676-243F-E549-B38A-937DA68535A3}" destId="{19CBC8CC-912E-A74B-B3B7-E56A071B1A9A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0B490144-B26D-084E-BAAE-911173731B35}" type="presOf" srcId="{0843F742-84AC-6340-993D-56691473C87E}" destId="{6446398E-D5BD-C24E-875B-7E030F1D596A}" srcOrd="0" destOrd="0" presId="urn:microsoft.com/office/officeart/2005/8/layout/cycle6"/>
    <dgm:cxn modelId="{FA42605B-C854-4842-9BFA-22656092CB97}" type="presOf" srcId="{70ADB0C6-1A36-0C4A-89C8-E3880E4558E8}" destId="{6EDFA7DB-760E-8B42-833F-7CBE533FBBB7}" srcOrd="0" destOrd="0" presId="urn:microsoft.com/office/officeart/2005/8/layout/cycle6"/>
    <dgm:cxn modelId="{E31CE9A2-02A6-644C-8A1D-C07B3D71AC36}" type="presOf" srcId="{42333B8F-AE3A-794F-ACDF-091A37E51283}" destId="{22A5C185-AD6D-9841-AEB0-7556B5710668}" srcOrd="0" destOrd="0" presId="urn:microsoft.com/office/officeart/2005/8/layout/cycle6"/>
    <dgm:cxn modelId="{CC3B5B5A-D0F5-E046-805C-B6F823C91A81}" type="presOf" srcId="{04C18A8A-DB18-284A-97D5-5D59CDB2366F}" destId="{A4773658-DA6B-4045-9305-43092510FC75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8B4C8C76-ED70-D348-89C7-9B53360697B9}" type="presOf" srcId="{B557E0CC-2C1C-AD45-9141-81915E706CA2}" destId="{35C07D07-9709-0C45-81DA-E5F19A37E26E}" srcOrd="0" destOrd="0" presId="urn:microsoft.com/office/officeart/2005/8/layout/cycle6"/>
    <dgm:cxn modelId="{D915633F-1917-9949-BA03-3D13A4FC5B99}" type="presOf" srcId="{432B806B-7D17-1945-9CEB-52684F4807BE}" destId="{8C0581EA-40D9-984F-BF57-71721259728C}" srcOrd="0" destOrd="0" presId="urn:microsoft.com/office/officeart/2005/8/layout/cycle6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BB3E1F29-AC4C-5B4F-AAA6-E1BD3CC3C09A}" type="presOf" srcId="{FBD6595E-0A93-7942-8E68-136261088901}" destId="{4CDD390F-6F1B-1D40-9D10-567F973D68D0}" srcOrd="0" destOrd="0" presId="urn:microsoft.com/office/officeart/2005/8/layout/cycle6"/>
    <dgm:cxn modelId="{7D8C2C23-BBBB-4A4D-B338-73384D4D2CB1}" type="presOf" srcId="{B01A1703-8908-8B4E-A110-8C6254C43663}" destId="{D51BF1D9-DCFE-B441-82C7-2D824045BD91}" srcOrd="0" destOrd="0" presId="urn:microsoft.com/office/officeart/2005/8/layout/cycle6"/>
    <dgm:cxn modelId="{63A49421-96D5-9742-849C-8C57F9A60EAF}" type="presOf" srcId="{48D699EE-469B-6744-8974-AFADCC3DFED2}" destId="{FFFCA0CF-5873-CB4B-A2C6-E8EDB4365C6D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5B848FE2-4099-A84B-BC71-3FC02EA20CCC}" type="presOf" srcId="{F71AF524-94D2-CE45-A629-F3DE9CC28D60}" destId="{BE2676FC-8F30-7647-ABF3-2CB72AAA25EA}" srcOrd="0" destOrd="0" presId="urn:microsoft.com/office/officeart/2005/8/layout/cycle6"/>
    <dgm:cxn modelId="{D74AB026-B10A-A14C-ADDA-7054C6424700}" type="presParOf" srcId="{BE2676FC-8F30-7647-ABF3-2CB72AAA25EA}" destId="{35C07D07-9709-0C45-81DA-E5F19A37E26E}" srcOrd="0" destOrd="0" presId="urn:microsoft.com/office/officeart/2005/8/layout/cycle6"/>
    <dgm:cxn modelId="{C6C055BB-6694-1445-97AF-5FBAAE8AEE57}" type="presParOf" srcId="{BE2676FC-8F30-7647-ABF3-2CB72AAA25EA}" destId="{1DE8AD1E-492A-6E4A-B1D4-1E2CBF085065}" srcOrd="1" destOrd="0" presId="urn:microsoft.com/office/officeart/2005/8/layout/cycle6"/>
    <dgm:cxn modelId="{1DA639B4-CE13-9B46-ACDD-DCB3976B48F8}" type="presParOf" srcId="{BE2676FC-8F30-7647-ABF3-2CB72AAA25EA}" destId="{19CBC8CC-912E-A74B-B3B7-E56A071B1A9A}" srcOrd="2" destOrd="0" presId="urn:microsoft.com/office/officeart/2005/8/layout/cycle6"/>
    <dgm:cxn modelId="{A7D00F81-C1E5-CA44-9AC5-2F87FA7C864E}" type="presParOf" srcId="{BE2676FC-8F30-7647-ABF3-2CB72AAA25EA}" destId="{FFFCA0CF-5873-CB4B-A2C6-E8EDB4365C6D}" srcOrd="3" destOrd="0" presId="urn:microsoft.com/office/officeart/2005/8/layout/cycle6"/>
    <dgm:cxn modelId="{4E19BAF8-4C7B-6747-90C8-2C54C1DAA1F4}" type="presParOf" srcId="{BE2676FC-8F30-7647-ABF3-2CB72AAA25EA}" destId="{28BC423A-13F1-1B4D-ACDD-7DC94EE5A647}" srcOrd="4" destOrd="0" presId="urn:microsoft.com/office/officeart/2005/8/layout/cycle6"/>
    <dgm:cxn modelId="{36858B20-7FF7-BE43-9A59-DFD6B72F1569}" type="presParOf" srcId="{BE2676FC-8F30-7647-ABF3-2CB72AAA25EA}" destId="{22A5C185-AD6D-9841-AEB0-7556B5710668}" srcOrd="5" destOrd="0" presId="urn:microsoft.com/office/officeart/2005/8/layout/cycle6"/>
    <dgm:cxn modelId="{D8B7904F-001F-1244-8B0A-461D6C9188A4}" type="presParOf" srcId="{BE2676FC-8F30-7647-ABF3-2CB72AAA25EA}" destId="{4CDD390F-6F1B-1D40-9D10-567F973D68D0}" srcOrd="6" destOrd="0" presId="urn:microsoft.com/office/officeart/2005/8/layout/cycle6"/>
    <dgm:cxn modelId="{F62A0065-9BD1-B643-8C5A-8952AEFB62AE}" type="presParOf" srcId="{BE2676FC-8F30-7647-ABF3-2CB72AAA25EA}" destId="{BAD50D4F-3186-644D-930C-C7FB2AB1B9CC}" srcOrd="7" destOrd="0" presId="urn:microsoft.com/office/officeart/2005/8/layout/cycle6"/>
    <dgm:cxn modelId="{036EFCA0-2275-8E4F-9062-DE4FA37F0583}" type="presParOf" srcId="{BE2676FC-8F30-7647-ABF3-2CB72AAA25EA}" destId="{A4773658-DA6B-4045-9305-43092510FC75}" srcOrd="8" destOrd="0" presId="urn:microsoft.com/office/officeart/2005/8/layout/cycle6"/>
    <dgm:cxn modelId="{65E4479F-2514-5541-BA9B-7F921A472DFA}" type="presParOf" srcId="{BE2676FC-8F30-7647-ABF3-2CB72AAA25EA}" destId="{D51BF1D9-DCFE-B441-82C7-2D824045BD91}" srcOrd="9" destOrd="0" presId="urn:microsoft.com/office/officeart/2005/8/layout/cycle6"/>
    <dgm:cxn modelId="{225D087E-B135-A94E-B5E6-43FD90002DD9}" type="presParOf" srcId="{BE2676FC-8F30-7647-ABF3-2CB72AAA25EA}" destId="{A2EAE157-1279-A042-A3C5-6F220EDC35B5}" srcOrd="10" destOrd="0" presId="urn:microsoft.com/office/officeart/2005/8/layout/cycle6"/>
    <dgm:cxn modelId="{20C5F3D7-E82A-6D4D-836D-5C27D052FE2D}" type="presParOf" srcId="{BE2676FC-8F30-7647-ABF3-2CB72AAA25EA}" destId="{6446398E-D5BD-C24E-875B-7E030F1D596A}" srcOrd="11" destOrd="0" presId="urn:microsoft.com/office/officeart/2005/8/layout/cycle6"/>
    <dgm:cxn modelId="{A3B4DC45-14D7-AC43-A26E-4541651BD3C5}" type="presParOf" srcId="{BE2676FC-8F30-7647-ABF3-2CB72AAA25EA}" destId="{6EDFA7DB-760E-8B42-833F-7CBE533FBBB7}" srcOrd="12" destOrd="0" presId="urn:microsoft.com/office/officeart/2005/8/layout/cycle6"/>
    <dgm:cxn modelId="{C1034FEC-D8E0-6E4F-9440-BD3534AF6A16}" type="presParOf" srcId="{BE2676FC-8F30-7647-ABF3-2CB72AAA25EA}" destId="{430D5531-1698-CA4A-828B-7294515027C8}" srcOrd="13" destOrd="0" presId="urn:microsoft.com/office/officeart/2005/8/layout/cycle6"/>
    <dgm:cxn modelId="{C44CD4EE-ECAE-EF46-A487-503632E655E8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48D699EE-469B-6744-8974-AFADCC3DFED2}">
      <dgm:prSet phldrT="[テキスト]" custT="1"/>
      <dgm:spPr/>
      <dgm:t>
        <a:bodyPr/>
        <a:lstStyle/>
        <a:p>
          <a:r>
            <a:rPr kumimoji="1" lang="en-US" altLang="ja-JP" sz="3600" b="1" i="0" dirty="0" smtClean="0">
              <a:solidFill>
                <a:srgbClr val="000000"/>
              </a:solidFill>
              <a:latin typeface="Arial"/>
              <a:cs typeface="Arial"/>
            </a:rPr>
            <a:t>S2:Set</a:t>
          </a:r>
          <a:endParaRPr kumimoji="1" lang="ja-JP" altLang="en-US" sz="3600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FBD6595E-0A93-7942-8E68-136261088901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B01A1703-8908-8B4E-A110-8C6254C43663}">
      <dgm:prSet phldrT="[テキスト]"/>
      <dgm:spPr/>
      <dgm:t>
        <a:bodyPr/>
        <a:lstStyle/>
        <a:p>
          <a:pPr algn="ctr"/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pPr algn="ctr"/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70ADB0C6-1A36-0C4A-89C8-E3880E4558E8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dirty="0">
            <a:solidFill>
              <a:srgbClr val="000000"/>
            </a:solidFill>
            <a:latin typeface="Arial"/>
            <a:cs typeface="Arial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5C07D07-9709-0C45-81DA-E5F19A37E26E}" type="pres">
      <dgm:prSet presAssocID="{B557E0CC-2C1C-AD45-9141-81915E706C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FFFCA0CF-5873-CB4B-A2C6-E8EDB4365C6D}" type="pres">
      <dgm:prSet presAssocID="{48D699EE-469B-6744-8974-AFADCC3DFED2}" presName="node" presStyleLbl="node1" presStyleIdx="1" presStyleCnt="5" custScaleX="161918" custScaleY="16392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4CDD390F-6F1B-1D40-9D10-567F973D68D0}" type="pres">
      <dgm:prSet presAssocID="{FBD6595E-0A93-7942-8E68-1362610889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D51BF1D9-DCFE-B441-82C7-2D824045BD91}" type="pres">
      <dgm:prSet presAssocID="{B01A1703-8908-8B4E-A110-8C6254C43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6EDFA7DB-760E-8B42-833F-7CBE533FBBB7}" type="pres">
      <dgm:prSet presAssocID="{70ADB0C6-1A36-0C4A-89C8-E3880E4558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AA646B0F-5919-1B4E-80A1-D8E7BE9F280D}" type="presOf" srcId="{432B806B-7D17-1945-9CEB-52684F4807BE}" destId="{8C0581EA-40D9-984F-BF57-71721259728C}" srcOrd="0" destOrd="0" presId="urn:microsoft.com/office/officeart/2005/8/layout/cycle6"/>
    <dgm:cxn modelId="{797E3007-28F0-7C4C-9943-0FC717CFFE77}" type="presOf" srcId="{B01A1703-8908-8B4E-A110-8C6254C43663}" destId="{D51BF1D9-DCFE-B441-82C7-2D824045BD91}" srcOrd="0" destOrd="0" presId="urn:microsoft.com/office/officeart/2005/8/layout/cycle6"/>
    <dgm:cxn modelId="{6AE7D68F-D0C0-FE4E-998E-60F5150EDCBA}" type="presOf" srcId="{0843F742-84AC-6340-993D-56691473C87E}" destId="{6446398E-D5BD-C24E-875B-7E030F1D596A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4DFB0BA2-AC8B-5647-AD98-55C488F5B772}" type="presOf" srcId="{FBD6595E-0A93-7942-8E68-136261088901}" destId="{4CDD390F-6F1B-1D40-9D10-567F973D68D0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C0DD8B5C-D936-1849-BA13-44E55238943E}" type="presOf" srcId="{B557E0CC-2C1C-AD45-9141-81915E706CA2}" destId="{35C07D07-9709-0C45-81DA-E5F19A37E26E}" srcOrd="0" destOrd="0" presId="urn:microsoft.com/office/officeart/2005/8/layout/cycle6"/>
    <dgm:cxn modelId="{CD51889B-DE6F-F345-9625-AD1E8BBF51BF}" type="presOf" srcId="{70ADB0C6-1A36-0C4A-89C8-E3880E4558E8}" destId="{6EDFA7DB-760E-8B42-833F-7CBE533FBBB7}" srcOrd="0" destOrd="0" presId="urn:microsoft.com/office/officeart/2005/8/layout/cycle6"/>
    <dgm:cxn modelId="{6F71F535-6A75-364F-BB19-8692130DEBF2}" type="presOf" srcId="{F71AF524-94D2-CE45-A629-F3DE9CC28D60}" destId="{BE2676FC-8F30-7647-ABF3-2CB72AAA25EA}" srcOrd="0" destOrd="0" presId="urn:microsoft.com/office/officeart/2005/8/layout/cycle6"/>
    <dgm:cxn modelId="{6E572221-E219-6A4A-9D55-D75AB68412E2}" type="presOf" srcId="{04C18A8A-DB18-284A-97D5-5D59CDB2366F}" destId="{A4773658-DA6B-4045-9305-43092510FC75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B5D8BD89-3EED-7E40-B8A2-7A0D0CCDF615}" type="presOf" srcId="{48D699EE-469B-6744-8974-AFADCC3DFED2}" destId="{FFFCA0CF-5873-CB4B-A2C6-E8EDB4365C6D}" srcOrd="0" destOrd="0" presId="urn:microsoft.com/office/officeart/2005/8/layout/cycle6"/>
    <dgm:cxn modelId="{E6842FEE-239F-1444-BD3B-0FDA114D335C}" type="presOf" srcId="{FBAB6676-243F-E549-B38A-937DA68535A3}" destId="{19CBC8CC-912E-A74B-B3B7-E56A071B1A9A}" srcOrd="0" destOrd="0" presId="urn:microsoft.com/office/officeart/2005/8/layout/cycle6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E8B7F162-A5CA-3A49-A793-8845C885F267}" type="presOf" srcId="{42333B8F-AE3A-794F-ACDF-091A37E51283}" destId="{22A5C185-AD6D-9841-AEB0-7556B5710668}" srcOrd="0" destOrd="0" presId="urn:microsoft.com/office/officeart/2005/8/layout/cycle6"/>
    <dgm:cxn modelId="{9E348C11-782F-E641-8557-F5C273446EB1}" type="presParOf" srcId="{BE2676FC-8F30-7647-ABF3-2CB72AAA25EA}" destId="{35C07D07-9709-0C45-81DA-E5F19A37E26E}" srcOrd="0" destOrd="0" presId="urn:microsoft.com/office/officeart/2005/8/layout/cycle6"/>
    <dgm:cxn modelId="{6C6E4AA6-3956-C64E-A726-FB793FAE2B05}" type="presParOf" srcId="{BE2676FC-8F30-7647-ABF3-2CB72AAA25EA}" destId="{1DE8AD1E-492A-6E4A-B1D4-1E2CBF085065}" srcOrd="1" destOrd="0" presId="urn:microsoft.com/office/officeart/2005/8/layout/cycle6"/>
    <dgm:cxn modelId="{4F75D223-C9D3-7D43-9105-D02E894E7C5C}" type="presParOf" srcId="{BE2676FC-8F30-7647-ABF3-2CB72AAA25EA}" destId="{19CBC8CC-912E-A74B-B3B7-E56A071B1A9A}" srcOrd="2" destOrd="0" presId="urn:microsoft.com/office/officeart/2005/8/layout/cycle6"/>
    <dgm:cxn modelId="{2015F75E-92BC-BB4F-95A7-154115923AC1}" type="presParOf" srcId="{BE2676FC-8F30-7647-ABF3-2CB72AAA25EA}" destId="{FFFCA0CF-5873-CB4B-A2C6-E8EDB4365C6D}" srcOrd="3" destOrd="0" presId="urn:microsoft.com/office/officeart/2005/8/layout/cycle6"/>
    <dgm:cxn modelId="{A2FC4925-B8D8-7441-A316-13713BEC5E70}" type="presParOf" srcId="{BE2676FC-8F30-7647-ABF3-2CB72AAA25EA}" destId="{28BC423A-13F1-1B4D-ACDD-7DC94EE5A647}" srcOrd="4" destOrd="0" presId="urn:microsoft.com/office/officeart/2005/8/layout/cycle6"/>
    <dgm:cxn modelId="{ECD9AEDE-D18F-714E-B452-EF1556B89828}" type="presParOf" srcId="{BE2676FC-8F30-7647-ABF3-2CB72AAA25EA}" destId="{22A5C185-AD6D-9841-AEB0-7556B5710668}" srcOrd="5" destOrd="0" presId="urn:microsoft.com/office/officeart/2005/8/layout/cycle6"/>
    <dgm:cxn modelId="{EE94BD81-87CE-7142-BFA8-2ABF77F165C5}" type="presParOf" srcId="{BE2676FC-8F30-7647-ABF3-2CB72AAA25EA}" destId="{4CDD390F-6F1B-1D40-9D10-567F973D68D0}" srcOrd="6" destOrd="0" presId="urn:microsoft.com/office/officeart/2005/8/layout/cycle6"/>
    <dgm:cxn modelId="{ACE2B0B9-B608-2547-9C5F-E8FB80377AFB}" type="presParOf" srcId="{BE2676FC-8F30-7647-ABF3-2CB72AAA25EA}" destId="{BAD50D4F-3186-644D-930C-C7FB2AB1B9CC}" srcOrd="7" destOrd="0" presId="urn:microsoft.com/office/officeart/2005/8/layout/cycle6"/>
    <dgm:cxn modelId="{46A119DA-997B-5F4F-B132-8EBA8B132BF8}" type="presParOf" srcId="{BE2676FC-8F30-7647-ABF3-2CB72AAA25EA}" destId="{A4773658-DA6B-4045-9305-43092510FC75}" srcOrd="8" destOrd="0" presId="urn:microsoft.com/office/officeart/2005/8/layout/cycle6"/>
    <dgm:cxn modelId="{405AD1E1-7E08-FF43-BEF1-4232A59E5D98}" type="presParOf" srcId="{BE2676FC-8F30-7647-ABF3-2CB72AAA25EA}" destId="{D51BF1D9-DCFE-B441-82C7-2D824045BD91}" srcOrd="9" destOrd="0" presId="urn:microsoft.com/office/officeart/2005/8/layout/cycle6"/>
    <dgm:cxn modelId="{BA02F375-1393-A044-B297-8A9DAC9C7318}" type="presParOf" srcId="{BE2676FC-8F30-7647-ABF3-2CB72AAA25EA}" destId="{A2EAE157-1279-A042-A3C5-6F220EDC35B5}" srcOrd="10" destOrd="0" presId="urn:microsoft.com/office/officeart/2005/8/layout/cycle6"/>
    <dgm:cxn modelId="{E80194EC-CD96-4149-B344-C157A00AF170}" type="presParOf" srcId="{BE2676FC-8F30-7647-ABF3-2CB72AAA25EA}" destId="{6446398E-D5BD-C24E-875B-7E030F1D596A}" srcOrd="11" destOrd="0" presId="urn:microsoft.com/office/officeart/2005/8/layout/cycle6"/>
    <dgm:cxn modelId="{2B29CEE7-E365-C140-BE33-E7C9C40A532F}" type="presParOf" srcId="{BE2676FC-8F30-7647-ABF3-2CB72AAA25EA}" destId="{6EDFA7DB-760E-8B42-833F-7CBE533FBBB7}" srcOrd="12" destOrd="0" presId="urn:microsoft.com/office/officeart/2005/8/layout/cycle6"/>
    <dgm:cxn modelId="{AB32A71C-7DB1-8C42-AAAD-07BFDD70A55A}" type="presParOf" srcId="{BE2676FC-8F30-7647-ABF3-2CB72AAA25EA}" destId="{430D5531-1698-CA4A-828B-7294515027C8}" srcOrd="13" destOrd="0" presId="urn:microsoft.com/office/officeart/2005/8/layout/cycle6"/>
    <dgm:cxn modelId="{6B301B29-3C9B-0440-A468-0E85BC72D995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S1: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Sort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8D699EE-469B-6744-8974-AFADCC3DFED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S2: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Set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D6595E-0A93-7942-8E68-136261088901}">
      <dgm:prSet phldrT="[テキスト]" custT="1"/>
      <dgm:spPr/>
      <dgm:t>
        <a:bodyPr/>
        <a:lstStyle/>
        <a:p>
          <a:r>
            <a:rPr kumimoji="1" lang="en-US" altLang="ja-JP" sz="3600" dirty="0" smtClean="0">
              <a:solidFill>
                <a:srgbClr val="000000"/>
              </a:solidFill>
              <a:latin typeface="Book Antiqua"/>
              <a:cs typeface="Book Antiqua"/>
            </a:rPr>
            <a:t>S3:</a:t>
          </a:r>
        </a:p>
        <a:p>
          <a:r>
            <a:rPr kumimoji="1" lang="en-US" altLang="ja-JP" sz="3600" dirty="0" smtClean="0">
              <a:solidFill>
                <a:srgbClr val="000000"/>
              </a:solidFill>
              <a:latin typeface="Book Antiqua"/>
              <a:cs typeface="Book Antiqua"/>
            </a:rPr>
            <a:t>Shine</a:t>
          </a:r>
          <a:endParaRPr kumimoji="1" lang="ja-JP" altLang="en-US" sz="3600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01A1703-8908-8B4E-A110-8C6254C43663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S4: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Standardize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70ADB0C6-1A36-0C4A-89C8-E3880E4558E8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S5: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Sustain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5C07D07-9709-0C45-81DA-E5F19A37E26E}" type="pres">
      <dgm:prSet presAssocID="{B557E0CC-2C1C-AD45-9141-81915E706C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FFFCA0CF-5873-CB4B-A2C6-E8EDB4365C6D}" type="pres">
      <dgm:prSet presAssocID="{48D699EE-469B-6744-8974-AFADCC3DFE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4CDD390F-6F1B-1D40-9D10-567F973D68D0}" type="pres">
      <dgm:prSet presAssocID="{FBD6595E-0A93-7942-8E68-136261088901}" presName="node" presStyleLbl="node1" presStyleIdx="2" presStyleCnt="5" custScaleX="146142" custScaleY="22786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D51BF1D9-DCFE-B441-82C7-2D824045BD91}" type="pres">
      <dgm:prSet presAssocID="{B01A1703-8908-8B4E-A110-8C6254C43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6EDFA7DB-760E-8B42-833F-7CBE533FBBB7}" type="pres">
      <dgm:prSet presAssocID="{70ADB0C6-1A36-0C4A-89C8-E3880E4558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27A9A0D9-0107-1542-BC57-A82A2B267C61}" type="presOf" srcId="{04C18A8A-DB18-284A-97D5-5D59CDB2366F}" destId="{A4773658-DA6B-4045-9305-43092510FC75}" srcOrd="0" destOrd="0" presId="urn:microsoft.com/office/officeart/2005/8/layout/cycle6"/>
    <dgm:cxn modelId="{A88A3785-8561-C441-B80F-C7E2241B6A0C}" type="presOf" srcId="{0843F742-84AC-6340-993D-56691473C87E}" destId="{6446398E-D5BD-C24E-875B-7E030F1D596A}" srcOrd="0" destOrd="0" presId="urn:microsoft.com/office/officeart/2005/8/layout/cycle6"/>
    <dgm:cxn modelId="{58D36F04-423E-1040-B4C8-96632C24BFA5}" type="presOf" srcId="{42333B8F-AE3A-794F-ACDF-091A37E51283}" destId="{22A5C185-AD6D-9841-AEB0-7556B5710668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D83CE89C-F333-B643-BDC1-1D2D73F5B371}" type="presOf" srcId="{432B806B-7D17-1945-9CEB-52684F4807BE}" destId="{8C0581EA-40D9-984F-BF57-71721259728C}" srcOrd="0" destOrd="0" presId="urn:microsoft.com/office/officeart/2005/8/layout/cycle6"/>
    <dgm:cxn modelId="{5A8740BD-4C43-5D4C-8034-A621C1D02AFC}" type="presOf" srcId="{70ADB0C6-1A36-0C4A-89C8-E3880E4558E8}" destId="{6EDFA7DB-760E-8B42-833F-7CBE533FBBB7}" srcOrd="0" destOrd="0" presId="urn:microsoft.com/office/officeart/2005/8/layout/cycle6"/>
    <dgm:cxn modelId="{370FD0D0-442F-D54A-BB46-C15BB2DC3612}" type="presOf" srcId="{B01A1703-8908-8B4E-A110-8C6254C43663}" destId="{D51BF1D9-DCFE-B441-82C7-2D824045BD91}" srcOrd="0" destOrd="0" presId="urn:microsoft.com/office/officeart/2005/8/layout/cycle6"/>
    <dgm:cxn modelId="{2BE233F6-DB6B-1B4D-B417-DC6B159A22C9}" type="presOf" srcId="{F71AF524-94D2-CE45-A629-F3DE9CC28D60}" destId="{BE2676FC-8F30-7647-ABF3-2CB72AAA25EA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12380D8B-5005-1941-8150-5F4D50263D9A}" type="presOf" srcId="{48D699EE-469B-6744-8974-AFADCC3DFED2}" destId="{FFFCA0CF-5873-CB4B-A2C6-E8EDB4365C6D}" srcOrd="0" destOrd="0" presId="urn:microsoft.com/office/officeart/2005/8/layout/cycle6"/>
    <dgm:cxn modelId="{AA243A43-3F96-684C-B3B7-F37725FD9EBF}" type="presOf" srcId="{FBAB6676-243F-E549-B38A-937DA68535A3}" destId="{19CBC8CC-912E-A74B-B3B7-E56A071B1A9A}" srcOrd="0" destOrd="0" presId="urn:microsoft.com/office/officeart/2005/8/layout/cycle6"/>
    <dgm:cxn modelId="{35CB2CF4-7E14-AF4C-92E2-058C365B9C21}" type="presOf" srcId="{B557E0CC-2C1C-AD45-9141-81915E706CA2}" destId="{35C07D07-9709-0C45-81DA-E5F19A37E26E}" srcOrd="0" destOrd="0" presId="urn:microsoft.com/office/officeart/2005/8/layout/cycle6"/>
    <dgm:cxn modelId="{A0CEAAE2-4B43-F440-8D60-F9F00CE93D5C}" type="presOf" srcId="{FBD6595E-0A93-7942-8E68-136261088901}" destId="{4CDD390F-6F1B-1D40-9D10-567F973D68D0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E7171275-D616-844D-AC26-1FACF365875B}" type="presParOf" srcId="{BE2676FC-8F30-7647-ABF3-2CB72AAA25EA}" destId="{35C07D07-9709-0C45-81DA-E5F19A37E26E}" srcOrd="0" destOrd="0" presId="urn:microsoft.com/office/officeart/2005/8/layout/cycle6"/>
    <dgm:cxn modelId="{29BE6ED9-3C04-7D41-A2F8-A23EF25FD65F}" type="presParOf" srcId="{BE2676FC-8F30-7647-ABF3-2CB72AAA25EA}" destId="{1DE8AD1E-492A-6E4A-B1D4-1E2CBF085065}" srcOrd="1" destOrd="0" presId="urn:microsoft.com/office/officeart/2005/8/layout/cycle6"/>
    <dgm:cxn modelId="{ADC7E4A1-13F7-2244-B602-9CCD227E82C4}" type="presParOf" srcId="{BE2676FC-8F30-7647-ABF3-2CB72AAA25EA}" destId="{19CBC8CC-912E-A74B-B3B7-E56A071B1A9A}" srcOrd="2" destOrd="0" presId="urn:microsoft.com/office/officeart/2005/8/layout/cycle6"/>
    <dgm:cxn modelId="{F6E63C2A-619C-B844-9099-42940207E24F}" type="presParOf" srcId="{BE2676FC-8F30-7647-ABF3-2CB72AAA25EA}" destId="{FFFCA0CF-5873-CB4B-A2C6-E8EDB4365C6D}" srcOrd="3" destOrd="0" presId="urn:microsoft.com/office/officeart/2005/8/layout/cycle6"/>
    <dgm:cxn modelId="{2134C3E0-1722-4441-8DDE-5B00CE3F2831}" type="presParOf" srcId="{BE2676FC-8F30-7647-ABF3-2CB72AAA25EA}" destId="{28BC423A-13F1-1B4D-ACDD-7DC94EE5A647}" srcOrd="4" destOrd="0" presId="urn:microsoft.com/office/officeart/2005/8/layout/cycle6"/>
    <dgm:cxn modelId="{933FF5BB-D707-AF4F-BBB3-D12F948368AC}" type="presParOf" srcId="{BE2676FC-8F30-7647-ABF3-2CB72AAA25EA}" destId="{22A5C185-AD6D-9841-AEB0-7556B5710668}" srcOrd="5" destOrd="0" presId="urn:microsoft.com/office/officeart/2005/8/layout/cycle6"/>
    <dgm:cxn modelId="{33BE196B-FC5A-9E4E-B271-9C786CC37D1D}" type="presParOf" srcId="{BE2676FC-8F30-7647-ABF3-2CB72AAA25EA}" destId="{4CDD390F-6F1B-1D40-9D10-567F973D68D0}" srcOrd="6" destOrd="0" presId="urn:microsoft.com/office/officeart/2005/8/layout/cycle6"/>
    <dgm:cxn modelId="{A7EC1E0E-EF25-DC48-B807-7AB502428BDB}" type="presParOf" srcId="{BE2676FC-8F30-7647-ABF3-2CB72AAA25EA}" destId="{BAD50D4F-3186-644D-930C-C7FB2AB1B9CC}" srcOrd="7" destOrd="0" presId="urn:microsoft.com/office/officeart/2005/8/layout/cycle6"/>
    <dgm:cxn modelId="{D0A26C32-04EC-3E4D-BC31-518BE03BF5E4}" type="presParOf" srcId="{BE2676FC-8F30-7647-ABF3-2CB72AAA25EA}" destId="{A4773658-DA6B-4045-9305-43092510FC75}" srcOrd="8" destOrd="0" presId="urn:microsoft.com/office/officeart/2005/8/layout/cycle6"/>
    <dgm:cxn modelId="{BF85D09D-AADF-324A-8334-0AF1CDC335EA}" type="presParOf" srcId="{BE2676FC-8F30-7647-ABF3-2CB72AAA25EA}" destId="{D51BF1D9-DCFE-B441-82C7-2D824045BD91}" srcOrd="9" destOrd="0" presId="urn:microsoft.com/office/officeart/2005/8/layout/cycle6"/>
    <dgm:cxn modelId="{A4D04BC7-A348-E440-AC8D-564F3B24C7EA}" type="presParOf" srcId="{BE2676FC-8F30-7647-ABF3-2CB72AAA25EA}" destId="{A2EAE157-1279-A042-A3C5-6F220EDC35B5}" srcOrd="10" destOrd="0" presId="urn:microsoft.com/office/officeart/2005/8/layout/cycle6"/>
    <dgm:cxn modelId="{B6EC2F9E-BCC5-1D4B-8CFF-BE227CE2CB57}" type="presParOf" srcId="{BE2676FC-8F30-7647-ABF3-2CB72AAA25EA}" destId="{6446398E-D5BD-C24E-875B-7E030F1D596A}" srcOrd="11" destOrd="0" presId="urn:microsoft.com/office/officeart/2005/8/layout/cycle6"/>
    <dgm:cxn modelId="{E392E794-C4B0-1342-90D3-0DBF6F8E0F9B}" type="presParOf" srcId="{BE2676FC-8F30-7647-ABF3-2CB72AAA25EA}" destId="{6EDFA7DB-760E-8B42-833F-7CBE533FBBB7}" srcOrd="12" destOrd="0" presId="urn:microsoft.com/office/officeart/2005/8/layout/cycle6"/>
    <dgm:cxn modelId="{B0058255-BE21-164A-AAA1-0096C82D370D}" type="presParOf" srcId="{BE2676FC-8F30-7647-ABF3-2CB72AAA25EA}" destId="{430D5531-1698-CA4A-828B-7294515027C8}" srcOrd="13" destOrd="0" presId="urn:microsoft.com/office/officeart/2005/8/layout/cycle6"/>
    <dgm:cxn modelId="{25B9A497-F3C1-ED41-8797-129572AF0E24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S1: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Sort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8D699EE-469B-6744-8974-AFADCC3DFED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S2: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Set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D6595E-0A93-7942-8E68-136261088901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S3: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Shine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01A1703-8908-8B4E-A110-8C6254C43663}">
      <dgm:prSet phldrT="[テキスト]" custT="1"/>
      <dgm:spPr/>
      <dgm:t>
        <a:bodyPr/>
        <a:lstStyle/>
        <a:p>
          <a:r>
            <a:rPr kumimoji="1" lang="en-US" altLang="ja-JP" sz="2400" dirty="0" smtClean="0">
              <a:solidFill>
                <a:srgbClr val="000000"/>
              </a:solidFill>
              <a:latin typeface="Book Antiqua"/>
              <a:cs typeface="Book Antiqua"/>
            </a:rPr>
            <a:t>S4:</a:t>
          </a:r>
        </a:p>
        <a:p>
          <a:r>
            <a:rPr kumimoji="1" lang="en-US" altLang="ja-JP" sz="2400" dirty="0" smtClean="0">
              <a:solidFill>
                <a:srgbClr val="000000"/>
              </a:solidFill>
              <a:latin typeface="Book Antiqua"/>
              <a:cs typeface="Book Antiqua"/>
            </a:rPr>
            <a:t>Standardize</a:t>
          </a:r>
          <a:endParaRPr kumimoji="1" lang="ja-JP" altLang="en-US" sz="2400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70ADB0C6-1A36-0C4A-89C8-E3880E4558E8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S5: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Sustain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5C07D07-9709-0C45-81DA-E5F19A37E26E}" type="pres">
      <dgm:prSet presAssocID="{B557E0CC-2C1C-AD45-9141-81915E706C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FFFCA0CF-5873-CB4B-A2C6-E8EDB4365C6D}" type="pres">
      <dgm:prSet presAssocID="{48D699EE-469B-6744-8974-AFADCC3DFE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4CDD390F-6F1B-1D40-9D10-567F973D68D0}" type="pres">
      <dgm:prSet presAssocID="{FBD6595E-0A93-7942-8E68-1362610889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D51BF1D9-DCFE-B441-82C7-2D824045BD91}" type="pres">
      <dgm:prSet presAssocID="{B01A1703-8908-8B4E-A110-8C6254C43663}" presName="node" presStyleLbl="node1" presStyleIdx="3" presStyleCnt="5" custScaleX="181328" custScaleY="19217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6EDFA7DB-760E-8B42-833F-7CBE533FBBB7}" type="pres">
      <dgm:prSet presAssocID="{70ADB0C6-1A36-0C4A-89C8-E3880E4558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E05A4314-89DE-BC4E-A156-AA2E039E25BF}" type="presOf" srcId="{F71AF524-94D2-CE45-A629-F3DE9CC28D60}" destId="{BE2676FC-8F30-7647-ABF3-2CB72AAA25EA}" srcOrd="0" destOrd="0" presId="urn:microsoft.com/office/officeart/2005/8/layout/cycle6"/>
    <dgm:cxn modelId="{0284160D-740B-0B4A-A5B1-AEBC18BCA50F}" type="presOf" srcId="{432B806B-7D17-1945-9CEB-52684F4807BE}" destId="{8C0581EA-40D9-984F-BF57-71721259728C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0C0B0679-2BE7-B543-A2C8-86F4CBBBD3FA}" type="presOf" srcId="{FBD6595E-0A93-7942-8E68-136261088901}" destId="{4CDD390F-6F1B-1D40-9D10-567F973D68D0}" srcOrd="0" destOrd="0" presId="urn:microsoft.com/office/officeart/2005/8/layout/cycle6"/>
    <dgm:cxn modelId="{A6AFA74B-1A83-554D-B91B-D5A0FD515E73}" type="presOf" srcId="{B01A1703-8908-8B4E-A110-8C6254C43663}" destId="{D51BF1D9-DCFE-B441-82C7-2D824045BD91}" srcOrd="0" destOrd="0" presId="urn:microsoft.com/office/officeart/2005/8/layout/cycle6"/>
    <dgm:cxn modelId="{6214C553-E6D2-454B-AB23-15C0E007E0D7}" type="presOf" srcId="{0843F742-84AC-6340-993D-56691473C87E}" destId="{6446398E-D5BD-C24E-875B-7E030F1D596A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A1581E1B-B546-CC46-936E-8413FAF646C2}" type="presOf" srcId="{B557E0CC-2C1C-AD45-9141-81915E706CA2}" destId="{35C07D07-9709-0C45-81DA-E5F19A37E26E}" srcOrd="0" destOrd="0" presId="urn:microsoft.com/office/officeart/2005/8/layout/cycle6"/>
    <dgm:cxn modelId="{4EE81061-687E-1E49-9EBE-5863C4A993F4}" type="presOf" srcId="{48D699EE-469B-6744-8974-AFADCC3DFED2}" destId="{FFFCA0CF-5873-CB4B-A2C6-E8EDB4365C6D}" srcOrd="0" destOrd="0" presId="urn:microsoft.com/office/officeart/2005/8/layout/cycle6"/>
    <dgm:cxn modelId="{A7670D22-7EEA-B84B-A371-F80B23E733F3}" type="presOf" srcId="{42333B8F-AE3A-794F-ACDF-091A37E51283}" destId="{22A5C185-AD6D-9841-AEB0-7556B5710668}" srcOrd="0" destOrd="0" presId="urn:microsoft.com/office/officeart/2005/8/layout/cycle6"/>
    <dgm:cxn modelId="{5F369690-698D-654B-B2E6-26579849AD68}" type="presOf" srcId="{FBAB6676-243F-E549-B38A-937DA68535A3}" destId="{19CBC8CC-912E-A74B-B3B7-E56A071B1A9A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8B80294B-1019-2A42-B15A-241FD9AB2B6B}" type="presOf" srcId="{70ADB0C6-1A36-0C4A-89C8-E3880E4558E8}" destId="{6EDFA7DB-760E-8B42-833F-7CBE533FBBB7}" srcOrd="0" destOrd="0" presId="urn:microsoft.com/office/officeart/2005/8/layout/cycle6"/>
    <dgm:cxn modelId="{5DCA1D20-0AFB-CD4D-8BD7-9482ED896CCE}" type="presOf" srcId="{04C18A8A-DB18-284A-97D5-5D59CDB2366F}" destId="{A4773658-DA6B-4045-9305-43092510FC75}" srcOrd="0" destOrd="0" presId="urn:microsoft.com/office/officeart/2005/8/layout/cycle6"/>
    <dgm:cxn modelId="{A9D66D26-5C4D-0846-B46F-02E44A879454}" type="presParOf" srcId="{BE2676FC-8F30-7647-ABF3-2CB72AAA25EA}" destId="{35C07D07-9709-0C45-81DA-E5F19A37E26E}" srcOrd="0" destOrd="0" presId="urn:microsoft.com/office/officeart/2005/8/layout/cycle6"/>
    <dgm:cxn modelId="{BD209935-0349-4F49-A952-7C9BDBBB8559}" type="presParOf" srcId="{BE2676FC-8F30-7647-ABF3-2CB72AAA25EA}" destId="{1DE8AD1E-492A-6E4A-B1D4-1E2CBF085065}" srcOrd="1" destOrd="0" presId="urn:microsoft.com/office/officeart/2005/8/layout/cycle6"/>
    <dgm:cxn modelId="{B7F04DAC-5101-294F-AD8C-CFED47752AB0}" type="presParOf" srcId="{BE2676FC-8F30-7647-ABF3-2CB72AAA25EA}" destId="{19CBC8CC-912E-A74B-B3B7-E56A071B1A9A}" srcOrd="2" destOrd="0" presId="urn:microsoft.com/office/officeart/2005/8/layout/cycle6"/>
    <dgm:cxn modelId="{00647EDC-E2F0-BD44-B683-924CCD1F354F}" type="presParOf" srcId="{BE2676FC-8F30-7647-ABF3-2CB72AAA25EA}" destId="{FFFCA0CF-5873-CB4B-A2C6-E8EDB4365C6D}" srcOrd="3" destOrd="0" presId="urn:microsoft.com/office/officeart/2005/8/layout/cycle6"/>
    <dgm:cxn modelId="{C0E9B8ED-EA73-1046-8060-AADDF90899F1}" type="presParOf" srcId="{BE2676FC-8F30-7647-ABF3-2CB72AAA25EA}" destId="{28BC423A-13F1-1B4D-ACDD-7DC94EE5A647}" srcOrd="4" destOrd="0" presId="urn:microsoft.com/office/officeart/2005/8/layout/cycle6"/>
    <dgm:cxn modelId="{0304E491-95D9-6D48-9511-DD9C5DC955AB}" type="presParOf" srcId="{BE2676FC-8F30-7647-ABF3-2CB72AAA25EA}" destId="{22A5C185-AD6D-9841-AEB0-7556B5710668}" srcOrd="5" destOrd="0" presId="urn:microsoft.com/office/officeart/2005/8/layout/cycle6"/>
    <dgm:cxn modelId="{57951401-E57C-0E43-A23D-610F516441CF}" type="presParOf" srcId="{BE2676FC-8F30-7647-ABF3-2CB72AAA25EA}" destId="{4CDD390F-6F1B-1D40-9D10-567F973D68D0}" srcOrd="6" destOrd="0" presId="urn:microsoft.com/office/officeart/2005/8/layout/cycle6"/>
    <dgm:cxn modelId="{BD8C0B3B-BD14-2D41-BAFD-E20B4A48477B}" type="presParOf" srcId="{BE2676FC-8F30-7647-ABF3-2CB72AAA25EA}" destId="{BAD50D4F-3186-644D-930C-C7FB2AB1B9CC}" srcOrd="7" destOrd="0" presId="urn:microsoft.com/office/officeart/2005/8/layout/cycle6"/>
    <dgm:cxn modelId="{3BB561CA-DD9C-064D-8B24-C48DF4E97C71}" type="presParOf" srcId="{BE2676FC-8F30-7647-ABF3-2CB72AAA25EA}" destId="{A4773658-DA6B-4045-9305-43092510FC75}" srcOrd="8" destOrd="0" presId="urn:microsoft.com/office/officeart/2005/8/layout/cycle6"/>
    <dgm:cxn modelId="{C6A9B38E-9789-E34D-B36C-5A5EA28E1A3C}" type="presParOf" srcId="{BE2676FC-8F30-7647-ABF3-2CB72AAA25EA}" destId="{D51BF1D9-DCFE-B441-82C7-2D824045BD91}" srcOrd="9" destOrd="0" presId="urn:microsoft.com/office/officeart/2005/8/layout/cycle6"/>
    <dgm:cxn modelId="{174FFD0B-1A66-EC48-8693-2BE44923C756}" type="presParOf" srcId="{BE2676FC-8F30-7647-ABF3-2CB72AAA25EA}" destId="{A2EAE157-1279-A042-A3C5-6F220EDC35B5}" srcOrd="10" destOrd="0" presId="urn:microsoft.com/office/officeart/2005/8/layout/cycle6"/>
    <dgm:cxn modelId="{A352E06B-84D0-524D-928E-2F7D90CCF1F7}" type="presParOf" srcId="{BE2676FC-8F30-7647-ABF3-2CB72AAA25EA}" destId="{6446398E-D5BD-C24E-875B-7E030F1D596A}" srcOrd="11" destOrd="0" presId="urn:microsoft.com/office/officeart/2005/8/layout/cycle6"/>
    <dgm:cxn modelId="{64A5F936-E686-B944-88A4-3EA89AAE3D01}" type="presParOf" srcId="{BE2676FC-8F30-7647-ABF3-2CB72AAA25EA}" destId="{6EDFA7DB-760E-8B42-833F-7CBE533FBBB7}" srcOrd="12" destOrd="0" presId="urn:microsoft.com/office/officeart/2005/8/layout/cycle6"/>
    <dgm:cxn modelId="{D4BCBD8B-F925-AE41-8087-51BE6E2C6439}" type="presParOf" srcId="{BE2676FC-8F30-7647-ABF3-2CB72AAA25EA}" destId="{430D5531-1698-CA4A-828B-7294515027C8}" srcOrd="13" destOrd="0" presId="urn:microsoft.com/office/officeart/2005/8/layout/cycle6"/>
    <dgm:cxn modelId="{D8E10D19-1A78-6245-A737-A82683133CCE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S1: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Sort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8D699EE-469B-6744-8974-AFADCC3DFED2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S2: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Set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D6595E-0A93-7942-8E68-136261088901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S3: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Shine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01A1703-8908-8B4E-A110-8C6254C43663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S4:</a:t>
          </a:r>
        </a:p>
        <a:p>
          <a:r>
            <a:rPr kumimoji="1" lang="en-US" altLang="ja-JP" dirty="0" smtClean="0">
              <a:solidFill>
                <a:srgbClr val="000000"/>
              </a:solidFill>
              <a:latin typeface="Book Antiqua"/>
              <a:cs typeface="Book Antiqua"/>
            </a:rPr>
            <a:t>Standardize</a:t>
          </a:r>
          <a:endParaRPr kumimoji="1" lang="ja-JP" altLang="en-US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70ADB0C6-1A36-0C4A-89C8-E3880E4558E8}">
      <dgm:prSet phldrT="[テキスト]" custT="1"/>
      <dgm:spPr/>
      <dgm:t>
        <a:bodyPr/>
        <a:lstStyle/>
        <a:p>
          <a:r>
            <a:rPr kumimoji="1" lang="en-US" altLang="ja-JP" sz="3600" dirty="0" smtClean="0">
              <a:solidFill>
                <a:srgbClr val="000000"/>
              </a:solidFill>
              <a:latin typeface="Book Antiqua"/>
              <a:cs typeface="Book Antiqua"/>
            </a:rPr>
            <a:t>S5:</a:t>
          </a:r>
        </a:p>
        <a:p>
          <a:r>
            <a:rPr kumimoji="1" lang="en-US" altLang="ja-JP" sz="3600" dirty="0" smtClean="0">
              <a:solidFill>
                <a:srgbClr val="000000"/>
              </a:solidFill>
              <a:latin typeface="Book Antiqua"/>
              <a:cs typeface="Book Antiqua"/>
            </a:rPr>
            <a:t>Sustain</a:t>
          </a:r>
          <a:endParaRPr kumimoji="1" lang="ja-JP" altLang="en-US" sz="3600" dirty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5C07D07-9709-0C45-81DA-E5F19A37E26E}" type="pres">
      <dgm:prSet presAssocID="{B557E0CC-2C1C-AD45-9141-81915E706C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FFFCA0CF-5873-CB4B-A2C6-E8EDB4365C6D}" type="pres">
      <dgm:prSet presAssocID="{48D699EE-469B-6744-8974-AFADCC3DFE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4CDD390F-6F1B-1D40-9D10-567F973D68D0}" type="pres">
      <dgm:prSet presAssocID="{FBD6595E-0A93-7942-8E68-1362610889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D51BF1D9-DCFE-B441-82C7-2D824045BD91}" type="pres">
      <dgm:prSet presAssocID="{B01A1703-8908-8B4E-A110-8C6254C43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6EDFA7DB-760E-8B42-833F-7CBE533FBBB7}" type="pres">
      <dgm:prSet presAssocID="{70ADB0C6-1A36-0C4A-89C8-E3880E4558E8}" presName="node" presStyleLbl="node1" presStyleIdx="4" presStyleCnt="5" custScaleX="175017" custScaleY="198809" custRadScaleRad="97656" custRadScaleInc="-2031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9FBEF8EA-34D0-E040-8E2B-3F34D6DE4110}" type="presOf" srcId="{F71AF524-94D2-CE45-A629-F3DE9CC28D60}" destId="{BE2676FC-8F30-7647-ABF3-2CB72AAA25EA}" srcOrd="0" destOrd="0" presId="urn:microsoft.com/office/officeart/2005/8/layout/cycle6"/>
    <dgm:cxn modelId="{D910124A-E5F3-B84E-B791-FD212A7A3399}" type="presOf" srcId="{FBD6595E-0A93-7942-8E68-136261088901}" destId="{4CDD390F-6F1B-1D40-9D10-567F973D68D0}" srcOrd="0" destOrd="0" presId="urn:microsoft.com/office/officeart/2005/8/layout/cycle6"/>
    <dgm:cxn modelId="{D6979F37-6E54-6344-AC8E-84D27C4C28EF}" type="presOf" srcId="{04C18A8A-DB18-284A-97D5-5D59CDB2366F}" destId="{A4773658-DA6B-4045-9305-43092510FC75}" srcOrd="0" destOrd="0" presId="urn:microsoft.com/office/officeart/2005/8/layout/cycle6"/>
    <dgm:cxn modelId="{44ED9C02-04AB-1B4F-A850-62071A969272}" type="presOf" srcId="{70ADB0C6-1A36-0C4A-89C8-E3880E4558E8}" destId="{6EDFA7DB-760E-8B42-833F-7CBE533FBBB7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23FEBA21-A145-DF4E-A5E0-172F172BC4B7}" type="presOf" srcId="{B01A1703-8908-8B4E-A110-8C6254C43663}" destId="{D51BF1D9-DCFE-B441-82C7-2D824045BD91}" srcOrd="0" destOrd="0" presId="urn:microsoft.com/office/officeart/2005/8/layout/cycle6"/>
    <dgm:cxn modelId="{3CEAFA8D-3032-084C-93B1-97D60B04BB81}" type="presOf" srcId="{FBAB6676-243F-E549-B38A-937DA68535A3}" destId="{19CBC8CC-912E-A74B-B3B7-E56A071B1A9A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17501FA0-BCC0-0A4E-857E-C8E43125E81D}" type="presOf" srcId="{0843F742-84AC-6340-993D-56691473C87E}" destId="{6446398E-D5BD-C24E-875B-7E030F1D596A}" srcOrd="0" destOrd="0" presId="urn:microsoft.com/office/officeart/2005/8/layout/cycle6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11C9F496-08DE-1246-90A6-EB632AA9BB89}" type="presOf" srcId="{48D699EE-469B-6744-8974-AFADCC3DFED2}" destId="{FFFCA0CF-5873-CB4B-A2C6-E8EDB4365C6D}" srcOrd="0" destOrd="0" presId="urn:microsoft.com/office/officeart/2005/8/layout/cycle6"/>
    <dgm:cxn modelId="{892C6A00-F268-D646-BD76-F021C397DC1A}" type="presOf" srcId="{B557E0CC-2C1C-AD45-9141-81915E706CA2}" destId="{35C07D07-9709-0C45-81DA-E5F19A37E26E}" srcOrd="0" destOrd="0" presId="urn:microsoft.com/office/officeart/2005/8/layout/cycle6"/>
    <dgm:cxn modelId="{8EA938D9-D7F4-B64F-98A9-0E4DDCBD79DD}" type="presOf" srcId="{42333B8F-AE3A-794F-ACDF-091A37E51283}" destId="{22A5C185-AD6D-9841-AEB0-7556B5710668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401F480E-2567-B84B-A2F3-88FD73BEC069}" type="presOf" srcId="{432B806B-7D17-1945-9CEB-52684F4807BE}" destId="{8C0581EA-40D9-984F-BF57-71721259728C}" srcOrd="0" destOrd="0" presId="urn:microsoft.com/office/officeart/2005/8/layout/cycle6"/>
    <dgm:cxn modelId="{62DC7D72-171F-5F4E-8E32-61E8B6035D10}" type="presParOf" srcId="{BE2676FC-8F30-7647-ABF3-2CB72AAA25EA}" destId="{35C07D07-9709-0C45-81DA-E5F19A37E26E}" srcOrd="0" destOrd="0" presId="urn:microsoft.com/office/officeart/2005/8/layout/cycle6"/>
    <dgm:cxn modelId="{9DA13E9E-8817-C746-8B5F-EE7AD15EDCDF}" type="presParOf" srcId="{BE2676FC-8F30-7647-ABF3-2CB72AAA25EA}" destId="{1DE8AD1E-492A-6E4A-B1D4-1E2CBF085065}" srcOrd="1" destOrd="0" presId="urn:microsoft.com/office/officeart/2005/8/layout/cycle6"/>
    <dgm:cxn modelId="{66279BAB-0329-CA49-A381-DA8932218694}" type="presParOf" srcId="{BE2676FC-8F30-7647-ABF3-2CB72AAA25EA}" destId="{19CBC8CC-912E-A74B-B3B7-E56A071B1A9A}" srcOrd="2" destOrd="0" presId="urn:microsoft.com/office/officeart/2005/8/layout/cycle6"/>
    <dgm:cxn modelId="{CC82EE3C-182B-194B-9E60-26710402FFEE}" type="presParOf" srcId="{BE2676FC-8F30-7647-ABF3-2CB72AAA25EA}" destId="{FFFCA0CF-5873-CB4B-A2C6-E8EDB4365C6D}" srcOrd="3" destOrd="0" presId="urn:microsoft.com/office/officeart/2005/8/layout/cycle6"/>
    <dgm:cxn modelId="{A4BED35A-E55E-EF4C-AB8D-B1F39AB7195E}" type="presParOf" srcId="{BE2676FC-8F30-7647-ABF3-2CB72AAA25EA}" destId="{28BC423A-13F1-1B4D-ACDD-7DC94EE5A647}" srcOrd="4" destOrd="0" presId="urn:microsoft.com/office/officeart/2005/8/layout/cycle6"/>
    <dgm:cxn modelId="{09013A1C-B202-FB47-BC33-39BF029987B5}" type="presParOf" srcId="{BE2676FC-8F30-7647-ABF3-2CB72AAA25EA}" destId="{22A5C185-AD6D-9841-AEB0-7556B5710668}" srcOrd="5" destOrd="0" presId="urn:microsoft.com/office/officeart/2005/8/layout/cycle6"/>
    <dgm:cxn modelId="{A8214968-EFBC-6145-BF64-A99EB92877C7}" type="presParOf" srcId="{BE2676FC-8F30-7647-ABF3-2CB72AAA25EA}" destId="{4CDD390F-6F1B-1D40-9D10-567F973D68D0}" srcOrd="6" destOrd="0" presId="urn:microsoft.com/office/officeart/2005/8/layout/cycle6"/>
    <dgm:cxn modelId="{4A502551-7AF8-A244-BD93-98C850328845}" type="presParOf" srcId="{BE2676FC-8F30-7647-ABF3-2CB72AAA25EA}" destId="{BAD50D4F-3186-644D-930C-C7FB2AB1B9CC}" srcOrd="7" destOrd="0" presId="urn:microsoft.com/office/officeart/2005/8/layout/cycle6"/>
    <dgm:cxn modelId="{8D38905E-892A-894F-B0D3-423CC71A8D51}" type="presParOf" srcId="{BE2676FC-8F30-7647-ABF3-2CB72AAA25EA}" destId="{A4773658-DA6B-4045-9305-43092510FC75}" srcOrd="8" destOrd="0" presId="urn:microsoft.com/office/officeart/2005/8/layout/cycle6"/>
    <dgm:cxn modelId="{072496A1-7337-3B4A-992A-9A4BFDCB67A8}" type="presParOf" srcId="{BE2676FC-8F30-7647-ABF3-2CB72AAA25EA}" destId="{D51BF1D9-DCFE-B441-82C7-2D824045BD91}" srcOrd="9" destOrd="0" presId="urn:microsoft.com/office/officeart/2005/8/layout/cycle6"/>
    <dgm:cxn modelId="{D9CCD5EC-2C21-9543-BD81-12AEAB220241}" type="presParOf" srcId="{BE2676FC-8F30-7647-ABF3-2CB72AAA25EA}" destId="{A2EAE157-1279-A042-A3C5-6F220EDC35B5}" srcOrd="10" destOrd="0" presId="urn:microsoft.com/office/officeart/2005/8/layout/cycle6"/>
    <dgm:cxn modelId="{48381DE3-D0D6-4641-9779-3831B95913CC}" type="presParOf" srcId="{BE2676FC-8F30-7647-ABF3-2CB72AAA25EA}" destId="{6446398E-D5BD-C24E-875B-7E030F1D596A}" srcOrd="11" destOrd="0" presId="urn:microsoft.com/office/officeart/2005/8/layout/cycle6"/>
    <dgm:cxn modelId="{5B74F0EA-E196-5649-82A6-E20723383564}" type="presParOf" srcId="{BE2676FC-8F30-7647-ABF3-2CB72AAA25EA}" destId="{6EDFA7DB-760E-8B42-833F-7CBE533FBBB7}" srcOrd="12" destOrd="0" presId="urn:microsoft.com/office/officeart/2005/8/layout/cycle6"/>
    <dgm:cxn modelId="{23699E3A-9B6C-AE46-8362-D1A91EF4B273}" type="presParOf" srcId="{BE2676FC-8F30-7647-ABF3-2CB72AAA25EA}" destId="{430D5531-1698-CA4A-828B-7294515027C8}" srcOrd="13" destOrd="0" presId="urn:microsoft.com/office/officeart/2005/8/layout/cycle6"/>
    <dgm:cxn modelId="{74474D1C-BB18-2048-9AB2-E6B5F0EA8CFC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2765877" y="3792"/>
          <a:ext cx="1707244" cy="11097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820049" y="57964"/>
        <a:ext cx="1598900" cy="1001365"/>
      </dsp:txXfrm>
    </dsp:sp>
    <dsp:sp modelId="{19CBC8CC-912E-A74B-B3B7-E56A071B1A9A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080868" y="175976"/>
              </a:moveTo>
              <a:arcTo wR="2215537" hR="2215537" stAng="17579413" swAng="19597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4872978" y="1534690"/>
          <a:ext cx="1707244" cy="11097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S2: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Set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927150" y="1588862"/>
        <a:ext cx="1598900" cy="1001365"/>
      </dsp:txXfrm>
    </dsp:sp>
    <dsp:sp modelId="{22A5C185-AD6D-9841-AEB0-7556B5710668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4428054" y="2099907"/>
              </a:moveTo>
              <a:arcTo wR="2215537" hR="2215537" stAng="21420500" swAng="219495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4068137" y="4011736"/>
          <a:ext cx="1707244" cy="11097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122309" y="4065908"/>
        <a:ext cx="1598900" cy="1001365"/>
      </dsp:txXfrm>
    </dsp:sp>
    <dsp:sp modelId="{A4773658-DA6B-4045-9305-43092510FC75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2655384" y="4386974"/>
              </a:moveTo>
              <a:arcTo wR="2215537" hR="2215537" stAng="4712945" swAng="137411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1463617" y="4011736"/>
          <a:ext cx="1707244" cy="11097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517789" y="4065908"/>
        <a:ext cx="1598900" cy="1001365"/>
      </dsp:txXfrm>
    </dsp:sp>
    <dsp:sp modelId="{6446398E-D5BD-C24E-875B-7E030F1D596A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69976" y="3441306"/>
              </a:moveTo>
              <a:arcTo wR="2215537" hR="2215537" stAng="8784541" swAng="21949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658776" y="1534690"/>
          <a:ext cx="1707244" cy="110970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i="0" kern="1200" dirty="0" smtClean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712948" y="1588862"/>
        <a:ext cx="1598900" cy="1001365"/>
      </dsp:txXfrm>
    </dsp:sp>
    <dsp:sp modelId="{8C0581EA-40D9-984F-BF57-71721259728C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86302" y="965534"/>
              </a:moveTo>
              <a:arcTo wR="2215537" hR="2215537" stAng="12860798" swAng="19597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1219197" y="360761"/>
          <a:ext cx="1600204" cy="12848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i="0" kern="1200" dirty="0" smtClean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i="0" kern="1200" dirty="0" smtClean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sz="32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281920" y="423484"/>
        <a:ext cx="1474758" cy="1159440"/>
      </dsp:txXfrm>
    </dsp:sp>
    <dsp:sp modelId="{19CBC8CC-912E-A74B-B3B7-E56A071B1A9A}">
      <dsp:nvSpPr>
        <dsp:cNvPr id="0" name=""/>
        <dsp:cNvSpPr/>
      </dsp:nvSpPr>
      <dsp:spPr>
        <a:xfrm>
          <a:off x="508109" y="1003204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316622" y="232529"/>
              </a:moveTo>
              <a:arcTo wR="1511190" hR="1511190" stAng="18132417" swAng="14131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2874795" y="1669286"/>
          <a:ext cx="1163463" cy="7562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S2: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Set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911712" y="1706203"/>
        <a:ext cx="1089629" cy="682417"/>
      </dsp:txXfrm>
    </dsp:sp>
    <dsp:sp modelId="{22A5C185-AD6D-9841-AEB0-7556B5710668}">
      <dsp:nvSpPr>
        <dsp:cNvPr id="0" name=""/>
        <dsp:cNvSpPr/>
      </dsp:nvSpPr>
      <dsp:spPr>
        <a:xfrm>
          <a:off x="508109" y="1003204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20303" y="1431993"/>
              </a:moveTo>
              <a:arcTo wR="1511190" hR="1511190" stAng="21419756" swAng="21966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2325823" y="3358848"/>
          <a:ext cx="1163463" cy="7562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362740" y="3395765"/>
        <a:ext cx="1089629" cy="682417"/>
      </dsp:txXfrm>
    </dsp:sp>
    <dsp:sp modelId="{A4773658-DA6B-4045-9305-43092510FC75}">
      <dsp:nvSpPr>
        <dsp:cNvPr id="0" name=""/>
        <dsp:cNvSpPr/>
      </dsp:nvSpPr>
      <dsp:spPr>
        <a:xfrm>
          <a:off x="508109" y="1003204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811708" y="2992198"/>
              </a:moveTo>
              <a:arcTo wR="1511190" hR="1511190" stAng="4711776" swAng="13764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549312" y="3358848"/>
          <a:ext cx="1163463" cy="7562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586229" y="3395765"/>
        <a:ext cx="1089629" cy="682417"/>
      </dsp:txXfrm>
    </dsp:sp>
    <dsp:sp modelId="{6446398E-D5BD-C24E-875B-7E030F1D596A}">
      <dsp:nvSpPr>
        <dsp:cNvPr id="0" name=""/>
        <dsp:cNvSpPr/>
      </dsp:nvSpPr>
      <dsp:spPr>
        <a:xfrm>
          <a:off x="508109" y="1003204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52575" y="2347601"/>
              </a:moveTo>
              <a:arcTo wR="1511190" hR="1511190" stAng="8783641" swAng="21966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340" y="1669286"/>
          <a:ext cx="1163463" cy="7562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7257" y="1706203"/>
        <a:ext cx="1089629" cy="682417"/>
      </dsp:txXfrm>
    </dsp:sp>
    <dsp:sp modelId="{8C0581EA-40D9-984F-BF57-71721259728C}">
      <dsp:nvSpPr>
        <dsp:cNvPr id="0" name=""/>
        <dsp:cNvSpPr/>
      </dsp:nvSpPr>
      <dsp:spPr>
        <a:xfrm>
          <a:off x="508109" y="1003204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61927" y="660872"/>
              </a:moveTo>
              <a:arcTo wR="1511190" hR="1511190" stAng="12854483" swAng="141310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1257469" y="492920"/>
          <a:ext cx="1163463" cy="7562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294386" y="529837"/>
        <a:ext cx="1089629" cy="682417"/>
      </dsp:txXfrm>
    </dsp:sp>
    <dsp:sp modelId="{19CBC8CC-912E-A74B-B3B7-E56A071B1A9A}">
      <dsp:nvSpPr>
        <dsp:cNvPr id="0" name=""/>
        <dsp:cNvSpPr/>
      </dsp:nvSpPr>
      <dsp:spPr>
        <a:xfrm>
          <a:off x="328011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098090" y="118622"/>
              </a:moveTo>
              <a:arcTo wR="1511190" hR="1511190" stAng="17571185" swAng="125680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2334500" y="1295402"/>
          <a:ext cx="1883857" cy="1239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b="1" i="0" kern="1200" dirty="0" smtClean="0">
              <a:solidFill>
                <a:srgbClr val="000000"/>
              </a:solidFill>
              <a:latin typeface="Arial"/>
              <a:cs typeface="Arial"/>
            </a:rPr>
            <a:t>S2:Set</a:t>
          </a:r>
          <a:endParaRPr kumimoji="1" lang="ja-JP" altLang="en-US" sz="36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395017" y="1355919"/>
        <a:ext cx="1762823" cy="1118666"/>
      </dsp:txXfrm>
    </dsp:sp>
    <dsp:sp modelId="{22A5C185-AD6D-9841-AEB0-7556B5710668}">
      <dsp:nvSpPr>
        <dsp:cNvPr id="0" name=""/>
        <dsp:cNvSpPr/>
      </dsp:nvSpPr>
      <dsp:spPr>
        <a:xfrm>
          <a:off x="328011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13867" y="1671372"/>
              </a:moveTo>
              <a:arcTo wR="1511190" hR="1511190" stAng="365077" swAng="16565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2145725" y="3226689"/>
          <a:ext cx="1163463" cy="7562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182642" y="3263606"/>
        <a:ext cx="1089629" cy="682417"/>
      </dsp:txXfrm>
    </dsp:sp>
    <dsp:sp modelId="{A4773658-DA6B-4045-9305-43092510FC75}">
      <dsp:nvSpPr>
        <dsp:cNvPr id="0" name=""/>
        <dsp:cNvSpPr/>
      </dsp:nvSpPr>
      <dsp:spPr>
        <a:xfrm>
          <a:off x="328011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811708" y="2992198"/>
              </a:moveTo>
              <a:arcTo wR="1511190" hR="1511190" stAng="4711776" swAng="13764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369214" y="3226689"/>
          <a:ext cx="1163463" cy="7562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06131" y="3263606"/>
        <a:ext cx="1089629" cy="682417"/>
      </dsp:txXfrm>
    </dsp:sp>
    <dsp:sp modelId="{6446398E-D5BD-C24E-875B-7E030F1D596A}">
      <dsp:nvSpPr>
        <dsp:cNvPr id="0" name=""/>
        <dsp:cNvSpPr/>
      </dsp:nvSpPr>
      <dsp:spPr>
        <a:xfrm>
          <a:off x="328011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52575" y="2347601"/>
              </a:moveTo>
              <a:arcTo wR="1511190" hR="1511190" stAng="8783641" swAng="21966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-179757" y="1537127"/>
          <a:ext cx="1163463" cy="7562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-142840" y="1574044"/>
        <a:ext cx="1089629" cy="682417"/>
      </dsp:txXfrm>
    </dsp:sp>
    <dsp:sp modelId="{8C0581EA-40D9-984F-BF57-71721259728C}">
      <dsp:nvSpPr>
        <dsp:cNvPr id="0" name=""/>
        <dsp:cNvSpPr/>
      </dsp:nvSpPr>
      <dsp:spPr>
        <a:xfrm>
          <a:off x="328011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63270" y="658904"/>
              </a:moveTo>
              <a:arcTo wR="1511190" hR="1511190" stAng="12859904" swAng="19619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1437568" y="276226"/>
          <a:ext cx="1163463" cy="7562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S1: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Sort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1474485" y="313143"/>
        <a:ext cx="1089629" cy="682417"/>
      </dsp:txXfrm>
    </dsp:sp>
    <dsp:sp modelId="{19CBC8CC-912E-A74B-B3B7-E56A071B1A9A}">
      <dsp:nvSpPr>
        <dsp:cNvPr id="0" name=""/>
        <dsp:cNvSpPr/>
      </dsp:nvSpPr>
      <dsp:spPr>
        <a:xfrm>
          <a:off x="508109" y="654351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100918" y="119817"/>
              </a:moveTo>
              <a:arcTo wR="1511190" hR="1511190" stAng="17578169" swAng="19619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2874795" y="1320432"/>
          <a:ext cx="1163463" cy="7562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S2: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Set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2911712" y="1357349"/>
        <a:ext cx="1089629" cy="682417"/>
      </dsp:txXfrm>
    </dsp:sp>
    <dsp:sp modelId="{22A5C185-AD6D-9841-AEB0-7556B5710668}">
      <dsp:nvSpPr>
        <dsp:cNvPr id="0" name=""/>
        <dsp:cNvSpPr/>
      </dsp:nvSpPr>
      <dsp:spPr>
        <a:xfrm>
          <a:off x="508109" y="654351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20024" y="1426842"/>
              </a:moveTo>
              <a:arcTo wR="1511190" hR="1511190" stAng="21408020" swAng="101085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2057400" y="2526504"/>
          <a:ext cx="1700309" cy="17232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>
              <a:solidFill>
                <a:srgbClr val="000000"/>
              </a:solidFill>
              <a:latin typeface="Book Antiqua"/>
              <a:cs typeface="Book Antiqua"/>
            </a:rPr>
            <a:t>S3: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>
              <a:solidFill>
                <a:srgbClr val="000000"/>
              </a:solidFill>
              <a:latin typeface="Book Antiqua"/>
              <a:cs typeface="Book Antiqua"/>
            </a:rPr>
            <a:t>Shine</a:t>
          </a:r>
          <a:endParaRPr kumimoji="1" lang="ja-JP" altLang="en-US" sz="36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2140402" y="2609506"/>
        <a:ext cx="1534305" cy="1557228"/>
      </dsp:txXfrm>
    </dsp:sp>
    <dsp:sp modelId="{A4773658-DA6B-4045-9305-43092510FC75}">
      <dsp:nvSpPr>
        <dsp:cNvPr id="0" name=""/>
        <dsp:cNvSpPr/>
      </dsp:nvSpPr>
      <dsp:spPr>
        <a:xfrm>
          <a:off x="508109" y="654351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545831" y="3021983"/>
              </a:moveTo>
              <a:arcTo wR="1511190" hR="1511190" stAng="5321188" swAng="77311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549312" y="3009994"/>
          <a:ext cx="1163463" cy="7562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S4: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Standardize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586229" y="3046911"/>
        <a:ext cx="1089629" cy="682417"/>
      </dsp:txXfrm>
    </dsp:sp>
    <dsp:sp modelId="{6446398E-D5BD-C24E-875B-7E030F1D596A}">
      <dsp:nvSpPr>
        <dsp:cNvPr id="0" name=""/>
        <dsp:cNvSpPr/>
      </dsp:nvSpPr>
      <dsp:spPr>
        <a:xfrm>
          <a:off x="508109" y="654351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52575" y="2347601"/>
              </a:moveTo>
              <a:arcTo wR="1511190" hR="1511190" stAng="8783641" swAng="21966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340" y="1320432"/>
          <a:ext cx="1163463" cy="7562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S5: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Sustain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37257" y="1357349"/>
        <a:ext cx="1089629" cy="682417"/>
      </dsp:txXfrm>
    </dsp:sp>
    <dsp:sp modelId="{8C0581EA-40D9-984F-BF57-71721259728C}">
      <dsp:nvSpPr>
        <dsp:cNvPr id="0" name=""/>
        <dsp:cNvSpPr/>
      </dsp:nvSpPr>
      <dsp:spPr>
        <a:xfrm>
          <a:off x="508109" y="654351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63270" y="658904"/>
              </a:moveTo>
              <a:arcTo wR="1511190" hR="1511190" stAng="12859904" swAng="19619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1437568" y="343694"/>
          <a:ext cx="1163463" cy="7562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S1: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Sort</a:t>
          </a:r>
          <a:endParaRPr kumimoji="1" lang="ja-JP" altLang="en-US" sz="16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1474485" y="380611"/>
        <a:ext cx="1089629" cy="682417"/>
      </dsp:txXfrm>
    </dsp:sp>
    <dsp:sp modelId="{19CBC8CC-912E-A74B-B3B7-E56A071B1A9A}">
      <dsp:nvSpPr>
        <dsp:cNvPr id="0" name=""/>
        <dsp:cNvSpPr/>
      </dsp:nvSpPr>
      <dsp:spPr>
        <a:xfrm>
          <a:off x="508109" y="721820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100918" y="119817"/>
              </a:moveTo>
              <a:arcTo wR="1511190" hR="1511190" stAng="17578169" swAng="19619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2874795" y="1387901"/>
          <a:ext cx="1163463" cy="7562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S2: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Set</a:t>
          </a:r>
          <a:endParaRPr kumimoji="1" lang="ja-JP" altLang="en-US" sz="16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2911712" y="1424818"/>
        <a:ext cx="1089629" cy="682417"/>
      </dsp:txXfrm>
    </dsp:sp>
    <dsp:sp modelId="{22A5C185-AD6D-9841-AEB0-7556B5710668}">
      <dsp:nvSpPr>
        <dsp:cNvPr id="0" name=""/>
        <dsp:cNvSpPr/>
      </dsp:nvSpPr>
      <dsp:spPr>
        <a:xfrm>
          <a:off x="508109" y="721820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20303" y="1431993"/>
              </a:moveTo>
              <a:arcTo wR="1511190" hR="1511190" stAng="21419756" swAng="21966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2325823" y="3077463"/>
          <a:ext cx="1163463" cy="7562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S3: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Shine</a:t>
          </a:r>
          <a:endParaRPr kumimoji="1" lang="ja-JP" altLang="en-US" sz="16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2362740" y="3114380"/>
        <a:ext cx="1089629" cy="682417"/>
      </dsp:txXfrm>
    </dsp:sp>
    <dsp:sp modelId="{A4773658-DA6B-4045-9305-43092510FC75}">
      <dsp:nvSpPr>
        <dsp:cNvPr id="0" name=""/>
        <dsp:cNvSpPr/>
      </dsp:nvSpPr>
      <dsp:spPr>
        <a:xfrm>
          <a:off x="508109" y="721820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816326" y="2991253"/>
              </a:moveTo>
              <a:arcTo wR="1511190" hR="1511190" stAng="4701053" swAng="31598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76201" y="2728911"/>
          <a:ext cx="2109685" cy="14533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rgbClr val="000000"/>
              </a:solidFill>
              <a:latin typeface="Book Antiqua"/>
              <a:cs typeface="Book Antiqua"/>
            </a:rPr>
            <a:t>S4: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>
              <a:solidFill>
                <a:srgbClr val="000000"/>
              </a:solidFill>
              <a:latin typeface="Book Antiqua"/>
              <a:cs typeface="Book Antiqua"/>
            </a:rPr>
            <a:t>Standardize</a:t>
          </a:r>
          <a:endParaRPr kumimoji="1" lang="ja-JP" altLang="en-US" sz="2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147148" y="2799858"/>
        <a:ext cx="1967791" cy="1311462"/>
      </dsp:txXfrm>
    </dsp:sp>
    <dsp:sp modelId="{6446398E-D5BD-C24E-875B-7E030F1D596A}">
      <dsp:nvSpPr>
        <dsp:cNvPr id="0" name=""/>
        <dsp:cNvSpPr/>
      </dsp:nvSpPr>
      <dsp:spPr>
        <a:xfrm>
          <a:off x="508109" y="721820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81755" y="2001510"/>
              </a:moveTo>
              <a:arcTo wR="1511190" hR="1511190" stAng="9664030" swAng="132479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340" y="1387901"/>
          <a:ext cx="1163463" cy="75625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S5: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rgbClr val="000000"/>
              </a:solidFill>
              <a:latin typeface="Book Antiqua"/>
              <a:cs typeface="Book Antiqua"/>
            </a:rPr>
            <a:t>Sustain</a:t>
          </a:r>
          <a:endParaRPr kumimoji="1" lang="ja-JP" altLang="en-US" sz="16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37257" y="1424818"/>
        <a:ext cx="1089629" cy="682417"/>
      </dsp:txXfrm>
    </dsp:sp>
    <dsp:sp modelId="{8C0581EA-40D9-984F-BF57-71721259728C}">
      <dsp:nvSpPr>
        <dsp:cNvPr id="0" name=""/>
        <dsp:cNvSpPr/>
      </dsp:nvSpPr>
      <dsp:spPr>
        <a:xfrm>
          <a:off x="508109" y="721820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63270" y="658904"/>
              </a:moveTo>
              <a:arcTo wR="1511190" hR="1511190" stAng="12859904" swAng="19619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1655766" y="492920"/>
          <a:ext cx="1163463" cy="7562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S1: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Sort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1692683" y="529837"/>
        <a:ext cx="1089629" cy="682417"/>
      </dsp:txXfrm>
    </dsp:sp>
    <dsp:sp modelId="{19CBC8CC-912E-A74B-B3B7-E56A071B1A9A}">
      <dsp:nvSpPr>
        <dsp:cNvPr id="0" name=""/>
        <dsp:cNvSpPr/>
      </dsp:nvSpPr>
      <dsp:spPr>
        <a:xfrm>
          <a:off x="726308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2100918" y="119817"/>
              </a:moveTo>
              <a:arcTo wR="1511190" hR="1511190" stAng="17578169" swAng="19619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3092994" y="1537127"/>
          <a:ext cx="1163463" cy="7562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S2: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Set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3129911" y="1574044"/>
        <a:ext cx="1089629" cy="682417"/>
      </dsp:txXfrm>
    </dsp:sp>
    <dsp:sp modelId="{22A5C185-AD6D-9841-AEB0-7556B5710668}">
      <dsp:nvSpPr>
        <dsp:cNvPr id="0" name=""/>
        <dsp:cNvSpPr/>
      </dsp:nvSpPr>
      <dsp:spPr>
        <a:xfrm>
          <a:off x="726308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3020303" y="1431993"/>
              </a:moveTo>
              <a:arcTo wR="1511190" hR="1511190" stAng="21419756" swAng="21966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2544022" y="3226689"/>
          <a:ext cx="1163463" cy="7562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S3: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Shine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2580939" y="3263606"/>
        <a:ext cx="1089629" cy="682417"/>
      </dsp:txXfrm>
    </dsp:sp>
    <dsp:sp modelId="{A4773658-DA6B-4045-9305-43092510FC75}">
      <dsp:nvSpPr>
        <dsp:cNvPr id="0" name=""/>
        <dsp:cNvSpPr/>
      </dsp:nvSpPr>
      <dsp:spPr>
        <a:xfrm>
          <a:off x="726308" y="871046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811708" y="2992198"/>
              </a:moveTo>
              <a:arcTo wR="1511190" hR="1511190" stAng="4711776" swAng="13764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767511" y="3226689"/>
          <a:ext cx="1163463" cy="7562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S4: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000000"/>
              </a:solidFill>
              <a:latin typeface="Book Antiqua"/>
              <a:cs typeface="Book Antiqua"/>
            </a:rPr>
            <a:t>Standardize</a:t>
          </a:r>
          <a:endParaRPr kumimoji="1" lang="ja-JP" altLang="en-US" sz="14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804428" y="3263606"/>
        <a:ext cx="1089629" cy="682417"/>
      </dsp:txXfrm>
    </dsp:sp>
    <dsp:sp modelId="{6446398E-D5BD-C24E-875B-7E030F1D596A}">
      <dsp:nvSpPr>
        <dsp:cNvPr id="0" name=""/>
        <dsp:cNvSpPr/>
      </dsp:nvSpPr>
      <dsp:spPr>
        <a:xfrm>
          <a:off x="788250" y="971182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193766" y="2251520"/>
              </a:moveTo>
              <a:arcTo wR="1511190" hR="1511190" stAng="9039963" swAng="102420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-217853" y="1295403"/>
          <a:ext cx="2036259" cy="150349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>
              <a:solidFill>
                <a:srgbClr val="000000"/>
              </a:solidFill>
              <a:latin typeface="Book Antiqua"/>
              <a:cs typeface="Book Antiqua"/>
            </a:rPr>
            <a:t>S5: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600" kern="1200" dirty="0" smtClean="0">
              <a:solidFill>
                <a:srgbClr val="000000"/>
              </a:solidFill>
              <a:latin typeface="Book Antiqua"/>
              <a:cs typeface="Book Antiqua"/>
            </a:rPr>
            <a:t>Sustain</a:t>
          </a:r>
          <a:endParaRPr kumimoji="1" lang="ja-JP" altLang="en-US" sz="3600" kern="1200" dirty="0">
            <a:solidFill>
              <a:srgbClr val="000000"/>
            </a:solidFill>
            <a:latin typeface="Book Antiqua"/>
            <a:cs typeface="Book Antiqua"/>
          </a:endParaRPr>
        </a:p>
      </dsp:txBody>
      <dsp:txXfrm>
        <a:off x="-144458" y="1368798"/>
        <a:ext cx="1889469" cy="1356706"/>
      </dsp:txXfrm>
    </dsp:sp>
    <dsp:sp modelId="{8C0581EA-40D9-984F-BF57-71721259728C}">
      <dsp:nvSpPr>
        <dsp:cNvPr id="0" name=""/>
        <dsp:cNvSpPr/>
      </dsp:nvSpPr>
      <dsp:spPr>
        <a:xfrm>
          <a:off x="821166" y="827578"/>
          <a:ext cx="3022380" cy="3022380"/>
        </a:xfrm>
        <a:custGeom>
          <a:avLst/>
          <a:gdLst/>
          <a:ahLst/>
          <a:cxnLst/>
          <a:rect l="0" t="0" r="0" b="0"/>
          <a:pathLst>
            <a:path>
              <a:moveTo>
                <a:pt x="421573" y="464083"/>
              </a:moveTo>
              <a:arcTo wR="1511190" hR="1511190" stAng="13431616" swAng="116075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32BD-2A70-C843-984E-9B9A5F1429D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6354-61EA-9B4A-84F1-C8A4F7660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80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6354-61EA-9B4A-84F1-C8A4F76606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9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 dirty="0">
                <a:latin typeface="Calibri" charset="0"/>
              </a:rPr>
              <a:t>5-S is literally five abbreviations of Japanese terms with 5 initials of S. </a:t>
            </a:r>
          </a:p>
          <a:p>
            <a:pPr>
              <a:spcBef>
                <a:spcPct val="0"/>
              </a:spcBef>
            </a:pPr>
            <a:r>
              <a:rPr lang="en-US" altLang="ja-JP" dirty="0">
                <a:latin typeface="Calibri" charset="0"/>
              </a:rPr>
              <a:t>Convenient translation to English and Swahili similarly provides five initials of S. </a:t>
            </a:r>
          </a:p>
          <a:p>
            <a:pPr>
              <a:spcBef>
                <a:spcPct val="0"/>
              </a:spcBef>
            </a:pPr>
            <a:endParaRPr lang="ja-JP" altLang="en-US">
              <a:latin typeface="Calibri" charset="0"/>
            </a:endParaRPr>
          </a:p>
        </p:txBody>
      </p:sp>
      <p:sp>
        <p:nvSpPr>
          <p:cNvPr id="686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5D4F612-78E6-7446-9F32-B2CC759BB5E0}" type="slidenum">
              <a:rPr lang="ja-JP" altLang="en-US" sz="1200">
                <a:latin typeface="Calibri" charset="0"/>
                <a:cs typeface="ＭＳ Ｐゴシック" charset="0"/>
              </a:rPr>
              <a:pPr/>
              <a:t>10</a:t>
            </a:fld>
            <a:endParaRPr lang="ja-JP" alt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 dirty="0">
                <a:latin typeface="Calibri" charset="0"/>
              </a:rPr>
              <a:t>What do you see?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4194C30-AA52-054C-BDE0-03D1872F2CA1}" type="slidenum">
              <a:rPr lang="en-US" altLang="ja-JP" sz="1200">
                <a:cs typeface="ＭＳ Ｐゴシック" charset="0"/>
              </a:rPr>
              <a:pPr/>
              <a:t>26</a:t>
            </a:fld>
            <a:endParaRPr lang="en-US" altLang="ja-JP" sz="1200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ja-JP" dirty="0">
              <a:latin typeface="Calibri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40EF968-5F2F-BC45-A7CA-0C345A05140D}" type="slidenum">
              <a:rPr lang="en-US" altLang="ja-JP" sz="1200">
                <a:cs typeface="ＭＳ Ｐゴシック" charset="0"/>
              </a:rPr>
              <a:pPr/>
              <a:t>43</a:t>
            </a:fld>
            <a:endParaRPr lang="en-US" altLang="ja-JP" sz="1200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dirty="0">
              <a:latin typeface="Calibri" charset="0"/>
            </a:endParaRPr>
          </a:p>
        </p:txBody>
      </p:sp>
      <p:sp>
        <p:nvSpPr>
          <p:cNvPr id="1126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7D42002-A471-A24E-808E-0A4B74125F87}" type="slidenum">
              <a:rPr lang="en-US" altLang="ja-JP" sz="1200">
                <a:cs typeface="ＭＳ Ｐゴシック" charset="0"/>
              </a:rPr>
              <a:pPr/>
              <a:t>45</a:t>
            </a:fld>
            <a:endParaRPr lang="en-US" altLang="ja-JP" sz="1200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 dirty="0">
                <a:latin typeface="Calibri" charset="0"/>
              </a:rPr>
              <a:t>This is the actual purpose of implementation of 5S activities. 5S is not a cleaning campaign, and possible to solve the issues mentioned here.</a:t>
            </a:r>
            <a:endParaRPr lang="ja-JP" altLang="en-US">
              <a:latin typeface="Calibri" charset="0"/>
            </a:endParaRPr>
          </a:p>
        </p:txBody>
      </p:sp>
      <p:sp>
        <p:nvSpPr>
          <p:cNvPr id="706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2E62929-464A-A04C-8966-782A0047B9CD}" type="slidenum">
              <a:rPr lang="ja-JP" altLang="en-US" sz="1200">
                <a:latin typeface="Calibri" charset="0"/>
                <a:cs typeface="ＭＳ Ｐゴシック" charset="0"/>
              </a:rPr>
              <a:pPr/>
              <a:t>46</a:t>
            </a:fld>
            <a:endParaRPr lang="ja-JP" alt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03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98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83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17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87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86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8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0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2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26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B7C8-7C76-A847-BB72-AF2F1DF9A3AB}" type="datetimeFigureOut">
              <a:rPr kumimoji="1" lang="ja-JP" altLang="en-US" smtClean="0"/>
              <a:t>2014/04/29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4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/>
                <a:cs typeface="Arial"/>
              </a:rPr>
              <a:t>What is 5S principle?</a:t>
            </a:r>
            <a:endParaRPr kumimoji="1" lang="ja-JP" altLang="en-US" sz="4000" b="1" dirty="0">
              <a:latin typeface="Arial"/>
              <a:cs typeface="Arial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001642"/>
            <a:ext cx="6400800" cy="1351999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3100" dirty="0" smtClean="0">
                <a:solidFill>
                  <a:srgbClr val="000000"/>
                </a:solidFill>
                <a:latin typeface="Arial"/>
                <a:cs typeface="Arial"/>
              </a:rPr>
              <a:t>5S Training of Trainers for Training Institutions</a:t>
            </a:r>
          </a:p>
          <a:p>
            <a:r>
              <a:rPr lang="en-US" altLang="ja-JP" sz="3100" dirty="0" smtClean="0">
                <a:solidFill>
                  <a:srgbClr val="000000"/>
                </a:solidFill>
                <a:latin typeface="Arial"/>
                <a:cs typeface="Arial"/>
              </a:rPr>
              <a:t>Training material No. 13</a:t>
            </a:r>
            <a:endParaRPr lang="ja-JP" altLang="en-US" sz="2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61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987721"/>
              </p:ext>
            </p:extLst>
          </p:nvPr>
        </p:nvGraphicFramePr>
        <p:xfrm>
          <a:off x="762000" y="1600200"/>
          <a:ext cx="7696200" cy="46482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4400"/>
                <a:gridCol w="2057400"/>
                <a:gridCol w="2216150"/>
                <a:gridCol w="2508250"/>
              </a:tblGrid>
              <a:tr h="529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Japanese</a:t>
                      </a:r>
                      <a:endParaRPr kumimoji="1" lang="ja-JP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English</a:t>
                      </a:r>
                      <a:endParaRPr kumimoji="1" lang="ja-JP" altLang="en-US" sz="2400" b="1" i="1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Ki-Swahili</a:t>
                      </a:r>
                      <a:endParaRPr kumimoji="1" lang="ja-JP" alt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823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S-1</a:t>
                      </a:r>
                      <a:endParaRPr kumimoji="1" lang="ja-JP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751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Seiri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Sort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Sasambua 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823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S-2</a:t>
                      </a:r>
                      <a:endParaRPr kumimoji="1" lang="ja-JP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751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Seiton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Set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Seti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823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S-3</a:t>
                      </a:r>
                      <a:endParaRPr kumimoji="1" lang="ja-JP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751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Seiso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Shine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Safisha 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823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S-4</a:t>
                      </a:r>
                      <a:endParaRPr kumimoji="1" lang="ja-JP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751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Seiketsu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Standardize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Sanifisha 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</a:tr>
              <a:tr h="823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S-5</a:t>
                      </a:r>
                      <a:endParaRPr kumimoji="1" lang="ja-JP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751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Sitsuke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Sustain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ja-JP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/>
                          <a:cs typeface="Arial"/>
                        </a:rPr>
                        <a:t>Shikilia </a:t>
                      </a:r>
                      <a:endParaRPr kumimoji="1" lang="ja-JP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b="1" dirty="0">
                <a:latin typeface="Arial"/>
                <a:ea typeface="+mj-ea"/>
                <a:cs typeface="Arial"/>
              </a:rPr>
              <a:t>5S in Japanese/English/</a:t>
            </a:r>
            <a:r>
              <a:rPr lang="en-US" altLang="ja-JP" b="1" dirty="0" smtClean="0">
                <a:latin typeface="Arial"/>
                <a:ea typeface="+mj-ea"/>
                <a:cs typeface="Arial"/>
              </a:rPr>
              <a:t>Swahili</a:t>
            </a:r>
            <a:br>
              <a:rPr lang="en-US" altLang="ja-JP" b="1" dirty="0" smtClean="0">
                <a:latin typeface="Arial"/>
                <a:ea typeface="+mj-ea"/>
                <a:cs typeface="Arial"/>
              </a:rPr>
            </a:br>
            <a:r>
              <a:rPr lang="en-US" altLang="ja-JP" sz="2200" dirty="0" smtClean="0">
                <a:latin typeface="Arial"/>
                <a:cs typeface="Arial"/>
              </a:rPr>
              <a:t>5S </a:t>
            </a:r>
            <a:r>
              <a:rPr lang="en-US" altLang="ja-JP" sz="2200" dirty="0">
                <a:latin typeface="Arial"/>
                <a:cs typeface="Arial"/>
              </a:rPr>
              <a:t>is literally five abbreviations of Japanese terms with 5 initials of S.</a:t>
            </a:r>
            <a:r>
              <a:rPr lang="ja-JP" altLang="ja-JP" sz="2200" dirty="0">
                <a:latin typeface="Arial"/>
                <a:cs typeface="Arial"/>
              </a:rPr>
              <a:t> </a:t>
            </a:r>
            <a:endParaRPr lang="ja-JP" altLang="en-US" sz="2200" b="1" dirty="0">
              <a:latin typeface="Arial"/>
              <a:cs typeface="Arial"/>
            </a:endParaRPr>
          </a:p>
        </p:txBody>
      </p:sp>
      <p:sp>
        <p:nvSpPr>
          <p:cNvPr id="67620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87747EC-FD0F-BF44-A1B1-D24CCF5D5BD1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10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5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Arial"/>
                <a:cs typeface="Arial"/>
              </a:rPr>
              <a:t>Background on 5S activities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The word “5S(five S)” was generalized in 1980’s in manufacturing sector in Japan, as </a:t>
            </a:r>
            <a:r>
              <a:rPr lang="en-US" altLang="ja-JP" dirty="0">
                <a:latin typeface="Arial"/>
                <a:cs typeface="Arial"/>
              </a:rPr>
              <a:t>Toyota Production System (TPS) </a:t>
            </a:r>
            <a:r>
              <a:rPr lang="en-US" altLang="ja-JP" dirty="0" smtClean="0">
                <a:latin typeface="Arial"/>
                <a:cs typeface="Arial"/>
              </a:rPr>
              <a:t>became famous in the sector  and “5S activities” were set as one of the bases of TPS</a:t>
            </a:r>
          </a:p>
          <a:p>
            <a:r>
              <a:rPr lang="en-US" altLang="ja-JP" dirty="0" smtClean="0">
                <a:latin typeface="Arial"/>
                <a:cs typeface="Arial"/>
              </a:rPr>
              <a:t>Service industry started to used “5S” in 1990’s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433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b="1" dirty="0" smtClean="0">
                <a:latin typeface="Arial"/>
                <a:cs typeface="Arial"/>
              </a:rPr>
              <a:t>Background:</a:t>
            </a:r>
            <a:br>
              <a:rPr kumimoji="1" lang="en-US" altLang="ja-JP" sz="4000" b="1" dirty="0" smtClean="0">
                <a:latin typeface="Arial"/>
                <a:cs typeface="Arial"/>
              </a:rPr>
            </a:br>
            <a:r>
              <a:rPr kumimoji="1" lang="en-US" altLang="ja-JP" sz="4000" b="1" dirty="0" smtClean="0">
                <a:latin typeface="Arial"/>
                <a:cs typeface="Arial"/>
              </a:rPr>
              <a:t>- </a:t>
            </a:r>
            <a:r>
              <a:rPr kumimoji="1" lang="en-US" altLang="ja-JP" sz="3100" dirty="0" smtClean="0">
                <a:latin typeface="Arial"/>
                <a:cs typeface="Arial"/>
              </a:rPr>
              <a:t>National Demonstration Project -</a:t>
            </a:r>
            <a:endParaRPr kumimoji="1" lang="ja-JP" altLang="en-US" sz="3100" dirty="0">
              <a:latin typeface="Arial"/>
              <a:cs typeface="Arial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NDP was designed to test TQM approach for health care quality and safety improvement </a:t>
            </a:r>
          </a:p>
          <a:p>
            <a:r>
              <a:rPr lang="en-US" altLang="ja-JP" dirty="0" smtClean="0">
                <a:latin typeface="Arial"/>
                <a:cs typeface="Arial"/>
              </a:rPr>
              <a:t>NDP was conducted in US (1989-1990) and Japan (2000-2004)</a:t>
            </a:r>
          </a:p>
          <a:p>
            <a:r>
              <a:rPr kumimoji="1" lang="en-US" altLang="ja-JP" dirty="0" smtClean="0">
                <a:latin typeface="Arial"/>
                <a:cs typeface="Arial"/>
              </a:rPr>
              <a:t>Many private hospitals in Asia, Europe, and US are practicing KAIZEN-TQM approaches for </a:t>
            </a:r>
            <a:r>
              <a:rPr lang="en-US" altLang="ja-JP" dirty="0">
                <a:latin typeface="Arial"/>
                <a:cs typeface="Arial"/>
              </a:rPr>
              <a:t>health care </a:t>
            </a:r>
            <a:r>
              <a:rPr lang="en-US" altLang="ja-JP" dirty="0" smtClean="0">
                <a:latin typeface="Arial"/>
                <a:cs typeface="Arial"/>
              </a:rPr>
              <a:t>quality, hospitals management  </a:t>
            </a:r>
            <a:r>
              <a:rPr lang="en-US" altLang="ja-JP" dirty="0">
                <a:latin typeface="Arial"/>
                <a:cs typeface="Arial"/>
              </a:rPr>
              <a:t>and </a:t>
            </a:r>
            <a:r>
              <a:rPr lang="en-US" altLang="ja-JP" dirty="0" smtClean="0">
                <a:latin typeface="Arial"/>
                <a:cs typeface="Arial"/>
              </a:rPr>
              <a:t>safety improvement  </a:t>
            </a:r>
            <a:endParaRPr lang="en-US" altLang="ja-JP" dirty="0">
              <a:latin typeface="Arial"/>
              <a:cs typeface="Arial"/>
            </a:endParaRPr>
          </a:p>
          <a:p>
            <a:endParaRPr kumimoji="1" lang="en-US" altLang="ja-JP" dirty="0" smtClean="0">
              <a:latin typeface="Book Antiqua"/>
              <a:cs typeface="Book Antiqu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8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  <a:t>What 5S can do?</a:t>
            </a:r>
            <a:endParaRPr kumimoji="1" lang="ja-JP" alt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1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A635C28-1124-7448-9554-8D248BA7C419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14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  <p:pic>
        <p:nvPicPr>
          <p:cNvPr id="66562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2417763"/>
            <a:ext cx="626110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テキスト ボックス 3"/>
          <p:cNvSpPr txBox="1">
            <a:spLocks noChangeArrowheads="1"/>
          </p:cNvSpPr>
          <p:nvPr/>
        </p:nvSpPr>
        <p:spPr bwMode="auto">
          <a:xfrm>
            <a:off x="765175" y="1227138"/>
            <a:ext cx="7921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ja-JP" sz="3600" b="1" dirty="0" smtClean="0">
                <a:latin typeface="Arial"/>
                <a:cs typeface="Arial"/>
              </a:rPr>
              <a:t>Team work improvement through everyone’s  </a:t>
            </a:r>
            <a:r>
              <a:rPr lang="en-US" altLang="ja-JP" sz="3600" b="1" dirty="0">
                <a:solidFill>
                  <a:srgbClr val="950DDD"/>
                </a:solidFill>
                <a:latin typeface="Arial"/>
                <a:cs typeface="Arial"/>
              </a:rPr>
              <a:t>participation</a:t>
            </a:r>
            <a:endParaRPr lang="ja-JP" altLang="en-US" sz="3600" b="1" dirty="0">
              <a:solidFill>
                <a:srgbClr val="950DD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13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489126-10A3-984F-AD9C-38D247CFDDF5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15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  <p:sp>
        <p:nvSpPr>
          <p:cNvPr id="63490" name="テキスト ボックス 6"/>
          <p:cNvSpPr txBox="1">
            <a:spLocks noChangeArrowheads="1"/>
          </p:cNvSpPr>
          <p:nvPr/>
        </p:nvSpPr>
        <p:spPr bwMode="auto">
          <a:xfrm>
            <a:off x="4038600" y="1752600"/>
            <a:ext cx="451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ja-JP" sz="3200" dirty="0">
                <a:latin typeface="Arial"/>
                <a:cs typeface="Arial"/>
              </a:rPr>
              <a:t>Identify </a:t>
            </a:r>
            <a:r>
              <a:rPr lang="en-US" altLang="ja-JP" sz="3200" dirty="0">
                <a:solidFill>
                  <a:srgbClr val="FF0000"/>
                </a:solidFill>
                <a:latin typeface="Arial"/>
                <a:cs typeface="Arial"/>
              </a:rPr>
              <a:t>Abnormalities</a:t>
            </a:r>
            <a:r>
              <a:rPr lang="en-US" altLang="ja-JP" sz="3200" dirty="0">
                <a:latin typeface="Arial"/>
                <a:cs typeface="Arial"/>
              </a:rPr>
              <a:t> </a:t>
            </a:r>
            <a:endParaRPr lang="ja-JP" altLang="en-US" sz="3200" dirty="0">
              <a:latin typeface="Arial"/>
              <a:cs typeface="Arial"/>
            </a:endParaRPr>
          </a:p>
        </p:txBody>
      </p:sp>
      <p:pic>
        <p:nvPicPr>
          <p:cNvPr id="63491" name="図 7" descr="stick_figure_search_clues_4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175" y="928688"/>
            <a:ext cx="4519613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725" y="2587625"/>
            <a:ext cx="5535613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18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BC68560-28C3-4848-BAF8-8142E02B67D2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16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  <p:pic>
        <p:nvPicPr>
          <p:cNvPr id="64514" name="図 2" descr="stick_figure_solving_puzzle_4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657600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テキスト ボックス 3"/>
          <p:cNvSpPr txBox="1">
            <a:spLocks noChangeArrowheads="1"/>
          </p:cNvSpPr>
          <p:nvPr/>
        </p:nvSpPr>
        <p:spPr bwMode="auto">
          <a:xfrm>
            <a:off x="762000" y="549275"/>
            <a:ext cx="792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ja-JP" sz="3200" b="1" dirty="0">
                <a:latin typeface="Arial"/>
                <a:cs typeface="Arial"/>
              </a:rPr>
              <a:t>Identify </a:t>
            </a:r>
            <a:r>
              <a:rPr lang="en-US" altLang="ja-JP" sz="3200" b="1" dirty="0" smtClean="0">
                <a:solidFill>
                  <a:srgbClr val="3366FF"/>
                </a:solidFill>
                <a:latin typeface="Arial"/>
                <a:cs typeface="Arial"/>
              </a:rPr>
              <a:t>wastes</a:t>
            </a:r>
            <a:r>
              <a:rPr lang="en-US" altLang="ja-JP" sz="32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ja-JP" sz="3200" b="1" dirty="0" smtClean="0">
                <a:latin typeface="Arial"/>
                <a:cs typeface="Arial"/>
              </a:rPr>
              <a:t>and reduce the </a:t>
            </a:r>
            <a:r>
              <a:rPr lang="en-US" altLang="ja-JP" sz="3200" b="1" dirty="0" smtClean="0">
                <a:solidFill>
                  <a:srgbClr val="3366FF"/>
                </a:solidFill>
                <a:latin typeface="Arial"/>
                <a:cs typeface="Arial"/>
              </a:rPr>
              <a:t>wastes</a:t>
            </a:r>
            <a:endParaRPr lang="ja-JP" altLang="en-US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819400"/>
            <a:ext cx="3635949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7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90"/>
                </a:solidFill>
                <a:latin typeface="Arial"/>
                <a:cs typeface="Arial"/>
              </a:rPr>
              <a:t>The 7 wastes</a:t>
            </a:r>
            <a:endParaRPr kumimoji="1" lang="ja-JP" alt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590800"/>
            <a:ext cx="3463397" cy="3327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066800"/>
            <a:ext cx="293029" cy="558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752600"/>
            <a:ext cx="307731" cy="53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124200"/>
            <a:ext cx="292100" cy="5131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953000"/>
            <a:ext cx="457200" cy="5969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4953000"/>
            <a:ext cx="347382" cy="635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048000"/>
            <a:ext cx="350707" cy="5334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24000"/>
            <a:ext cx="304958" cy="5207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29000" y="1676400"/>
            <a:ext cx="249314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  <a:latin typeface="Arial"/>
                <a:cs typeface="Arial"/>
              </a:rPr>
              <a:t>Overproduction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00800" y="2362200"/>
            <a:ext cx="15824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  <a:latin typeface="Arial"/>
                <a:cs typeface="Arial"/>
              </a:rPr>
              <a:t>Inventory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9400" y="3657600"/>
            <a:ext cx="128442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  <a:latin typeface="Arial"/>
                <a:cs typeface="Arial"/>
              </a:rPr>
              <a:t>Waiting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0800" y="5638800"/>
            <a:ext cx="119305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  <a:latin typeface="Arial"/>
                <a:cs typeface="Arial"/>
              </a:rPr>
              <a:t>Motion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800" y="5638800"/>
            <a:ext cx="23392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  <a:latin typeface="Arial"/>
                <a:cs typeface="Arial"/>
              </a:rPr>
              <a:t>Transportation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14400" y="3657600"/>
            <a:ext cx="129644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  <a:latin typeface="Arial"/>
                <a:cs typeface="Arial"/>
              </a:rPr>
              <a:t>Rework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400" y="2133600"/>
            <a:ext cx="26136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  <a:latin typeface="Arial"/>
                <a:cs typeface="Arial"/>
              </a:rPr>
              <a:t>Over processing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47582" y="6421181"/>
            <a:ext cx="551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Mr. Taiichi Ohno, Former President of Toyota Motors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35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Improve</a:t>
            </a:r>
            <a:r>
              <a:rPr kumimoji="1" lang="en-US" altLang="ja-JP" b="1" dirty="0" smtClean="0">
                <a:solidFill>
                  <a:srgbClr val="006300"/>
                </a:solidFill>
                <a:latin typeface="Arial"/>
                <a:cs typeface="Arial"/>
              </a:rPr>
              <a:t> </a:t>
            </a:r>
            <a:r>
              <a:rPr kumimoji="1" lang="en-US" altLang="ja-JP" b="1" dirty="0" smtClean="0">
                <a:solidFill>
                  <a:srgbClr val="008000"/>
                </a:solidFill>
                <a:latin typeface="Arial"/>
                <a:cs typeface="Arial"/>
              </a:rPr>
              <a:t>productivities</a:t>
            </a:r>
            <a:endParaRPr kumimoji="1" lang="ja-JP" alt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09800"/>
            <a:ext cx="381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E539D11-BFC4-E947-A655-7447A09ADAB6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19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  <p:pic>
        <p:nvPicPr>
          <p:cNvPr id="65538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75" y="2009775"/>
            <a:ext cx="62118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テキスト ボックス 5"/>
          <p:cNvSpPr txBox="1">
            <a:spLocks noChangeArrowheads="1"/>
          </p:cNvSpPr>
          <p:nvPr/>
        </p:nvSpPr>
        <p:spPr bwMode="auto">
          <a:xfrm>
            <a:off x="2438400" y="1524000"/>
            <a:ext cx="4559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ja-JP" sz="4000" b="1" dirty="0">
                <a:latin typeface="Arial"/>
                <a:cs typeface="Arial"/>
              </a:rPr>
              <a:t>Improve</a:t>
            </a:r>
            <a:r>
              <a:rPr lang="en-US" altLang="ja-JP" sz="4000" b="1" dirty="0">
                <a:solidFill>
                  <a:srgbClr val="FF6600"/>
                </a:solidFill>
                <a:latin typeface="Arial"/>
                <a:cs typeface="Arial"/>
              </a:rPr>
              <a:t> safety</a:t>
            </a:r>
            <a:endParaRPr lang="ja-JP" altLang="en-US" sz="4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69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88950" y="181171"/>
            <a:ext cx="8229600" cy="924411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>
                <a:latin typeface="Arial"/>
                <a:cs typeface="Arial"/>
              </a:rPr>
              <a:t>Aren’t you frustrated in your workplace?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25" y="3333750"/>
            <a:ext cx="1571625" cy="2795248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5413374" y="1349374"/>
            <a:ext cx="3273425" cy="1507221"/>
          </a:xfrm>
          <a:prstGeom prst="wedgeEllipseCallout">
            <a:avLst>
              <a:gd name="adj1" fmla="val -63276"/>
              <a:gd name="adj2" fmla="val 45833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I cannot remember what/how to next…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566973"/>
            <a:ext cx="676275" cy="1173845"/>
          </a:xfrm>
          <a:prstGeom prst="rect">
            <a:avLst/>
          </a:prstGeom>
        </p:spPr>
      </p:pic>
      <p:sp>
        <p:nvSpPr>
          <p:cNvPr id="12" name="円形吹き出し 11"/>
          <p:cNvSpPr/>
          <p:nvPr/>
        </p:nvSpPr>
        <p:spPr>
          <a:xfrm>
            <a:off x="5251450" y="2888345"/>
            <a:ext cx="3273425" cy="1356560"/>
          </a:xfrm>
          <a:prstGeom prst="wedgeEllipseCallout">
            <a:avLst>
              <a:gd name="adj1" fmla="val -60366"/>
              <a:gd name="adj2" fmla="val 8901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/>
              <a:t>Why I am making mistakes again and again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475" y="3157426"/>
            <a:ext cx="838200" cy="1087479"/>
          </a:xfrm>
          <a:prstGeom prst="rect">
            <a:avLst/>
          </a:prstGeom>
        </p:spPr>
      </p:pic>
      <p:sp>
        <p:nvSpPr>
          <p:cNvPr id="15" name="円形吹き出し 14"/>
          <p:cNvSpPr/>
          <p:nvPr/>
        </p:nvSpPr>
        <p:spPr>
          <a:xfrm>
            <a:off x="2028825" y="1105582"/>
            <a:ext cx="3273425" cy="1439973"/>
          </a:xfrm>
          <a:prstGeom prst="wedgeEllipseCallout">
            <a:avLst>
              <a:gd name="adj1" fmla="val 16258"/>
              <a:gd name="adj2" fmla="val 79659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Oh, this position makes me tired !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326" y="1119785"/>
            <a:ext cx="812800" cy="1621033"/>
          </a:xfrm>
          <a:prstGeom prst="rect">
            <a:avLst/>
          </a:prstGeom>
        </p:spPr>
      </p:pic>
      <p:sp>
        <p:nvSpPr>
          <p:cNvPr id="17" name="円形吹き出し 16"/>
          <p:cNvSpPr/>
          <p:nvPr/>
        </p:nvSpPr>
        <p:spPr>
          <a:xfrm>
            <a:off x="247650" y="2545555"/>
            <a:ext cx="3273425" cy="1789113"/>
          </a:xfrm>
          <a:prstGeom prst="wedgeEllipseCallout">
            <a:avLst>
              <a:gd name="adj1" fmla="val 64270"/>
              <a:gd name="adj2" fmla="val 580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Where is that document ? </a:t>
            </a:r>
          </a:p>
          <a:p>
            <a:r>
              <a:rPr kumimoji="1" lang="en-US" altLang="ja-JP" dirty="0" smtClean="0"/>
              <a:t>I cannot find it !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626" y="2740818"/>
            <a:ext cx="994562" cy="1593850"/>
          </a:xfrm>
          <a:prstGeom prst="rect">
            <a:avLst/>
          </a:prstGeom>
        </p:spPr>
      </p:pic>
      <p:sp>
        <p:nvSpPr>
          <p:cNvPr id="19" name="円形吹き出し 18"/>
          <p:cNvSpPr/>
          <p:nvPr/>
        </p:nvSpPr>
        <p:spPr>
          <a:xfrm>
            <a:off x="81763" y="4533147"/>
            <a:ext cx="3273425" cy="1430791"/>
          </a:xfrm>
          <a:prstGeom prst="wedgeEllipseCallout">
            <a:avLst>
              <a:gd name="adj1" fmla="val 69120"/>
              <a:gd name="adj2" fmla="val -76176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/>
              <a:t>Oh time is not enough to complete this work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462" y="5622420"/>
            <a:ext cx="926313" cy="1013155"/>
          </a:xfrm>
          <a:prstGeom prst="rect">
            <a:avLst/>
          </a:prstGeom>
        </p:spPr>
      </p:pic>
      <p:sp>
        <p:nvSpPr>
          <p:cNvPr id="21" name="円形吹き出し 20"/>
          <p:cNvSpPr/>
          <p:nvPr/>
        </p:nvSpPr>
        <p:spPr>
          <a:xfrm>
            <a:off x="5413375" y="4533147"/>
            <a:ext cx="3476626" cy="1089273"/>
          </a:xfrm>
          <a:prstGeom prst="wedgeEllipseCallout">
            <a:avLst>
              <a:gd name="adj1" fmla="val -64101"/>
              <a:gd name="adj2" fmla="val -89533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/>
              <a:t>Why we cannot communicate </a:t>
            </a:r>
          </a:p>
          <a:p>
            <a:r>
              <a:rPr lang="en-US" altLang="ja-JP" dirty="0" smtClean="0"/>
              <a:t>properly?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775" y="4533147"/>
            <a:ext cx="1647825" cy="13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4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Arial"/>
                <a:cs typeface="Arial"/>
              </a:rPr>
              <a:t>If no 5S activities….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357" y="1599437"/>
            <a:ext cx="2057400" cy="18888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475" y="1554242"/>
            <a:ext cx="962025" cy="194751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125" y="4295775"/>
            <a:ext cx="2079625" cy="179887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50" y="3822700"/>
            <a:ext cx="1151550" cy="256830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025" y="3013075"/>
            <a:ext cx="1700236" cy="2565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962357" y="3468757"/>
            <a:ext cx="269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Looking for necessary</a:t>
            </a:r>
          </a:p>
          <a:p>
            <a:r>
              <a:rPr kumimoji="1" lang="en-US" altLang="ja-JP" sz="2000" dirty="0" smtClean="0">
                <a:latin typeface="Arial"/>
                <a:cs typeface="Arial"/>
              </a:rPr>
              <a:t> items 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000" y="5861465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Remember what / </a:t>
            </a:r>
          </a:p>
          <a:p>
            <a:r>
              <a:rPr kumimoji="1" lang="en-US" altLang="ja-JP" sz="2000" dirty="0" smtClean="0">
                <a:latin typeface="Arial"/>
                <a:cs typeface="Arial"/>
              </a:rPr>
              <a:t>how to do 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8025" y="3234293"/>
            <a:ext cx="2380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Hesitate what to do  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42312" y="6094651"/>
            <a:ext cx="1966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/>
                <a:cs typeface="Arial"/>
              </a:rPr>
              <a:t>Making mistake</a:t>
            </a:r>
            <a:endParaRPr kumimoji="1" lang="ja-JP" altLang="en-US" sz="2000" dirty="0">
              <a:latin typeface="Arial"/>
              <a:cs typeface="Arial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2762250" y="2778125"/>
            <a:ext cx="1333500" cy="8562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5048250" y="2778125"/>
            <a:ext cx="1158875" cy="8562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936875" y="4323318"/>
            <a:ext cx="1158875" cy="8562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5048250" y="4287361"/>
            <a:ext cx="1333500" cy="85627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0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Details of 5S approach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69593" y="152400"/>
            <a:ext cx="8576762" cy="838200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Arial"/>
                <a:cs typeface="Arial"/>
              </a:rPr>
              <a:t>5S: 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 smtClean="0">
                <a:latin typeface="Arial"/>
                <a:cs typeface="Arial"/>
              </a:rPr>
              <a:t>ort-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 smtClean="0">
                <a:latin typeface="Arial"/>
                <a:cs typeface="Arial"/>
              </a:rPr>
              <a:t>et-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 smtClean="0">
                <a:latin typeface="Arial"/>
                <a:cs typeface="Arial"/>
              </a:rPr>
              <a:t>hine-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 smtClean="0">
                <a:latin typeface="Arial"/>
                <a:cs typeface="Arial"/>
              </a:rPr>
              <a:t>tandardize-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 smtClean="0">
                <a:latin typeface="Arial"/>
                <a:cs typeface="Arial"/>
              </a:rPr>
              <a:t>ustain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3364227840"/>
              </p:ext>
            </p:extLst>
          </p:nvPr>
        </p:nvGraphicFramePr>
        <p:xfrm>
          <a:off x="914400" y="1431017"/>
          <a:ext cx="7239000" cy="519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2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S1: Sort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Green Content Placeholder 7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5105400"/>
          </a:xfrm>
        </p:spPr>
        <p:txBody>
          <a:bodyPr>
            <a:normAutofit fontScale="92500"/>
          </a:bodyPr>
          <a:lstStyle/>
          <a:p>
            <a:r>
              <a:rPr lang="en-US" altLang="ja-JP" dirty="0">
                <a:latin typeface="Arial"/>
                <a:cs typeface="Arial"/>
              </a:rPr>
              <a:t>Focuses on eliminating unnecessary items from the workplace</a:t>
            </a:r>
          </a:p>
          <a:p>
            <a:r>
              <a:rPr lang="en-US" altLang="ja-JP" dirty="0" smtClean="0">
                <a:latin typeface="Arial"/>
                <a:cs typeface="Arial"/>
              </a:rPr>
              <a:t>Categorize equipment, furniture, tool in your working place into the following 3 categories</a:t>
            </a:r>
          </a:p>
          <a:p>
            <a:pPr marL="971405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Necessary</a:t>
            </a:r>
          </a:p>
          <a:p>
            <a:pPr marL="971405" lvl="1" indent="-514350">
              <a:buFont typeface="+mj-lt"/>
              <a:buAutoNum type="arabicPeriod"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nnecessary</a:t>
            </a:r>
          </a:p>
          <a:p>
            <a:pPr marL="971405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May not necessary</a:t>
            </a:r>
          </a:p>
          <a:p>
            <a:pPr marL="514205" indent="-457200"/>
            <a:r>
              <a:rPr lang="en-US" altLang="ja-JP" dirty="0">
                <a:latin typeface="Arial"/>
                <a:cs typeface="Arial"/>
              </a:rPr>
              <a:t>This step will also help with the </a:t>
            </a:r>
            <a:r>
              <a:rPr lang="en-US" altLang="ja-JP" dirty="0" smtClean="0">
                <a:latin typeface="Arial"/>
                <a:cs typeface="Arial"/>
              </a:rPr>
              <a:t>“just </a:t>
            </a:r>
            <a:r>
              <a:rPr lang="en-US" altLang="ja-JP" dirty="0">
                <a:latin typeface="Arial"/>
                <a:cs typeface="Arial"/>
              </a:rPr>
              <a:t>in case” </a:t>
            </a:r>
            <a:r>
              <a:rPr lang="en-US" altLang="ja-JP" dirty="0" smtClean="0">
                <a:latin typeface="Arial"/>
                <a:cs typeface="Arial"/>
              </a:rPr>
              <a:t>attitude</a:t>
            </a:r>
            <a:endParaRPr lang="en-US" altLang="ja-JP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21" name="コンテンツ プレースホルダー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6961202"/>
              </p:ext>
            </p:extLst>
          </p:nvPr>
        </p:nvGraphicFramePr>
        <p:xfrm>
          <a:off x="49530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Pentagon 8">
            <a:hlinkClick r:id="rId7" action="ppaction://hlinksldjump"/>
          </p:cNvPr>
          <p:cNvSpPr/>
          <p:nvPr/>
        </p:nvSpPr>
        <p:spPr>
          <a:xfrm rot="16200000">
            <a:off x="8760003" y="6501400"/>
            <a:ext cx="228600" cy="2286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906" y="6504801"/>
            <a:ext cx="992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Back to 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65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868" y="4773193"/>
            <a:ext cx="1621631" cy="16216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561" y="2318123"/>
            <a:ext cx="1500951" cy="15364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74723"/>
            <a:ext cx="1790700" cy="177706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1868862"/>
            <a:ext cx="5054600" cy="3429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921000" y="2648324"/>
            <a:ext cx="1549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cs typeface="Book Antiqua"/>
              </a:rPr>
              <a:t>Equipment, </a:t>
            </a:r>
            <a:r>
              <a:rPr lang="en-US" altLang="ja-JP" sz="1400" dirty="0">
                <a:cs typeface="Book Antiqua"/>
              </a:rPr>
              <a:t>m</a:t>
            </a:r>
            <a:r>
              <a:rPr lang="en-US" altLang="ja-JP" sz="1400" dirty="0" smtClean="0">
                <a:cs typeface="Book Antiqua"/>
              </a:rPr>
              <a:t>aterials</a:t>
            </a:r>
          </a:p>
          <a:p>
            <a:pPr algn="ctr"/>
            <a:r>
              <a:rPr lang="en-US" altLang="ja-JP" sz="1400" dirty="0">
                <a:cs typeface="Book Antiqua"/>
              </a:rPr>
              <a:t>t</a:t>
            </a:r>
            <a:r>
              <a:rPr kumimoji="1" lang="en-US" altLang="ja-JP" sz="1400" dirty="0" smtClean="0">
                <a:cs typeface="Book Antiqua"/>
              </a:rPr>
              <a:t>ools etc. in your work place</a:t>
            </a:r>
            <a:endParaRPr kumimoji="1" lang="ja-JP" altLang="en-US" sz="1400" dirty="0">
              <a:cs typeface="Book Antiqu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1462" y="5361560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cs typeface="Book Antiqua"/>
              </a:rPr>
              <a:t>Need it </a:t>
            </a:r>
            <a:endParaRPr kumimoji="1" lang="ja-JP" altLang="en-US" sz="2000" b="1" dirty="0">
              <a:solidFill>
                <a:schemeClr val="bg1"/>
              </a:solidFill>
              <a:cs typeface="Book Antiqu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54198" y="2890398"/>
            <a:ext cx="133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cs typeface="Book Antiqua"/>
              </a:rPr>
              <a:t>May need it</a:t>
            </a:r>
            <a:endParaRPr kumimoji="1" lang="ja-JP" altLang="en-US" b="1" dirty="0">
              <a:cs typeface="Book Antiqu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436" y="4760257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cs typeface="Book Antiqua"/>
              </a:rPr>
              <a:t>Not need it </a:t>
            </a:r>
            <a:endParaRPr kumimoji="1" lang="ja-JP" altLang="en-US" sz="2000" dirty="0">
              <a:solidFill>
                <a:schemeClr val="bg1"/>
              </a:solidFill>
              <a:cs typeface="Book Antiqu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75900" y="1321730"/>
            <a:ext cx="448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cs typeface="Book Antiqua"/>
              </a:rPr>
              <a:t>Equipment, material, tools </a:t>
            </a:r>
            <a:r>
              <a:rPr lang="en-US" altLang="ja-JP" sz="1400" dirty="0">
                <a:cs typeface="Book Antiqua"/>
              </a:rPr>
              <a:t>f</a:t>
            </a:r>
            <a:r>
              <a:rPr lang="en-US" altLang="ja-JP" sz="1400" dirty="0" smtClean="0">
                <a:cs typeface="Book Antiqua"/>
              </a:rPr>
              <a:t>iles, furniture etc. can be categorized based on the frequency of use! </a:t>
            </a:r>
            <a:endParaRPr kumimoji="1" lang="ja-JP" altLang="en-US" sz="1400" dirty="0">
              <a:cs typeface="Book Antiqu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69000" y="6394824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cs typeface="Book Antiqua"/>
              </a:rPr>
              <a:t>Items often use are in this category</a:t>
            </a:r>
            <a:endParaRPr kumimoji="1" lang="ja-JP" altLang="en-US" sz="1200" dirty="0">
              <a:cs typeface="Book Antiqu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6090" y="5851788"/>
            <a:ext cx="228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cs typeface="Book Antiqua"/>
              </a:rPr>
              <a:t>Items not used in current work </a:t>
            </a:r>
          </a:p>
          <a:p>
            <a:r>
              <a:rPr kumimoji="1" lang="en-US" altLang="ja-JP" sz="1200" dirty="0" smtClean="0">
                <a:cs typeface="Book Antiqua"/>
              </a:rPr>
              <a:t>process are in this category</a:t>
            </a:r>
            <a:endParaRPr kumimoji="1" lang="ja-JP" altLang="en-US" sz="1200" dirty="0">
              <a:cs typeface="Book Antiqu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2902" y="3843890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cs typeface="Book Antiqua"/>
              </a:rPr>
              <a:t>Items only used occasionally</a:t>
            </a:r>
          </a:p>
          <a:p>
            <a:r>
              <a:rPr kumimoji="1" lang="en-US" altLang="ja-JP" sz="1200" dirty="0" smtClean="0">
                <a:cs typeface="Book Antiqua"/>
              </a:rPr>
              <a:t> are in this category</a:t>
            </a:r>
            <a:endParaRPr kumimoji="1" lang="ja-JP" altLang="en-US" sz="1200" dirty="0">
              <a:cs typeface="Book Antiqu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8459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S1: Sorting activities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2686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Examples of “Sorting”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Place “Red tag” for categorization of items to identify unnecessary items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Move unnecessary items( </a:t>
            </a:r>
            <a:r>
              <a:rPr lang="en-US" altLang="ja-JP" sz="2800" dirty="0">
                <a:latin typeface="Arial"/>
                <a:cs typeface="Arial"/>
              </a:rPr>
              <a:t>broken tools, obsolete jigs and fixtures, scrap and excess raw </a:t>
            </a:r>
            <a:r>
              <a:rPr lang="en-US" altLang="ja-JP" sz="2800" dirty="0" smtClean="0">
                <a:latin typeface="Arial"/>
                <a:cs typeface="Arial"/>
              </a:rPr>
              <a:t>material etc.) to central stored area</a:t>
            </a:r>
          </a:p>
          <a:p>
            <a:r>
              <a:rPr lang="en-US" altLang="ja-JP" sz="2800" dirty="0">
                <a:latin typeface="Arial"/>
                <a:cs typeface="Arial"/>
              </a:rPr>
              <a:t>F</a:t>
            </a:r>
            <a:r>
              <a:rPr lang="en-US" altLang="ja-JP" sz="2800" dirty="0" smtClean="0">
                <a:latin typeface="Arial"/>
                <a:cs typeface="Arial"/>
              </a:rPr>
              <a:t>ree </a:t>
            </a:r>
            <a:r>
              <a:rPr lang="en-US" altLang="ja-JP" sz="2800" dirty="0">
                <a:latin typeface="Arial"/>
                <a:cs typeface="Arial"/>
              </a:rPr>
              <a:t>up valuable floor </a:t>
            </a:r>
            <a:r>
              <a:rPr lang="en-US" altLang="ja-JP" sz="2800" dirty="0" smtClean="0">
                <a:latin typeface="Arial"/>
                <a:cs typeface="Arial"/>
              </a:rPr>
              <a:t>space (Space utilization)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Finding abnormality of equipment and tools (Out of order, missing parts etc.)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4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3" y="302102"/>
            <a:ext cx="42894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128" y="2424589"/>
            <a:ext cx="46482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449528" y="646001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2CB7BAA-003F-A949-81AA-90CEBBF0572B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26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S2: Set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Green 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“Set” is </a:t>
            </a:r>
            <a:r>
              <a:rPr lang="en-US" altLang="ja-JP" dirty="0">
                <a:latin typeface="Arial"/>
                <a:cs typeface="Arial"/>
              </a:rPr>
              <a:t>based on finding efficient and effective </a:t>
            </a:r>
            <a:r>
              <a:rPr lang="en-US" altLang="ja-JP" dirty="0" smtClean="0">
                <a:latin typeface="Arial"/>
                <a:cs typeface="Arial"/>
              </a:rPr>
              <a:t>storage of necessary items</a:t>
            </a:r>
          </a:p>
          <a:p>
            <a:r>
              <a:rPr lang="en-US" altLang="ja-JP" dirty="0" smtClean="0">
                <a:latin typeface="Arial"/>
                <a:cs typeface="Arial"/>
              </a:rPr>
              <a:t>Apply “Can see, Can take out, and Can return” philosophy</a:t>
            </a:r>
          </a:p>
          <a:p>
            <a:r>
              <a:rPr lang="en-US" altLang="ja-JP" dirty="0" smtClean="0">
                <a:latin typeface="Arial"/>
                <a:cs typeface="Arial"/>
              </a:rPr>
              <a:t>This will save time and energy to look for something</a:t>
            </a:r>
            <a:endParaRPr lang="en-US" altLang="ja-JP" sz="3200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457055" lvl="1" indent="0">
              <a:buNone/>
            </a:pPr>
            <a:endParaRPr lang="en-US" altLang="ja-JP" dirty="0" smtClean="0"/>
          </a:p>
        </p:txBody>
      </p:sp>
      <p:graphicFrame>
        <p:nvGraphicFramePr>
          <p:cNvPr id="21" name="コンテンツ プレースホルダー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06505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Pentagon 8">
            <a:hlinkClick r:id="rId7" action="ppaction://hlinksldjump"/>
          </p:cNvPr>
          <p:cNvSpPr/>
          <p:nvPr/>
        </p:nvSpPr>
        <p:spPr>
          <a:xfrm rot="16200000">
            <a:off x="8760003" y="6501400"/>
            <a:ext cx="228600" cy="2286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906" y="6504801"/>
            <a:ext cx="992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Back to main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10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/>
          </a:bodyPr>
          <a:lstStyle/>
          <a:p>
            <a:r>
              <a:rPr lang="en-US" altLang="ja-JP" sz="3600" b="1" dirty="0" smtClean="0"/>
              <a:t>S2: Setting </a:t>
            </a:r>
            <a:r>
              <a:rPr lang="en-US" altLang="ja-JP" sz="3600" b="1" dirty="0"/>
              <a:t>activities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166" y="2253273"/>
            <a:ext cx="2151934" cy="21519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04479" y="2792953"/>
            <a:ext cx="188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altLang="ja-JP" b="1" dirty="0" smtClean="0">
                <a:solidFill>
                  <a:srgbClr val="000000"/>
                </a:solidFill>
                <a:cs typeface="Book Antiqua"/>
              </a:rPr>
              <a:t>Needed items</a:t>
            </a:r>
          </a:p>
          <a:p>
            <a:pPr marL="180975" indent="-180975">
              <a:buFont typeface="Arial"/>
              <a:buChar char="•"/>
              <a:tabLst>
                <a:tab pos="180975" algn="l"/>
              </a:tabLst>
            </a:pPr>
            <a:r>
              <a:rPr lang="en-US" altLang="ja-JP" b="1" dirty="0" smtClean="0">
                <a:solidFill>
                  <a:srgbClr val="000000"/>
                </a:solidFill>
                <a:cs typeface="Book Antiqua"/>
              </a:rPr>
              <a:t>Items </a:t>
            </a:r>
            <a:r>
              <a:rPr lang="en-US" altLang="ja-JP" b="1" dirty="0">
                <a:solidFill>
                  <a:srgbClr val="000000"/>
                </a:solidFill>
                <a:cs typeface="Book Antiqua"/>
              </a:rPr>
              <a:t>often </a:t>
            </a:r>
            <a:r>
              <a:rPr lang="en-US" altLang="ja-JP" b="1" dirty="0" smtClean="0">
                <a:solidFill>
                  <a:srgbClr val="000000"/>
                </a:solidFill>
                <a:cs typeface="Book Antiqua"/>
              </a:rPr>
              <a:t>use</a:t>
            </a:r>
            <a:endParaRPr lang="ja-JP" altLang="en-US" b="1" dirty="0">
              <a:solidFill>
                <a:srgbClr val="000000"/>
              </a:solidFill>
              <a:cs typeface="Book Antiqu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54" y="2637371"/>
            <a:ext cx="2273376" cy="178167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7245" y="4461837"/>
            <a:ext cx="26254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Have consensus among </a:t>
            </a:r>
          </a:p>
          <a:p>
            <a:r>
              <a:rPr kumimoji="1" lang="en-US" altLang="ja-JP" sz="1600" dirty="0" smtClean="0"/>
              <a:t>co-workers on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where and </a:t>
            </a:r>
          </a:p>
          <a:p>
            <a:r>
              <a:rPr lang="en-US" altLang="ja-JP" sz="1600" dirty="0" smtClean="0"/>
              <a:t>how to organize necessary </a:t>
            </a:r>
          </a:p>
          <a:p>
            <a:r>
              <a:rPr lang="en-US" altLang="ja-JP" sz="1600" dirty="0" smtClean="0"/>
              <a:t>items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2632530" y="3303578"/>
            <a:ext cx="6989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902077" y="4343772"/>
            <a:ext cx="312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Arrange them properly based on </a:t>
            </a:r>
          </a:p>
          <a:p>
            <a:r>
              <a:rPr kumimoji="1" lang="en-US" altLang="ja-JP" sz="1600" dirty="0" smtClean="0"/>
              <a:t>“Can see, Can take-out, Can </a:t>
            </a:r>
          </a:p>
          <a:p>
            <a:r>
              <a:rPr kumimoji="1" lang="en-US" altLang="ja-JP" sz="1600" dirty="0" smtClean="0"/>
              <a:t>return” Philosophy</a:t>
            </a:r>
            <a:endParaRPr kumimoji="1" lang="ja-JP" altLang="en-US" sz="16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198" y="2565588"/>
            <a:ext cx="2549602" cy="1778184"/>
          </a:xfrm>
          <a:prstGeom prst="rect">
            <a:avLst/>
          </a:prstGeom>
        </p:spPr>
      </p:pic>
      <p:cxnSp>
        <p:nvCxnSpPr>
          <p:cNvPr id="9" name="直線矢印コネクタ 8"/>
          <p:cNvCxnSpPr>
            <a:stCxn id="4" idx="3"/>
          </p:cNvCxnSpPr>
          <p:nvPr/>
        </p:nvCxnSpPr>
        <p:spPr>
          <a:xfrm>
            <a:off x="5499100" y="3329240"/>
            <a:ext cx="6380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87023" y="4461837"/>
            <a:ext cx="22945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Use 5S tools for proper </a:t>
            </a:r>
          </a:p>
          <a:p>
            <a:r>
              <a:rPr lang="en-US" altLang="ja-JP" sz="1600" dirty="0" smtClean="0"/>
              <a:t>Organization of items </a:t>
            </a:r>
          </a:p>
          <a:p>
            <a:r>
              <a:rPr kumimoji="1" lang="en-US" altLang="ja-JP" sz="1600" dirty="0" smtClean="0"/>
              <a:t>such as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/>
              <a:t>Labeling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1600" dirty="0" smtClean="0"/>
              <a:t>Color coding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1600" dirty="0" smtClean="0"/>
              <a:t>Numbering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1600" dirty="0" smtClean="0"/>
              <a:t>Zoning   etc. 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10095" y="1329943"/>
            <a:ext cx="3127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Think not only “beatification.</a:t>
            </a:r>
          </a:p>
          <a:p>
            <a:r>
              <a:rPr lang="en-US" altLang="ja-JP" dirty="0" smtClean="0"/>
              <a:t>Need to consider workflow and </a:t>
            </a:r>
          </a:p>
          <a:p>
            <a:r>
              <a:rPr lang="en-US" altLang="ja-JP" dirty="0" smtClean="0"/>
              <a:t>arrange items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37736" y="3400410"/>
            <a:ext cx="14887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 smtClean="0">
                <a:solidFill>
                  <a:srgbClr val="000000"/>
                </a:solidFill>
                <a:cs typeface="Book Antiqua"/>
              </a:rPr>
              <a:t>(with current </a:t>
            </a:r>
          </a:p>
          <a:p>
            <a:r>
              <a:rPr lang="en-US" altLang="ja-JP" sz="1600" i="1" dirty="0" smtClean="0">
                <a:solidFill>
                  <a:srgbClr val="000000"/>
                </a:solidFill>
                <a:cs typeface="Book Antiqua"/>
              </a:rPr>
              <a:t>work process) </a:t>
            </a:r>
            <a:endParaRPr lang="ja-JP" altLang="en-US" sz="1600" i="1" dirty="0">
              <a:solidFill>
                <a:srgbClr val="000000"/>
              </a:solidFill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31016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Example of “Setting” </a:t>
            </a:r>
            <a:r>
              <a:rPr lang="en-US" altLang="ja-JP" b="1" dirty="0">
                <a:solidFill>
                  <a:srgbClr val="000000"/>
                </a:solidFill>
                <a:latin typeface="Arial"/>
                <a:cs typeface="Arial"/>
              </a:rPr>
              <a:t>activities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Labeling , numbering, zoning for clear identification of storage areas to keep necessary items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Set necessary items matching with workflow to minimize unnecessary movement and transportation time </a:t>
            </a:r>
            <a:endParaRPr lang="en-US" altLang="ja-JP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29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09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kumimoji="1" lang="en-US" altLang="ja-JP" sz="3600" b="1" dirty="0" smtClean="0">
                <a:solidFill>
                  <a:srgbClr val="000000"/>
                </a:solidFill>
                <a:latin typeface="Arial"/>
                <a:cs typeface="Arial"/>
              </a:rPr>
              <a:t>re you </a:t>
            </a:r>
            <a:br>
              <a:rPr kumimoji="1" lang="en-US" altLang="ja-JP" sz="3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1" lang="en-US" altLang="ja-JP" sz="3600" b="1" dirty="0" smtClean="0">
                <a:solidFill>
                  <a:srgbClr val="000000"/>
                </a:solidFill>
                <a:latin typeface="Arial"/>
                <a:cs typeface="Arial"/>
              </a:rPr>
              <a:t>positive thinker or negative thinker?</a:t>
            </a:r>
            <a:endParaRPr kumimoji="1" lang="ja-JP" alt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b="1" smtClean="0">
                <a:latin typeface="Arial"/>
                <a:cs typeface="Arial"/>
              </a:rPr>
              <a:t>3</a:t>
            </a:fld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5156200" cy="44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6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080711 MRH 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987675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3" descr="080711 MRH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895600" cy="19446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4" descr="080711 MRH 0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277" y="1600200"/>
            <a:ext cx="2960687" cy="3352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5" descr="080714 MRH 0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1600200"/>
            <a:ext cx="3152775" cy="4876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381000" y="5548094"/>
            <a:ext cx="1828800" cy="1219200"/>
          </a:xfrm>
          <a:prstGeom prst="cloudCallout">
            <a:avLst>
              <a:gd name="adj1" fmla="val -32292"/>
              <a:gd name="adj2" fmla="val 24611"/>
            </a:avLst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23922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Before 5S</a:t>
            </a:r>
            <a:endParaRPr lang="en-US" altLang="ja-JP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590800" y="0"/>
            <a:ext cx="3657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400" b="1" u="sng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ADMINISTRATION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BASELINE PHOTOGRAPHS</a:t>
            </a:r>
          </a:p>
          <a:p>
            <a:pPr algn="ctr">
              <a:defRPr/>
            </a:pPr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AUGUST</a:t>
            </a:r>
          </a:p>
          <a:p>
            <a:pPr algn="ctr">
              <a:defRPr/>
            </a:pPr>
            <a:r>
              <a:rPr lang="en-US" altLang="ja-JP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2008</a:t>
            </a: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3571875" y="5552857"/>
            <a:ext cx="1857375" cy="1214437"/>
          </a:xfrm>
          <a:prstGeom prst="cloudCallout">
            <a:avLst>
              <a:gd name="adj1" fmla="val -55000"/>
              <a:gd name="adj2" fmla="val -24583"/>
            </a:avLst>
          </a:prstGeom>
          <a:gradFill rotWithShape="1">
            <a:gsLst>
              <a:gs pos="0">
                <a:srgbClr val="00CC00"/>
              </a:gs>
              <a:gs pos="50000">
                <a:srgbClr val="00CC00">
                  <a:gamma/>
                  <a:tint val="23922"/>
                  <a:invGamma/>
                </a:srgbClr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HGP明朝E" charset="0"/>
                <a:cs typeface="Arial"/>
              </a:rPr>
              <a:t>MID. YEAR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3200400" y="990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PROCESS</a:t>
            </a:r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7010400" y="5548094"/>
            <a:ext cx="1447800" cy="1219200"/>
          </a:xfrm>
          <a:prstGeom prst="cloudCallout">
            <a:avLst>
              <a:gd name="adj1" fmla="val -33991"/>
              <a:gd name="adj2" fmla="val 2472"/>
            </a:avLst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tint val="33725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After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5S</a:t>
            </a:r>
            <a:endParaRPr lang="en-US" altLang="ja-JP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007100" y="7239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SEPTEMBER</a:t>
            </a:r>
          </a:p>
          <a:p>
            <a:pPr algn="ctr">
              <a:defRPr/>
            </a:pPr>
            <a:r>
              <a:rPr lang="en-US" altLang="ja-JP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2008</a:t>
            </a:r>
          </a:p>
        </p:txBody>
      </p:sp>
      <p:sp>
        <p:nvSpPr>
          <p:cNvPr id="79884" name="AutoShape 13"/>
          <p:cNvSpPr>
            <a:spLocks noChangeArrowheads="1"/>
          </p:cNvSpPr>
          <p:nvPr/>
        </p:nvSpPr>
        <p:spPr bwMode="auto">
          <a:xfrm>
            <a:off x="2819400" y="6081494"/>
            <a:ext cx="747713" cy="422275"/>
          </a:xfrm>
          <a:prstGeom prst="rightArrow">
            <a:avLst>
              <a:gd name="adj1" fmla="val 49676"/>
              <a:gd name="adj2" fmla="val 81189"/>
            </a:avLst>
          </a:prstGeom>
          <a:gradFill rotWithShape="1">
            <a:gsLst>
              <a:gs pos="0">
                <a:schemeClr val="accent2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/>
              <a:ea typeface="HGP明朝E" charset="0"/>
              <a:cs typeface="Arial"/>
            </a:endParaRPr>
          </a:p>
        </p:txBody>
      </p:sp>
      <p:sp>
        <p:nvSpPr>
          <p:cNvPr id="79885" name="AutoShape 14"/>
          <p:cNvSpPr>
            <a:spLocks noChangeArrowheads="1"/>
          </p:cNvSpPr>
          <p:nvPr/>
        </p:nvSpPr>
        <p:spPr bwMode="auto">
          <a:xfrm>
            <a:off x="5715000" y="6081494"/>
            <a:ext cx="747713" cy="422275"/>
          </a:xfrm>
          <a:prstGeom prst="rightArrow">
            <a:avLst>
              <a:gd name="adj1" fmla="val 49676"/>
              <a:gd name="adj2" fmla="val 81189"/>
            </a:avLst>
          </a:prstGeom>
          <a:gradFill rotWithShape="1">
            <a:gsLst>
              <a:gs pos="0">
                <a:srgbClr val="00FF00"/>
              </a:gs>
              <a:gs pos="100000">
                <a:srgbClr val="FF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/>
              <a:ea typeface="HGP明朝E" charset="0"/>
              <a:cs typeface="Arial"/>
            </a:endParaRPr>
          </a:p>
        </p:txBody>
      </p:sp>
      <p:sp>
        <p:nvSpPr>
          <p:cNvPr id="7988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6564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5F401E-26BA-2D44-9E4A-A46D39456864}" type="slidenum">
              <a:rPr kumimoji="0" lang="en-US" altLang="ja-JP" sz="1000">
                <a:solidFill>
                  <a:schemeClr val="tx2"/>
                </a:solidFill>
                <a:latin typeface="Arial"/>
                <a:cs typeface="Arial"/>
              </a:rPr>
              <a:pPr/>
              <a:t>30</a:t>
            </a:fld>
            <a:endParaRPr kumimoji="0" lang="en-US" altLang="ja-JP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98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S3: Shine</a:t>
            </a:r>
            <a:endParaRPr lang="en-US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Green 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sz="3200" dirty="0" smtClean="0">
                <a:latin typeface="Arial"/>
                <a:cs typeface="Arial"/>
              </a:rPr>
              <a:t>Cleaning </a:t>
            </a:r>
            <a:r>
              <a:rPr lang="en-US" altLang="ja-JP" sz="3200" dirty="0">
                <a:latin typeface="Arial"/>
                <a:cs typeface="Arial"/>
              </a:rPr>
              <a:t>up one’s workplace </a:t>
            </a:r>
            <a:r>
              <a:rPr lang="en-US" altLang="ja-JP" sz="3200" dirty="0" smtClean="0">
                <a:latin typeface="Arial"/>
                <a:cs typeface="Arial"/>
              </a:rPr>
              <a:t>daily </a:t>
            </a:r>
            <a:r>
              <a:rPr lang="en-US" altLang="ja-JP" sz="3200" dirty="0">
                <a:latin typeface="Arial"/>
                <a:cs typeface="Arial"/>
              </a:rPr>
              <a:t>so that there is no dust on floors, machines or equipment</a:t>
            </a:r>
            <a:r>
              <a:rPr lang="en-US" altLang="ja-JP" sz="3200" dirty="0" smtClean="0">
                <a:latin typeface="Arial"/>
                <a:cs typeface="Arial"/>
              </a:rPr>
              <a:t>.</a:t>
            </a:r>
          </a:p>
          <a:p>
            <a:r>
              <a:rPr lang="en-US" altLang="ja-JP" sz="3200" dirty="0" smtClean="0">
                <a:latin typeface="Arial"/>
                <a:cs typeface="Arial"/>
              </a:rPr>
              <a:t>It will </a:t>
            </a:r>
            <a:r>
              <a:rPr lang="en-US" altLang="ja-JP" sz="3200" dirty="0">
                <a:latin typeface="Arial"/>
                <a:cs typeface="Arial"/>
              </a:rPr>
              <a:t>create ownership and build pride in the workers</a:t>
            </a:r>
          </a:p>
          <a:p>
            <a:endParaRPr lang="en-US" sz="3200" dirty="0" smtClean="0">
              <a:latin typeface="Arial"/>
              <a:cs typeface="Arial"/>
            </a:endParaRPr>
          </a:p>
        </p:txBody>
      </p:sp>
      <p:graphicFrame>
        <p:nvGraphicFramePr>
          <p:cNvPr id="19" name="コンテンツ プレースホルダー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027350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31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9" name="Pentagon 8">
            <a:hlinkClick r:id="rId7" action="ppaction://hlinksldjump"/>
          </p:cNvPr>
          <p:cNvSpPr/>
          <p:nvPr/>
        </p:nvSpPr>
        <p:spPr>
          <a:xfrm rot="16200000">
            <a:off x="8760003" y="6501400"/>
            <a:ext cx="228600" cy="2286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906" y="6504801"/>
            <a:ext cx="1074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Back to main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60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>
            <a:normAutofit/>
          </a:bodyPr>
          <a:lstStyle/>
          <a:p>
            <a:r>
              <a:rPr lang="en-US" altLang="ja-JP" sz="3600" b="1" dirty="0" smtClean="0"/>
              <a:t>S3: Shining activities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94180"/>
            <a:ext cx="1643175" cy="19346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111" y="2513366"/>
            <a:ext cx="2290422" cy="18154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416" y="1054304"/>
            <a:ext cx="1745580" cy="19389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498" y="1423710"/>
            <a:ext cx="1771413" cy="15703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89" y="4745359"/>
            <a:ext cx="3242018" cy="184639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00375" y="2993257"/>
            <a:ext cx="45177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 smtClean="0">
                <a:latin typeface="Arial"/>
                <a:cs typeface="Arial"/>
              </a:rPr>
              <a:t>Clean </a:t>
            </a:r>
            <a:r>
              <a:rPr lang="en-US" altLang="ja-JP" dirty="0" smtClean="0">
                <a:latin typeface="Arial"/>
                <a:cs typeface="Arial"/>
              </a:rPr>
              <a:t>floor, windows and walls.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>
                <a:latin typeface="Arial"/>
                <a:cs typeface="Arial"/>
              </a:rPr>
              <a:t>Clean and M</a:t>
            </a:r>
            <a:r>
              <a:rPr kumimoji="1" lang="en-US" altLang="ja-JP" dirty="0" smtClean="0">
                <a:latin typeface="Arial"/>
                <a:cs typeface="Arial"/>
              </a:rPr>
              <a:t>aintain office automation machines, medical equipment and tools, office furniture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>
                <a:latin typeface="Arial"/>
                <a:cs typeface="Arial"/>
              </a:rPr>
              <a:t>Develop and follow regular cleaning </a:t>
            </a:r>
            <a:r>
              <a:rPr lang="en-US" altLang="ja-JP" dirty="0">
                <a:latin typeface="Arial"/>
                <a:cs typeface="Arial"/>
              </a:rPr>
              <a:t>and </a:t>
            </a:r>
            <a:r>
              <a:rPr lang="en-US" altLang="ja-JP" dirty="0" smtClean="0">
                <a:latin typeface="Arial"/>
                <a:cs typeface="Arial"/>
              </a:rPr>
              <a:t>Maintenance schedule   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18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Example of “Shining” </a:t>
            </a:r>
            <a:r>
              <a:rPr lang="en-US" altLang="ja-JP" sz="4000" b="1" dirty="0" smtClean="0">
                <a:solidFill>
                  <a:srgbClr val="000000"/>
                </a:solidFill>
                <a:latin typeface="Arial"/>
                <a:cs typeface="Arial"/>
              </a:rPr>
              <a:t>activities</a:t>
            </a:r>
            <a:endParaRPr lang="en-US" sz="4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Daily sweeping and mopping of floor, bathroom, corridor etc.</a:t>
            </a:r>
          </a:p>
          <a:p>
            <a:r>
              <a:rPr lang="en-US" altLang="ja-JP" dirty="0" smtClean="0">
                <a:latin typeface="Arial"/>
                <a:cs typeface="Arial"/>
              </a:rPr>
              <a:t>Regular cleaning and maintenance of equipment and tools</a:t>
            </a:r>
          </a:p>
          <a:p>
            <a:r>
              <a:rPr lang="en-US" altLang="ja-JP" dirty="0" smtClean="0">
                <a:latin typeface="Arial"/>
                <a:cs typeface="Arial"/>
              </a:rPr>
              <a:t>Periodical check for changes </a:t>
            </a:r>
            <a:r>
              <a:rPr lang="en-US" altLang="ja-JP" dirty="0">
                <a:latin typeface="Arial"/>
                <a:cs typeface="Arial"/>
              </a:rPr>
              <a:t>in equipment and the </a:t>
            </a:r>
            <a:r>
              <a:rPr lang="en-US" altLang="ja-JP" dirty="0" smtClean="0">
                <a:latin typeface="Arial"/>
                <a:cs typeface="Arial"/>
              </a:rPr>
              <a:t>service </a:t>
            </a:r>
            <a:r>
              <a:rPr lang="en-US" altLang="ja-JP" dirty="0">
                <a:latin typeface="Arial"/>
                <a:cs typeface="Arial"/>
              </a:rPr>
              <a:t>area such as: leaks, vibration, misalignment, breakage etc</a:t>
            </a:r>
            <a:r>
              <a:rPr lang="en-US" altLang="ja-JP" dirty="0" smtClean="0">
                <a:latin typeface="Arial"/>
                <a:cs typeface="Arial"/>
              </a:rPr>
              <a:t>.</a:t>
            </a:r>
          </a:p>
          <a:p>
            <a:r>
              <a:rPr lang="en-US" altLang="ja-JP" dirty="0" smtClean="0">
                <a:latin typeface="Arial"/>
                <a:cs typeface="Arial"/>
              </a:rPr>
              <a:t>IPC activities such as hand hygiene, waste segregation are also part of shine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33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2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8" y="341313"/>
            <a:ext cx="8342312" cy="62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BABC99F-64C6-0740-9EE2-288B4737622A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34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0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S4: Standardize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Green Content Placeholder 7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Arial"/>
                <a:cs typeface="Arial"/>
              </a:rPr>
              <a:t>Maintain an environment where </a:t>
            </a:r>
            <a:r>
              <a:rPr lang="en-US" altLang="ja-JP" dirty="0" smtClean="0">
                <a:latin typeface="Arial"/>
                <a:cs typeface="Arial"/>
              </a:rPr>
              <a:t>S1 to S3 are </a:t>
            </a:r>
            <a:r>
              <a:rPr lang="en-US" altLang="ja-JP" dirty="0">
                <a:latin typeface="Arial"/>
                <a:cs typeface="Arial"/>
              </a:rPr>
              <a:t>implemented in the same manner throughout the </a:t>
            </a:r>
            <a:r>
              <a:rPr lang="en-US" altLang="ja-JP" dirty="0" smtClean="0">
                <a:latin typeface="Arial"/>
                <a:cs typeface="Arial"/>
              </a:rPr>
              <a:t>organization</a:t>
            </a:r>
          </a:p>
          <a:p>
            <a:r>
              <a:rPr lang="en-US" altLang="ja-JP" dirty="0">
                <a:latin typeface="Arial"/>
                <a:cs typeface="Arial"/>
              </a:rPr>
              <a:t>Give opportunities to employees to take active part in the development of these standards.</a:t>
            </a:r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21" name="コンテンツ プレースホルダー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7454109"/>
              </p:ext>
            </p:extLst>
          </p:nvPr>
        </p:nvGraphicFramePr>
        <p:xfrm>
          <a:off x="49530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35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9" name="Pentagon 8">
            <a:hlinkClick r:id="rId7" action="ppaction://hlinksldjump"/>
          </p:cNvPr>
          <p:cNvSpPr/>
          <p:nvPr/>
        </p:nvSpPr>
        <p:spPr>
          <a:xfrm rot="16200000">
            <a:off x="8760003" y="6501400"/>
            <a:ext cx="228600" cy="2286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906" y="6504801"/>
            <a:ext cx="1074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Back to main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28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Arial"/>
                <a:cs typeface="Arial"/>
              </a:rPr>
              <a:t>S4: Standardizing activities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92" y="1644489"/>
            <a:ext cx="2363626" cy="2423549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972838" y="1756295"/>
            <a:ext cx="513442" cy="540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latin typeface="Arial Narrow"/>
                <a:cs typeface="Arial Narrow"/>
              </a:rPr>
              <a:t>S1</a:t>
            </a:r>
            <a:endParaRPr kumimoji="1" lang="ja-JP" altLang="en-US" sz="1400" b="1" dirty="0">
              <a:latin typeface="Arial Narrow"/>
              <a:cs typeface="Arial Narrow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580861" y="2431793"/>
            <a:ext cx="513442" cy="54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latin typeface="Arial Narrow"/>
                <a:cs typeface="Arial Narrow"/>
              </a:rPr>
              <a:t>S2</a:t>
            </a:r>
            <a:endParaRPr kumimoji="1" lang="ja-JP" altLang="en-US" sz="1400" b="1" dirty="0">
              <a:latin typeface="Arial Narrow"/>
              <a:cs typeface="Arial Narrow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94443" y="3134312"/>
            <a:ext cx="513442" cy="540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latin typeface="Arial Narrow"/>
                <a:cs typeface="Arial Narrow"/>
              </a:rPr>
              <a:t>S3</a:t>
            </a:r>
            <a:endParaRPr kumimoji="1" lang="ja-JP" altLang="en-US" sz="1400" b="1" dirty="0">
              <a:latin typeface="Arial Narrow"/>
              <a:cs typeface="Arial Narrow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3307" y="4197039"/>
            <a:ext cx="388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Develop mechanism</a:t>
            </a:r>
            <a:r>
              <a:rPr lang="en-US" altLang="ja-JP" dirty="0" smtClean="0"/>
              <a:t> to standardize</a:t>
            </a:r>
          </a:p>
          <a:p>
            <a:r>
              <a:rPr lang="en-US" altLang="ja-JP" dirty="0" smtClean="0"/>
              <a:t> S1-S3 implementation for continuation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78" y="2034384"/>
            <a:ext cx="3801223" cy="203365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086589" y="4211372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Standardization will leads equalization of activities</a:t>
            </a:r>
          </a:p>
          <a:p>
            <a:r>
              <a:rPr kumimoji="1" lang="en-US" altLang="ja-JP" dirty="0" smtClean="0"/>
              <a:t> = “Production leveling and smoothing” 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03906" y="5108173"/>
            <a:ext cx="460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Standardization is useful for;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smtClean="0"/>
              <a:t>Easy implementation of S1 to S3 activities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Equalization process output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 smtClean="0"/>
              <a:t>Everyone’s participation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2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een Rectangle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  <a:t>Example of “Standardize</a:t>
            </a:r>
            <a:r>
              <a:rPr lang="en-US" altLang="ja-JP" b="1" dirty="0">
                <a:solidFill>
                  <a:srgbClr val="000000"/>
                </a:solidFill>
                <a:latin typeface="Arial"/>
                <a:cs typeface="Arial"/>
              </a:rPr>
              <a:t>” activities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latin typeface="Arial"/>
                <a:cs typeface="Arial"/>
              </a:rPr>
              <a:t>Work instructions, Standard Operating Procedures (SOPs)</a:t>
            </a:r>
          </a:p>
          <a:p>
            <a:r>
              <a:rPr lang="en-US" altLang="ja-JP" dirty="0" smtClean="0">
                <a:latin typeface="Arial"/>
                <a:cs typeface="Arial"/>
              </a:rPr>
              <a:t>Checklist development and regular usage for SOPs</a:t>
            </a:r>
          </a:p>
          <a:p>
            <a:r>
              <a:rPr lang="en-US" altLang="ja-JP" dirty="0" smtClean="0">
                <a:latin typeface="Arial"/>
                <a:cs typeface="Arial"/>
              </a:rPr>
              <a:t>Mechanism and format development for ordering supplies, reporting etc</a:t>
            </a:r>
          </a:p>
          <a:p>
            <a:r>
              <a:rPr lang="en-US" altLang="ja-JP" dirty="0" smtClean="0">
                <a:latin typeface="Arial"/>
                <a:cs typeface="Arial"/>
              </a:rPr>
              <a:t>Color coding for waste segregation</a:t>
            </a:r>
          </a:p>
          <a:p>
            <a:r>
              <a:rPr lang="en-US" altLang="ja-JP" dirty="0" smtClean="0">
                <a:latin typeface="Arial"/>
                <a:cs typeface="Arial"/>
              </a:rPr>
              <a:t>Standardized common symbols</a:t>
            </a:r>
          </a:p>
          <a:p>
            <a:endParaRPr lang="en-US" altLang="ja-JP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37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40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26" y="228600"/>
            <a:ext cx="4472312" cy="335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487" y="3657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1487" y="2286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462487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6439B22-1F92-C843-B6F5-91939205C020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38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S5 : Sustain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Green 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ja-JP" sz="3200" dirty="0">
                <a:latin typeface="Arial"/>
                <a:cs typeface="Arial"/>
              </a:rPr>
              <a:t>Maintain </a:t>
            </a:r>
            <a:r>
              <a:rPr lang="en-US" altLang="ja-JP" sz="3200" dirty="0" smtClean="0">
                <a:latin typeface="Arial"/>
                <a:cs typeface="Arial"/>
              </a:rPr>
              <a:t>S1-S4 through </a:t>
            </a:r>
            <a:r>
              <a:rPr lang="en-US" altLang="ja-JP" sz="3200" dirty="0">
                <a:latin typeface="Arial"/>
                <a:cs typeface="Arial"/>
              </a:rPr>
              <a:t>discipline, commitment and </a:t>
            </a:r>
            <a:r>
              <a:rPr lang="en-US" altLang="ja-JP" sz="3200" dirty="0" smtClean="0">
                <a:latin typeface="Arial"/>
                <a:cs typeface="Arial"/>
              </a:rPr>
              <a:t>empowerment</a:t>
            </a:r>
          </a:p>
          <a:p>
            <a:pPr>
              <a:spcBef>
                <a:spcPts val="600"/>
              </a:spcBef>
            </a:pPr>
            <a:r>
              <a:rPr lang="en-US" altLang="ja-JP" sz="3200" dirty="0" smtClean="0">
                <a:latin typeface="Arial"/>
                <a:cs typeface="Arial"/>
              </a:rPr>
              <a:t>It focuses </a:t>
            </a:r>
            <a:r>
              <a:rPr lang="en-US" altLang="ja-JP" sz="3200" dirty="0">
                <a:latin typeface="Arial"/>
                <a:cs typeface="Arial"/>
              </a:rPr>
              <a:t>on defining a new mindset and a standard </a:t>
            </a:r>
            <a:r>
              <a:rPr lang="en-US" altLang="ja-JP" sz="3200" dirty="0" smtClean="0">
                <a:latin typeface="Arial"/>
                <a:cs typeface="Arial"/>
              </a:rPr>
              <a:t>in workplace</a:t>
            </a:r>
          </a:p>
          <a:p>
            <a:pPr>
              <a:spcBef>
                <a:spcPts val="600"/>
              </a:spcBef>
            </a:pPr>
            <a:endParaRPr lang="en-US" altLang="ja-JP" sz="3200" dirty="0" smtClean="0">
              <a:latin typeface="Arial"/>
              <a:cs typeface="Arial"/>
            </a:endParaRPr>
          </a:p>
          <a:p>
            <a:pPr lvl="1">
              <a:spcBef>
                <a:spcPts val="600"/>
              </a:spcBef>
            </a:pPr>
            <a:endParaRPr lang="en-US" altLang="ja-JP" dirty="0" smtClean="0">
              <a:latin typeface="Arial"/>
              <a:cs typeface="Arial"/>
            </a:endParaRPr>
          </a:p>
        </p:txBody>
      </p:sp>
      <p:graphicFrame>
        <p:nvGraphicFramePr>
          <p:cNvPr id="21" name="コンテンツ プレースホルダー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389904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39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9" name="Pentagon 8">
            <a:hlinkClick r:id="rId7" action="ppaction://hlinksldjump"/>
          </p:cNvPr>
          <p:cNvSpPr/>
          <p:nvPr/>
        </p:nvSpPr>
        <p:spPr>
          <a:xfrm rot="16200000">
            <a:off x="8760003" y="6501400"/>
            <a:ext cx="228600" cy="22860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906" y="6504801"/>
            <a:ext cx="1074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Back to main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6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  <a:t>Thinking negatively in inside box and give-up?</a:t>
            </a:r>
            <a:endParaRPr kumimoji="1" lang="ja-JP" alt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b="1" smtClean="0">
                <a:latin typeface="Arial"/>
                <a:cs typeface="Arial"/>
              </a:rPr>
              <a:t>4</a:t>
            </a:fld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3733800" cy="29538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971800"/>
            <a:ext cx="485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Arial"/>
                <a:cs typeface="Arial"/>
              </a:rPr>
              <a:t>S5: Sustainability </a:t>
            </a:r>
            <a:r>
              <a:rPr lang="en-US" altLang="ja-JP" sz="4000" b="1" dirty="0">
                <a:latin typeface="Arial"/>
                <a:cs typeface="Arial"/>
              </a:rPr>
              <a:t>a</a:t>
            </a:r>
            <a:r>
              <a:rPr kumimoji="1" lang="en-US" altLang="ja-JP" sz="4000" b="1" dirty="0" smtClean="0">
                <a:latin typeface="Arial"/>
                <a:cs typeface="Arial"/>
              </a:rPr>
              <a:t>ctivities</a:t>
            </a:r>
            <a:endParaRPr kumimoji="1" lang="ja-JP" altLang="en-US" sz="4000" b="1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99" y="4655544"/>
            <a:ext cx="1138559" cy="14751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258" y="4552685"/>
            <a:ext cx="1852788" cy="148535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142" y="2521568"/>
            <a:ext cx="1798835" cy="20311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63" y="3713238"/>
            <a:ext cx="1965679" cy="20440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983" y="1417638"/>
            <a:ext cx="1985431" cy="206463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66719" y="4238460"/>
            <a:ext cx="182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Prevent fallback</a:t>
            </a:r>
            <a:r>
              <a:rPr kumimoji="1" lang="en-US" altLang="ja-JP" dirty="0" smtClean="0">
                <a:latin typeface="Arial"/>
                <a:cs typeface="Arial"/>
              </a:rPr>
              <a:t>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2068" y="5388003"/>
            <a:ext cx="153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Improvement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20179" y="3031448"/>
            <a:ext cx="233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Further Improvement 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55427" y="6130684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Measure improvement with proper </a:t>
            </a:r>
          </a:p>
          <a:p>
            <a:r>
              <a:rPr kumimoji="1" lang="en-US" altLang="ja-JP" dirty="0" smtClean="0"/>
              <a:t>periodical monitoring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959326" y="2067026"/>
            <a:ext cx="6418028" cy="39710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下カーブ矢印 15"/>
          <p:cNvSpPr/>
          <p:nvPr/>
        </p:nvSpPr>
        <p:spPr>
          <a:xfrm rot="19709734">
            <a:off x="2188884" y="3026234"/>
            <a:ext cx="689093" cy="509646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下カーブ矢印 16"/>
          <p:cNvSpPr/>
          <p:nvPr/>
        </p:nvSpPr>
        <p:spPr>
          <a:xfrm rot="20015103">
            <a:off x="4150884" y="1812203"/>
            <a:ext cx="689093" cy="509646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6126" y="1813242"/>
            <a:ext cx="3283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People get bored if no changes.</a:t>
            </a:r>
          </a:p>
          <a:p>
            <a:r>
              <a:rPr kumimoji="1" lang="en-US" altLang="ja-JP" dirty="0" smtClean="0"/>
              <a:t>Need to develop a mechanism to </a:t>
            </a:r>
          </a:p>
          <a:p>
            <a:r>
              <a:rPr kumimoji="1" lang="en-US" altLang="ja-JP" dirty="0" smtClean="0"/>
              <a:t>make staff exited and motivated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1442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een Rectangle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Example of “Sustain” </a:t>
            </a:r>
            <a:r>
              <a:rPr lang="en-US" altLang="ja-JP" b="1" dirty="0">
                <a:solidFill>
                  <a:srgbClr val="000000"/>
                </a:solidFill>
                <a:latin typeface="Arial"/>
                <a:cs typeface="Arial"/>
              </a:rPr>
              <a:t>activities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3600" dirty="0" smtClean="0">
                <a:solidFill>
                  <a:srgbClr val="000000"/>
                </a:solidFill>
                <a:latin typeface="Arial"/>
                <a:cs typeface="Arial"/>
              </a:rPr>
              <a:t>Regular progress reporting</a:t>
            </a:r>
          </a:p>
          <a:p>
            <a:r>
              <a:rPr lang="en-US" altLang="ja-JP" sz="3600" dirty="0" smtClean="0">
                <a:solidFill>
                  <a:srgbClr val="000000"/>
                </a:solidFill>
                <a:latin typeface="Arial"/>
                <a:cs typeface="Arial"/>
              </a:rPr>
              <a:t>Refresher training</a:t>
            </a:r>
          </a:p>
          <a:p>
            <a:r>
              <a:rPr lang="en-US" altLang="ja-JP" sz="3600" dirty="0" smtClean="0">
                <a:solidFill>
                  <a:srgbClr val="000000"/>
                </a:solidFill>
                <a:latin typeface="Arial"/>
                <a:cs typeface="Arial"/>
              </a:rPr>
              <a:t>Periodical  evaluation of 5S activities with proper advices for continuation and further improvements</a:t>
            </a:r>
          </a:p>
          <a:p>
            <a:r>
              <a:rPr lang="en-US" altLang="ja-JP" sz="3600" dirty="0" smtClean="0">
                <a:solidFill>
                  <a:srgbClr val="000000"/>
                </a:solidFill>
                <a:latin typeface="Arial"/>
                <a:cs typeface="Arial"/>
              </a:rPr>
              <a:t>Appreciation, recognition and awarding on good 5S activities</a:t>
            </a:r>
          </a:p>
          <a:p>
            <a:r>
              <a:rPr lang="en-US" altLang="ja-JP" sz="3600" dirty="0" smtClean="0">
                <a:solidFill>
                  <a:srgbClr val="000000"/>
                </a:solidFill>
                <a:latin typeface="Arial"/>
                <a:cs typeface="Arial"/>
              </a:rPr>
              <a:t>Reminder using 5S corner, new letters, good practice sheet etc.</a:t>
            </a:r>
            <a:endParaRPr lang="en-US" altLang="ja-JP" sz="3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altLang="ja-JP" sz="36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41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1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0" y="2471738"/>
            <a:ext cx="55610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69850"/>
            <a:ext cx="499586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402A6E6-DFE9-6348-9CE4-3F7E3BD0334C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42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2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AutoShape 8"/>
          <p:cNvSpPr>
            <a:spLocks/>
          </p:cNvSpPr>
          <p:nvPr/>
        </p:nvSpPr>
        <p:spPr bwMode="auto">
          <a:xfrm>
            <a:off x="3429000" y="1905000"/>
            <a:ext cx="304800" cy="4495800"/>
          </a:xfrm>
          <a:prstGeom prst="leftBrace">
            <a:avLst>
              <a:gd name="adj1" fmla="val 122917"/>
              <a:gd name="adj2" fmla="val 50000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Candara" charset="0"/>
            </a:endParaRP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2971800" y="3810000"/>
            <a:ext cx="457200" cy="533400"/>
          </a:xfrm>
          <a:prstGeom prst="rightArrow">
            <a:avLst>
              <a:gd name="adj1" fmla="val 50000"/>
              <a:gd name="adj2" fmla="val 450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defRPr/>
            </a:pPr>
            <a:endParaRPr kumimoji="1" lang="ja-JP" altLang="en-US" sz="2400" smtClean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9402" name="AutoShape 10"/>
          <p:cNvSpPr>
            <a:spLocks noChangeArrowheads="1"/>
          </p:cNvSpPr>
          <p:nvPr/>
        </p:nvSpPr>
        <p:spPr bwMode="auto">
          <a:xfrm>
            <a:off x="5105400" y="3048000"/>
            <a:ext cx="457200" cy="381000"/>
          </a:xfrm>
          <a:prstGeom prst="downArrow">
            <a:avLst>
              <a:gd name="adj1" fmla="val 50000"/>
              <a:gd name="adj2" fmla="val 3125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defRPr/>
            </a:pPr>
            <a:endParaRPr kumimoji="1" lang="ja-JP" altLang="en-US" sz="2400" smtClean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934200" y="3886200"/>
            <a:ext cx="381000" cy="457200"/>
          </a:xfrm>
          <a:prstGeom prst="leftArrow">
            <a:avLst>
              <a:gd name="adj1" fmla="val 50000"/>
              <a:gd name="adj2" fmla="val 375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defRPr/>
            </a:pPr>
            <a:endParaRPr kumimoji="1" lang="ja-JP" altLang="en-US" sz="2400" smtClean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5105400" y="4648200"/>
            <a:ext cx="457200" cy="381000"/>
          </a:xfrm>
          <a:prstGeom prst="upArrow">
            <a:avLst>
              <a:gd name="adj1" fmla="val 50000"/>
              <a:gd name="adj2" fmla="val 3125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defRPr/>
            </a:pPr>
            <a:endParaRPr kumimoji="1" lang="ja-JP" altLang="en-US" sz="2400" smtClean="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4572000" y="1905000"/>
            <a:ext cx="1676400" cy="990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ＤＦＰ太丸ゴシック体"/>
                <a:cs typeface="Arial"/>
              </a:rPr>
              <a:t>SORT</a:t>
            </a:r>
            <a:endParaRPr lang="ja-JP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7391400" y="3581400"/>
            <a:ext cx="1676400" cy="990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ＤＦＰ太丸ゴシック体"/>
                <a:cs typeface="Arial"/>
              </a:rPr>
              <a:t>SET</a:t>
            </a:r>
            <a:endParaRPr lang="ja-JP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4572000" y="5181600"/>
            <a:ext cx="1676400" cy="990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ＤＦＰ太丸ゴシック体"/>
                <a:cs typeface="Arial"/>
              </a:rPr>
              <a:t>SHINE</a:t>
            </a:r>
            <a:endParaRPr lang="ja-JP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16" name="円/楕円 15"/>
          <p:cNvSpPr/>
          <p:nvPr/>
        </p:nvSpPr>
        <p:spPr bwMode="auto">
          <a:xfrm>
            <a:off x="3657600" y="3581400"/>
            <a:ext cx="3200400" cy="990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ＤＦＰ太丸ゴシック体"/>
                <a:cs typeface="Arial"/>
              </a:rPr>
              <a:t>STANDARDIZE</a:t>
            </a:r>
            <a:endParaRPr lang="ja-JP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457200" y="3581400"/>
            <a:ext cx="2362200" cy="990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ＤＦＰ太丸ゴシック体"/>
                <a:cs typeface="Arial"/>
              </a:rPr>
              <a:t>SUSTAIN</a:t>
            </a:r>
            <a:endParaRPr lang="ja-JP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ＤＦＰ太丸ゴシック体"/>
              <a:cs typeface="Arial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44957"/>
          </a:xfrm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000090"/>
                </a:solidFill>
                <a:effectLst/>
                <a:latin typeface="Arial"/>
                <a:ea typeface="+mj-ea"/>
                <a:cs typeface="Arial"/>
              </a:rPr>
              <a:t>5S Conceptual Framework</a:t>
            </a:r>
            <a:endParaRPr lang="ja-JP" altLang="en-US" b="1" dirty="0">
              <a:solidFill>
                <a:srgbClr val="000090"/>
              </a:solidFill>
              <a:effectLst/>
              <a:latin typeface="Arial"/>
              <a:ea typeface="+mj-ea"/>
              <a:cs typeface="Arial"/>
            </a:endParaRPr>
          </a:p>
        </p:txBody>
      </p:sp>
      <p:sp>
        <p:nvSpPr>
          <p:cNvPr id="96276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73A29BD-EF2B-9C40-8724-BA012B3084BC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43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4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Arial"/>
                <a:cs typeface="Arial"/>
              </a:rPr>
              <a:t>5S is becoming popular for </a:t>
            </a:r>
            <a:br>
              <a:rPr kumimoji="1" lang="en-US" altLang="ja-JP" sz="3200" b="1" dirty="0" smtClean="0">
                <a:latin typeface="Arial"/>
                <a:cs typeface="Arial"/>
              </a:rPr>
            </a:br>
            <a:r>
              <a:rPr kumimoji="1" lang="en-US" altLang="ja-JP" sz="3200" b="1" dirty="0" smtClean="0">
                <a:latin typeface="Arial"/>
                <a:cs typeface="Arial"/>
              </a:rPr>
              <a:t>seven solid reasons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solidFill>
                  <a:srgbClr val="000000"/>
                </a:solidFill>
                <a:latin typeface="Arial"/>
                <a:cs typeface="Arial"/>
              </a:rPr>
              <a:t>Visible results enhance the generation of more and new 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cs typeface="Arial"/>
              </a:rPr>
              <a:t>workplace gets cleaned up and better 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cs typeface="Arial"/>
              </a:rPr>
              <a:t>organized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solidFill>
                  <a:srgbClr val="000000"/>
                </a:solidFill>
                <a:latin typeface="Arial"/>
                <a:cs typeface="Arial"/>
              </a:rPr>
              <a:t>Hospital and office operations become easier and 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cs typeface="Arial"/>
              </a:rPr>
              <a:t>safer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solidFill>
                  <a:srgbClr val="000000"/>
                </a:solidFill>
                <a:latin typeface="Arial"/>
                <a:cs typeface="Arial"/>
              </a:rPr>
              <a:t>Results are visible to everyone - insiders and 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cs typeface="Arial"/>
              </a:rPr>
              <a:t>outsiders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rgbClr val="000000"/>
                </a:solidFill>
                <a:latin typeface="Arial"/>
                <a:cs typeface="Arial"/>
              </a:rPr>
              <a:t>People </a:t>
            </a:r>
            <a:r>
              <a:rPr lang="en-US" altLang="ja-JP" sz="2800" dirty="0">
                <a:solidFill>
                  <a:srgbClr val="000000"/>
                </a:solidFill>
                <a:latin typeface="Arial"/>
                <a:cs typeface="Arial"/>
              </a:rPr>
              <a:t>are naturally </a:t>
            </a:r>
            <a:r>
              <a:rPr lang="en-US" altLang="ja-JP" sz="2800" dirty="0" smtClean="0">
                <a:solidFill>
                  <a:srgbClr val="000000"/>
                </a:solidFill>
                <a:latin typeface="Arial"/>
                <a:cs typeface="Arial"/>
              </a:rPr>
              <a:t>disciplined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solidFill>
                  <a:srgbClr val="000000"/>
                </a:solidFill>
                <a:latin typeface="Arial"/>
                <a:cs typeface="Arial"/>
              </a:rPr>
              <a:t>People take pride in their clean and organized workplace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solidFill>
                  <a:srgbClr val="000000"/>
                </a:solidFill>
                <a:latin typeface="Arial"/>
                <a:cs typeface="Arial"/>
              </a:rPr>
              <a:t>As a result the company’s good image generates more better</a:t>
            </a:r>
          </a:p>
          <a:p>
            <a:pPr marL="0" indent="0">
              <a:buNone/>
            </a:pPr>
            <a:endParaRPr lang="en-US" altLang="ja-JP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方体 3"/>
          <p:cNvSpPr/>
          <p:nvPr/>
        </p:nvSpPr>
        <p:spPr>
          <a:xfrm>
            <a:off x="381000" y="2168525"/>
            <a:ext cx="1905000" cy="1524000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  <a:latin typeface="Arial"/>
                <a:cs typeface="Arial"/>
              </a:rPr>
              <a:t>Preparatory phase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  <a:latin typeface="Arial"/>
                <a:cs typeface="Arial"/>
              </a:rPr>
              <a:t>3 month</a:t>
            </a:r>
            <a:endParaRPr lang="ja-JP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直方体 4"/>
          <p:cNvSpPr/>
          <p:nvPr/>
        </p:nvSpPr>
        <p:spPr>
          <a:xfrm>
            <a:off x="1905000" y="2168525"/>
            <a:ext cx="1905000" cy="1524000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Introductory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Phase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6 month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直方体 5"/>
          <p:cNvSpPr/>
          <p:nvPr/>
        </p:nvSpPr>
        <p:spPr>
          <a:xfrm>
            <a:off x="3429000" y="2152650"/>
            <a:ext cx="3657600" cy="152400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Implementation phase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2 years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直方体 6"/>
          <p:cNvSpPr/>
          <p:nvPr/>
        </p:nvSpPr>
        <p:spPr>
          <a:xfrm>
            <a:off x="6705600" y="2152650"/>
            <a:ext cx="2133600" cy="152400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Maintenance phase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On going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04800" y="4095750"/>
            <a:ext cx="1371600" cy="1905000"/>
          </a:xfrm>
          <a:prstGeom prst="wedgeRoundRectCallout">
            <a:avLst>
              <a:gd name="adj1" fmla="val -389"/>
              <a:gd name="adj2" fmla="val -76045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Situation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Training of managers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752600" y="4079875"/>
            <a:ext cx="1371600" cy="1905000"/>
          </a:xfrm>
          <a:prstGeom prst="wedgeRoundRectCallout">
            <a:avLst>
              <a:gd name="adj1" fmla="val -389"/>
              <a:gd name="adj2" fmla="val -7604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Training of staff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Sorting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Setting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Shining</a:t>
            </a: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3200400" y="4111625"/>
            <a:ext cx="3429000" cy="1905000"/>
          </a:xfrm>
          <a:prstGeom prst="wedgeRoundRectCallout">
            <a:avLst>
              <a:gd name="adj1" fmla="val -5668"/>
              <a:gd name="adj2" fmla="val -7171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Standardizing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Sustaining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Expansion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areas to practice 5S activities</a:t>
            </a:r>
            <a:endParaRPr lang="en-US" altLang="ja-JP" dirty="0">
              <a:solidFill>
                <a:srgbClr val="0000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ja-JP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629400" y="4079875"/>
            <a:ext cx="1905000" cy="1905000"/>
          </a:xfrm>
          <a:prstGeom prst="wedgeRoundRectCallout">
            <a:avLst>
              <a:gd name="adj1" fmla="val -389"/>
              <a:gd name="adj2" fmla="val -76045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Continue 5S cycle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5S</a:t>
            </a:r>
            <a:r>
              <a:rPr lang="en-US" altLang="ja-JP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-KAIZEN-</a:t>
            </a:r>
            <a:r>
              <a:rPr lang="en-US" altLang="ja-JP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TQM Phases</a:t>
            </a:r>
            <a:endParaRPr lang="ja-JP" alt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626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143CD73-DCD0-E649-A5EB-55CF509129C9}" type="slidenum">
              <a:rPr kumimoji="0" lang="en-US" altLang="ja-JP" sz="1000">
                <a:solidFill>
                  <a:schemeClr val="tx2"/>
                </a:solidFill>
                <a:latin typeface="Arial"/>
                <a:cs typeface="Arial"/>
              </a:rPr>
              <a:pPr/>
              <a:t>45</a:t>
            </a:fld>
            <a:endParaRPr kumimoji="0" lang="en-US" altLang="ja-JP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83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000000"/>
                </a:solidFill>
                <a:latin typeface="Arial"/>
                <a:cs typeface="Arial"/>
              </a:rPr>
              <a:t>Target of </a:t>
            </a:r>
            <a:r>
              <a:rPr lang="en-US" altLang="ja-JP" sz="3600" b="1" dirty="0" smtClean="0">
                <a:solidFill>
                  <a:srgbClr val="000000"/>
                </a:solidFill>
                <a:latin typeface="Arial"/>
                <a:cs typeface="Arial"/>
              </a:rPr>
              <a:t>5S</a:t>
            </a:r>
            <a:endParaRPr lang="ja-JP" altLang="en-US" sz="3600" b="1" dirty="0">
              <a:solidFill>
                <a:srgbClr val="000000"/>
              </a:solidFill>
              <a:latin typeface="Arial"/>
              <a:ea typeface="HGP明朝E" charset="0"/>
              <a:cs typeface="Arial"/>
            </a:endParaRPr>
          </a:p>
        </p:txBody>
      </p:sp>
      <p:sp>
        <p:nvSpPr>
          <p:cNvPr id="6963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ja-JP" dirty="0">
                <a:latin typeface="Arial"/>
                <a:cs typeface="Arial"/>
              </a:rPr>
              <a:t>Targets of Five-S include:</a:t>
            </a:r>
          </a:p>
          <a:p>
            <a:pPr>
              <a:buFontTx/>
              <a:buNone/>
            </a:pPr>
            <a:endParaRPr lang="en-US" altLang="ja-JP" dirty="0">
              <a:latin typeface="Arial"/>
              <a:cs typeface="Arial"/>
            </a:endParaRP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changeovers leading to product/ service diversification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defects leading to higher quality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waste leading to lower cost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delays leading to on time delivery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injuries promoting safety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breakdowns bringing better maintenance</a:t>
            </a:r>
          </a:p>
        </p:txBody>
      </p:sp>
      <p:sp>
        <p:nvSpPr>
          <p:cNvPr id="6963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A4AE53A-1440-6842-BCCC-15E079C554BA}" type="slidenum">
              <a:rPr kumimoji="0" lang="en-US" altLang="ja-JP" sz="1000">
                <a:solidFill>
                  <a:schemeClr val="tx2"/>
                </a:solidFill>
                <a:latin typeface="Candara" charset="0"/>
              </a:rPr>
              <a:pPr/>
              <a:t>46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5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9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Remember (1/2)</a:t>
            </a:r>
            <a:endParaRPr lang="en-US" altLang="ja-JP" sz="3900" b="1" dirty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2800" dirty="0">
                <a:latin typeface="Arial"/>
                <a:cs typeface="Arial"/>
              </a:rPr>
              <a:t>5S implementation can </a:t>
            </a:r>
            <a:r>
              <a:rPr lang="en-US" altLang="ja-JP" sz="2800" dirty="0">
                <a:solidFill>
                  <a:srgbClr val="0000FF"/>
                </a:solidFill>
                <a:latin typeface="Arial"/>
                <a:cs typeface="Arial"/>
              </a:rPr>
              <a:t>improve both working environment and the service content</a:t>
            </a:r>
            <a:r>
              <a:rPr lang="en-US" altLang="ja-JP" sz="2800" dirty="0">
                <a:latin typeface="Arial"/>
                <a:cs typeface="Arial"/>
              </a:rPr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latin typeface="Arial"/>
                <a:cs typeface="Arial"/>
              </a:rPr>
              <a:t>Benefits on WEI will be better realized as you go along the training.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800" dirty="0">
                <a:solidFill>
                  <a:srgbClr val="0000FF"/>
                </a:solidFill>
                <a:latin typeface="Arial"/>
                <a:cs typeface="Arial"/>
              </a:rPr>
              <a:t>Go systematically to implement S1-S5</a:t>
            </a:r>
            <a:r>
              <a:rPr lang="en-US" altLang="ja-JP" sz="2800" dirty="0">
                <a:latin typeface="Arial"/>
                <a:cs typeface="Arial"/>
              </a:rPr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latin typeface="Arial"/>
                <a:cs typeface="Arial"/>
              </a:rPr>
              <a:t>Sort necessary &amp; unnecessary items;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latin typeface="Arial"/>
                <a:cs typeface="Arial"/>
              </a:rPr>
              <a:t>Arrange items according to work flow;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latin typeface="Arial"/>
                <a:cs typeface="Arial"/>
              </a:rPr>
              <a:t>Make workplace and tools shining (daily cleaning);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latin typeface="Arial"/>
                <a:cs typeface="Arial"/>
              </a:rPr>
              <a:t>Standardize </a:t>
            </a:r>
            <a:r>
              <a:rPr lang="en-US" dirty="0">
                <a:latin typeface="Arial"/>
                <a:cs typeface="Arial"/>
              </a:rPr>
              <a:t>“</a:t>
            </a:r>
            <a:r>
              <a:rPr lang="en-US" altLang="ja-JP" dirty="0">
                <a:latin typeface="Arial"/>
                <a:cs typeface="Arial"/>
              </a:rPr>
              <a:t>sort-set-shine</a:t>
            </a:r>
            <a:r>
              <a:rPr lang="en-US" dirty="0">
                <a:latin typeface="Arial"/>
                <a:cs typeface="Arial"/>
              </a:rPr>
              <a:t>”</a:t>
            </a:r>
            <a:r>
              <a:rPr lang="en-US" altLang="ja-JP" dirty="0">
                <a:latin typeface="Arial"/>
                <a:cs typeface="Arial"/>
              </a:rPr>
              <a:t> process; and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latin typeface="Arial"/>
                <a:cs typeface="Arial"/>
              </a:rPr>
              <a:t>Workers acquire positive attitude to sustain &amp; improve quality of health services.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25320716-D38C-EA47-84A3-9FB608316CA3}" type="slidenum">
              <a:rPr lang="en-US" altLang="ja-JP">
                <a:solidFill>
                  <a:srgbClr val="B5A788"/>
                </a:solidFill>
              </a:rPr>
              <a:pPr eaLnBrk="1" hangingPunct="1"/>
              <a:t>47</a:t>
            </a:fld>
            <a:endParaRPr lang="en-US" altLang="ja-JP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9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Remember (2/2)</a:t>
            </a:r>
            <a:endParaRPr lang="en-US" altLang="ja-JP" sz="3900" b="1" dirty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2800" dirty="0">
                <a:latin typeface="Arial"/>
                <a:cs typeface="Arial"/>
              </a:rPr>
              <a:t>Effectiveness of 5S in improving health care services content: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solidFill>
                  <a:srgbClr val="0000FF"/>
                </a:solidFill>
                <a:latin typeface="Arial"/>
                <a:cs typeface="Arial"/>
              </a:rPr>
              <a:t>Complement to patient safety efforts</a:t>
            </a:r>
            <a:r>
              <a:rPr lang="en-US" altLang="ja-JP" dirty="0">
                <a:latin typeface="Arial"/>
                <a:cs typeface="Arial"/>
              </a:rPr>
              <a:t>, e.g.,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ja-JP" sz="2800" dirty="0">
                <a:latin typeface="Arial"/>
                <a:cs typeface="Arial"/>
              </a:rPr>
              <a:t>Minimizes chances of providing wrong medicine, and treating wrong patients through </a:t>
            </a:r>
            <a:r>
              <a:rPr lang="en-US" altLang="ja-JP" sz="2800" u="sng" dirty="0">
                <a:latin typeface="Arial"/>
                <a:cs typeface="Arial"/>
              </a:rPr>
              <a:t>proper sorting </a:t>
            </a:r>
            <a:r>
              <a:rPr lang="en-US" altLang="ja-JP" sz="2800" dirty="0">
                <a:latin typeface="Arial"/>
                <a:cs typeface="Arial"/>
              </a:rPr>
              <a:t>(</a:t>
            </a:r>
            <a:r>
              <a:rPr lang="en-US" altLang="ja-JP" sz="2800" i="1" dirty="0">
                <a:latin typeface="Arial"/>
                <a:cs typeface="Arial"/>
              </a:rPr>
              <a:t>files, records</a:t>
            </a:r>
            <a:r>
              <a:rPr lang="en-US" altLang="ja-JP" sz="2800" dirty="0">
                <a:latin typeface="Arial"/>
                <a:cs typeface="Arial"/>
              </a:rPr>
              <a:t>) and </a:t>
            </a:r>
            <a:r>
              <a:rPr lang="en-US" altLang="ja-JP" sz="2800" u="sng" dirty="0">
                <a:latin typeface="Arial"/>
                <a:cs typeface="Arial"/>
              </a:rPr>
              <a:t>appropriate labeling</a:t>
            </a:r>
            <a:r>
              <a:rPr lang="en-US" altLang="ja-JP" sz="2800" dirty="0">
                <a:latin typeface="Arial"/>
                <a:cs typeface="Arial"/>
              </a:rPr>
              <a:t> (</a:t>
            </a:r>
            <a:r>
              <a:rPr lang="en-US" altLang="ja-JP" sz="2800" i="1" dirty="0">
                <a:latin typeface="Arial"/>
                <a:cs typeface="Arial"/>
              </a:rPr>
              <a:t>medicines, op-sites</a:t>
            </a:r>
            <a:r>
              <a:rPr lang="en-US" altLang="ja-JP" sz="2800" dirty="0">
                <a:latin typeface="Arial"/>
                <a:cs typeface="Arial"/>
              </a:rPr>
              <a:t>), as well as, use of checklist to avoid leaving items (</a:t>
            </a:r>
            <a:r>
              <a:rPr lang="en-US" altLang="ja-JP" sz="2800" i="1" dirty="0">
                <a:latin typeface="Arial"/>
                <a:cs typeface="Arial"/>
              </a:rPr>
              <a:t>such as gauze and scissors</a:t>
            </a:r>
            <a:r>
              <a:rPr lang="en-US" altLang="ja-JP" sz="2800" dirty="0">
                <a:latin typeface="Arial"/>
                <a:cs typeface="Arial"/>
              </a:rPr>
              <a:t>)</a:t>
            </a:r>
            <a:r>
              <a:rPr lang="en-US" altLang="ja-JP" sz="2800" i="1" dirty="0">
                <a:latin typeface="Arial"/>
                <a:cs typeface="Arial"/>
              </a:rPr>
              <a:t> </a:t>
            </a:r>
            <a:r>
              <a:rPr lang="en-US" altLang="ja-JP" sz="2800" dirty="0">
                <a:latin typeface="Arial"/>
                <a:cs typeface="Arial"/>
              </a:rPr>
              <a:t>by use of </a:t>
            </a:r>
            <a:r>
              <a:rPr lang="en-US" altLang="ja-JP" sz="2800" u="sng" dirty="0">
                <a:latin typeface="Arial"/>
                <a:cs typeface="Arial"/>
              </a:rPr>
              <a:t>safe surgery checklist</a:t>
            </a:r>
            <a:r>
              <a:rPr lang="en-US" altLang="ja-JP" sz="2800" dirty="0">
                <a:latin typeface="Arial"/>
                <a:cs typeface="Arial"/>
              </a:rPr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ja-JP" dirty="0">
                <a:solidFill>
                  <a:srgbClr val="0000FF"/>
                </a:solidFill>
                <a:latin typeface="Arial"/>
                <a:cs typeface="Arial"/>
              </a:rPr>
              <a:t>Contribute to better continuum of care</a:t>
            </a:r>
            <a:r>
              <a:rPr lang="en-US" altLang="ja-JP" dirty="0">
                <a:latin typeface="Arial"/>
                <a:cs typeface="Arial"/>
              </a:rPr>
              <a:t>, e.g.,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ja-JP" sz="2800" dirty="0">
                <a:latin typeface="Arial"/>
                <a:cs typeface="Arial"/>
              </a:rPr>
              <a:t>Use of patient </a:t>
            </a:r>
            <a:r>
              <a:rPr lang="en-US" altLang="ja-JP" sz="2800" u="sng" dirty="0">
                <a:latin typeface="Arial"/>
                <a:cs typeface="Arial"/>
              </a:rPr>
              <a:t>discharge checklists </a:t>
            </a:r>
            <a:r>
              <a:rPr lang="en-US" altLang="ja-JP" sz="2800" dirty="0">
                <a:latin typeface="Arial"/>
                <a:cs typeface="Arial"/>
              </a:rPr>
              <a:t>ensure correct linkages to needed services. </a:t>
            </a:r>
          </a:p>
          <a:p>
            <a:pPr eaLnBrk="1" hangingPunct="1"/>
            <a:endParaRPr lang="en-US" altLang="ja-JP" dirty="0">
              <a:latin typeface="Gill Sans MT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 eaLnBrk="1" hangingPunct="1"/>
            <a:fld id="{3A3E2FE3-3E7B-7B43-A608-9679165A0A00}" type="slidenum">
              <a:rPr lang="en-US" altLang="ja-JP">
                <a:solidFill>
                  <a:srgbClr val="B5A788"/>
                </a:solidFill>
              </a:rPr>
              <a:pPr eaLnBrk="1" hangingPunct="1"/>
              <a:t>48</a:t>
            </a:fld>
            <a:endParaRPr lang="en-US" altLang="ja-JP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9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>
                <a:latin typeface="Arial"/>
                <a:cs typeface="Arial"/>
              </a:rPr>
              <a:t>Example of 5S activities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95567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altLang="ja-JP" dirty="0">
                <a:latin typeface="Arial"/>
                <a:cs typeface="Arial"/>
              </a:rPr>
              <a:t>Before 5S (2009)</a:t>
            </a:r>
          </a:p>
          <a:p>
            <a:pPr algn="ctr"/>
            <a:r>
              <a:rPr lang="en-US" altLang="ja-JP" sz="2100" b="0" dirty="0">
                <a:latin typeface="Arial"/>
                <a:cs typeface="Arial"/>
              </a:rPr>
              <a:t>Disorganized items in the store. Took long time to searching items </a:t>
            </a:r>
            <a:r>
              <a:rPr lang="en-US" altLang="ja-JP" sz="2100" b="0" dirty="0" smtClean="0">
                <a:latin typeface="Arial"/>
                <a:cs typeface="Arial"/>
              </a:rPr>
              <a:t>needed</a:t>
            </a:r>
            <a:endParaRPr lang="ja-JP" altLang="en-US" sz="2100" b="0" dirty="0">
              <a:latin typeface="Arial"/>
              <a:cs typeface="Arial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11080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altLang="ja-JP" dirty="0">
                <a:latin typeface="Arial"/>
                <a:cs typeface="Arial"/>
              </a:rPr>
              <a:t>After 5S (2010)</a:t>
            </a:r>
          </a:p>
          <a:p>
            <a:pPr algn="ctr"/>
            <a:r>
              <a:rPr lang="en-US" altLang="ja-JP" sz="2100" b="0" dirty="0">
                <a:latin typeface="Arial"/>
                <a:cs typeface="Arial"/>
              </a:rPr>
              <a:t>Use labeling and organize items lead to minimize time for searching items, easy to control stocks </a:t>
            </a:r>
            <a:endParaRPr lang="ja-JP" altLang="en-US" sz="2100" b="0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49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10" name="コンテンツ プレースホルダー 8" descr="BMC before 5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コンテンツ プレースホルダー 1" descr="IMG_462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607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  <a:t>Work together and do something with big positive attitude?</a:t>
            </a:r>
            <a:endParaRPr kumimoji="1" lang="ja-JP" alt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b="1" smtClean="0">
                <a:latin typeface="Arial"/>
                <a:cs typeface="Arial"/>
              </a:rPr>
              <a:t>5</a:t>
            </a:fld>
            <a:endParaRPr lang="en-US" b="1" dirty="0">
              <a:latin typeface="Arial"/>
              <a:cs typeface="Arial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00400"/>
            <a:ext cx="2794000" cy="24962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057400"/>
            <a:ext cx="548890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Arial"/>
                <a:cs typeface="Arial"/>
              </a:rPr>
              <a:t>Example of 5S activities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1184275"/>
          </a:xfrm>
        </p:spPr>
        <p:txBody>
          <a:bodyPr/>
          <a:lstStyle/>
          <a:p>
            <a:pPr algn="ctr"/>
            <a:r>
              <a:rPr kumimoji="1" lang="en-US" altLang="ja-JP" dirty="0" smtClean="0">
                <a:latin typeface="Arial"/>
                <a:cs typeface="Arial"/>
              </a:rPr>
              <a:t>Before 5S</a:t>
            </a:r>
          </a:p>
          <a:p>
            <a:pPr algn="ctr"/>
            <a:r>
              <a:rPr kumimoji="1" lang="en-US" altLang="ja-JP" sz="2000" b="0" dirty="0" smtClean="0">
                <a:latin typeface="Arial"/>
                <a:cs typeface="Arial"/>
              </a:rPr>
              <a:t>Disorganized </a:t>
            </a:r>
            <a:r>
              <a:rPr lang="en-US" altLang="ja-JP" sz="2000" b="0" dirty="0" smtClean="0">
                <a:latin typeface="Arial"/>
                <a:cs typeface="Arial"/>
              </a:rPr>
              <a:t>ca</a:t>
            </a:r>
            <a:r>
              <a:rPr kumimoji="1" lang="en-US" altLang="ja-JP" sz="2000" b="0" dirty="0" smtClean="0">
                <a:latin typeface="Arial"/>
                <a:cs typeface="Arial"/>
              </a:rPr>
              <a:t>binet in a ward at </a:t>
            </a:r>
            <a:r>
              <a:rPr lang="en-US" altLang="ja-JP" sz="2000" b="0" dirty="0" err="1">
                <a:latin typeface="Arial"/>
                <a:cs typeface="Arial"/>
              </a:rPr>
              <a:t>U</a:t>
            </a:r>
            <a:r>
              <a:rPr kumimoji="1" lang="en-US" altLang="ja-JP" sz="2000" b="0" dirty="0" err="1" smtClean="0">
                <a:latin typeface="Arial"/>
                <a:cs typeface="Arial"/>
              </a:rPr>
              <a:t>sangi</a:t>
            </a:r>
            <a:r>
              <a:rPr kumimoji="1" lang="en-US" altLang="ja-JP" sz="2000" b="0" dirty="0" smtClean="0">
                <a:latin typeface="Arial"/>
                <a:cs typeface="Arial"/>
              </a:rPr>
              <a:t> DH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1184275"/>
          </a:xfrm>
        </p:spPr>
        <p:txBody>
          <a:bodyPr/>
          <a:lstStyle/>
          <a:p>
            <a:pPr algn="ctr"/>
            <a:r>
              <a:rPr lang="en-US" altLang="ja-JP" dirty="0" smtClean="0">
                <a:latin typeface="Arial"/>
                <a:cs typeface="Arial"/>
              </a:rPr>
              <a:t>After 5S</a:t>
            </a: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50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コンテンツ プレースホルダー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702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314074" y="4823160"/>
            <a:ext cx="8616560" cy="543087"/>
          </a:xfrm>
        </p:spPr>
        <p:txBody>
          <a:bodyPr>
            <a:noAutofit/>
          </a:bodyPr>
          <a:lstStyle/>
          <a:p>
            <a:pPr algn="ctr"/>
            <a:r>
              <a:rPr lang="en-US" altLang="ja-JP" sz="1800" dirty="0" smtClean="0">
                <a:latin typeface="Arial"/>
                <a:cs typeface="Arial"/>
              </a:rPr>
              <a:t>Using color coding for </a:t>
            </a:r>
            <a:r>
              <a:rPr kumimoji="1" lang="en-US" altLang="ja-JP" sz="1800" dirty="0" smtClean="0">
                <a:latin typeface="Arial"/>
                <a:cs typeface="Arial"/>
              </a:rPr>
              <a:t>Visual control of ampules in a ward at MNH </a:t>
            </a:r>
            <a:endParaRPr kumimoji="1" lang="ja-JP" altLang="en-US" sz="1800" dirty="0">
              <a:latin typeface="Arial"/>
              <a:cs typeface="Arial"/>
            </a:endParaRPr>
          </a:p>
        </p:txBody>
      </p:sp>
      <p:pic>
        <p:nvPicPr>
          <p:cNvPr id="10" name="図プレースホルダー 9" descr="DSCF398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0372" y="221024"/>
            <a:ext cx="6008735" cy="4506551"/>
          </a:xfrm>
        </p:spPr>
      </p:pic>
      <p:sp>
        <p:nvSpPr>
          <p:cNvPr id="9" name="テキスト プレースホルダー 8"/>
          <p:cNvSpPr>
            <a:spLocks noGrp="1"/>
          </p:cNvSpPr>
          <p:nvPr>
            <p:ph type="body" sz="half" idx="2"/>
          </p:nvPr>
        </p:nvSpPr>
        <p:spPr>
          <a:xfrm>
            <a:off x="314074" y="5387270"/>
            <a:ext cx="2635493" cy="579768"/>
          </a:xfrm>
          <a:solidFill>
            <a:srgbClr val="00800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kumimoji="1" lang="en-US" altLang="ja-JP" sz="1800" dirty="0" smtClean="0">
                <a:solidFill>
                  <a:schemeClr val="bg1"/>
                </a:solidFill>
                <a:latin typeface="Arial"/>
                <a:cs typeface="Arial"/>
              </a:rPr>
              <a:t>Green means </a:t>
            </a:r>
          </a:p>
          <a:p>
            <a:pPr algn="ctr"/>
            <a:r>
              <a:rPr kumimoji="1" lang="en-US" altLang="ja-JP" sz="1800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kumimoji="1" lang="en-US" altLang="ja-JP" sz="1800" i="1" dirty="0" smtClean="0">
                <a:solidFill>
                  <a:schemeClr val="bg1"/>
                </a:solidFill>
                <a:latin typeface="Arial"/>
                <a:cs typeface="Arial"/>
              </a:rPr>
              <a:t>enough stock”</a:t>
            </a:r>
            <a:endParaRPr kumimoji="1" lang="en-US" altLang="ja-JP" dirty="0" smtClean="0">
              <a:latin typeface="Arial"/>
              <a:cs typeface="Arial"/>
            </a:endParaRPr>
          </a:p>
        </p:txBody>
      </p:sp>
      <p:sp>
        <p:nvSpPr>
          <p:cNvPr id="12" name="テキスト プレースホルダー 8"/>
          <p:cNvSpPr txBox="1">
            <a:spLocks/>
          </p:cNvSpPr>
          <p:nvPr/>
        </p:nvSpPr>
        <p:spPr>
          <a:xfrm>
            <a:off x="2949567" y="5387270"/>
            <a:ext cx="2881293" cy="5797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 smtClean="0">
                <a:latin typeface="Arial"/>
                <a:cs typeface="Arial"/>
              </a:rPr>
              <a:t>Yellow means giving warning on </a:t>
            </a:r>
          </a:p>
          <a:p>
            <a:pPr algn="ctr"/>
            <a:r>
              <a:rPr lang="en-US" altLang="ja-JP" sz="1800" dirty="0" smtClean="0">
                <a:latin typeface="Arial"/>
                <a:cs typeface="Arial"/>
              </a:rPr>
              <a:t>“</a:t>
            </a:r>
            <a:r>
              <a:rPr lang="en-US" altLang="ja-JP" sz="1800" i="1" dirty="0" smtClean="0">
                <a:latin typeface="Arial"/>
                <a:cs typeface="Arial"/>
              </a:rPr>
              <a:t>stock is getting less”</a:t>
            </a:r>
            <a:endParaRPr lang="en-US" altLang="ja-JP" sz="1800" dirty="0" smtClean="0">
              <a:latin typeface="Arial"/>
              <a:cs typeface="Arial"/>
            </a:endParaRPr>
          </a:p>
        </p:txBody>
      </p:sp>
      <p:sp>
        <p:nvSpPr>
          <p:cNvPr id="13" name="テキスト プレースホルダー 8"/>
          <p:cNvSpPr txBox="1">
            <a:spLocks/>
          </p:cNvSpPr>
          <p:nvPr/>
        </p:nvSpPr>
        <p:spPr>
          <a:xfrm>
            <a:off x="5830860" y="5394647"/>
            <a:ext cx="3099774" cy="57976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kumimoji="1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 smtClean="0">
                <a:latin typeface="Arial"/>
                <a:cs typeface="Arial"/>
              </a:rPr>
              <a:t>Red means giving warning on </a:t>
            </a:r>
          </a:p>
          <a:p>
            <a:pPr algn="ctr"/>
            <a:r>
              <a:rPr lang="en-US" altLang="ja-JP" sz="1800" dirty="0" smtClean="0">
                <a:latin typeface="Arial"/>
                <a:cs typeface="Arial"/>
              </a:rPr>
              <a:t>“close to </a:t>
            </a:r>
            <a:r>
              <a:rPr lang="en-US" altLang="ja-JP" sz="1800" i="1" dirty="0" smtClean="0">
                <a:latin typeface="Arial"/>
                <a:cs typeface="Arial"/>
              </a:rPr>
              <a:t>stock out and refill ”</a:t>
            </a:r>
            <a:endParaRPr lang="en-US" altLang="ja-JP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03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Arial"/>
                <a:cs typeface="Arial"/>
              </a:rPr>
              <a:t>Wrap-up</a:t>
            </a:r>
            <a:endParaRPr kumimoji="1" lang="ja-JP" altLang="en-US" sz="3600" b="1" dirty="0">
              <a:latin typeface="Arial"/>
              <a:cs typeface="Arial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sz="2800" dirty="0" smtClean="0">
                <a:latin typeface="Arial"/>
                <a:cs typeface="Arial"/>
              </a:rPr>
              <a:t>Positive attitude is very important for implementation of 5S activities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It </a:t>
            </a:r>
            <a:r>
              <a:rPr lang="en-US" altLang="ja-JP" sz="2800" dirty="0">
                <a:latin typeface="Arial"/>
                <a:cs typeface="Arial"/>
              </a:rPr>
              <a:t>is not “Cleaning Campaign”</a:t>
            </a:r>
            <a:endParaRPr lang="ja-JP" altLang="en-US" sz="2800" dirty="0">
              <a:latin typeface="Arial"/>
              <a:cs typeface="Arial"/>
            </a:endParaRPr>
          </a:p>
          <a:p>
            <a:r>
              <a:rPr lang="en-US" altLang="ja-JP" sz="2800" dirty="0" smtClean="0">
                <a:latin typeface="Arial"/>
                <a:cs typeface="Arial"/>
              </a:rPr>
              <a:t>5S </a:t>
            </a:r>
            <a:r>
              <a:rPr lang="en-US" altLang="ja-JP" sz="2800" dirty="0">
                <a:latin typeface="Arial"/>
                <a:cs typeface="Arial"/>
              </a:rPr>
              <a:t>activities are to create good working environment through reduction of  “</a:t>
            </a:r>
            <a:r>
              <a:rPr lang="en-US" altLang="ja-JP" sz="2800" dirty="0" err="1">
                <a:latin typeface="Arial"/>
                <a:cs typeface="Arial"/>
              </a:rPr>
              <a:t>Muri</a:t>
            </a:r>
            <a:r>
              <a:rPr lang="en-US" altLang="ja-JP" sz="2800" dirty="0" smtClean="0">
                <a:latin typeface="Arial"/>
                <a:cs typeface="Arial"/>
              </a:rPr>
              <a:t>”(overburden), </a:t>
            </a:r>
            <a:r>
              <a:rPr lang="en-US" altLang="ja-JP" sz="2800" dirty="0">
                <a:latin typeface="Arial"/>
                <a:cs typeface="Arial"/>
              </a:rPr>
              <a:t>“Mura</a:t>
            </a:r>
            <a:r>
              <a:rPr lang="en-US" altLang="ja-JP" sz="2800" dirty="0" smtClean="0">
                <a:latin typeface="Arial"/>
                <a:cs typeface="Arial"/>
              </a:rPr>
              <a:t>”(unevenness), </a:t>
            </a:r>
            <a:r>
              <a:rPr lang="en-US" altLang="ja-JP" sz="2800" dirty="0">
                <a:latin typeface="Arial"/>
                <a:cs typeface="Arial"/>
              </a:rPr>
              <a:t>and “</a:t>
            </a:r>
            <a:r>
              <a:rPr lang="en-US" altLang="ja-JP" sz="2800" dirty="0" err="1">
                <a:latin typeface="Arial"/>
                <a:cs typeface="Arial"/>
              </a:rPr>
              <a:t>Muda</a:t>
            </a:r>
            <a:r>
              <a:rPr lang="en-US" altLang="ja-JP" sz="2800" dirty="0" smtClean="0">
                <a:latin typeface="Arial"/>
                <a:cs typeface="Arial"/>
              </a:rPr>
              <a:t>”(waste)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5S can identify and reduce “abnormalities” and  “waste”, improve “team work”, “cleanness”, “safety” and “productivity”</a:t>
            </a:r>
          </a:p>
          <a:p>
            <a:r>
              <a:rPr lang="en-US" altLang="ja-JP" sz="2800" dirty="0" smtClean="0">
                <a:latin typeface="Arial"/>
                <a:cs typeface="Arial"/>
              </a:rPr>
              <a:t>It is a basis of organization management</a:t>
            </a:r>
          </a:p>
          <a:p>
            <a:endParaRPr lang="en-US" altLang="ja-JP" sz="2800" dirty="0" smtClean="0">
              <a:latin typeface="Arial"/>
              <a:cs typeface="Arial"/>
            </a:endParaRPr>
          </a:p>
          <a:p>
            <a:endParaRPr lang="en-US" altLang="ja-JP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245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76517"/>
            <a:ext cx="7772400" cy="1301108"/>
          </a:xfrm>
        </p:spPr>
        <p:txBody>
          <a:bodyPr/>
          <a:lstStyle/>
          <a:p>
            <a:r>
              <a:rPr kumimoji="1" lang="en-US" altLang="ja-JP" dirty="0" smtClean="0">
                <a:latin typeface="Arial"/>
                <a:cs typeface="Arial"/>
              </a:rPr>
              <a:t>Thank you for listening !</a:t>
            </a:r>
            <a:endParaRPr kumimoji="1" lang="ja-JP" altLang="en-US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56" y="2991956"/>
            <a:ext cx="1774313" cy="28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7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Autofit/>
          </a:bodyPr>
          <a:lstStyle/>
          <a:p>
            <a:r>
              <a:rPr kumimoji="1" lang="en-US" altLang="ja-JP" sz="2800" b="1" dirty="0" smtClean="0">
                <a:solidFill>
                  <a:srgbClr val="000000"/>
                </a:solidFill>
                <a:latin typeface="Arial"/>
                <a:cs typeface="Arial"/>
              </a:rPr>
              <a:t>Even you are positive thinker, </a:t>
            </a:r>
            <a:br>
              <a:rPr kumimoji="1" lang="en-US" altLang="ja-JP" sz="2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ja-JP" sz="2800" b="1" dirty="0" smtClean="0">
                <a:solidFill>
                  <a:srgbClr val="000000"/>
                </a:solidFill>
                <a:latin typeface="Arial"/>
                <a:cs typeface="Arial"/>
              </a:rPr>
              <a:t>you </a:t>
            </a:r>
            <a:r>
              <a:rPr kumimoji="1" lang="en-US" altLang="ja-JP" sz="2800" b="1" dirty="0" smtClean="0">
                <a:solidFill>
                  <a:srgbClr val="000000"/>
                </a:solidFill>
                <a:latin typeface="Arial"/>
                <a:cs typeface="Arial"/>
              </a:rPr>
              <a:t>still need something to make your ideas </a:t>
            </a:r>
            <a:r>
              <a:rPr lang="en-US" altLang="ja-JP" sz="2800" b="1" dirty="0" smtClean="0">
                <a:solidFill>
                  <a:srgbClr val="000000"/>
                </a:solidFill>
                <a:latin typeface="Arial"/>
                <a:cs typeface="Arial"/>
              </a:rPr>
              <a:t>realistic</a:t>
            </a:r>
            <a:r>
              <a:rPr kumimoji="1" lang="en-US" altLang="ja-JP" sz="28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kumimoji="1" lang="ja-JP" altLang="en-US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b="1" smtClean="0">
                <a:latin typeface="Arial"/>
                <a:cs typeface="Arial"/>
              </a:rPr>
              <a:t>6</a:t>
            </a:fld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14600"/>
            <a:ext cx="3790774" cy="3581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76600" y="1752600"/>
            <a:ext cx="2963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00"/>
                </a:solidFill>
                <a:latin typeface="Arial"/>
                <a:cs typeface="Arial"/>
              </a:rPr>
              <a:t>You need tools !</a:t>
            </a:r>
            <a:endParaRPr kumimoji="1" lang="ja-JP" alt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2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  <a:t>There are useful tools</a:t>
            </a:r>
            <a:endParaRPr kumimoji="1" lang="ja-JP" alt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b="1" smtClean="0">
                <a:latin typeface="Arial"/>
                <a:cs typeface="Arial"/>
              </a:rPr>
              <a:t>7</a:t>
            </a:fld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2095500" cy="4699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1676400"/>
            <a:ext cx="6576646" cy="38862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58812" y="3048000"/>
            <a:ext cx="3639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rgbClr val="FFFF00"/>
                </a:solidFill>
                <a:latin typeface="Arial"/>
                <a:cs typeface="Arial"/>
              </a:rPr>
              <a:t>5S</a:t>
            </a:r>
          </a:p>
          <a:p>
            <a:pPr algn="ctr"/>
            <a:r>
              <a:rPr kumimoji="1" lang="en-US" altLang="ja-JP" sz="4800" b="1" dirty="0" smtClean="0">
                <a:solidFill>
                  <a:srgbClr val="FFFF00"/>
                </a:solidFill>
                <a:latin typeface="Arial"/>
                <a:cs typeface="Arial"/>
              </a:rPr>
              <a:t>approaches</a:t>
            </a:r>
            <a:endParaRPr kumimoji="1" lang="ja-JP" altLang="en-US" sz="4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78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  <a:t>What is 5S ?</a:t>
            </a:r>
            <a:endParaRPr kumimoji="1" lang="ja-JP" alt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40000"/>
              </a:lnSpc>
              <a:spcAft>
                <a:spcPts val="600"/>
              </a:spcAft>
              <a:defRPr/>
            </a:pPr>
            <a:r>
              <a:rPr lang="en-US" altLang="ja-JP" sz="3300" u="sng" dirty="0">
                <a:latin typeface="Arial"/>
                <a:ea typeface="ＭＳ 明朝" charset="0"/>
                <a:cs typeface="Arial"/>
              </a:rPr>
              <a:t>5S is a philosophy and a way of organizing and managing the workspace and work flow </a:t>
            </a:r>
            <a:r>
              <a:rPr lang="en-US" altLang="ja-JP" sz="3300" dirty="0">
                <a:latin typeface="Arial"/>
                <a:ea typeface="ＭＳ 明朝" charset="0"/>
                <a:cs typeface="Arial"/>
              </a:rPr>
              <a:t>with the intent to improve efficiency by eliminating </a:t>
            </a:r>
            <a:r>
              <a:rPr lang="en-US" altLang="ja-JP" sz="3300" dirty="0">
                <a:latin typeface="Arial"/>
                <a:cs typeface="Arial"/>
              </a:rPr>
              <a:t>waste</a:t>
            </a:r>
            <a:r>
              <a:rPr lang="en-US" altLang="ja-JP" sz="3300" dirty="0">
                <a:latin typeface="Arial"/>
                <a:ea typeface="ＭＳ 明朝" charset="0"/>
                <a:cs typeface="Arial"/>
              </a:rPr>
              <a:t>, improving </a:t>
            </a:r>
            <a:r>
              <a:rPr lang="en-US" altLang="ja-JP" sz="3300" dirty="0">
                <a:latin typeface="Arial"/>
                <a:cs typeface="Arial"/>
              </a:rPr>
              <a:t>flow</a:t>
            </a:r>
            <a:r>
              <a:rPr lang="en-US" altLang="ja-JP" sz="3300" dirty="0">
                <a:latin typeface="Arial"/>
                <a:ea typeface="ＭＳ 明朝" charset="0"/>
                <a:cs typeface="Arial"/>
              </a:rPr>
              <a:t> and reducing process </a:t>
            </a:r>
            <a:r>
              <a:rPr lang="en-US" altLang="ja-JP" sz="3300" dirty="0">
                <a:latin typeface="Arial"/>
                <a:cs typeface="Arial"/>
              </a:rPr>
              <a:t>unreasonableness</a:t>
            </a:r>
            <a:r>
              <a:rPr lang="en-US" altLang="ja-JP" dirty="0">
                <a:latin typeface="Arial"/>
                <a:ea typeface="ＭＳ 明朝" charset="0"/>
                <a:cs typeface="Arial"/>
              </a:rPr>
              <a:t>.</a:t>
            </a:r>
            <a:endParaRPr lang="en-US" altLang="ja-JP" sz="3600" dirty="0">
              <a:latin typeface="Arial"/>
              <a:ea typeface="ＭＳ 明朝" charset="0"/>
              <a:cs typeface="Arial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altLang="ja-JP" sz="4400" b="1" dirty="0" smtClean="0">
              <a:solidFill>
                <a:srgbClr val="006300"/>
              </a:solidFill>
              <a:latin typeface="Arial"/>
              <a:ea typeface="ＭＳ 明朝" charset="0"/>
              <a:cs typeface="Arial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altLang="ja-JP" sz="4400" b="1" dirty="0" smtClean="0">
                <a:solidFill>
                  <a:srgbClr val="000000"/>
                </a:solidFill>
                <a:latin typeface="Arial"/>
                <a:ea typeface="ＭＳ 明朝" charset="0"/>
                <a:cs typeface="Arial"/>
              </a:rPr>
              <a:t>It </a:t>
            </a:r>
            <a:r>
              <a:rPr lang="en-US" altLang="ja-JP" sz="4400" b="1" dirty="0">
                <a:solidFill>
                  <a:srgbClr val="000000"/>
                </a:solidFill>
                <a:latin typeface="Arial"/>
                <a:ea typeface="ＭＳ 明朝" charset="0"/>
                <a:cs typeface="Arial"/>
              </a:rPr>
              <a:t>is for </a:t>
            </a:r>
            <a:r>
              <a:rPr lang="en-US" altLang="ja-JP" sz="4400" b="1" dirty="0" smtClean="0">
                <a:solidFill>
                  <a:srgbClr val="000000"/>
                </a:solidFill>
                <a:latin typeface="Arial"/>
                <a:ea typeface="ＭＳ 明朝" charset="0"/>
                <a:cs typeface="Arial"/>
              </a:rPr>
              <a:t>improvement of</a:t>
            </a:r>
            <a:endParaRPr lang="en-US" altLang="ja-JP" sz="3600" b="1" dirty="0">
              <a:solidFill>
                <a:srgbClr val="000000"/>
              </a:solidFill>
              <a:latin typeface="Arial"/>
              <a:ea typeface="ＭＳ 明朝" charset="0"/>
              <a:cs typeface="Arial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altLang="ja-JP" sz="4400" b="1" dirty="0" smtClean="0">
                <a:solidFill>
                  <a:srgbClr val="000000"/>
                </a:solidFill>
                <a:latin typeface="Arial"/>
                <a:ea typeface="ＭＳ 明朝" charset="0"/>
                <a:cs typeface="Arial"/>
              </a:rPr>
              <a:t>working environment</a:t>
            </a:r>
            <a:endParaRPr kumimoji="1" lang="ja-JP" altLang="en-US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5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000000"/>
                </a:solidFill>
                <a:latin typeface="Arial"/>
                <a:cs typeface="Arial"/>
              </a:rPr>
              <a:t>What is 5S 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5S activities are to create good working environment through reduction of  “</a:t>
            </a:r>
            <a:r>
              <a:rPr kumimoji="1" lang="en-US" altLang="ja-JP" dirty="0" err="1" smtClean="0">
                <a:latin typeface="Arial"/>
                <a:cs typeface="Arial"/>
              </a:rPr>
              <a:t>Muri</a:t>
            </a:r>
            <a:r>
              <a:rPr kumimoji="1" lang="en-US" altLang="ja-JP" dirty="0" smtClean="0">
                <a:latin typeface="Arial"/>
                <a:cs typeface="Arial"/>
              </a:rPr>
              <a:t>”, “Mura”, and “</a:t>
            </a:r>
            <a:r>
              <a:rPr kumimoji="1" lang="en-US" altLang="ja-JP" dirty="0" err="1" smtClean="0">
                <a:latin typeface="Arial"/>
                <a:cs typeface="Arial"/>
              </a:rPr>
              <a:t>Muda</a:t>
            </a:r>
            <a:r>
              <a:rPr kumimoji="1" lang="en-US" altLang="ja-JP" dirty="0" smtClean="0">
                <a:latin typeface="Arial"/>
                <a:cs typeface="Arial"/>
              </a:rPr>
              <a:t>”</a:t>
            </a:r>
          </a:p>
          <a:p>
            <a:r>
              <a:rPr lang="en-US" altLang="ja-JP" dirty="0" smtClean="0">
                <a:latin typeface="Arial"/>
                <a:cs typeface="Arial"/>
              </a:rPr>
              <a:t>It help to have </a:t>
            </a:r>
            <a:r>
              <a:rPr kumimoji="1" lang="en-US" altLang="ja-JP" dirty="0" smtClean="0">
                <a:latin typeface="Arial"/>
                <a:cs typeface="Arial"/>
              </a:rPr>
              <a:t>a basis of strong management of workplace </a:t>
            </a:r>
          </a:p>
          <a:p>
            <a:r>
              <a:rPr lang="en-US" altLang="ja-JP" dirty="0" smtClean="0">
                <a:latin typeface="Arial"/>
                <a:cs typeface="Arial"/>
              </a:rPr>
              <a:t>What is </a:t>
            </a:r>
            <a:r>
              <a:rPr lang="en-US" altLang="ja-JP" dirty="0">
                <a:latin typeface="Arial"/>
                <a:cs typeface="Arial"/>
              </a:rPr>
              <a:t>“</a:t>
            </a:r>
            <a:r>
              <a:rPr lang="en-US" altLang="ja-JP" dirty="0" err="1">
                <a:latin typeface="Arial"/>
                <a:cs typeface="Arial"/>
              </a:rPr>
              <a:t>Muri</a:t>
            </a:r>
            <a:r>
              <a:rPr lang="en-US" altLang="ja-JP" dirty="0">
                <a:latin typeface="Arial"/>
                <a:cs typeface="Arial"/>
              </a:rPr>
              <a:t>”, “Mura”, and “</a:t>
            </a:r>
            <a:r>
              <a:rPr lang="en-US" altLang="ja-JP" dirty="0" err="1">
                <a:latin typeface="Arial"/>
                <a:cs typeface="Arial"/>
              </a:rPr>
              <a:t>Muda</a:t>
            </a:r>
            <a:r>
              <a:rPr lang="en-US" altLang="ja-JP" dirty="0" smtClean="0">
                <a:latin typeface="Arial"/>
                <a:cs typeface="Arial"/>
              </a:rPr>
              <a:t>”?</a:t>
            </a:r>
            <a:endParaRPr kumimoji="1" lang="en-US" altLang="ja-JP" dirty="0" smtClean="0">
              <a:latin typeface="Arial"/>
              <a:cs typeface="Arial"/>
            </a:endParaRPr>
          </a:p>
          <a:p>
            <a:pPr lvl="1"/>
            <a:r>
              <a:rPr lang="en-US" altLang="ja-JP" dirty="0" err="1" smtClean="0">
                <a:latin typeface="Arial"/>
                <a:cs typeface="Arial"/>
              </a:rPr>
              <a:t>Muri</a:t>
            </a:r>
            <a:r>
              <a:rPr lang="en-US" altLang="ja-JP" dirty="0" smtClean="0">
                <a:latin typeface="Arial"/>
                <a:cs typeface="Arial"/>
              </a:rPr>
              <a:t> : overburden</a:t>
            </a:r>
            <a:r>
              <a:rPr lang="en-US" altLang="ja-JP" dirty="0">
                <a:latin typeface="Arial"/>
                <a:cs typeface="Arial"/>
              </a:rPr>
              <a:t>, unreasonableness or absurdity</a:t>
            </a:r>
            <a:endParaRPr lang="en-US" altLang="ja-JP" dirty="0" smtClean="0">
              <a:latin typeface="Arial"/>
              <a:cs typeface="Arial"/>
            </a:endParaRPr>
          </a:p>
          <a:p>
            <a:pPr lvl="1"/>
            <a:r>
              <a:rPr kumimoji="1" lang="en-US" altLang="ja-JP" dirty="0" smtClean="0">
                <a:latin typeface="Arial"/>
                <a:cs typeface="Arial"/>
              </a:rPr>
              <a:t>Mura : </a:t>
            </a:r>
            <a:r>
              <a:rPr lang="en-US" altLang="ja-JP" dirty="0">
                <a:latin typeface="Arial"/>
                <a:cs typeface="Arial"/>
              </a:rPr>
              <a:t>unevenness or inconsistency, primarily with physical matter and the human spiritual condition</a:t>
            </a:r>
            <a:endParaRPr kumimoji="1" lang="en-US" altLang="ja-JP" dirty="0" smtClean="0">
              <a:latin typeface="Arial"/>
              <a:cs typeface="Arial"/>
            </a:endParaRPr>
          </a:p>
          <a:p>
            <a:pPr lvl="1"/>
            <a:r>
              <a:rPr lang="en-US" altLang="ja-JP" dirty="0" err="1" smtClean="0">
                <a:latin typeface="Arial"/>
                <a:cs typeface="Arial"/>
              </a:rPr>
              <a:t>Muda</a:t>
            </a:r>
            <a:r>
              <a:rPr lang="en-US" altLang="ja-JP" dirty="0" smtClean="0">
                <a:latin typeface="Arial"/>
                <a:cs typeface="Arial"/>
              </a:rPr>
              <a:t> : </a:t>
            </a:r>
            <a:r>
              <a:rPr lang="en-US" altLang="ja-JP" dirty="0">
                <a:latin typeface="Arial"/>
                <a:cs typeface="Arial"/>
              </a:rPr>
              <a:t>activity which is wasteful or doesn’t add value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6308209"/>
            <a:ext cx="593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Source: http</a:t>
            </a:r>
            <a:r>
              <a:rPr lang="en-US" altLang="ja-JP" dirty="0"/>
              <a:t>://blog.5stoday.com/category/</a:t>
            </a:r>
            <a:r>
              <a:rPr lang="en-US" altLang="ja-JP" dirty="0" err="1"/>
              <a:t>muri-mura-muda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39195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1966</Words>
  <Application>Microsoft Macintosh PowerPoint</Application>
  <PresentationFormat>画面に合わせる (4:3)</PresentationFormat>
  <Paragraphs>398</Paragraphs>
  <Slides>53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4" baseType="lpstr">
      <vt:lpstr>ホワイト</vt:lpstr>
      <vt:lpstr>What is 5S principle?</vt:lpstr>
      <vt:lpstr>Aren’t you frustrated in your workplace?</vt:lpstr>
      <vt:lpstr>Are you  positive thinker or negative thinker?</vt:lpstr>
      <vt:lpstr>Thinking negatively in inside box and give-up?</vt:lpstr>
      <vt:lpstr>Work together and do something with big positive attitude?</vt:lpstr>
      <vt:lpstr>Even you are positive thinker,  you still need something to make your ideas realistic </vt:lpstr>
      <vt:lpstr>There are useful tools</vt:lpstr>
      <vt:lpstr>What is 5S ?</vt:lpstr>
      <vt:lpstr>What is 5S ?</vt:lpstr>
      <vt:lpstr>5S in Japanese/English/Swahili 5S is literally five abbreviations of Japanese terms with 5 initials of S. </vt:lpstr>
      <vt:lpstr>Background on 5S activities</vt:lpstr>
      <vt:lpstr>Background: - National Demonstration Project -</vt:lpstr>
      <vt:lpstr>What 5S can do?</vt:lpstr>
      <vt:lpstr>PowerPoint プレゼンテーション</vt:lpstr>
      <vt:lpstr>PowerPoint プレゼンテーション</vt:lpstr>
      <vt:lpstr>PowerPoint プレゼンテーション</vt:lpstr>
      <vt:lpstr>The 7 wastes</vt:lpstr>
      <vt:lpstr>Improve productivities</vt:lpstr>
      <vt:lpstr>PowerPoint プレゼンテーション</vt:lpstr>
      <vt:lpstr>If no 5S activities….</vt:lpstr>
      <vt:lpstr>Details of 5S approach</vt:lpstr>
      <vt:lpstr>5S: Sort-Set-Shine-Standardize-Sustain</vt:lpstr>
      <vt:lpstr>S1: Sort</vt:lpstr>
      <vt:lpstr>S1: Sorting activities</vt:lpstr>
      <vt:lpstr>Examples of “Sorting”</vt:lpstr>
      <vt:lpstr>PowerPoint プレゼンテーション</vt:lpstr>
      <vt:lpstr>S2: Set</vt:lpstr>
      <vt:lpstr>S2: Setting activities</vt:lpstr>
      <vt:lpstr>Example of “Setting” activities</vt:lpstr>
      <vt:lpstr>PowerPoint プレゼンテーション</vt:lpstr>
      <vt:lpstr>S3: Shine</vt:lpstr>
      <vt:lpstr>S3: Shining activities</vt:lpstr>
      <vt:lpstr>Example of “Shining” activities</vt:lpstr>
      <vt:lpstr>PowerPoint プレゼンテーション</vt:lpstr>
      <vt:lpstr>S4: Standardize</vt:lpstr>
      <vt:lpstr>S4: Standardizing activities</vt:lpstr>
      <vt:lpstr>Example of “Standardize” activities</vt:lpstr>
      <vt:lpstr>PowerPoint プレゼンテーション</vt:lpstr>
      <vt:lpstr>S5 : Sustain</vt:lpstr>
      <vt:lpstr>S5: Sustainability activities</vt:lpstr>
      <vt:lpstr>Example of “Sustain” activities</vt:lpstr>
      <vt:lpstr>PowerPoint プレゼンテーション</vt:lpstr>
      <vt:lpstr>5S Conceptual Framework</vt:lpstr>
      <vt:lpstr>5S is becoming popular for  seven solid reasons</vt:lpstr>
      <vt:lpstr>5S-KAIZEN-TQM Phases</vt:lpstr>
      <vt:lpstr>Target of 5S</vt:lpstr>
      <vt:lpstr>Remember (1/2)</vt:lpstr>
      <vt:lpstr>Remember (2/2)</vt:lpstr>
      <vt:lpstr>Example of 5S activities</vt:lpstr>
      <vt:lpstr>Example of 5S activities</vt:lpstr>
      <vt:lpstr>Using color coding for Visual control of ampules in a ward at MNH </vt:lpstr>
      <vt:lpstr>Wrap-up</vt:lpstr>
      <vt:lpstr>Thank you for listening !</vt:lpstr>
    </vt:vector>
  </TitlesOfParts>
  <Company>JICA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of 5S</dc:title>
  <dc:creator>久裕 石島</dc:creator>
  <cp:lastModifiedBy>宮本 勝行</cp:lastModifiedBy>
  <cp:revision>76</cp:revision>
  <dcterms:created xsi:type="dcterms:W3CDTF">2014-01-06T04:53:38Z</dcterms:created>
  <dcterms:modified xsi:type="dcterms:W3CDTF">2014-04-29T14:01:40Z</dcterms:modified>
</cp:coreProperties>
</file>