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334" r:id="rId3"/>
    <p:sldId id="263" r:id="rId4"/>
    <p:sldId id="317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82" r:id="rId21"/>
    <p:sldId id="283" r:id="rId22"/>
    <p:sldId id="284" r:id="rId23"/>
    <p:sldId id="325" r:id="rId24"/>
    <p:sldId id="327" r:id="rId25"/>
    <p:sldId id="326" r:id="rId26"/>
    <p:sldId id="287" r:id="rId27"/>
    <p:sldId id="288" r:id="rId28"/>
    <p:sldId id="289" r:id="rId29"/>
    <p:sldId id="291" r:id="rId30"/>
    <p:sldId id="292" r:id="rId31"/>
    <p:sldId id="293" r:id="rId32"/>
    <p:sldId id="294" r:id="rId33"/>
    <p:sldId id="297" r:id="rId34"/>
    <p:sldId id="299" r:id="rId35"/>
    <p:sldId id="300" r:id="rId36"/>
    <p:sldId id="301" r:id="rId37"/>
    <p:sldId id="305" r:id="rId38"/>
    <p:sldId id="306" r:id="rId39"/>
    <p:sldId id="307" r:id="rId40"/>
    <p:sldId id="308" r:id="rId41"/>
    <p:sldId id="309" r:id="rId42"/>
    <p:sldId id="310" r:id="rId4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99836F-CFCA-BD40-A0E8-7D797D93F552}" type="doc">
      <dgm:prSet loTypeId="urn:microsoft.com/office/officeart/2005/8/layout/hProcess9" loCatId="" qsTypeId="urn:microsoft.com/office/officeart/2005/8/quickstyle/simple4" qsCatId="simple" csTypeId="urn:microsoft.com/office/officeart/2005/8/colors/colorful1" csCatId="colorful" phldr="1"/>
      <dgm:spPr/>
    </dgm:pt>
    <dgm:pt modelId="{05F41A68-A6B9-D24B-A468-36E9650C370E}">
      <dgm:prSet phldrT="[テキスト]" custT="1"/>
      <dgm:spPr/>
      <dgm:t>
        <a:bodyPr/>
        <a:lstStyle/>
        <a:p>
          <a:r>
            <a:rPr kumimoji="1" lang="en-US" altLang="ja-JP" sz="1400" b="1" smtClean="0">
              <a:solidFill>
                <a:srgbClr val="000000"/>
              </a:solidFill>
            </a:rPr>
            <a:t>Visualization</a:t>
          </a:r>
          <a:endParaRPr kumimoji="1" lang="ja-JP" altLang="en-US" sz="1400" b="1" dirty="0">
            <a:solidFill>
              <a:srgbClr val="000000"/>
            </a:solidFill>
          </a:endParaRPr>
        </a:p>
      </dgm:t>
    </dgm:pt>
    <dgm:pt modelId="{D3ED1052-71A9-814C-8A5B-99A458E4381A}" type="parTrans" cxnId="{D0F45DEB-B38B-274E-8A82-7678C0FD874F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A631C0DD-6214-5D43-86BE-D3710855D2D8}" type="sibTrans" cxnId="{D0F45DEB-B38B-274E-8A82-7678C0FD874F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92A49227-5745-5245-AE41-39A6265CA7E7}">
      <dgm:prSet phldrT="[テキスト]" custT="1"/>
      <dgm:spPr/>
      <dgm:t>
        <a:bodyPr/>
        <a:lstStyle/>
        <a:p>
          <a:r>
            <a:rPr kumimoji="1" lang="en-US" altLang="ja-JP" sz="1400" b="1" smtClean="0">
              <a:solidFill>
                <a:srgbClr val="000000"/>
              </a:solidFill>
            </a:rPr>
            <a:t>Recognition</a:t>
          </a:r>
          <a:endParaRPr kumimoji="1" lang="ja-JP" altLang="en-US" sz="1400" b="1" dirty="0">
            <a:solidFill>
              <a:srgbClr val="000000"/>
            </a:solidFill>
          </a:endParaRPr>
        </a:p>
      </dgm:t>
    </dgm:pt>
    <dgm:pt modelId="{1A741D1E-690F-2448-80F1-C2F5CCFB5B6B}" type="parTrans" cxnId="{E583F4F4-6679-3548-879C-EABF32008F02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840B88B0-93C3-244B-BBC4-E6AED3752217}" type="sibTrans" cxnId="{E583F4F4-6679-3548-879C-EABF32008F02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AEDD681F-29CE-0543-8AFA-C724FB16C2F2}">
      <dgm:prSet phldrT="[テキスト]" custT="1"/>
      <dgm:spPr/>
      <dgm:t>
        <a:bodyPr/>
        <a:lstStyle/>
        <a:p>
          <a:r>
            <a:rPr kumimoji="1" lang="en-US" altLang="ja-JP" sz="1400" b="1" smtClean="0">
              <a:solidFill>
                <a:srgbClr val="000000"/>
              </a:solidFill>
            </a:rPr>
            <a:t>Judgment</a:t>
          </a:r>
          <a:endParaRPr kumimoji="1" lang="ja-JP" altLang="en-US" sz="1400" b="1" dirty="0">
            <a:solidFill>
              <a:srgbClr val="000000"/>
            </a:solidFill>
          </a:endParaRPr>
        </a:p>
      </dgm:t>
    </dgm:pt>
    <dgm:pt modelId="{1E9F6D78-F607-E34E-9FB1-93D7E71BB29F}" type="parTrans" cxnId="{9C57E7C0-F284-2846-9635-52F3625A0729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E066F2B1-44BF-2547-BB34-D2017C9F697E}" type="sibTrans" cxnId="{9C57E7C0-F284-2846-9635-52F3625A0729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440A65B6-4516-6C4A-ABB3-50F173D93820}">
      <dgm:prSet custT="1"/>
      <dgm:spPr/>
      <dgm:t>
        <a:bodyPr/>
        <a:lstStyle/>
        <a:p>
          <a:r>
            <a:rPr kumimoji="1" lang="en-US" altLang="ja-JP" sz="1400" b="1" dirty="0" smtClean="0">
              <a:solidFill>
                <a:srgbClr val="000000"/>
              </a:solidFill>
            </a:rPr>
            <a:t>Action</a:t>
          </a:r>
          <a:endParaRPr kumimoji="1" lang="ja-JP" altLang="en-US" sz="1400" b="1" dirty="0">
            <a:solidFill>
              <a:srgbClr val="000000"/>
            </a:solidFill>
          </a:endParaRPr>
        </a:p>
      </dgm:t>
    </dgm:pt>
    <dgm:pt modelId="{5F2D332F-7F2B-634A-B214-431906AC6706}" type="parTrans" cxnId="{F8776FDB-3F8C-6042-A25F-48C5AF1A3A8B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3BA03024-F2AF-EE46-A9F8-10AE2382CF77}" type="sibTrans" cxnId="{F8776FDB-3F8C-6042-A25F-48C5AF1A3A8B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583CCB42-2971-1548-9E3E-B34E57D10264}">
      <dgm:prSet phldrT="[テキスト]" custT="1"/>
      <dgm:spPr/>
      <dgm:t>
        <a:bodyPr/>
        <a:lstStyle/>
        <a:p>
          <a:r>
            <a:rPr kumimoji="1" lang="en-US" altLang="ja-JP" sz="1400" b="1" smtClean="0">
              <a:solidFill>
                <a:srgbClr val="000000"/>
              </a:solidFill>
            </a:rPr>
            <a:t>Communication</a:t>
          </a:r>
          <a:endParaRPr kumimoji="1" lang="ja-JP" altLang="en-US" sz="1400" b="1" dirty="0">
            <a:solidFill>
              <a:srgbClr val="000000"/>
            </a:solidFill>
          </a:endParaRPr>
        </a:p>
      </dgm:t>
    </dgm:pt>
    <dgm:pt modelId="{53AE31FA-8C87-294A-A5F6-94F68B1796A1}" type="parTrans" cxnId="{4D4D8F6B-BE7A-6F47-9D39-5179628F808E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87FBBB05-FE21-F544-AD6E-D466EA6B7197}" type="sibTrans" cxnId="{4D4D8F6B-BE7A-6F47-9D39-5179628F808E}">
      <dgm:prSet/>
      <dgm:spPr/>
      <dgm:t>
        <a:bodyPr/>
        <a:lstStyle/>
        <a:p>
          <a:endParaRPr kumimoji="1" lang="ja-JP" altLang="en-US" sz="1400" b="1">
            <a:solidFill>
              <a:srgbClr val="000000"/>
            </a:solidFill>
          </a:endParaRPr>
        </a:p>
      </dgm:t>
    </dgm:pt>
    <dgm:pt modelId="{98569956-5B2D-D144-A1AF-FC1F6F7DB9FE}" type="pres">
      <dgm:prSet presAssocID="{B199836F-CFCA-BD40-A0E8-7D797D93F552}" presName="CompostProcess" presStyleCnt="0">
        <dgm:presLayoutVars>
          <dgm:dir/>
          <dgm:resizeHandles val="exact"/>
        </dgm:presLayoutVars>
      </dgm:prSet>
      <dgm:spPr/>
    </dgm:pt>
    <dgm:pt modelId="{4CC371CD-3C19-2841-BF2F-9392CFF2D7DF}" type="pres">
      <dgm:prSet presAssocID="{B199836F-CFCA-BD40-A0E8-7D797D93F552}" presName="arrow" presStyleLbl="bgShp" presStyleIdx="0" presStyleCnt="1"/>
      <dgm:spPr/>
    </dgm:pt>
    <dgm:pt modelId="{2EA7E78C-E922-F443-B6E4-4007FFADAAEB}" type="pres">
      <dgm:prSet presAssocID="{B199836F-CFCA-BD40-A0E8-7D797D93F552}" presName="linearProcess" presStyleCnt="0"/>
      <dgm:spPr/>
    </dgm:pt>
    <dgm:pt modelId="{FF8CBEC0-9536-BA4C-8A1F-3666927DAB30}" type="pres">
      <dgm:prSet presAssocID="{05F41A68-A6B9-D24B-A468-36E9650C370E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65835FA-5131-CB47-B3E5-1DA849BA2820}" type="pres">
      <dgm:prSet presAssocID="{A631C0DD-6214-5D43-86BE-D3710855D2D8}" presName="sibTrans" presStyleCnt="0"/>
      <dgm:spPr/>
    </dgm:pt>
    <dgm:pt modelId="{B3580D34-93EA-A743-9041-C44ECF841392}" type="pres">
      <dgm:prSet presAssocID="{92A49227-5745-5245-AE41-39A6265CA7E7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3BA7EA5-563C-AD46-9B67-9CA758A146F4}" type="pres">
      <dgm:prSet presAssocID="{840B88B0-93C3-244B-BBC4-E6AED3752217}" presName="sibTrans" presStyleCnt="0"/>
      <dgm:spPr/>
    </dgm:pt>
    <dgm:pt modelId="{7382C124-CD96-3940-9942-4C99943E33B8}" type="pres">
      <dgm:prSet presAssocID="{AEDD681F-29CE-0543-8AFA-C724FB16C2F2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635767F-508A-0B45-A336-3A6E8FD0DC3B}" type="pres">
      <dgm:prSet presAssocID="{E066F2B1-44BF-2547-BB34-D2017C9F697E}" presName="sibTrans" presStyleCnt="0"/>
      <dgm:spPr/>
    </dgm:pt>
    <dgm:pt modelId="{3D3CA459-51A1-0740-B0BE-E9B572D3FB22}" type="pres">
      <dgm:prSet presAssocID="{583CCB42-2971-1548-9E3E-B34E57D10264}" presName="textNode" presStyleLbl="node1" presStyleIdx="3" presStyleCnt="5" custScaleX="119708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4674CE8-DB9E-6F4E-BB8B-8F9C905B7F88}" type="pres">
      <dgm:prSet presAssocID="{87FBBB05-FE21-F544-AD6E-D466EA6B7197}" presName="sibTrans" presStyleCnt="0"/>
      <dgm:spPr/>
    </dgm:pt>
    <dgm:pt modelId="{0B1432C5-A93E-9E46-97D8-8ECD50CBC103}" type="pres">
      <dgm:prSet presAssocID="{440A65B6-4516-6C4A-ABB3-50F173D93820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0F45DEB-B38B-274E-8A82-7678C0FD874F}" srcId="{B199836F-CFCA-BD40-A0E8-7D797D93F552}" destId="{05F41A68-A6B9-D24B-A468-36E9650C370E}" srcOrd="0" destOrd="0" parTransId="{D3ED1052-71A9-814C-8A5B-99A458E4381A}" sibTransId="{A631C0DD-6214-5D43-86BE-D3710855D2D8}"/>
    <dgm:cxn modelId="{3E239BF8-CB64-3044-AE62-F260436DEF17}" type="presOf" srcId="{B199836F-CFCA-BD40-A0E8-7D797D93F552}" destId="{98569956-5B2D-D144-A1AF-FC1F6F7DB9FE}" srcOrd="0" destOrd="0" presId="urn:microsoft.com/office/officeart/2005/8/layout/hProcess9"/>
    <dgm:cxn modelId="{E4051E7C-D1CF-3F4D-8B6C-796899E70345}" type="presOf" srcId="{05F41A68-A6B9-D24B-A468-36E9650C370E}" destId="{FF8CBEC0-9536-BA4C-8A1F-3666927DAB30}" srcOrd="0" destOrd="0" presId="urn:microsoft.com/office/officeart/2005/8/layout/hProcess9"/>
    <dgm:cxn modelId="{27729057-E9C7-3343-B717-822C06FB2A06}" type="presOf" srcId="{583CCB42-2971-1548-9E3E-B34E57D10264}" destId="{3D3CA459-51A1-0740-B0BE-E9B572D3FB22}" srcOrd="0" destOrd="0" presId="urn:microsoft.com/office/officeart/2005/8/layout/hProcess9"/>
    <dgm:cxn modelId="{A05F97F2-6B42-0243-808F-1F3F96E49225}" type="presOf" srcId="{92A49227-5745-5245-AE41-39A6265CA7E7}" destId="{B3580D34-93EA-A743-9041-C44ECF841392}" srcOrd="0" destOrd="0" presId="urn:microsoft.com/office/officeart/2005/8/layout/hProcess9"/>
    <dgm:cxn modelId="{4D4D8F6B-BE7A-6F47-9D39-5179628F808E}" srcId="{B199836F-CFCA-BD40-A0E8-7D797D93F552}" destId="{583CCB42-2971-1548-9E3E-B34E57D10264}" srcOrd="3" destOrd="0" parTransId="{53AE31FA-8C87-294A-A5F6-94F68B1796A1}" sibTransId="{87FBBB05-FE21-F544-AD6E-D466EA6B7197}"/>
    <dgm:cxn modelId="{6213081A-319B-564B-B5B0-AC9F9CB90739}" type="presOf" srcId="{440A65B6-4516-6C4A-ABB3-50F173D93820}" destId="{0B1432C5-A93E-9E46-97D8-8ECD50CBC103}" srcOrd="0" destOrd="0" presId="urn:microsoft.com/office/officeart/2005/8/layout/hProcess9"/>
    <dgm:cxn modelId="{9C57E7C0-F284-2846-9635-52F3625A0729}" srcId="{B199836F-CFCA-BD40-A0E8-7D797D93F552}" destId="{AEDD681F-29CE-0543-8AFA-C724FB16C2F2}" srcOrd="2" destOrd="0" parTransId="{1E9F6D78-F607-E34E-9FB1-93D7E71BB29F}" sibTransId="{E066F2B1-44BF-2547-BB34-D2017C9F697E}"/>
    <dgm:cxn modelId="{F8776FDB-3F8C-6042-A25F-48C5AF1A3A8B}" srcId="{B199836F-CFCA-BD40-A0E8-7D797D93F552}" destId="{440A65B6-4516-6C4A-ABB3-50F173D93820}" srcOrd="4" destOrd="0" parTransId="{5F2D332F-7F2B-634A-B214-431906AC6706}" sibTransId="{3BA03024-F2AF-EE46-A9F8-10AE2382CF77}"/>
    <dgm:cxn modelId="{E583F4F4-6679-3548-879C-EABF32008F02}" srcId="{B199836F-CFCA-BD40-A0E8-7D797D93F552}" destId="{92A49227-5745-5245-AE41-39A6265CA7E7}" srcOrd="1" destOrd="0" parTransId="{1A741D1E-690F-2448-80F1-C2F5CCFB5B6B}" sibTransId="{840B88B0-93C3-244B-BBC4-E6AED3752217}"/>
    <dgm:cxn modelId="{F077E6E1-F849-A545-8541-45A476D1C5E6}" type="presOf" srcId="{AEDD681F-29CE-0543-8AFA-C724FB16C2F2}" destId="{7382C124-CD96-3940-9942-4C99943E33B8}" srcOrd="0" destOrd="0" presId="urn:microsoft.com/office/officeart/2005/8/layout/hProcess9"/>
    <dgm:cxn modelId="{1716C9A7-CCE1-2446-830A-AACC99B776F2}" type="presParOf" srcId="{98569956-5B2D-D144-A1AF-FC1F6F7DB9FE}" destId="{4CC371CD-3C19-2841-BF2F-9392CFF2D7DF}" srcOrd="0" destOrd="0" presId="urn:microsoft.com/office/officeart/2005/8/layout/hProcess9"/>
    <dgm:cxn modelId="{E55F1103-5495-3840-A94A-4FDB82C6E2D4}" type="presParOf" srcId="{98569956-5B2D-D144-A1AF-FC1F6F7DB9FE}" destId="{2EA7E78C-E922-F443-B6E4-4007FFADAAEB}" srcOrd="1" destOrd="0" presId="urn:microsoft.com/office/officeart/2005/8/layout/hProcess9"/>
    <dgm:cxn modelId="{9DEE7AAA-8834-2F43-81FD-5A9E8ECA5B92}" type="presParOf" srcId="{2EA7E78C-E922-F443-B6E4-4007FFADAAEB}" destId="{FF8CBEC0-9536-BA4C-8A1F-3666927DAB30}" srcOrd="0" destOrd="0" presId="urn:microsoft.com/office/officeart/2005/8/layout/hProcess9"/>
    <dgm:cxn modelId="{B9883C54-7BD2-0441-B57E-03D609B594A9}" type="presParOf" srcId="{2EA7E78C-E922-F443-B6E4-4007FFADAAEB}" destId="{365835FA-5131-CB47-B3E5-1DA849BA2820}" srcOrd="1" destOrd="0" presId="urn:microsoft.com/office/officeart/2005/8/layout/hProcess9"/>
    <dgm:cxn modelId="{B3067142-9336-BA4F-AE1D-C2F5D5AD2BED}" type="presParOf" srcId="{2EA7E78C-E922-F443-B6E4-4007FFADAAEB}" destId="{B3580D34-93EA-A743-9041-C44ECF841392}" srcOrd="2" destOrd="0" presId="urn:microsoft.com/office/officeart/2005/8/layout/hProcess9"/>
    <dgm:cxn modelId="{0B50A3D8-2E91-4140-A35E-47A4D072BA5F}" type="presParOf" srcId="{2EA7E78C-E922-F443-B6E4-4007FFADAAEB}" destId="{63BA7EA5-563C-AD46-9B67-9CA758A146F4}" srcOrd="3" destOrd="0" presId="urn:microsoft.com/office/officeart/2005/8/layout/hProcess9"/>
    <dgm:cxn modelId="{76D0B962-54E7-4449-9A36-0EA8271C950E}" type="presParOf" srcId="{2EA7E78C-E922-F443-B6E4-4007FFADAAEB}" destId="{7382C124-CD96-3940-9942-4C99943E33B8}" srcOrd="4" destOrd="0" presId="urn:microsoft.com/office/officeart/2005/8/layout/hProcess9"/>
    <dgm:cxn modelId="{46BFFFC8-7EBB-564B-A568-7AE44229A880}" type="presParOf" srcId="{2EA7E78C-E922-F443-B6E4-4007FFADAAEB}" destId="{A635767F-508A-0B45-A336-3A6E8FD0DC3B}" srcOrd="5" destOrd="0" presId="urn:microsoft.com/office/officeart/2005/8/layout/hProcess9"/>
    <dgm:cxn modelId="{527175EB-1E7D-4E4A-83E5-31F87283D520}" type="presParOf" srcId="{2EA7E78C-E922-F443-B6E4-4007FFADAAEB}" destId="{3D3CA459-51A1-0740-B0BE-E9B572D3FB22}" srcOrd="6" destOrd="0" presId="urn:microsoft.com/office/officeart/2005/8/layout/hProcess9"/>
    <dgm:cxn modelId="{947D55B6-D6AD-9B48-B552-41C38AFEAC8C}" type="presParOf" srcId="{2EA7E78C-E922-F443-B6E4-4007FFADAAEB}" destId="{A4674CE8-DB9E-6F4E-BB8B-8F9C905B7F88}" srcOrd="7" destOrd="0" presId="urn:microsoft.com/office/officeart/2005/8/layout/hProcess9"/>
    <dgm:cxn modelId="{49E3BF9E-2B29-064D-8976-771278C885D1}" type="presParOf" srcId="{2EA7E78C-E922-F443-B6E4-4007FFADAAEB}" destId="{0B1432C5-A93E-9E46-97D8-8ECD50CBC10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371CD-3C19-2841-BF2F-9392CFF2D7DF}">
      <dsp:nvSpPr>
        <dsp:cNvPr id="0" name=""/>
        <dsp:cNvSpPr/>
      </dsp:nvSpPr>
      <dsp:spPr>
        <a:xfrm>
          <a:off x="584838" y="0"/>
          <a:ext cx="6628169" cy="368913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8CBEC0-9536-BA4C-8A1F-3666927DAB30}">
      <dsp:nvSpPr>
        <dsp:cNvPr id="0" name=""/>
        <dsp:cNvSpPr/>
      </dsp:nvSpPr>
      <dsp:spPr>
        <a:xfrm>
          <a:off x="722" y="1106739"/>
          <a:ext cx="1329593" cy="147565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b="1" kern="1200" smtClean="0">
              <a:solidFill>
                <a:srgbClr val="000000"/>
              </a:solidFill>
            </a:rPr>
            <a:t>Visualization</a:t>
          </a:r>
          <a:endParaRPr kumimoji="1" lang="ja-JP" altLang="en-US" sz="1400" b="1" kern="1200" dirty="0">
            <a:solidFill>
              <a:srgbClr val="000000"/>
            </a:solidFill>
          </a:endParaRPr>
        </a:p>
      </dsp:txBody>
      <dsp:txXfrm>
        <a:off x="65627" y="1171644"/>
        <a:ext cx="1199783" cy="1345842"/>
      </dsp:txXfrm>
    </dsp:sp>
    <dsp:sp modelId="{B3580D34-93EA-A743-9041-C44ECF841392}">
      <dsp:nvSpPr>
        <dsp:cNvPr id="0" name=""/>
        <dsp:cNvSpPr/>
      </dsp:nvSpPr>
      <dsp:spPr>
        <a:xfrm>
          <a:off x="1551915" y="1106739"/>
          <a:ext cx="1329593" cy="14756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b="1" kern="1200" smtClean="0">
              <a:solidFill>
                <a:srgbClr val="000000"/>
              </a:solidFill>
            </a:rPr>
            <a:t>Recognition</a:t>
          </a:r>
          <a:endParaRPr kumimoji="1" lang="ja-JP" altLang="en-US" sz="1400" b="1" kern="1200" dirty="0">
            <a:solidFill>
              <a:srgbClr val="000000"/>
            </a:solidFill>
          </a:endParaRPr>
        </a:p>
      </dsp:txBody>
      <dsp:txXfrm>
        <a:off x="1616820" y="1171644"/>
        <a:ext cx="1199783" cy="1345842"/>
      </dsp:txXfrm>
    </dsp:sp>
    <dsp:sp modelId="{7382C124-CD96-3940-9942-4C99943E33B8}">
      <dsp:nvSpPr>
        <dsp:cNvPr id="0" name=""/>
        <dsp:cNvSpPr/>
      </dsp:nvSpPr>
      <dsp:spPr>
        <a:xfrm>
          <a:off x="3103108" y="1106739"/>
          <a:ext cx="1329593" cy="147565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b="1" kern="1200" smtClean="0">
              <a:solidFill>
                <a:srgbClr val="000000"/>
              </a:solidFill>
            </a:rPr>
            <a:t>Judgment</a:t>
          </a:r>
          <a:endParaRPr kumimoji="1" lang="ja-JP" altLang="en-US" sz="1400" b="1" kern="1200" dirty="0">
            <a:solidFill>
              <a:srgbClr val="000000"/>
            </a:solidFill>
          </a:endParaRPr>
        </a:p>
      </dsp:txBody>
      <dsp:txXfrm>
        <a:off x="3168013" y="1171644"/>
        <a:ext cx="1199783" cy="1345842"/>
      </dsp:txXfrm>
    </dsp:sp>
    <dsp:sp modelId="{3D3CA459-51A1-0740-B0BE-E9B572D3FB22}">
      <dsp:nvSpPr>
        <dsp:cNvPr id="0" name=""/>
        <dsp:cNvSpPr/>
      </dsp:nvSpPr>
      <dsp:spPr>
        <a:xfrm>
          <a:off x="4654301" y="1106739"/>
          <a:ext cx="1591630" cy="147565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b="1" kern="1200" smtClean="0">
              <a:solidFill>
                <a:srgbClr val="000000"/>
              </a:solidFill>
            </a:rPr>
            <a:t>Communication</a:t>
          </a:r>
          <a:endParaRPr kumimoji="1" lang="ja-JP" altLang="en-US" sz="1400" b="1" kern="1200" dirty="0">
            <a:solidFill>
              <a:srgbClr val="000000"/>
            </a:solidFill>
          </a:endParaRPr>
        </a:p>
      </dsp:txBody>
      <dsp:txXfrm>
        <a:off x="4726336" y="1178774"/>
        <a:ext cx="1447560" cy="1331582"/>
      </dsp:txXfrm>
    </dsp:sp>
    <dsp:sp modelId="{0B1432C5-A93E-9E46-97D8-8ECD50CBC103}">
      <dsp:nvSpPr>
        <dsp:cNvPr id="0" name=""/>
        <dsp:cNvSpPr/>
      </dsp:nvSpPr>
      <dsp:spPr>
        <a:xfrm>
          <a:off x="6467530" y="1106739"/>
          <a:ext cx="1329593" cy="147565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400" b="1" kern="1200" dirty="0" smtClean="0">
              <a:solidFill>
                <a:srgbClr val="000000"/>
              </a:solidFill>
            </a:rPr>
            <a:t>Action</a:t>
          </a:r>
          <a:endParaRPr kumimoji="1" lang="ja-JP" altLang="en-US" sz="1400" b="1" kern="1200" dirty="0">
            <a:solidFill>
              <a:srgbClr val="000000"/>
            </a:solidFill>
          </a:endParaRPr>
        </a:p>
      </dsp:txBody>
      <dsp:txXfrm>
        <a:off x="6532435" y="1171644"/>
        <a:ext cx="1199783" cy="1345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4D6B-6167-3B4B-AC75-CB73219CEDA9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D8BA5-E4D0-AB4D-9240-31CBC2E7A4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17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66725" eaLnBrk="1" hangingPunct="1">
              <a:spcBef>
                <a:spcPct val="0"/>
              </a:spcBef>
            </a:pPr>
            <a:endParaRPr lang="en-GB" altLang="ja-JP">
              <a:latin typeface="Calibri" charset="0"/>
              <a:ea typeface="MS PGothic" charset="0"/>
            </a:endParaRPr>
          </a:p>
        </p:txBody>
      </p:sp>
      <p:sp>
        <p:nvSpPr>
          <p:cNvPr id="809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C4624DA-5DEC-BD4F-B36D-E79254BE5D35}" type="slidenum">
              <a:rPr lang="en-GB" altLang="ja-JP"/>
              <a:pPr eaLnBrk="1" hangingPunct="1"/>
              <a:t>21</a:t>
            </a:fld>
            <a:endParaRPr lang="en-GB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66725" eaLnBrk="1" hangingPunct="1">
              <a:spcBef>
                <a:spcPct val="0"/>
              </a:spcBef>
            </a:pPr>
            <a:endParaRPr lang="en-GB" altLang="ja-JP" dirty="0">
              <a:latin typeface="Calibri" charset="0"/>
              <a:ea typeface="MS PGothic" charset="0"/>
            </a:endParaRPr>
          </a:p>
        </p:txBody>
      </p:sp>
      <p:sp>
        <p:nvSpPr>
          <p:cNvPr id="819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CD2EC23-E64D-9745-82F8-B356811D3EEB}" type="slidenum">
              <a:rPr lang="en-GB" altLang="ja-JP"/>
              <a:pPr eaLnBrk="1" hangingPunct="1"/>
              <a:t>22</a:t>
            </a:fld>
            <a:endParaRPr lang="en-GB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6725" lvl="1" defTabSz="466725" eaLnBrk="1" hangingPunct="1">
              <a:spcBef>
                <a:spcPct val="0"/>
              </a:spcBef>
            </a:pPr>
            <a:r>
              <a:rPr lang="en-US" altLang="ja-JP" sz="2500">
                <a:latin typeface="メイリオ" charset="0"/>
                <a:ea typeface="メイリオ" charset="0"/>
                <a:cs typeface="メイリオ" charset="0"/>
              </a:rPr>
              <a:t>Visual control are means, devices, or mechanisms that are designed to manage or control the operations/ processes so as to meet the following purposes:</a:t>
            </a:r>
          </a:p>
          <a:p>
            <a:pPr marL="466725" lvl="1" defTabSz="466725" eaLnBrk="1" hangingPunct="1">
              <a:spcBef>
                <a:spcPct val="0"/>
              </a:spcBef>
            </a:pPr>
            <a:r>
              <a:rPr lang="en-US" altLang="ja-JP" sz="2500">
                <a:latin typeface="メイリオ" charset="0"/>
                <a:ea typeface="メイリオ" charset="0"/>
                <a:cs typeface="メイリオ" charset="0"/>
              </a:rPr>
              <a:t>make the problems, abnormalities, or deviation from standards visible to everyone and thus corrective action can be taken immediately,</a:t>
            </a:r>
          </a:p>
          <a:p>
            <a:pPr marL="466725" lvl="1" defTabSz="466725" eaLnBrk="1" hangingPunct="1">
              <a:spcBef>
                <a:spcPct val="0"/>
              </a:spcBef>
            </a:pPr>
            <a:r>
              <a:rPr lang="en-US" altLang="ja-JP" sz="2500">
                <a:latin typeface="メイリオ" charset="0"/>
                <a:ea typeface="メイリオ" charset="0"/>
                <a:cs typeface="メイリオ" charset="0"/>
              </a:rPr>
              <a:t>display the operating or progress status in an easy to see format.</a:t>
            </a:r>
          </a:p>
          <a:p>
            <a:pPr marL="466725" lvl="1" defTabSz="466725" eaLnBrk="1" hangingPunct="1">
              <a:spcBef>
                <a:spcPct val="0"/>
              </a:spcBef>
            </a:pPr>
            <a:r>
              <a:rPr lang="en-US" altLang="ja-JP" sz="2500">
                <a:latin typeface="メイリオ" charset="0"/>
                <a:ea typeface="メイリオ" charset="0"/>
                <a:cs typeface="メイリオ" charset="0"/>
              </a:rPr>
              <a:t>provide instruction.</a:t>
            </a:r>
          </a:p>
          <a:p>
            <a:pPr marL="466725" lvl="1" defTabSz="466725" eaLnBrk="1" hangingPunct="1">
              <a:spcBef>
                <a:spcPct val="0"/>
              </a:spcBef>
            </a:pPr>
            <a:r>
              <a:rPr lang="en-US" altLang="ja-JP" sz="2500">
                <a:latin typeface="メイリオ" charset="0"/>
                <a:ea typeface="メイリオ" charset="0"/>
                <a:cs typeface="メイリオ" charset="0"/>
              </a:rPr>
              <a:t>convey information.</a:t>
            </a:r>
          </a:p>
          <a:p>
            <a:pPr marL="466725" lvl="1" defTabSz="466725" eaLnBrk="1" hangingPunct="1">
              <a:spcBef>
                <a:spcPct val="0"/>
              </a:spcBef>
            </a:pPr>
            <a:r>
              <a:rPr lang="en-US" altLang="ja-JP" sz="2500">
                <a:latin typeface="メイリオ" charset="0"/>
                <a:ea typeface="メイリオ" charset="0"/>
                <a:cs typeface="メイリオ" charset="0"/>
              </a:rPr>
              <a:t>provide immediate feedback to people</a:t>
            </a:r>
            <a:endParaRPr lang="ja-JP" altLang="en-US" sz="2500">
              <a:latin typeface="メイリオ" charset="0"/>
              <a:ea typeface="メイリオ" charset="0"/>
              <a:cs typeface="メイリオ" charset="0"/>
            </a:endParaRPr>
          </a:p>
          <a:p>
            <a:pPr defTabSz="466725" eaLnBrk="1" hangingPunct="1">
              <a:spcBef>
                <a:spcPct val="0"/>
              </a:spcBef>
            </a:pPr>
            <a:endParaRPr lang="en-GB" altLang="ja-JP">
              <a:latin typeface="Calibri" charset="0"/>
              <a:ea typeface="MS PGothic" charset="0"/>
            </a:endParaRPr>
          </a:p>
        </p:txBody>
      </p:sp>
      <p:sp>
        <p:nvSpPr>
          <p:cNvPr id="839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68A4A09-2E15-E749-93C8-E49C8EA7D20E}" type="slidenum">
              <a:rPr lang="en-GB" altLang="ja-JP"/>
              <a:pPr eaLnBrk="1" hangingPunct="1"/>
              <a:t>41</a:t>
            </a:fld>
            <a:endParaRPr lang="en-GB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41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03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451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636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079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180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133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9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045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980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10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CD216-1FDC-A04D-80BC-1D4054EB3F7C}" type="datetimeFigureOut">
              <a:rPr kumimoji="1" lang="ja-JP" altLang="en-US" smtClean="0"/>
              <a:t>2014/04/29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EF549-341F-6D40-B15B-9BAC4D794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991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000" b="1" dirty="0" smtClean="0">
                <a:latin typeface="Arial"/>
                <a:cs typeface="Arial"/>
              </a:rPr>
              <a:t>5S Tools</a:t>
            </a:r>
            <a:endParaRPr kumimoji="1" lang="ja-JP" altLang="en-US" sz="4000" b="1" dirty="0">
              <a:latin typeface="Arial"/>
              <a:cs typeface="Arial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395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0" lang="en-US" altLang="ja-JP" sz="2000" dirty="0"/>
              <a:t>5S Training of Trainers for Training Institutions</a:t>
            </a:r>
          </a:p>
          <a:p>
            <a:pPr>
              <a:defRPr/>
            </a:pPr>
            <a:r>
              <a:rPr kumimoji="0" lang="en-US" altLang="ja-JP" sz="2000" dirty="0"/>
              <a:t>Training material No. </a:t>
            </a:r>
            <a:r>
              <a:rPr kumimoji="0" lang="en-US" altLang="ja-JP" sz="2000" dirty="0" smtClean="0"/>
              <a:t>14 </a:t>
            </a:r>
            <a:endParaRPr kumimoji="0" lang="en-US" altLang="ja-JP" sz="20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907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3"/>
          <p:cNvSpPr>
            <a:spLocks noGrp="1"/>
          </p:cNvSpPr>
          <p:nvPr>
            <p:ph type="title"/>
          </p:nvPr>
        </p:nvSpPr>
        <p:spPr>
          <a:xfrm>
            <a:off x="498475" y="339885"/>
            <a:ext cx="7556500" cy="71755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ja-JP" sz="3600" b="1" dirty="0">
                <a:latin typeface="Arial"/>
                <a:ea typeface="メイリオ" charset="0"/>
                <a:cs typeface="Arial"/>
              </a:rPr>
              <a:t>Safety signs</a:t>
            </a:r>
            <a:endParaRPr lang="ja-JP" altLang="en-US" sz="3600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37891" name="コンテンツ プレースホルダ 5"/>
          <p:cNvSpPr>
            <a:spLocks noGrp="1"/>
          </p:cNvSpPr>
          <p:nvPr>
            <p:ph sz="half" idx="1"/>
          </p:nvPr>
        </p:nvSpPr>
        <p:spPr>
          <a:xfrm>
            <a:off x="4362450" y="1201738"/>
            <a:ext cx="3586163" cy="5283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Useful for S2 and S4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Used to warn visitors and workers to pay attention on hazardous items. 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Majority of hazardous items, which are commonly used in health facility, has international/national standardized safety signs. 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It is recommended to use common safety signs</a:t>
            </a:r>
            <a:endParaRPr lang="ja-JP" altLang="en-US" sz="2400" dirty="0">
              <a:latin typeface="Arial"/>
              <a:ea typeface="メイリオ" charset="0"/>
              <a:cs typeface="Arial"/>
            </a:endParaRPr>
          </a:p>
          <a:p>
            <a:pPr eaLnBrk="1" hangingPunct="1"/>
            <a:endParaRPr lang="ja-JP" altLang="en-US" sz="2000" dirty="0">
              <a:latin typeface="News Gothic MT" charset="0"/>
              <a:ea typeface="メイリオ" charset="0"/>
              <a:cs typeface="メイリオ" charset="0"/>
            </a:endParaRPr>
          </a:p>
        </p:txBody>
      </p:sp>
      <p:pic>
        <p:nvPicPr>
          <p:cNvPr id="37892" name="図 8" descr="IMG_25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6" r="30132" b="7616"/>
          <a:stretch>
            <a:fillRect/>
          </a:stretch>
        </p:blipFill>
        <p:spPr bwMode="auto">
          <a:xfrm>
            <a:off x="641350" y="4016375"/>
            <a:ext cx="1882775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1" r="27940" b="5400"/>
          <a:stretch>
            <a:fillRect/>
          </a:stretch>
        </p:blipFill>
        <p:spPr bwMode="auto">
          <a:xfrm>
            <a:off x="2524125" y="4154488"/>
            <a:ext cx="1746250" cy="25542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201738"/>
            <a:ext cx="3602038" cy="2952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8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3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4000" b="1" dirty="0">
                <a:latin typeface="Arial"/>
                <a:ea typeface="メイリオ" charset="0"/>
                <a:cs typeface="Arial"/>
              </a:rPr>
              <a:t>Signboard</a:t>
            </a:r>
            <a:endParaRPr lang="ja-JP" altLang="en-US" sz="4000" b="1" dirty="0">
              <a:latin typeface="Arial"/>
              <a:ea typeface="メイリオ" charset="0"/>
              <a:cs typeface="Arial"/>
            </a:endParaRPr>
          </a:p>
        </p:txBody>
      </p:sp>
      <p:pic>
        <p:nvPicPr>
          <p:cNvPr id="38915" name="コンテンツ プレースホルダ 5" descr="IMG_378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8820" r="504" b="10249"/>
          <a:stretch>
            <a:fillRect/>
          </a:stretch>
        </p:blipFill>
        <p:spPr>
          <a:xfrm>
            <a:off x="234950" y="1231900"/>
            <a:ext cx="3824288" cy="2503488"/>
          </a:xfrm>
          <a:ln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38916" name="コンテンツ プレースホルダ 4"/>
          <p:cNvSpPr>
            <a:spLocks noGrp="1"/>
          </p:cNvSpPr>
          <p:nvPr>
            <p:ph sz="half" idx="2"/>
          </p:nvPr>
        </p:nvSpPr>
        <p:spPr>
          <a:xfrm>
            <a:off x="4400550" y="1231900"/>
            <a:ext cx="3657600" cy="48942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Useful for S4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Signboards are used for identifying locations of places and guiding facility users to the place where they want to visit. 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Recommended to use common languages that are understood by all; in Tanzania Kiswahili and English are acceptable.</a:t>
            </a:r>
            <a:endParaRPr lang="ja-JP" altLang="en-US" sz="2400" dirty="0">
              <a:latin typeface="Arial"/>
              <a:ea typeface="メイリオ" charset="0"/>
              <a:cs typeface="Arial"/>
            </a:endParaRPr>
          </a:p>
          <a:p>
            <a:pPr eaLnBrk="1" hangingPunct="1"/>
            <a:endParaRPr lang="ja-JP" altLang="en-US" sz="2000" dirty="0">
              <a:latin typeface="News Gothic MT" charset="0"/>
              <a:ea typeface="メイリオ" charset="0"/>
              <a:cs typeface="メイリオ" charset="0"/>
            </a:endParaRPr>
          </a:p>
        </p:txBody>
      </p:sp>
      <p:pic>
        <p:nvPicPr>
          <p:cNvPr id="38917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713163"/>
            <a:ext cx="3840163" cy="28797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8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25"/>
          </a:xfrm>
        </p:spPr>
        <p:txBody>
          <a:bodyPr/>
          <a:lstStyle/>
          <a:p>
            <a:pPr eaLnBrk="1" hangingPunct="1"/>
            <a:r>
              <a:rPr lang="en-US" altLang="ja-JP" b="1" dirty="0">
                <a:latin typeface="Arial"/>
                <a:ea typeface="メイリオ" charset="0"/>
                <a:cs typeface="Arial"/>
              </a:rPr>
              <a:t>Zone</a:t>
            </a:r>
            <a:endParaRPr lang="ja-JP" altLang="en-US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39939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1020763" y="4422775"/>
            <a:ext cx="7315200" cy="1987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Useful for S2 and S4.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400" dirty="0">
                <a:latin typeface="Arial"/>
                <a:ea typeface="メイリオ" charset="0"/>
                <a:cs typeface="Arial"/>
              </a:rPr>
              <a:t>Zoning is used to identify or recognize proper location/ storage of items.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400" dirty="0">
                <a:latin typeface="Arial"/>
                <a:ea typeface="メイリオ" charset="0"/>
                <a:cs typeface="Arial"/>
              </a:rPr>
              <a:t>It helps people to understand “where it is supposed to be”</a:t>
            </a:r>
            <a:endParaRPr lang="ja-JP" altLang="en-US" sz="2400" dirty="0">
              <a:latin typeface="Arial"/>
              <a:ea typeface="メイリオ" charset="0"/>
              <a:cs typeface="Arial"/>
            </a:endParaRPr>
          </a:p>
          <a:p>
            <a:pPr eaLnBrk="1" hangingPunct="1">
              <a:lnSpc>
                <a:spcPct val="90000"/>
              </a:lnSpc>
            </a:pPr>
            <a:endParaRPr lang="ja-JP" altLang="en-US" sz="2000" dirty="0">
              <a:latin typeface="News Gothic MT" charset="0"/>
              <a:ea typeface="メイリオ" charset="0"/>
              <a:cs typeface="メイリオ" charset="0"/>
            </a:endParaRPr>
          </a:p>
        </p:txBody>
      </p:sp>
      <p:pic>
        <p:nvPicPr>
          <p:cNvPr id="39940" name="Picture 4" descr="100_28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 b="-2"/>
          <a:stretch>
            <a:fillRect/>
          </a:stretch>
        </p:blipFill>
        <p:spPr bwMode="auto">
          <a:xfrm>
            <a:off x="1020763" y="1352550"/>
            <a:ext cx="4160837" cy="29051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1352550"/>
            <a:ext cx="2187575" cy="291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31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774"/>
          </a:xfrm>
        </p:spPr>
        <p:txBody>
          <a:bodyPr/>
          <a:lstStyle/>
          <a:p>
            <a:pPr eaLnBrk="1" hangingPunct="1"/>
            <a:r>
              <a:rPr lang="en-US" altLang="ja-JP" b="1" dirty="0">
                <a:latin typeface="Arial"/>
                <a:ea typeface="メイリオ" charset="0"/>
                <a:cs typeface="Arial"/>
              </a:rPr>
              <a:t>X-Y Axis</a:t>
            </a:r>
            <a:endParaRPr lang="ja-JP" altLang="en-US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40963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4108450" y="1254125"/>
            <a:ext cx="3946525" cy="518477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Useful for S2 and S4 especially when displaying information/ posters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This is used for improvement of orderliness and beautification 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Limited space can be utilized and easy to fine necessary information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It is important to remove old/outdated posters from notice boards regularly to keep it tidy.</a:t>
            </a:r>
            <a:endParaRPr lang="ja-JP" altLang="en-US" sz="2400" dirty="0">
              <a:latin typeface="Arial"/>
              <a:ea typeface="メイリオ" charset="0"/>
              <a:cs typeface="Arial"/>
            </a:endParaRPr>
          </a:p>
          <a:p>
            <a:pPr eaLnBrk="1" hangingPunct="1"/>
            <a:endParaRPr lang="en-US" altLang="ja-JP" sz="2000" dirty="0">
              <a:latin typeface="メイリオ" charset="0"/>
              <a:ea typeface="メイリオ" charset="0"/>
              <a:cs typeface="メイリオ" charset="0"/>
            </a:endParaRPr>
          </a:p>
          <a:p>
            <a:pPr eaLnBrk="1" hangingPunct="1"/>
            <a:endParaRPr lang="en-US" altLang="ja-JP" sz="2000" dirty="0">
              <a:latin typeface="メイリオ" charset="0"/>
              <a:ea typeface="メイリオ" charset="0"/>
              <a:cs typeface="メイリオ" charset="0"/>
            </a:endParaRPr>
          </a:p>
        </p:txBody>
      </p:sp>
      <p:pic>
        <p:nvPicPr>
          <p:cNvPr id="40964" name="図 4" descr="IMG_34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4"/>
          <a:stretch>
            <a:fillRect/>
          </a:stretch>
        </p:blipFill>
        <p:spPr bwMode="auto">
          <a:xfrm>
            <a:off x="177800" y="1331913"/>
            <a:ext cx="3781425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テキスト ボックス 5"/>
          <p:cNvSpPr txBox="1">
            <a:spLocks noChangeArrowheads="1"/>
          </p:cNvSpPr>
          <p:nvPr/>
        </p:nvSpPr>
        <p:spPr bwMode="auto">
          <a:xfrm>
            <a:off x="2311400" y="4068763"/>
            <a:ext cx="35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メイリオ" charset="0"/>
                <a:ea typeface="メイリオ" charset="0"/>
                <a:cs typeface="メイリオ" charset="0"/>
              </a:rPr>
              <a:t>Y</a:t>
            </a:r>
            <a:endParaRPr lang="ja-JP" altLang="en-US" b="1">
              <a:solidFill>
                <a:srgbClr val="FFFF00"/>
              </a:solidFill>
              <a:latin typeface="メイリオ" charset="0"/>
              <a:ea typeface="メイリオ" charset="0"/>
              <a:cs typeface="メイリオ" charset="0"/>
            </a:endParaRPr>
          </a:p>
        </p:txBody>
      </p:sp>
      <p:sp>
        <p:nvSpPr>
          <p:cNvPr id="40966" name="テキスト ボックス 6"/>
          <p:cNvSpPr txBox="1">
            <a:spLocks noChangeArrowheads="1"/>
          </p:cNvSpPr>
          <p:nvPr/>
        </p:nvSpPr>
        <p:spPr bwMode="auto">
          <a:xfrm>
            <a:off x="3394075" y="2755900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メイリオ" charset="0"/>
                <a:ea typeface="メイリオ" charset="0"/>
                <a:cs typeface="メイリオ" charset="0"/>
              </a:rPr>
              <a:t>X</a:t>
            </a:r>
            <a:endParaRPr lang="ja-JP" altLang="en-US" b="1">
              <a:solidFill>
                <a:srgbClr val="FFFF00"/>
              </a:solidFill>
              <a:latin typeface="メイリオ" charset="0"/>
              <a:ea typeface="メイリオ" charset="0"/>
              <a:cs typeface="メイリオ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5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タイトル 1"/>
          <p:cNvSpPr>
            <a:spLocks noGrp="1"/>
          </p:cNvSpPr>
          <p:nvPr>
            <p:ph type="title"/>
          </p:nvPr>
        </p:nvSpPr>
        <p:spPr>
          <a:xfrm>
            <a:off x="498475" y="311025"/>
            <a:ext cx="7556500" cy="627062"/>
          </a:xfrm>
        </p:spPr>
        <p:txBody>
          <a:bodyPr anchor="ctr">
            <a:noAutofit/>
          </a:bodyPr>
          <a:lstStyle/>
          <a:p>
            <a:pPr eaLnBrk="1" hangingPunct="1"/>
            <a:r>
              <a:rPr lang="en-US" altLang="ja-JP" sz="3600" b="1" dirty="0">
                <a:latin typeface="Arial"/>
                <a:ea typeface="メイリオ" charset="0"/>
                <a:cs typeface="Arial"/>
              </a:rPr>
              <a:t>Symbols</a:t>
            </a:r>
            <a:endParaRPr lang="ja-JP" altLang="en-US" sz="3600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41987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4108450" y="1200150"/>
            <a:ext cx="4507006" cy="239299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Useful for S2 and S4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Everyone can understand the meaning of “something” by marks/symbols/pictogram without or minimum explanation. </a:t>
            </a:r>
            <a:endParaRPr lang="ja-JP" altLang="en-US" sz="2400" dirty="0">
              <a:latin typeface="Arial"/>
              <a:ea typeface="メイリオ" charset="0"/>
              <a:cs typeface="Arial"/>
            </a:endParaRPr>
          </a:p>
        </p:txBody>
      </p:sp>
      <p:pic>
        <p:nvPicPr>
          <p:cNvPr id="41988" name="図 5" descr="IMG_47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200150"/>
            <a:ext cx="3619500" cy="2714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832225"/>
            <a:ext cx="3635375" cy="2727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90" name="図形グループ 18"/>
          <p:cNvGrpSpPr>
            <a:grpSpLocks/>
          </p:cNvGrpSpPr>
          <p:nvPr/>
        </p:nvGrpSpPr>
        <p:grpSpPr bwMode="auto">
          <a:xfrm>
            <a:off x="4498975" y="3854450"/>
            <a:ext cx="3865563" cy="2528888"/>
            <a:chOff x="4782380" y="3690470"/>
            <a:chExt cx="3866449" cy="2528964"/>
          </a:xfrm>
        </p:grpSpPr>
        <p:pic>
          <p:nvPicPr>
            <p:cNvPr id="41997" name="図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380" y="3690470"/>
              <a:ext cx="1088606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877" y="3690470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9" name="図形グループ 11"/>
            <p:cNvGrpSpPr>
              <a:grpSpLocks noChangeAspect="1"/>
            </p:cNvGrpSpPr>
            <p:nvPr/>
          </p:nvGrpSpPr>
          <p:grpSpPr bwMode="auto">
            <a:xfrm>
              <a:off x="5832524" y="5139437"/>
              <a:ext cx="1674706" cy="1079994"/>
              <a:chOff x="4675092" y="4834963"/>
              <a:chExt cx="1842189" cy="1188000"/>
            </a:xfrm>
          </p:grpSpPr>
          <p:pic>
            <p:nvPicPr>
              <p:cNvPr id="42003" name="図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092" y="4834963"/>
                <a:ext cx="1188000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04" name="図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44"/>
              <a:stretch>
                <a:fillRect/>
              </a:stretch>
            </p:blipFill>
            <p:spPr bwMode="auto">
              <a:xfrm>
                <a:off x="5558118" y="4834963"/>
                <a:ext cx="959163" cy="1183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2000" name="図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8829" y="5139434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1" name="図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683" y="5139434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2" name="図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8829" y="3690470"/>
              <a:ext cx="108000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円/楕円 2"/>
          <p:cNvSpPr/>
          <p:nvPr/>
        </p:nvSpPr>
        <p:spPr>
          <a:xfrm>
            <a:off x="702235" y="3915521"/>
            <a:ext cx="657412" cy="67142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MS PGothic" pitchFamily="50" charset="-128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2677459" y="3915521"/>
            <a:ext cx="657412" cy="67142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MS PGothic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626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3"/>
          <p:cNvSpPr>
            <a:spLocks noGrp="1"/>
          </p:cNvSpPr>
          <p:nvPr>
            <p:ph type="title"/>
          </p:nvPr>
        </p:nvSpPr>
        <p:spPr>
          <a:xfrm>
            <a:off x="498475" y="325455"/>
            <a:ext cx="7556500" cy="682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b="1" dirty="0">
                <a:latin typeface="Arial"/>
                <a:ea typeface="メイリオ" charset="0"/>
                <a:cs typeface="Arial"/>
              </a:rPr>
              <a:t>Color coding</a:t>
            </a:r>
            <a:endParaRPr lang="ja-JP" altLang="en-US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43011" name="コンテンツ プレースホルダ 5"/>
          <p:cNvSpPr>
            <a:spLocks noGrp="1"/>
          </p:cNvSpPr>
          <p:nvPr>
            <p:ph sz="half" idx="1"/>
          </p:nvPr>
        </p:nvSpPr>
        <p:spPr>
          <a:xfrm>
            <a:off x="4108450" y="1166813"/>
            <a:ext cx="4593593" cy="5419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Useful for S4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400" dirty="0">
                <a:latin typeface="Arial"/>
                <a:ea typeface="メイリオ" charset="0"/>
                <a:cs typeface="Arial"/>
              </a:rPr>
              <a:t>Color coding makes facility users understand the meaning of “something” by different colors.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400" dirty="0">
                <a:latin typeface="Arial"/>
                <a:ea typeface="メイリオ" charset="0"/>
                <a:cs typeface="Arial"/>
              </a:rPr>
              <a:t>It is often used for waste segregation, categorization of areas/zones for particular items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400" dirty="0">
                <a:latin typeface="Arial"/>
                <a:ea typeface="メイリオ" charset="0"/>
                <a:cs typeface="Arial"/>
              </a:rPr>
              <a:t>National IPC Guidelines and Health Care Waste Management standards/ policy/ guidelines should be referred to follow national color coding for different types of wastes.</a:t>
            </a:r>
            <a:endParaRPr lang="ja-JP" altLang="en-US" sz="2400" dirty="0">
              <a:latin typeface="Arial"/>
              <a:ea typeface="メイリオ" charset="0"/>
              <a:cs typeface="Arial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ja-JP" altLang="en-US" sz="2000" dirty="0">
              <a:latin typeface="メイリオ" charset="0"/>
              <a:ea typeface="メイリオ" charset="0"/>
              <a:cs typeface="メイリオ" charset="0"/>
            </a:endParaRPr>
          </a:p>
          <a:p>
            <a:pPr eaLnBrk="1" hangingPunct="1">
              <a:lnSpc>
                <a:spcPct val="90000"/>
              </a:lnSpc>
            </a:pPr>
            <a:endParaRPr lang="ja-JP" altLang="en-US" sz="2000" dirty="0">
              <a:latin typeface="News Gothic MT" charset="0"/>
              <a:ea typeface="メイリオ" charset="0"/>
              <a:cs typeface="メイリオ" charset="0"/>
            </a:endParaRPr>
          </a:p>
        </p:txBody>
      </p:sp>
      <p:pic>
        <p:nvPicPr>
          <p:cNvPr id="43012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166813"/>
            <a:ext cx="3657600" cy="2736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図 4" descr="DSCF0021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851275"/>
            <a:ext cx="3648075" cy="27352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円/楕円 6"/>
          <p:cNvSpPr/>
          <p:nvPr/>
        </p:nvSpPr>
        <p:spPr>
          <a:xfrm flipV="1">
            <a:off x="971176" y="5169646"/>
            <a:ext cx="1882589" cy="1075765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News Gothic MT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316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62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b="1" dirty="0">
                <a:latin typeface="Arial"/>
                <a:ea typeface="メイリオ" charset="0"/>
                <a:cs typeface="Arial"/>
              </a:rPr>
              <a:t>5S corner</a:t>
            </a:r>
            <a:endParaRPr lang="ja-JP" altLang="en-US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44035" name="コンテンツ プレースホルダ 4"/>
          <p:cNvSpPr>
            <a:spLocks noGrp="1"/>
          </p:cNvSpPr>
          <p:nvPr>
            <p:ph sz="half" idx="1"/>
          </p:nvPr>
        </p:nvSpPr>
        <p:spPr>
          <a:xfrm>
            <a:off x="4081462" y="1244600"/>
            <a:ext cx="4605337" cy="5397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Effective for S5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Use existing notice board or establish new one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Can be displayed:</a:t>
            </a:r>
            <a:endParaRPr lang="ja-JP" altLang="en-US" sz="2000" dirty="0">
              <a:latin typeface="Arial"/>
              <a:ea typeface="メイリオ" charset="0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5-S posters</a:t>
            </a:r>
            <a:endParaRPr lang="ja-JP" altLang="en-US" sz="2000" dirty="0">
              <a:latin typeface="Arial"/>
              <a:ea typeface="メイリオ" charset="0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Pictorial progress report </a:t>
            </a:r>
            <a:endParaRPr lang="ja-JP" altLang="en-US" sz="2000" dirty="0">
              <a:latin typeface="Arial"/>
              <a:ea typeface="メイリオ" charset="0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Implementation progress chart/table</a:t>
            </a:r>
            <a:endParaRPr lang="ja-JP" altLang="en-US" sz="2000" dirty="0">
              <a:latin typeface="Arial"/>
              <a:ea typeface="メイリオ" charset="0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M&amp;E information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Training information</a:t>
            </a:r>
            <a:endParaRPr lang="ja-JP" altLang="en-US" sz="2000" dirty="0">
              <a:latin typeface="Arial"/>
              <a:ea typeface="メイリオ" charset="0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QIT/WIT Meeting information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Mission statement on QI</a:t>
            </a:r>
            <a:endParaRPr lang="ja-JP" altLang="en-US" sz="2000" dirty="0">
              <a:latin typeface="Arial"/>
              <a:ea typeface="メイリオ" charset="0"/>
              <a:cs typeface="Arial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Waste bin color coding and type of waste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ja-JP" sz="2000" dirty="0">
                <a:latin typeface="Arial"/>
                <a:ea typeface="メイリオ" charset="0"/>
                <a:cs typeface="Arial"/>
              </a:rPr>
              <a:t>Rules of 5S tools</a:t>
            </a:r>
            <a:endParaRPr lang="ja-JP" altLang="en-US" sz="2000" dirty="0">
              <a:latin typeface="Arial"/>
              <a:ea typeface="メイリオ" charset="0"/>
              <a:cs typeface="Arial"/>
            </a:endParaRPr>
          </a:p>
          <a:p>
            <a:pPr eaLnBrk="1" hangingPunct="1">
              <a:lnSpc>
                <a:spcPct val="80000"/>
              </a:lnSpc>
            </a:pPr>
            <a:endParaRPr lang="ja-JP" altLang="en-US" sz="2000" dirty="0">
              <a:latin typeface="News Gothic MT" charset="0"/>
              <a:ea typeface="メイリオ" charset="0"/>
              <a:cs typeface="メイリオ" charset="0"/>
            </a:endParaRPr>
          </a:p>
        </p:txBody>
      </p:sp>
      <p:pic>
        <p:nvPicPr>
          <p:cNvPr id="44036" name="図 5" descr="IMG_34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t="12962"/>
          <a:stretch>
            <a:fillRect/>
          </a:stretch>
        </p:blipFill>
        <p:spPr bwMode="auto">
          <a:xfrm>
            <a:off x="423863" y="1271588"/>
            <a:ext cx="3657600" cy="2716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図 6" descr="IMG_34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4029075"/>
            <a:ext cx="3657600" cy="2613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4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ja-JP" b="1" dirty="0">
                <a:latin typeface="Arial"/>
                <a:ea typeface="メイリオ" charset="0"/>
                <a:cs typeface="Arial"/>
              </a:rPr>
              <a:t>Key points for 5S tools utilization</a:t>
            </a:r>
            <a:endParaRPr lang="ja-JP" altLang="en-US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45059" name="コンテンツ プレースホルダ 10"/>
          <p:cNvSpPr>
            <a:spLocks noGrp="1"/>
          </p:cNvSpPr>
          <p:nvPr>
            <p:ph idx="1"/>
          </p:nvPr>
        </p:nvSpPr>
        <p:spPr>
          <a:xfrm>
            <a:off x="498475" y="1529612"/>
            <a:ext cx="6319838" cy="4895001"/>
          </a:xfrm>
        </p:spPr>
        <p:txBody>
          <a:bodyPr/>
          <a:lstStyle/>
          <a:p>
            <a:pPr marL="358775" indent="-358775" eaLnBrk="1" hangingPunct="1"/>
            <a:r>
              <a:rPr lang="en-US" altLang="ja-JP" sz="2800" dirty="0">
                <a:latin typeface="Arial"/>
                <a:ea typeface="メイリオ" charset="0"/>
                <a:cs typeface="Arial"/>
              </a:rPr>
              <a:t>Everyone in the health facility should know the meanings and rules of 5S tools</a:t>
            </a:r>
          </a:p>
          <a:p>
            <a:pPr marL="358775" indent="-358775" eaLnBrk="1" hangingPunct="1"/>
            <a:r>
              <a:rPr lang="en-US" altLang="ja-JP" sz="2800" dirty="0">
                <a:latin typeface="Arial"/>
                <a:ea typeface="メイリオ" charset="0"/>
                <a:cs typeface="Arial"/>
              </a:rPr>
              <a:t>Think of people working in the next process</a:t>
            </a:r>
          </a:p>
          <a:p>
            <a:pPr marL="358775" indent="-358775" eaLnBrk="1" hangingPunct="1"/>
            <a:r>
              <a:rPr lang="en-US" altLang="ja-JP" sz="2800" dirty="0">
                <a:latin typeface="Arial"/>
                <a:ea typeface="メイリオ" charset="0"/>
                <a:cs typeface="Arial"/>
              </a:rPr>
              <a:t>Need to have monitoring mechanism to check proper usage of 5S tools and effectiveness</a:t>
            </a:r>
            <a:endParaRPr lang="ja-JP" altLang="en-US" sz="2800" dirty="0">
              <a:latin typeface="Arial"/>
              <a:ea typeface="メイリオ" charset="0"/>
              <a:cs typeface="Arial"/>
            </a:endParaRPr>
          </a:p>
        </p:txBody>
      </p:sp>
      <p:pic>
        <p:nvPicPr>
          <p:cNvPr id="4506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257675"/>
            <a:ext cx="2014538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31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6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b="1" dirty="0">
                <a:latin typeface="Arial"/>
                <a:ea typeface="メイリオ" charset="0"/>
                <a:cs typeface="Arial"/>
              </a:rPr>
              <a:t>5S tools utilized by 5S stages</a:t>
            </a:r>
            <a:endParaRPr lang="ja-JP" altLang="en-US" sz="3600" b="1" dirty="0">
              <a:latin typeface="Arial"/>
              <a:ea typeface="メイリオ" charset="0"/>
              <a:cs typeface="Arial"/>
            </a:endParaRPr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4199395"/>
              </p:ext>
            </p:extLst>
          </p:nvPr>
        </p:nvGraphicFramePr>
        <p:xfrm>
          <a:off x="822754" y="1358218"/>
          <a:ext cx="7389813" cy="5084768"/>
        </p:xfrm>
        <a:graphic>
          <a:graphicData uri="http://schemas.openxmlformats.org/drawingml/2006/table">
            <a:tbl>
              <a:tblPr/>
              <a:tblGrid>
                <a:gridCol w="503238"/>
                <a:gridCol w="2547937"/>
                <a:gridCol w="841375"/>
                <a:gridCol w="868363"/>
                <a:gridCol w="892175"/>
                <a:gridCol w="881062"/>
                <a:gridCol w="855663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3A4C03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A4C03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5S tools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3A4C03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A4C03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S1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3A4C03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A4C03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S2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3A4C03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A4C03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S3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3A4C03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A4C03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S4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3A4C03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A4C03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S5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3A4C03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1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Red tag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2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Numbering, Alphabetical cording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3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Labeling, Tapes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4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Safety signs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5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Sign board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6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Zone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7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X-Y axis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8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Alignment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9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Symbols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10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Color coding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11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メイリオ" charset="0"/>
                          <a:cs typeface="Arial"/>
                        </a:rPr>
                        <a:t>5S Corner</a:t>
                      </a: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メイリオ" charset="0"/>
                        <a:cs typeface="Arial"/>
                      </a:endParaRPr>
                    </a:p>
                  </a:txBody>
                  <a:tcPr marL="109059" marR="10905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01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タイトル 5"/>
          <p:cNvSpPr>
            <a:spLocks noGrp="1"/>
          </p:cNvSpPr>
          <p:nvPr>
            <p:ph type="title"/>
          </p:nvPr>
        </p:nvSpPr>
        <p:spPr>
          <a:xfrm>
            <a:off x="911476" y="2864144"/>
            <a:ext cx="7772400" cy="797059"/>
          </a:xfrm>
        </p:spPr>
        <p:txBody>
          <a:bodyPr anchor="t"/>
          <a:lstStyle/>
          <a:p>
            <a:pPr algn="ctr" eaLnBrk="1" hangingPunct="1"/>
            <a:r>
              <a:rPr lang="en-GB" altLang="ja-JP" sz="3600" dirty="0">
                <a:latin typeface="Arial"/>
                <a:ea typeface="MS Gothic" charset="0"/>
                <a:cs typeface="Arial"/>
              </a:rPr>
              <a:t>What is “Visual Control”?</a:t>
            </a:r>
          </a:p>
        </p:txBody>
      </p:sp>
    </p:spTree>
    <p:extLst>
      <p:ext uri="{BB962C8B-B14F-4D97-AF65-F5344CB8AC3E}">
        <p14:creationId xmlns:p14="http://schemas.microsoft.com/office/powerpoint/2010/main" val="55933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 smtClean="0">
                <a:latin typeface="Arial"/>
                <a:cs typeface="Arial"/>
              </a:rPr>
              <a:t>What </a:t>
            </a:r>
            <a:r>
              <a:rPr lang="en-US" altLang="ja-JP" sz="4000" b="1" dirty="0" smtClean="0">
                <a:latin typeface="Arial"/>
                <a:cs typeface="Arial"/>
              </a:rPr>
              <a:t>are 5S tools?</a:t>
            </a:r>
            <a:endParaRPr kumimoji="1" lang="ja-JP" altLang="en-US" sz="4000" b="1" dirty="0">
              <a:latin typeface="Arial"/>
              <a:cs typeface="Arial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sz="2800" dirty="0">
                <a:latin typeface="Arial"/>
                <a:cs typeface="Arial"/>
              </a:rPr>
              <a:t>“5S tools” are developed to help practice of 5S </a:t>
            </a:r>
            <a:r>
              <a:rPr lang="en-US" altLang="ja-JP" sz="2800" dirty="0" smtClean="0">
                <a:latin typeface="Arial"/>
                <a:cs typeface="Arial"/>
              </a:rPr>
              <a:t>activities</a:t>
            </a:r>
          </a:p>
          <a:p>
            <a:r>
              <a:rPr lang="en-US" altLang="ja-JP" sz="2800" dirty="0" smtClean="0">
                <a:latin typeface="Arial"/>
                <a:cs typeface="Arial"/>
              </a:rPr>
              <a:t>Many 5S tools using management techniques called “Visualization” for easy recognition and communication for actions</a:t>
            </a:r>
          </a:p>
          <a:p>
            <a:r>
              <a:rPr lang="en-US" altLang="ja-JP" sz="2800" dirty="0">
                <a:latin typeface="Arial"/>
                <a:cs typeface="Arial"/>
              </a:rPr>
              <a:t>5S tools can be combined to enhance effectiveness of 5S activities</a:t>
            </a:r>
            <a:r>
              <a:rPr lang="ja-JP" altLang="ja-JP" sz="2800" dirty="0">
                <a:latin typeface="Arial"/>
                <a:cs typeface="Arial"/>
              </a:rPr>
              <a:t> </a:t>
            </a:r>
            <a:endParaRPr lang="en-US" altLang="ja-JP" sz="2800" dirty="0">
              <a:latin typeface="Arial"/>
              <a:cs typeface="Arial"/>
            </a:endParaRPr>
          </a:p>
          <a:p>
            <a:r>
              <a:rPr lang="en-US" altLang="ja-JP" sz="2800" dirty="0">
                <a:latin typeface="Arial"/>
                <a:cs typeface="Arial"/>
              </a:rPr>
              <a:t>All tools require an agreed set of </a:t>
            </a:r>
            <a:r>
              <a:rPr lang="en-US" altLang="ja-JP" sz="2800" dirty="0" smtClean="0">
                <a:latin typeface="Arial"/>
                <a:cs typeface="Arial"/>
              </a:rPr>
              <a:t>rules</a:t>
            </a:r>
            <a:r>
              <a:rPr lang="ja-JP" altLang="ja-JP" sz="2800" dirty="0" smtClean="0">
                <a:latin typeface="Arial"/>
                <a:cs typeface="Arial"/>
              </a:rPr>
              <a:t> </a:t>
            </a:r>
            <a:endParaRPr lang="en-US" altLang="ja-JP" sz="2800" dirty="0" smtClean="0">
              <a:latin typeface="Arial"/>
              <a:cs typeface="Arial"/>
            </a:endParaRPr>
          </a:p>
          <a:p>
            <a:r>
              <a:rPr lang="en-US" altLang="ja-JP" sz="2800" dirty="0">
                <a:latin typeface="Arial"/>
                <a:cs typeface="Arial"/>
              </a:rPr>
              <a:t>A</a:t>
            </a:r>
            <a:r>
              <a:rPr lang="en-US" altLang="ja-JP" sz="2800" dirty="0" smtClean="0">
                <a:latin typeface="Arial"/>
                <a:cs typeface="Arial"/>
              </a:rPr>
              <a:t>ll </a:t>
            </a:r>
            <a:r>
              <a:rPr lang="en-US" altLang="ja-JP" sz="2800" dirty="0">
                <a:latin typeface="Arial"/>
                <a:cs typeface="Arial"/>
              </a:rPr>
              <a:t>staff working in the health facility must know those rules and everyone should follow the </a:t>
            </a:r>
            <a:r>
              <a:rPr lang="en-US" altLang="ja-JP" sz="2800" dirty="0" smtClean="0">
                <a:latin typeface="Arial"/>
                <a:cs typeface="Arial"/>
              </a:rPr>
              <a:t>rules</a:t>
            </a:r>
            <a:r>
              <a:rPr lang="ja-JP" altLang="ja-JP" sz="2800" dirty="0" smtClean="0">
                <a:latin typeface="Arial"/>
                <a:cs typeface="Arial"/>
              </a:rPr>
              <a:t> </a:t>
            </a:r>
            <a:endParaRPr kumimoji="1" lang="ja-JP" alt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72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8037"/>
          </a:xfrm>
        </p:spPr>
        <p:txBody>
          <a:bodyPr>
            <a:normAutofit/>
          </a:bodyPr>
          <a:lstStyle/>
          <a:p>
            <a:r>
              <a:rPr lang="en-GB" altLang="ja-JP" sz="4000" b="1" dirty="0">
                <a:latin typeface="Arial"/>
                <a:ea typeface="MS Gothic" charset="0"/>
                <a:cs typeface="Arial"/>
              </a:rPr>
              <a:t>Definitions 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714944" y="1140799"/>
            <a:ext cx="7556500" cy="4692650"/>
          </a:xfrm>
        </p:spPr>
        <p:txBody>
          <a:bodyPr>
            <a:noAutofit/>
          </a:bodyPr>
          <a:lstStyle/>
          <a:p>
            <a:r>
              <a:rPr lang="en-GB" altLang="ja-JP" sz="2800" dirty="0" smtClean="0">
                <a:latin typeface="Arial"/>
                <a:ea typeface="MS Gothic" charset="0"/>
                <a:cs typeface="Arial"/>
              </a:rPr>
              <a:t>Visual </a:t>
            </a:r>
            <a:r>
              <a:rPr lang="en-GB" altLang="ja-JP" sz="2800" dirty="0">
                <a:latin typeface="Arial"/>
                <a:ea typeface="MS Gothic" charset="0"/>
                <a:cs typeface="Arial"/>
              </a:rPr>
              <a:t>– See, eye , optical </a:t>
            </a:r>
          </a:p>
          <a:p>
            <a:r>
              <a:rPr lang="en-GB" altLang="ja-JP" sz="2800" dirty="0">
                <a:latin typeface="Arial"/>
                <a:ea typeface="MS Gothic" charset="0"/>
                <a:cs typeface="Arial"/>
              </a:rPr>
              <a:t>Control – manage,</a:t>
            </a:r>
            <a:r>
              <a:rPr lang="en-US" altLang="ja-JP" sz="2800" dirty="0">
                <a:latin typeface="Arial"/>
                <a:ea typeface="MS Gothic" charset="0"/>
                <a:cs typeface="Arial"/>
              </a:rPr>
              <a:t>direct</a:t>
            </a:r>
          </a:p>
          <a:p>
            <a:r>
              <a:rPr lang="en-US" altLang="ja-JP" sz="2800" dirty="0">
                <a:latin typeface="Arial"/>
                <a:ea typeface="MS Gothic" charset="0"/>
                <a:cs typeface="Arial"/>
              </a:rPr>
              <a:t>Definition- Visual control is a </a:t>
            </a:r>
            <a:r>
              <a:rPr lang="en-US" altLang="ja-JP" sz="2800" b="1" dirty="0">
                <a:latin typeface="Arial"/>
                <a:ea typeface="MS Gothic" charset="0"/>
                <a:cs typeface="Arial"/>
              </a:rPr>
              <a:t>technique</a:t>
            </a:r>
            <a:r>
              <a:rPr lang="en-US" altLang="ja-JP" sz="2800" dirty="0">
                <a:latin typeface="Arial"/>
                <a:ea typeface="MS Gothic" charset="0"/>
                <a:cs typeface="Arial"/>
              </a:rPr>
              <a:t> employed in many places where information is communicated by using </a:t>
            </a:r>
            <a:r>
              <a:rPr lang="en-US" altLang="ja-JP" sz="2800" b="1" u="sng" dirty="0">
                <a:latin typeface="Arial"/>
                <a:ea typeface="MS Gothic" charset="0"/>
                <a:cs typeface="Arial"/>
              </a:rPr>
              <a:t>visual signals</a:t>
            </a:r>
            <a:r>
              <a:rPr lang="en-US" altLang="ja-JP" sz="2800" b="1" dirty="0">
                <a:latin typeface="Arial"/>
                <a:ea typeface="MS Gothic" charset="0"/>
                <a:cs typeface="Arial"/>
              </a:rPr>
              <a:t> </a:t>
            </a:r>
            <a:r>
              <a:rPr lang="en-US" altLang="ja-JP" sz="2800" dirty="0">
                <a:latin typeface="Arial"/>
                <a:ea typeface="MS Gothic" charset="0"/>
                <a:cs typeface="Arial"/>
              </a:rPr>
              <a:t>instead of </a:t>
            </a:r>
            <a:r>
              <a:rPr lang="en-US" altLang="ja-JP" sz="2800" b="1" dirty="0">
                <a:latin typeface="Arial"/>
                <a:ea typeface="MS Gothic" charset="0"/>
                <a:cs typeface="Arial"/>
              </a:rPr>
              <a:t>texts</a:t>
            </a:r>
            <a:r>
              <a:rPr lang="en-US" altLang="ja-JP" sz="2800" dirty="0">
                <a:latin typeface="Arial"/>
                <a:ea typeface="MS Gothic" charset="0"/>
                <a:cs typeface="Arial"/>
              </a:rPr>
              <a:t> or other </a:t>
            </a:r>
            <a:r>
              <a:rPr lang="en-US" altLang="ja-JP" sz="2800" b="1" dirty="0">
                <a:latin typeface="Arial"/>
                <a:ea typeface="MS Gothic" charset="0"/>
                <a:cs typeface="Arial"/>
              </a:rPr>
              <a:t>written instructions</a:t>
            </a:r>
            <a:r>
              <a:rPr lang="en-US" altLang="ja-JP" sz="2800" dirty="0">
                <a:latin typeface="Arial"/>
                <a:ea typeface="MS Gothic" charset="0"/>
                <a:cs typeface="Arial"/>
              </a:rPr>
              <a:t>. </a:t>
            </a:r>
          </a:p>
          <a:p>
            <a:r>
              <a:rPr lang="en-US" altLang="ja-JP" sz="2800" dirty="0">
                <a:latin typeface="Arial"/>
                <a:ea typeface="MS Gothic" charset="0"/>
                <a:cs typeface="Arial"/>
              </a:rPr>
              <a:t>Visual control are the signals or symbol  seen by eye to manage the  place or working environment </a:t>
            </a:r>
            <a:endParaRPr lang="en-GB" altLang="ja-JP" sz="2800" dirty="0">
              <a:latin typeface="Arial"/>
              <a:ea typeface="MS Gothic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42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sz="3600" b="1" dirty="0">
                <a:latin typeface="Arial"/>
                <a:ea typeface="メイリオ" charset="0"/>
                <a:cs typeface="Arial"/>
              </a:rPr>
              <a:t>What is “Visual control”?</a:t>
            </a:r>
            <a:endParaRPr lang="ja-JP" altLang="en-US" sz="3600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51203" name="コンテンツ プレースホルダ 2"/>
          <p:cNvSpPr>
            <a:spLocks noGrp="1"/>
          </p:cNvSpPr>
          <p:nvPr>
            <p:ph idx="1"/>
          </p:nvPr>
        </p:nvSpPr>
        <p:spPr>
          <a:xfrm>
            <a:off x="498475" y="1493838"/>
            <a:ext cx="7556500" cy="46323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ja-JP" sz="2800" i="1" dirty="0">
                <a:latin typeface="Arial"/>
                <a:ea typeface="MS Gothic" charset="0"/>
                <a:cs typeface="Arial"/>
              </a:rPr>
              <a:t>“Visual signals  are used instead of texts or other written instructions.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ja-JP" sz="2800" i="1" dirty="0">
                <a:latin typeface="Arial"/>
                <a:ea typeface="MS Gothic" charset="0"/>
                <a:cs typeface="Arial"/>
              </a:rPr>
              <a:t>“The design is deliberate in allowing </a:t>
            </a:r>
            <a:r>
              <a:rPr lang="en-US" altLang="ja-JP" sz="2800" b="1" i="1" u="sng" dirty="0">
                <a:latin typeface="Arial"/>
                <a:ea typeface="MS Gothic" charset="0"/>
                <a:cs typeface="Arial"/>
              </a:rPr>
              <a:t>quick recognition</a:t>
            </a:r>
            <a:r>
              <a:rPr lang="en-US" altLang="ja-JP" sz="2800" b="1" i="1" dirty="0">
                <a:latin typeface="Arial"/>
                <a:ea typeface="MS Gothic" charset="0"/>
                <a:cs typeface="Arial"/>
              </a:rPr>
              <a:t> </a:t>
            </a:r>
            <a:r>
              <a:rPr lang="en-US" altLang="ja-JP" sz="2800" i="1" dirty="0">
                <a:latin typeface="Arial"/>
                <a:ea typeface="MS Gothic" charset="0"/>
                <a:cs typeface="Arial"/>
              </a:rPr>
              <a:t>of the information being communicated, in order to increase </a:t>
            </a:r>
            <a:r>
              <a:rPr lang="en-US" altLang="ja-JP" sz="2800" b="1" i="1" u="sng" dirty="0">
                <a:latin typeface="Arial"/>
                <a:ea typeface="MS Gothic" charset="0"/>
                <a:cs typeface="Arial"/>
              </a:rPr>
              <a:t>efficiency</a:t>
            </a:r>
            <a:r>
              <a:rPr lang="en-US" altLang="ja-JP" sz="2800" i="1" dirty="0">
                <a:latin typeface="Arial"/>
                <a:ea typeface="MS Gothic" charset="0"/>
                <a:cs typeface="Arial"/>
              </a:rPr>
              <a:t> and </a:t>
            </a:r>
            <a:r>
              <a:rPr lang="en-US" altLang="ja-JP" sz="2800" b="1" i="1" u="sng" dirty="0">
                <a:latin typeface="Arial"/>
                <a:ea typeface="MS Gothic" charset="0"/>
                <a:cs typeface="Arial"/>
              </a:rPr>
              <a:t>clarity</a:t>
            </a:r>
            <a:r>
              <a:rPr lang="en-US" altLang="ja-JP" sz="2800" i="1" dirty="0">
                <a:latin typeface="Arial"/>
                <a:ea typeface="MS Gothic" charset="0"/>
                <a:cs typeface="Arial"/>
              </a:rPr>
              <a:t>. “</a:t>
            </a:r>
          </a:p>
          <a:p>
            <a:pPr eaLnBrk="1" hangingPunct="1"/>
            <a:endParaRPr lang="ja-JP" altLang="en-US" sz="2400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51204" name="テキスト ボックス 3"/>
          <p:cNvSpPr txBox="1">
            <a:spLocks noChangeArrowheads="1"/>
          </p:cNvSpPr>
          <p:nvPr/>
        </p:nvSpPr>
        <p:spPr bwMode="auto">
          <a:xfrm>
            <a:off x="4097338" y="6307138"/>
            <a:ext cx="43046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altLang="ja-JP" sz="1200">
                <a:latin typeface="Arial"/>
                <a:ea typeface="メイリオ" charset="0"/>
                <a:cs typeface="Arial"/>
              </a:rPr>
              <a:t>Information source: http://en.wikipedia.org/wiki/Visual control</a:t>
            </a:r>
            <a:endParaRPr lang="ja-JP" altLang="en-US" sz="1200">
              <a:latin typeface="Arial"/>
              <a:ea typeface="メイリオ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7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200" b="1" dirty="0">
                <a:latin typeface="Arial"/>
                <a:ea typeface="メイリオ" charset="0"/>
                <a:cs typeface="Arial"/>
              </a:rPr>
              <a:t>What is “Visual Control”? </a:t>
            </a:r>
            <a:r>
              <a:rPr lang="en-US" altLang="ja-JP" sz="2700" b="1" dirty="0">
                <a:latin typeface="Arial"/>
                <a:ea typeface="メイリオ" charset="0"/>
                <a:cs typeface="Arial"/>
              </a:rPr>
              <a:t>(cont’d)</a:t>
            </a:r>
            <a:endParaRPr kumimoji="1" lang="ja-JP" altLang="en-US" sz="2700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5222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5" y="1493838"/>
            <a:ext cx="7556500" cy="4632325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US" altLang="ja-JP" sz="2800">
                <a:latin typeface="Arial"/>
                <a:ea typeface="MS Gothic" charset="0"/>
                <a:cs typeface="Arial"/>
              </a:rPr>
              <a:t>Visual control is the principle of increasing efficiency and effectiveness simply by deliberately making things </a:t>
            </a:r>
            <a:r>
              <a:rPr lang="en-US" altLang="ja-JP" sz="2800" b="1" u="sng">
                <a:latin typeface="Arial"/>
                <a:ea typeface="MS Gothic" charset="0"/>
                <a:cs typeface="Arial"/>
              </a:rPr>
              <a:t>visible</a:t>
            </a:r>
            <a:r>
              <a:rPr lang="en-US" altLang="ja-JP" sz="2800">
                <a:latin typeface="Arial"/>
                <a:ea typeface="MS Gothic" charset="0"/>
                <a:cs typeface="Arial"/>
              </a:rPr>
              <a:t>. </a:t>
            </a:r>
          </a:p>
          <a:p>
            <a:pPr marL="0" indent="0" eaLnBrk="1" hangingPunct="1">
              <a:buFont typeface="Wingdings" charset="0"/>
              <a:buNone/>
            </a:pPr>
            <a:r>
              <a:rPr lang="en-US" altLang="ja-JP" sz="2800">
                <a:latin typeface="Arial"/>
                <a:ea typeface="MS Gothic" charset="0"/>
                <a:cs typeface="Arial"/>
              </a:rPr>
              <a:t>When things are visible, they are kept in </a:t>
            </a:r>
            <a:r>
              <a:rPr lang="en-US" altLang="ja-JP" sz="2800" b="1">
                <a:latin typeface="Arial"/>
                <a:ea typeface="MS Gothic" charset="0"/>
                <a:cs typeface="Arial"/>
              </a:rPr>
              <a:t>conscious mind</a:t>
            </a:r>
            <a:r>
              <a:rPr lang="en-US" altLang="ja-JP" sz="2800">
                <a:latin typeface="Arial"/>
                <a:ea typeface="MS Gothic" charset="0"/>
                <a:cs typeface="Arial"/>
              </a:rPr>
              <a:t>. </a:t>
            </a:r>
          </a:p>
          <a:p>
            <a:pPr marL="0" indent="0" eaLnBrk="1" hangingPunct="1">
              <a:buFont typeface="Wingdings" charset="0"/>
              <a:buNone/>
            </a:pPr>
            <a:r>
              <a:rPr lang="en-US" altLang="ja-JP" sz="2800">
                <a:latin typeface="Arial"/>
                <a:ea typeface="MS Gothic" charset="0"/>
                <a:cs typeface="Arial"/>
              </a:rPr>
              <a:t>It also serves to ensure that everyone has </a:t>
            </a:r>
            <a:r>
              <a:rPr lang="en-US" altLang="ja-JP" sz="2800" b="1">
                <a:latin typeface="Arial"/>
                <a:ea typeface="MS Gothic" charset="0"/>
                <a:cs typeface="Arial"/>
              </a:rPr>
              <a:t>a common viewpoint </a:t>
            </a:r>
            <a:r>
              <a:rPr lang="en-US" altLang="ja-JP" sz="2800">
                <a:latin typeface="Arial"/>
                <a:ea typeface="MS Gothic" charset="0"/>
                <a:cs typeface="Arial"/>
              </a:rPr>
              <a:t>of what is being displayed.</a:t>
            </a:r>
            <a:r>
              <a:rPr lang="ja-JP" altLang="en-US" sz="2800">
                <a:latin typeface="Arial"/>
                <a:ea typeface="メイリオ" charset="0"/>
                <a:cs typeface="Arial"/>
              </a:rPr>
              <a:t>　</a:t>
            </a:r>
            <a:endParaRPr kumimoji="1" lang="ja-JP" altLang="en-US" sz="2800">
              <a:latin typeface="Arial"/>
              <a:ea typeface="メイリオ" charset="0"/>
              <a:cs typeface="Arial"/>
            </a:endParaRPr>
          </a:p>
        </p:txBody>
      </p:sp>
      <p:pic>
        <p:nvPicPr>
          <p:cNvPr id="52228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072063"/>
            <a:ext cx="220027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17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 smtClean="0"/>
              <a:t>Visual control</a:t>
            </a:r>
            <a:endParaRPr kumimoji="1" lang="ja-JP" altLang="en-US" sz="4000" b="1" dirty="0"/>
          </a:p>
        </p:txBody>
      </p:sp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2598915480"/>
              </p:ext>
            </p:extLst>
          </p:nvPr>
        </p:nvGraphicFramePr>
        <p:xfrm>
          <a:off x="888952" y="1417638"/>
          <a:ext cx="7797847" cy="3689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024068" y="5187830"/>
            <a:ext cx="83895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Check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026051" y="5187830"/>
            <a:ext cx="18268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Problem solving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>
            <a:stCxn id="8" idx="1"/>
            <a:endCxn id="7" idx="3"/>
          </p:cNvCxnSpPr>
          <p:nvPr/>
        </p:nvCxnSpPr>
        <p:spPr>
          <a:xfrm flipH="1">
            <a:off x="1863022" y="5372496"/>
            <a:ext cx="516302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7" idx="0"/>
          </p:cNvCxnSpPr>
          <p:nvPr/>
        </p:nvCxnSpPr>
        <p:spPr>
          <a:xfrm flipV="1">
            <a:off x="1443545" y="3944912"/>
            <a:ext cx="29223" cy="1242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endCxn id="8" idx="0"/>
          </p:cNvCxnSpPr>
          <p:nvPr/>
        </p:nvCxnSpPr>
        <p:spPr>
          <a:xfrm>
            <a:off x="7939485" y="4039482"/>
            <a:ext cx="0" cy="11483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373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000000"/>
                </a:solidFill>
                <a:ea typeface="メイリオ" charset="0"/>
                <a:cs typeface="Arial"/>
              </a:rPr>
              <a:t>Examples of visual control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kumimoji="1" lang="en-US" altLang="ja-JP" b="0" dirty="0" smtClean="0"/>
              <a:t>Stock control by color </a:t>
            </a:r>
            <a:endParaRPr kumimoji="1" lang="ja-JP" altLang="en-US" b="0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kumimoji="1" lang="en-US" altLang="ja-JP" b="0" dirty="0" smtClean="0"/>
              <a:t>Plan </a:t>
            </a:r>
            <a:r>
              <a:rPr kumimoji="1" lang="en-US" altLang="ja-JP" b="0" dirty="0" err="1" smtClean="0"/>
              <a:t>vs</a:t>
            </a:r>
            <a:r>
              <a:rPr kumimoji="1" lang="en-US" altLang="ja-JP" b="0" dirty="0" smtClean="0"/>
              <a:t> Actual sheet</a:t>
            </a:r>
            <a:endParaRPr kumimoji="1" lang="ja-JP" altLang="en-US" b="0" dirty="0"/>
          </a:p>
        </p:txBody>
      </p:sp>
      <p:pic>
        <p:nvPicPr>
          <p:cNvPr id="10" name="コンテンツ プレースホルダー 9" descr="planvactual.pn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r="24135"/>
          <a:stretch>
            <a:fillRect/>
          </a:stretch>
        </p:blipFill>
        <p:spPr/>
      </p:pic>
      <p:pic>
        <p:nvPicPr>
          <p:cNvPr id="12" name="コンテンツ プレースホルダー 11" descr="Stacking-Pictur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r="16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9171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000000"/>
                </a:solidFill>
                <a:ea typeface="メイリオ" charset="0"/>
                <a:cs typeface="Arial"/>
              </a:rPr>
              <a:t>Examples of visual control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kumimoji="1" lang="en-US" altLang="ja-JP" b="0" dirty="0" smtClean="0"/>
              <a:t>Machine Control panel</a:t>
            </a:r>
            <a:endParaRPr kumimoji="1" lang="ja-JP" altLang="en-US" b="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kumimoji="1" lang="en-US" altLang="ja-JP" b="0" dirty="0" smtClean="0"/>
              <a:t>Standard work </a:t>
            </a:r>
            <a:r>
              <a:rPr lang="en-US" altLang="ja-JP" b="0" dirty="0" smtClean="0"/>
              <a:t>flow</a:t>
            </a:r>
            <a:endParaRPr kumimoji="1" lang="ja-JP" altLang="en-US" b="0" dirty="0"/>
          </a:p>
        </p:txBody>
      </p:sp>
      <p:pic>
        <p:nvPicPr>
          <p:cNvPr id="13" name="コンテンツ プレースホルダー 12" descr="Services Flowchar_full.pn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b="15458"/>
          <a:stretch>
            <a:fillRect/>
          </a:stretch>
        </p:blipFill>
        <p:spPr/>
      </p:pic>
      <p:pic>
        <p:nvPicPr>
          <p:cNvPr id="15" name="コンテンツ プレースホルダー 14" descr="103-0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2" r="21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5223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b="1" dirty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Examples of visual control</a:t>
            </a:r>
            <a:endParaRPr kumimoji="1" lang="ja-JP" altLang="en-US" b="1" dirty="0">
              <a:solidFill>
                <a:srgbClr val="000000"/>
              </a:solidFill>
              <a:latin typeface="Arial"/>
              <a:ea typeface="メイリオ" charset="0"/>
              <a:cs typeface="Arial"/>
            </a:endParaRPr>
          </a:p>
        </p:txBody>
      </p:sp>
      <p:pic>
        <p:nvPicPr>
          <p:cNvPr id="55299" name="コンテンツ プレースホルダー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r="2116" b="4268"/>
          <a:stretch>
            <a:fillRect/>
          </a:stretch>
        </p:blipFill>
        <p:spPr>
          <a:xfrm>
            <a:off x="2411413" y="1720850"/>
            <a:ext cx="4297362" cy="4229100"/>
          </a:xfrm>
        </p:spPr>
      </p:pic>
      <p:sp>
        <p:nvSpPr>
          <p:cNvPr id="5" name="正方形/長方形 4"/>
          <p:cNvSpPr/>
          <p:nvPr/>
        </p:nvSpPr>
        <p:spPr>
          <a:xfrm>
            <a:off x="4899025" y="2360613"/>
            <a:ext cx="3589338" cy="11160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>
                <a:solidFill>
                  <a:schemeClr val="tx1"/>
                </a:solidFill>
                <a:latin typeface="メイリオ" charset="0"/>
                <a:ea typeface="メイリオ" charset="0"/>
                <a:cs typeface="メイリオ" charset="0"/>
              </a:rPr>
              <a:t> </a:t>
            </a:r>
            <a:r>
              <a:rPr lang="en-US" altLang="ja-JP" sz="2400" b="1">
                <a:solidFill>
                  <a:schemeClr val="tx1"/>
                </a:solidFill>
                <a:latin typeface="メイリオ" charset="0"/>
                <a:ea typeface="メイリオ" charset="0"/>
                <a:cs typeface="メイリオ" charset="0"/>
              </a:rPr>
              <a:t>Screw is tight</a:t>
            </a:r>
          </a:p>
          <a:p>
            <a:pPr algn="ctr"/>
            <a:r>
              <a:rPr lang="en-US" altLang="ja-JP" sz="2400" b="1">
                <a:solidFill>
                  <a:schemeClr val="tx1"/>
                </a:solidFill>
                <a:latin typeface="メイリオ" charset="0"/>
                <a:ea typeface="メイリオ" charset="0"/>
                <a:cs typeface="メイリオ" charset="0"/>
              </a:rPr>
              <a:t>“Normal condition”</a:t>
            </a:r>
            <a:endParaRPr lang="ja-JP" altLang="en-US" sz="2400" b="1">
              <a:solidFill>
                <a:schemeClr val="tx1"/>
              </a:solidFill>
              <a:latin typeface="メイリオ" charset="0"/>
              <a:ea typeface="メイリオ" charset="0"/>
              <a:cs typeface="メイリオ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12763" y="4303713"/>
            <a:ext cx="4044950" cy="1268412"/>
          </a:xfrm>
          <a:prstGeom prst="rect">
            <a:avLst/>
          </a:prstGeom>
          <a:solidFill>
            <a:srgbClr val="8EB4E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ja-JP" sz="2400">
                <a:solidFill>
                  <a:srgbClr val="000000"/>
                </a:solidFill>
                <a:latin typeface="メイリオ" charset="0"/>
                <a:ea typeface="メイリオ" charset="0"/>
                <a:cs typeface="メイリオ" charset="0"/>
              </a:rPr>
              <a:t> </a:t>
            </a:r>
            <a:r>
              <a:rPr lang="en-US" altLang="ja-JP" sz="2400" b="1">
                <a:solidFill>
                  <a:srgbClr val="000000"/>
                </a:solidFill>
                <a:latin typeface="メイリオ" charset="0"/>
                <a:ea typeface="メイリオ" charset="0"/>
                <a:cs typeface="メイリオ" charset="0"/>
              </a:rPr>
              <a:t>Screw is lose or too tighten up</a:t>
            </a:r>
          </a:p>
          <a:p>
            <a:pPr algn="ctr"/>
            <a:r>
              <a:rPr lang="en-US" altLang="ja-JP" sz="2400" b="1">
                <a:solidFill>
                  <a:srgbClr val="000000"/>
                </a:solidFill>
                <a:latin typeface="メイリオ" charset="0"/>
                <a:ea typeface="メイリオ" charset="0"/>
                <a:cs typeface="メイリオ" charset="0"/>
              </a:rPr>
              <a:t>“Abnormal condition”</a:t>
            </a:r>
            <a:endParaRPr lang="ja-JP" altLang="en-US" sz="2400" b="1">
              <a:solidFill>
                <a:srgbClr val="000000"/>
              </a:solidFill>
              <a:latin typeface="メイリオ" charset="0"/>
              <a:ea typeface="メイリオ" charset="0"/>
              <a:cs typeface="メイリオ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9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ja-JP" sz="3600" b="1" dirty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Examples of visual </a:t>
            </a:r>
            <a:r>
              <a:rPr lang="en-US" altLang="ja-JP" sz="3600" b="1" dirty="0" smtClean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control </a:t>
            </a:r>
            <a:br>
              <a:rPr lang="en-US" altLang="ja-JP" sz="3600" b="1" dirty="0" smtClean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</a:br>
            <a:r>
              <a:rPr lang="en-US" altLang="ja-JP" sz="3600" b="1" dirty="0" smtClean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with 5S tools</a:t>
            </a:r>
            <a:endParaRPr kumimoji="1" lang="ja-JP" altLang="en-US" sz="3600" b="1" dirty="0">
              <a:solidFill>
                <a:srgbClr val="000000"/>
              </a:solidFill>
              <a:latin typeface="Arial"/>
              <a:ea typeface="メイリオ" charset="0"/>
              <a:cs typeface="Arial"/>
            </a:endParaRPr>
          </a:p>
        </p:txBody>
      </p:sp>
      <p:pic>
        <p:nvPicPr>
          <p:cNvPr id="56323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 b="6711"/>
          <a:stretch>
            <a:fillRect/>
          </a:stretch>
        </p:blipFill>
        <p:spPr>
          <a:xfrm>
            <a:off x="498475" y="1449388"/>
            <a:ext cx="7556500" cy="4676775"/>
          </a:xfrm>
        </p:spPr>
      </p:pic>
    </p:spTree>
    <p:extLst>
      <p:ext uri="{BB962C8B-B14F-4D97-AF65-F5344CB8AC3E}">
        <p14:creationId xmlns:p14="http://schemas.microsoft.com/office/powerpoint/2010/main" val="91165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ja-JP" b="1" dirty="0">
                <a:latin typeface="Arial"/>
                <a:ea typeface="メイリオ" charset="0"/>
                <a:cs typeface="Arial"/>
              </a:rPr>
              <a:t>What’s wrong?</a:t>
            </a:r>
            <a:endParaRPr kumimoji="1" lang="ja-JP" altLang="en-US" b="1" dirty="0">
              <a:latin typeface="Arial"/>
              <a:ea typeface="メイリオ" charset="0"/>
              <a:cs typeface="Arial"/>
            </a:endParaRPr>
          </a:p>
        </p:txBody>
      </p:sp>
      <p:pic>
        <p:nvPicPr>
          <p:cNvPr id="5734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4" r="-4054"/>
          <a:stretch>
            <a:fillRect/>
          </a:stretch>
        </p:blipFill>
        <p:spPr>
          <a:xfrm>
            <a:off x="498475" y="1600200"/>
            <a:ext cx="7556500" cy="4525963"/>
          </a:xfrm>
        </p:spPr>
      </p:pic>
    </p:spTree>
    <p:extLst>
      <p:ext uri="{BB962C8B-B14F-4D97-AF65-F5344CB8AC3E}">
        <p14:creationId xmlns:p14="http://schemas.microsoft.com/office/powerpoint/2010/main" val="70703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9" r="-12109"/>
          <a:stretch>
            <a:fillRect/>
          </a:stretch>
        </p:blipFill>
        <p:spPr>
          <a:xfrm>
            <a:off x="498475" y="1600200"/>
            <a:ext cx="7556500" cy="4525963"/>
          </a:xfr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b="1" dirty="0">
                <a:solidFill>
                  <a:srgbClr val="000000"/>
                </a:solidFill>
                <a:ea typeface="メイリオ" charset="0"/>
                <a:cs typeface="Arial"/>
              </a:rPr>
              <a:t>Examples of visual control </a:t>
            </a:r>
            <a:r>
              <a:rPr lang="en-US" altLang="ja-JP" sz="3600" b="1" dirty="0" smtClean="0">
                <a:solidFill>
                  <a:srgbClr val="000000"/>
                </a:solidFill>
                <a:ea typeface="メイリオ" charset="0"/>
                <a:cs typeface="Arial"/>
              </a:rPr>
              <a:t/>
            </a:r>
            <a:br>
              <a:rPr lang="en-US" altLang="ja-JP" sz="3600" b="1" dirty="0" smtClean="0">
                <a:solidFill>
                  <a:srgbClr val="000000"/>
                </a:solidFill>
                <a:ea typeface="メイリオ" charset="0"/>
                <a:cs typeface="Arial"/>
              </a:rPr>
            </a:br>
            <a:r>
              <a:rPr lang="en-US" altLang="ja-JP" sz="3600" b="1" dirty="0" smtClean="0">
                <a:solidFill>
                  <a:srgbClr val="000000"/>
                </a:solidFill>
                <a:ea typeface="メイリオ" charset="0"/>
                <a:cs typeface="Arial"/>
              </a:rPr>
              <a:t>with </a:t>
            </a:r>
            <a:r>
              <a:rPr lang="en-US" altLang="ja-JP" sz="3600" b="1" dirty="0">
                <a:solidFill>
                  <a:srgbClr val="000000"/>
                </a:solidFill>
                <a:ea typeface="メイリオ" charset="0"/>
                <a:cs typeface="Arial"/>
              </a:rPr>
              <a:t>5S tools</a:t>
            </a:r>
            <a:endParaRPr kumimoji="1" lang="ja-JP" altLang="en-US" sz="3600" b="1" dirty="0">
              <a:latin typeface="メイリオ" charset="0"/>
              <a:ea typeface="メイリオ" charset="0"/>
              <a:cs typeface="メイリオ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7556500" cy="935037"/>
          </a:xfrm>
        </p:spPr>
        <p:txBody>
          <a:bodyPr/>
          <a:lstStyle/>
          <a:p>
            <a:pPr eaLnBrk="1" hangingPunct="1"/>
            <a:r>
              <a:rPr lang="en-GB" altLang="ja-JP" sz="3200" b="1">
                <a:latin typeface="Arial"/>
                <a:ea typeface="メイリオ" charset="0"/>
                <a:cs typeface="Arial"/>
              </a:rPr>
              <a:t>Types of 5s tools </a:t>
            </a:r>
            <a:endParaRPr lang="ja-JP" altLang="en-US" sz="3200" b="1">
              <a:latin typeface="Arial"/>
              <a:ea typeface="メイリオ" charset="0"/>
              <a:cs typeface="Arial"/>
            </a:endParaRPr>
          </a:p>
        </p:txBody>
      </p:sp>
      <p:sp>
        <p:nvSpPr>
          <p:cNvPr id="30723" name="コンテンツ プレースホルダ 2"/>
          <p:cNvSpPr>
            <a:spLocks noGrp="1"/>
          </p:cNvSpPr>
          <p:nvPr>
            <p:ph idx="1"/>
          </p:nvPr>
        </p:nvSpPr>
        <p:spPr>
          <a:xfrm>
            <a:off x="498475" y="1419225"/>
            <a:ext cx="7556500" cy="4967288"/>
          </a:xfrm>
        </p:spPr>
        <p:txBody>
          <a:bodyPr/>
          <a:lstStyle/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Red tag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Alignment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Labeling, Tapes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Numbering, Alphabetical cording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Safety signs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Signboard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Zone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X-Y axis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Symbols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Color cording</a:t>
            </a:r>
          </a:p>
          <a:p>
            <a:pPr marL="709613" lvl="1" indent="-481013" eaLnBrk="1" hangingPunct="1"/>
            <a:r>
              <a:rPr lang="en-US" altLang="ja-JP" sz="2400">
                <a:latin typeface="Arial"/>
                <a:ea typeface="ＭＳ Ｐゴシック" charset="0"/>
                <a:cs typeface="Arial"/>
              </a:rPr>
              <a:t>5S Corner</a:t>
            </a:r>
          </a:p>
        </p:txBody>
      </p:sp>
    </p:spTree>
    <p:extLst>
      <p:ext uri="{BB962C8B-B14F-4D97-AF65-F5344CB8AC3E}">
        <p14:creationId xmlns:p14="http://schemas.microsoft.com/office/powerpoint/2010/main" val="419737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b="1" dirty="0">
                <a:solidFill>
                  <a:srgbClr val="000000"/>
                </a:solidFill>
                <a:ea typeface="メイリオ" charset="0"/>
                <a:cs typeface="Arial"/>
              </a:rPr>
              <a:t>Examples of visual control </a:t>
            </a:r>
            <a:r>
              <a:rPr lang="en-US" altLang="ja-JP" sz="3600" b="1" dirty="0" smtClean="0">
                <a:solidFill>
                  <a:srgbClr val="000000"/>
                </a:solidFill>
                <a:ea typeface="メイリオ" charset="0"/>
                <a:cs typeface="Arial"/>
              </a:rPr>
              <a:t/>
            </a:r>
            <a:br>
              <a:rPr lang="en-US" altLang="ja-JP" sz="3600" b="1" dirty="0" smtClean="0">
                <a:solidFill>
                  <a:srgbClr val="000000"/>
                </a:solidFill>
                <a:ea typeface="メイリオ" charset="0"/>
                <a:cs typeface="Arial"/>
              </a:rPr>
            </a:br>
            <a:r>
              <a:rPr lang="en-US" altLang="ja-JP" sz="3600" b="1" dirty="0" smtClean="0">
                <a:solidFill>
                  <a:srgbClr val="000000"/>
                </a:solidFill>
                <a:ea typeface="メイリオ" charset="0"/>
                <a:cs typeface="Arial"/>
              </a:rPr>
              <a:t>with </a:t>
            </a:r>
            <a:r>
              <a:rPr lang="en-US" altLang="ja-JP" sz="3600" b="1" dirty="0">
                <a:solidFill>
                  <a:srgbClr val="000000"/>
                </a:solidFill>
                <a:ea typeface="メイリオ" charset="0"/>
                <a:cs typeface="Arial"/>
              </a:rPr>
              <a:t>5S tools</a:t>
            </a:r>
            <a:endParaRPr kumimoji="1" lang="ja-JP" altLang="en-US" sz="3600" b="1" dirty="0">
              <a:latin typeface="メイリオ" charset="0"/>
              <a:ea typeface="メイリオ" charset="0"/>
              <a:cs typeface="メイリオ" charset="0"/>
            </a:endParaRPr>
          </a:p>
        </p:txBody>
      </p:sp>
      <p:pic>
        <p:nvPicPr>
          <p:cNvPr id="60419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54" r="-14154"/>
          <a:stretch>
            <a:fillRect/>
          </a:stretch>
        </p:blipFill>
        <p:spPr>
          <a:xfrm>
            <a:off x="498475" y="1600200"/>
            <a:ext cx="7556500" cy="4525963"/>
          </a:xfrm>
        </p:spPr>
      </p:pic>
    </p:spTree>
    <p:extLst>
      <p:ext uri="{BB962C8B-B14F-4D97-AF65-F5344CB8AC3E}">
        <p14:creationId xmlns:p14="http://schemas.microsoft.com/office/powerpoint/2010/main" val="314314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3"/>
          <p:cNvSpPr>
            <a:spLocks noGrp="1"/>
          </p:cNvSpPr>
          <p:nvPr>
            <p:ph type="title"/>
          </p:nvPr>
        </p:nvSpPr>
        <p:spPr>
          <a:xfrm>
            <a:off x="601512" y="189491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b="1" dirty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Examples of visual </a:t>
            </a:r>
            <a:r>
              <a:rPr lang="en-US" altLang="ja-JP" sz="3600" b="1" dirty="0" smtClean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control with 5S tools</a:t>
            </a:r>
            <a:endParaRPr lang="ja-JP" altLang="en-US" sz="3600" b="1" dirty="0">
              <a:solidFill>
                <a:srgbClr val="000000"/>
              </a:solidFill>
              <a:latin typeface="Arial"/>
              <a:ea typeface="メイリオ" charset="0"/>
              <a:cs typeface="Arial"/>
            </a:endParaRPr>
          </a:p>
        </p:txBody>
      </p:sp>
      <p:pic>
        <p:nvPicPr>
          <p:cNvPr id="61443" name="コンテンツ プレースホルダ 6" descr="IMG_35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48" r="-9448"/>
          <a:stretch>
            <a:fillRect/>
          </a:stretch>
        </p:blipFill>
        <p:spPr>
          <a:xfrm>
            <a:off x="498475" y="1358900"/>
            <a:ext cx="7556500" cy="4767263"/>
          </a:xfrm>
        </p:spPr>
      </p:pic>
      <p:pic>
        <p:nvPicPr>
          <p:cNvPr id="61444" name="コンテンツ プレースホルダ 7" descr="IMG_3506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b="7393"/>
          <a:stretch>
            <a:fillRect/>
          </a:stretch>
        </p:blipFill>
        <p:spPr>
          <a:xfrm>
            <a:off x="5508625" y="4332288"/>
            <a:ext cx="2868613" cy="1898650"/>
          </a:xfrm>
          <a:ln w="571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" name="円/楕円 9"/>
          <p:cNvSpPr/>
          <p:nvPr/>
        </p:nvSpPr>
        <p:spPr>
          <a:xfrm>
            <a:off x="3357642" y="3823322"/>
            <a:ext cx="1040396" cy="999738"/>
          </a:xfrm>
          <a:prstGeom prst="ellipse">
            <a:avLst/>
          </a:prstGeom>
          <a:noFill/>
          <a:ln w="4762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News Gothic MT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4397375" y="4530725"/>
            <a:ext cx="1111250" cy="593725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25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sz="4000" b="1" dirty="0">
                <a:latin typeface="Arial"/>
                <a:ea typeface="メイリオ" charset="0"/>
                <a:cs typeface="Arial"/>
              </a:rPr>
              <a:t>Examples of visual control</a:t>
            </a:r>
            <a:endParaRPr kumimoji="1" lang="ja-JP" altLang="en-US" sz="4000" b="1" dirty="0">
              <a:latin typeface="Arial"/>
              <a:ea typeface="メイリオ" charset="0"/>
              <a:cs typeface="Arial"/>
            </a:endParaRPr>
          </a:p>
        </p:txBody>
      </p:sp>
      <p:pic>
        <p:nvPicPr>
          <p:cNvPr id="62467" name="コンテンツ プレースホルダー 11" descr="P1030008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53" b="-17053"/>
          <a:stretch>
            <a:fillRect/>
          </a:stretch>
        </p:blipFill>
        <p:spPr>
          <a:xfrm>
            <a:off x="496888" y="2447925"/>
            <a:ext cx="3657600" cy="3678238"/>
          </a:xfrm>
        </p:spPr>
      </p:pic>
      <p:pic>
        <p:nvPicPr>
          <p:cNvPr id="62468" name="コンテンツ プレースホルダー 12" descr="P1030012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43" b="-17043"/>
          <a:stretch>
            <a:fillRect/>
          </a:stretch>
        </p:blipFill>
        <p:spPr>
          <a:xfrm>
            <a:off x="4400550" y="2447925"/>
            <a:ext cx="3657600" cy="3678238"/>
          </a:xfrm>
        </p:spPr>
      </p:pic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>
          <a:xfrm>
            <a:off x="496888" y="2070100"/>
            <a:ext cx="3657600" cy="4841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nfectious</a:t>
            </a:r>
            <a:endParaRPr lang="en-GB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>
          <a:xfrm>
            <a:off x="4400550" y="2070100"/>
            <a:ext cx="3657600" cy="484188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GB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Non-infectious</a:t>
            </a:r>
            <a:endParaRPr lang="en-GB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326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kumimoji="1" lang="en-US" altLang="ja-JP" b="1">
                <a:latin typeface="Arial"/>
                <a:ea typeface="メイリオ" charset="0"/>
                <a:cs typeface="Arial"/>
              </a:rPr>
              <a:t>Visual control </a:t>
            </a:r>
            <a:r>
              <a:rPr lang="en-US" altLang="ja-JP" b="1">
                <a:latin typeface="Arial"/>
                <a:ea typeface="メイリオ" charset="0"/>
                <a:cs typeface="Arial"/>
              </a:rPr>
              <a:t>requires two simple conditions;</a:t>
            </a:r>
            <a:endParaRPr kumimoji="1" lang="ja-JP" altLang="en-US" b="1">
              <a:latin typeface="Arial"/>
              <a:ea typeface="メイリオ" charset="0"/>
              <a:cs typeface="Arial"/>
            </a:endParaRPr>
          </a:p>
        </p:txBody>
      </p:sp>
      <p:sp>
        <p:nvSpPr>
          <p:cNvPr id="4" name="対角する 2 つの角を丸めた四角形 3"/>
          <p:cNvSpPr/>
          <p:nvPr/>
        </p:nvSpPr>
        <p:spPr>
          <a:xfrm>
            <a:off x="1060824" y="1778000"/>
            <a:ext cx="6559176" cy="4243294"/>
          </a:xfrm>
          <a:prstGeom prst="round2DiagRect">
            <a:avLst>
              <a:gd name="adj1" fmla="val 26174"/>
              <a:gd name="adj2" fmla="val 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742950" indent="-742950" defTabSz="914400" fontAlgn="auto">
              <a:spcBef>
                <a:spcPts val="200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+mj-lt"/>
              <a:buAutoNum type="arabicPeriod"/>
              <a:defRPr/>
            </a:pPr>
            <a:r>
              <a:rPr lang="en-US" altLang="ja-JP" sz="4000" dirty="0">
                <a:solidFill>
                  <a:srgbClr val="000000"/>
                </a:solidFill>
                <a:latin typeface="Arial"/>
                <a:ea typeface="メイリオ"/>
                <a:cs typeface="Arial"/>
              </a:rPr>
              <a:t>Need to have an agreed set of rules</a:t>
            </a:r>
          </a:p>
          <a:p>
            <a:pPr marL="742950" indent="-742950" defTabSz="914400" fontAlgn="auto">
              <a:spcBef>
                <a:spcPts val="200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+mj-lt"/>
              <a:buAutoNum type="arabicPeriod"/>
              <a:defRPr/>
            </a:pPr>
            <a:r>
              <a:rPr lang="en-US" altLang="ja-JP" sz="4000" dirty="0">
                <a:solidFill>
                  <a:srgbClr val="000000"/>
                </a:solidFill>
                <a:latin typeface="Arial"/>
                <a:ea typeface="メイリオ"/>
                <a:cs typeface="Arial"/>
              </a:rPr>
              <a:t>Everyone must know the agreed set of rules</a:t>
            </a:r>
          </a:p>
        </p:txBody>
      </p:sp>
    </p:spTree>
    <p:extLst>
      <p:ext uri="{BB962C8B-B14F-4D97-AF65-F5344CB8AC3E}">
        <p14:creationId xmlns:p14="http://schemas.microsoft.com/office/powerpoint/2010/main" val="302924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2800" b="1" dirty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Where are the areas for effectively usage of </a:t>
            </a:r>
            <a:r>
              <a:rPr kumimoji="1" lang="en-US" altLang="ja-JP" sz="2800" b="1" dirty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 Visual control?</a:t>
            </a:r>
            <a:endParaRPr kumimoji="1" lang="ja-JP" altLang="en-US" sz="2800" b="1" dirty="0">
              <a:solidFill>
                <a:srgbClr val="000000"/>
              </a:solidFill>
              <a:latin typeface="Arial"/>
              <a:ea typeface="メイリオ" charset="0"/>
              <a:cs typeface="Arial"/>
            </a:endParaRPr>
          </a:p>
        </p:txBody>
      </p:sp>
      <p:sp>
        <p:nvSpPr>
          <p:cNvPr id="6758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71550" y="1778000"/>
            <a:ext cx="7083425" cy="4616450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Rockwell" charset="0"/>
              <a:buAutoNum type="arabicPeriod"/>
            </a:pPr>
            <a:r>
              <a:rPr lang="en-US" altLang="ja-JP" sz="3000" dirty="0">
                <a:latin typeface="Arial"/>
                <a:ea typeface="メイリオ" charset="0"/>
                <a:cs typeface="Arial"/>
              </a:rPr>
              <a:t>Schedule and Delivery Controls</a:t>
            </a:r>
          </a:p>
          <a:p>
            <a:pPr marL="514350" indent="-514350" eaLnBrk="1" hangingPunct="1">
              <a:lnSpc>
                <a:spcPct val="80000"/>
              </a:lnSpc>
              <a:buFont typeface="Rockwell" charset="0"/>
              <a:buAutoNum type="arabicPeriod"/>
            </a:pPr>
            <a:r>
              <a:rPr lang="en-US" altLang="ja-JP" sz="3000" dirty="0">
                <a:latin typeface="Arial"/>
                <a:ea typeface="メイリオ" charset="0"/>
                <a:cs typeface="Arial"/>
              </a:rPr>
              <a:t>Quality Controls</a:t>
            </a:r>
          </a:p>
          <a:p>
            <a:pPr marL="514350" indent="-514350" eaLnBrk="1" hangingPunct="1">
              <a:lnSpc>
                <a:spcPct val="80000"/>
              </a:lnSpc>
              <a:buFont typeface="Rockwell" charset="0"/>
              <a:buAutoNum type="arabicPeriod"/>
            </a:pPr>
            <a:r>
              <a:rPr lang="en-US" altLang="ja-JP" sz="3000" dirty="0">
                <a:latin typeface="Arial"/>
                <a:ea typeface="メイリオ" charset="0"/>
                <a:cs typeface="Arial"/>
              </a:rPr>
              <a:t>Work Controls</a:t>
            </a:r>
          </a:p>
          <a:p>
            <a:pPr marL="514350" indent="-514350" eaLnBrk="1" hangingPunct="1">
              <a:lnSpc>
                <a:spcPct val="80000"/>
              </a:lnSpc>
              <a:buFont typeface="Rockwell" charset="0"/>
              <a:buAutoNum type="arabicPeriod"/>
            </a:pPr>
            <a:r>
              <a:rPr lang="en-US" altLang="ja-JP" sz="3000" dirty="0">
                <a:latin typeface="Arial"/>
                <a:ea typeface="メイリオ" charset="0"/>
                <a:cs typeface="Arial"/>
              </a:rPr>
              <a:t>Facility Controls</a:t>
            </a:r>
          </a:p>
          <a:p>
            <a:pPr marL="514350" indent="-514350" eaLnBrk="1" hangingPunct="1">
              <a:lnSpc>
                <a:spcPct val="80000"/>
              </a:lnSpc>
              <a:buFont typeface="Rockwell" charset="0"/>
              <a:buAutoNum type="arabicPeriod"/>
            </a:pPr>
            <a:r>
              <a:rPr lang="en-US" altLang="ja-JP" sz="3000" dirty="0">
                <a:latin typeface="Arial"/>
                <a:ea typeface="メイリオ" charset="0"/>
                <a:cs typeface="Arial"/>
              </a:rPr>
              <a:t>Equipment &amp; Tooling Controls</a:t>
            </a:r>
          </a:p>
          <a:p>
            <a:pPr marL="514350" indent="-514350" eaLnBrk="1" hangingPunct="1">
              <a:lnSpc>
                <a:spcPct val="80000"/>
              </a:lnSpc>
              <a:buFont typeface="Rockwell" charset="0"/>
              <a:buAutoNum type="arabicPeriod"/>
            </a:pPr>
            <a:r>
              <a:rPr lang="en-US" altLang="ja-JP" sz="3000" dirty="0">
                <a:latin typeface="Arial"/>
                <a:ea typeface="メイリオ" charset="0"/>
                <a:cs typeface="Arial"/>
              </a:rPr>
              <a:t>Performance Improvement Controls</a:t>
            </a:r>
          </a:p>
          <a:p>
            <a:pPr marL="514350" indent="-514350" eaLnBrk="1" hangingPunct="1">
              <a:lnSpc>
                <a:spcPct val="80000"/>
              </a:lnSpc>
              <a:buFont typeface="Rockwell" charset="0"/>
              <a:buAutoNum type="arabicPeriod"/>
            </a:pPr>
            <a:r>
              <a:rPr lang="en-US" altLang="ja-JP" sz="3000" dirty="0">
                <a:latin typeface="Arial"/>
                <a:ea typeface="メイリオ" charset="0"/>
                <a:cs typeface="Arial"/>
              </a:rPr>
              <a:t>Material Flow Controls</a:t>
            </a:r>
          </a:p>
          <a:p>
            <a:pPr marL="514350" indent="-514350" eaLnBrk="1" hangingPunct="1">
              <a:lnSpc>
                <a:spcPct val="80000"/>
              </a:lnSpc>
            </a:pPr>
            <a:endParaRPr kumimoji="1" lang="ja-JP" altLang="en-US" sz="1900" dirty="0">
              <a:latin typeface="メイリオ" charset="0"/>
              <a:ea typeface="メイリオ" charset="0"/>
              <a:cs typeface="メイリオ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732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sz="4000" b="1" dirty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Combination of 5S tools</a:t>
            </a:r>
            <a:endParaRPr lang="ja-JP" altLang="en-US" sz="4000" b="1" dirty="0">
              <a:solidFill>
                <a:srgbClr val="000000"/>
              </a:solidFill>
              <a:latin typeface="Arial"/>
              <a:ea typeface="メイリオ" charset="0"/>
              <a:cs typeface="Arial"/>
            </a:endParaRPr>
          </a:p>
        </p:txBody>
      </p:sp>
      <p:pic>
        <p:nvPicPr>
          <p:cNvPr id="68611" name="コンテンツ プレースホルダ 9" descr="IMG_45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62" r="-18362"/>
          <a:stretch>
            <a:fillRect/>
          </a:stretch>
        </p:blipFill>
        <p:spPr>
          <a:xfrm>
            <a:off x="1970088" y="2160588"/>
            <a:ext cx="7556500" cy="4144962"/>
          </a:xfrm>
        </p:spPr>
      </p:pic>
      <p:pic>
        <p:nvPicPr>
          <p:cNvPr id="68612" name="コンテンツ プレースホルダ 7" descr="IMG_4585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64" b="-31464"/>
          <a:stretch>
            <a:fillRect/>
          </a:stretch>
        </p:blipFill>
        <p:spPr>
          <a:xfrm>
            <a:off x="252413" y="703263"/>
            <a:ext cx="3752850" cy="4586287"/>
          </a:xfrm>
        </p:spPr>
      </p:pic>
      <p:sp>
        <p:nvSpPr>
          <p:cNvPr id="11" name="円/楕円 10"/>
          <p:cNvSpPr/>
          <p:nvPr/>
        </p:nvSpPr>
        <p:spPr>
          <a:xfrm>
            <a:off x="399152" y="2189687"/>
            <a:ext cx="2140847" cy="83103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FFFFFF"/>
                </a:solidFill>
                <a:latin typeface="Arial"/>
                <a:ea typeface="メイリオ" charset="0"/>
                <a:cs typeface="Arial"/>
              </a:rPr>
              <a:t>Numbering</a:t>
            </a:r>
            <a:endParaRPr lang="ja-JP" altLang="en-US" b="1">
              <a:solidFill>
                <a:srgbClr val="FFFFFF"/>
              </a:solidFill>
              <a:latin typeface="Arial"/>
              <a:ea typeface="メイリオ" charset="0"/>
              <a:cs typeface="Arial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1545671" y="3570941"/>
            <a:ext cx="1486538" cy="80506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FFFFFF"/>
                </a:solidFill>
                <a:latin typeface="Arial"/>
                <a:ea typeface="メイリオ" charset="0"/>
                <a:cs typeface="Arial"/>
              </a:rPr>
              <a:t>Color coding</a:t>
            </a:r>
            <a:endParaRPr lang="ja-JP" altLang="en-US" b="1">
              <a:solidFill>
                <a:srgbClr val="FFFFFF"/>
              </a:solidFill>
              <a:latin typeface="Arial"/>
              <a:ea typeface="メイリオ" charset="0"/>
              <a:cs typeface="Arial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4610342" y="2595632"/>
            <a:ext cx="1810483" cy="83103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FFFFFF"/>
                </a:solidFill>
                <a:latin typeface="Arial"/>
                <a:ea typeface="メイリオ" charset="0"/>
                <a:cs typeface="Arial"/>
              </a:rPr>
              <a:t>Labeling</a:t>
            </a:r>
            <a:endParaRPr lang="ja-JP" altLang="en-US" b="1">
              <a:solidFill>
                <a:srgbClr val="FFFFFF"/>
              </a:solidFill>
              <a:latin typeface="Arial"/>
              <a:ea typeface="メイリオ" charset="0"/>
              <a:cs typeface="Arial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5046755" y="4812780"/>
            <a:ext cx="1810483" cy="62814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FFFFFF"/>
                </a:solidFill>
                <a:latin typeface="Arial"/>
                <a:ea typeface="メイリオ" charset="0"/>
                <a:cs typeface="Arial"/>
              </a:rPr>
              <a:t>X-Y axis</a:t>
            </a:r>
            <a:endParaRPr lang="ja-JP" altLang="en-US" b="1">
              <a:solidFill>
                <a:srgbClr val="FFFFFF"/>
              </a:solidFill>
              <a:latin typeface="Arial"/>
              <a:ea typeface="メイリオ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129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48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b="1" dirty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Combination of 5S tools</a:t>
            </a:r>
            <a:endParaRPr lang="ja-JP" altLang="en-US" dirty="0">
              <a:solidFill>
                <a:srgbClr val="000000"/>
              </a:solidFill>
              <a:latin typeface="Arial"/>
              <a:ea typeface="メイリオ" charset="0"/>
              <a:cs typeface="Arial"/>
            </a:endParaRPr>
          </a:p>
        </p:txBody>
      </p:sp>
      <p:pic>
        <p:nvPicPr>
          <p:cNvPr id="69635" name="図 5" descr="IMG_15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" y="1200150"/>
            <a:ext cx="7285011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円/楕円 6"/>
          <p:cNvSpPr/>
          <p:nvPr/>
        </p:nvSpPr>
        <p:spPr>
          <a:xfrm>
            <a:off x="2465581" y="5440928"/>
            <a:ext cx="1810483" cy="62814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altLang="ja-JP" sz="1600" b="1" dirty="0">
                <a:solidFill>
                  <a:srgbClr val="000090"/>
                </a:solidFill>
                <a:latin typeface="Arial"/>
                <a:ea typeface="メイリオ" charset="0"/>
                <a:cs typeface="Arial"/>
              </a:rPr>
              <a:t>Safety signs</a:t>
            </a:r>
            <a:endParaRPr lang="ja-JP" altLang="en-US" sz="1600" b="1" dirty="0">
              <a:solidFill>
                <a:srgbClr val="000090"/>
              </a:solidFill>
              <a:latin typeface="Arial"/>
              <a:ea typeface="メイリオ" charset="0"/>
              <a:cs typeface="Arial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639428" y="5126854"/>
            <a:ext cx="1810483" cy="62814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altLang="ja-JP" sz="1600" b="1">
                <a:solidFill>
                  <a:srgbClr val="000090"/>
                </a:solidFill>
                <a:latin typeface="Arial"/>
                <a:ea typeface="メイリオ" charset="0"/>
                <a:cs typeface="Arial"/>
              </a:rPr>
              <a:t>Directions sign</a:t>
            </a:r>
            <a:endParaRPr lang="ja-JP" altLang="en-US" sz="1600" b="1">
              <a:solidFill>
                <a:srgbClr val="000090"/>
              </a:solidFill>
              <a:latin typeface="Arial"/>
              <a:ea typeface="メイリオ" charset="0"/>
              <a:cs typeface="Arial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3977339" y="1955800"/>
            <a:ext cx="2472572" cy="889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altLang="ja-JP" sz="1600" b="1">
                <a:solidFill>
                  <a:srgbClr val="000090"/>
                </a:solidFill>
                <a:latin typeface="Arial"/>
                <a:ea typeface="メイリオ" charset="0"/>
                <a:cs typeface="Arial"/>
              </a:rPr>
              <a:t>Directions sign</a:t>
            </a:r>
            <a:endParaRPr lang="ja-JP" altLang="en-US" sz="1600" b="1">
              <a:solidFill>
                <a:srgbClr val="000090"/>
              </a:solidFill>
              <a:latin typeface="Arial"/>
              <a:ea typeface="メイリオ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015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タイトル 3"/>
          <p:cNvSpPr>
            <a:spLocks noGrp="1"/>
          </p:cNvSpPr>
          <p:nvPr>
            <p:ph type="ctrTitle"/>
          </p:nvPr>
        </p:nvSpPr>
        <p:spPr>
          <a:xfrm>
            <a:off x="685800" y="2996243"/>
            <a:ext cx="7772400" cy="1470025"/>
          </a:xfrm>
        </p:spPr>
        <p:txBody>
          <a:bodyPr anchor="t"/>
          <a:lstStyle/>
          <a:p>
            <a:pPr eaLnBrk="1" hangingPunct="1"/>
            <a:r>
              <a:rPr lang="en-GB" altLang="ja-JP" sz="3600" b="1" dirty="0">
                <a:latin typeface="Arial"/>
                <a:ea typeface="MS Gothic" charset="0"/>
                <a:cs typeface="Arial"/>
              </a:rPr>
              <a:t>What do you think…?</a:t>
            </a:r>
          </a:p>
        </p:txBody>
      </p:sp>
    </p:spTree>
    <p:extLst>
      <p:ext uri="{BB962C8B-B14F-4D97-AF65-F5344CB8AC3E}">
        <p14:creationId xmlns:p14="http://schemas.microsoft.com/office/powerpoint/2010/main" val="184338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コンテンツ プレースホルダ 8" descr="IMG_3294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6" b="-1346"/>
          <a:stretch>
            <a:fillRect/>
          </a:stretch>
        </p:blipFill>
        <p:spPr>
          <a:xfrm>
            <a:off x="1463675" y="314325"/>
            <a:ext cx="6142038" cy="4729163"/>
          </a:xfrm>
        </p:spPr>
      </p:pic>
      <p:sp>
        <p:nvSpPr>
          <p:cNvPr id="74755" name="コンテンツ プレースホルダー 1"/>
          <p:cNvSpPr>
            <a:spLocks noGrp="1"/>
          </p:cNvSpPr>
          <p:nvPr>
            <p:ph sz="half" idx="4294967295"/>
          </p:nvPr>
        </p:nvSpPr>
        <p:spPr>
          <a:xfrm>
            <a:off x="596900" y="5110163"/>
            <a:ext cx="8204200" cy="131445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GB" altLang="ja-JP" sz="2400" dirty="0">
                <a:latin typeface="Arial"/>
                <a:ea typeface="メイリオ" charset="0"/>
                <a:cs typeface="Arial"/>
              </a:rPr>
              <a:t>Colour coded for segregation of wastes, properly labelled on waste bins, instructions are given to staff…</a:t>
            </a:r>
            <a:r>
              <a:rPr lang="en-GB" altLang="ja-JP" sz="2400" dirty="0" smtClean="0">
                <a:latin typeface="Arial"/>
                <a:ea typeface="メイリオ" charset="0"/>
                <a:cs typeface="Arial"/>
              </a:rPr>
              <a:t>…Why </a:t>
            </a:r>
            <a:r>
              <a:rPr lang="en-GB" altLang="ja-JP" sz="2400" dirty="0">
                <a:latin typeface="Arial"/>
                <a:ea typeface="メイリオ" charset="0"/>
                <a:cs typeface="Arial"/>
              </a:rPr>
              <a:t>it happens????</a:t>
            </a:r>
          </a:p>
          <a:p>
            <a:pPr marL="0" indent="0" eaLnBrk="1" hangingPunct="1">
              <a:buFont typeface="Wingdings" charset="0"/>
              <a:buNone/>
            </a:pPr>
            <a:endParaRPr lang="en-GB" altLang="ja-JP" sz="2400" dirty="0">
              <a:latin typeface="メイリオ" charset="0"/>
              <a:ea typeface="メイリオ" charset="0"/>
              <a:cs typeface="メイリオ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b="1" dirty="0">
                <a:latin typeface="Arial"/>
                <a:ea typeface="メイリオ" charset="0"/>
                <a:cs typeface="Arial"/>
              </a:rPr>
              <a:t>Possible causes</a:t>
            </a:r>
            <a:endParaRPr lang="ja-JP" altLang="en-US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75779" name="コンテンツ プレースホル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 eaLnBrk="1" hangingPunct="1"/>
            <a:r>
              <a:rPr lang="en-US" altLang="ja-JP" dirty="0">
                <a:latin typeface="Arial"/>
                <a:ea typeface="メイリオ" charset="0"/>
                <a:cs typeface="Arial"/>
              </a:rPr>
              <a:t>Weak knowledge on waste management among staff</a:t>
            </a:r>
          </a:p>
          <a:p>
            <a:pPr marL="447675" indent="-447675" eaLnBrk="1" hangingPunct="1"/>
            <a:r>
              <a:rPr lang="en-US" altLang="ja-JP" dirty="0">
                <a:latin typeface="Arial"/>
                <a:ea typeface="メイリオ" charset="0"/>
                <a:cs typeface="Arial"/>
              </a:rPr>
              <a:t>Weak commitment to waste segregation among staff</a:t>
            </a:r>
          </a:p>
          <a:p>
            <a:pPr marL="447675" indent="-447675" eaLnBrk="1" hangingPunct="1"/>
            <a:r>
              <a:rPr lang="en-US" altLang="ja-JP" dirty="0">
                <a:latin typeface="Arial"/>
                <a:ea typeface="メイリオ" charset="0"/>
                <a:cs typeface="Arial"/>
              </a:rPr>
              <a:t>Negligence of rules and regulations</a:t>
            </a:r>
          </a:p>
          <a:p>
            <a:pPr marL="447675" indent="-447675" eaLnBrk="1" hangingPunct="1"/>
            <a:endParaRPr lang="ja-JP" altLang="en-US" sz="2800" dirty="0">
              <a:latin typeface="メイリオ" charset="0"/>
              <a:ea typeface="メイリオ" charset="0"/>
              <a:cs typeface="メイリオ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0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Rt_root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13" y="4308311"/>
            <a:ext cx="1763526" cy="642693"/>
          </a:xfrm>
          <a:prstGeom prst="rect">
            <a:avLst/>
          </a:prstGeom>
        </p:spPr>
      </p:pic>
      <p:pic>
        <p:nvPicPr>
          <p:cNvPr id="38" name="Rt_root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30" y="3987699"/>
            <a:ext cx="2370409" cy="2054943"/>
          </a:xfrm>
          <a:prstGeom prst="rect">
            <a:avLst/>
          </a:prstGeom>
        </p:spPr>
      </p:pic>
      <p:pic>
        <p:nvPicPr>
          <p:cNvPr id="40" name="Rt_root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65482"/>
            <a:ext cx="1695911" cy="764176"/>
          </a:xfrm>
          <a:prstGeom prst="rect">
            <a:avLst/>
          </a:prstGeom>
        </p:spPr>
      </p:pic>
      <p:pic>
        <p:nvPicPr>
          <p:cNvPr id="42" name="Lt_root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45" y="3850298"/>
            <a:ext cx="1748855" cy="721702"/>
          </a:xfrm>
          <a:prstGeom prst="rect">
            <a:avLst/>
          </a:prstGeom>
        </p:spPr>
      </p:pic>
      <p:pic>
        <p:nvPicPr>
          <p:cNvPr id="44" name="Lt_root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61" y="3884271"/>
            <a:ext cx="1859825" cy="992087"/>
          </a:xfrm>
          <a:prstGeom prst="rect">
            <a:avLst/>
          </a:prstGeom>
        </p:spPr>
      </p:pic>
      <p:pic>
        <p:nvPicPr>
          <p:cNvPr id="46" name="Lt_root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38" y="3884271"/>
            <a:ext cx="2114692" cy="1771542"/>
          </a:xfrm>
          <a:prstGeom prst="rect">
            <a:avLst/>
          </a:prstGeom>
        </p:spPr>
      </p:pic>
      <p:sp>
        <p:nvSpPr>
          <p:cNvPr id="59" name="Brown Gradient"/>
          <p:cNvSpPr/>
          <p:nvPr/>
        </p:nvSpPr>
        <p:spPr>
          <a:xfrm>
            <a:off x="0" y="4001968"/>
            <a:ext cx="9144000" cy="570032"/>
          </a:xfrm>
          <a:prstGeom prst="rect">
            <a:avLst/>
          </a:prstGeom>
          <a:gradFill>
            <a:gsLst>
              <a:gs pos="31000">
                <a:srgbClr val="1E1C11">
                  <a:alpha val="0"/>
                </a:srgbClr>
              </a:gs>
              <a:gs pos="0">
                <a:schemeClr val="bg2">
                  <a:lumMod val="10000"/>
                  <a:alpha val="0"/>
                </a:schemeClr>
              </a:gs>
              <a:gs pos="63000">
                <a:schemeClr val="bg2">
                  <a:lumMod val="10000"/>
                  <a:alpha val="29000"/>
                </a:schemeClr>
              </a:gs>
              <a:gs pos="100000">
                <a:schemeClr val="bg2">
                  <a:lumMod val="1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tree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90" y="0"/>
            <a:ext cx="4828020" cy="42993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680997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テキスト ボックス 5"/>
          <p:cNvSpPr txBox="1"/>
          <p:nvPr/>
        </p:nvSpPr>
        <p:spPr>
          <a:xfrm>
            <a:off x="4093819" y="4687314"/>
            <a:ext cx="754734" cy="58477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5-S</a:t>
            </a:r>
            <a:endParaRPr kumimoji="1" lang="ja-JP" altLang="en-US" sz="32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96329" y="3247735"/>
            <a:ext cx="1398941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KAIZEN</a:t>
            </a:r>
            <a:endParaRPr kumimoji="1" lang="ja-JP" altLang="en-US" sz="24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22292" y="1469699"/>
            <a:ext cx="3147015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Total Quality Management</a:t>
            </a:r>
            <a:endParaRPr kumimoji="1" lang="ja-JP" alt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上矢印 8"/>
          <p:cNvSpPr/>
          <p:nvPr/>
        </p:nvSpPr>
        <p:spPr>
          <a:xfrm>
            <a:off x="8173280" y="624725"/>
            <a:ext cx="744381" cy="5246019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  <a:latin typeface="Times New Roman"/>
                <a:cs typeface="Times New Roman"/>
              </a:rPr>
              <a:t>Leadership and team work</a:t>
            </a:r>
            <a:endParaRPr kumimoji="1" lang="ja-JP" alt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0" name="上矢印 9"/>
          <p:cNvSpPr/>
          <p:nvPr/>
        </p:nvSpPr>
        <p:spPr>
          <a:xfrm>
            <a:off x="6978948" y="638637"/>
            <a:ext cx="1093313" cy="3245634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  <a:latin typeface="Times New Roman"/>
                <a:cs typeface="Times New Roman"/>
              </a:rPr>
              <a:t>Quality of services and management </a:t>
            </a:r>
            <a:endParaRPr kumimoji="1" lang="ja-JP" alt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" name="上矢印 10"/>
          <p:cNvSpPr/>
          <p:nvPr/>
        </p:nvSpPr>
        <p:spPr>
          <a:xfrm>
            <a:off x="6978948" y="4074621"/>
            <a:ext cx="1093313" cy="1878168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 smtClean="0">
                <a:solidFill>
                  <a:srgbClr val="000000"/>
                </a:solidFill>
                <a:latin typeface="Times New Roman"/>
                <a:cs typeface="Times New Roman"/>
              </a:rPr>
              <a:t>Working environment</a:t>
            </a:r>
            <a:endParaRPr kumimoji="1" lang="ja-JP" alt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ストライプ矢印 12"/>
          <p:cNvSpPr/>
          <p:nvPr/>
        </p:nvSpPr>
        <p:spPr>
          <a:xfrm rot="16200000">
            <a:off x="4003914" y="4267093"/>
            <a:ext cx="780166" cy="3282275"/>
          </a:xfrm>
          <a:prstGeom prst="stripedRightArrow">
            <a:avLst>
              <a:gd name="adj1" fmla="val 50000"/>
              <a:gd name="adj2" fmla="val 4706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Positive attitude</a:t>
            </a:r>
            <a:endParaRPr kumimoji="1" lang="ja-JP" altLang="en-US" sz="1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20426">
            <a:off x="1524323" y="2160900"/>
            <a:ext cx="2292843" cy="152007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38733" y="1146533"/>
            <a:ext cx="160362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Book Antiqua"/>
                <a:cs typeface="Book Antiqua"/>
              </a:rPr>
              <a:t>Leadership and </a:t>
            </a:r>
          </a:p>
          <a:p>
            <a:r>
              <a:rPr kumimoji="1" lang="en-US" altLang="ja-JP" sz="1600" dirty="0" smtClean="0">
                <a:latin typeface="Book Antiqua"/>
                <a:cs typeface="Book Antiqua"/>
              </a:rPr>
              <a:t>commitment of</a:t>
            </a:r>
          </a:p>
          <a:p>
            <a:r>
              <a:rPr lang="en-US" altLang="ja-JP" sz="1600" dirty="0" smtClean="0">
                <a:latin typeface="Book Antiqua"/>
                <a:cs typeface="Book Antiqua"/>
              </a:rPr>
              <a:t>Management</a:t>
            </a:r>
            <a:r>
              <a:rPr kumimoji="1" lang="en-US" altLang="ja-JP" sz="1600" dirty="0" smtClean="0">
                <a:latin typeface="Book Antiqua"/>
                <a:cs typeface="Book Antiqua"/>
              </a:rPr>
              <a:t> </a:t>
            </a:r>
            <a:endParaRPr kumimoji="1" lang="ja-JP" altLang="en-US" sz="1600" dirty="0">
              <a:latin typeface="Book Antiqua"/>
              <a:cs typeface="Book Antiqu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04320" y="6298314"/>
            <a:ext cx="511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>
                <a:latin typeface="Arial"/>
                <a:ea typeface="メイリオ" charset="0"/>
                <a:cs typeface="Arial"/>
              </a:rPr>
              <a:t>5S tools are like a fertilizer to grow the root </a:t>
            </a:r>
            <a:r>
              <a:rPr lang="en-US" altLang="ja-JP" b="1" i="1" dirty="0" smtClean="0">
                <a:latin typeface="Arial"/>
                <a:ea typeface="メイリオ" charset="0"/>
                <a:cs typeface="Arial"/>
              </a:rPr>
              <a:t>!</a:t>
            </a:r>
            <a:endParaRPr lang="ja-JP" altLang="en-US" b="1" i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1443717" y="4616639"/>
            <a:ext cx="1883242" cy="3790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Arial"/>
                <a:cs typeface="Arial"/>
              </a:rPr>
              <a:t>Color coding</a:t>
            </a:r>
            <a:endParaRPr kumimoji="1" lang="ja-JP" altLang="en-US" sz="1600" dirty="0">
              <a:latin typeface="Arial"/>
              <a:cs typeface="Arial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1443717" y="4109830"/>
            <a:ext cx="1883242" cy="3790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latin typeface="Arial"/>
                <a:cs typeface="Arial"/>
              </a:rPr>
              <a:t>X-Y axis</a:t>
            </a:r>
            <a:endParaRPr kumimoji="1" lang="ja-JP" altLang="en-US" sz="1600" dirty="0">
              <a:latin typeface="Arial"/>
              <a:cs typeface="Arial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1669740" y="5276809"/>
            <a:ext cx="1883242" cy="3790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latin typeface="Arial"/>
                <a:cs typeface="Arial"/>
              </a:rPr>
              <a:t>Symbols</a:t>
            </a:r>
            <a:endParaRPr kumimoji="1" lang="ja-JP" altLang="en-US" sz="1600" dirty="0">
              <a:latin typeface="Arial"/>
              <a:cs typeface="Arial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5195270" y="4167757"/>
            <a:ext cx="1883242" cy="3790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latin typeface="Arial"/>
                <a:cs typeface="Arial"/>
              </a:rPr>
              <a:t>Sign board</a:t>
            </a:r>
            <a:endParaRPr kumimoji="1" lang="ja-JP" altLang="en-US" sz="1600" dirty="0">
              <a:latin typeface="Arial"/>
              <a:cs typeface="Arial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5157141" y="5363278"/>
            <a:ext cx="1883242" cy="3790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Arial"/>
                <a:cs typeface="Arial"/>
              </a:rPr>
              <a:t>Labeling</a:t>
            </a:r>
            <a:endParaRPr kumimoji="1" lang="ja-JP" altLang="en-US" sz="1600" dirty="0">
              <a:latin typeface="Arial"/>
              <a:cs typeface="Arial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5157141" y="4686449"/>
            <a:ext cx="1883242" cy="37900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latin typeface="Arial"/>
                <a:cs typeface="Arial"/>
              </a:rPr>
              <a:t>Number</a:t>
            </a:r>
            <a:r>
              <a:rPr kumimoji="1" lang="en-US" altLang="ja-JP" sz="1600" dirty="0" smtClean="0">
                <a:latin typeface="Arial"/>
                <a:cs typeface="Arial"/>
              </a:rPr>
              <a:t>ing</a:t>
            </a:r>
            <a:endParaRPr kumimoji="1" lang="ja-JP" alt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850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200" b="1" dirty="0">
                <a:latin typeface="Arial"/>
                <a:ea typeface="メイリオ" charset="0"/>
                <a:cs typeface="Arial"/>
              </a:rPr>
              <a:t>What could be done for improvement</a:t>
            </a:r>
            <a:endParaRPr lang="ja-JP" altLang="en-US" sz="3200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76803" name="コンテンツ プレースホルダ 4"/>
          <p:cNvSpPr>
            <a:spLocks noGrp="1"/>
          </p:cNvSpPr>
          <p:nvPr>
            <p:ph idx="1"/>
          </p:nvPr>
        </p:nvSpPr>
        <p:spPr>
          <a:xfrm>
            <a:off x="498475" y="1862138"/>
            <a:ext cx="7556500" cy="4622800"/>
          </a:xfrm>
        </p:spPr>
        <p:txBody>
          <a:bodyPr/>
          <a:lstStyle/>
          <a:p>
            <a:pPr marL="358775" indent="-358775" eaLnBrk="1" hangingPunct="1">
              <a:lnSpc>
                <a:spcPct val="90000"/>
              </a:lnSpc>
            </a:pPr>
            <a:r>
              <a:rPr lang="en-US" altLang="ja-JP" sz="2800" dirty="0">
                <a:latin typeface="Arial"/>
                <a:ea typeface="メイリオ" charset="0"/>
                <a:cs typeface="Arial"/>
              </a:rPr>
              <a:t>Proper training/ instruction of staff</a:t>
            </a:r>
          </a:p>
          <a:p>
            <a:pPr marL="538163" lvl="1" indent="-269875" eaLnBrk="1" hangingPunct="1">
              <a:lnSpc>
                <a:spcPct val="90000"/>
              </a:lnSpc>
            </a:pPr>
            <a:r>
              <a:rPr lang="en-US" altLang="ja-JP" sz="2800" dirty="0">
                <a:latin typeface="Arial"/>
                <a:ea typeface="メイリオ" charset="0"/>
                <a:cs typeface="Arial"/>
              </a:rPr>
              <a:t>Medical staff</a:t>
            </a:r>
          </a:p>
          <a:p>
            <a:pPr marL="538163" lvl="1" indent="-269875" eaLnBrk="1" hangingPunct="1">
              <a:lnSpc>
                <a:spcPct val="90000"/>
              </a:lnSpc>
            </a:pPr>
            <a:r>
              <a:rPr lang="en-US" altLang="ja-JP" sz="2800" dirty="0">
                <a:latin typeface="Arial"/>
                <a:ea typeface="メイリオ" charset="0"/>
                <a:cs typeface="Arial"/>
              </a:rPr>
              <a:t>Non-medical staff</a:t>
            </a:r>
          </a:p>
          <a:p>
            <a:pPr marL="358775" indent="-358775" eaLnBrk="1" hangingPunct="1">
              <a:lnSpc>
                <a:spcPct val="90000"/>
              </a:lnSpc>
            </a:pPr>
            <a:r>
              <a:rPr lang="en-US" altLang="ja-JP" sz="2800" dirty="0">
                <a:latin typeface="Arial"/>
                <a:ea typeface="メイリオ" charset="0"/>
                <a:cs typeface="Arial"/>
              </a:rPr>
              <a:t>Positive mind set and commitment</a:t>
            </a:r>
          </a:p>
          <a:p>
            <a:pPr marL="358775" indent="-358775" eaLnBrk="1" hangingPunct="1">
              <a:lnSpc>
                <a:spcPct val="90000"/>
              </a:lnSpc>
            </a:pPr>
            <a:r>
              <a:rPr lang="en-US" altLang="ja-JP" sz="2800" dirty="0">
                <a:latin typeface="Arial"/>
                <a:ea typeface="メイリオ" charset="0"/>
                <a:cs typeface="Arial"/>
              </a:rPr>
              <a:t>Color coding of segregation areas</a:t>
            </a:r>
          </a:p>
          <a:p>
            <a:pPr marL="358775" indent="-358775" eaLnBrk="1" hangingPunct="1">
              <a:lnSpc>
                <a:spcPct val="90000"/>
              </a:lnSpc>
            </a:pPr>
            <a:r>
              <a:rPr lang="en-US" altLang="ja-JP" sz="2800" dirty="0">
                <a:latin typeface="Arial"/>
                <a:ea typeface="メイリオ" charset="0"/>
                <a:cs typeface="Arial"/>
              </a:rPr>
              <a:t>Share information on color coding of  waste segregation to all staff</a:t>
            </a:r>
          </a:p>
          <a:p>
            <a:pPr marL="358775" indent="-358775" eaLnBrk="1" hangingPunct="1">
              <a:lnSpc>
                <a:spcPct val="90000"/>
              </a:lnSpc>
            </a:pPr>
            <a:r>
              <a:rPr lang="en-US" altLang="ja-JP" sz="2800" dirty="0">
                <a:latin typeface="Arial"/>
                <a:ea typeface="メイリオ" charset="0"/>
                <a:cs typeface="Arial"/>
              </a:rPr>
              <a:t>Establish monitoring mechanism</a:t>
            </a:r>
          </a:p>
        </p:txBody>
      </p:sp>
    </p:spTree>
    <p:extLst>
      <p:ext uri="{BB962C8B-B14F-4D97-AF65-F5344CB8AC3E}">
        <p14:creationId xmlns:p14="http://schemas.microsoft.com/office/powerpoint/2010/main" val="118580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200" b="1" dirty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Benefit of using</a:t>
            </a:r>
            <a:r>
              <a:rPr kumimoji="1" lang="en-US" altLang="ja-JP" sz="3200" b="1" dirty="0">
                <a:solidFill>
                  <a:srgbClr val="000000"/>
                </a:solidFill>
                <a:latin typeface="Arial"/>
                <a:ea typeface="メイリオ" charset="0"/>
                <a:cs typeface="Arial"/>
              </a:rPr>
              <a:t> Visual Control in your workplace</a:t>
            </a:r>
            <a:endParaRPr kumimoji="1" lang="ja-JP" altLang="en-US" sz="3200" b="1" dirty="0">
              <a:solidFill>
                <a:srgbClr val="000000"/>
              </a:solidFill>
              <a:latin typeface="Arial"/>
              <a:ea typeface="メイリオ" charset="0"/>
              <a:cs typeface="Arial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8475" y="1792288"/>
            <a:ext cx="7556500" cy="4767262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defRPr/>
            </a:pPr>
            <a:r>
              <a:rPr kumimoji="1" lang="en-US" altLang="ja-JP" sz="2800" dirty="0" smtClean="0">
                <a:latin typeface="Arial"/>
                <a:ea typeface="メイリオ"/>
                <a:cs typeface="Arial"/>
              </a:rPr>
              <a:t>Make problem visible to everyone = Corrective action can be taken immediately</a:t>
            </a:r>
          </a:p>
          <a:p>
            <a:pPr eaLnBrk="1" fontAlgn="auto" hangingPunct="1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defRPr/>
            </a:pPr>
            <a:r>
              <a:rPr kumimoji="1" lang="en-US" altLang="ja-JP" sz="2800" dirty="0" smtClean="0">
                <a:latin typeface="Arial"/>
                <a:ea typeface="メイリオ"/>
                <a:cs typeface="Arial"/>
              </a:rPr>
              <a:t>Display the operating or progress status in an easy to see format </a:t>
            </a:r>
          </a:p>
          <a:p>
            <a:pPr eaLnBrk="1" fontAlgn="auto" hangingPunct="1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defRPr/>
            </a:pPr>
            <a:r>
              <a:rPr kumimoji="1" lang="en-US" altLang="ja-JP" sz="2800" dirty="0" smtClean="0">
                <a:latin typeface="Arial"/>
                <a:ea typeface="メイリオ"/>
                <a:cs typeface="Arial"/>
              </a:rPr>
              <a:t>Save time for searching something/somewhere</a:t>
            </a:r>
          </a:p>
          <a:p>
            <a:pPr eaLnBrk="1" fontAlgn="auto" hangingPunct="1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defRPr/>
            </a:pPr>
            <a:r>
              <a:rPr lang="en-US" altLang="ja-JP" sz="2800" dirty="0" smtClean="0">
                <a:latin typeface="Arial"/>
                <a:ea typeface="メイリオ"/>
                <a:cs typeface="Arial"/>
              </a:rPr>
              <a:t>Manage items/ materials/ stocks easily = reduce</a:t>
            </a:r>
            <a:r>
              <a:rPr lang="en-US" altLang="ja-JP" sz="2800" dirty="0">
                <a:latin typeface="Arial"/>
                <a:ea typeface="メイリオ"/>
                <a:cs typeface="Arial"/>
              </a:rPr>
              <a:t> </a:t>
            </a:r>
            <a:r>
              <a:rPr lang="en-US" altLang="ja-JP" sz="2800" dirty="0" smtClean="0">
                <a:latin typeface="Arial"/>
                <a:ea typeface="メイリオ"/>
                <a:cs typeface="Arial"/>
              </a:rPr>
              <a:t>taking inventory</a:t>
            </a:r>
          </a:p>
          <a:p>
            <a:pPr eaLnBrk="1" fontAlgn="auto" hangingPunct="1">
              <a:lnSpc>
                <a:spcPct val="120000"/>
              </a:lnSpc>
              <a:spcBef>
                <a:spcPts val="24"/>
              </a:spcBef>
              <a:spcAft>
                <a:spcPts val="0"/>
              </a:spcAft>
              <a:defRPr/>
            </a:pPr>
            <a:r>
              <a:rPr kumimoji="1" lang="en-US" altLang="ja-JP" sz="2800" dirty="0" smtClean="0">
                <a:latin typeface="Arial"/>
                <a:ea typeface="メイリオ"/>
                <a:cs typeface="Arial"/>
              </a:rPr>
              <a:t>Obtain common understand of rules and regulation </a:t>
            </a:r>
          </a:p>
        </p:txBody>
      </p:sp>
    </p:spTree>
    <p:extLst>
      <p:ext uri="{BB962C8B-B14F-4D97-AF65-F5344CB8AC3E}">
        <p14:creationId xmlns:p14="http://schemas.microsoft.com/office/powerpoint/2010/main" val="8213200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テキスト ボックス 2"/>
          <p:cNvSpPr txBox="1">
            <a:spLocks noChangeArrowheads="1"/>
          </p:cNvSpPr>
          <p:nvPr/>
        </p:nvSpPr>
        <p:spPr bwMode="auto">
          <a:xfrm>
            <a:off x="1568450" y="2763838"/>
            <a:ext cx="591661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GB" altLang="ja-JP" sz="3200" b="1" dirty="0">
                <a:latin typeface="Arial"/>
                <a:cs typeface="Arial"/>
              </a:rPr>
              <a:t>Thank you for your attention.</a:t>
            </a:r>
          </a:p>
          <a:p>
            <a:pPr algn="ctr" eaLnBrk="1" hangingPunct="1">
              <a:lnSpc>
                <a:spcPct val="110000"/>
              </a:lnSpc>
            </a:pPr>
            <a:r>
              <a:rPr lang="en-GB" altLang="ja-JP" sz="3200" b="1" dirty="0">
                <a:latin typeface="Arial"/>
                <a:cs typeface="Arial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06630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200" b="1">
                <a:latin typeface="メイリオ" charset="0"/>
                <a:ea typeface="メイリオ" charset="0"/>
                <a:cs typeface="メイリオ" charset="0"/>
              </a:rPr>
              <a:t>Red Tag</a:t>
            </a:r>
            <a:endParaRPr lang="ja-JP" altLang="en-US" sz="3200" b="1">
              <a:latin typeface="メイリオ" charset="0"/>
              <a:ea typeface="メイリオ" charset="0"/>
              <a:cs typeface="メイリオ" charset="0"/>
            </a:endParaRPr>
          </a:p>
        </p:txBody>
      </p:sp>
      <p:pic>
        <p:nvPicPr>
          <p:cNvPr id="32771" name="コンテンツ プレースホルダ 6" descr="suppli1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63" r="-12263"/>
          <a:stretch>
            <a:fillRect/>
          </a:stretch>
        </p:blipFill>
        <p:spPr>
          <a:xfrm>
            <a:off x="441325" y="1600200"/>
            <a:ext cx="3703638" cy="4525963"/>
          </a:xfrm>
        </p:spPr>
      </p:pic>
      <p:sp>
        <p:nvSpPr>
          <p:cNvPr id="32772" name="コンテンツ プレースホルダ 5"/>
          <p:cNvSpPr>
            <a:spLocks noGrp="1"/>
          </p:cNvSpPr>
          <p:nvPr>
            <p:ph sz="half" idx="2"/>
          </p:nvPr>
        </p:nvSpPr>
        <p:spPr>
          <a:xfrm>
            <a:off x="4144963" y="1417638"/>
            <a:ext cx="4448175" cy="5043488"/>
          </a:xfrm>
        </p:spPr>
        <p:txBody>
          <a:bodyPr/>
          <a:lstStyle/>
          <a:p>
            <a:pPr eaLnBrk="1" hangingPunct="1"/>
            <a:r>
              <a:rPr lang="en-US" altLang="ja-JP" sz="2400" dirty="0">
                <a:latin typeface="Arial Unicode MS" charset="0"/>
                <a:ea typeface="MS Gothic" charset="0"/>
                <a:cs typeface="Arial Unicode MS" charset="0"/>
              </a:rPr>
              <a:t>Useful for S1</a:t>
            </a:r>
          </a:p>
          <a:p>
            <a:pPr eaLnBrk="1" hangingPunct="1"/>
            <a:r>
              <a:rPr lang="en-US" altLang="ja-JP" sz="2400" dirty="0">
                <a:latin typeface="Arial Unicode MS" charset="0"/>
                <a:ea typeface="MS Gothic" charset="0"/>
                <a:cs typeface="Arial Unicode MS" charset="0"/>
              </a:rPr>
              <a:t>Use it when can not decide an items are “necessary” or “not necessary”</a:t>
            </a:r>
          </a:p>
          <a:p>
            <a:pPr eaLnBrk="1" hangingPunct="1"/>
            <a:r>
              <a:rPr lang="en-US" altLang="ja-JP" sz="2400" dirty="0">
                <a:latin typeface="Arial Unicode MS" charset="0"/>
                <a:ea typeface="MS Gothic" charset="0"/>
                <a:cs typeface="Arial Unicode MS" charset="0"/>
              </a:rPr>
              <a:t>Record necessary information on the Red Tag, stick or hang it on the item that cannot make decision.</a:t>
            </a:r>
          </a:p>
          <a:p>
            <a:pPr eaLnBrk="1" hangingPunct="1"/>
            <a:r>
              <a:rPr lang="en-US" altLang="ja-JP" sz="2400" dirty="0">
                <a:latin typeface="Arial Unicode MS" charset="0"/>
                <a:ea typeface="MS Gothic" charset="0"/>
                <a:cs typeface="Arial Unicode MS" charset="0"/>
              </a:rPr>
              <a:t>If the items is </a:t>
            </a:r>
            <a:r>
              <a:rPr lang="en-US" altLang="ja-JP" sz="2400" u="sng" dirty="0">
                <a:latin typeface="Arial Unicode MS" charset="0"/>
                <a:ea typeface="MS Gothic" charset="0"/>
                <a:cs typeface="Arial Unicode MS" charset="0"/>
              </a:rPr>
              <a:t>not used for 1 month </a:t>
            </a:r>
            <a:r>
              <a:rPr lang="en-US" altLang="ja-JP" sz="2400" dirty="0">
                <a:latin typeface="Arial Unicode MS" charset="0"/>
                <a:ea typeface="MS Gothic" charset="0"/>
                <a:cs typeface="Arial Unicode MS" charset="0"/>
              </a:rPr>
              <a:t>= </a:t>
            </a:r>
            <a:r>
              <a:rPr lang="en-US" altLang="ja-JP" sz="2400" u="sng" dirty="0">
                <a:latin typeface="Arial Unicode MS" charset="0"/>
                <a:ea typeface="MS Gothic" charset="0"/>
                <a:cs typeface="Arial Unicode MS" charset="0"/>
              </a:rPr>
              <a:t>Unnecessary item</a:t>
            </a:r>
          </a:p>
          <a:p>
            <a:pPr eaLnBrk="1" hangingPunct="1"/>
            <a:r>
              <a:rPr lang="en-US" altLang="ja-JP" sz="2400" dirty="0">
                <a:latin typeface="Arial Unicode MS" charset="0"/>
                <a:ea typeface="MS Gothic" charset="0"/>
                <a:cs typeface="Arial Unicode MS" charset="0"/>
              </a:rPr>
              <a:t>If the item is used within 1 month = </a:t>
            </a:r>
            <a:r>
              <a:rPr lang="en-US" altLang="ja-JP" sz="2400" u="sng" dirty="0">
                <a:latin typeface="Arial Unicode MS" charset="0"/>
                <a:ea typeface="MS Gothic" charset="0"/>
                <a:cs typeface="Arial Unicode MS" charset="0"/>
              </a:rPr>
              <a:t>Necessary item</a:t>
            </a:r>
            <a:endParaRPr lang="ja-JP" altLang="en-US" sz="2400" u="sng" dirty="0">
              <a:latin typeface="Arial Unicode MS" charset="0"/>
              <a:ea typeface="MS Gothic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75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タイトル 1"/>
          <p:cNvSpPr>
            <a:spLocks noGrp="1"/>
          </p:cNvSpPr>
          <p:nvPr>
            <p:ph type="title"/>
          </p:nvPr>
        </p:nvSpPr>
        <p:spPr>
          <a:xfrm>
            <a:off x="498475" y="484188"/>
            <a:ext cx="7556500" cy="719137"/>
          </a:xfrm>
        </p:spPr>
        <p:txBody>
          <a:bodyPr anchor="ctr"/>
          <a:lstStyle/>
          <a:p>
            <a:pPr eaLnBrk="1" hangingPunct="1"/>
            <a:r>
              <a:rPr lang="en-US" altLang="ja-JP" sz="3200" b="1">
                <a:latin typeface="メイリオ" charset="0"/>
                <a:ea typeface="メイリオ" charset="0"/>
                <a:cs typeface="メイリオ" charset="0"/>
              </a:rPr>
              <a:t>Alignment</a:t>
            </a:r>
            <a:endParaRPr lang="ja-JP" altLang="en-US" sz="3200" b="1">
              <a:latin typeface="メイリオ" charset="0"/>
              <a:ea typeface="メイリオ" charset="0"/>
              <a:cs typeface="メイリオ" charset="0"/>
            </a:endParaRPr>
          </a:p>
        </p:txBody>
      </p:sp>
      <p:sp>
        <p:nvSpPr>
          <p:cNvPr id="33795" name="コンテンツ プレースホルダ 4"/>
          <p:cNvSpPr>
            <a:spLocks noGrp="1"/>
          </p:cNvSpPr>
          <p:nvPr>
            <p:ph sz="half" idx="1"/>
          </p:nvPr>
        </p:nvSpPr>
        <p:spPr>
          <a:xfrm>
            <a:off x="498475" y="1985963"/>
            <a:ext cx="3657600" cy="4140200"/>
          </a:xfrm>
        </p:spPr>
        <p:txBody>
          <a:bodyPr/>
          <a:lstStyle/>
          <a:p>
            <a:pPr eaLnBrk="1" hangingPunct="1"/>
            <a:endParaRPr lang="ja-JP" altLang="en-US">
              <a:latin typeface="News Gothic MT" charset="0"/>
              <a:ea typeface="メイリオ" charset="0"/>
              <a:cs typeface="メイリオ" charset="0"/>
            </a:endParaRPr>
          </a:p>
        </p:txBody>
      </p:sp>
      <p:sp>
        <p:nvSpPr>
          <p:cNvPr id="33796" name="コンテンツ プレースホルダー 9"/>
          <p:cNvSpPr>
            <a:spLocks noGrp="1"/>
          </p:cNvSpPr>
          <p:nvPr>
            <p:ph sz="half" idx="2"/>
          </p:nvPr>
        </p:nvSpPr>
        <p:spPr>
          <a:xfrm>
            <a:off x="4421188" y="1363663"/>
            <a:ext cx="3657600" cy="4140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>
                <a:latin typeface="Arial"/>
                <a:ea typeface="メイリオ" charset="0"/>
                <a:cs typeface="Arial"/>
              </a:rPr>
              <a:t>Useful for S2</a:t>
            </a:r>
          </a:p>
          <a:p>
            <a:pPr eaLnBrk="1" hangingPunct="1"/>
            <a:r>
              <a:rPr lang="en-US" altLang="ja-JP" dirty="0">
                <a:latin typeface="Arial"/>
                <a:ea typeface="メイリオ" charset="0"/>
                <a:cs typeface="Arial"/>
              </a:rPr>
              <a:t>It is useful to improve orderliness and beautification when you organize files, equipment, materials and other items.</a:t>
            </a:r>
            <a:endParaRPr lang="en-GB" altLang="ja-JP" dirty="0">
              <a:latin typeface="Arial"/>
              <a:ea typeface="MS Gothic" charset="0"/>
              <a:cs typeface="Arial"/>
            </a:endParaRPr>
          </a:p>
        </p:txBody>
      </p:sp>
      <p:pic>
        <p:nvPicPr>
          <p:cNvPr id="33797" name="図 5" descr="IMG_3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0"/>
          <a:stretch>
            <a:fillRect/>
          </a:stretch>
        </p:blipFill>
        <p:spPr bwMode="auto">
          <a:xfrm>
            <a:off x="436563" y="1363663"/>
            <a:ext cx="3944937" cy="26114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/>
          <p:cNvCxnSpPr/>
          <p:nvPr/>
        </p:nvCxnSpPr>
        <p:spPr>
          <a:xfrm rot="5400000">
            <a:off x="960438" y="2835275"/>
            <a:ext cx="1250950" cy="107950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16200000" flipH="1">
            <a:off x="2249488" y="3108325"/>
            <a:ext cx="1276350" cy="45720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800" name="図 12" descr="IMG_35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975100"/>
            <a:ext cx="3959225" cy="25558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線コネクタ 13"/>
          <p:cNvCxnSpPr/>
          <p:nvPr/>
        </p:nvCxnSpPr>
        <p:spPr>
          <a:xfrm rot="10800000" flipV="1">
            <a:off x="1811338" y="5861050"/>
            <a:ext cx="1376362" cy="64770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59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図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216025"/>
            <a:ext cx="35512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図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810000"/>
            <a:ext cx="35512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774"/>
          </a:xfrm>
        </p:spPr>
        <p:txBody>
          <a:bodyPr/>
          <a:lstStyle/>
          <a:p>
            <a:pPr eaLnBrk="1" hangingPunct="1"/>
            <a:r>
              <a:rPr lang="en-US" altLang="ja-JP" b="1" dirty="0">
                <a:latin typeface="Arial"/>
                <a:ea typeface="メイリオ" charset="0"/>
                <a:cs typeface="Arial"/>
              </a:rPr>
              <a:t>Labeling</a:t>
            </a:r>
            <a:endParaRPr lang="ja-JP" altLang="en-US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34821" name="コンテンツ プレースホルダー 1"/>
          <p:cNvSpPr>
            <a:spLocks noGrp="1"/>
          </p:cNvSpPr>
          <p:nvPr>
            <p:ph sz="half" idx="2"/>
          </p:nvPr>
        </p:nvSpPr>
        <p:spPr>
          <a:xfrm>
            <a:off x="4400550" y="1417637"/>
            <a:ext cx="3657600" cy="4708525"/>
          </a:xfrm>
        </p:spPr>
        <p:txBody>
          <a:bodyPr/>
          <a:lstStyle/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Useful for S2 and S4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Labels are used when you identify each item and organize them properly. 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It is useful especially for storing files and items in cabinets/shelves. </a:t>
            </a:r>
          </a:p>
          <a:p>
            <a:pPr eaLnBrk="1" hangingPunct="1"/>
            <a:endParaRPr lang="en-GB" altLang="ja-JP" sz="2000" dirty="0">
              <a:latin typeface="Rockwell" charset="0"/>
              <a:ea typeface="MS Gothic" charset="0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54000" y="4060825"/>
            <a:ext cx="592138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54000" y="5203825"/>
            <a:ext cx="592138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254000" y="5948363"/>
            <a:ext cx="592138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円/楕円 33"/>
          <p:cNvSpPr/>
          <p:nvPr/>
        </p:nvSpPr>
        <p:spPr>
          <a:xfrm>
            <a:off x="254000" y="1215993"/>
            <a:ext cx="1853815" cy="116176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MS PGothic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89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図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100407"/>
            <a:ext cx="3662362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218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b="1" dirty="0">
                <a:latin typeface="Arial"/>
                <a:ea typeface="メイリオ" charset="0"/>
                <a:cs typeface="Arial"/>
              </a:rPr>
              <a:t>Taping</a:t>
            </a:r>
            <a:endParaRPr lang="ja-JP" altLang="en-US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32772" name="コンテンツ プレースホルダー 1"/>
          <p:cNvSpPr>
            <a:spLocks noGrp="1"/>
          </p:cNvSpPr>
          <p:nvPr>
            <p:ph sz="half" idx="2"/>
          </p:nvPr>
        </p:nvSpPr>
        <p:spPr>
          <a:xfrm>
            <a:off x="393700" y="4159250"/>
            <a:ext cx="4556218" cy="25050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ja-JP" sz="2400" dirty="0" smtClean="0">
                <a:latin typeface="Arial"/>
                <a:ea typeface="メイリオ"/>
                <a:cs typeface="Arial"/>
              </a:rPr>
              <a:t>Useful for S2 and S4</a:t>
            </a:r>
          </a:p>
          <a:p>
            <a:pPr eaLnBrk="1" hangingPunct="1">
              <a:defRPr/>
            </a:pPr>
            <a:r>
              <a:rPr lang="en-US" altLang="ja-JP" sz="2400" dirty="0" smtClean="0">
                <a:latin typeface="Arial"/>
                <a:ea typeface="メイリオ"/>
                <a:cs typeface="Arial"/>
              </a:rPr>
              <a:t>Draw a connected diagonal line on spine of books/files </a:t>
            </a:r>
          </a:p>
          <a:p>
            <a:pPr eaLnBrk="1" hangingPunct="1">
              <a:defRPr/>
            </a:pPr>
            <a:r>
              <a:rPr lang="en-US" altLang="ja-JP" sz="2400" dirty="0" smtClean="0">
                <a:latin typeface="Arial"/>
                <a:ea typeface="メイリオ"/>
                <a:cs typeface="Arial"/>
              </a:rPr>
              <a:t>The line tells users where to return and helps to arrange items in order</a:t>
            </a: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827088" y="1557338"/>
            <a:ext cx="1603375" cy="142875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V="1">
            <a:off x="2481263" y="1735138"/>
            <a:ext cx="1136650" cy="15240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760413" y="2257425"/>
            <a:ext cx="1670050" cy="271463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2530475" y="2330450"/>
            <a:ext cx="1069975" cy="207963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811213" y="2960688"/>
            <a:ext cx="1619250" cy="396875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2481263" y="2887663"/>
            <a:ext cx="1073150" cy="344487"/>
          </a:xfrm>
          <a:prstGeom prst="line">
            <a:avLst/>
          </a:prstGeom>
          <a:ln w="38100" cmpd="sng"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851" name="Picture 3" descr="Illustration Bookshelf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18" y="1163491"/>
            <a:ext cx="3983025" cy="541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円/楕円 23"/>
          <p:cNvSpPr/>
          <p:nvPr/>
        </p:nvSpPr>
        <p:spPr>
          <a:xfrm>
            <a:off x="6742305" y="2329779"/>
            <a:ext cx="1209313" cy="55788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MS PGothic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149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131888"/>
            <a:ext cx="3725862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b="1" dirty="0">
                <a:latin typeface="Arial"/>
                <a:ea typeface="メイリオ" charset="0"/>
                <a:cs typeface="Arial"/>
              </a:rPr>
              <a:t>Numbering / Alphabetical cording</a:t>
            </a:r>
            <a:endParaRPr lang="ja-JP" altLang="en-US" sz="3600" b="1" dirty="0">
              <a:latin typeface="Arial"/>
              <a:ea typeface="メイリオ" charset="0"/>
              <a:cs typeface="Arial"/>
            </a:endParaRPr>
          </a:p>
        </p:txBody>
      </p:sp>
      <p:sp>
        <p:nvSpPr>
          <p:cNvPr id="36868" name="コンテンツ プレースホルダ 4"/>
          <p:cNvSpPr>
            <a:spLocks noGrp="1"/>
          </p:cNvSpPr>
          <p:nvPr>
            <p:ph sz="half" idx="1"/>
          </p:nvPr>
        </p:nvSpPr>
        <p:spPr>
          <a:xfrm>
            <a:off x="4397374" y="1339850"/>
            <a:ext cx="4289425" cy="4994275"/>
          </a:xfrm>
        </p:spPr>
        <p:txBody>
          <a:bodyPr/>
          <a:lstStyle/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Useful for S2 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Used to organize files and other items by numbers/ alphabets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It helps users to find necessary items or information quickly and easily.</a:t>
            </a:r>
          </a:p>
          <a:p>
            <a:pPr eaLnBrk="1" hangingPunct="1"/>
            <a:r>
              <a:rPr lang="en-US" altLang="ja-JP" sz="2400" dirty="0">
                <a:latin typeface="Arial"/>
                <a:ea typeface="メイリオ" charset="0"/>
                <a:cs typeface="Arial"/>
              </a:rPr>
              <a:t>It is very useful for practicing “</a:t>
            </a:r>
            <a:r>
              <a:rPr lang="en-US" altLang="ja-JP" sz="2400" i="1" dirty="0">
                <a:latin typeface="Arial"/>
                <a:ea typeface="メイリオ" charset="0"/>
                <a:cs typeface="Arial"/>
              </a:rPr>
              <a:t>Can See - Can Take Out – Can Return” </a:t>
            </a:r>
            <a:r>
              <a:rPr lang="en-US" altLang="ja-JP" sz="2400" dirty="0">
                <a:latin typeface="Arial"/>
                <a:ea typeface="メイリオ" charset="0"/>
                <a:cs typeface="Arial"/>
              </a:rPr>
              <a:t>principle</a:t>
            </a:r>
            <a:r>
              <a:rPr lang="en-US" altLang="ja-JP" sz="2400" i="1" dirty="0">
                <a:latin typeface="Arial"/>
                <a:ea typeface="メイリオ" charset="0"/>
                <a:cs typeface="Arial"/>
              </a:rPr>
              <a:t>.</a:t>
            </a:r>
            <a:r>
              <a:rPr lang="en-US" altLang="ja-JP" sz="2400" dirty="0">
                <a:latin typeface="Arial"/>
                <a:ea typeface="メイリオ" charset="0"/>
                <a:cs typeface="Arial"/>
              </a:rPr>
              <a:t> </a:t>
            </a:r>
            <a:endParaRPr lang="ja-JP" altLang="en-US" sz="2400" dirty="0">
              <a:latin typeface="Arial"/>
              <a:ea typeface="メイリオ" charset="0"/>
              <a:cs typeface="Arial"/>
            </a:endParaRPr>
          </a:p>
          <a:p>
            <a:pPr eaLnBrk="1" hangingPunct="1"/>
            <a:endParaRPr lang="ja-JP" altLang="en-US" sz="2000" dirty="0">
              <a:latin typeface="News Gothic MT" charset="0"/>
              <a:ea typeface="メイリオ" charset="0"/>
              <a:cs typeface="メイリオ" charset="0"/>
            </a:endParaRPr>
          </a:p>
        </p:txBody>
      </p:sp>
      <p:pic>
        <p:nvPicPr>
          <p:cNvPr id="36869" name="図 8" descr="IMG_21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3836988"/>
            <a:ext cx="3725862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円/楕円 10"/>
          <p:cNvSpPr/>
          <p:nvPr/>
        </p:nvSpPr>
        <p:spPr>
          <a:xfrm rot="767476">
            <a:off x="931406" y="3963534"/>
            <a:ext cx="634173" cy="519489"/>
          </a:xfrm>
          <a:prstGeom prst="ellipse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News Gothic M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 rot="767476">
            <a:off x="2869272" y="4115934"/>
            <a:ext cx="634173" cy="519489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News Gothic M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円/楕円 13"/>
          <p:cNvSpPr/>
          <p:nvPr/>
        </p:nvSpPr>
        <p:spPr>
          <a:xfrm rot="767476">
            <a:off x="1664855" y="5894631"/>
            <a:ext cx="634173" cy="519489"/>
          </a:xfrm>
          <a:prstGeom prst="ellipse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News Gothic MT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76213" y="2452688"/>
            <a:ext cx="390525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894138" y="1997075"/>
            <a:ext cx="390525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3962400" y="3351213"/>
            <a:ext cx="346075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30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1357</Words>
  <Application>Microsoft Macintosh PowerPoint</Application>
  <PresentationFormat>画面に合わせる (4:3)</PresentationFormat>
  <Paragraphs>226</Paragraphs>
  <Slides>42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3" baseType="lpstr">
      <vt:lpstr>ホワイト</vt:lpstr>
      <vt:lpstr>5S Tools</vt:lpstr>
      <vt:lpstr>What are 5S tools?</vt:lpstr>
      <vt:lpstr>Types of 5s tools </vt:lpstr>
      <vt:lpstr>PowerPoint プレゼンテーション</vt:lpstr>
      <vt:lpstr>Red Tag</vt:lpstr>
      <vt:lpstr>Alignment</vt:lpstr>
      <vt:lpstr>Labeling</vt:lpstr>
      <vt:lpstr>Taping</vt:lpstr>
      <vt:lpstr>Numbering / Alphabetical cording</vt:lpstr>
      <vt:lpstr>Safety signs</vt:lpstr>
      <vt:lpstr>Signboard</vt:lpstr>
      <vt:lpstr>Zone</vt:lpstr>
      <vt:lpstr>X-Y Axis</vt:lpstr>
      <vt:lpstr>Symbols</vt:lpstr>
      <vt:lpstr>Color coding</vt:lpstr>
      <vt:lpstr>5S corner</vt:lpstr>
      <vt:lpstr>Key points for 5S tools utilization</vt:lpstr>
      <vt:lpstr>5S tools utilized by 5S stages</vt:lpstr>
      <vt:lpstr>What is “Visual Control”?</vt:lpstr>
      <vt:lpstr>Definitions </vt:lpstr>
      <vt:lpstr>What is “Visual control”?</vt:lpstr>
      <vt:lpstr>What is “Visual Control”? (cont’d)</vt:lpstr>
      <vt:lpstr>Visual control</vt:lpstr>
      <vt:lpstr>Examples of visual control</vt:lpstr>
      <vt:lpstr>Examples of visual control</vt:lpstr>
      <vt:lpstr>Examples of visual control</vt:lpstr>
      <vt:lpstr>Examples of visual control  with 5S tools</vt:lpstr>
      <vt:lpstr>What’s wrong?</vt:lpstr>
      <vt:lpstr>Examples of visual control  with 5S tools</vt:lpstr>
      <vt:lpstr>Examples of visual control  with 5S tools</vt:lpstr>
      <vt:lpstr>Examples of visual control with 5S tools</vt:lpstr>
      <vt:lpstr>Examples of visual control</vt:lpstr>
      <vt:lpstr>Visual control requires two simple conditions;</vt:lpstr>
      <vt:lpstr>Where are the areas for effectively usage of  Visual control?</vt:lpstr>
      <vt:lpstr>Combination of 5S tools</vt:lpstr>
      <vt:lpstr>Combination of 5S tools</vt:lpstr>
      <vt:lpstr>What do you think…?</vt:lpstr>
      <vt:lpstr>PowerPoint プレゼンテーション</vt:lpstr>
      <vt:lpstr>Possible causes</vt:lpstr>
      <vt:lpstr>What could be done for improvement</vt:lpstr>
      <vt:lpstr>Benefit of using Visual Control in your workplace</vt:lpstr>
      <vt:lpstr>PowerPoint プレゼンテーション</vt:lpstr>
    </vt:vector>
  </TitlesOfParts>
  <Company>JICA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of  5S</dc:title>
  <dc:creator>久裕 石島</dc:creator>
  <cp:lastModifiedBy>宮本 勝行</cp:lastModifiedBy>
  <cp:revision>87</cp:revision>
  <dcterms:created xsi:type="dcterms:W3CDTF">2014-01-06T04:54:21Z</dcterms:created>
  <dcterms:modified xsi:type="dcterms:W3CDTF">2014-04-29T14:02:05Z</dcterms:modified>
</cp:coreProperties>
</file>