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6" r:id="rId3"/>
    <p:sldId id="269" r:id="rId4"/>
    <p:sldId id="284" r:id="rId5"/>
    <p:sldId id="270" r:id="rId6"/>
    <p:sldId id="271" r:id="rId7"/>
    <p:sldId id="281" r:id="rId8"/>
    <p:sldId id="282" r:id="rId9"/>
    <p:sldId id="257" r:id="rId10"/>
    <p:sldId id="275" r:id="rId11"/>
    <p:sldId id="267" r:id="rId12"/>
    <p:sldId id="274" r:id="rId13"/>
    <p:sldId id="293" r:id="rId14"/>
    <p:sldId id="260" r:id="rId15"/>
    <p:sldId id="285" r:id="rId16"/>
    <p:sldId id="292" r:id="rId17"/>
    <p:sldId id="286" r:id="rId18"/>
    <p:sldId id="291" r:id="rId19"/>
    <p:sldId id="289" r:id="rId20"/>
    <p:sldId id="264" r:id="rId21"/>
    <p:sldId id="288" r:id="rId22"/>
    <p:sldId id="276" r:id="rId23"/>
    <p:sldId id="295" r:id="rId24"/>
    <p:sldId id="283" r:id="rId25"/>
    <p:sldId id="279" r:id="rId2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F8F8"/>
    <a:srgbClr val="000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29410-3FE8-3B4F-847E-3DBBAD7801A7}" type="doc">
      <dgm:prSet loTypeId="urn:microsoft.com/office/officeart/2005/8/layout/hProcess9" loCatId="" qsTypeId="urn:microsoft.com/office/officeart/2005/8/quickstyle/simple2" qsCatId="simple" csTypeId="urn:microsoft.com/office/officeart/2005/8/colors/accent0_3" csCatId="mainScheme" phldr="1"/>
      <dgm:spPr/>
    </dgm:pt>
    <dgm:pt modelId="{8DA7434D-A034-6149-989A-A74A7E424124}">
      <dgm:prSet phldrT="[テキスト]" custT="1"/>
      <dgm:spPr/>
      <dgm:t>
        <a:bodyPr/>
        <a:lstStyle/>
        <a:p>
          <a:r>
            <a:rPr kumimoji="1" lang="en-US" altLang="ja-JP" sz="1800" dirty="0" smtClean="0"/>
            <a:t>Registration of patients</a:t>
          </a:r>
          <a:endParaRPr kumimoji="1" lang="ja-JP" altLang="en-US" sz="1800" dirty="0"/>
        </a:p>
      </dgm:t>
    </dgm:pt>
    <dgm:pt modelId="{F7FF76C2-A7D2-A542-B4BA-674664BC02CD}" type="parTrans" cxnId="{96F37080-F33F-FF4D-AC24-2A6E2C482660}">
      <dgm:prSet/>
      <dgm:spPr/>
      <dgm:t>
        <a:bodyPr/>
        <a:lstStyle/>
        <a:p>
          <a:endParaRPr kumimoji="1" lang="ja-JP" altLang="en-US" sz="2000"/>
        </a:p>
      </dgm:t>
    </dgm:pt>
    <dgm:pt modelId="{562DD330-E12C-EE42-A119-80EA970EBD35}" type="sibTrans" cxnId="{96F37080-F33F-FF4D-AC24-2A6E2C482660}">
      <dgm:prSet/>
      <dgm:spPr/>
      <dgm:t>
        <a:bodyPr/>
        <a:lstStyle/>
        <a:p>
          <a:endParaRPr kumimoji="1" lang="ja-JP" altLang="en-US" sz="2000"/>
        </a:p>
      </dgm:t>
    </dgm:pt>
    <dgm:pt modelId="{A1FC2D94-00F2-324E-A92B-39E32C3B6A7B}">
      <dgm:prSet phldrT="[テキスト]" custT="1"/>
      <dgm:spPr/>
      <dgm:t>
        <a:bodyPr/>
        <a:lstStyle/>
        <a:p>
          <a:r>
            <a:rPr kumimoji="1" lang="en-US" altLang="ja-JP" sz="1800" dirty="0" smtClean="0"/>
            <a:t>Handover the file to the patient</a:t>
          </a:r>
          <a:endParaRPr kumimoji="1" lang="ja-JP" altLang="en-US" sz="1800" dirty="0"/>
        </a:p>
      </dgm:t>
    </dgm:pt>
    <dgm:pt modelId="{9AC10B50-D37C-5448-9330-0B6BE63F0CDC}" type="parTrans" cxnId="{71B121E8-014E-3043-942B-31D854F69FB5}">
      <dgm:prSet/>
      <dgm:spPr/>
      <dgm:t>
        <a:bodyPr/>
        <a:lstStyle/>
        <a:p>
          <a:endParaRPr kumimoji="1" lang="ja-JP" altLang="en-US" sz="2000"/>
        </a:p>
      </dgm:t>
    </dgm:pt>
    <dgm:pt modelId="{110D06DB-6645-AE4D-BBE3-B21D0D3F1AA8}" type="sibTrans" cxnId="{71B121E8-014E-3043-942B-31D854F69FB5}">
      <dgm:prSet/>
      <dgm:spPr/>
      <dgm:t>
        <a:bodyPr/>
        <a:lstStyle/>
        <a:p>
          <a:endParaRPr kumimoji="1" lang="ja-JP" altLang="en-US" sz="2000"/>
        </a:p>
      </dgm:t>
    </dgm:pt>
    <dgm:pt modelId="{566F2272-13B4-8848-8CB6-F5161CFBEF14}">
      <dgm:prSet phldrT="[テキスト]" custT="1"/>
      <dgm:spPr/>
      <dgm:t>
        <a:bodyPr/>
        <a:lstStyle/>
        <a:p>
          <a:r>
            <a:rPr kumimoji="1" lang="en-US" altLang="ja-JP" sz="1800" dirty="0" smtClean="0"/>
            <a:t>Asking the patient to go and wait at OPD</a:t>
          </a:r>
          <a:endParaRPr kumimoji="1" lang="ja-JP" altLang="en-US" sz="1800" dirty="0"/>
        </a:p>
      </dgm:t>
    </dgm:pt>
    <dgm:pt modelId="{3978C00E-F55F-9A49-B1AA-666F7546F842}" type="parTrans" cxnId="{C7F68D4B-C1CA-274F-89B4-91D17EB4C73B}">
      <dgm:prSet/>
      <dgm:spPr/>
      <dgm:t>
        <a:bodyPr/>
        <a:lstStyle/>
        <a:p>
          <a:endParaRPr kumimoji="1" lang="ja-JP" altLang="en-US" sz="2000"/>
        </a:p>
      </dgm:t>
    </dgm:pt>
    <dgm:pt modelId="{3DD52AAE-7476-BC40-8339-E331531A39DD}" type="sibTrans" cxnId="{C7F68D4B-C1CA-274F-89B4-91D17EB4C73B}">
      <dgm:prSet/>
      <dgm:spPr/>
      <dgm:t>
        <a:bodyPr/>
        <a:lstStyle/>
        <a:p>
          <a:endParaRPr kumimoji="1" lang="ja-JP" altLang="en-US" sz="2000"/>
        </a:p>
      </dgm:t>
    </dgm:pt>
    <dgm:pt modelId="{D030FC96-9BAB-434F-8A64-507FB0E92C75}">
      <dgm:prSet custT="1"/>
      <dgm:spPr/>
      <dgm:t>
        <a:bodyPr/>
        <a:lstStyle/>
        <a:p>
          <a:r>
            <a:rPr kumimoji="1" lang="en-US" altLang="ja-JP" sz="1800" dirty="0" smtClean="0"/>
            <a:t>Entering</a:t>
          </a:r>
        </a:p>
        <a:p>
          <a:r>
            <a:rPr kumimoji="1" lang="en-US" altLang="ja-JP" sz="1800" dirty="0" smtClean="0"/>
            <a:t>Information into HMS </a:t>
          </a:r>
          <a:endParaRPr kumimoji="1" lang="ja-JP" altLang="en-US" sz="1800" dirty="0"/>
        </a:p>
      </dgm:t>
    </dgm:pt>
    <dgm:pt modelId="{CB0B6CA5-1F40-7747-9D7E-9AF28D4F5537}" type="parTrans" cxnId="{074D721E-8B7D-004C-9AEE-6EB06C9CF5C0}">
      <dgm:prSet/>
      <dgm:spPr/>
      <dgm:t>
        <a:bodyPr/>
        <a:lstStyle/>
        <a:p>
          <a:endParaRPr kumimoji="1" lang="ja-JP" altLang="en-US" sz="2000"/>
        </a:p>
      </dgm:t>
    </dgm:pt>
    <dgm:pt modelId="{9A2E5B03-7623-574B-935D-1609136951B0}" type="sibTrans" cxnId="{074D721E-8B7D-004C-9AEE-6EB06C9CF5C0}">
      <dgm:prSet/>
      <dgm:spPr/>
      <dgm:t>
        <a:bodyPr/>
        <a:lstStyle/>
        <a:p>
          <a:endParaRPr kumimoji="1" lang="ja-JP" altLang="en-US" sz="2000"/>
        </a:p>
      </dgm:t>
    </dgm:pt>
    <dgm:pt modelId="{02969D13-26AC-E143-B2B8-93D35803530C}">
      <dgm:prSet custT="1"/>
      <dgm:spPr/>
      <dgm:t>
        <a:bodyPr/>
        <a:lstStyle/>
        <a:p>
          <a:r>
            <a:rPr kumimoji="1" lang="en-US" altLang="ja-JP" sz="1800" dirty="0" smtClean="0"/>
            <a:t>Looking for patient file from shelf</a:t>
          </a:r>
          <a:endParaRPr kumimoji="1" lang="ja-JP" altLang="en-US" sz="1800" dirty="0"/>
        </a:p>
      </dgm:t>
    </dgm:pt>
    <dgm:pt modelId="{8A5F201D-94B4-C74E-A54D-66451886747C}" type="parTrans" cxnId="{2E5E90BA-14EF-244F-91FF-8887B5BCF8E6}">
      <dgm:prSet/>
      <dgm:spPr/>
      <dgm:t>
        <a:bodyPr/>
        <a:lstStyle/>
        <a:p>
          <a:endParaRPr kumimoji="1" lang="ja-JP" altLang="en-US" sz="2000"/>
        </a:p>
      </dgm:t>
    </dgm:pt>
    <dgm:pt modelId="{48823001-C46C-954D-816B-CB7DA023A7A9}" type="sibTrans" cxnId="{2E5E90BA-14EF-244F-91FF-8887B5BCF8E6}">
      <dgm:prSet/>
      <dgm:spPr/>
      <dgm:t>
        <a:bodyPr/>
        <a:lstStyle/>
        <a:p>
          <a:endParaRPr kumimoji="1" lang="ja-JP" altLang="en-US" sz="2000"/>
        </a:p>
      </dgm:t>
    </dgm:pt>
    <dgm:pt modelId="{01B977AC-86A3-0940-9FB5-62205E4A5C52}">
      <dgm:prSet custT="1"/>
      <dgm:spPr/>
      <dgm:t>
        <a:bodyPr/>
        <a:lstStyle/>
        <a:p>
          <a:r>
            <a:rPr kumimoji="1" lang="en-US" altLang="ja-JP" sz="1800" dirty="0" smtClean="0"/>
            <a:t>Measure vital sign of the patient</a:t>
          </a:r>
          <a:endParaRPr kumimoji="1" lang="ja-JP" altLang="en-US" sz="1800" dirty="0"/>
        </a:p>
      </dgm:t>
    </dgm:pt>
    <dgm:pt modelId="{AC45C48F-F796-C844-BDC2-72A2F3C379A7}" type="parTrans" cxnId="{50CDF6CC-52E0-E34F-BF8E-50B3D1E690F9}">
      <dgm:prSet/>
      <dgm:spPr/>
      <dgm:t>
        <a:bodyPr/>
        <a:lstStyle/>
        <a:p>
          <a:endParaRPr kumimoji="1" lang="ja-JP" altLang="en-US" sz="2000"/>
        </a:p>
      </dgm:t>
    </dgm:pt>
    <dgm:pt modelId="{93365425-C661-DB4C-8C07-80B22CB581C4}" type="sibTrans" cxnId="{50CDF6CC-52E0-E34F-BF8E-50B3D1E690F9}">
      <dgm:prSet/>
      <dgm:spPr/>
      <dgm:t>
        <a:bodyPr/>
        <a:lstStyle/>
        <a:p>
          <a:endParaRPr kumimoji="1" lang="ja-JP" altLang="en-US" sz="2000"/>
        </a:p>
      </dgm:t>
    </dgm:pt>
    <dgm:pt modelId="{F860A188-2244-0041-917B-D5FDB573D9F1}" type="pres">
      <dgm:prSet presAssocID="{BE129410-3FE8-3B4F-847E-3DBBAD7801A7}" presName="CompostProcess" presStyleCnt="0">
        <dgm:presLayoutVars>
          <dgm:dir/>
          <dgm:resizeHandles val="exact"/>
        </dgm:presLayoutVars>
      </dgm:prSet>
      <dgm:spPr/>
    </dgm:pt>
    <dgm:pt modelId="{21CE04B4-66BE-5644-930D-EA7E11D39E01}" type="pres">
      <dgm:prSet presAssocID="{BE129410-3FE8-3B4F-847E-3DBBAD7801A7}" presName="arrow" presStyleLbl="bgShp" presStyleIdx="0" presStyleCnt="1"/>
      <dgm:spPr/>
    </dgm:pt>
    <dgm:pt modelId="{B0D0654C-7883-114B-9AC9-824E06A3D00C}" type="pres">
      <dgm:prSet presAssocID="{BE129410-3FE8-3B4F-847E-3DBBAD7801A7}" presName="linearProcess" presStyleCnt="0"/>
      <dgm:spPr/>
    </dgm:pt>
    <dgm:pt modelId="{0E12A313-D0AE-E145-B90C-53CD688711E4}" type="pres">
      <dgm:prSet presAssocID="{8DA7434D-A034-6149-989A-A74A7E424124}" presName="textNode" presStyleLbl="node1" presStyleIdx="0" presStyleCnt="6" custScaleY="129530" custLinFactNeighborX="-2932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8A04500-4A0A-864B-BA7B-C61BC9426884}" type="pres">
      <dgm:prSet presAssocID="{562DD330-E12C-EE42-A119-80EA970EBD35}" presName="sibTrans" presStyleCnt="0"/>
      <dgm:spPr/>
    </dgm:pt>
    <dgm:pt modelId="{9C1D46A1-CE41-3D4C-8289-B3C2FD2C2DA9}" type="pres">
      <dgm:prSet presAssocID="{D030FC96-9BAB-434F-8A64-507FB0E92C75}" presName="textNode" presStyleLbl="node1" presStyleIdx="1" presStyleCnt="6" custScaleY="128465" custLinFactNeighborX="-5179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3B1B4E7-F0E5-E343-858B-F76E8A44B675}" type="pres">
      <dgm:prSet presAssocID="{9A2E5B03-7623-574B-935D-1609136951B0}" presName="sibTrans" presStyleCnt="0"/>
      <dgm:spPr/>
    </dgm:pt>
    <dgm:pt modelId="{18EB8ED3-CC34-BB4A-B733-35907B9443D7}" type="pres">
      <dgm:prSet presAssocID="{02969D13-26AC-E143-B2B8-93D35803530C}" presName="textNode" presStyleLbl="node1" presStyleIdx="2" presStyleCnt="6" custScaleY="125266" custLinFactX="-179" custLinFactNeighborX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1E4D4EE-B486-B544-919C-FAC824400C8B}" type="pres">
      <dgm:prSet presAssocID="{48823001-C46C-954D-816B-CB7DA023A7A9}" presName="sibTrans" presStyleCnt="0"/>
      <dgm:spPr/>
    </dgm:pt>
    <dgm:pt modelId="{645CDD34-DC3C-744E-8C94-122AF8A4B3E2}" type="pres">
      <dgm:prSet presAssocID="{A1FC2D94-00F2-324E-A92B-39E32C3B6A7B}" presName="textNode" presStyleLbl="node1" presStyleIdx="3" presStyleCnt="6" custScaleY="128466" custLinFactX="-179" custLinFactNeighborX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7441F54-0CB5-174F-AA54-5982A52C44D4}" type="pres">
      <dgm:prSet presAssocID="{110D06DB-6645-AE4D-BBE3-B21D0D3F1AA8}" presName="sibTrans" presStyleCnt="0"/>
      <dgm:spPr/>
    </dgm:pt>
    <dgm:pt modelId="{17FA7197-F627-3144-80E6-94D1CC640377}" type="pres">
      <dgm:prSet presAssocID="{566F2272-13B4-8848-8CB6-F5161CFBEF14}" presName="textNode" presStyleLbl="node1" presStyleIdx="4" presStyleCnt="6" custScaleY="126333" custLinFactX="-2769" custLinFactNeighborX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7B0EB5D-222E-B045-B422-0362EE26DD72}" type="pres">
      <dgm:prSet presAssocID="{3DD52AAE-7476-BC40-8339-E331531A39DD}" presName="sibTrans" presStyleCnt="0"/>
      <dgm:spPr/>
    </dgm:pt>
    <dgm:pt modelId="{09520BC6-4216-4849-B63B-EA02A754BE3D}" type="pres">
      <dgm:prSet presAssocID="{01B977AC-86A3-0940-9FB5-62205E4A5C52}" presName="textNode" presStyleLbl="node1" presStyleIdx="5" presStyleCnt="6" custScaleY="125266" custLinFactX="-2769" custLinFactNeighborX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7F68D4B-C1CA-274F-89B4-91D17EB4C73B}" srcId="{BE129410-3FE8-3B4F-847E-3DBBAD7801A7}" destId="{566F2272-13B4-8848-8CB6-F5161CFBEF14}" srcOrd="4" destOrd="0" parTransId="{3978C00E-F55F-9A49-B1AA-666F7546F842}" sibTransId="{3DD52AAE-7476-BC40-8339-E331531A39DD}"/>
    <dgm:cxn modelId="{074D721E-8B7D-004C-9AEE-6EB06C9CF5C0}" srcId="{BE129410-3FE8-3B4F-847E-3DBBAD7801A7}" destId="{D030FC96-9BAB-434F-8A64-507FB0E92C75}" srcOrd="1" destOrd="0" parTransId="{CB0B6CA5-1F40-7747-9D7E-9AF28D4F5537}" sibTransId="{9A2E5B03-7623-574B-935D-1609136951B0}"/>
    <dgm:cxn modelId="{99F25EC6-3546-8D46-8BB1-5AFE885A1A2D}" type="presOf" srcId="{02969D13-26AC-E143-B2B8-93D35803530C}" destId="{18EB8ED3-CC34-BB4A-B733-35907B9443D7}" srcOrd="0" destOrd="0" presId="urn:microsoft.com/office/officeart/2005/8/layout/hProcess9"/>
    <dgm:cxn modelId="{71B121E8-014E-3043-942B-31D854F69FB5}" srcId="{BE129410-3FE8-3B4F-847E-3DBBAD7801A7}" destId="{A1FC2D94-00F2-324E-A92B-39E32C3B6A7B}" srcOrd="3" destOrd="0" parTransId="{9AC10B50-D37C-5448-9330-0B6BE63F0CDC}" sibTransId="{110D06DB-6645-AE4D-BBE3-B21D0D3F1AA8}"/>
    <dgm:cxn modelId="{FD50A570-1C14-7C47-AE48-5AE27837080C}" type="presOf" srcId="{01B977AC-86A3-0940-9FB5-62205E4A5C52}" destId="{09520BC6-4216-4849-B63B-EA02A754BE3D}" srcOrd="0" destOrd="0" presId="urn:microsoft.com/office/officeart/2005/8/layout/hProcess9"/>
    <dgm:cxn modelId="{BF795920-33EA-DA48-9EA3-A1EDF97081AF}" type="presOf" srcId="{A1FC2D94-00F2-324E-A92B-39E32C3B6A7B}" destId="{645CDD34-DC3C-744E-8C94-122AF8A4B3E2}" srcOrd="0" destOrd="0" presId="urn:microsoft.com/office/officeart/2005/8/layout/hProcess9"/>
    <dgm:cxn modelId="{96F37080-F33F-FF4D-AC24-2A6E2C482660}" srcId="{BE129410-3FE8-3B4F-847E-3DBBAD7801A7}" destId="{8DA7434D-A034-6149-989A-A74A7E424124}" srcOrd="0" destOrd="0" parTransId="{F7FF76C2-A7D2-A542-B4BA-674664BC02CD}" sibTransId="{562DD330-E12C-EE42-A119-80EA970EBD35}"/>
    <dgm:cxn modelId="{50CDF6CC-52E0-E34F-BF8E-50B3D1E690F9}" srcId="{BE129410-3FE8-3B4F-847E-3DBBAD7801A7}" destId="{01B977AC-86A3-0940-9FB5-62205E4A5C52}" srcOrd="5" destOrd="0" parTransId="{AC45C48F-F796-C844-BDC2-72A2F3C379A7}" sibTransId="{93365425-C661-DB4C-8C07-80B22CB581C4}"/>
    <dgm:cxn modelId="{29F43451-F5F3-A447-9A1F-32FEC263EC85}" type="presOf" srcId="{BE129410-3FE8-3B4F-847E-3DBBAD7801A7}" destId="{F860A188-2244-0041-917B-D5FDB573D9F1}" srcOrd="0" destOrd="0" presId="urn:microsoft.com/office/officeart/2005/8/layout/hProcess9"/>
    <dgm:cxn modelId="{0E40A3CE-C257-AC40-80BE-974AE8EEA574}" type="presOf" srcId="{D030FC96-9BAB-434F-8A64-507FB0E92C75}" destId="{9C1D46A1-CE41-3D4C-8289-B3C2FD2C2DA9}" srcOrd="0" destOrd="0" presId="urn:microsoft.com/office/officeart/2005/8/layout/hProcess9"/>
    <dgm:cxn modelId="{77E5F1F8-1FE9-6644-B0EB-EF7894FADB08}" type="presOf" srcId="{566F2272-13B4-8848-8CB6-F5161CFBEF14}" destId="{17FA7197-F627-3144-80E6-94D1CC640377}" srcOrd="0" destOrd="0" presId="urn:microsoft.com/office/officeart/2005/8/layout/hProcess9"/>
    <dgm:cxn modelId="{2E5E90BA-14EF-244F-91FF-8887B5BCF8E6}" srcId="{BE129410-3FE8-3B4F-847E-3DBBAD7801A7}" destId="{02969D13-26AC-E143-B2B8-93D35803530C}" srcOrd="2" destOrd="0" parTransId="{8A5F201D-94B4-C74E-A54D-66451886747C}" sibTransId="{48823001-C46C-954D-816B-CB7DA023A7A9}"/>
    <dgm:cxn modelId="{2D4440D6-4525-1944-B103-D06FBDD274A8}" type="presOf" srcId="{8DA7434D-A034-6149-989A-A74A7E424124}" destId="{0E12A313-D0AE-E145-B90C-53CD688711E4}" srcOrd="0" destOrd="0" presId="urn:microsoft.com/office/officeart/2005/8/layout/hProcess9"/>
    <dgm:cxn modelId="{F43DE891-A5EC-4A46-98C3-3813B0C10E0B}" type="presParOf" srcId="{F860A188-2244-0041-917B-D5FDB573D9F1}" destId="{21CE04B4-66BE-5644-930D-EA7E11D39E01}" srcOrd="0" destOrd="0" presId="urn:microsoft.com/office/officeart/2005/8/layout/hProcess9"/>
    <dgm:cxn modelId="{BEDF6148-13C7-CA40-BAE6-2D304DF5F99D}" type="presParOf" srcId="{F860A188-2244-0041-917B-D5FDB573D9F1}" destId="{B0D0654C-7883-114B-9AC9-824E06A3D00C}" srcOrd="1" destOrd="0" presId="urn:microsoft.com/office/officeart/2005/8/layout/hProcess9"/>
    <dgm:cxn modelId="{BE9C9415-95F5-974A-AC4B-1D1FF011AA23}" type="presParOf" srcId="{B0D0654C-7883-114B-9AC9-824E06A3D00C}" destId="{0E12A313-D0AE-E145-B90C-53CD688711E4}" srcOrd="0" destOrd="0" presId="urn:microsoft.com/office/officeart/2005/8/layout/hProcess9"/>
    <dgm:cxn modelId="{257BF4CE-8833-8040-8303-138C8B18F0A8}" type="presParOf" srcId="{B0D0654C-7883-114B-9AC9-824E06A3D00C}" destId="{F8A04500-4A0A-864B-BA7B-C61BC9426884}" srcOrd="1" destOrd="0" presId="urn:microsoft.com/office/officeart/2005/8/layout/hProcess9"/>
    <dgm:cxn modelId="{F01A125C-E76F-224C-88DD-799EB5B9823A}" type="presParOf" srcId="{B0D0654C-7883-114B-9AC9-824E06A3D00C}" destId="{9C1D46A1-CE41-3D4C-8289-B3C2FD2C2DA9}" srcOrd="2" destOrd="0" presId="urn:microsoft.com/office/officeart/2005/8/layout/hProcess9"/>
    <dgm:cxn modelId="{DFE5D998-32A9-D043-8C25-1386B4F43FB7}" type="presParOf" srcId="{B0D0654C-7883-114B-9AC9-824E06A3D00C}" destId="{43B1B4E7-F0E5-E343-858B-F76E8A44B675}" srcOrd="3" destOrd="0" presId="urn:microsoft.com/office/officeart/2005/8/layout/hProcess9"/>
    <dgm:cxn modelId="{E095FF07-F7EA-5A49-9B1C-02AB6DD9607D}" type="presParOf" srcId="{B0D0654C-7883-114B-9AC9-824E06A3D00C}" destId="{18EB8ED3-CC34-BB4A-B733-35907B9443D7}" srcOrd="4" destOrd="0" presId="urn:microsoft.com/office/officeart/2005/8/layout/hProcess9"/>
    <dgm:cxn modelId="{DA1D559E-0E43-434F-B603-B4F832EB0F0B}" type="presParOf" srcId="{B0D0654C-7883-114B-9AC9-824E06A3D00C}" destId="{91E4D4EE-B486-B544-919C-FAC824400C8B}" srcOrd="5" destOrd="0" presId="urn:microsoft.com/office/officeart/2005/8/layout/hProcess9"/>
    <dgm:cxn modelId="{4965C877-0863-0943-A993-A1586DE860F2}" type="presParOf" srcId="{B0D0654C-7883-114B-9AC9-824E06A3D00C}" destId="{645CDD34-DC3C-744E-8C94-122AF8A4B3E2}" srcOrd="6" destOrd="0" presId="urn:microsoft.com/office/officeart/2005/8/layout/hProcess9"/>
    <dgm:cxn modelId="{66AA796B-2830-E944-9109-7C52104DF489}" type="presParOf" srcId="{B0D0654C-7883-114B-9AC9-824E06A3D00C}" destId="{37441F54-0CB5-174F-AA54-5982A52C44D4}" srcOrd="7" destOrd="0" presId="urn:microsoft.com/office/officeart/2005/8/layout/hProcess9"/>
    <dgm:cxn modelId="{98D181BA-68F6-FB46-ACE6-C154B9BB4755}" type="presParOf" srcId="{B0D0654C-7883-114B-9AC9-824E06A3D00C}" destId="{17FA7197-F627-3144-80E6-94D1CC640377}" srcOrd="8" destOrd="0" presId="urn:microsoft.com/office/officeart/2005/8/layout/hProcess9"/>
    <dgm:cxn modelId="{A6A88D4F-29BB-F943-B950-7BB84ADB342E}" type="presParOf" srcId="{B0D0654C-7883-114B-9AC9-824E06A3D00C}" destId="{B7B0EB5D-222E-B045-B422-0362EE26DD72}" srcOrd="9" destOrd="0" presId="urn:microsoft.com/office/officeart/2005/8/layout/hProcess9"/>
    <dgm:cxn modelId="{2F2A5A01-A835-AF48-9A79-0D54F2807E2F}" type="presParOf" srcId="{B0D0654C-7883-114B-9AC9-824E06A3D00C}" destId="{09520BC6-4216-4849-B63B-EA02A754BE3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29410-3FE8-3B4F-847E-3DBBAD7801A7}" type="doc">
      <dgm:prSet loTypeId="urn:microsoft.com/office/officeart/2005/8/layout/hProcess9" loCatId="" qsTypeId="urn:microsoft.com/office/officeart/2005/8/quickstyle/simple2" qsCatId="simple" csTypeId="urn:microsoft.com/office/officeart/2005/8/colors/accent0_3" csCatId="mainScheme" phldr="1"/>
      <dgm:spPr/>
    </dgm:pt>
    <dgm:pt modelId="{8DA7434D-A034-6149-989A-A74A7E424124}">
      <dgm:prSet phldrT="[テキスト]" custT="1"/>
      <dgm:spPr/>
      <dgm:t>
        <a:bodyPr/>
        <a:lstStyle/>
        <a:p>
          <a:r>
            <a:rPr kumimoji="1" lang="en-US" altLang="ja-JP" sz="1800" dirty="0" smtClean="0"/>
            <a:t>Registration of patients</a:t>
          </a:r>
          <a:endParaRPr kumimoji="1" lang="ja-JP" altLang="en-US" sz="1800" dirty="0"/>
        </a:p>
      </dgm:t>
    </dgm:pt>
    <dgm:pt modelId="{F7FF76C2-A7D2-A542-B4BA-674664BC02CD}" type="parTrans" cxnId="{96F37080-F33F-FF4D-AC24-2A6E2C482660}">
      <dgm:prSet/>
      <dgm:spPr/>
      <dgm:t>
        <a:bodyPr/>
        <a:lstStyle/>
        <a:p>
          <a:endParaRPr kumimoji="1" lang="ja-JP" altLang="en-US" sz="2000"/>
        </a:p>
      </dgm:t>
    </dgm:pt>
    <dgm:pt modelId="{562DD330-E12C-EE42-A119-80EA970EBD35}" type="sibTrans" cxnId="{96F37080-F33F-FF4D-AC24-2A6E2C482660}">
      <dgm:prSet/>
      <dgm:spPr/>
      <dgm:t>
        <a:bodyPr/>
        <a:lstStyle/>
        <a:p>
          <a:endParaRPr kumimoji="1" lang="ja-JP" altLang="en-US" sz="2000"/>
        </a:p>
      </dgm:t>
    </dgm:pt>
    <dgm:pt modelId="{A1FC2D94-00F2-324E-A92B-39E32C3B6A7B}">
      <dgm:prSet phldrT="[テキスト]" custT="1"/>
      <dgm:spPr/>
      <dgm:t>
        <a:bodyPr/>
        <a:lstStyle/>
        <a:p>
          <a:r>
            <a:rPr kumimoji="1" lang="en-US" altLang="ja-JP" sz="1800" dirty="0" smtClean="0"/>
            <a:t>Handover the file to the patient</a:t>
          </a:r>
          <a:endParaRPr kumimoji="1" lang="ja-JP" altLang="en-US" sz="1800" dirty="0"/>
        </a:p>
      </dgm:t>
    </dgm:pt>
    <dgm:pt modelId="{9AC10B50-D37C-5448-9330-0B6BE63F0CDC}" type="parTrans" cxnId="{71B121E8-014E-3043-942B-31D854F69FB5}">
      <dgm:prSet/>
      <dgm:spPr/>
      <dgm:t>
        <a:bodyPr/>
        <a:lstStyle/>
        <a:p>
          <a:endParaRPr kumimoji="1" lang="ja-JP" altLang="en-US" sz="2000"/>
        </a:p>
      </dgm:t>
    </dgm:pt>
    <dgm:pt modelId="{110D06DB-6645-AE4D-BBE3-B21D0D3F1AA8}" type="sibTrans" cxnId="{71B121E8-014E-3043-942B-31D854F69FB5}">
      <dgm:prSet/>
      <dgm:spPr/>
      <dgm:t>
        <a:bodyPr/>
        <a:lstStyle/>
        <a:p>
          <a:endParaRPr kumimoji="1" lang="ja-JP" altLang="en-US" sz="2000"/>
        </a:p>
      </dgm:t>
    </dgm:pt>
    <dgm:pt modelId="{566F2272-13B4-8848-8CB6-F5161CFBEF14}">
      <dgm:prSet phldrT="[テキスト]" custT="1"/>
      <dgm:spPr/>
      <dgm:t>
        <a:bodyPr/>
        <a:lstStyle/>
        <a:p>
          <a:r>
            <a:rPr kumimoji="1" lang="en-US" altLang="ja-JP" sz="1800" dirty="0" smtClean="0"/>
            <a:t>Asking the patient to go and wait at OPD</a:t>
          </a:r>
          <a:endParaRPr kumimoji="1" lang="ja-JP" altLang="en-US" sz="1800" dirty="0"/>
        </a:p>
      </dgm:t>
    </dgm:pt>
    <dgm:pt modelId="{3978C00E-F55F-9A49-B1AA-666F7546F842}" type="parTrans" cxnId="{C7F68D4B-C1CA-274F-89B4-91D17EB4C73B}">
      <dgm:prSet/>
      <dgm:spPr/>
      <dgm:t>
        <a:bodyPr/>
        <a:lstStyle/>
        <a:p>
          <a:endParaRPr kumimoji="1" lang="ja-JP" altLang="en-US" sz="2000"/>
        </a:p>
      </dgm:t>
    </dgm:pt>
    <dgm:pt modelId="{3DD52AAE-7476-BC40-8339-E331531A39DD}" type="sibTrans" cxnId="{C7F68D4B-C1CA-274F-89B4-91D17EB4C73B}">
      <dgm:prSet/>
      <dgm:spPr/>
      <dgm:t>
        <a:bodyPr/>
        <a:lstStyle/>
        <a:p>
          <a:endParaRPr kumimoji="1" lang="ja-JP" altLang="en-US" sz="2000"/>
        </a:p>
      </dgm:t>
    </dgm:pt>
    <dgm:pt modelId="{D030FC96-9BAB-434F-8A64-507FB0E92C75}">
      <dgm:prSet custT="1"/>
      <dgm:spPr/>
      <dgm:t>
        <a:bodyPr/>
        <a:lstStyle/>
        <a:p>
          <a:r>
            <a:rPr kumimoji="1" lang="en-US" altLang="ja-JP" sz="1800" dirty="0" smtClean="0"/>
            <a:t>Entering</a:t>
          </a:r>
        </a:p>
        <a:p>
          <a:r>
            <a:rPr kumimoji="1" lang="en-US" altLang="ja-JP" sz="1800" dirty="0" smtClean="0"/>
            <a:t>Information into HMS </a:t>
          </a:r>
          <a:endParaRPr kumimoji="1" lang="ja-JP" altLang="en-US" sz="1800" dirty="0"/>
        </a:p>
      </dgm:t>
    </dgm:pt>
    <dgm:pt modelId="{CB0B6CA5-1F40-7747-9D7E-9AF28D4F5537}" type="parTrans" cxnId="{074D721E-8B7D-004C-9AEE-6EB06C9CF5C0}">
      <dgm:prSet/>
      <dgm:spPr/>
      <dgm:t>
        <a:bodyPr/>
        <a:lstStyle/>
        <a:p>
          <a:endParaRPr kumimoji="1" lang="ja-JP" altLang="en-US" sz="2000"/>
        </a:p>
      </dgm:t>
    </dgm:pt>
    <dgm:pt modelId="{9A2E5B03-7623-574B-935D-1609136951B0}" type="sibTrans" cxnId="{074D721E-8B7D-004C-9AEE-6EB06C9CF5C0}">
      <dgm:prSet/>
      <dgm:spPr/>
      <dgm:t>
        <a:bodyPr/>
        <a:lstStyle/>
        <a:p>
          <a:endParaRPr kumimoji="1" lang="ja-JP" altLang="en-US" sz="2000"/>
        </a:p>
      </dgm:t>
    </dgm:pt>
    <dgm:pt modelId="{02969D13-26AC-E143-B2B8-93D35803530C}">
      <dgm:prSet custT="1"/>
      <dgm:spPr/>
      <dgm:t>
        <a:bodyPr/>
        <a:lstStyle/>
        <a:p>
          <a:r>
            <a:rPr kumimoji="1" lang="en-US" altLang="ja-JP" sz="1800" dirty="0" smtClean="0"/>
            <a:t>Looking for patient file from shelf</a:t>
          </a:r>
          <a:endParaRPr kumimoji="1" lang="ja-JP" altLang="en-US" sz="1800" dirty="0"/>
        </a:p>
      </dgm:t>
    </dgm:pt>
    <dgm:pt modelId="{8A5F201D-94B4-C74E-A54D-66451886747C}" type="parTrans" cxnId="{2E5E90BA-14EF-244F-91FF-8887B5BCF8E6}">
      <dgm:prSet/>
      <dgm:spPr/>
      <dgm:t>
        <a:bodyPr/>
        <a:lstStyle/>
        <a:p>
          <a:endParaRPr kumimoji="1" lang="ja-JP" altLang="en-US" sz="2000"/>
        </a:p>
      </dgm:t>
    </dgm:pt>
    <dgm:pt modelId="{48823001-C46C-954D-816B-CB7DA023A7A9}" type="sibTrans" cxnId="{2E5E90BA-14EF-244F-91FF-8887B5BCF8E6}">
      <dgm:prSet/>
      <dgm:spPr/>
      <dgm:t>
        <a:bodyPr/>
        <a:lstStyle/>
        <a:p>
          <a:endParaRPr kumimoji="1" lang="ja-JP" altLang="en-US" sz="2000"/>
        </a:p>
      </dgm:t>
    </dgm:pt>
    <dgm:pt modelId="{01B977AC-86A3-0940-9FB5-62205E4A5C52}">
      <dgm:prSet custT="1"/>
      <dgm:spPr/>
      <dgm:t>
        <a:bodyPr/>
        <a:lstStyle/>
        <a:p>
          <a:r>
            <a:rPr kumimoji="1" lang="en-US" altLang="ja-JP" sz="1800" dirty="0" smtClean="0"/>
            <a:t>Measure vital sign of the patient</a:t>
          </a:r>
          <a:endParaRPr kumimoji="1" lang="ja-JP" altLang="en-US" sz="1800" dirty="0"/>
        </a:p>
      </dgm:t>
    </dgm:pt>
    <dgm:pt modelId="{AC45C48F-F796-C844-BDC2-72A2F3C379A7}" type="parTrans" cxnId="{50CDF6CC-52E0-E34F-BF8E-50B3D1E690F9}">
      <dgm:prSet/>
      <dgm:spPr/>
      <dgm:t>
        <a:bodyPr/>
        <a:lstStyle/>
        <a:p>
          <a:endParaRPr kumimoji="1" lang="ja-JP" altLang="en-US" sz="2000"/>
        </a:p>
      </dgm:t>
    </dgm:pt>
    <dgm:pt modelId="{93365425-C661-DB4C-8C07-80B22CB581C4}" type="sibTrans" cxnId="{50CDF6CC-52E0-E34F-BF8E-50B3D1E690F9}">
      <dgm:prSet/>
      <dgm:spPr/>
      <dgm:t>
        <a:bodyPr/>
        <a:lstStyle/>
        <a:p>
          <a:endParaRPr kumimoji="1" lang="ja-JP" altLang="en-US" sz="2000"/>
        </a:p>
      </dgm:t>
    </dgm:pt>
    <dgm:pt modelId="{F860A188-2244-0041-917B-D5FDB573D9F1}" type="pres">
      <dgm:prSet presAssocID="{BE129410-3FE8-3B4F-847E-3DBBAD7801A7}" presName="CompostProcess" presStyleCnt="0">
        <dgm:presLayoutVars>
          <dgm:dir/>
          <dgm:resizeHandles val="exact"/>
        </dgm:presLayoutVars>
      </dgm:prSet>
      <dgm:spPr/>
    </dgm:pt>
    <dgm:pt modelId="{21CE04B4-66BE-5644-930D-EA7E11D39E01}" type="pres">
      <dgm:prSet presAssocID="{BE129410-3FE8-3B4F-847E-3DBBAD7801A7}" presName="arrow" presStyleLbl="bgShp" presStyleIdx="0" presStyleCnt="1"/>
      <dgm:spPr/>
    </dgm:pt>
    <dgm:pt modelId="{B0D0654C-7883-114B-9AC9-824E06A3D00C}" type="pres">
      <dgm:prSet presAssocID="{BE129410-3FE8-3B4F-847E-3DBBAD7801A7}" presName="linearProcess" presStyleCnt="0"/>
      <dgm:spPr/>
    </dgm:pt>
    <dgm:pt modelId="{0E12A313-D0AE-E145-B90C-53CD688711E4}" type="pres">
      <dgm:prSet presAssocID="{8DA7434D-A034-6149-989A-A74A7E424124}" presName="textNode" presStyleLbl="node1" presStyleIdx="0" presStyleCnt="6" custScaleY="126333" custLinFactNeighborX="-2932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8A04500-4A0A-864B-BA7B-C61BC9426884}" type="pres">
      <dgm:prSet presAssocID="{562DD330-E12C-EE42-A119-80EA970EBD35}" presName="sibTrans" presStyleCnt="0"/>
      <dgm:spPr/>
    </dgm:pt>
    <dgm:pt modelId="{9C1D46A1-CE41-3D4C-8289-B3C2FD2C2DA9}" type="pres">
      <dgm:prSet presAssocID="{D030FC96-9BAB-434F-8A64-507FB0E92C75}" presName="textNode" presStyleLbl="node1" presStyleIdx="1" presStyleCnt="6" custScaleY="128465" custLinFactNeighborX="-5179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3B1B4E7-F0E5-E343-858B-F76E8A44B675}" type="pres">
      <dgm:prSet presAssocID="{9A2E5B03-7623-574B-935D-1609136951B0}" presName="sibTrans" presStyleCnt="0"/>
      <dgm:spPr/>
    </dgm:pt>
    <dgm:pt modelId="{18EB8ED3-CC34-BB4A-B733-35907B9443D7}" type="pres">
      <dgm:prSet presAssocID="{02969D13-26AC-E143-B2B8-93D35803530C}" presName="textNode" presStyleLbl="node1" presStyleIdx="2" presStyleCnt="6" custScaleY="125266" custLinFactX="-179" custLinFactNeighborX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1E4D4EE-B486-B544-919C-FAC824400C8B}" type="pres">
      <dgm:prSet presAssocID="{48823001-C46C-954D-816B-CB7DA023A7A9}" presName="sibTrans" presStyleCnt="0"/>
      <dgm:spPr/>
    </dgm:pt>
    <dgm:pt modelId="{645CDD34-DC3C-744E-8C94-122AF8A4B3E2}" type="pres">
      <dgm:prSet presAssocID="{A1FC2D94-00F2-324E-A92B-39E32C3B6A7B}" presName="textNode" presStyleLbl="node1" presStyleIdx="3" presStyleCnt="6" custScaleY="128466" custLinFactX="-179" custLinFactNeighborX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7441F54-0CB5-174F-AA54-5982A52C44D4}" type="pres">
      <dgm:prSet presAssocID="{110D06DB-6645-AE4D-BBE3-B21D0D3F1AA8}" presName="sibTrans" presStyleCnt="0"/>
      <dgm:spPr/>
    </dgm:pt>
    <dgm:pt modelId="{17FA7197-F627-3144-80E6-94D1CC640377}" type="pres">
      <dgm:prSet presAssocID="{566F2272-13B4-8848-8CB6-F5161CFBEF14}" presName="textNode" presStyleLbl="node1" presStyleIdx="4" presStyleCnt="6" custScaleY="126333" custLinFactX="-2769" custLinFactNeighborX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7B0EB5D-222E-B045-B422-0362EE26DD72}" type="pres">
      <dgm:prSet presAssocID="{3DD52AAE-7476-BC40-8339-E331531A39DD}" presName="sibTrans" presStyleCnt="0"/>
      <dgm:spPr/>
    </dgm:pt>
    <dgm:pt modelId="{09520BC6-4216-4849-B63B-EA02A754BE3D}" type="pres">
      <dgm:prSet presAssocID="{01B977AC-86A3-0940-9FB5-62205E4A5C52}" presName="textNode" presStyleLbl="node1" presStyleIdx="5" presStyleCnt="6" custScaleY="125266" custLinFactX="-2769" custLinFactNeighborX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CB3170D-195F-024E-8B72-773F74EB7BF9}" type="presOf" srcId="{8DA7434D-A034-6149-989A-A74A7E424124}" destId="{0E12A313-D0AE-E145-B90C-53CD688711E4}" srcOrd="0" destOrd="0" presId="urn:microsoft.com/office/officeart/2005/8/layout/hProcess9"/>
    <dgm:cxn modelId="{C7F68D4B-C1CA-274F-89B4-91D17EB4C73B}" srcId="{BE129410-3FE8-3B4F-847E-3DBBAD7801A7}" destId="{566F2272-13B4-8848-8CB6-F5161CFBEF14}" srcOrd="4" destOrd="0" parTransId="{3978C00E-F55F-9A49-B1AA-666F7546F842}" sibTransId="{3DD52AAE-7476-BC40-8339-E331531A39DD}"/>
    <dgm:cxn modelId="{074D721E-8B7D-004C-9AEE-6EB06C9CF5C0}" srcId="{BE129410-3FE8-3B4F-847E-3DBBAD7801A7}" destId="{D030FC96-9BAB-434F-8A64-507FB0E92C75}" srcOrd="1" destOrd="0" parTransId="{CB0B6CA5-1F40-7747-9D7E-9AF28D4F5537}" sibTransId="{9A2E5B03-7623-574B-935D-1609136951B0}"/>
    <dgm:cxn modelId="{71B121E8-014E-3043-942B-31D854F69FB5}" srcId="{BE129410-3FE8-3B4F-847E-3DBBAD7801A7}" destId="{A1FC2D94-00F2-324E-A92B-39E32C3B6A7B}" srcOrd="3" destOrd="0" parTransId="{9AC10B50-D37C-5448-9330-0B6BE63F0CDC}" sibTransId="{110D06DB-6645-AE4D-BBE3-B21D0D3F1AA8}"/>
    <dgm:cxn modelId="{69626413-B97D-1448-AB81-7EC165BF3E70}" type="presOf" srcId="{566F2272-13B4-8848-8CB6-F5161CFBEF14}" destId="{17FA7197-F627-3144-80E6-94D1CC640377}" srcOrd="0" destOrd="0" presId="urn:microsoft.com/office/officeart/2005/8/layout/hProcess9"/>
    <dgm:cxn modelId="{96F37080-F33F-FF4D-AC24-2A6E2C482660}" srcId="{BE129410-3FE8-3B4F-847E-3DBBAD7801A7}" destId="{8DA7434D-A034-6149-989A-A74A7E424124}" srcOrd="0" destOrd="0" parTransId="{F7FF76C2-A7D2-A542-B4BA-674664BC02CD}" sibTransId="{562DD330-E12C-EE42-A119-80EA970EBD35}"/>
    <dgm:cxn modelId="{50CDF6CC-52E0-E34F-BF8E-50B3D1E690F9}" srcId="{BE129410-3FE8-3B4F-847E-3DBBAD7801A7}" destId="{01B977AC-86A3-0940-9FB5-62205E4A5C52}" srcOrd="5" destOrd="0" parTransId="{AC45C48F-F796-C844-BDC2-72A2F3C379A7}" sibTransId="{93365425-C661-DB4C-8C07-80B22CB581C4}"/>
    <dgm:cxn modelId="{849E207C-F80A-C84B-BC4D-16562D514AA9}" type="presOf" srcId="{BE129410-3FE8-3B4F-847E-3DBBAD7801A7}" destId="{F860A188-2244-0041-917B-D5FDB573D9F1}" srcOrd="0" destOrd="0" presId="urn:microsoft.com/office/officeart/2005/8/layout/hProcess9"/>
    <dgm:cxn modelId="{28E412A5-EA2C-AA4F-B495-6D1B1AA7C636}" type="presOf" srcId="{D030FC96-9BAB-434F-8A64-507FB0E92C75}" destId="{9C1D46A1-CE41-3D4C-8289-B3C2FD2C2DA9}" srcOrd="0" destOrd="0" presId="urn:microsoft.com/office/officeart/2005/8/layout/hProcess9"/>
    <dgm:cxn modelId="{2E5E90BA-14EF-244F-91FF-8887B5BCF8E6}" srcId="{BE129410-3FE8-3B4F-847E-3DBBAD7801A7}" destId="{02969D13-26AC-E143-B2B8-93D35803530C}" srcOrd="2" destOrd="0" parTransId="{8A5F201D-94B4-C74E-A54D-66451886747C}" sibTransId="{48823001-C46C-954D-816B-CB7DA023A7A9}"/>
    <dgm:cxn modelId="{C2473F36-0105-D049-8BA8-E15526CF5D5F}" type="presOf" srcId="{A1FC2D94-00F2-324E-A92B-39E32C3B6A7B}" destId="{645CDD34-DC3C-744E-8C94-122AF8A4B3E2}" srcOrd="0" destOrd="0" presId="urn:microsoft.com/office/officeart/2005/8/layout/hProcess9"/>
    <dgm:cxn modelId="{CFA9A0B4-3D17-924A-BE81-57C46D55DEE1}" type="presOf" srcId="{01B977AC-86A3-0940-9FB5-62205E4A5C52}" destId="{09520BC6-4216-4849-B63B-EA02A754BE3D}" srcOrd="0" destOrd="0" presId="urn:microsoft.com/office/officeart/2005/8/layout/hProcess9"/>
    <dgm:cxn modelId="{4114F36C-A414-FD4C-A30C-F7D4CC01C4D4}" type="presOf" srcId="{02969D13-26AC-E143-B2B8-93D35803530C}" destId="{18EB8ED3-CC34-BB4A-B733-35907B9443D7}" srcOrd="0" destOrd="0" presId="urn:microsoft.com/office/officeart/2005/8/layout/hProcess9"/>
    <dgm:cxn modelId="{745F91F4-AE8C-8041-85C1-DB31CEA29674}" type="presParOf" srcId="{F860A188-2244-0041-917B-D5FDB573D9F1}" destId="{21CE04B4-66BE-5644-930D-EA7E11D39E01}" srcOrd="0" destOrd="0" presId="urn:microsoft.com/office/officeart/2005/8/layout/hProcess9"/>
    <dgm:cxn modelId="{C023A70C-9A38-E14A-A8A7-7A347A717E73}" type="presParOf" srcId="{F860A188-2244-0041-917B-D5FDB573D9F1}" destId="{B0D0654C-7883-114B-9AC9-824E06A3D00C}" srcOrd="1" destOrd="0" presId="urn:microsoft.com/office/officeart/2005/8/layout/hProcess9"/>
    <dgm:cxn modelId="{23135939-64B1-C944-8E7B-58C775E33178}" type="presParOf" srcId="{B0D0654C-7883-114B-9AC9-824E06A3D00C}" destId="{0E12A313-D0AE-E145-B90C-53CD688711E4}" srcOrd="0" destOrd="0" presId="urn:microsoft.com/office/officeart/2005/8/layout/hProcess9"/>
    <dgm:cxn modelId="{BA6DDB10-77A3-2447-983C-D117031E0B0D}" type="presParOf" srcId="{B0D0654C-7883-114B-9AC9-824E06A3D00C}" destId="{F8A04500-4A0A-864B-BA7B-C61BC9426884}" srcOrd="1" destOrd="0" presId="urn:microsoft.com/office/officeart/2005/8/layout/hProcess9"/>
    <dgm:cxn modelId="{A2553819-30A6-A24B-A5F4-5F12C2945D0C}" type="presParOf" srcId="{B0D0654C-7883-114B-9AC9-824E06A3D00C}" destId="{9C1D46A1-CE41-3D4C-8289-B3C2FD2C2DA9}" srcOrd="2" destOrd="0" presId="urn:microsoft.com/office/officeart/2005/8/layout/hProcess9"/>
    <dgm:cxn modelId="{72BAF74D-E78E-B340-B82C-509CF7B6A829}" type="presParOf" srcId="{B0D0654C-7883-114B-9AC9-824E06A3D00C}" destId="{43B1B4E7-F0E5-E343-858B-F76E8A44B675}" srcOrd="3" destOrd="0" presId="urn:microsoft.com/office/officeart/2005/8/layout/hProcess9"/>
    <dgm:cxn modelId="{37ABB51A-A37C-894B-A650-30325668D5D6}" type="presParOf" srcId="{B0D0654C-7883-114B-9AC9-824E06A3D00C}" destId="{18EB8ED3-CC34-BB4A-B733-35907B9443D7}" srcOrd="4" destOrd="0" presId="urn:microsoft.com/office/officeart/2005/8/layout/hProcess9"/>
    <dgm:cxn modelId="{49504F3B-E237-D446-8318-30616CF54608}" type="presParOf" srcId="{B0D0654C-7883-114B-9AC9-824E06A3D00C}" destId="{91E4D4EE-B486-B544-919C-FAC824400C8B}" srcOrd="5" destOrd="0" presId="urn:microsoft.com/office/officeart/2005/8/layout/hProcess9"/>
    <dgm:cxn modelId="{2183A449-51F4-444B-A74F-807E56CDCA3E}" type="presParOf" srcId="{B0D0654C-7883-114B-9AC9-824E06A3D00C}" destId="{645CDD34-DC3C-744E-8C94-122AF8A4B3E2}" srcOrd="6" destOrd="0" presId="urn:microsoft.com/office/officeart/2005/8/layout/hProcess9"/>
    <dgm:cxn modelId="{697959A5-D8D8-1D4D-9942-725634BB7D9E}" type="presParOf" srcId="{B0D0654C-7883-114B-9AC9-824E06A3D00C}" destId="{37441F54-0CB5-174F-AA54-5982A52C44D4}" srcOrd="7" destOrd="0" presId="urn:microsoft.com/office/officeart/2005/8/layout/hProcess9"/>
    <dgm:cxn modelId="{E76CAA27-42A8-B843-BBC5-ED91BC763955}" type="presParOf" srcId="{B0D0654C-7883-114B-9AC9-824E06A3D00C}" destId="{17FA7197-F627-3144-80E6-94D1CC640377}" srcOrd="8" destOrd="0" presId="urn:microsoft.com/office/officeart/2005/8/layout/hProcess9"/>
    <dgm:cxn modelId="{6547EEF8-8DD2-7740-B218-AC69CAD086EC}" type="presParOf" srcId="{B0D0654C-7883-114B-9AC9-824E06A3D00C}" destId="{B7B0EB5D-222E-B045-B422-0362EE26DD72}" srcOrd="9" destOrd="0" presId="urn:microsoft.com/office/officeart/2005/8/layout/hProcess9"/>
    <dgm:cxn modelId="{75D83DC0-E57E-D24F-9CBF-60C87E3AFA52}" type="presParOf" srcId="{B0D0654C-7883-114B-9AC9-824E06A3D00C}" destId="{09520BC6-4216-4849-B63B-EA02A754BE3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EC6EB4-C639-3F41-9C50-52A56663A7A4}" type="doc">
      <dgm:prSet loTypeId="urn:microsoft.com/office/officeart/2005/8/layout/hProcess9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AAEA7C3D-84D7-7242-920B-82BB48821DAA}">
      <dgm:prSet phldrT="[テキスト]"/>
      <dgm:spPr/>
      <dgm:t>
        <a:bodyPr/>
        <a:lstStyle/>
        <a:p>
          <a:r>
            <a:rPr kumimoji="1" lang="en-US" altLang="ja-JP" smtClean="0">
              <a:solidFill>
                <a:srgbClr val="000000"/>
              </a:solidFill>
              <a:latin typeface="Arial Narrow"/>
              <a:cs typeface="Arial Narrow"/>
            </a:rPr>
            <a:t>Identify the problems, needs and expectations of patients</a:t>
          </a:r>
          <a:endParaRPr kumimoji="1" lang="ja-JP" altLang="en-US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8A7AF407-47ED-884D-8C97-87C58F4FC7A6}" type="parTrans" cxnId="{0B893A06-D81D-2542-A83C-BA18D5E6B678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ADD7E7A-4948-F847-B151-1C960D190881}" type="sibTrans" cxnId="{0B893A06-D81D-2542-A83C-BA18D5E6B678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Arial Narrow"/>
            <a:cs typeface="Arial Narrow"/>
          </a:endParaRPr>
        </a:p>
      </dgm:t>
    </dgm:pt>
    <dgm:pt modelId="{C81E5206-0E78-4C4B-BAFC-0588304A40FF}">
      <dgm:prSet phldrT="[テキスト]"/>
      <dgm:spPr/>
      <dgm:t>
        <a:bodyPr/>
        <a:lstStyle/>
        <a:p>
          <a:r>
            <a:rPr kumimoji="1" lang="en-US" altLang="ja-JP" smtClean="0">
              <a:solidFill>
                <a:srgbClr val="000000"/>
              </a:solidFill>
              <a:latin typeface="Arial Narrow"/>
              <a:cs typeface="Arial Narrow"/>
            </a:rPr>
            <a:t>Review the current situation and process of the services provided</a:t>
          </a:r>
          <a:endParaRPr kumimoji="1" lang="ja-JP" altLang="en-US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FE0A06D0-E449-2240-A2DE-C136E3D983D3}" type="parTrans" cxnId="{33B6CDF6-5396-4444-A354-CE733018BE7A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Arial Narrow"/>
            <a:cs typeface="Arial Narrow"/>
          </a:endParaRPr>
        </a:p>
      </dgm:t>
    </dgm:pt>
    <dgm:pt modelId="{4162201F-B610-9B4B-8229-FE3E37B96320}" type="sibTrans" cxnId="{33B6CDF6-5396-4444-A354-CE733018BE7A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Arial Narrow"/>
            <a:cs typeface="Arial Narrow"/>
          </a:endParaRPr>
        </a:p>
      </dgm:t>
    </dgm:pt>
    <dgm:pt modelId="{24FD8C64-0635-904D-982A-6344264F9C82}">
      <dgm:prSet phldrT="[テキスト]"/>
      <dgm:spPr/>
      <dgm:t>
        <a:bodyPr/>
        <a:lstStyle/>
        <a:p>
          <a:r>
            <a:rPr kumimoji="1" lang="en-US" altLang="ja-JP" smtClean="0">
              <a:solidFill>
                <a:srgbClr val="000000"/>
              </a:solidFill>
              <a:latin typeface="Arial Narrow"/>
              <a:cs typeface="Arial Narrow"/>
            </a:rPr>
            <a:t>Try to eliminate  wastes and unnecessary procedure with lean tools</a:t>
          </a:r>
          <a:endParaRPr kumimoji="1" lang="ja-JP" altLang="en-US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F0BF6F23-49FE-914C-8B73-2E030C78E98F}" type="parTrans" cxnId="{D2CD278B-1792-034D-9514-F969A09EA877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Arial Narrow"/>
            <a:cs typeface="Arial Narrow"/>
          </a:endParaRPr>
        </a:p>
      </dgm:t>
    </dgm:pt>
    <dgm:pt modelId="{72EA2E4C-598D-734C-B112-377B578BB0A6}" type="sibTrans" cxnId="{D2CD278B-1792-034D-9514-F969A09EA877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Arial Narrow"/>
            <a:cs typeface="Arial Narrow"/>
          </a:endParaRPr>
        </a:p>
      </dgm:t>
    </dgm:pt>
    <dgm:pt modelId="{92886A81-335F-B34D-8B28-AB5447768F5C}">
      <dgm:prSet phldrT="[テキスト]"/>
      <dgm:spPr/>
      <dgm:t>
        <a:bodyPr/>
        <a:lstStyle/>
        <a:p>
          <a:r>
            <a:rPr kumimoji="1" lang="en-US" altLang="ja-JP" smtClean="0">
              <a:solidFill>
                <a:srgbClr val="000000"/>
              </a:solidFill>
              <a:latin typeface="Arial Narrow"/>
              <a:cs typeface="Arial Narrow"/>
            </a:rPr>
            <a:t>Establish mechanism of “Pull system”</a:t>
          </a:r>
        </a:p>
        <a:p>
          <a:r>
            <a:rPr kumimoji="1" lang="en-US" altLang="ja-JP" smtClean="0">
              <a:solidFill>
                <a:srgbClr val="000000"/>
              </a:solidFill>
              <a:latin typeface="Arial Narrow"/>
              <a:cs typeface="Arial Narrow"/>
            </a:rPr>
            <a:t> (demand driven)</a:t>
          </a:r>
          <a:endParaRPr kumimoji="1" lang="ja-JP" altLang="en-US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0DFA3E38-D8EA-E644-9B34-C107DDF1485D}" type="parTrans" cxnId="{E65EEBB8-F0BD-EA4A-9558-7FF1A4D58F8C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Arial Narrow"/>
            <a:cs typeface="Arial Narrow"/>
          </a:endParaRPr>
        </a:p>
      </dgm:t>
    </dgm:pt>
    <dgm:pt modelId="{2F6EC7C6-3A14-9C4E-AFEF-0994CE807294}" type="sibTrans" cxnId="{E65EEBB8-F0BD-EA4A-9558-7FF1A4D58F8C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D21712-6922-D24D-B854-7CE58482DA59}">
      <dgm:prSet phldrT="[テキスト]"/>
      <dgm:spPr/>
      <dgm:t>
        <a:bodyPr/>
        <a:lstStyle/>
        <a:p>
          <a:r>
            <a:rPr kumimoji="1" lang="en-US" altLang="ja-JP" smtClean="0">
              <a:solidFill>
                <a:srgbClr val="000000"/>
              </a:solidFill>
              <a:latin typeface="Arial Narrow"/>
              <a:cs typeface="Arial Narrow"/>
            </a:rPr>
            <a:t>Try to improve the situation continuously and maintain high quality of services</a:t>
          </a:r>
          <a:endParaRPr kumimoji="1" lang="ja-JP" altLang="en-US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ADB1016D-0F30-194A-AAEC-11FBA997D8EA}" type="parTrans" cxnId="{81810518-F1F9-F647-B92D-4DBCDB972C37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Arial Narrow"/>
            <a:cs typeface="Arial Narrow"/>
          </a:endParaRPr>
        </a:p>
      </dgm:t>
    </dgm:pt>
    <dgm:pt modelId="{2D3F797E-DBAB-764A-86F8-D4E20D9B99F5}" type="sibTrans" cxnId="{81810518-F1F9-F647-B92D-4DBCDB972C37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Arial Narrow"/>
            <a:cs typeface="Arial Narrow"/>
          </a:endParaRPr>
        </a:p>
      </dgm:t>
    </dgm:pt>
    <dgm:pt modelId="{CEE9840C-5C73-784A-AF4C-CD1A13A3A87F}" type="pres">
      <dgm:prSet presAssocID="{FFEC6EB4-C639-3F41-9C50-52A56663A7A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5CC361D9-C4FA-8841-A104-25B5AE3A00E0}" type="pres">
      <dgm:prSet presAssocID="{FFEC6EB4-C639-3F41-9C50-52A56663A7A4}" presName="arrow" presStyleLbl="bgShp" presStyleIdx="0" presStyleCnt="1"/>
      <dgm:spPr/>
    </dgm:pt>
    <dgm:pt modelId="{EE33BE0A-6A6B-C545-A182-A3688106FDA8}" type="pres">
      <dgm:prSet presAssocID="{FFEC6EB4-C639-3F41-9C50-52A56663A7A4}" presName="linearProcess" presStyleCnt="0"/>
      <dgm:spPr/>
    </dgm:pt>
    <dgm:pt modelId="{99382BB1-04C3-FA4F-8BDF-E2EEF7BBE3F2}" type="pres">
      <dgm:prSet presAssocID="{AAEA7C3D-84D7-7242-920B-82BB48821DAA}" presName="textNode" presStyleLbl="node1" presStyleIdx="0" presStyleCnt="5" custScaleY="13436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F0DCEE-BC44-8547-9591-20310D77A2C7}" type="pres">
      <dgm:prSet presAssocID="{5ADD7E7A-4948-F847-B151-1C960D190881}" presName="sibTrans" presStyleCnt="0"/>
      <dgm:spPr/>
    </dgm:pt>
    <dgm:pt modelId="{EED6DE6D-55D8-3E4E-9973-CEE4A8554FF2}" type="pres">
      <dgm:prSet presAssocID="{C81E5206-0E78-4C4B-BAFC-0588304A40FF}" presName="textNode" presStyleLbl="node1" presStyleIdx="1" presStyleCnt="5" custScaleY="13755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6ECF943-1EAD-8F47-B5EB-0F74FD920FB7}" type="pres">
      <dgm:prSet presAssocID="{4162201F-B610-9B4B-8229-FE3E37B96320}" presName="sibTrans" presStyleCnt="0"/>
      <dgm:spPr/>
    </dgm:pt>
    <dgm:pt modelId="{E56521CB-A2C1-FC43-B3C7-FD60C60D8C3A}" type="pres">
      <dgm:prSet presAssocID="{24FD8C64-0635-904D-982A-6344264F9C82}" presName="textNode" presStyleLbl="node1" presStyleIdx="2" presStyleCnt="5" custScaleY="13596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69A1548-DCDF-D24E-BE96-D2895D343C34}" type="pres">
      <dgm:prSet presAssocID="{72EA2E4C-598D-734C-B112-377B578BB0A6}" presName="sibTrans" presStyleCnt="0"/>
      <dgm:spPr/>
    </dgm:pt>
    <dgm:pt modelId="{C1549A33-7FE2-054F-ADE5-7DDEBB341F20}" type="pres">
      <dgm:prSet presAssocID="{92886A81-335F-B34D-8B28-AB5447768F5C}" presName="textNode" presStyleLbl="node1" presStyleIdx="3" presStyleCnt="5" custScaleY="1332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46A397-9FAB-574E-A283-2BE6D2D0E227}" type="pres">
      <dgm:prSet presAssocID="{2F6EC7C6-3A14-9C4E-AFEF-0994CE807294}" presName="sibTrans" presStyleCnt="0"/>
      <dgm:spPr/>
    </dgm:pt>
    <dgm:pt modelId="{6A032968-A4B2-8A40-BBB1-C1736714BC0B}" type="pres">
      <dgm:prSet presAssocID="{55D21712-6922-D24D-B854-7CE58482DA59}" presName="textNode" presStyleLbl="node1" presStyleIdx="4" presStyleCnt="5" custScaleY="13213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C242BFD-ED89-684E-ADA2-710D08BB90F6}" type="presOf" srcId="{24FD8C64-0635-904D-982A-6344264F9C82}" destId="{E56521CB-A2C1-FC43-B3C7-FD60C60D8C3A}" srcOrd="0" destOrd="0" presId="urn:microsoft.com/office/officeart/2005/8/layout/hProcess9"/>
    <dgm:cxn modelId="{0B893A06-D81D-2542-A83C-BA18D5E6B678}" srcId="{FFEC6EB4-C639-3F41-9C50-52A56663A7A4}" destId="{AAEA7C3D-84D7-7242-920B-82BB48821DAA}" srcOrd="0" destOrd="0" parTransId="{8A7AF407-47ED-884D-8C97-87C58F4FC7A6}" sibTransId="{5ADD7E7A-4948-F847-B151-1C960D190881}"/>
    <dgm:cxn modelId="{82A42BDC-6A0A-474F-B689-ED9047975810}" type="presOf" srcId="{FFEC6EB4-C639-3F41-9C50-52A56663A7A4}" destId="{CEE9840C-5C73-784A-AF4C-CD1A13A3A87F}" srcOrd="0" destOrd="0" presId="urn:microsoft.com/office/officeart/2005/8/layout/hProcess9"/>
    <dgm:cxn modelId="{9C6CD9E5-CC3B-6245-B6FC-421369C0CA03}" type="presOf" srcId="{55D21712-6922-D24D-B854-7CE58482DA59}" destId="{6A032968-A4B2-8A40-BBB1-C1736714BC0B}" srcOrd="0" destOrd="0" presId="urn:microsoft.com/office/officeart/2005/8/layout/hProcess9"/>
    <dgm:cxn modelId="{E65EEBB8-F0BD-EA4A-9558-7FF1A4D58F8C}" srcId="{FFEC6EB4-C639-3F41-9C50-52A56663A7A4}" destId="{92886A81-335F-B34D-8B28-AB5447768F5C}" srcOrd="3" destOrd="0" parTransId="{0DFA3E38-D8EA-E644-9B34-C107DDF1485D}" sibTransId="{2F6EC7C6-3A14-9C4E-AFEF-0994CE807294}"/>
    <dgm:cxn modelId="{81810518-F1F9-F647-B92D-4DBCDB972C37}" srcId="{FFEC6EB4-C639-3F41-9C50-52A56663A7A4}" destId="{55D21712-6922-D24D-B854-7CE58482DA59}" srcOrd="4" destOrd="0" parTransId="{ADB1016D-0F30-194A-AAEC-11FBA997D8EA}" sibTransId="{2D3F797E-DBAB-764A-86F8-D4E20D9B99F5}"/>
    <dgm:cxn modelId="{5FD56D0B-BCE7-7547-98B9-9376627462A2}" type="presOf" srcId="{92886A81-335F-B34D-8B28-AB5447768F5C}" destId="{C1549A33-7FE2-054F-ADE5-7DDEBB341F20}" srcOrd="0" destOrd="0" presId="urn:microsoft.com/office/officeart/2005/8/layout/hProcess9"/>
    <dgm:cxn modelId="{D2CD278B-1792-034D-9514-F969A09EA877}" srcId="{FFEC6EB4-C639-3F41-9C50-52A56663A7A4}" destId="{24FD8C64-0635-904D-982A-6344264F9C82}" srcOrd="2" destOrd="0" parTransId="{F0BF6F23-49FE-914C-8B73-2E030C78E98F}" sibTransId="{72EA2E4C-598D-734C-B112-377B578BB0A6}"/>
    <dgm:cxn modelId="{84C15AE6-7AE2-1A4E-B8F3-256D680B164A}" type="presOf" srcId="{AAEA7C3D-84D7-7242-920B-82BB48821DAA}" destId="{99382BB1-04C3-FA4F-8BDF-E2EEF7BBE3F2}" srcOrd="0" destOrd="0" presId="urn:microsoft.com/office/officeart/2005/8/layout/hProcess9"/>
    <dgm:cxn modelId="{33B6CDF6-5396-4444-A354-CE733018BE7A}" srcId="{FFEC6EB4-C639-3F41-9C50-52A56663A7A4}" destId="{C81E5206-0E78-4C4B-BAFC-0588304A40FF}" srcOrd="1" destOrd="0" parTransId="{FE0A06D0-E449-2240-A2DE-C136E3D983D3}" sibTransId="{4162201F-B610-9B4B-8229-FE3E37B96320}"/>
    <dgm:cxn modelId="{90067E7C-919F-E74C-B9F0-13890E36809E}" type="presOf" srcId="{C81E5206-0E78-4C4B-BAFC-0588304A40FF}" destId="{EED6DE6D-55D8-3E4E-9973-CEE4A8554FF2}" srcOrd="0" destOrd="0" presId="urn:microsoft.com/office/officeart/2005/8/layout/hProcess9"/>
    <dgm:cxn modelId="{B7279B8D-6404-1645-A331-9CCC07B25574}" type="presParOf" srcId="{CEE9840C-5C73-784A-AF4C-CD1A13A3A87F}" destId="{5CC361D9-C4FA-8841-A104-25B5AE3A00E0}" srcOrd="0" destOrd="0" presId="urn:microsoft.com/office/officeart/2005/8/layout/hProcess9"/>
    <dgm:cxn modelId="{862434F6-6380-F244-969D-A33A9A826560}" type="presParOf" srcId="{CEE9840C-5C73-784A-AF4C-CD1A13A3A87F}" destId="{EE33BE0A-6A6B-C545-A182-A3688106FDA8}" srcOrd="1" destOrd="0" presId="urn:microsoft.com/office/officeart/2005/8/layout/hProcess9"/>
    <dgm:cxn modelId="{FF2EEFF7-2D32-8A4F-B131-94394434F328}" type="presParOf" srcId="{EE33BE0A-6A6B-C545-A182-A3688106FDA8}" destId="{99382BB1-04C3-FA4F-8BDF-E2EEF7BBE3F2}" srcOrd="0" destOrd="0" presId="urn:microsoft.com/office/officeart/2005/8/layout/hProcess9"/>
    <dgm:cxn modelId="{044A3347-CCE8-B340-B10A-D664D934F70F}" type="presParOf" srcId="{EE33BE0A-6A6B-C545-A182-A3688106FDA8}" destId="{BAF0DCEE-BC44-8547-9591-20310D77A2C7}" srcOrd="1" destOrd="0" presId="urn:microsoft.com/office/officeart/2005/8/layout/hProcess9"/>
    <dgm:cxn modelId="{FE40C354-C7A2-6C4F-A222-5B873F0C3A30}" type="presParOf" srcId="{EE33BE0A-6A6B-C545-A182-A3688106FDA8}" destId="{EED6DE6D-55D8-3E4E-9973-CEE4A8554FF2}" srcOrd="2" destOrd="0" presId="urn:microsoft.com/office/officeart/2005/8/layout/hProcess9"/>
    <dgm:cxn modelId="{5C4CCEC8-B252-104E-991F-8ACDE1D1E1A7}" type="presParOf" srcId="{EE33BE0A-6A6B-C545-A182-A3688106FDA8}" destId="{D6ECF943-1EAD-8F47-B5EB-0F74FD920FB7}" srcOrd="3" destOrd="0" presId="urn:microsoft.com/office/officeart/2005/8/layout/hProcess9"/>
    <dgm:cxn modelId="{B1B7CEDA-B6A9-5A48-A379-EA73CA7D88ED}" type="presParOf" srcId="{EE33BE0A-6A6B-C545-A182-A3688106FDA8}" destId="{E56521CB-A2C1-FC43-B3C7-FD60C60D8C3A}" srcOrd="4" destOrd="0" presId="urn:microsoft.com/office/officeart/2005/8/layout/hProcess9"/>
    <dgm:cxn modelId="{CC75004F-1419-DA4A-919A-E5ACE97527EF}" type="presParOf" srcId="{EE33BE0A-6A6B-C545-A182-A3688106FDA8}" destId="{469A1548-DCDF-D24E-BE96-D2895D343C34}" srcOrd="5" destOrd="0" presId="urn:microsoft.com/office/officeart/2005/8/layout/hProcess9"/>
    <dgm:cxn modelId="{B9E99EF9-F489-DD4E-A74C-2A584FF4038A}" type="presParOf" srcId="{EE33BE0A-6A6B-C545-A182-A3688106FDA8}" destId="{C1549A33-7FE2-054F-ADE5-7DDEBB341F20}" srcOrd="6" destOrd="0" presId="urn:microsoft.com/office/officeart/2005/8/layout/hProcess9"/>
    <dgm:cxn modelId="{1B4A8CC6-6638-2341-B4C0-C1E474C77556}" type="presParOf" srcId="{EE33BE0A-6A6B-C545-A182-A3688106FDA8}" destId="{9346A397-9FAB-574E-A283-2BE6D2D0E227}" srcOrd="7" destOrd="0" presId="urn:microsoft.com/office/officeart/2005/8/layout/hProcess9"/>
    <dgm:cxn modelId="{1C43F2D4-11B1-8340-B78A-86F05D8396C6}" type="presParOf" srcId="{EE33BE0A-6A6B-C545-A182-A3688106FDA8}" destId="{6A032968-A4B2-8A40-BBB1-C1736714BC0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39E6-8056-544D-BAB0-1CECE14373B5}" type="datetimeFigureOut">
              <a:rPr kumimoji="1" lang="ja-JP" altLang="en-US" smtClean="0"/>
              <a:t>15/09/09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E68E9-55E5-BB4C-8F97-CA1D357B01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366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AD1C8-A989-B241-B8DE-B52AC4BF1804}" type="datetimeFigureOut">
              <a:rPr kumimoji="1" lang="ja-JP" altLang="en-US" smtClean="0"/>
              <a:t>15/09/09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245D-6B16-1949-B084-EDA16B67D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996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245D-6B16-1949-B084-EDA16B67D33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86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 smtClean="0">
                <a:latin typeface="Arial Rounded MT Bold"/>
                <a:cs typeface="Arial Rounded MT Bold"/>
              </a:rPr>
              <a:t>Environment surrounding health services in TZ</a:t>
            </a:r>
            <a:r>
              <a:rPr lang="en-US" altLang="ja-JP" sz="1200" baseline="0" dirty="0" smtClean="0">
                <a:latin typeface="Arial Rounded MT Bold"/>
                <a:cs typeface="Arial Rounded MT Bold"/>
              </a:rPr>
              <a:t> is very difficult. Need to think out of box and try to break through the current situation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245D-6B16-1949-B084-EDA16B67D33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22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How</a:t>
            </a:r>
            <a:r>
              <a:rPr kumimoji="1" lang="en-US" altLang="ja-JP" baseline="0" dirty="0" smtClean="0"/>
              <a:t> we can Break through. The answer is “Lean Management”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245D-6B16-1949-B084-EDA16B67D33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31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5S is the foundation of KAIZEN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AD85-7752-4F33-B03F-34F36836320E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FD31-0320-3F49-BF8B-2E2CD036C25F}" type="datetime1">
              <a:rPr kumimoji="1" lang="ja-JP" altLang="en-US" smtClean="0"/>
              <a:t>15/09/09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23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59E-962F-B048-8674-7150DB59B60B}" type="datetime1">
              <a:rPr kumimoji="1" lang="ja-JP" altLang="en-US" smtClean="0"/>
              <a:t>15/09/09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74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21A8-46DD-A14F-AE0A-7C736BC24385}" type="datetime1">
              <a:rPr kumimoji="1" lang="ja-JP" altLang="en-US" smtClean="0"/>
              <a:t>15/09/09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03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A8F1-30E9-DE4A-8D6F-AB5282246109}" type="datetime1">
              <a:rPr kumimoji="1" lang="ja-JP" altLang="en-US" smtClean="0"/>
              <a:t>15/09/09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09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6C2D-3624-7046-BB3D-925AA86CEE28}" type="datetime1">
              <a:rPr kumimoji="1" lang="ja-JP" altLang="en-US" smtClean="0"/>
              <a:t>15/09/09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0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3A49-3EF1-7048-828D-3BEA9DE9A42A}" type="datetime1">
              <a:rPr kumimoji="1" lang="ja-JP" altLang="en-US" smtClean="0"/>
              <a:t>15/09/09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95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ED69-63FA-6B45-B8D9-433A76484A3F}" type="datetime1">
              <a:rPr kumimoji="1" lang="ja-JP" altLang="en-US" smtClean="0"/>
              <a:t>15/09/09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81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E1F4-E368-4E47-B876-2902B6DE0C00}" type="datetime1">
              <a:rPr kumimoji="1" lang="ja-JP" altLang="en-US" smtClean="0"/>
              <a:t>15/09/09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15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FD2C-ECE3-8B41-98E2-FB29122D7FEF}" type="datetime1">
              <a:rPr kumimoji="1" lang="ja-JP" altLang="en-US" smtClean="0"/>
              <a:t>15/09/09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98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D9B9-201E-4F4C-9BFD-E78B576C9606}" type="datetime1">
              <a:rPr kumimoji="1" lang="ja-JP" altLang="en-US" smtClean="0"/>
              <a:t>15/09/09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95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E57F-C602-9A41-9388-05714219D02E}" type="datetime1">
              <a:rPr kumimoji="1" lang="ja-JP" altLang="en-US" smtClean="0"/>
              <a:t>15/09/09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29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47276-39C5-0542-8ED0-D2D21B1DFADE}" type="datetime1">
              <a:rPr kumimoji="1" lang="ja-JP" altLang="en-US" smtClean="0"/>
              <a:t>15/09/09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6053-A104-744D-AA65-FBBF73DF7A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10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ystems2win.com/solutions/lean.ht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 Rounded MT Bold"/>
                <a:cs typeface="Arial Rounded MT Bold"/>
              </a:rPr>
              <a:t>Lean Management</a:t>
            </a:r>
            <a:endParaRPr kumimoji="1" lang="ja-JP" alt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KAIZEN Training of Trainers</a:t>
            </a: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6012160" y="6093297"/>
            <a:ext cx="313184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1800" b="1" i="1" kern="12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KAIZEN Facilitators’ </a:t>
            </a:r>
            <a:r>
              <a:rPr lang="en-US" altLang="ja-JP" sz="2000" b="1" i="1" kern="12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Guide</a:t>
            </a:r>
            <a:endParaRPr lang="en-US" altLang="ja-JP" b="1" i="1" dirty="0">
              <a:latin typeface="Arial Unicode MS"/>
              <a:cs typeface="Arial Unicode MS"/>
            </a:endParaRPr>
          </a:p>
          <a:p>
            <a:pPr>
              <a:lnSpc>
                <a:spcPct val="90000"/>
              </a:lnSpc>
            </a:pPr>
            <a:r>
              <a:rPr lang="en-US" altLang="ja-JP" sz="1800" i="1" kern="12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Page __ to __ .</a:t>
            </a:r>
            <a:endParaRPr lang="ja-JP" altLang="en-US" sz="1800" i="1" kern="1200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pic>
        <p:nvPicPr>
          <p:cNvPr id="6" name="図 5" descr="本の無料アイコン素材 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480" y="6165304"/>
            <a:ext cx="620688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2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24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How can we eliminate “wastes”?</a:t>
            </a:r>
            <a:br>
              <a:rPr kumimoji="1" lang="en-US" altLang="ja-JP" sz="3600" dirty="0" smtClean="0">
                <a:latin typeface="Arial Rounded MT Bold"/>
                <a:cs typeface="Arial Rounded MT Bold"/>
              </a:rPr>
            </a:br>
            <a:r>
              <a:rPr lang="en-US" altLang="ja-JP" sz="2000" dirty="0" smtClean="0">
                <a:latin typeface="Arial Rounded MT Bold"/>
                <a:cs typeface="Arial Rounded MT Bold"/>
              </a:rPr>
              <a:t>Different types of waste in your organization</a:t>
            </a:r>
            <a:endParaRPr kumimoji="1" lang="ja-JP" alt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4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176053-A104-744D-AA65-FBBF73DF7AE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63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3931" y="128646"/>
            <a:ext cx="8728434" cy="853487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latin typeface="Arial Rounded MT Bold"/>
                <a:cs typeface="Arial Rounded MT Bold"/>
              </a:rPr>
              <a:t>7</a:t>
            </a:r>
            <a:r>
              <a:rPr kumimoji="1" lang="en-US" altLang="ja-JP" sz="3600" dirty="0" smtClean="0">
                <a:latin typeface="Arial Rounded MT Bold"/>
                <a:cs typeface="Arial Rounded MT Bold"/>
              </a:rPr>
              <a:t> types of wastes in work place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679200" y="1106532"/>
            <a:ext cx="2098253" cy="15183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Rounded MT Bold"/>
                <a:cs typeface="Arial Rounded MT Bold"/>
              </a:rPr>
              <a:t>Over production</a:t>
            </a:r>
          </a:p>
          <a:p>
            <a:pPr algn="ctr"/>
            <a:r>
              <a:rPr lang="en-US" altLang="ja-JP" sz="1400" dirty="0">
                <a:latin typeface="Arial Unicode MS"/>
                <a:cs typeface="Arial Unicode MS"/>
              </a:rPr>
              <a:t>Creating more material or information or tests or treatment than needed 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1423336" y="1678914"/>
            <a:ext cx="1970768" cy="15183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Rounded MT Bold"/>
                <a:cs typeface="Arial Rounded MT Bold"/>
              </a:rPr>
              <a:t>Over processing</a:t>
            </a:r>
          </a:p>
          <a:p>
            <a:pPr algn="ctr"/>
            <a:r>
              <a:rPr lang="en-US" altLang="ja-JP" sz="1600" dirty="0" smtClean="0">
                <a:latin typeface="Arial Unicode MS"/>
                <a:cs typeface="Arial Unicode MS"/>
              </a:rPr>
              <a:t>Processing beyond the standard</a:t>
            </a:r>
            <a:endParaRPr kumimoji="1" lang="en-US" altLang="ja-JP" sz="1600" dirty="0" smtClean="0">
              <a:latin typeface="Arial Unicode MS"/>
              <a:cs typeface="Arial Unicode M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605796" y="5197334"/>
            <a:ext cx="1970768" cy="15183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Rounded MT Bold"/>
                <a:cs typeface="Arial Rounded MT Bold"/>
              </a:rPr>
              <a:t>Transportation</a:t>
            </a:r>
          </a:p>
          <a:p>
            <a:pPr algn="ctr"/>
            <a:r>
              <a:rPr lang="en-US" altLang="ja-JP" sz="1600" dirty="0">
                <a:latin typeface="Arial Unicode MS"/>
                <a:cs typeface="Arial Unicode MS"/>
              </a:rPr>
              <a:t>Unnecessary movement </a:t>
            </a:r>
            <a:r>
              <a:rPr lang="en-US" altLang="ja-JP" sz="1600" dirty="0" smtClean="0">
                <a:latin typeface="Arial Unicode MS"/>
                <a:cs typeface="Arial Unicode MS"/>
              </a:rPr>
              <a:t>between processes</a:t>
            </a:r>
            <a:endParaRPr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824736" y="5197334"/>
            <a:ext cx="1970768" cy="15183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Rounded MT Bold"/>
                <a:cs typeface="Arial Rounded MT Bold"/>
              </a:rPr>
              <a:t>Motion</a:t>
            </a:r>
          </a:p>
          <a:p>
            <a:pPr algn="ctr"/>
            <a:r>
              <a:rPr lang="en-US" altLang="ja-JP" sz="1600" dirty="0" smtClean="0">
                <a:latin typeface="Arial Unicode MS"/>
                <a:cs typeface="Arial Unicode MS"/>
              </a:rPr>
              <a:t>Unnecessary movement with a process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401436" y="3533021"/>
            <a:ext cx="1970768" cy="15183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Rounded MT Bold"/>
                <a:cs typeface="Arial Rounded MT Bold"/>
              </a:rPr>
              <a:t>Rework</a:t>
            </a:r>
          </a:p>
          <a:p>
            <a:pPr algn="ctr"/>
            <a:r>
              <a:rPr lang="en-US" altLang="ja-JP" sz="1600" dirty="0" smtClean="0">
                <a:latin typeface="Arial Unicode MS"/>
                <a:cs typeface="Arial Unicode MS"/>
              </a:rPr>
              <a:t>Repetition or correction of a process 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189673" y="3547620"/>
            <a:ext cx="1970768" cy="15183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Rounded MT Bold"/>
                <a:cs typeface="Arial Rounded MT Bold"/>
              </a:rPr>
              <a:t>Waiting</a:t>
            </a:r>
          </a:p>
          <a:p>
            <a:pPr algn="ctr"/>
            <a:r>
              <a:rPr kumimoji="1" lang="en-US" altLang="ja-JP" sz="1600" dirty="0" smtClean="0">
                <a:latin typeface="Arial Unicode MS"/>
                <a:cs typeface="Arial Unicode MS"/>
              </a:rPr>
              <a:t>People or items that wait for a work cycle to be completed 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189673" y="1678914"/>
            <a:ext cx="1970768" cy="15183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Rounded MT Bold"/>
                <a:cs typeface="Arial Rounded MT Bold"/>
              </a:rPr>
              <a:t>Inventory</a:t>
            </a:r>
          </a:p>
          <a:p>
            <a:pPr algn="ctr"/>
            <a:r>
              <a:rPr lang="en-US" altLang="ja-JP" sz="1400" dirty="0">
                <a:latin typeface="Arial Unicode MS"/>
                <a:cs typeface="Arial Unicode MS"/>
              </a:rPr>
              <a:t>More material or information than needed </a:t>
            </a:r>
          </a:p>
        </p:txBody>
      </p:sp>
      <p:cxnSp>
        <p:nvCxnSpPr>
          <p:cNvPr id="5" name="直線コネクタ 4"/>
          <p:cNvCxnSpPr>
            <a:endCxn id="6" idx="3"/>
          </p:cNvCxnSpPr>
          <p:nvPr/>
        </p:nvCxnSpPr>
        <p:spPr>
          <a:xfrm flipH="1" flipV="1">
            <a:off x="3394104" y="2438076"/>
            <a:ext cx="1334223" cy="1442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9" idx="3"/>
          </p:cNvCxnSpPr>
          <p:nvPr/>
        </p:nvCxnSpPr>
        <p:spPr>
          <a:xfrm flipH="1">
            <a:off x="3372204" y="3880556"/>
            <a:ext cx="1356123" cy="411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11" idx="1"/>
          </p:cNvCxnSpPr>
          <p:nvPr/>
        </p:nvCxnSpPr>
        <p:spPr>
          <a:xfrm flipV="1">
            <a:off x="4728327" y="2438076"/>
            <a:ext cx="1461346" cy="1442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0" idx="1"/>
          </p:cNvCxnSpPr>
          <p:nvPr/>
        </p:nvCxnSpPr>
        <p:spPr>
          <a:xfrm flipH="1" flipV="1">
            <a:off x="4728327" y="3880556"/>
            <a:ext cx="1461346" cy="426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endCxn id="4" idx="2"/>
          </p:cNvCxnSpPr>
          <p:nvPr/>
        </p:nvCxnSpPr>
        <p:spPr>
          <a:xfrm flipV="1">
            <a:off x="4728327" y="2624855"/>
            <a:ext cx="0" cy="908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7" idx="0"/>
          </p:cNvCxnSpPr>
          <p:nvPr/>
        </p:nvCxnSpPr>
        <p:spPr>
          <a:xfrm flipV="1">
            <a:off x="3591180" y="3880556"/>
            <a:ext cx="1137147" cy="13167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endCxn id="8" idx="0"/>
          </p:cNvCxnSpPr>
          <p:nvPr/>
        </p:nvCxnSpPr>
        <p:spPr>
          <a:xfrm>
            <a:off x="4728327" y="3880556"/>
            <a:ext cx="1081793" cy="13167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146" y="3048000"/>
            <a:ext cx="1388361" cy="166511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88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516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“</a:t>
            </a:r>
            <a:r>
              <a:rPr kumimoji="1" lang="en-US" altLang="ja-JP" sz="3600" dirty="0" err="1" smtClean="0">
                <a:latin typeface="Arial Rounded MT Bold"/>
                <a:cs typeface="Arial Rounded MT Bold"/>
              </a:rPr>
              <a:t>Muri</a:t>
            </a:r>
            <a:r>
              <a:rPr kumimoji="1" lang="en-US" altLang="ja-JP" sz="3600" dirty="0" smtClean="0">
                <a:latin typeface="Arial Rounded MT Bold"/>
                <a:cs typeface="Arial Rounded MT Bold"/>
              </a:rPr>
              <a:t>”, “Mura”, “</a:t>
            </a:r>
            <a:r>
              <a:rPr kumimoji="1" lang="en-US" altLang="ja-JP" sz="3600" dirty="0" err="1" smtClean="0">
                <a:latin typeface="Arial Rounded MT Bold"/>
                <a:cs typeface="Arial Rounded MT Bold"/>
              </a:rPr>
              <a:t>Muda</a:t>
            </a:r>
            <a:r>
              <a:rPr kumimoji="1" lang="en-US" altLang="ja-JP" sz="3600" dirty="0" smtClean="0">
                <a:latin typeface="Arial Rounded MT Bold"/>
                <a:cs typeface="Arial Rounded MT Bold"/>
              </a:rPr>
              <a:t>”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485606"/>
              </p:ext>
            </p:extLst>
          </p:nvPr>
        </p:nvGraphicFramePr>
        <p:xfrm>
          <a:off x="268243" y="956503"/>
          <a:ext cx="8418557" cy="5034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38"/>
                <a:gridCol w="685731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err="1" smtClean="0">
                          <a:latin typeface="Arial Unicode MS"/>
                          <a:cs typeface="Arial Unicode MS"/>
                        </a:rPr>
                        <a:t>Muri</a:t>
                      </a:r>
                      <a:endParaRPr kumimoji="1" lang="en-US" altLang="ja-JP" b="1" dirty="0" smtClean="0">
                        <a:latin typeface="Arial Unicode MS"/>
                        <a:cs typeface="Arial Unicode MS"/>
                      </a:endParaRPr>
                    </a:p>
                    <a:p>
                      <a:pPr algn="ctr"/>
                      <a:endParaRPr kumimoji="1" lang="en-US" altLang="ja-JP" b="1" dirty="0" smtClean="0">
                        <a:latin typeface="Arial Unicode MS"/>
                        <a:cs typeface="Arial Unicode MS"/>
                      </a:endParaRPr>
                    </a:p>
                    <a:p>
                      <a:pPr algn="ctr"/>
                      <a:r>
                        <a:rPr kumimoji="1" lang="en-US" altLang="ja-JP" sz="1600" b="0" dirty="0" smtClean="0">
                          <a:latin typeface="Arial Unicode MS"/>
                          <a:cs typeface="Arial Unicode MS"/>
                        </a:rPr>
                        <a:t>Unreasonable burden</a:t>
                      </a:r>
                      <a:endParaRPr kumimoji="1" lang="ja-JP" altLang="en-US" sz="1600" b="0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Any activity asking unreasonable stress or effort from personnel, material or equipment. In short: </a:t>
                      </a:r>
                      <a:r>
                        <a:rPr kumimoji="1" lang="en-US" altLang="ja-JP" sz="1800" b="1" kern="1200" dirty="0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OVERBURDEN</a:t>
                      </a:r>
                      <a:endParaRPr kumimoji="1" lang="en-US" altLang="ja-JP" sz="1800" b="0" kern="1200" dirty="0" smtClean="0">
                        <a:solidFill>
                          <a:schemeClr val="dk1"/>
                        </a:solidFill>
                        <a:latin typeface="Arial Unicode MS"/>
                        <a:ea typeface="+mn-ea"/>
                        <a:cs typeface="Arial Unicode MS"/>
                      </a:endParaRPr>
                    </a:p>
                    <a:p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For people, </a:t>
                      </a:r>
                      <a:r>
                        <a:rPr kumimoji="1" lang="en-US" altLang="ja-JP" sz="1800" b="0" kern="1200" dirty="0" err="1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Muri</a:t>
                      </a: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 means: a too heavy mental- or physical burden. For machinery </a:t>
                      </a:r>
                      <a:r>
                        <a:rPr kumimoji="1" lang="en-US" altLang="ja-JP" sz="1800" b="0" kern="1200" dirty="0" err="1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Muri</a:t>
                      </a: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 means: expecting a machine to do more than it is capable of- or has been designed to do.</a:t>
                      </a: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latin typeface="Arial Unicode MS"/>
                          <a:cs typeface="Arial Unicode MS"/>
                        </a:rPr>
                        <a:t>Mura</a:t>
                      </a:r>
                    </a:p>
                    <a:p>
                      <a:pPr algn="ctr"/>
                      <a:endParaRPr kumimoji="1" lang="en-US" altLang="ja-JP" b="1" dirty="0" smtClean="0">
                        <a:latin typeface="Arial Unicode MS"/>
                        <a:cs typeface="Arial Unicode MS"/>
                      </a:endParaRPr>
                    </a:p>
                    <a:p>
                      <a:pPr algn="ctr"/>
                      <a:r>
                        <a:rPr kumimoji="1" lang="en-US" altLang="ja-JP" sz="1600" b="0" dirty="0" smtClean="0">
                          <a:latin typeface="Arial Unicode MS"/>
                          <a:cs typeface="Arial Unicode MS"/>
                        </a:rPr>
                        <a:t>Un-level workloads </a:t>
                      </a:r>
                      <a:endParaRPr kumimoji="1" lang="ja-JP" altLang="en-US" sz="1600" b="0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Any variation leading to unbalanced situations. In short: </a:t>
                      </a:r>
                      <a:r>
                        <a:rPr kumimoji="1" lang="en-US" altLang="ja-JP" sz="1800" b="1" kern="1200" dirty="0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UNEVENNESS</a:t>
                      </a: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, inconsistent, irregular. </a:t>
                      </a:r>
                    </a:p>
                    <a:p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Mura exists when workflow is out of balance and workload is inconsistent and not incompliance with the standard.</a:t>
                      </a: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err="1" smtClean="0">
                          <a:latin typeface="Arial Unicode MS"/>
                          <a:cs typeface="Arial Unicode MS"/>
                        </a:rPr>
                        <a:t>Muda</a:t>
                      </a:r>
                      <a:endParaRPr kumimoji="1" lang="en-US" altLang="ja-JP" b="1" dirty="0" smtClean="0">
                        <a:latin typeface="Arial Unicode MS"/>
                        <a:cs typeface="Arial Unicode MS"/>
                      </a:endParaRPr>
                    </a:p>
                    <a:p>
                      <a:pPr algn="ctr"/>
                      <a:endParaRPr kumimoji="1" lang="en-US" altLang="ja-JP" b="1" dirty="0" smtClean="0">
                        <a:latin typeface="Arial Unicode MS"/>
                        <a:cs typeface="Arial Unicode MS"/>
                      </a:endParaRPr>
                    </a:p>
                    <a:p>
                      <a:pPr algn="ctr"/>
                      <a:r>
                        <a:rPr kumimoji="1" lang="en-US" altLang="ja-JP" sz="1600" b="0" dirty="0" smtClean="0">
                          <a:latin typeface="Arial Unicode MS"/>
                          <a:cs typeface="Arial Unicode MS"/>
                        </a:rPr>
                        <a:t>Any forms of Waste</a:t>
                      </a:r>
                      <a:r>
                        <a:rPr kumimoji="1" lang="en-US" altLang="ja-JP" sz="1600" b="0" baseline="0" dirty="0" smtClean="0">
                          <a:latin typeface="Arial Unicode MS"/>
                          <a:cs typeface="Arial Unicode MS"/>
                        </a:rPr>
                        <a:t> in the process</a:t>
                      </a:r>
                      <a:endParaRPr kumimoji="1" lang="ja-JP" altLang="en-US" sz="1600" b="0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any activity in your process that does not add value. MUDA is not creating value for the customer. In short: </a:t>
                      </a:r>
                      <a:r>
                        <a:rPr kumimoji="1" lang="en-US" altLang="ja-JP" sz="1800" b="1" kern="1200" dirty="0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WASTE</a:t>
                      </a:r>
                      <a:endParaRPr kumimoji="1" lang="en-US" altLang="ja-JP" sz="1800" b="0" kern="1200" dirty="0" smtClean="0">
                        <a:solidFill>
                          <a:schemeClr val="dk1"/>
                        </a:solidFill>
                        <a:latin typeface="Arial Unicode MS"/>
                        <a:ea typeface="+mn-ea"/>
                        <a:cs typeface="Arial Unicode MS"/>
                      </a:endParaRPr>
                    </a:p>
                    <a:p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Type I </a:t>
                      </a:r>
                      <a:r>
                        <a:rPr kumimoji="1" lang="en-US" altLang="ja-JP" sz="1800" b="0" kern="1200" dirty="0" err="1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muda</a:t>
                      </a: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: Non-value-added tasks which seam to be essential. Business conditions need to be changed to eliminate this type of waste. </a:t>
                      </a:r>
                    </a:p>
                    <a:p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Type II </a:t>
                      </a:r>
                      <a:r>
                        <a:rPr kumimoji="1" lang="en-US" altLang="ja-JP" sz="1800" b="0" kern="1200" dirty="0" err="1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muda</a:t>
                      </a: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: Non-value-added tasks which can be eliminated immediately.</a:t>
                      </a:r>
                      <a:endParaRPr kumimoji="1" lang="ja-JP" altLang="en-US" dirty="0" smtClean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61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What should be used for elimination of wastes?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176053-A104-744D-AA65-FBBF73DF7AE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76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コネクタ 17"/>
          <p:cNvCxnSpPr/>
          <p:nvPr/>
        </p:nvCxnSpPr>
        <p:spPr>
          <a:xfrm flipV="1">
            <a:off x="4446665" y="2384189"/>
            <a:ext cx="2860736" cy="11884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4446665" y="1236133"/>
            <a:ext cx="0" cy="23364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794933" y="2384189"/>
            <a:ext cx="2651732" cy="11884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2588919" y="3493150"/>
            <a:ext cx="1936547" cy="17053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4446665" y="3572596"/>
            <a:ext cx="1827611" cy="174447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243" y="4189590"/>
            <a:ext cx="2433351" cy="26684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480" y="559896"/>
            <a:ext cx="1969694" cy="201041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71" y="1568626"/>
            <a:ext cx="1948154" cy="219023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276" y="1525433"/>
            <a:ext cx="2066249" cy="23216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482" y="4204189"/>
            <a:ext cx="2617662" cy="259050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283008" y="4713263"/>
            <a:ext cx="214704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2. Map Value</a:t>
            </a:r>
          </a:p>
          <a:p>
            <a:pPr algn="ctr"/>
            <a:r>
              <a:rPr lang="en-US" altLang="ja-JP" sz="2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Stream </a:t>
            </a:r>
          </a:p>
          <a:p>
            <a:pPr algn="ctr"/>
            <a:r>
              <a:rPr lang="en-US" altLang="ja-JP" sz="1600" dirty="0">
                <a:solidFill>
                  <a:srgbClr val="FFFFFF"/>
                </a:solidFill>
              </a:rPr>
              <a:t>Identify all steps across </a:t>
            </a:r>
            <a:endParaRPr lang="en-US" altLang="ja-JP" sz="1600" dirty="0" smtClean="0">
              <a:solidFill>
                <a:srgbClr val="FFFFFF"/>
              </a:solidFill>
            </a:endParaRPr>
          </a:p>
          <a:p>
            <a:pPr algn="ctr"/>
            <a:r>
              <a:rPr lang="en-US" altLang="ja-JP" sz="1600" dirty="0" smtClean="0">
                <a:solidFill>
                  <a:srgbClr val="FFFFFF"/>
                </a:solidFill>
              </a:rPr>
              <a:t>the </a:t>
            </a:r>
            <a:r>
              <a:rPr lang="en-US" altLang="ja-JP" sz="1600" dirty="0">
                <a:solidFill>
                  <a:srgbClr val="FFFFFF"/>
                </a:solidFill>
              </a:rPr>
              <a:t>whole value stream</a:t>
            </a:r>
            <a:endParaRPr kumimoji="1" lang="ja-JP" altLang="en-US" sz="16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49111" y="1900307"/>
            <a:ext cx="289203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latin typeface="Arial Rounded MT Bold"/>
                <a:cs typeface="Arial Rounded MT Bold"/>
              </a:rPr>
              <a:t>1. Define </a:t>
            </a:r>
          </a:p>
          <a:p>
            <a:pPr algn="ctr"/>
            <a:r>
              <a:rPr lang="en-US" altLang="ja-JP" sz="2000" dirty="0" smtClean="0">
                <a:latin typeface="Arial Rounded MT Bold"/>
                <a:cs typeface="Arial Rounded MT Bold"/>
              </a:rPr>
              <a:t>Value</a:t>
            </a:r>
          </a:p>
          <a:p>
            <a:pPr algn="ctr"/>
            <a:r>
              <a:rPr lang="en-US" altLang="ja-JP" sz="1600" dirty="0"/>
              <a:t>Specify what creates </a:t>
            </a:r>
            <a:r>
              <a:rPr lang="en-US" altLang="ja-JP" sz="1600" dirty="0" smtClean="0"/>
              <a:t>value</a:t>
            </a:r>
          </a:p>
          <a:p>
            <a:pPr algn="ctr"/>
            <a:r>
              <a:rPr lang="en-US" altLang="ja-JP" sz="1600" dirty="0" smtClean="0"/>
              <a:t> </a:t>
            </a:r>
            <a:r>
              <a:rPr lang="en-US" altLang="ja-JP" sz="1600" dirty="0"/>
              <a:t>from the customers perspective</a:t>
            </a:r>
            <a:r>
              <a:rPr lang="en-US" altLang="ja-JP" sz="1600" dirty="0" smtClean="0">
                <a:latin typeface="Arial Rounded MT Bold"/>
                <a:cs typeface="Arial Rounded MT Bold"/>
              </a:rPr>
              <a:t> 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06679" y="4678096"/>
            <a:ext cx="20185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3. Create </a:t>
            </a:r>
          </a:p>
          <a:p>
            <a:pPr algn="ctr"/>
            <a:r>
              <a:rPr lang="en-US" altLang="ja-JP" sz="2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Flow</a:t>
            </a:r>
          </a:p>
          <a:p>
            <a:pPr algn="ctr"/>
            <a:r>
              <a:rPr lang="en-US" altLang="ja-JP" sz="1600" dirty="0" smtClean="0">
                <a:solidFill>
                  <a:schemeClr val="bg1"/>
                </a:solidFill>
              </a:rPr>
              <a:t>Make </a:t>
            </a:r>
            <a:r>
              <a:rPr lang="en-US" altLang="ja-JP" sz="1600" dirty="0">
                <a:solidFill>
                  <a:schemeClr val="bg1"/>
                </a:solidFill>
              </a:rPr>
              <a:t>those actions </a:t>
            </a:r>
            <a:endParaRPr lang="en-US" altLang="ja-JP" sz="16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1600" dirty="0" smtClean="0">
                <a:solidFill>
                  <a:schemeClr val="bg1"/>
                </a:solidFill>
              </a:rPr>
              <a:t>that </a:t>
            </a:r>
            <a:r>
              <a:rPr lang="en-US" altLang="ja-JP" sz="1600" dirty="0">
                <a:solidFill>
                  <a:schemeClr val="bg1"/>
                </a:solidFill>
              </a:rPr>
              <a:t>create value flow</a:t>
            </a:r>
            <a:endParaRPr kumimoji="1" lang="ja-JP" altLang="en-US" sz="16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1558" y="1883295"/>
            <a:ext cx="255911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4. Establish </a:t>
            </a: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Pull system</a:t>
            </a:r>
          </a:p>
          <a:p>
            <a:pPr algn="ctr"/>
            <a:r>
              <a:rPr lang="en-US" altLang="ja-JP" sz="1600" dirty="0"/>
              <a:t>Only make what is pulled </a:t>
            </a:r>
            <a:endParaRPr lang="en-US" altLang="ja-JP" sz="1600" dirty="0" smtClean="0"/>
          </a:p>
          <a:p>
            <a:pPr algn="ctr"/>
            <a:r>
              <a:rPr lang="en-US" altLang="ja-JP" sz="1600" dirty="0" smtClean="0"/>
              <a:t>by </a:t>
            </a:r>
            <a:r>
              <a:rPr lang="en-US" altLang="ja-JP" sz="1600" dirty="0"/>
              <a:t>the customer just-in-time</a:t>
            </a:r>
            <a:endParaRPr kumimoji="1" lang="ja-JP" altLang="en-US" sz="16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57563" y="753047"/>
            <a:ext cx="31850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5. Pursuit </a:t>
            </a: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Perfection</a:t>
            </a:r>
          </a:p>
          <a:p>
            <a:pPr algn="ctr"/>
            <a:r>
              <a:rPr lang="en-US" altLang="ja-JP" sz="1600" dirty="0"/>
              <a:t>Strive for perfection by continually </a:t>
            </a:r>
            <a:endParaRPr lang="en-US" altLang="ja-JP" sz="1600" dirty="0" smtClean="0"/>
          </a:p>
          <a:p>
            <a:pPr algn="ctr"/>
            <a:r>
              <a:rPr lang="en-US" altLang="ja-JP" sz="1600" dirty="0" smtClean="0"/>
              <a:t>removing </a:t>
            </a:r>
            <a:r>
              <a:rPr lang="en-US" altLang="ja-JP" sz="1600" dirty="0"/>
              <a:t>successive layers of waste</a:t>
            </a:r>
            <a:endParaRPr kumimoji="1" lang="ja-JP" altLang="en-US" sz="16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1108" y="298286"/>
            <a:ext cx="3940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Arial Rounded MT Bold"/>
                <a:cs typeface="Arial Rounded MT Bold"/>
              </a:rPr>
              <a:t>Lean Principles</a:t>
            </a:r>
            <a:endParaRPr kumimoji="1" lang="ja-JP" altLang="en-US" sz="28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193" y="2686263"/>
            <a:ext cx="2198109" cy="219224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512520" y="3133988"/>
            <a:ext cx="19360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Arial Rounded MT Bold"/>
                <a:cs typeface="Arial Rounded MT Bold"/>
              </a:rPr>
              <a:t>Lean </a:t>
            </a:r>
          </a:p>
          <a:p>
            <a:r>
              <a:rPr kumimoji="1" lang="en-US" altLang="ja-JP" sz="2800" b="1" dirty="0" smtClean="0">
                <a:latin typeface="Arial Rounded MT Bold"/>
                <a:cs typeface="Arial Rounded MT Bold"/>
              </a:rPr>
              <a:t>Principles</a:t>
            </a:r>
            <a:endParaRPr kumimoji="1" lang="ja-JP" altLang="en-US" sz="2800" b="1" dirty="0">
              <a:latin typeface="Arial Rounded MT Bold"/>
              <a:cs typeface="Arial Rounded MT Bold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740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029"/>
          </a:xfrm>
        </p:spPr>
        <p:txBody>
          <a:bodyPr>
            <a:noAutofit/>
          </a:bodyPr>
          <a:lstStyle/>
          <a:p>
            <a:r>
              <a:rPr lang="en-US" altLang="ja-JP" sz="2800" dirty="0">
                <a:latin typeface="Arial Rounded MT Bold"/>
                <a:cs typeface="Arial Rounded MT Bold"/>
              </a:rPr>
              <a:t>Lean Principles</a:t>
            </a:r>
            <a:br>
              <a:rPr lang="en-US" altLang="ja-JP" sz="2800" dirty="0">
                <a:latin typeface="Arial Rounded MT Bold"/>
                <a:cs typeface="Arial Rounded MT Bold"/>
              </a:rPr>
            </a:br>
            <a:r>
              <a:rPr lang="en-US" altLang="ja-JP" sz="2800" dirty="0">
                <a:latin typeface="Arial Rounded MT Bold"/>
                <a:cs typeface="Arial Rounded MT Bold"/>
              </a:rPr>
              <a:t>Mental Model for lean thinking</a:t>
            </a:r>
            <a:endParaRPr kumimoji="1" lang="ja-JP" altLang="en-US" sz="28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873103"/>
              </p:ext>
            </p:extLst>
          </p:nvPr>
        </p:nvGraphicFramePr>
        <p:xfrm>
          <a:off x="457200" y="1320801"/>
          <a:ext cx="8398934" cy="5323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133"/>
                <a:gridCol w="2776187"/>
                <a:gridCol w="5148614"/>
              </a:tblGrid>
              <a:tr h="33866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 Rounded MT Bold"/>
                          <a:cs typeface="Arial Rounded MT Bold"/>
                        </a:rPr>
                        <a:t>Lean Principles</a:t>
                      </a:r>
                      <a:endParaRPr kumimoji="1" lang="ja-JP" altLang="en-US" sz="1800" dirty="0" smtClean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 smtClean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latin typeface="Arial Rounded MT Bold"/>
                          <a:cs typeface="Arial Rounded MT Bold"/>
                        </a:rPr>
                        <a:t>What should be done</a:t>
                      </a:r>
                      <a:endParaRPr kumimoji="1" lang="ja-JP" altLang="en-US" b="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15245">
                <a:tc>
                  <a:txBody>
                    <a:bodyPr/>
                    <a:lstStyle/>
                    <a:p>
                      <a:pPr algn="l"/>
                      <a:r>
                        <a:rPr lang="en-US" altLang="ja-JP" dirty="0" smtClean="0">
                          <a:solidFill>
                            <a:schemeClr val="tx1"/>
                          </a:solidFill>
                          <a:latin typeface="Arial Rounded MT Bold"/>
                          <a:cs typeface="Arial Rounded MT Bold"/>
                        </a:rPr>
                        <a:t>1)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dirty="0" smtClean="0">
                          <a:solidFill>
                            <a:schemeClr val="tx1"/>
                          </a:solidFill>
                          <a:latin typeface="Arial Rounded MT Bold"/>
                          <a:cs typeface="Arial Rounded MT Bold"/>
                        </a:rPr>
                        <a:t>Define Value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Define value from a patient’s perspective.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Try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 to understand their </a:t>
                      </a: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health and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 </a:t>
                      </a: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non-health expectations. How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 </a:t>
                      </a: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patients’ experience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 could be improved.</a:t>
                      </a:r>
                      <a:endParaRPr lang="en-US" altLang="ja-JP" dirty="0" smtClean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245">
                <a:tc>
                  <a:txBody>
                    <a:bodyPr/>
                    <a:lstStyle/>
                    <a:p>
                      <a:pPr algn="l"/>
                      <a:r>
                        <a:rPr lang="en-US" altLang="ja-JP" dirty="0" smtClean="0">
                          <a:solidFill>
                            <a:schemeClr val="tx1"/>
                          </a:solidFill>
                          <a:latin typeface="Arial Rounded MT Bold"/>
                          <a:cs typeface="Arial Rounded MT Bold"/>
                        </a:rPr>
                        <a:t>2)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dirty="0" smtClean="0">
                          <a:solidFill>
                            <a:schemeClr val="tx1"/>
                          </a:solidFill>
                          <a:latin typeface="Arial Rounded MT Bold"/>
                          <a:cs typeface="Arial Rounded MT Bold"/>
                        </a:rPr>
                        <a:t>Map Value</a:t>
                      </a:r>
                      <a:r>
                        <a:rPr lang="en-US" altLang="ja-JP" baseline="0" dirty="0" smtClean="0">
                          <a:solidFill>
                            <a:schemeClr val="tx1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lang="en-US" altLang="ja-JP" dirty="0" smtClean="0">
                          <a:solidFill>
                            <a:schemeClr val="tx1"/>
                          </a:solidFill>
                          <a:latin typeface="Arial Rounded MT Bold"/>
                          <a:cs typeface="Arial Rounded MT Bold"/>
                        </a:rPr>
                        <a:t>Stream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Evaluate how all the steps of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 </a:t>
                      </a: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a process or procedure to provide services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 in the health facility. Then, eliminate any steps that do not contribute to performance, productivity or safety of the health facility.</a:t>
                      </a:r>
                      <a:endParaRPr lang="en-US" altLang="ja-JP" dirty="0" smtClean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858">
                <a:tc>
                  <a:txBody>
                    <a:bodyPr/>
                    <a:lstStyle/>
                    <a:p>
                      <a:pPr algn="l"/>
                      <a:r>
                        <a:rPr lang="en-US" altLang="ja-JP" dirty="0" smtClean="0">
                          <a:solidFill>
                            <a:srgbClr val="000000"/>
                          </a:solidFill>
                          <a:latin typeface="Arial Rounded MT Bold"/>
                          <a:cs typeface="Arial Rounded MT Bold"/>
                        </a:rPr>
                        <a:t>3)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dirty="0" smtClean="0">
                          <a:solidFill>
                            <a:srgbClr val="000000"/>
                          </a:solidFill>
                          <a:latin typeface="Arial Rounded MT Bold"/>
                          <a:cs typeface="Arial Rounded MT Bold"/>
                        </a:rPr>
                        <a:t>Create Flow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Eliminate waste between steps of a process and create smooth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 workflow for high efficiency</a:t>
                      </a:r>
                      <a:endParaRPr lang="en-US" altLang="ja-JP" dirty="0" smtClean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216">
                <a:tc>
                  <a:txBody>
                    <a:bodyPr/>
                    <a:lstStyle/>
                    <a:p>
                      <a:pPr algn="l"/>
                      <a:r>
                        <a:rPr lang="en-US" altLang="ja-JP" dirty="0" smtClean="0">
                          <a:solidFill>
                            <a:srgbClr val="000000"/>
                          </a:solidFill>
                          <a:latin typeface="Arial Rounded MT Bold"/>
                          <a:cs typeface="Arial Rounded MT Bold"/>
                        </a:rPr>
                        <a:t>4)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dirty="0" smtClean="0">
                          <a:solidFill>
                            <a:srgbClr val="000000"/>
                          </a:solidFill>
                          <a:latin typeface="Arial Rounded MT Bold"/>
                          <a:cs typeface="Arial Rounded MT Bold"/>
                        </a:rPr>
                        <a:t>Establish Pull system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 Unicode MS"/>
                          <a:cs typeface="Arial Unicode MS"/>
                        </a:rPr>
                        <a:t>Allow the patient to receive or request services</a:t>
                      </a:r>
                      <a:r>
                        <a:rPr kumimoji="1" lang="en-US" altLang="ja-JP" baseline="0" dirty="0" smtClean="0">
                          <a:latin typeface="Arial Unicode MS"/>
                          <a:cs typeface="Arial Unicode MS"/>
                        </a:rPr>
                        <a:t> if and when need. </a:t>
                      </a:r>
                      <a:endParaRPr kumimoji="1" lang="ja-JP" altLang="en-US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245">
                <a:tc>
                  <a:txBody>
                    <a:bodyPr/>
                    <a:lstStyle/>
                    <a:p>
                      <a:pPr algn="l"/>
                      <a:r>
                        <a:rPr lang="en-US" altLang="ja-JP" dirty="0" smtClean="0">
                          <a:solidFill>
                            <a:srgbClr val="000000"/>
                          </a:solidFill>
                          <a:latin typeface="Arial Rounded MT Bold"/>
                          <a:cs typeface="Arial Rounded MT Bold"/>
                        </a:rPr>
                        <a:t>5)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dirty="0" smtClean="0">
                          <a:solidFill>
                            <a:srgbClr val="000000"/>
                          </a:solidFill>
                          <a:latin typeface="Arial Rounded MT Bold"/>
                          <a:cs typeface="Arial Rounded MT Bold"/>
                        </a:rPr>
                        <a:t>Pursuit Perfection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Continuously adapt to an ever-changing environment and patients’ needs in order to deliver high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/>
                          <a:ea typeface="+mn-ea"/>
                          <a:cs typeface="Arial Unicode MS"/>
                        </a:rPr>
                        <a:t> quality of health services.</a:t>
                      </a:r>
                      <a:endParaRPr lang="en-US" altLang="ja-JP" dirty="0" smtClean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93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0675" y="274638"/>
            <a:ext cx="8229600" cy="854396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Arial Rounded MT Bold"/>
                <a:cs typeface="Arial Rounded MT Bold"/>
              </a:rPr>
              <a:t>An example 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>of</a:t>
            </a:r>
            <a:r>
              <a:rPr lang="ja-JP" altLang="en-US" sz="3600" dirty="0" smtClean="0">
                <a:latin typeface="Arial Rounded MT Bold"/>
                <a:cs typeface="Arial Rounded MT Bold"/>
              </a:rPr>
              <a:t>　</a:t>
            </a:r>
            <a:r>
              <a:rPr lang="en-US" altLang="ja-JP" sz="3600" dirty="0">
                <a:latin typeface="Arial Rounded MT Bold"/>
                <a:cs typeface="Arial Rounded MT Bold"/>
              </a:rPr>
              <a:t>Define 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>Value </a:t>
            </a:r>
            <a:endParaRPr kumimoji="1" lang="ja-JP" altLang="en-US" sz="3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87" y="1400705"/>
            <a:ext cx="5994400" cy="49623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521" y="1617135"/>
            <a:ext cx="1523999" cy="103631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953" y="1400705"/>
            <a:ext cx="1509120" cy="136228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6561" y="2807876"/>
            <a:ext cx="2685651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2400" i="1" dirty="0" smtClean="0">
                <a:latin typeface="Arial Unicode MS"/>
                <a:cs typeface="Arial Unicode MS"/>
              </a:rPr>
              <a:t>Long waiting time </a:t>
            </a:r>
          </a:p>
          <a:p>
            <a:pPr>
              <a:lnSpc>
                <a:spcPct val="80000"/>
              </a:lnSpc>
            </a:pPr>
            <a:r>
              <a:rPr lang="en-US" altLang="ja-JP" sz="2400" i="1" dirty="0" smtClean="0">
                <a:latin typeface="Arial Unicode MS"/>
                <a:cs typeface="Arial Unicode MS"/>
              </a:rPr>
              <a:t>for consultancy?</a:t>
            </a:r>
            <a:endParaRPr kumimoji="1" lang="ja-JP" altLang="en-US" sz="2400" i="1" dirty="0">
              <a:latin typeface="Arial Unicode MS"/>
              <a:cs typeface="Arial Unicode M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3876" y="3075641"/>
            <a:ext cx="3093858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kumimoji="1" lang="en-US" altLang="ja-JP" sz="2400" i="1" dirty="0" smtClean="0">
                <a:latin typeface="Arial Unicode MS"/>
                <a:cs typeface="Arial Unicode MS"/>
              </a:rPr>
              <a:t>Good communication and explanation of treatment?</a:t>
            </a:r>
            <a:endParaRPr kumimoji="1" lang="ja-JP" altLang="en-US" sz="2400" i="1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402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629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An example of map value stream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18849773"/>
              </p:ext>
            </p:extLst>
          </p:nvPr>
        </p:nvGraphicFramePr>
        <p:xfrm>
          <a:off x="457200" y="1329262"/>
          <a:ext cx="8178801" cy="3970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09607" y="1608663"/>
            <a:ext cx="5271846" cy="46166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 Rounded MT Bold"/>
                <a:cs typeface="Arial Rounded MT Bold"/>
              </a:rPr>
              <a:t>“Process of seen patients at OPD” </a:t>
            </a:r>
            <a:endParaRPr kumimoji="1" lang="ja-JP" alt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" y="5600178"/>
            <a:ext cx="8400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Arial Unicode MS"/>
                <a:cs typeface="Arial Unicode MS"/>
              </a:rPr>
              <a:t>Are all the steps necessary ?</a:t>
            </a:r>
          </a:p>
          <a:p>
            <a:r>
              <a:rPr lang="en-US" altLang="ja-JP" sz="2400" i="1" dirty="0" smtClean="0">
                <a:latin typeface="Arial Unicode MS"/>
                <a:cs typeface="Arial Unicode MS"/>
              </a:rPr>
              <a:t>Are there any steps can be eliminated or change for better?</a:t>
            </a:r>
            <a:endParaRPr kumimoji="1" lang="ja-JP" altLang="en-US" sz="2400" i="1" dirty="0">
              <a:latin typeface="Arial Unicode MS"/>
              <a:cs typeface="Arial Unicode M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438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629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An example of create “flow”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64664164"/>
              </p:ext>
            </p:extLst>
          </p:nvPr>
        </p:nvGraphicFramePr>
        <p:xfrm>
          <a:off x="457200" y="1329262"/>
          <a:ext cx="8178801" cy="3970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829733" y="1659462"/>
            <a:ext cx="4989918" cy="461665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 Rounded MT Bold"/>
                <a:cs typeface="Arial Rounded MT Bold"/>
              </a:rPr>
              <a:t>Process of seen patients at OPD </a:t>
            </a:r>
            <a:endParaRPr kumimoji="1" lang="ja-JP" alt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0934" y="5159912"/>
            <a:ext cx="7298266" cy="1015663"/>
          </a:xfrm>
          <a:prstGeom prst="rect">
            <a:avLst/>
          </a:prstGeom>
          <a:ln w="63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 Unicode MS"/>
                <a:cs typeface="Arial Unicode MS"/>
              </a:rPr>
              <a:t>Registration can be divided into 2 lanes: </a:t>
            </a:r>
          </a:p>
          <a:p>
            <a:pPr marL="711200" indent="-457200">
              <a:buAutoNum type="arabicParenR"/>
            </a:pPr>
            <a:r>
              <a:rPr kumimoji="1" lang="en-US" altLang="ja-JP" sz="2000" dirty="0" smtClean="0">
                <a:latin typeface="Arial Unicode MS"/>
                <a:cs typeface="Arial Unicode MS"/>
              </a:rPr>
              <a:t>Registration of new patients, and </a:t>
            </a:r>
          </a:p>
          <a:p>
            <a:pPr marL="711200" indent="-457200">
              <a:buAutoNum type="arabicParenR"/>
            </a:pPr>
            <a:r>
              <a:rPr lang="en-US" altLang="ja-JP" sz="2000" dirty="0">
                <a:latin typeface="Arial Unicode MS"/>
                <a:cs typeface="Arial Unicode MS"/>
              </a:rPr>
              <a:t>Registration of </a:t>
            </a:r>
            <a:r>
              <a:rPr lang="en-US" altLang="ja-JP" sz="2000" dirty="0" smtClean="0">
                <a:latin typeface="Arial Unicode MS"/>
                <a:cs typeface="Arial Unicode MS"/>
              </a:rPr>
              <a:t>returning patients for smooth registration</a:t>
            </a:r>
            <a:endParaRPr kumimoji="1" lang="en-US" altLang="ja-JP" sz="2000" dirty="0" smtClean="0">
              <a:latin typeface="Arial Unicode MS"/>
              <a:cs typeface="Arial Unicode MS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H="1" flipV="1">
            <a:off x="1185333" y="4318000"/>
            <a:ext cx="423334" cy="1168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840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Rounded MT Bold"/>
                <a:cs typeface="Arial Rounded MT Bold"/>
              </a:rPr>
              <a:t>How can we apply Lean Principles?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176053-A104-744D-AA65-FBBF73DF7AE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55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latin typeface="Arial Rounded MT Bold"/>
                <a:cs typeface="Arial Rounded MT Bold"/>
              </a:rPr>
              <a:t>Objectives</a:t>
            </a:r>
            <a:r>
              <a:rPr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4000" dirty="0" smtClean="0">
                <a:latin typeface="Arial Rounded MT Bold"/>
                <a:cs typeface="Arial Rounded MT Bold"/>
              </a:rPr>
              <a:t>of</a:t>
            </a:r>
            <a:r>
              <a:rPr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4000" dirty="0" smtClean="0">
                <a:latin typeface="Arial Rounded MT Bold"/>
                <a:cs typeface="Arial Rounded MT Bold"/>
              </a:rPr>
              <a:t>the</a:t>
            </a:r>
            <a:r>
              <a:rPr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4000" dirty="0" smtClean="0">
                <a:latin typeface="Arial Rounded MT Bold"/>
                <a:cs typeface="Arial Rounded MT Bold"/>
              </a:rPr>
              <a:t>session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dirty="0" smtClean="0">
                <a:latin typeface="Arial Unicode MS"/>
                <a:cs typeface="Arial Unicode MS"/>
              </a:rPr>
              <a:t>At the end of the session, trainees are </a:t>
            </a:r>
            <a:r>
              <a:rPr kumimoji="1" lang="en-US" altLang="ja-JP" smtClean="0">
                <a:latin typeface="Arial Unicode MS"/>
                <a:cs typeface="Arial Unicode MS"/>
              </a:rPr>
              <a:t>able to:</a:t>
            </a:r>
            <a:endParaRPr kumimoji="1" lang="en-US" altLang="ja-JP" dirty="0" smtClean="0">
              <a:latin typeface="Arial Unicode MS"/>
              <a:cs typeface="Arial Unicode MS"/>
            </a:endParaRPr>
          </a:p>
          <a:p>
            <a:pPr marL="514350" indent="-514350">
              <a:buFont typeface="+mj-lt"/>
              <a:buAutoNum type="arabicParenR"/>
            </a:pPr>
            <a:r>
              <a:rPr kumimoji="1" lang="en-US" altLang="ja-JP" dirty="0" smtClean="0">
                <a:latin typeface="Arial Unicode MS"/>
                <a:cs typeface="Arial Unicode MS"/>
              </a:rPr>
              <a:t>Understand the philosophy on lean management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ja-JP" dirty="0" smtClean="0">
                <a:latin typeface="Arial Unicode MS"/>
                <a:cs typeface="Arial Unicode MS"/>
              </a:rPr>
              <a:t>Describe the relation between 5S-KAIZEN and Lean management</a:t>
            </a:r>
          </a:p>
          <a:p>
            <a:pPr marL="514350" indent="-514350">
              <a:buFont typeface="+mj-lt"/>
              <a:buAutoNum type="arabicParenR"/>
            </a:pPr>
            <a:r>
              <a:rPr kumimoji="1" lang="en-US" altLang="ja-JP" dirty="0" smtClean="0">
                <a:latin typeface="Arial Unicode MS"/>
                <a:cs typeface="Arial Unicode MS"/>
              </a:rPr>
              <a:t>Describe what is lean tools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ja-JP" dirty="0" smtClean="0">
                <a:latin typeface="Arial Unicode MS"/>
                <a:cs typeface="Arial Unicode MS"/>
              </a:rPr>
              <a:t>Describe the importance of thinking and acting in lean management for health care improvement in Tanzania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342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Use “Lean Tools”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7690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>
                <a:latin typeface="Arial Unicode MS"/>
                <a:cs typeface="Arial Unicode MS"/>
              </a:rPr>
              <a:t>Lean tools are essential for accelerating the practice of lean management.</a:t>
            </a:r>
          </a:p>
          <a:p>
            <a:r>
              <a:rPr lang="en-US" altLang="ja-JP" dirty="0" smtClean="0">
                <a:latin typeface="Arial Unicode MS"/>
                <a:cs typeface="Arial Unicode MS"/>
              </a:rPr>
              <a:t>There are over 50 lean tools that organization can adopt for lean management</a:t>
            </a:r>
          </a:p>
          <a:p>
            <a:r>
              <a:rPr lang="en-US" altLang="ja-JP" dirty="0" smtClean="0">
                <a:latin typeface="Arial Unicode MS"/>
                <a:cs typeface="Arial Unicode MS"/>
              </a:rPr>
              <a:t>Lean </a:t>
            </a:r>
            <a:r>
              <a:rPr lang="en-US" altLang="ja-JP" u="sng" dirty="0" smtClean="0">
                <a:latin typeface="Arial Unicode MS"/>
                <a:cs typeface="Arial Unicode MS"/>
              </a:rPr>
              <a:t>tools can be selected </a:t>
            </a:r>
            <a:r>
              <a:rPr lang="en-US" altLang="ja-JP" dirty="0" smtClean="0">
                <a:latin typeface="Arial Unicode MS"/>
                <a:cs typeface="Arial Unicode MS"/>
              </a:rPr>
              <a:t>based on the characteristic of organization and services provided</a:t>
            </a:r>
          </a:p>
          <a:p>
            <a:r>
              <a:rPr lang="en-US" altLang="ja-JP" dirty="0" smtClean="0">
                <a:latin typeface="Arial Unicode MS"/>
                <a:cs typeface="Arial Unicode MS"/>
              </a:rPr>
              <a:t>It is important to know how to use each lean tool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34534" y="6119223"/>
            <a:ext cx="7230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2000" dirty="0">
                <a:latin typeface="Arial Unicode MS"/>
                <a:cs typeface="Arial Unicode MS"/>
              </a:rPr>
              <a:t>Possible to obtain lots of lean tools </a:t>
            </a:r>
            <a:r>
              <a:rPr lang="en-US" altLang="ja-JP" sz="2000" dirty="0" smtClean="0">
                <a:latin typeface="Arial Unicode MS"/>
                <a:cs typeface="Arial Unicode MS"/>
              </a:rPr>
              <a:t>from:</a:t>
            </a: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  <a:hlinkClick r:id="rId2"/>
              </a:rPr>
              <a:t>http</a:t>
            </a:r>
            <a:r>
              <a:rPr lang="en-US" altLang="ja-JP" sz="2000" dirty="0">
                <a:latin typeface="Arial Unicode MS"/>
                <a:cs typeface="Arial Unicode MS"/>
                <a:hlinkClick r:id="rId2"/>
              </a:rPr>
              <a:t>://www.systems2win.com/solutions/</a:t>
            </a:r>
            <a:r>
              <a:rPr lang="en-US" altLang="ja-JP" sz="2000" dirty="0" smtClean="0">
                <a:latin typeface="Arial Unicode MS"/>
                <a:cs typeface="Arial Unicode MS"/>
                <a:hlinkClick r:id="rId2"/>
              </a:rPr>
              <a:t>lean.htm</a:t>
            </a:r>
            <a:endParaRPr lang="en-US" altLang="ja-JP" sz="2000" dirty="0">
              <a:latin typeface="Arial Unicode MS"/>
              <a:cs typeface="Arial Unicode M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133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939189" y="2891813"/>
            <a:ext cx="7157899" cy="32756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057620" y="125406"/>
            <a:ext cx="5007643" cy="26855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600" dirty="0" smtClean="0">
              <a:latin typeface="Arial Narrow"/>
              <a:cs typeface="Arial Narrow"/>
            </a:endParaRPr>
          </a:p>
          <a:p>
            <a:pPr algn="ctr"/>
            <a:endParaRPr lang="en-US" altLang="ja-JP" sz="1600" dirty="0">
              <a:latin typeface="Arial Narrow"/>
              <a:cs typeface="Arial Narrow"/>
            </a:endParaRPr>
          </a:p>
          <a:p>
            <a:pPr algn="ctr"/>
            <a:endParaRPr kumimoji="1" lang="en-US" altLang="ja-JP" sz="1600" dirty="0" smtClean="0">
              <a:latin typeface="Arial Narrow"/>
              <a:cs typeface="Arial Narrow"/>
            </a:endParaRPr>
          </a:p>
          <a:p>
            <a:pPr algn="ctr"/>
            <a:endParaRPr lang="en-US" altLang="ja-JP" sz="1600" dirty="0">
              <a:latin typeface="Arial Narrow"/>
              <a:cs typeface="Arial Narrow"/>
            </a:endParaRPr>
          </a:p>
          <a:p>
            <a:pPr algn="ctr"/>
            <a:endParaRPr kumimoji="1" lang="en-US" altLang="ja-JP" sz="1600" dirty="0" smtClean="0">
              <a:latin typeface="Arial Narrow"/>
              <a:cs typeface="Arial Narrow"/>
            </a:endParaRPr>
          </a:p>
          <a:p>
            <a:pPr algn="ctr"/>
            <a:endParaRPr lang="en-US" altLang="ja-JP" sz="1600" dirty="0">
              <a:latin typeface="Arial Narrow"/>
              <a:cs typeface="Arial Narrow"/>
            </a:endParaRPr>
          </a:p>
          <a:p>
            <a:pPr algn="ctr"/>
            <a:endParaRPr kumimoji="1" lang="en-US" altLang="ja-JP" sz="1600" dirty="0" smtClean="0">
              <a:latin typeface="Arial Narrow"/>
              <a:cs typeface="Arial Narrow"/>
            </a:endParaRPr>
          </a:p>
          <a:p>
            <a:pPr algn="ctr"/>
            <a:endParaRPr kumimoji="1" lang="en-US" altLang="ja-JP" sz="1600" dirty="0" smtClean="0">
              <a:latin typeface="Arial Narrow"/>
              <a:cs typeface="Arial Narrow"/>
            </a:endParaRPr>
          </a:p>
          <a:p>
            <a:pPr algn="ctr"/>
            <a:endParaRPr lang="en-US" altLang="ja-JP" sz="1600" dirty="0">
              <a:latin typeface="Arial Narrow"/>
              <a:cs typeface="Arial Narrow"/>
            </a:endParaRPr>
          </a:p>
          <a:p>
            <a:pPr algn="ctr"/>
            <a:endParaRPr lang="en-US" altLang="ja-JP" sz="1600" dirty="0">
              <a:latin typeface="Arial Narrow"/>
              <a:cs typeface="Arial Narrow"/>
            </a:endParaRPr>
          </a:p>
          <a:p>
            <a:pPr algn="ctr"/>
            <a:r>
              <a:rPr kumimoji="1" lang="en-US" altLang="ja-JP" sz="1600" b="1" dirty="0" smtClean="0">
                <a:latin typeface="Arial Rounded MT Bold"/>
                <a:cs typeface="Arial Rounded MT Bold"/>
              </a:rPr>
              <a:t>Continuous improvement 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3805" y="710942"/>
            <a:ext cx="443058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b="1" dirty="0" smtClean="0">
                <a:latin typeface="Arial Narrow"/>
                <a:cs typeface="Arial Narrow"/>
              </a:rPr>
              <a:t>Patient focused</a:t>
            </a:r>
            <a:endParaRPr kumimoji="1" lang="ja-JP" altLang="en-US" b="1" dirty="0">
              <a:latin typeface="Arial Narrow"/>
              <a:cs typeface="Arial Narrow"/>
            </a:endParaRPr>
          </a:p>
        </p:txBody>
      </p:sp>
      <p:sp>
        <p:nvSpPr>
          <p:cNvPr id="7" name="上矢印 6"/>
          <p:cNvSpPr/>
          <p:nvPr/>
        </p:nvSpPr>
        <p:spPr>
          <a:xfrm>
            <a:off x="4027477" y="1294180"/>
            <a:ext cx="1241087" cy="397441"/>
          </a:xfrm>
          <a:prstGeom prst="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 Narrow"/>
              <a:cs typeface="Arial Narrow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393805" y="1773464"/>
            <a:ext cx="1399831" cy="6998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Arial Narrow"/>
                <a:cs typeface="Arial Narrow"/>
              </a:rPr>
              <a:t>Eliminate waste</a:t>
            </a:r>
            <a:endParaRPr kumimoji="1"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926457" y="1773464"/>
            <a:ext cx="1399831" cy="6998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Arial Narrow"/>
                <a:cs typeface="Arial Narrow"/>
              </a:rPr>
              <a:t>Simplify</a:t>
            </a:r>
          </a:p>
          <a:p>
            <a:pPr algn="ctr"/>
            <a:r>
              <a:rPr lang="en-US" altLang="ja-JP" sz="1600" dirty="0" smtClean="0">
                <a:latin typeface="Arial Narrow"/>
                <a:cs typeface="Arial Narrow"/>
              </a:rPr>
              <a:t>everything</a:t>
            </a:r>
            <a:endParaRPr kumimoji="1"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424556" y="1773464"/>
            <a:ext cx="1399831" cy="6998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Arial Narrow"/>
                <a:cs typeface="Arial Narrow"/>
              </a:rPr>
              <a:t>Create flow</a:t>
            </a:r>
            <a:endParaRPr kumimoji="1"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242246" y="2992825"/>
            <a:ext cx="2063668" cy="5194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latin typeface="Arial Narrow"/>
                <a:cs typeface="Arial Narrow"/>
              </a:rPr>
              <a:t>Pull system</a:t>
            </a:r>
          </a:p>
          <a:p>
            <a:pPr algn="ctr"/>
            <a:r>
              <a:rPr lang="en-US" altLang="ja-JP" sz="1600" dirty="0" smtClean="0">
                <a:latin typeface="Arial Narrow"/>
                <a:cs typeface="Arial Narrow"/>
              </a:rPr>
              <a:t>(</a:t>
            </a:r>
            <a:r>
              <a:rPr lang="en-US" altLang="ja-JP" sz="1600" dirty="0" err="1" smtClean="0">
                <a:latin typeface="Arial Narrow"/>
                <a:cs typeface="Arial Narrow"/>
              </a:rPr>
              <a:t>Kanban</a:t>
            </a:r>
            <a:r>
              <a:rPr lang="en-US" altLang="ja-JP" sz="1600" dirty="0">
                <a:latin typeface="Arial Narrow"/>
                <a:cs typeface="Arial Narrow"/>
              </a:rPr>
              <a:t>)</a:t>
            </a:r>
            <a:endParaRPr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07692" y="4277122"/>
            <a:ext cx="2063668" cy="5194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latin typeface="Arial Narrow"/>
                <a:cs typeface="Arial Narrow"/>
              </a:rPr>
              <a:t>Standardized work</a:t>
            </a:r>
            <a:endParaRPr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515176" y="4277122"/>
            <a:ext cx="2063668" cy="5194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err="1" smtClean="0">
                <a:latin typeface="Arial Narrow"/>
                <a:cs typeface="Arial Narrow"/>
              </a:rPr>
              <a:t>Takt</a:t>
            </a:r>
            <a:r>
              <a:rPr kumimoji="1" lang="en-US" altLang="ja-JP" sz="1600" dirty="0" smtClean="0">
                <a:latin typeface="Arial Narrow"/>
                <a:cs typeface="Arial Narrow"/>
              </a:rPr>
              <a:t> Time</a:t>
            </a:r>
            <a:endParaRPr kumimoji="1"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236554" y="3627758"/>
            <a:ext cx="2063668" cy="5194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Arial Narrow"/>
                <a:cs typeface="Arial Narrow"/>
              </a:rPr>
              <a:t>Mistake-Proofing</a:t>
            </a:r>
          </a:p>
          <a:p>
            <a:pPr algn="ctr"/>
            <a:r>
              <a:rPr lang="en-US" altLang="ja-JP" sz="1600" dirty="0" smtClean="0">
                <a:latin typeface="Arial Narrow"/>
                <a:cs typeface="Arial Narrow"/>
              </a:rPr>
              <a:t>(</a:t>
            </a:r>
            <a:r>
              <a:rPr lang="en-US" altLang="ja-JP" sz="1600" dirty="0" err="1" smtClean="0">
                <a:latin typeface="Arial Narrow"/>
                <a:cs typeface="Arial Narrow"/>
              </a:rPr>
              <a:t>Poka</a:t>
            </a:r>
            <a:r>
              <a:rPr lang="en-US" altLang="ja-JP" sz="1600" dirty="0" smtClean="0">
                <a:latin typeface="Arial Narrow"/>
                <a:cs typeface="Arial Narrow"/>
              </a:rPr>
              <a:t>-yoke)</a:t>
            </a:r>
            <a:endParaRPr kumimoji="1"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500745" y="2992825"/>
            <a:ext cx="2063668" cy="5194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latin typeface="Arial Narrow"/>
                <a:cs typeface="Arial Narrow"/>
              </a:rPr>
              <a:t>Quick –set up</a:t>
            </a:r>
            <a:endParaRPr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00745" y="3627759"/>
            <a:ext cx="2063668" cy="5194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latin typeface="Arial Narrow"/>
                <a:cs typeface="Arial Narrow"/>
              </a:rPr>
              <a:t>Point of use storage</a:t>
            </a:r>
            <a:endParaRPr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229348" y="4926485"/>
            <a:ext cx="2063668" cy="5194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latin typeface="Arial Narrow"/>
                <a:cs typeface="Arial Narrow"/>
              </a:rPr>
              <a:t>Total Productive Maintenance</a:t>
            </a:r>
            <a:endParaRPr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515176" y="5546988"/>
            <a:ext cx="2063668" cy="5194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latin typeface="Arial Narrow"/>
                <a:cs typeface="Arial Narrow"/>
              </a:rPr>
              <a:t>Value Stream Mapping </a:t>
            </a:r>
            <a:endParaRPr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778122" y="3627759"/>
            <a:ext cx="2063668" cy="5194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Arial Narrow"/>
                <a:cs typeface="Arial Narrow"/>
              </a:rPr>
              <a:t>Batch size reduction</a:t>
            </a:r>
            <a:endParaRPr kumimoji="1"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792553" y="4277122"/>
            <a:ext cx="2063668" cy="5194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Arial Narrow"/>
                <a:cs typeface="Arial Narrow"/>
              </a:rPr>
              <a:t>Problem solving process</a:t>
            </a:r>
          </a:p>
          <a:p>
            <a:pPr algn="ctr"/>
            <a:r>
              <a:rPr lang="en-US" altLang="ja-JP" sz="1600" dirty="0" smtClean="0">
                <a:latin typeface="Arial Narrow"/>
                <a:cs typeface="Arial Narrow"/>
              </a:rPr>
              <a:t>(KAIZEN process)</a:t>
            </a:r>
            <a:endParaRPr kumimoji="1"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5806984" y="4926485"/>
            <a:ext cx="2063668" cy="5194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Arial Narrow"/>
                <a:cs typeface="Arial Narrow"/>
              </a:rPr>
              <a:t>Stopping the line</a:t>
            </a:r>
            <a:endParaRPr kumimoji="1"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1207692" y="5546988"/>
            <a:ext cx="2063668" cy="5194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latin typeface="Arial Narrow"/>
                <a:cs typeface="Arial Narrow"/>
              </a:rPr>
              <a:t>5S approach</a:t>
            </a:r>
            <a:endParaRPr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515176" y="4926485"/>
            <a:ext cx="2063668" cy="5194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latin typeface="Arial Narrow"/>
                <a:cs typeface="Arial Narrow"/>
              </a:rPr>
              <a:t>Visual control</a:t>
            </a:r>
            <a:endParaRPr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810790" y="5546988"/>
            <a:ext cx="2063668" cy="5194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latin typeface="Arial Narrow"/>
                <a:cs typeface="Arial Narrow"/>
              </a:rPr>
              <a:t>Workplace layout</a:t>
            </a:r>
            <a:endParaRPr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778122" y="2992825"/>
            <a:ext cx="2063668" cy="5194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Arial Narrow"/>
                <a:cs typeface="Arial Narrow"/>
              </a:rPr>
              <a:t>Just </a:t>
            </a:r>
            <a:r>
              <a:rPr lang="en-US" altLang="ja-JP" sz="1600" dirty="0" smtClean="0">
                <a:latin typeface="Arial Narrow"/>
                <a:cs typeface="Arial Narrow"/>
              </a:rPr>
              <a:t>In Time</a:t>
            </a:r>
            <a:endParaRPr kumimoji="1" lang="ja-JP" altLang="en-US" sz="1600" dirty="0">
              <a:latin typeface="Arial Narrow"/>
              <a:cs typeface="Arial Narrow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46724" y="6469180"/>
            <a:ext cx="4284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latin typeface="Arial Narrow"/>
                <a:cs typeface="Arial Narrow"/>
              </a:rPr>
              <a:t>Note that tools in the blue box are taught in 5S training </a:t>
            </a:r>
            <a:endParaRPr kumimoji="1" lang="ja-JP" altLang="en-US" sz="1600" i="1" dirty="0">
              <a:latin typeface="Arial Narrow"/>
              <a:cs typeface="Arial Narrow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939189" y="6160465"/>
            <a:ext cx="7157899" cy="308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Arial Unicode MS"/>
                <a:cs typeface="Arial Unicode MS"/>
              </a:rPr>
              <a:t>Lean tools</a:t>
            </a:r>
            <a:endParaRPr kumimoji="1" lang="ja-JP" altLang="en-US" b="1" dirty="0">
              <a:latin typeface="Arial Unicode MS"/>
              <a:cs typeface="Arial Unicode M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030" y="311000"/>
            <a:ext cx="1240606" cy="98318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64413" y="311000"/>
            <a:ext cx="926572" cy="98318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974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Wrap up: Lean process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046055"/>
              </p:ext>
            </p:extLst>
          </p:nvPr>
        </p:nvGraphicFramePr>
        <p:xfrm>
          <a:off x="356181" y="177336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20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Rt_root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189" y="4723799"/>
            <a:ext cx="1763526" cy="642693"/>
          </a:xfrm>
          <a:prstGeom prst="rect">
            <a:avLst/>
          </a:prstGeom>
        </p:spPr>
      </p:pic>
      <p:pic>
        <p:nvPicPr>
          <p:cNvPr id="38" name="Rt_root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100" y="4300448"/>
            <a:ext cx="2370409" cy="2054943"/>
          </a:xfrm>
          <a:prstGeom prst="rect">
            <a:avLst/>
          </a:prstGeom>
        </p:spPr>
      </p:pic>
      <p:pic>
        <p:nvPicPr>
          <p:cNvPr id="40" name="Rt_root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189" y="4602316"/>
            <a:ext cx="1695911" cy="764176"/>
          </a:xfrm>
          <a:prstGeom prst="rect">
            <a:avLst/>
          </a:prstGeom>
        </p:spPr>
      </p:pic>
      <p:pic>
        <p:nvPicPr>
          <p:cNvPr id="42" name="Lt_root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245" y="4523388"/>
            <a:ext cx="1748855" cy="721702"/>
          </a:xfrm>
          <a:prstGeom prst="rect">
            <a:avLst/>
          </a:prstGeom>
        </p:spPr>
      </p:pic>
      <p:pic>
        <p:nvPicPr>
          <p:cNvPr id="44" name="Lt_root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837" y="4512529"/>
            <a:ext cx="1859825" cy="992087"/>
          </a:xfrm>
          <a:prstGeom prst="rect">
            <a:avLst/>
          </a:prstGeom>
        </p:spPr>
      </p:pic>
      <p:pic>
        <p:nvPicPr>
          <p:cNvPr id="46" name="Lt_root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508" y="4402884"/>
            <a:ext cx="2114692" cy="1771542"/>
          </a:xfrm>
          <a:prstGeom prst="rect">
            <a:avLst/>
          </a:prstGeom>
        </p:spPr>
      </p:pic>
      <p:sp>
        <p:nvSpPr>
          <p:cNvPr id="59" name="Brown Gradient"/>
          <p:cNvSpPr/>
          <p:nvPr/>
        </p:nvSpPr>
        <p:spPr>
          <a:xfrm>
            <a:off x="970" y="4859960"/>
            <a:ext cx="9144000" cy="570032"/>
          </a:xfrm>
          <a:prstGeom prst="rect">
            <a:avLst/>
          </a:prstGeom>
          <a:gradFill>
            <a:gsLst>
              <a:gs pos="31000">
                <a:srgbClr val="1E1C11">
                  <a:alpha val="0"/>
                </a:srgbClr>
              </a:gs>
              <a:gs pos="0">
                <a:schemeClr val="bg2">
                  <a:lumMod val="10000"/>
                  <a:alpha val="0"/>
                </a:schemeClr>
              </a:gs>
              <a:gs pos="63000">
                <a:schemeClr val="bg2">
                  <a:lumMod val="10000"/>
                  <a:alpha val="29000"/>
                </a:schemeClr>
              </a:gs>
              <a:gs pos="100000">
                <a:schemeClr val="bg2">
                  <a:lumMod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tree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973" y="617008"/>
            <a:ext cx="4828020" cy="42993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00" y="436539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3638310" y="5245090"/>
            <a:ext cx="754734" cy="5847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5-S</a:t>
            </a:r>
            <a:endParaRPr kumimoji="1" lang="ja-JP" altLang="en-US" sz="32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13729" y="3941219"/>
            <a:ext cx="139894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KAIZEN</a:t>
            </a:r>
            <a:endParaRPr kumimoji="1" lang="ja-JP" alt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26681" y="1898989"/>
            <a:ext cx="3147015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Total Quality Management</a:t>
            </a:r>
            <a:endParaRPr kumimoji="1" lang="ja-JP" altLang="en-US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8262492" y="1046806"/>
            <a:ext cx="935999" cy="5246019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>
                <a:solidFill>
                  <a:schemeClr val="tx1"/>
                </a:solidFill>
                <a:latin typeface="Times New Roman"/>
                <a:cs typeface="Times New Roman"/>
              </a:rPr>
              <a:t>Leadership and team work</a:t>
            </a:r>
            <a:endParaRPr kumimoji="1" lang="ja-JP" alt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" name="上矢印 9"/>
          <p:cNvSpPr/>
          <p:nvPr/>
        </p:nvSpPr>
        <p:spPr>
          <a:xfrm>
            <a:off x="7287710" y="1053351"/>
            <a:ext cx="935999" cy="3245634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>
                <a:solidFill>
                  <a:schemeClr val="tx1"/>
                </a:solidFill>
                <a:latin typeface="Times New Roman"/>
                <a:cs typeface="Times New Roman"/>
              </a:rPr>
              <a:t>Quality of services and management </a:t>
            </a:r>
            <a:endParaRPr kumimoji="1" lang="ja-JP" alt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287710" y="4406270"/>
            <a:ext cx="935999" cy="1878168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>
                <a:solidFill>
                  <a:srgbClr val="000000"/>
                </a:solidFill>
                <a:latin typeface="Times New Roman"/>
                <a:cs typeface="Times New Roman"/>
              </a:rPr>
              <a:t>Working environment</a:t>
            </a:r>
            <a:endParaRPr kumimoji="1" lang="ja-JP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ストライプ矢印 12"/>
          <p:cNvSpPr/>
          <p:nvPr/>
        </p:nvSpPr>
        <p:spPr>
          <a:xfrm rot="16200000">
            <a:off x="3632448" y="4726774"/>
            <a:ext cx="780166" cy="3282275"/>
          </a:xfrm>
          <a:prstGeom prst="stripedRightArrow">
            <a:avLst>
              <a:gd name="adj1" fmla="val 50000"/>
              <a:gd name="adj2" fmla="val 47064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ja-JP" sz="20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Positive attitude</a:t>
            </a:r>
            <a:endParaRPr kumimoji="1" lang="ja-JP" altLang="en-US" sz="2000" b="1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0426">
            <a:off x="1697365" y="3448374"/>
            <a:ext cx="1658941" cy="109981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37316" y="3167662"/>
            <a:ext cx="1509944" cy="871521"/>
          </a:xfrm>
          <a:prstGeom prst="rect">
            <a:avLst/>
          </a:prstGeom>
          <a:solidFill>
            <a:srgbClr val="3366FF">
              <a:alpha val="0"/>
            </a:srgbClr>
          </a:solidFill>
          <a:ln>
            <a:solidFill>
              <a:srgbClr val="0000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1400" dirty="0" smtClean="0">
                <a:latin typeface="Book Antiqua"/>
                <a:cs typeface="Book Antiqua"/>
              </a:rPr>
              <a:t>Leadership and </a:t>
            </a:r>
          </a:p>
          <a:p>
            <a:pPr>
              <a:lnSpc>
                <a:spcPct val="90000"/>
              </a:lnSpc>
            </a:pPr>
            <a:r>
              <a:rPr kumimoji="1" lang="en-US" altLang="ja-JP" sz="1400" dirty="0" smtClean="0">
                <a:latin typeface="Book Antiqua"/>
                <a:cs typeface="Book Antiqua"/>
              </a:rPr>
              <a:t>commitment of</a:t>
            </a:r>
          </a:p>
          <a:p>
            <a:pPr algn="ctr">
              <a:lnSpc>
                <a:spcPct val="90000"/>
              </a:lnSpc>
            </a:pPr>
            <a:r>
              <a:rPr lang="en-US" altLang="ja-JP" sz="1400" dirty="0" smtClean="0">
                <a:latin typeface="Book Antiqua"/>
                <a:cs typeface="Book Antiqua"/>
              </a:rPr>
              <a:t>hospital management</a:t>
            </a:r>
            <a:r>
              <a:rPr kumimoji="1" lang="en-US" altLang="ja-JP" sz="1400" dirty="0" smtClean="0">
                <a:latin typeface="Book Antiqua"/>
                <a:cs typeface="Book Antiqua"/>
              </a:rPr>
              <a:t> </a:t>
            </a:r>
            <a:endParaRPr kumimoji="1" lang="ja-JP" altLang="en-US" sz="1400" dirty="0">
              <a:latin typeface="Book Antiqua"/>
              <a:cs typeface="Book Antiqu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0751" y="2752244"/>
            <a:ext cx="203752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Lean Management</a:t>
            </a:r>
            <a:endParaRPr kumimoji="1" lang="ja-JP" altLang="en-US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4" name="直線矢印コネクタ 13"/>
          <p:cNvCxnSpPr>
            <a:stCxn id="20" idx="3"/>
            <a:endCxn id="7" idx="1"/>
          </p:cNvCxnSpPr>
          <p:nvPr/>
        </p:nvCxnSpPr>
        <p:spPr>
          <a:xfrm>
            <a:off x="2178275" y="2936910"/>
            <a:ext cx="1135454" cy="1235142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887102" y="913185"/>
            <a:ext cx="4224233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Highly Reliable Organization (HRO)</a:t>
            </a:r>
            <a:endParaRPr kumimoji="1" lang="ja-JP" altLang="en-US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直線矢印コネクタ 4"/>
          <p:cNvCxnSpPr>
            <a:stCxn id="8" idx="0"/>
            <a:endCxn id="22" idx="2"/>
          </p:cNvCxnSpPr>
          <p:nvPr/>
        </p:nvCxnSpPr>
        <p:spPr>
          <a:xfrm flipH="1" flipV="1">
            <a:off x="3999219" y="1313295"/>
            <a:ext cx="970" cy="585694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7" idx="0"/>
            <a:endCxn id="8" idx="2"/>
          </p:cNvCxnSpPr>
          <p:nvPr/>
        </p:nvCxnSpPr>
        <p:spPr>
          <a:xfrm flipH="1" flipV="1">
            <a:off x="4000189" y="2299099"/>
            <a:ext cx="13011" cy="164212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6" idx="0"/>
            <a:endCxn id="7" idx="2"/>
          </p:cNvCxnSpPr>
          <p:nvPr/>
        </p:nvCxnSpPr>
        <p:spPr>
          <a:xfrm flipH="1" flipV="1">
            <a:off x="4013200" y="4402884"/>
            <a:ext cx="2477" cy="842206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下矢印 44"/>
          <p:cNvSpPr/>
          <p:nvPr/>
        </p:nvSpPr>
        <p:spPr>
          <a:xfrm>
            <a:off x="6538925" y="2954048"/>
            <a:ext cx="860885" cy="132536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ja-JP" dirty="0" smtClean="0">
                <a:solidFill>
                  <a:schemeClr val="tx1"/>
                </a:solidFill>
                <a:latin typeface="Times New Roman"/>
                <a:cs typeface="Times New Roman"/>
              </a:rPr>
              <a:t>Wastes</a:t>
            </a:r>
            <a:endParaRPr kumimoji="1" lang="ja-JP" alt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738" y="206142"/>
            <a:ext cx="89679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latin typeface="Arial Rounded MT Bold"/>
                <a:cs typeface="Arial Rounded MT Bold"/>
              </a:rPr>
              <a:t>Lean management and 5S-KAIZEN-TQM Approach</a:t>
            </a:r>
            <a:endParaRPr kumimoji="1" lang="ja-JP" alt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839200" y="2150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810938" y="3601177"/>
            <a:ext cx="1592523" cy="871521"/>
          </a:xfrm>
          <a:prstGeom prst="rect">
            <a:avLst/>
          </a:prstGeom>
          <a:solidFill>
            <a:schemeClr val="bg1"/>
          </a:solidFill>
          <a:ln>
            <a:solidFill>
              <a:srgbClr val="0000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400" dirty="0" smtClean="0">
                <a:latin typeface="Book Antiqua"/>
                <a:cs typeface="Book Antiqua"/>
              </a:rPr>
              <a:t>Positive mindset for improvement of quality among frontline workers</a:t>
            </a:r>
            <a:endParaRPr kumimoji="1" lang="en-US" altLang="ja-JP" sz="1400" dirty="0" smtClean="0">
              <a:latin typeface="Book Antiqua"/>
              <a:cs typeface="Book Antiqua"/>
            </a:endParaRPr>
          </a:p>
        </p:txBody>
      </p:sp>
      <p:sp>
        <p:nvSpPr>
          <p:cNvPr id="31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176053-A104-744D-AA65-FBBF73DF7AE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34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923383" y="507871"/>
            <a:ext cx="6981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Arial Rounded MT Bold"/>
                <a:cs typeface="Arial Rounded MT Bold"/>
              </a:rPr>
              <a:t>A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>chieve “Lean” </a:t>
            </a:r>
            <a:r>
              <a:rPr lang="en-US" altLang="ja-JP" sz="3600" dirty="0">
                <a:latin typeface="Arial Rounded MT Bold"/>
                <a:cs typeface="Arial Rounded MT Bold"/>
              </a:rPr>
              <a:t>with 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>“KAIZEN”</a:t>
            </a:r>
            <a:endParaRPr lang="ja-JP" altLang="en-US" sz="3600" dirty="0">
              <a:latin typeface="Arial Rounded MT Bold"/>
              <a:cs typeface="Arial Rounded MT Bold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682" y="2202105"/>
            <a:ext cx="1934602" cy="265427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47" y="1538923"/>
            <a:ext cx="2853267" cy="36436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72533" y="5544511"/>
            <a:ext cx="8432800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ja-JP" sz="2800" i="1" dirty="0" smtClean="0"/>
              <a:t>Continues Quality Improvement and </a:t>
            </a:r>
            <a:r>
              <a:rPr lang="en-US" altLang="ja-JP" sz="2800" i="1" dirty="0"/>
              <a:t>o</a:t>
            </a:r>
            <a:r>
              <a:rPr lang="en-US" altLang="ja-JP" sz="2800" i="1" dirty="0" smtClean="0"/>
              <a:t>pen </a:t>
            </a:r>
            <a:r>
              <a:rPr lang="en-US" altLang="ja-JP" sz="2800" i="1" dirty="0"/>
              <a:t>q</a:t>
            </a:r>
            <a:r>
              <a:rPr lang="en-US" altLang="ja-JP" sz="2800" i="1" dirty="0" smtClean="0"/>
              <a:t>uality spiral concepts achieve “Lean management”</a:t>
            </a:r>
            <a:endParaRPr kumimoji="1" lang="ja-JP" altLang="en-US" sz="2800" i="1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910" y="3334913"/>
            <a:ext cx="1108940" cy="152146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157" y="2883097"/>
            <a:ext cx="1438252" cy="1973282"/>
          </a:xfrm>
          <a:prstGeom prst="rect">
            <a:avLst/>
          </a:prstGeom>
        </p:spPr>
      </p:pic>
      <p:sp>
        <p:nvSpPr>
          <p:cNvPr id="8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337945"/>
            <a:ext cx="2133600" cy="365125"/>
          </a:xfrm>
        </p:spPr>
        <p:txBody>
          <a:bodyPr/>
          <a:lstStyle/>
          <a:p>
            <a:fld id="{B5176053-A104-744D-AA65-FBBF73DF7AE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022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5800" y="1268824"/>
            <a:ext cx="7772400" cy="1470025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Rounded MT Bold"/>
                <a:cs typeface="Arial Rounded MT Bold"/>
              </a:rPr>
              <a:t>Thank you for listening !</a:t>
            </a:r>
            <a:br>
              <a:rPr kumimoji="1" lang="en-US" altLang="ja-JP" sz="4000" dirty="0" smtClean="0">
                <a:latin typeface="Arial Rounded MT Bold"/>
                <a:cs typeface="Arial Rounded MT Bold"/>
              </a:rPr>
            </a:br>
            <a:r>
              <a:rPr lang="en-US" altLang="ja-JP" sz="4000" dirty="0" smtClean="0">
                <a:latin typeface="Arial Unicode MS"/>
                <a:cs typeface="Arial Unicode MS"/>
              </a:rPr>
              <a:t>any question?</a:t>
            </a:r>
            <a:endParaRPr kumimoji="1" lang="ja-JP" altLang="en-US" sz="4000" dirty="0">
              <a:latin typeface="Arial Unicode MS"/>
              <a:cs typeface="Arial Unicode M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362" y="3059225"/>
            <a:ext cx="2391274" cy="24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9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3600" dirty="0">
                <a:latin typeface="Arial Rounded MT Bold"/>
                <a:cs typeface="Arial Rounded MT Bold"/>
              </a:rPr>
              <a:t>E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>nvironment surrounding</a:t>
            </a:r>
            <a:r>
              <a:rPr lang="en-US" altLang="ja-JP" sz="3600" dirty="0">
                <a:latin typeface="Arial Rounded MT Bold"/>
                <a:cs typeface="Arial Rounded MT Bold"/>
              </a:rPr>
              <a:t> 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/>
            </a:r>
            <a:br>
              <a:rPr lang="en-US" altLang="ja-JP" sz="3600" dirty="0" smtClean="0">
                <a:latin typeface="Arial Rounded MT Bold"/>
                <a:cs typeface="Arial Rounded MT Bold"/>
              </a:rPr>
            </a:br>
            <a:r>
              <a:rPr lang="en-US" altLang="ja-JP" sz="3600" dirty="0" smtClean="0">
                <a:latin typeface="Arial Rounded MT Bold"/>
                <a:cs typeface="Arial Rounded MT Bold"/>
              </a:rPr>
              <a:t>health services in TZ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48909"/>
          </a:xfrm>
        </p:spPr>
        <p:txBody>
          <a:bodyPr/>
          <a:lstStyle/>
          <a:p>
            <a:r>
              <a:rPr lang="en-US" altLang="ja-JP" sz="2800" dirty="0" smtClean="0">
                <a:latin typeface="Arial Unicode MS"/>
                <a:cs typeface="Arial Unicode MS"/>
              </a:rPr>
              <a:t>Although Tanzanian health sector has </a:t>
            </a:r>
            <a:r>
              <a:rPr lang="en-US" altLang="ja-JP" sz="2800" dirty="0">
                <a:latin typeface="Arial Unicode MS"/>
                <a:cs typeface="Arial Unicode MS"/>
              </a:rPr>
              <a:t>made significant progress over </a:t>
            </a:r>
            <a:r>
              <a:rPr lang="en-US" altLang="ja-JP" sz="2800" dirty="0" smtClean="0">
                <a:latin typeface="Arial Unicode MS"/>
                <a:cs typeface="Arial Unicode MS"/>
              </a:rPr>
              <a:t>the last several </a:t>
            </a:r>
            <a:r>
              <a:rPr lang="en-US" altLang="ja-JP" sz="2800" dirty="0">
                <a:latin typeface="Arial Unicode MS"/>
                <a:cs typeface="Arial Unicode MS"/>
              </a:rPr>
              <a:t>years, </a:t>
            </a:r>
            <a:r>
              <a:rPr lang="en-US" altLang="ja-JP" sz="2800" dirty="0" smtClean="0">
                <a:latin typeface="Arial Unicode MS"/>
                <a:cs typeface="Arial Unicode MS"/>
              </a:rPr>
              <a:t>there </a:t>
            </a:r>
            <a:r>
              <a:rPr lang="en-US" altLang="ja-JP" sz="2800" dirty="0">
                <a:latin typeface="Arial Unicode MS"/>
                <a:cs typeface="Arial Unicode MS"/>
              </a:rPr>
              <a:t>are many significant challenges that still need to be addressed, including: </a:t>
            </a:r>
            <a:endParaRPr lang="en-US" altLang="ja-JP" sz="2800" dirty="0" smtClean="0">
              <a:latin typeface="Arial Unicode MS"/>
              <a:cs typeface="Arial Unicode MS"/>
            </a:endParaRPr>
          </a:p>
          <a:p>
            <a:pPr marL="857250" lvl="1" indent="-457200"/>
            <a:r>
              <a:rPr lang="en-US" altLang="ja-JP" sz="2400" dirty="0" smtClean="0">
                <a:latin typeface="Arial Unicode MS"/>
                <a:cs typeface="Arial Unicode MS"/>
              </a:rPr>
              <a:t>Health resources (HRH, financial, commodities…) shortage</a:t>
            </a:r>
          </a:p>
          <a:p>
            <a:pPr marL="857250" lvl="1" indent="-457200"/>
            <a:r>
              <a:rPr lang="en-US" altLang="ja-JP" sz="2400" dirty="0" smtClean="0">
                <a:latin typeface="Arial Unicode MS"/>
                <a:cs typeface="Arial Unicode MS"/>
              </a:rPr>
              <a:t>Low quality of health services</a:t>
            </a:r>
          </a:p>
          <a:p>
            <a:pPr marL="857250" lvl="1" indent="-457200"/>
            <a:r>
              <a:rPr lang="en-US" altLang="ja-JP" sz="2400" dirty="0" smtClean="0">
                <a:latin typeface="Arial Unicode MS"/>
                <a:cs typeface="Arial Unicode MS"/>
              </a:rPr>
              <a:t>Low reliability of the public health facility</a:t>
            </a:r>
            <a:endParaRPr lang="en-US" altLang="ja-JP" sz="2400" dirty="0">
              <a:latin typeface="Arial Unicode MS"/>
              <a:cs typeface="Arial Unicode M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79346" y="5649109"/>
            <a:ext cx="6260673" cy="875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8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However, we cannot stop providing </a:t>
            </a:r>
          </a:p>
          <a:p>
            <a:pPr>
              <a:lnSpc>
                <a:spcPct val="90000"/>
              </a:lnSpc>
            </a:pPr>
            <a:r>
              <a:rPr kumimoji="1" lang="en-US" altLang="ja-JP" sz="28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health services to the community</a:t>
            </a:r>
            <a:endParaRPr kumimoji="1" lang="ja-JP" altLang="en-US" sz="28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75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Rounded MT Bold"/>
                <a:cs typeface="Arial Rounded MT Bold"/>
              </a:rPr>
              <a:t>What should we do for </a:t>
            </a:r>
            <a:br>
              <a:rPr kumimoji="1" lang="en-US" altLang="ja-JP" sz="4000" dirty="0" smtClean="0">
                <a:latin typeface="Arial Rounded MT Bold"/>
                <a:cs typeface="Arial Rounded MT Bold"/>
              </a:rPr>
            </a:br>
            <a:r>
              <a:rPr kumimoji="1" lang="en-US" altLang="ja-JP" sz="4000" dirty="0" smtClean="0">
                <a:latin typeface="Arial Rounded MT Bold"/>
                <a:cs typeface="Arial Rounded MT Bold"/>
              </a:rPr>
              <a:t>improvement of the situation? 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176053-A104-744D-AA65-FBBF73DF7AE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61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右矢印 7"/>
          <p:cNvSpPr/>
          <p:nvPr/>
        </p:nvSpPr>
        <p:spPr>
          <a:xfrm rot="188397">
            <a:off x="-256376" y="2281274"/>
            <a:ext cx="8044493" cy="4461727"/>
          </a:xfrm>
          <a:prstGeom prst="rightArrow">
            <a:avLst>
              <a:gd name="adj1" fmla="val 36213"/>
              <a:gd name="adj2" fmla="val 81599"/>
            </a:avLst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57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57000"/>
                </a:schemeClr>
              </a:gs>
            </a:gsLst>
            <a:lin ang="16200000" scaled="0"/>
            <a:tileRect/>
          </a:gradFill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70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3600" dirty="0" smtClean="0">
                <a:latin typeface="Arial Rounded MT Bold"/>
                <a:cs typeface="Arial Rounded MT Bold"/>
              </a:rPr>
              <a:t>Think “out of box” and</a:t>
            </a:r>
            <a:br>
              <a:rPr kumimoji="1" lang="en-US" altLang="ja-JP" sz="3600" dirty="0" smtClean="0">
                <a:latin typeface="Arial Rounded MT Bold"/>
                <a:cs typeface="Arial Rounded MT Bold"/>
              </a:rPr>
            </a:br>
            <a:r>
              <a:rPr kumimoji="1" lang="en-US" altLang="ja-JP" sz="3600" dirty="0" smtClean="0">
                <a:latin typeface="Arial Rounded MT Bold"/>
                <a:cs typeface="Arial Rounded MT Bold"/>
              </a:rPr>
              <a:t>break through 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72" y="4358134"/>
            <a:ext cx="1498484" cy="177197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816" y="3021246"/>
            <a:ext cx="1959367" cy="175223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3" name="図 2" descr="light_bulb_sketch_400_clr_1417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242" y="2064304"/>
            <a:ext cx="956941" cy="95694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204" y="1183613"/>
            <a:ext cx="3306796" cy="26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9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466825" y="2510006"/>
            <a:ext cx="8233751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>
                <a:latin typeface="Arial Unicode MS"/>
                <a:cs typeface="Arial Unicode MS"/>
              </a:rPr>
              <a:t>Answer is …</a:t>
            </a:r>
            <a:br>
              <a:rPr kumimoji="1" lang="en-US" altLang="ja-JP" sz="4000" dirty="0" smtClean="0">
                <a:latin typeface="Arial Unicode MS"/>
                <a:cs typeface="Arial Unicode MS"/>
              </a:rPr>
            </a:br>
            <a:r>
              <a:rPr kumimoji="1" lang="en-US" altLang="ja-JP" sz="6000" dirty="0" smtClean="0">
                <a:solidFill>
                  <a:srgbClr val="0000C2"/>
                </a:solidFill>
                <a:latin typeface="Arial Unicode MS"/>
                <a:cs typeface="Arial Unicode MS"/>
              </a:rPr>
              <a:t>“</a:t>
            </a:r>
            <a:r>
              <a:rPr lang="en-US" altLang="ja-JP" sz="6000" dirty="0" smtClean="0">
                <a:solidFill>
                  <a:srgbClr val="0000C2"/>
                </a:solidFill>
                <a:latin typeface="Arial Unicode MS"/>
                <a:cs typeface="Arial Unicode MS"/>
              </a:rPr>
              <a:t>Lean Management”</a:t>
            </a:r>
            <a:endParaRPr kumimoji="1" lang="ja-JP" altLang="en-US" sz="6000" dirty="0">
              <a:solidFill>
                <a:srgbClr val="0000C2"/>
              </a:solidFill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176053-A104-744D-AA65-FBBF73DF7AE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29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80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ja-JP" sz="3600" dirty="0">
                <a:latin typeface="Arial Rounded MT Bold"/>
                <a:cs typeface="Arial Rounded MT Bold"/>
              </a:rPr>
              <a:t>What is the difference between 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/>
            </a:r>
            <a:br>
              <a:rPr lang="en-US" altLang="ja-JP" sz="3600" dirty="0" smtClean="0">
                <a:latin typeface="Arial Rounded MT Bold"/>
                <a:cs typeface="Arial Rounded MT Bold"/>
              </a:rPr>
            </a:br>
            <a:r>
              <a:rPr lang="en-US" altLang="ja-JP" sz="3600" dirty="0" smtClean="0">
                <a:latin typeface="Arial Rounded MT Bold"/>
                <a:cs typeface="Arial Rounded MT Bold"/>
              </a:rPr>
              <a:t>Kaizen </a:t>
            </a:r>
            <a:r>
              <a:rPr lang="en-US" altLang="ja-JP" sz="3600" dirty="0">
                <a:latin typeface="Arial Rounded MT Bold"/>
                <a:cs typeface="Arial Rounded MT Bold"/>
              </a:rPr>
              <a:t>and Lean?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124168"/>
              </p:ext>
            </p:extLst>
          </p:nvPr>
        </p:nvGraphicFramePr>
        <p:xfrm>
          <a:off x="162430" y="1151465"/>
          <a:ext cx="8874515" cy="5308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2416"/>
                <a:gridCol w="2554561"/>
                <a:gridCol w="2266646"/>
                <a:gridCol w="231089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Rounded MT Bold"/>
                          <a:cs typeface="Arial Rounded MT Bold"/>
                        </a:rPr>
                        <a:t>KAIZEN</a:t>
                      </a:r>
                      <a:endParaRPr kumimoji="1" lang="ja-JP" altLang="en-US" sz="16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Rounded MT Bold"/>
                          <a:cs typeface="Arial Rounded MT Bold"/>
                        </a:rPr>
                        <a:t>Lean</a:t>
                      </a:r>
                      <a:r>
                        <a:rPr kumimoji="1" lang="en-US" altLang="ja-JP" sz="1600" baseline="0" dirty="0" smtClean="0">
                          <a:latin typeface="Arial Rounded MT Bold"/>
                          <a:cs typeface="Arial Rounded MT Bold"/>
                        </a:rPr>
                        <a:t> Management</a:t>
                      </a:r>
                      <a:endParaRPr kumimoji="1" lang="ja-JP" altLang="en-US" sz="160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latin typeface="Arial Rounded MT Bold"/>
                          <a:cs typeface="Arial Rounded MT Bold"/>
                        </a:rPr>
                        <a:t>Six Sigma</a:t>
                      </a:r>
                      <a:endParaRPr kumimoji="1" lang="ja-JP" alt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="1" dirty="0" smtClean="0">
                          <a:latin typeface="Arial Unicode MS"/>
                          <a:cs typeface="Arial Unicode MS"/>
                        </a:rPr>
                        <a:t>Origin</a:t>
                      </a:r>
                      <a:endParaRPr kumimoji="1" lang="ja-JP" altLang="en-US" sz="1400" b="1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i="0" dirty="0" smtClean="0">
                          <a:latin typeface="Arial Unicode MS"/>
                          <a:cs typeface="Arial Unicode MS"/>
                        </a:rPr>
                        <a:t>Japanese</a:t>
                      </a:r>
                      <a:r>
                        <a:rPr kumimoji="1" lang="en-US" altLang="ja-JP" sz="1400" i="0" baseline="0" dirty="0" smtClean="0">
                          <a:latin typeface="Arial Unicode MS"/>
                          <a:cs typeface="Arial Unicode MS"/>
                        </a:rPr>
                        <a:t> TQC and Toyota Production system</a:t>
                      </a:r>
                      <a:endParaRPr kumimoji="1" lang="ja-JP" altLang="en-US" sz="1400" i="0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management philosophy developed from Toyota Production System (TPS)</a:t>
                      </a:r>
                      <a:endParaRPr kumimoji="1" lang="ja-JP" altLang="en-US" sz="1400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set of techniques and tools for process improvement. Developed by Motorola in 1986.</a:t>
                      </a:r>
                      <a:endParaRPr kumimoji="1" lang="ja-JP" altLang="en-US" sz="1400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="1" dirty="0" smtClean="0">
                          <a:latin typeface="Arial Unicode MS"/>
                          <a:cs typeface="Arial Unicode MS"/>
                        </a:rPr>
                        <a:t>Definition</a:t>
                      </a:r>
                      <a:endParaRPr kumimoji="1" lang="ja-JP" altLang="en-US" sz="1400" b="1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 smtClean="0">
                          <a:latin typeface="Arial Unicode MS"/>
                          <a:cs typeface="Arial Unicode MS"/>
                        </a:rPr>
                        <a:t>A problem solving process.</a:t>
                      </a:r>
                      <a:r>
                        <a:rPr kumimoji="1" lang="en-US" altLang="ja-JP" sz="1400" baseline="0" dirty="0" smtClean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focuses on eliminating waste, improving productivity, and achieving sustained continual improvement in targeted activities and processes of an organization.</a:t>
                      </a:r>
                      <a:endParaRPr kumimoji="1" lang="en-US" altLang="ja-JP" sz="1400" dirty="0" smtClean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focused on improving process speed and quality through reduction of process wastes.</a:t>
                      </a:r>
                      <a:endParaRPr kumimoji="1" lang="ja-JP" altLang="en-US" sz="1400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a disciplined, data-driven approach and methodology for eliminating defects </a:t>
                      </a:r>
                      <a:endParaRPr kumimoji="1" lang="ja-JP" altLang="en-US" sz="1400" dirty="0" smtClean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="1" dirty="0" smtClean="0">
                          <a:latin typeface="Arial Unicode MS"/>
                          <a:cs typeface="Arial Unicode MS"/>
                        </a:rPr>
                        <a:t>Program/activities</a:t>
                      </a:r>
                      <a:r>
                        <a:rPr kumimoji="1" lang="en-US" altLang="ja-JP" sz="1400" b="1" baseline="0" dirty="0" smtClean="0">
                          <a:latin typeface="Arial Unicode MS"/>
                          <a:cs typeface="Arial Unicode MS"/>
                        </a:rPr>
                        <a:t> driven by</a:t>
                      </a:r>
                      <a:endParaRPr kumimoji="1" lang="ja-JP" altLang="en-US" sz="1400" b="1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  <a:latin typeface="Arial Unicode MS"/>
                          <a:cs typeface="Arial Unicode MS"/>
                        </a:rPr>
                        <a:t>Bottom to top</a:t>
                      </a:r>
                    </a:p>
                    <a:p>
                      <a:pPr algn="l"/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  <a:latin typeface="Arial Unicode MS"/>
                          <a:cs typeface="Arial Unicode MS"/>
                        </a:rPr>
                        <a:t>(Bottom up approach)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  <a:latin typeface="Arial Unicode MS"/>
                          <a:cs typeface="Arial Unicode MS"/>
                        </a:rPr>
                        <a:t>Top to bottom </a:t>
                      </a:r>
                    </a:p>
                    <a:p>
                      <a:pPr algn="l"/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  <a:latin typeface="Arial Unicode MS"/>
                          <a:cs typeface="Arial Unicode MS"/>
                        </a:rPr>
                        <a:t>(Top down approach)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Arial Unicode MS"/>
                          <a:cs typeface="Arial Unicode MS"/>
                        </a:rPr>
                        <a:t>Top to bottom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Arial Unicode MS"/>
                          <a:cs typeface="Arial Unicode MS"/>
                        </a:rPr>
                        <a:t>(Top down approach)</a:t>
                      </a:r>
                      <a:endParaRPr kumimoji="1" lang="ja-JP" altLang="en-US" sz="1400" dirty="0" smtClean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="1" dirty="0" smtClean="0">
                          <a:latin typeface="Arial Unicode MS"/>
                          <a:cs typeface="Arial Unicode MS"/>
                        </a:rPr>
                        <a:t>Implementation</a:t>
                      </a:r>
                      <a:r>
                        <a:rPr kumimoji="1" lang="en-US" altLang="ja-JP" sz="1400" b="1" baseline="0" dirty="0" smtClean="0">
                          <a:latin typeface="Arial Unicode MS"/>
                          <a:cs typeface="Arial Unicode MS"/>
                        </a:rPr>
                        <a:t> structure</a:t>
                      </a:r>
                      <a:endParaRPr kumimoji="1" lang="ja-JP" altLang="en-US" sz="1400" b="1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 smtClean="0">
                          <a:latin typeface="Arial Unicode MS"/>
                          <a:cs typeface="Arial Unicode MS"/>
                        </a:rPr>
                        <a:t>Small group activities</a:t>
                      </a:r>
                      <a:r>
                        <a:rPr kumimoji="1" lang="en-US" altLang="ja-JP" sz="1400" baseline="0" dirty="0" smtClean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Arial Unicode MS"/>
                          <a:cs typeface="Arial Unicode MS"/>
                        </a:rPr>
                        <a:t>(QC circle</a:t>
                      </a:r>
                      <a:r>
                        <a:rPr kumimoji="1" lang="en-US" altLang="ja-JP" sz="1400" baseline="0" dirty="0" smtClean="0">
                          <a:latin typeface="Arial Unicode MS"/>
                          <a:cs typeface="Arial Unicode MS"/>
                        </a:rPr>
                        <a:t> / QIT / WIT)</a:t>
                      </a:r>
                      <a:endParaRPr kumimoji="1" lang="ja-JP" altLang="en-US" sz="1400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 smtClean="0">
                          <a:latin typeface="Arial Unicode MS"/>
                          <a:cs typeface="Arial Unicode MS"/>
                        </a:rPr>
                        <a:t>Lean Teams</a:t>
                      </a:r>
                    </a:p>
                    <a:p>
                      <a:pPr algn="l"/>
                      <a:r>
                        <a:rPr kumimoji="1" lang="en-US" altLang="ja-JP" sz="1200" kern="1200" dirty="0" smtClean="0">
                          <a:solidFill>
                            <a:schemeClr val="tx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Problem-Solving and Self Directed Work Teams are the most common types</a:t>
                      </a:r>
                      <a:endParaRPr kumimoji="1" lang="ja-JP" altLang="en-US" sz="1200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 smtClean="0">
                          <a:latin typeface="Arial Unicode MS"/>
                          <a:cs typeface="Arial Unicode MS"/>
                        </a:rPr>
                        <a:t>Black, Green, Yellow belts</a:t>
                      </a:r>
                      <a:endParaRPr kumimoji="1" lang="ja-JP" altLang="en-US" sz="1400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="1" dirty="0" smtClean="0">
                          <a:latin typeface="Arial Unicode MS"/>
                          <a:cs typeface="Arial Unicode MS"/>
                        </a:rPr>
                        <a:t>Tools used for the approach</a:t>
                      </a:r>
                      <a:endParaRPr kumimoji="1" lang="ja-JP" altLang="en-US" sz="1400" b="1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 smtClean="0">
                          <a:latin typeface="Arial Unicode MS"/>
                          <a:cs typeface="Arial Unicode MS"/>
                        </a:rPr>
                        <a:t>Use QC 7 tools and New QC 7 tools</a:t>
                      </a:r>
                      <a:endParaRPr kumimoji="1" lang="ja-JP" altLang="en-US" sz="1400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 smtClean="0">
                          <a:latin typeface="Arial Unicode MS"/>
                          <a:cs typeface="Arial Unicode MS"/>
                        </a:rPr>
                        <a:t>Lean Tools (5S, </a:t>
                      </a:r>
                      <a:r>
                        <a:rPr kumimoji="1" lang="en-US" altLang="ja-JP" sz="1400" dirty="0" err="1" smtClean="0">
                          <a:latin typeface="Arial Unicode MS"/>
                          <a:cs typeface="Arial Unicode MS"/>
                        </a:rPr>
                        <a:t>Kanban</a:t>
                      </a:r>
                      <a:r>
                        <a:rPr kumimoji="1" lang="en-US" altLang="ja-JP" sz="1400" dirty="0" smtClean="0">
                          <a:latin typeface="Arial Unicode MS"/>
                          <a:cs typeface="Arial Unicode MS"/>
                        </a:rPr>
                        <a:t>, </a:t>
                      </a:r>
                      <a:r>
                        <a:rPr kumimoji="1" lang="en-US" altLang="ja-JP" sz="1400" dirty="0" err="1" smtClean="0">
                          <a:latin typeface="Arial Unicode MS"/>
                          <a:cs typeface="Arial Unicode MS"/>
                        </a:rPr>
                        <a:t>Andon</a:t>
                      </a:r>
                      <a:r>
                        <a:rPr kumimoji="1" lang="en-US" altLang="ja-JP" sz="1400" dirty="0" smtClean="0">
                          <a:latin typeface="Arial Unicode MS"/>
                          <a:cs typeface="Arial Unicode MS"/>
                        </a:rPr>
                        <a:t>, JIT, TPM, etc.)</a:t>
                      </a:r>
                      <a:endParaRPr kumimoji="1" lang="ja-JP" altLang="en-US" sz="1400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DMAIC, Statistical approach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="1" dirty="0" smtClean="0">
                          <a:latin typeface="Arial Unicode MS"/>
                          <a:cs typeface="Arial Unicode MS"/>
                        </a:rPr>
                        <a:t>Developed/Conceptualized by</a:t>
                      </a:r>
                      <a:endParaRPr kumimoji="1" lang="ja-JP" altLang="en-US" sz="1400" b="1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 smtClean="0">
                          <a:latin typeface="Arial Unicode MS"/>
                          <a:cs typeface="Arial Unicode MS"/>
                        </a:rPr>
                        <a:t>Masaaki</a:t>
                      </a:r>
                      <a:r>
                        <a:rPr kumimoji="1" lang="en-US" altLang="ja-JP" sz="1400" baseline="0" dirty="0" smtClean="0">
                          <a:latin typeface="Arial Unicode MS"/>
                          <a:cs typeface="Arial Unicode MS"/>
                        </a:rPr>
                        <a:t> Imai and Toyota Motors</a:t>
                      </a:r>
                      <a:endParaRPr kumimoji="1" lang="ja-JP" altLang="en-US" sz="1400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400" dirty="0" smtClean="0">
                          <a:latin typeface="Arial Unicode MS"/>
                          <a:cs typeface="Arial Unicode MS"/>
                        </a:rPr>
                        <a:t>Womack, Jones and </a:t>
                      </a:r>
                      <a:r>
                        <a:rPr lang="en-US" altLang="ja-JP" sz="1400" dirty="0" err="1" smtClean="0">
                          <a:latin typeface="Arial Unicode MS"/>
                          <a:cs typeface="Arial Unicode MS"/>
                        </a:rPr>
                        <a:t>Roos</a:t>
                      </a:r>
                      <a:r>
                        <a:rPr lang="en-US" altLang="ja-JP" sz="1400" dirty="0" smtClean="0">
                          <a:latin typeface="Arial Unicode MS"/>
                          <a:cs typeface="Arial Unicode MS"/>
                        </a:rPr>
                        <a:t>, MIT</a:t>
                      </a:r>
                      <a:endParaRPr kumimoji="1" lang="ja-JP" altLang="en-US" sz="1400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latin typeface="Arial Unicode MS"/>
                          <a:ea typeface="+mn-ea"/>
                          <a:cs typeface="Arial Unicode MS"/>
                        </a:rPr>
                        <a:t>Bill Smith at Motorola</a:t>
                      </a:r>
                      <a:endParaRPr kumimoji="1" lang="ja-JP" altLang="en-US" sz="1400" dirty="0">
                        <a:latin typeface="Arial Unicode MS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13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352518"/>
            <a:ext cx="8229600" cy="864542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Two ways communication</a:t>
            </a:r>
            <a:r>
              <a:rPr lang="en-US" altLang="ja-JP" sz="3600" dirty="0">
                <a:latin typeface="Arial Rounded MT Bold"/>
                <a:cs typeface="Arial Rounded MT Bold"/>
              </a:rPr>
              <a:t> 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>and</a:t>
            </a:r>
            <a:br>
              <a:rPr lang="en-US" altLang="ja-JP" sz="3600" dirty="0" smtClean="0">
                <a:latin typeface="Arial Rounded MT Bold"/>
                <a:cs typeface="Arial Rounded MT Bold"/>
              </a:rPr>
            </a:br>
            <a:r>
              <a:rPr lang="en-US" altLang="ja-JP" sz="3600" dirty="0" smtClean="0">
                <a:latin typeface="Arial Rounded MT Bold"/>
                <a:cs typeface="Arial Rounded MT Bold"/>
              </a:rPr>
              <a:t> improve organization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33" y="1394266"/>
            <a:ext cx="5471534" cy="496972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1890" y="1803835"/>
            <a:ext cx="2351350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KAIZEN approach</a:t>
            </a:r>
          </a:p>
          <a:p>
            <a:pPr algn="ctr"/>
            <a:r>
              <a:rPr kumimoji="1" lang="en-US" altLang="ja-JP" sz="2000" dirty="0" smtClean="0">
                <a:latin typeface="Arial Unicode MS"/>
                <a:cs typeface="Arial Unicode MS"/>
              </a:rPr>
              <a:t>From </a:t>
            </a:r>
            <a:r>
              <a:rPr kumimoji="1" lang="en-US" altLang="ja-JP" sz="2000" b="1" u="sng" dirty="0" smtClean="0">
                <a:latin typeface="Arial Unicode MS"/>
                <a:cs typeface="Arial Unicode MS"/>
              </a:rPr>
              <a:t>bottom to top</a:t>
            </a:r>
            <a:endParaRPr kumimoji="1" lang="ja-JP" altLang="en-US" sz="2000" b="1" u="sng" dirty="0">
              <a:latin typeface="Arial Unicode MS"/>
              <a:cs typeface="Arial Unicode M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29050" y="1907167"/>
            <a:ext cx="2480166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Lean Management</a:t>
            </a:r>
          </a:p>
          <a:p>
            <a:pPr algn="ctr"/>
            <a:r>
              <a:rPr kumimoji="1" lang="en-US" altLang="ja-JP" sz="2000" dirty="0" smtClean="0">
                <a:latin typeface="Arial Unicode MS"/>
                <a:cs typeface="Arial Unicode MS"/>
              </a:rPr>
              <a:t>From </a:t>
            </a:r>
            <a:r>
              <a:rPr kumimoji="1" lang="en-US" altLang="ja-JP" sz="2000" b="1" u="sng" dirty="0" smtClean="0">
                <a:latin typeface="Arial Unicode MS"/>
                <a:cs typeface="Arial Unicode MS"/>
              </a:rPr>
              <a:t>top to bottom</a:t>
            </a:r>
            <a:endParaRPr kumimoji="1" lang="ja-JP" altLang="en-US" sz="2000" b="1" u="sng" dirty="0">
              <a:latin typeface="Arial Unicode MS"/>
              <a:cs typeface="Arial Unicode M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29050" y="2801320"/>
            <a:ext cx="246094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 smtClean="0">
                <a:latin typeface="Arial Unicode MS"/>
                <a:cs typeface="Arial Unicode MS"/>
              </a:rPr>
              <a:t>Managers need to know </a:t>
            </a:r>
          </a:p>
          <a:p>
            <a:pPr algn="ctr"/>
            <a:r>
              <a:rPr kumimoji="1" lang="en-US" altLang="ja-JP" b="1" i="1" dirty="0" smtClean="0">
                <a:latin typeface="Arial Unicode MS"/>
                <a:cs typeface="Arial Unicode MS"/>
              </a:rPr>
              <a:t>“Lean management” </a:t>
            </a:r>
            <a:r>
              <a:rPr kumimoji="1" lang="en-US" altLang="ja-JP" i="1" dirty="0" smtClean="0">
                <a:latin typeface="Arial Unicode MS"/>
                <a:cs typeface="Arial Unicode MS"/>
              </a:rPr>
              <a:t>to guide workers for </a:t>
            </a:r>
            <a:r>
              <a:rPr lang="en-US" altLang="ja-JP" i="1" dirty="0" smtClean="0">
                <a:latin typeface="Arial Unicode MS"/>
                <a:cs typeface="Arial Unicode MS"/>
              </a:rPr>
              <a:t>Improvement of  work flow and productivity</a:t>
            </a:r>
            <a:r>
              <a:rPr kumimoji="1" lang="en-US" altLang="ja-JP" i="1" dirty="0" smtClean="0">
                <a:latin typeface="Arial Unicode MS"/>
                <a:cs typeface="Arial Unicode MS"/>
              </a:rPr>
              <a:t> </a:t>
            </a:r>
            <a:endParaRPr kumimoji="1" lang="ja-JP" altLang="en-US" i="1" dirty="0">
              <a:latin typeface="Arial Unicode MS"/>
              <a:cs typeface="Arial Unicode M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1890" y="2646072"/>
            <a:ext cx="235135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 smtClean="0">
                <a:latin typeface="Arial Unicode MS"/>
                <a:cs typeface="Arial Unicode MS"/>
              </a:rPr>
              <a:t>Workers should have positive mindset, and trying to make workplace and services better </a:t>
            </a:r>
            <a:r>
              <a:rPr kumimoji="1" lang="en-US" altLang="ja-JP" i="1" dirty="0" smtClean="0">
                <a:latin typeface="Arial Rounded MT Bold"/>
                <a:cs typeface="Arial Rounded MT Bold"/>
              </a:rPr>
              <a:t>(</a:t>
            </a:r>
            <a:r>
              <a:rPr lang="en-US" altLang="ja-JP" i="1" dirty="0" smtClean="0">
                <a:latin typeface="Arial Rounded MT Bold"/>
                <a:cs typeface="Arial Rounded MT Bold"/>
              </a:rPr>
              <a:t>“</a:t>
            </a:r>
            <a:r>
              <a:rPr lang="en-US" altLang="ja-JP" i="1" dirty="0">
                <a:latin typeface="Arial Rounded MT Bold"/>
                <a:cs typeface="Arial Rounded MT Bold"/>
              </a:rPr>
              <a:t>KAIZEN mind</a:t>
            </a:r>
            <a:r>
              <a:rPr lang="en-US" altLang="ja-JP" i="1" dirty="0" smtClean="0">
                <a:latin typeface="Arial Rounded MT Bold"/>
                <a:cs typeface="Arial Rounded MT Bold"/>
              </a:rPr>
              <a:t>”)</a:t>
            </a:r>
            <a:endParaRPr kumimoji="1" lang="ja-JP" altLang="en-US" i="1" dirty="0">
              <a:latin typeface="Arial Rounded MT Bold"/>
              <a:cs typeface="Arial Rounded MT Bold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987113" y="2370667"/>
            <a:ext cx="601820" cy="56658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930650" y="2292351"/>
            <a:ext cx="717550" cy="72745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96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What is “Lean thinking”?</a:t>
            </a:r>
            <a:br>
              <a:rPr kumimoji="1" lang="en-US" altLang="ja-JP" sz="3600" dirty="0" smtClean="0">
                <a:latin typeface="Arial Rounded MT Bold"/>
                <a:cs typeface="Arial Rounded MT Bold"/>
              </a:rPr>
            </a:br>
            <a:r>
              <a:rPr lang="en-US" altLang="ja-JP" sz="2000" dirty="0" smtClean="0">
                <a:latin typeface="Arial Rounded MT Bold"/>
                <a:cs typeface="Arial Rounded MT Bold"/>
              </a:rPr>
              <a:t>Basic concept for Lean management</a:t>
            </a:r>
            <a:endParaRPr kumimoji="1" lang="ja-JP" alt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6563" y="1600200"/>
            <a:ext cx="8671381" cy="4525963"/>
          </a:xfrm>
        </p:spPr>
        <p:txBody>
          <a:bodyPr/>
          <a:lstStyle/>
          <a:p>
            <a:r>
              <a:rPr lang="en-US" altLang="ja-JP" sz="2800" dirty="0">
                <a:latin typeface="Arial Unicode MS"/>
                <a:cs typeface="Arial Unicode MS"/>
              </a:rPr>
              <a:t>A</a:t>
            </a:r>
            <a:r>
              <a:rPr lang="en-US" altLang="ja-JP" sz="2800" dirty="0" smtClean="0">
                <a:latin typeface="Arial Unicode MS"/>
                <a:cs typeface="Arial Unicode MS"/>
              </a:rPr>
              <a:t> </a:t>
            </a:r>
            <a:r>
              <a:rPr lang="en-US" altLang="ja-JP" sz="2800" dirty="0">
                <a:latin typeface="Arial Unicode MS"/>
                <a:cs typeface="Arial Unicode MS"/>
              </a:rPr>
              <a:t>business methodology which aims to provide a new way to think about </a:t>
            </a:r>
            <a:r>
              <a:rPr lang="en-US" altLang="ja-JP" sz="2800" dirty="0" smtClean="0">
                <a:latin typeface="Arial Unicode MS"/>
                <a:cs typeface="Arial Unicode MS"/>
              </a:rPr>
              <a:t>how </a:t>
            </a:r>
            <a:r>
              <a:rPr lang="en-US" altLang="ja-JP" sz="2800" dirty="0">
                <a:latin typeface="Arial Unicode MS"/>
                <a:cs typeface="Arial Unicode MS"/>
              </a:rPr>
              <a:t>to organize human activities </a:t>
            </a:r>
            <a:r>
              <a:rPr lang="en-US" altLang="ja-JP" sz="2800" u="sng" dirty="0">
                <a:latin typeface="Arial Unicode MS"/>
                <a:cs typeface="Arial Unicode MS"/>
              </a:rPr>
              <a:t>to deliver more benefits to society and value to individuals while eliminating waste</a:t>
            </a:r>
            <a:r>
              <a:rPr lang="en-US" altLang="ja-JP" sz="2800" dirty="0" smtClean="0">
                <a:latin typeface="Arial Unicode MS"/>
                <a:cs typeface="Arial Unicode MS"/>
              </a:rPr>
              <a:t>.</a:t>
            </a:r>
          </a:p>
          <a:p>
            <a:endParaRPr kumimoji="1" lang="ja-JP" altLang="en-US" dirty="0">
              <a:latin typeface="Arial Unicode MS"/>
              <a:cs typeface="Arial Unicode M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068" y="5105365"/>
            <a:ext cx="1882140" cy="175263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65293" y="3582118"/>
            <a:ext cx="7484547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b="1" dirty="0" smtClean="0">
                <a:latin typeface="Arial Unicode MS"/>
                <a:cs typeface="Arial Unicode MS"/>
              </a:rPr>
              <a:t>Simple definition is:</a:t>
            </a:r>
            <a:endParaRPr lang="en-US" altLang="ja-JP" sz="2800" b="1" dirty="0">
              <a:latin typeface="Arial Unicode MS"/>
              <a:cs typeface="Arial Unicode MS"/>
            </a:endParaRPr>
          </a:p>
          <a:p>
            <a:pPr lvl="1"/>
            <a:r>
              <a:rPr lang="en-US" altLang="ja-JP" sz="2800" dirty="0">
                <a:latin typeface="Arial Unicode MS"/>
                <a:cs typeface="Arial Unicode MS"/>
              </a:rPr>
              <a:t>“</a:t>
            </a:r>
            <a:r>
              <a:rPr lang="en-US" altLang="ja-JP" sz="2800" i="1" dirty="0">
                <a:latin typeface="Arial Unicode MS"/>
                <a:cs typeface="Arial Unicode MS"/>
              </a:rPr>
              <a:t>Becoming ‘lean’ is a process of eliminating waste with the goal of creating value.” </a:t>
            </a:r>
            <a:endParaRPr lang="en-US" altLang="ja-JP" sz="2800" dirty="0">
              <a:latin typeface="Arial Unicode MS"/>
              <a:cs typeface="Arial Unicode M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886905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5811</TotalTime>
  <Words>1475</Words>
  <Application>Microsoft Macintosh PowerPoint</Application>
  <PresentationFormat>画面に合わせる (4:3)</PresentationFormat>
  <Paragraphs>266</Paragraphs>
  <Slides>25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ホワイト</vt:lpstr>
      <vt:lpstr>Lean Management</vt:lpstr>
      <vt:lpstr>Objectives of the session</vt:lpstr>
      <vt:lpstr>Environment surrounding  health services in TZ</vt:lpstr>
      <vt:lpstr>What should we do for  improvement of the situation? </vt:lpstr>
      <vt:lpstr>Think “out of box” and break through </vt:lpstr>
      <vt:lpstr>Answer is … “Lean Management”</vt:lpstr>
      <vt:lpstr>What is the difference between  Kaizen and Lean?</vt:lpstr>
      <vt:lpstr>Two ways communication and  improve organization</vt:lpstr>
      <vt:lpstr>What is “Lean thinking”? Basic concept for Lean management</vt:lpstr>
      <vt:lpstr>How can we eliminate “wastes”? Different types of waste in your organization</vt:lpstr>
      <vt:lpstr>7 types of wastes in work place</vt:lpstr>
      <vt:lpstr>“Muri”, “Mura”, “Muda”</vt:lpstr>
      <vt:lpstr>What should be used for elimination of wastes?</vt:lpstr>
      <vt:lpstr>PowerPoint プレゼンテーション</vt:lpstr>
      <vt:lpstr>Lean Principles Mental Model for lean thinking</vt:lpstr>
      <vt:lpstr>An example of　Define Value </vt:lpstr>
      <vt:lpstr>An example of map value stream</vt:lpstr>
      <vt:lpstr>An example of create “flow”</vt:lpstr>
      <vt:lpstr>How can we apply Lean Principles?</vt:lpstr>
      <vt:lpstr>Use “Lean Tools”</vt:lpstr>
      <vt:lpstr>PowerPoint プレゼンテーション</vt:lpstr>
      <vt:lpstr>Wrap up: Lean process</vt:lpstr>
      <vt:lpstr>PowerPoint プレゼンテーション</vt:lpstr>
      <vt:lpstr>Achieve “Lean” with “KAIZEN”</vt:lpstr>
      <vt:lpstr>Thank you for listening ! any question?</vt:lpstr>
    </vt:vector>
  </TitlesOfParts>
  <Company>JICA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Management</dc:title>
  <dc:creator>久裕 石島</dc:creator>
  <cp:lastModifiedBy>宮本 勝行</cp:lastModifiedBy>
  <cp:revision>122</cp:revision>
  <cp:lastPrinted>2015-09-03T08:52:21Z</cp:lastPrinted>
  <dcterms:created xsi:type="dcterms:W3CDTF">2015-06-29T12:13:33Z</dcterms:created>
  <dcterms:modified xsi:type="dcterms:W3CDTF">2015-09-09T17:28:00Z</dcterms:modified>
</cp:coreProperties>
</file>