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4" r:id="rId3"/>
    <p:sldId id="258" r:id="rId4"/>
    <p:sldId id="299" r:id="rId5"/>
    <p:sldId id="261" r:id="rId6"/>
    <p:sldId id="262" r:id="rId7"/>
    <p:sldId id="266" r:id="rId8"/>
    <p:sldId id="306" r:id="rId9"/>
    <p:sldId id="267" r:id="rId10"/>
    <p:sldId id="269" r:id="rId11"/>
    <p:sldId id="270" r:id="rId12"/>
    <p:sldId id="271" r:id="rId13"/>
    <p:sldId id="300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301" r:id="rId28"/>
    <p:sldId id="288" r:id="rId29"/>
    <p:sldId id="294" r:id="rId30"/>
    <p:sldId id="297" r:id="rId31"/>
    <p:sldId id="298" r:id="rId32"/>
    <p:sldId id="307" r:id="rId33"/>
    <p:sldId id="293" r:id="rId34"/>
  </p:sldIdLst>
  <p:sldSz cx="9144000" cy="6858000" type="screen4x3"/>
  <p:notesSz cx="6834188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B0FFE9"/>
    <a:srgbClr val="FFDEF1"/>
    <a:srgbClr val="F4E78F"/>
    <a:srgbClr val="FB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33" autoAdjust="0"/>
  </p:normalViewPr>
  <p:slideViewPr>
    <p:cSldViewPr>
      <p:cViewPr varScale="1">
        <p:scale>
          <a:sx n="77" d="100"/>
          <a:sy n="77" d="100"/>
        </p:scale>
        <p:origin x="-2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7E32F-2534-E846-98B2-A92F734196D2}" type="datetimeFigureOut">
              <a:rPr kumimoji="1" lang="ja-JP" altLang="en-US" smtClean="0"/>
              <a:pPr/>
              <a:t>15/09/09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F0AB-F54F-164E-AD64-E66228FAA04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410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CFF54-3352-44CE-BA18-9F13559403DE}" type="datetimeFigureOut">
              <a:rPr lang="en-US" smtClean="0"/>
              <a:pPr/>
              <a:t>15/09/09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6AD85-7752-4F33-B03F-34F3683632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253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ja-JP">
                <a:latin typeface="Calibri" charset="0"/>
              </a:rPr>
              <a:t>This slide indicates or explains how managers at health facilities are facing different kinds of problems.</a:t>
            </a:r>
          </a:p>
          <a:p>
            <a:pPr>
              <a:spcBef>
                <a:spcPct val="0"/>
              </a:spcBef>
            </a:pPr>
            <a:r>
              <a:rPr lang="en-US" altLang="ja-JP">
                <a:latin typeface="Calibri" charset="0"/>
              </a:rPr>
              <a:t>Ask the participants  if they do agree with the above situation.</a:t>
            </a:r>
          </a:p>
          <a:p>
            <a:pPr>
              <a:spcBef>
                <a:spcPct val="0"/>
              </a:spcBef>
            </a:pPr>
            <a:endParaRPr lang="ja-JP" altLang="en-US">
              <a:latin typeface="Calibri" charset="0"/>
            </a:endParaRPr>
          </a:p>
        </p:txBody>
      </p:sp>
      <p:sp>
        <p:nvSpPr>
          <p:cNvPr id="194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8AB857F-3EBA-364A-8D65-E778D59A6277}" type="slidenum">
              <a:rPr lang="ja-JP" altLang="en-US" sz="1200">
                <a:latin typeface="Calibri" charset="0"/>
                <a:cs typeface="ＭＳ Ｐゴシック" charset="0"/>
              </a:rPr>
              <a:pPr/>
              <a:t>2</a:t>
            </a:fld>
            <a:endParaRPr lang="ja-JP" altLang="en-US" sz="1200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you feel the glass is half full or half empty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AD85-7752-4F33-B03F-34F36836320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5S is the foundation of KAIZEN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AD85-7752-4F33-B03F-34F36836320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AD85-7752-4F33-B03F-34F36836320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14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ja-JP">
                <a:latin typeface="Calibri" charset="0"/>
              </a:rPr>
              <a:t>This is the actual purpose of implementation of 5S activities. 5S is not a cleaning campaign, and possible to solve the issues mentioned here.</a:t>
            </a:r>
            <a:endParaRPr lang="ja-JP" altLang="en-US">
              <a:latin typeface="Calibri" charset="0"/>
            </a:endParaRPr>
          </a:p>
        </p:txBody>
      </p:sp>
      <p:sp>
        <p:nvSpPr>
          <p:cNvPr id="706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2E62929-464A-A04C-8966-782A0047B9CD}" type="slidenum">
              <a:rPr lang="ja-JP" altLang="en-US" sz="1200">
                <a:latin typeface="Calibri" charset="0"/>
                <a:cs typeface="ＭＳ Ｐゴシック" charset="0"/>
              </a:rPr>
              <a:pPr/>
              <a:t>16</a:t>
            </a:fld>
            <a:endParaRPr lang="ja-JP" altLang="en-US" sz="1200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1DDD-C682-854C-903D-63B53ECF65EB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7A31-8757-A046-AD96-EA7E9BB1FE3E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49EC-9236-409B-9D86-BC4D7F96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46A8-98A4-0D40-AA75-235632165815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49EC-9236-409B-9D86-BC4D7F96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BAAC-1E83-2544-B104-930B689536C9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49EC-9236-409B-9D86-BC4D7F96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87C4-85CB-1046-AE1C-E848996F0D0D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49EC-9236-409B-9D86-BC4D7F96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78DA-2D54-FD43-82C7-8805ABE71963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49EC-9236-409B-9D86-BC4D7F96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D374-0582-9841-9435-77992BEF9AC9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49EC-9236-409B-9D86-BC4D7F96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1CD1-E5CF-D040-A3DF-A6E0D67BE1B2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49EC-9236-409B-9D86-BC4D7F96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9A4-58CC-4F4A-AFEE-D9A9A4EAF20A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49EC-9236-409B-9D86-BC4D7F96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8386-F820-F843-9F6D-AA616AF7BD00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49EC-9236-409B-9D86-BC4D7F96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D3CD-7DB0-6748-A019-B729B833818F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49EC-9236-409B-9D86-BC4D7F96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7010-F8F2-9948-9C3E-9D91F50E7CF8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49EC-9236-409B-9D86-BC4D7F96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E0C6F-F2C4-3C46-AD77-E9D5F03F93ED}" type="datetime1">
              <a:rPr lang="ja-JP" altLang="en-US" smtClean="0"/>
              <a:t>15/09/09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449EC-9236-409B-9D86-BC4D7F96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26003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Rounded MT Bold"/>
                <a:ea typeface="ヒラギノ丸ゴ ProN W4"/>
                <a:cs typeface="Arial Rounded MT Bold"/>
              </a:rPr>
              <a:t>Basic Concepts of</a:t>
            </a:r>
            <a:br>
              <a:rPr lang="en-US" dirty="0" smtClean="0">
                <a:solidFill>
                  <a:srgbClr val="000000"/>
                </a:solidFill>
                <a:latin typeface="Arial Rounded MT Bold"/>
                <a:ea typeface="ヒラギノ丸ゴ ProN W4"/>
                <a:cs typeface="Arial Rounded MT Bold"/>
              </a:rPr>
            </a:br>
            <a:r>
              <a:rPr lang="en-US" dirty="0" smtClean="0">
                <a:solidFill>
                  <a:srgbClr val="000000"/>
                </a:solidFill>
                <a:latin typeface="Arial Rounded MT Bold"/>
                <a:ea typeface="ヒラギノ丸ゴ ProN W4"/>
                <a:cs typeface="Arial Rounded MT Bold"/>
              </a:rPr>
              <a:t>5S-KAIZEN-TQM Approach </a:t>
            </a:r>
            <a:endParaRPr lang="en-GB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7143800" cy="1707102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898989"/>
                </a:solidFill>
                <a:latin typeface="Arial Unicode MS"/>
                <a:ea typeface="MS PGothic" charset="0"/>
                <a:cs typeface="Arial Unicode MS"/>
              </a:rPr>
              <a:t>KAIZEN Training of Trainers</a:t>
            </a:r>
          </a:p>
          <a:p>
            <a:r>
              <a:rPr lang="en-US" altLang="ja-JP" dirty="0" smtClean="0">
                <a:solidFill>
                  <a:srgbClr val="898989"/>
                </a:solidFill>
                <a:latin typeface="Arial Unicode MS"/>
                <a:ea typeface="MS PGothic" charset="0"/>
                <a:cs typeface="Arial Unicode MS"/>
              </a:rPr>
              <a:t>2015</a:t>
            </a:r>
            <a:endParaRPr lang="ja-JP" altLang="en-US" dirty="0">
              <a:solidFill>
                <a:srgbClr val="898989"/>
              </a:solidFill>
              <a:latin typeface="Arial Unicode MS"/>
              <a:ea typeface="MS PGothic" charset="0"/>
              <a:cs typeface="Arial Unicode MS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5292080" y="5949280"/>
            <a:ext cx="3680520" cy="764704"/>
            <a:chOff x="5463480" y="6093297"/>
            <a:chExt cx="3680520" cy="764704"/>
          </a:xfrm>
        </p:grpSpPr>
        <p:sp>
          <p:nvSpPr>
            <p:cNvPr id="4" name="サブタイトル 2"/>
            <p:cNvSpPr txBox="1">
              <a:spLocks/>
            </p:cNvSpPr>
            <p:nvPr/>
          </p:nvSpPr>
          <p:spPr>
            <a:xfrm>
              <a:off x="6012160" y="6093297"/>
              <a:ext cx="3131840" cy="7647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1800" b="1" i="1" kern="1200" dirty="0" smtClean="0">
                  <a:solidFill>
                    <a:schemeClr val="tx1"/>
                  </a:solidFill>
                  <a:latin typeface="Arial Unicode MS"/>
                  <a:cs typeface="Arial Unicode MS"/>
                </a:rPr>
                <a:t>KAIZEN Facilitators’ </a:t>
              </a:r>
              <a:r>
                <a:rPr lang="en-US" altLang="ja-JP" sz="2000" b="1" i="1" kern="1200" dirty="0" smtClean="0">
                  <a:solidFill>
                    <a:schemeClr val="tx1"/>
                  </a:solidFill>
                  <a:latin typeface="Arial Unicode MS"/>
                  <a:cs typeface="Arial Unicode MS"/>
                </a:rPr>
                <a:t>Guide</a:t>
              </a:r>
              <a:endParaRPr lang="en-US" altLang="ja-JP" b="1" i="1" dirty="0">
                <a:latin typeface="Arial Unicode MS"/>
                <a:cs typeface="Arial Unicode MS"/>
              </a:endParaRPr>
            </a:p>
            <a:p>
              <a:pPr>
                <a:lnSpc>
                  <a:spcPct val="90000"/>
                </a:lnSpc>
              </a:pPr>
              <a:r>
                <a:rPr lang="en-US" altLang="ja-JP" sz="1800" i="1" kern="1200" dirty="0" smtClean="0">
                  <a:solidFill>
                    <a:schemeClr val="tx1"/>
                  </a:solidFill>
                  <a:latin typeface="Arial Unicode MS"/>
                  <a:cs typeface="Arial Unicode MS"/>
                </a:rPr>
                <a:t>Page __ to __ .</a:t>
              </a:r>
              <a:endParaRPr lang="ja-JP" altLang="en-US" sz="1800" i="1" kern="1200" dirty="0">
                <a:solidFill>
                  <a:schemeClr val="tx1"/>
                </a:solidFill>
                <a:latin typeface="Arial Unicode MS"/>
                <a:cs typeface="Arial Unicode MS"/>
              </a:endParaRPr>
            </a:p>
          </p:txBody>
        </p:sp>
        <p:pic>
          <p:nvPicPr>
            <p:cNvPr id="9" name="図 8" descr="本の無料アイコン素材 5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3480" y="6165304"/>
              <a:ext cx="620688" cy="6206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What 5S can do?</a:t>
            </a:r>
            <a:br>
              <a:rPr kumimoji="1" lang="en-US" altLang="ja-JP" sz="4000" dirty="0" smtClean="0">
                <a:latin typeface="Arial Rounded MT Bold"/>
                <a:cs typeface="Arial Rounded MT Bold"/>
              </a:rPr>
            </a:br>
            <a:r>
              <a:rPr kumimoji="1" lang="en-US" altLang="ja-JP" sz="4000" dirty="0" smtClean="0">
                <a:latin typeface="Arial Rounded MT Bold"/>
                <a:cs typeface="Arial Rounded MT Bold"/>
              </a:rPr>
              <a:t>(Benefit of 5S)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AC95EA-0E77-4576-A759-294F154270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2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6489126-10A3-984F-AD9C-38D247CFDDF5}" type="slidenum">
              <a:rPr kumimoji="0" lang="en-US" altLang="ja-JP" sz="1200">
                <a:solidFill>
                  <a:schemeClr val="tx2"/>
                </a:solidFill>
                <a:latin typeface="+mj-lt"/>
                <a:cs typeface="Arial Rounded MT Bold"/>
              </a:rPr>
              <a:pPr/>
              <a:t>10</a:t>
            </a:fld>
            <a:endParaRPr kumimoji="0" lang="en-US" altLang="ja-JP" sz="1200" dirty="0">
              <a:solidFill>
                <a:schemeClr val="tx2"/>
              </a:solidFill>
              <a:latin typeface="+mj-lt"/>
              <a:cs typeface="Arial Rounded MT Bold"/>
            </a:endParaRPr>
          </a:p>
        </p:txBody>
      </p:sp>
      <p:sp>
        <p:nvSpPr>
          <p:cNvPr id="63490" name="テキスト ボックス 6"/>
          <p:cNvSpPr txBox="1">
            <a:spLocks noChangeArrowheads="1"/>
          </p:cNvSpPr>
          <p:nvPr/>
        </p:nvSpPr>
        <p:spPr bwMode="auto">
          <a:xfrm>
            <a:off x="1691680" y="692696"/>
            <a:ext cx="62646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ja-JP" sz="3600" dirty="0">
                <a:latin typeface="Arial Rounded MT Bold"/>
                <a:cs typeface="Arial Rounded MT Bold"/>
              </a:rPr>
              <a:t>Identify </a:t>
            </a:r>
            <a:r>
              <a:rPr lang="en-US" altLang="ja-JP" sz="3600" dirty="0">
                <a:solidFill>
                  <a:srgbClr val="FF0000"/>
                </a:solidFill>
                <a:latin typeface="Arial Rounded MT Bold"/>
                <a:cs typeface="Arial Rounded MT Bold"/>
              </a:rPr>
              <a:t>Abnormalities</a:t>
            </a:r>
            <a:r>
              <a:rPr lang="en-US" altLang="ja-JP" sz="3600" dirty="0">
                <a:latin typeface="Arial Rounded MT Bold"/>
                <a:cs typeface="Arial Rounded MT Bold"/>
              </a:rPr>
              <a:t> </a:t>
            </a:r>
            <a:endParaRPr lang="ja-JP" altLang="en-US" sz="3600" dirty="0">
              <a:latin typeface="Arial Rounded MT Bold"/>
              <a:cs typeface="Arial Rounded MT Bold"/>
            </a:endParaRPr>
          </a:p>
        </p:txBody>
      </p:sp>
      <p:pic>
        <p:nvPicPr>
          <p:cNvPr id="63491" name="図 7" descr="stick_figure_search_clues_400_cl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977" y="1772816"/>
            <a:ext cx="3459461" cy="345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5535613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19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BC68560-28C3-4848-BAF8-8142E02B67D2}" type="slidenum">
              <a:rPr kumimoji="0" lang="en-US" altLang="ja-JP" sz="1200">
                <a:solidFill>
                  <a:schemeClr val="tx2"/>
                </a:solidFill>
                <a:latin typeface="+mj-lt"/>
                <a:cs typeface="Arial Rounded MT Bold"/>
              </a:rPr>
              <a:pPr/>
              <a:t>11</a:t>
            </a:fld>
            <a:endParaRPr kumimoji="0" lang="en-US" altLang="ja-JP" sz="1200" dirty="0">
              <a:solidFill>
                <a:schemeClr val="tx2"/>
              </a:solidFill>
              <a:latin typeface="+mj-lt"/>
              <a:cs typeface="Arial Rounded MT Bold"/>
            </a:endParaRPr>
          </a:p>
        </p:txBody>
      </p:sp>
      <p:sp>
        <p:nvSpPr>
          <p:cNvPr id="64515" name="テキスト ボックス 3"/>
          <p:cNvSpPr txBox="1">
            <a:spLocks noChangeArrowheads="1"/>
          </p:cNvSpPr>
          <p:nvPr/>
        </p:nvSpPr>
        <p:spPr bwMode="auto">
          <a:xfrm>
            <a:off x="467544" y="332656"/>
            <a:ext cx="83529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ja-JP" sz="3600" dirty="0">
                <a:latin typeface="Arial Rounded MT Bold"/>
                <a:cs typeface="Arial Rounded MT Bold"/>
              </a:rPr>
              <a:t>Identify </a:t>
            </a:r>
            <a:r>
              <a:rPr lang="en-US" altLang="ja-JP" sz="36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wastes,</a:t>
            </a:r>
          </a:p>
          <a:p>
            <a:pPr algn="ctr"/>
            <a:r>
              <a:rPr lang="en-US" altLang="ja-JP" sz="36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 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>and reduce the </a:t>
            </a:r>
            <a:r>
              <a:rPr lang="en-US" altLang="ja-JP" sz="36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wastes</a:t>
            </a:r>
            <a:endParaRPr lang="ja-JP" altLang="en-US" sz="36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3" name="図 2" descr="pile_of_old_inventory_boxes_800_clr_1463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060848"/>
            <a:ext cx="3534772" cy="3490588"/>
          </a:xfrm>
          <a:prstGeom prst="rect">
            <a:avLst/>
          </a:prstGeom>
        </p:spPr>
      </p:pic>
      <p:pic>
        <p:nvPicPr>
          <p:cNvPr id="4" name="図 3" descr="figure_lowers_arrow_124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706" y="1772816"/>
            <a:ext cx="4951455" cy="51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7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3931" y="128646"/>
            <a:ext cx="8728434" cy="1068106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latin typeface="Arial Rounded MT Bold"/>
                <a:cs typeface="Arial Rounded MT Bold"/>
              </a:rPr>
              <a:t>7</a:t>
            </a:r>
            <a:r>
              <a:rPr kumimoji="1" lang="en-US" altLang="ja-JP" sz="3600" dirty="0" smtClean="0">
                <a:latin typeface="Arial Rounded MT Bold"/>
                <a:cs typeface="Arial Rounded MT Bold"/>
              </a:rPr>
              <a:t> types of wastes in work place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679200" y="1106532"/>
            <a:ext cx="2098253" cy="1518323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Rounded MT Bold"/>
                <a:cs typeface="Arial Rounded MT Bold"/>
              </a:rPr>
              <a:t>Over production</a:t>
            </a:r>
          </a:p>
          <a:p>
            <a:pPr algn="ctr"/>
            <a:r>
              <a:rPr lang="en-US" altLang="ja-JP" sz="1400" dirty="0">
                <a:latin typeface="Arial Unicode MS"/>
                <a:cs typeface="Arial Unicode MS"/>
              </a:rPr>
              <a:t>Creating more material or information or tests or treatment than needed 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1423336" y="1678914"/>
            <a:ext cx="1970768" cy="1518323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Rounded MT Bold"/>
                <a:cs typeface="Arial Rounded MT Bold"/>
              </a:rPr>
              <a:t>Over processing</a:t>
            </a:r>
          </a:p>
          <a:p>
            <a:pPr algn="ctr"/>
            <a:r>
              <a:rPr lang="en-US" altLang="ja-JP" sz="1600" dirty="0" smtClean="0">
                <a:latin typeface="Arial Unicode MS"/>
                <a:cs typeface="Arial Unicode MS"/>
              </a:rPr>
              <a:t>Processing beyond the standard</a:t>
            </a:r>
            <a:endParaRPr kumimoji="1" lang="en-US" altLang="ja-JP" sz="1600" dirty="0" smtClean="0">
              <a:latin typeface="Arial Unicode MS"/>
              <a:cs typeface="Arial Unicode M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605796" y="5197334"/>
            <a:ext cx="1970768" cy="1518323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Rounded MT Bold"/>
                <a:cs typeface="Arial Rounded MT Bold"/>
              </a:rPr>
              <a:t>Transportation</a:t>
            </a:r>
          </a:p>
          <a:p>
            <a:pPr algn="ctr"/>
            <a:r>
              <a:rPr lang="en-US" altLang="ja-JP" sz="1600" dirty="0">
                <a:latin typeface="Arial Unicode MS"/>
                <a:cs typeface="Arial Unicode MS"/>
              </a:rPr>
              <a:t>Unnecessary movement </a:t>
            </a:r>
            <a:r>
              <a:rPr lang="en-US" altLang="ja-JP" sz="1600" dirty="0" smtClean="0">
                <a:latin typeface="Arial Unicode MS"/>
                <a:cs typeface="Arial Unicode MS"/>
              </a:rPr>
              <a:t>between processes</a:t>
            </a:r>
            <a:endParaRPr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824736" y="5197334"/>
            <a:ext cx="1970768" cy="1518323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Rounded MT Bold"/>
                <a:cs typeface="Arial Rounded MT Bold"/>
              </a:rPr>
              <a:t>Motion</a:t>
            </a:r>
          </a:p>
          <a:p>
            <a:pPr algn="ctr"/>
            <a:r>
              <a:rPr lang="en-US" altLang="ja-JP" sz="1600" dirty="0" smtClean="0">
                <a:latin typeface="Arial Unicode MS"/>
                <a:cs typeface="Arial Unicode MS"/>
              </a:rPr>
              <a:t>Unnecessary movement with a process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401436" y="3533021"/>
            <a:ext cx="1970768" cy="1518323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Rounded MT Bold"/>
                <a:cs typeface="Arial Rounded MT Bold"/>
              </a:rPr>
              <a:t>Rework</a:t>
            </a:r>
          </a:p>
          <a:p>
            <a:pPr algn="ctr"/>
            <a:r>
              <a:rPr lang="en-US" altLang="ja-JP" sz="1600" dirty="0" smtClean="0">
                <a:latin typeface="Arial Unicode MS"/>
                <a:cs typeface="Arial Unicode MS"/>
              </a:rPr>
              <a:t>Repetition or correction of a process 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189673" y="3547620"/>
            <a:ext cx="1970768" cy="1518323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Rounded MT Bold"/>
                <a:cs typeface="Arial Rounded MT Bold"/>
              </a:rPr>
              <a:t>Waiting</a:t>
            </a:r>
          </a:p>
          <a:p>
            <a:pPr algn="ctr"/>
            <a:r>
              <a:rPr kumimoji="1" lang="en-US" altLang="ja-JP" sz="1600" dirty="0" smtClean="0">
                <a:latin typeface="Arial Unicode MS"/>
                <a:cs typeface="Arial Unicode MS"/>
              </a:rPr>
              <a:t>People or items that wait for a work cycle to be completed 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189673" y="1678914"/>
            <a:ext cx="1970768" cy="1518323"/>
          </a:xfrm>
          <a:prstGeom prst="roundRect">
            <a:avLst/>
          </a:prstGeom>
          <a:solidFill>
            <a:schemeClr val="bg1"/>
          </a:solidFill>
          <a:ln w="28575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Rounded MT Bold"/>
                <a:cs typeface="Arial Rounded MT Bold"/>
              </a:rPr>
              <a:t>Inventory</a:t>
            </a:r>
          </a:p>
          <a:p>
            <a:pPr algn="ctr"/>
            <a:r>
              <a:rPr lang="en-US" altLang="ja-JP" sz="1400" dirty="0">
                <a:latin typeface="Arial Unicode MS"/>
                <a:cs typeface="Arial Unicode MS"/>
              </a:rPr>
              <a:t>More material or information than needed </a:t>
            </a:r>
          </a:p>
        </p:txBody>
      </p:sp>
      <p:cxnSp>
        <p:nvCxnSpPr>
          <p:cNvPr id="5" name="直線コネクタ 4"/>
          <p:cNvCxnSpPr>
            <a:endCxn id="6" idx="3"/>
          </p:cNvCxnSpPr>
          <p:nvPr/>
        </p:nvCxnSpPr>
        <p:spPr>
          <a:xfrm flipH="1" flipV="1">
            <a:off x="3394104" y="2438076"/>
            <a:ext cx="1334223" cy="1442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9" idx="3"/>
          </p:cNvCxnSpPr>
          <p:nvPr/>
        </p:nvCxnSpPr>
        <p:spPr>
          <a:xfrm flipH="1">
            <a:off x="3372204" y="3880556"/>
            <a:ext cx="1356123" cy="411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11" idx="1"/>
          </p:cNvCxnSpPr>
          <p:nvPr/>
        </p:nvCxnSpPr>
        <p:spPr>
          <a:xfrm flipV="1">
            <a:off x="4728327" y="2438076"/>
            <a:ext cx="1461346" cy="1442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0" idx="1"/>
          </p:cNvCxnSpPr>
          <p:nvPr/>
        </p:nvCxnSpPr>
        <p:spPr>
          <a:xfrm flipH="1" flipV="1">
            <a:off x="4728327" y="3880556"/>
            <a:ext cx="1461346" cy="426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endCxn id="4" idx="2"/>
          </p:cNvCxnSpPr>
          <p:nvPr/>
        </p:nvCxnSpPr>
        <p:spPr>
          <a:xfrm flipV="1">
            <a:off x="4728327" y="2624855"/>
            <a:ext cx="0" cy="908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7" idx="0"/>
          </p:cNvCxnSpPr>
          <p:nvPr/>
        </p:nvCxnSpPr>
        <p:spPr>
          <a:xfrm flipV="1">
            <a:off x="3591180" y="3880556"/>
            <a:ext cx="1137147" cy="13167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endCxn id="8" idx="0"/>
          </p:cNvCxnSpPr>
          <p:nvPr/>
        </p:nvCxnSpPr>
        <p:spPr>
          <a:xfrm>
            <a:off x="4728327" y="3880556"/>
            <a:ext cx="1081793" cy="13167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146" y="3048000"/>
            <a:ext cx="1388361" cy="166511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49EC-9236-409B-9D86-BC4D7F96A4C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9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A635C28-1124-7448-9554-8D248BA7C419}" type="slidenum">
              <a:rPr kumimoji="0" lang="en-US" altLang="ja-JP" sz="1200">
                <a:solidFill>
                  <a:schemeClr val="tx2"/>
                </a:solidFill>
                <a:latin typeface="+mj-lt"/>
                <a:cs typeface="Arial Rounded MT Bold"/>
              </a:rPr>
              <a:pPr/>
              <a:t>13</a:t>
            </a:fld>
            <a:endParaRPr kumimoji="0" lang="en-US" altLang="ja-JP" sz="1200" dirty="0">
              <a:solidFill>
                <a:schemeClr val="tx2"/>
              </a:solidFill>
              <a:latin typeface="+mj-lt"/>
              <a:cs typeface="Arial Rounded MT Bold"/>
            </a:endParaRPr>
          </a:p>
        </p:txBody>
      </p:sp>
      <p:pic>
        <p:nvPicPr>
          <p:cNvPr id="66562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2611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テキスト ボックス 3"/>
          <p:cNvSpPr txBox="1">
            <a:spLocks noChangeArrowheads="1"/>
          </p:cNvSpPr>
          <p:nvPr/>
        </p:nvSpPr>
        <p:spPr bwMode="auto">
          <a:xfrm>
            <a:off x="1475656" y="1196752"/>
            <a:ext cx="65885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ja-JP" sz="3600" dirty="0" smtClean="0">
                <a:latin typeface="Arial Rounded MT Bold"/>
                <a:cs typeface="Arial Rounded MT Bold"/>
              </a:rPr>
              <a:t>Promote </a:t>
            </a:r>
            <a:r>
              <a:rPr lang="en-US" altLang="ja-JP" sz="3600" dirty="0">
                <a:latin typeface="Arial Rounded MT Bold"/>
                <a:cs typeface="Arial Rounded MT Bold"/>
              </a:rPr>
              <a:t>e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>veryone’s  </a:t>
            </a:r>
            <a:r>
              <a:rPr lang="en-US" altLang="ja-JP" sz="3600" dirty="0">
                <a:solidFill>
                  <a:srgbClr val="7C0DB7"/>
                </a:solidFill>
                <a:latin typeface="Arial Rounded MT Bold"/>
                <a:cs typeface="Arial Rounded MT Bold"/>
              </a:rPr>
              <a:t>participation</a:t>
            </a:r>
            <a:endParaRPr lang="ja-JP" altLang="en-US" sz="3600" dirty="0">
              <a:solidFill>
                <a:srgbClr val="7C0DB7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555345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E539D11-BFC4-E947-A655-7447A09ADAB6}" type="slidenum">
              <a:rPr kumimoji="0" lang="en-US" altLang="ja-JP" sz="1200">
                <a:solidFill>
                  <a:schemeClr val="tx2"/>
                </a:solidFill>
                <a:latin typeface="+mj-lt"/>
                <a:cs typeface="Arial Rounded MT Bold"/>
              </a:rPr>
              <a:pPr/>
              <a:t>14</a:t>
            </a:fld>
            <a:endParaRPr kumimoji="0" lang="en-US" altLang="ja-JP" sz="1200" dirty="0">
              <a:solidFill>
                <a:schemeClr val="tx2"/>
              </a:solidFill>
              <a:latin typeface="+mj-lt"/>
              <a:cs typeface="Arial Rounded MT Bold"/>
            </a:endParaRPr>
          </a:p>
        </p:txBody>
      </p:sp>
      <p:pic>
        <p:nvPicPr>
          <p:cNvPr id="65538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21188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テキスト ボックス 5"/>
          <p:cNvSpPr txBox="1">
            <a:spLocks noChangeArrowheads="1"/>
          </p:cNvSpPr>
          <p:nvPr/>
        </p:nvSpPr>
        <p:spPr bwMode="auto">
          <a:xfrm>
            <a:off x="2123728" y="1268760"/>
            <a:ext cx="50405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ja-JP" sz="3600" dirty="0">
                <a:latin typeface="Arial Rounded MT Bold"/>
                <a:cs typeface="Arial Rounded MT Bold"/>
              </a:rPr>
              <a:t>Improve</a:t>
            </a:r>
            <a:r>
              <a:rPr lang="en-US" altLang="ja-JP" sz="3600" dirty="0">
                <a:solidFill>
                  <a:srgbClr val="FF6600"/>
                </a:solidFill>
                <a:latin typeface="Arial Rounded MT Bold"/>
                <a:cs typeface="Arial Rounded MT Bold"/>
              </a:rPr>
              <a:t> safety</a:t>
            </a:r>
            <a:endParaRPr lang="ja-JP" altLang="en-US" sz="3600" dirty="0">
              <a:solidFill>
                <a:srgbClr val="FF66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88588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latin typeface="Arial Rounded MT Bold"/>
                <a:cs typeface="Arial Rounded MT Bold"/>
              </a:rPr>
              <a:t>Improve </a:t>
            </a:r>
            <a:r>
              <a:rPr kumimoji="1" lang="en-US" altLang="ja-JP" sz="3600" b="1" dirty="0" smtClean="0">
                <a:solidFill>
                  <a:srgbClr val="660066"/>
                </a:solidFill>
                <a:latin typeface="Arial Rounded MT Bold"/>
                <a:cs typeface="Arial Rounded MT Bold"/>
              </a:rPr>
              <a:t>productivities</a:t>
            </a:r>
            <a:endParaRPr kumimoji="1" lang="ja-JP" altLang="en-US" sz="3600" b="1" dirty="0">
              <a:solidFill>
                <a:srgbClr val="660066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209800"/>
            <a:ext cx="3810000" cy="40386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60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>
                <a:latin typeface="Arial Rounded MT Bold"/>
                <a:cs typeface="Arial Rounded MT Bold"/>
              </a:rPr>
              <a:t>Target of 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>5S</a:t>
            </a:r>
            <a:endParaRPr lang="ja-JP" altLang="en-US" sz="3600" dirty="0">
              <a:latin typeface="Arial Rounded MT Bold"/>
              <a:ea typeface="HGP明朝E" charset="0"/>
              <a:cs typeface="Arial Rounded MT Bold"/>
            </a:endParaRPr>
          </a:p>
        </p:txBody>
      </p:sp>
      <p:sp>
        <p:nvSpPr>
          <p:cNvPr id="6963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556792"/>
            <a:ext cx="8352928" cy="496855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altLang="ja-JP" dirty="0">
                <a:latin typeface="Arial Unicode MS"/>
                <a:cs typeface="Arial Unicode MS"/>
              </a:rPr>
              <a:t>Targets of </a:t>
            </a:r>
            <a:r>
              <a:rPr lang="en-US" altLang="ja-JP" dirty="0" smtClean="0">
                <a:latin typeface="Arial Unicode MS"/>
                <a:cs typeface="Arial Unicode MS"/>
              </a:rPr>
              <a:t>5S include:</a:t>
            </a:r>
            <a:endParaRPr lang="en-US" altLang="ja-JP" dirty="0">
              <a:latin typeface="Arial Unicode MS"/>
              <a:cs typeface="Arial Unicode MS"/>
            </a:endParaRPr>
          </a:p>
          <a:p>
            <a:pPr marL="2787650" indent="-544513">
              <a:spcBef>
                <a:spcPts val="1224"/>
              </a:spcBef>
              <a:buFont typeface="Wingdings" charset="0"/>
              <a:buChar char="ü"/>
            </a:pPr>
            <a:r>
              <a:rPr lang="en-US" altLang="ja-JP" sz="3400" b="1" dirty="0">
                <a:solidFill>
                  <a:srgbClr val="FF0F15"/>
                </a:solidFill>
                <a:latin typeface="Arial Unicode MS"/>
                <a:cs typeface="Arial Unicode MS"/>
              </a:rPr>
              <a:t>Zero</a:t>
            </a:r>
            <a:r>
              <a:rPr lang="en-US" altLang="ja-JP" sz="3400" dirty="0">
                <a:latin typeface="Arial Unicode MS"/>
                <a:cs typeface="Arial Unicode MS"/>
              </a:rPr>
              <a:t> changeovers leading to product/ service diversification</a:t>
            </a:r>
          </a:p>
          <a:p>
            <a:pPr marL="2787650" indent="-544513">
              <a:spcBef>
                <a:spcPts val="1224"/>
              </a:spcBef>
              <a:buFont typeface="Wingdings" charset="0"/>
              <a:buChar char="ü"/>
            </a:pPr>
            <a:r>
              <a:rPr lang="en-US" altLang="ja-JP" sz="3400" b="1" dirty="0">
                <a:solidFill>
                  <a:srgbClr val="FF0F15"/>
                </a:solidFill>
                <a:latin typeface="Arial Unicode MS"/>
                <a:cs typeface="Arial Unicode MS"/>
              </a:rPr>
              <a:t>Zero</a:t>
            </a:r>
            <a:r>
              <a:rPr lang="en-US" altLang="ja-JP" sz="3400" dirty="0">
                <a:latin typeface="Arial Unicode MS"/>
                <a:cs typeface="Arial Unicode MS"/>
              </a:rPr>
              <a:t> defects leading to higher quality</a:t>
            </a:r>
          </a:p>
          <a:p>
            <a:pPr marL="2787650" indent="-544513">
              <a:spcBef>
                <a:spcPts val="1224"/>
              </a:spcBef>
              <a:buFont typeface="Wingdings" charset="0"/>
              <a:buChar char="ü"/>
            </a:pPr>
            <a:r>
              <a:rPr lang="en-US" altLang="ja-JP" sz="3400" b="1" dirty="0">
                <a:solidFill>
                  <a:srgbClr val="FF0F15"/>
                </a:solidFill>
                <a:latin typeface="Arial Unicode MS"/>
                <a:cs typeface="Arial Unicode MS"/>
              </a:rPr>
              <a:t>Zero</a:t>
            </a:r>
            <a:r>
              <a:rPr lang="en-US" altLang="ja-JP" sz="3400" dirty="0">
                <a:latin typeface="Arial Unicode MS"/>
                <a:cs typeface="Arial Unicode MS"/>
              </a:rPr>
              <a:t> waste leading to lower cost</a:t>
            </a:r>
          </a:p>
          <a:p>
            <a:pPr marL="2787650" indent="-544513">
              <a:spcBef>
                <a:spcPts val="1224"/>
              </a:spcBef>
              <a:buFont typeface="Wingdings" charset="0"/>
              <a:buChar char="ü"/>
            </a:pPr>
            <a:r>
              <a:rPr lang="en-US" altLang="ja-JP" sz="3400" b="1" dirty="0">
                <a:solidFill>
                  <a:srgbClr val="FF0F15"/>
                </a:solidFill>
                <a:latin typeface="Arial Unicode MS"/>
                <a:cs typeface="Arial Unicode MS"/>
              </a:rPr>
              <a:t>Zero</a:t>
            </a:r>
            <a:r>
              <a:rPr lang="en-US" altLang="ja-JP" sz="3400" dirty="0">
                <a:latin typeface="Arial Unicode MS"/>
                <a:cs typeface="Arial Unicode MS"/>
              </a:rPr>
              <a:t> delays leading to on time delivery</a:t>
            </a:r>
          </a:p>
          <a:p>
            <a:pPr marL="2787650" indent="-544513">
              <a:spcBef>
                <a:spcPts val="1224"/>
              </a:spcBef>
              <a:buFont typeface="Wingdings" charset="0"/>
              <a:buChar char="ü"/>
            </a:pPr>
            <a:r>
              <a:rPr lang="en-US" altLang="ja-JP" sz="3400" b="1" dirty="0">
                <a:solidFill>
                  <a:srgbClr val="FF0F15"/>
                </a:solidFill>
                <a:latin typeface="Arial Unicode MS"/>
                <a:cs typeface="Arial Unicode MS"/>
              </a:rPr>
              <a:t>Zero</a:t>
            </a:r>
            <a:r>
              <a:rPr lang="en-US" altLang="ja-JP" sz="3400" dirty="0">
                <a:latin typeface="Arial Unicode MS"/>
                <a:cs typeface="Arial Unicode MS"/>
              </a:rPr>
              <a:t> injuries promoting safety</a:t>
            </a:r>
          </a:p>
          <a:p>
            <a:pPr marL="2787650" indent="-544513">
              <a:spcBef>
                <a:spcPts val="1224"/>
              </a:spcBef>
              <a:buFont typeface="Wingdings" charset="0"/>
              <a:buChar char="ü"/>
            </a:pPr>
            <a:r>
              <a:rPr lang="en-US" altLang="ja-JP" sz="3400" b="1" dirty="0">
                <a:solidFill>
                  <a:srgbClr val="FF0F15"/>
                </a:solidFill>
                <a:latin typeface="Arial Unicode MS"/>
                <a:cs typeface="Arial Unicode MS"/>
              </a:rPr>
              <a:t>Zero</a:t>
            </a:r>
            <a:r>
              <a:rPr lang="en-US" altLang="ja-JP" sz="3400" dirty="0">
                <a:latin typeface="Arial Unicode MS"/>
                <a:cs typeface="Arial Unicode MS"/>
              </a:rPr>
              <a:t> breakdowns bringing better maintenance</a:t>
            </a:r>
          </a:p>
        </p:txBody>
      </p:sp>
      <p:sp>
        <p:nvSpPr>
          <p:cNvPr id="6963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A4AE53A-1440-6842-BCCC-15E079C554BA}" type="slidenum">
              <a:rPr kumimoji="0" lang="en-US" altLang="ja-JP" sz="1200">
                <a:solidFill>
                  <a:schemeClr val="tx2"/>
                </a:solidFill>
                <a:latin typeface="+mj-lt"/>
                <a:cs typeface="Arial Rounded MT Bold"/>
              </a:rPr>
              <a:pPr/>
              <a:t>16</a:t>
            </a:fld>
            <a:endParaRPr kumimoji="0" lang="en-US" altLang="ja-JP" sz="1200" dirty="0">
              <a:solidFill>
                <a:schemeClr val="tx2"/>
              </a:solidFill>
              <a:latin typeface="+mj-lt"/>
              <a:cs typeface="Arial Rounded MT Bold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-180528" y="2492896"/>
            <a:ext cx="2664296" cy="2492896"/>
            <a:chOff x="-252536" y="3501008"/>
            <a:chExt cx="2259980" cy="2132856"/>
          </a:xfrm>
        </p:grpSpPr>
        <p:pic>
          <p:nvPicPr>
            <p:cNvPr id="7" name="図 6" descr="number_zero_800_clr_9867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52536" y="3501008"/>
              <a:ext cx="2259980" cy="2132856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78468" y="3812761"/>
              <a:ext cx="678783" cy="102768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kumimoji="1" lang="en-US" altLang="ja-JP" sz="4000" dirty="0" smtClean="0">
                  <a:solidFill>
                    <a:schemeClr val="bg1"/>
                  </a:solidFill>
                </a:rPr>
                <a:t>ZERO</a:t>
              </a:r>
              <a:endParaRPr kumimoji="1" lang="ja-JP" alt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図 9" descr="red_arrow_down_right_800_clr_842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7584" y="2780928"/>
            <a:ext cx="1982791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1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What is 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>KAIZEN</a:t>
            </a:r>
            <a:r>
              <a:rPr kumimoji="1" lang="en-US" altLang="ja-JP" sz="3600" dirty="0" smtClean="0">
                <a:latin typeface="Arial Rounded MT Bold"/>
                <a:cs typeface="Arial Rounded MT Bold"/>
              </a:rPr>
              <a:t> ?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KAIZEN is </a:t>
            </a:r>
            <a:r>
              <a:rPr kumimoji="0" lang="en-US" altLang="ja-JP" dirty="0">
                <a:solidFill>
                  <a:srgbClr val="000000"/>
                </a:solidFill>
                <a:latin typeface="Arial Unicode MS"/>
                <a:cs typeface="Arial Unicode MS"/>
              </a:rPr>
              <a:t>a problem solving process </a:t>
            </a:r>
            <a:r>
              <a:rPr kumimoji="0" lang="en-US" altLang="ja-JP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with existing resources</a:t>
            </a:r>
          </a:p>
          <a:p>
            <a:pPr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KAIZEN can help a hospital to create “continuous quality improvement culture” to meet in/external clients’ satisfaction and expectation</a:t>
            </a:r>
          </a:p>
          <a:p>
            <a:pPr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Make </a:t>
            </a:r>
            <a:r>
              <a:rPr lang="en-US" altLang="ja-JP" dirty="0">
                <a:solidFill>
                  <a:srgbClr val="000000"/>
                </a:solidFill>
                <a:latin typeface="Arial Unicode MS"/>
                <a:cs typeface="Arial Unicode MS"/>
              </a:rPr>
              <a:t>things better step by </a:t>
            </a:r>
            <a:r>
              <a:rPr lang="en-US" altLang="ja-JP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step; KAIZEN Steps</a:t>
            </a:r>
            <a:endParaRPr lang="en-US" altLang="ja-JP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Target </a:t>
            </a:r>
            <a:r>
              <a:rPr lang="en-US" altLang="ja-JP" dirty="0">
                <a:solidFill>
                  <a:srgbClr val="000000"/>
                </a:solidFill>
                <a:latin typeface="Arial Unicode MS"/>
                <a:cs typeface="Arial Unicode MS"/>
              </a:rPr>
              <a:t>is </a:t>
            </a:r>
            <a:r>
              <a:rPr lang="en-US" altLang="ja-JP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“your work”</a:t>
            </a:r>
            <a:endParaRPr lang="en-US" altLang="ja-JP" dirty="0">
              <a:solidFill>
                <a:srgbClr val="000000"/>
              </a:solidFill>
              <a:latin typeface="Arial Unicode MS"/>
              <a:cs typeface="Arial Unicode M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7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What KAIZEN can do?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D1AC95EA-0E77-4576-A759-294F1542700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6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Arial Rounded MT Bold"/>
                <a:cs typeface="Arial Rounded MT Bold"/>
              </a:rPr>
              <a:t>Objectives</a:t>
            </a:r>
            <a:r>
              <a:rPr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4000" dirty="0" smtClean="0">
                <a:latin typeface="Arial Rounded MT Bold"/>
                <a:cs typeface="Arial Rounded MT Bold"/>
              </a:rPr>
              <a:t>of</a:t>
            </a:r>
            <a:r>
              <a:rPr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4000" dirty="0" smtClean="0">
                <a:latin typeface="Arial Rounded MT Bold"/>
                <a:cs typeface="Arial Rounded MT Bold"/>
              </a:rPr>
              <a:t>the</a:t>
            </a:r>
            <a:r>
              <a:rPr lang="ja-JP" altLang="en-US" sz="4000" dirty="0" smtClean="0">
                <a:latin typeface="Arial Rounded MT Bold"/>
                <a:cs typeface="Arial Rounded MT Bold"/>
              </a:rPr>
              <a:t> </a:t>
            </a:r>
            <a:r>
              <a:rPr lang="en-US" altLang="ja-JP" sz="4000" dirty="0" smtClean="0">
                <a:latin typeface="Arial Rounded MT Bold"/>
                <a:cs typeface="Arial Rounded MT Bold"/>
              </a:rPr>
              <a:t>session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>
                <a:latin typeface="Arial Unicode MS"/>
                <a:cs typeface="Arial Unicode MS"/>
              </a:rPr>
              <a:t>At the end of the session, trainees are able to:</a:t>
            </a:r>
          </a:p>
          <a:p>
            <a:pPr marL="514350" indent="-514350">
              <a:buFont typeface="+mj-lt"/>
              <a:buAutoNum type="arabicParenR"/>
            </a:pPr>
            <a:r>
              <a:rPr kumimoji="1" lang="en-US" altLang="ja-JP" dirty="0" smtClean="0">
                <a:latin typeface="Arial Unicode MS"/>
                <a:cs typeface="Arial Unicode MS"/>
              </a:rPr>
              <a:t>Understand basic concepts of 5S-KAIZEN-TQM Approach</a:t>
            </a:r>
          </a:p>
          <a:p>
            <a:pPr marL="514350" indent="-514350">
              <a:buFont typeface="+mj-lt"/>
              <a:buAutoNum type="arabicParenR"/>
            </a:pPr>
            <a:r>
              <a:rPr kumimoji="1" lang="en-US" altLang="ja-JP" dirty="0" smtClean="0">
                <a:latin typeface="Arial Unicode MS"/>
                <a:cs typeface="Arial Unicode MS"/>
              </a:rPr>
              <a:t>Understand what is high quality of health care services</a:t>
            </a:r>
          </a:p>
          <a:p>
            <a:pPr marL="514350" indent="-514350">
              <a:buFont typeface="+mj-lt"/>
              <a:buAutoNum type="arabicParenR"/>
            </a:pPr>
            <a:r>
              <a:rPr kumimoji="1" lang="en-US" altLang="ja-JP" dirty="0" smtClean="0">
                <a:latin typeface="Arial Unicode MS"/>
                <a:cs typeface="Arial Unicode MS"/>
              </a:rPr>
              <a:t>Understand targets of 5S and KAIZEN activities</a:t>
            </a:r>
          </a:p>
          <a:p>
            <a:pPr marL="514350" indent="-514350">
              <a:buFont typeface="+mj-lt"/>
              <a:buAutoNum type="arabicParenR"/>
            </a:pPr>
            <a:r>
              <a:rPr kumimoji="1" lang="en-US" altLang="ja-JP" dirty="0" smtClean="0">
                <a:latin typeface="Arial Unicode MS"/>
                <a:cs typeface="Arial Unicode MS"/>
              </a:rPr>
              <a:t>Understand benefits of 5S and KAIZEN activities </a:t>
            </a:r>
          </a:p>
          <a:p>
            <a:pPr marL="514350" indent="-514350">
              <a:buFont typeface="+mj-lt"/>
              <a:buAutoNum type="arabicParenR"/>
            </a:pPr>
            <a:endParaRPr kumimoji="1" lang="en-US" altLang="ja-JP" dirty="0" smtClean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6053-A104-744D-AA65-FBBF73DF7AE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54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Find root causes </a:t>
            </a:r>
            <a:r>
              <a:rPr lang="en-US" altLang="ja-JP" sz="3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of problems </a:t>
            </a:r>
            <a:br>
              <a:rPr lang="en-US" altLang="ja-JP" sz="3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r>
              <a:rPr lang="en-US" altLang="ja-JP" sz="3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and </a:t>
            </a:r>
            <a:r>
              <a:rPr kumimoji="1" lang="en-US" altLang="ja-JP" sz="3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solutions</a:t>
            </a:r>
            <a:endParaRPr kumimoji="1" lang="ja-JP" altLang="en-US" sz="36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図 4" descr="talking_puzzle_connection_800_clr_989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844824"/>
            <a:ext cx="5569970" cy="48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50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Improve all kinds of</a:t>
            </a:r>
            <a:br>
              <a:rPr kumimoji="1" lang="en-US" altLang="ja-JP" sz="3600" dirty="0" smtClean="0">
                <a:latin typeface="Arial Rounded MT Bold"/>
                <a:cs typeface="Arial Rounded MT Bold"/>
              </a:rPr>
            </a:br>
            <a:r>
              <a:rPr kumimoji="1" lang="en-US" altLang="ja-JP" sz="36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36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hospital management </a:t>
            </a:r>
            <a:endParaRPr kumimoji="1" lang="ja-JP" altLang="en-US" sz="36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図 6" descr="infusion_drip_pc_469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40152" y="1556792"/>
            <a:ext cx="1420555" cy="2996952"/>
          </a:xfrm>
          <a:prstGeom prst="rect">
            <a:avLst/>
          </a:prstGeom>
        </p:spPr>
      </p:pic>
      <p:pic>
        <p:nvPicPr>
          <p:cNvPr id="9" name="図 8" descr="magnify_desk_calendar_month_view_400_clr_387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33" y="2564904"/>
            <a:ext cx="2728595" cy="1705372"/>
          </a:xfrm>
          <a:prstGeom prst="rect">
            <a:avLst/>
          </a:prstGeom>
        </p:spPr>
      </p:pic>
      <p:pic>
        <p:nvPicPr>
          <p:cNvPr id="10" name="図 9" descr="stick_figure_calculator_pc_800_clr_262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933056"/>
            <a:ext cx="2926244" cy="2476334"/>
          </a:xfrm>
          <a:prstGeom prst="rect">
            <a:avLst/>
          </a:prstGeom>
        </p:spPr>
      </p:pic>
      <p:pic>
        <p:nvPicPr>
          <p:cNvPr id="12" name="図 11" descr="wheelchair_pc_247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293096"/>
            <a:ext cx="2002300" cy="2002300"/>
          </a:xfrm>
          <a:prstGeom prst="rect">
            <a:avLst/>
          </a:prstGeom>
        </p:spPr>
      </p:pic>
      <p:pic>
        <p:nvPicPr>
          <p:cNvPr id="13" name="図 12" descr="orange_medication_bottle_white_pills_800_clr_195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2276872"/>
            <a:ext cx="1440160" cy="1920213"/>
          </a:xfrm>
          <a:prstGeom prst="rect">
            <a:avLst/>
          </a:prstGeom>
        </p:spPr>
      </p:pic>
      <p:pic>
        <p:nvPicPr>
          <p:cNvPr id="11" name="図 10" descr="hospital_bed_800_clr_1379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84102" y="4658818"/>
            <a:ext cx="2611176" cy="1896367"/>
          </a:xfrm>
          <a:prstGeom prst="rect">
            <a:avLst/>
          </a:prstGeom>
        </p:spPr>
      </p:pic>
      <p:pic>
        <p:nvPicPr>
          <p:cNvPr id="14" name="図 13" descr="nurse_and_mom_holding_baby_800_clr_3452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772816"/>
            <a:ext cx="1749870" cy="2545265"/>
          </a:xfrm>
          <a:prstGeom prst="rect">
            <a:avLst/>
          </a:prstGeom>
        </p:spPr>
      </p:pic>
      <p:pic>
        <p:nvPicPr>
          <p:cNvPr id="15" name="図 14" descr="patient_with_heart_trouble_800_clr_7075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420888"/>
            <a:ext cx="2016224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45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Improve </a:t>
            </a:r>
            <a:r>
              <a:rPr kumimoji="1" lang="en-US" altLang="ja-JP" sz="3600" dirty="0" smtClean="0">
                <a:solidFill>
                  <a:schemeClr val="accent4">
                    <a:lumMod val="75000"/>
                  </a:schemeClr>
                </a:solidFill>
                <a:latin typeface="Arial Rounded MT Bold"/>
                <a:cs typeface="Arial Rounded MT Bold"/>
              </a:rPr>
              <a:t>quality of services</a:t>
            </a:r>
            <a:endParaRPr kumimoji="1" lang="ja-JP" altLang="en-US" sz="3600" dirty="0">
              <a:solidFill>
                <a:schemeClr val="accent4">
                  <a:lumMod val="75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371600"/>
            <a:ext cx="4111625" cy="51562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67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Strengthen </a:t>
            </a:r>
            <a:r>
              <a:rPr kumimoji="1" lang="en-US" altLang="ja-JP" sz="36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Team work</a:t>
            </a:r>
            <a:endParaRPr kumimoji="1" lang="ja-JP" altLang="en-US" sz="3600" dirty="0">
              <a:solidFill>
                <a:srgbClr val="008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図 4" descr="puzzle_people_working_together_698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16832"/>
            <a:ext cx="8279904" cy="4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32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What is 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>TQM</a:t>
            </a:r>
            <a:r>
              <a:rPr kumimoji="1" lang="en-US" altLang="ja-JP" sz="3600" dirty="0" smtClean="0">
                <a:latin typeface="Arial Rounded MT Bold"/>
                <a:cs typeface="Arial Rounded MT Bold"/>
              </a:rPr>
              <a:t> ?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7091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rgbClr val="0000FF"/>
                </a:solidFill>
                <a:latin typeface="Arial Unicode MS"/>
                <a:ea typeface="HGP明朝E" charset="0"/>
                <a:cs typeface="Arial Unicode MS"/>
              </a:rPr>
              <a:t>Total Quality Management (TQM)</a:t>
            </a:r>
            <a:r>
              <a:rPr kumimoji="0" lang="en-US" altLang="ja-JP" dirty="0">
                <a:solidFill>
                  <a:srgbClr val="000000"/>
                </a:solidFill>
                <a:latin typeface="Arial Unicode MS"/>
                <a:ea typeface="HGP明朝E" charset="0"/>
                <a:cs typeface="Arial Unicode MS"/>
              </a:rPr>
              <a:t> is a</a:t>
            </a:r>
            <a:r>
              <a:rPr kumimoji="0" lang="en-US" altLang="ja-JP" dirty="0">
                <a:solidFill>
                  <a:srgbClr val="000000"/>
                </a:solidFill>
                <a:latin typeface="Arial Unicode MS"/>
                <a:ea typeface="Arial Black" charset="0"/>
                <a:cs typeface="Arial Unicode MS"/>
              </a:rPr>
              <a:t> multi-disciplinary and  participatory processes with continuity by all categories of staff for realizing high quality </a:t>
            </a:r>
            <a:r>
              <a:rPr kumimoji="0" lang="en-US" altLang="ja-JP" dirty="0" smtClean="0">
                <a:solidFill>
                  <a:srgbClr val="000000"/>
                </a:solidFill>
                <a:latin typeface="Arial Unicode MS"/>
                <a:ea typeface="Arial Black" charset="0"/>
                <a:cs typeface="Arial Unicode MS"/>
              </a:rPr>
              <a:t>services</a:t>
            </a:r>
            <a:endParaRPr kumimoji="0" lang="en-US" altLang="ja-JP" dirty="0">
              <a:solidFill>
                <a:srgbClr val="000000"/>
              </a:solidFill>
              <a:latin typeface="Arial Unicode MS"/>
              <a:ea typeface="Arial Black" charset="0"/>
              <a:cs typeface="Arial Unicode MS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kumimoji="0" lang="en-US" altLang="ja-JP" dirty="0" smtClean="0">
                <a:solidFill>
                  <a:srgbClr val="000000"/>
                </a:solidFill>
                <a:latin typeface="Arial Unicode MS"/>
                <a:ea typeface="Arial Black" charset="0"/>
                <a:cs typeface="Arial Unicode MS"/>
              </a:rPr>
              <a:t>TQM </a:t>
            </a:r>
            <a:r>
              <a:rPr kumimoji="0" lang="en-US" altLang="ja-JP" dirty="0">
                <a:solidFill>
                  <a:srgbClr val="000000"/>
                </a:solidFill>
                <a:latin typeface="Arial Unicode MS"/>
                <a:ea typeface="Arial Black" charset="0"/>
                <a:cs typeface="Arial Unicode MS"/>
              </a:rPr>
              <a:t>process, </a:t>
            </a:r>
            <a:r>
              <a:rPr kumimoji="0" lang="en-US" altLang="ja-JP" dirty="0" smtClean="0">
                <a:solidFill>
                  <a:srgbClr val="000000"/>
                </a:solidFill>
                <a:latin typeface="Arial Unicode MS"/>
                <a:ea typeface="Arial Black" charset="0"/>
                <a:cs typeface="Arial Unicode MS"/>
              </a:rPr>
              <a:t>(consisting of 5S and KAIZEN)</a:t>
            </a:r>
            <a:r>
              <a:rPr kumimoji="0" lang="en-US" altLang="ja-JP" dirty="0">
                <a:solidFill>
                  <a:srgbClr val="000000"/>
                </a:solidFill>
                <a:latin typeface="Arial Unicode MS"/>
                <a:ea typeface="Arial Black" charset="0"/>
                <a:cs typeface="Arial Unicode MS"/>
              </a:rPr>
              <a:t>, should be a part of institutional managerial framework for seeking high productivity and quality of </a:t>
            </a:r>
            <a:r>
              <a:rPr kumimoji="0" lang="en-US" altLang="ja-JP" dirty="0" smtClean="0">
                <a:solidFill>
                  <a:srgbClr val="000000"/>
                </a:solidFill>
                <a:latin typeface="Arial Unicode MS"/>
                <a:ea typeface="Arial Black" charset="0"/>
                <a:cs typeface="Arial Unicode MS"/>
              </a:rPr>
              <a:t>services</a:t>
            </a:r>
            <a:endParaRPr kumimoji="0" lang="en-US" altLang="ja-JP" dirty="0">
              <a:solidFill>
                <a:srgbClr val="000000"/>
              </a:solidFill>
              <a:latin typeface="Arial Unicode MS"/>
              <a:ea typeface="Arial Black" charset="0"/>
              <a:cs typeface="Arial Unicode MS"/>
            </a:endParaRPr>
          </a:p>
          <a:p>
            <a:pPr marL="0" indent="0">
              <a:lnSpc>
                <a:spcPct val="110000"/>
              </a:lnSpc>
              <a:buNone/>
            </a:pP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98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What TQM can do?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D1AC95EA-0E77-4576-A759-294F1542700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86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>
                <a:latin typeface="Arial Rounded MT Bold"/>
                <a:cs typeface="Arial Rounded MT Bold"/>
              </a:rPr>
              <a:t>Improves quality </a:t>
            </a:r>
            <a:r>
              <a:rPr lang="en-US" altLang="ja-JP" sz="3600" dirty="0">
                <a:latin typeface="Arial Rounded MT Bold"/>
                <a:cs typeface="Arial Rounded MT Bold"/>
              </a:rPr>
              <a:t>of </a:t>
            </a:r>
            <a:r>
              <a:rPr lang="en-US" altLang="ja-JP" sz="3600" dirty="0" smtClean="0">
                <a:latin typeface="Arial Rounded MT Bold"/>
                <a:cs typeface="Arial Rounded MT Bold"/>
              </a:rPr>
              <a:t/>
            </a:r>
            <a:br>
              <a:rPr lang="en-US" altLang="ja-JP" sz="3600" dirty="0" smtClean="0">
                <a:latin typeface="Arial Rounded MT Bold"/>
                <a:cs typeface="Arial Rounded MT Bold"/>
              </a:rPr>
            </a:br>
            <a:r>
              <a:rPr lang="en-US" altLang="ja-JP" sz="3600" dirty="0" smtClean="0">
                <a:latin typeface="Arial Rounded MT Bold"/>
                <a:cs typeface="Arial Rounded MT Bold"/>
              </a:rPr>
              <a:t>the </a:t>
            </a:r>
            <a:r>
              <a:rPr lang="en-US" altLang="ja-JP" sz="3600" dirty="0">
                <a:solidFill>
                  <a:srgbClr val="0D79CA"/>
                </a:solidFill>
                <a:latin typeface="Arial Rounded MT Bold"/>
                <a:cs typeface="Arial Rounded MT Bold"/>
              </a:rPr>
              <a:t>final </a:t>
            </a:r>
            <a:r>
              <a:rPr lang="en-US" altLang="ja-JP" sz="3600" dirty="0" smtClean="0">
                <a:solidFill>
                  <a:srgbClr val="0D79CA"/>
                </a:solidFill>
                <a:latin typeface="Arial Rounded MT Bold"/>
                <a:cs typeface="Arial Rounded MT Bold"/>
              </a:rPr>
              <a:t>products or services</a:t>
            </a:r>
            <a:endParaRPr kumimoji="1" lang="ja-JP" altLang="en-US" sz="3600" dirty="0">
              <a:solidFill>
                <a:srgbClr val="0D79CA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828800"/>
            <a:ext cx="3479800" cy="463550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347864" y="3861048"/>
            <a:ext cx="5652120" cy="461665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i="1" dirty="0">
                <a:latin typeface="Chalkboard"/>
                <a:cs typeface="Chalkboard"/>
              </a:rPr>
              <a:t>E</a:t>
            </a:r>
            <a:r>
              <a:rPr kumimoji="1" lang="en-US" altLang="ja-JP" sz="2400" i="1" dirty="0" smtClean="0">
                <a:latin typeface="Chalkboard"/>
                <a:cs typeface="Chalkboard"/>
              </a:rPr>
              <a:t>xternal customer</a:t>
            </a:r>
            <a:endParaRPr kumimoji="1" lang="ja-JP" altLang="en-US" sz="2400" i="1" dirty="0">
              <a:latin typeface="Chalkboard"/>
              <a:cs typeface="Chalkboard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03848" y="4581128"/>
            <a:ext cx="5652120" cy="461665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i="1" dirty="0" smtClean="0">
                <a:latin typeface="Chalkboard"/>
                <a:cs typeface="Chalkboard"/>
              </a:rPr>
              <a:t>Internal customer</a:t>
            </a:r>
            <a:endParaRPr kumimoji="1" lang="ja-JP" altLang="en-US" sz="2400" i="1" dirty="0">
              <a:latin typeface="Chalkboard"/>
              <a:cs typeface="Chalkboard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Increase </a:t>
            </a:r>
            <a:r>
              <a:rPr kumimoji="1" lang="en-US" altLang="ja-JP" sz="3600" dirty="0" smtClean="0">
                <a:solidFill>
                  <a:srgbClr val="E46C0A"/>
                </a:solidFill>
                <a:latin typeface="Arial Rounded MT Bold"/>
                <a:cs typeface="Arial Rounded MT Bold"/>
              </a:rPr>
              <a:t>customer satisfaction</a:t>
            </a:r>
            <a:endParaRPr kumimoji="1" lang="ja-JP" altLang="en-US" sz="3600" dirty="0">
              <a:solidFill>
                <a:srgbClr val="E46C0A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図 2" descr="figure_standing_on_blank_note_text_10947 (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412776"/>
            <a:ext cx="5328592" cy="49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2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Visible </a:t>
            </a:r>
            <a:r>
              <a:rPr kumimoji="1" lang="en-US" altLang="ja-JP" sz="3600" dirty="0" smtClean="0">
                <a:solidFill>
                  <a:srgbClr val="3366FF"/>
                </a:solidFill>
                <a:latin typeface="Arial Rounded MT Bold"/>
                <a:cs typeface="Arial Rounded MT Bold"/>
              </a:rPr>
              <a:t>growth of organization</a:t>
            </a:r>
            <a:endParaRPr kumimoji="1" lang="ja-JP" altLang="en-US" sz="3600" dirty="0">
              <a:solidFill>
                <a:srgbClr val="3366F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05000"/>
            <a:ext cx="6263743" cy="37719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9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Making </a:t>
            </a:r>
            <a:r>
              <a:rPr kumimoji="1" lang="en-US" altLang="ja-JP" sz="36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right decision </a:t>
            </a:r>
            <a:r>
              <a:rPr kumimoji="1" lang="en-US" altLang="ja-JP" sz="3600" dirty="0" smtClean="0">
                <a:latin typeface="Arial Rounded MT Bold"/>
                <a:cs typeface="Arial Rounded MT Bold"/>
              </a:rPr>
              <a:t>for </a:t>
            </a:r>
            <a:br>
              <a:rPr kumimoji="1" lang="en-US" altLang="ja-JP" sz="3600" dirty="0" smtClean="0">
                <a:latin typeface="Arial Rounded MT Bold"/>
                <a:cs typeface="Arial Rounded MT Bold"/>
              </a:rPr>
            </a:br>
            <a:r>
              <a:rPr kumimoji="1" lang="en-US" altLang="ja-JP" sz="3600" dirty="0" smtClean="0">
                <a:latin typeface="Arial Rounded MT Bold"/>
                <a:cs typeface="Arial Rounded MT Bold"/>
              </a:rPr>
              <a:t>quality improvement</a:t>
            </a:r>
            <a:endParaRPr lang="en-GB" sz="3600" dirty="0">
              <a:latin typeface="Arial Rounded MT Bold"/>
              <a:cs typeface="Arial Rounded MT Bold"/>
            </a:endParaRPr>
          </a:p>
        </p:txBody>
      </p:sp>
      <p:pic>
        <p:nvPicPr>
          <p:cNvPr id="4" name="図 3" descr="arrow_direction_800_clr_627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12776"/>
            <a:ext cx="7740352" cy="483772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49EC-9236-409B-9D86-BC4D7F96A4C0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雲形吹き出し 11"/>
          <p:cNvSpPr>
            <a:spLocks noChangeArrowheads="1"/>
          </p:cNvSpPr>
          <p:nvPr/>
        </p:nvSpPr>
        <p:spPr bwMode="auto">
          <a:xfrm>
            <a:off x="2699792" y="1628800"/>
            <a:ext cx="1152128" cy="795536"/>
          </a:xfrm>
          <a:prstGeom prst="cloudCallout">
            <a:avLst>
              <a:gd name="adj1" fmla="val 59589"/>
              <a:gd name="adj2" fmla="val 16090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1" name="雲形吹き出し 10"/>
          <p:cNvSpPr>
            <a:spLocks noChangeArrowheads="1"/>
          </p:cNvSpPr>
          <p:nvPr/>
        </p:nvSpPr>
        <p:spPr bwMode="auto">
          <a:xfrm>
            <a:off x="1691680" y="4869160"/>
            <a:ext cx="1224136" cy="792088"/>
          </a:xfrm>
          <a:prstGeom prst="cloudCallout">
            <a:avLst>
              <a:gd name="adj1" fmla="val 94035"/>
              <a:gd name="adj2" fmla="val -4025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0" name="雲形吹き出し 9"/>
          <p:cNvSpPr>
            <a:spLocks noChangeArrowheads="1"/>
          </p:cNvSpPr>
          <p:nvPr/>
        </p:nvSpPr>
        <p:spPr bwMode="auto">
          <a:xfrm>
            <a:off x="6516216" y="4437112"/>
            <a:ext cx="1728192" cy="867544"/>
          </a:xfrm>
          <a:prstGeom prst="cloudCallout">
            <a:avLst>
              <a:gd name="adj1" fmla="val -98980"/>
              <a:gd name="adj2" fmla="val -197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  <p:sp>
        <p:nvSpPr>
          <p:cNvPr id="3" name="雲形吹き出し 2"/>
          <p:cNvSpPr>
            <a:spLocks noChangeArrowheads="1"/>
          </p:cNvSpPr>
          <p:nvPr/>
        </p:nvSpPr>
        <p:spPr bwMode="auto">
          <a:xfrm>
            <a:off x="3563888" y="1124744"/>
            <a:ext cx="2286000" cy="1371600"/>
          </a:xfrm>
          <a:prstGeom prst="cloudCallout">
            <a:avLst>
              <a:gd name="adj1" fmla="val -9144"/>
              <a:gd name="adj2" fmla="val 13533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 Unicode MS"/>
                <a:cs typeface="Arial Unicode MS"/>
              </a:rPr>
              <a:t>Financial problems</a:t>
            </a:r>
            <a:endParaRPr lang="ja-JP" altLang="en-US" sz="20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4" name="雲形吹き出し 3"/>
          <p:cNvSpPr>
            <a:spLocks noChangeArrowheads="1"/>
          </p:cNvSpPr>
          <p:nvPr/>
        </p:nvSpPr>
        <p:spPr bwMode="auto">
          <a:xfrm>
            <a:off x="251520" y="2204864"/>
            <a:ext cx="3352800" cy="1371600"/>
          </a:xfrm>
          <a:prstGeom prst="cloudCallout">
            <a:avLst>
              <a:gd name="adj1" fmla="val 47046"/>
              <a:gd name="adj2" fmla="val 87389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 Unicode MS"/>
                <a:cs typeface="Arial Unicode MS"/>
              </a:rPr>
              <a:t>Human Resource problems</a:t>
            </a:r>
            <a:endParaRPr lang="ja-JP" altLang="en-US" sz="2000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  <p:sp>
        <p:nvSpPr>
          <p:cNvPr id="5" name="雲形吹き出し 4"/>
          <p:cNvSpPr>
            <a:spLocks noChangeArrowheads="1"/>
          </p:cNvSpPr>
          <p:nvPr/>
        </p:nvSpPr>
        <p:spPr bwMode="auto">
          <a:xfrm>
            <a:off x="395536" y="4077072"/>
            <a:ext cx="2286000" cy="1371600"/>
          </a:xfrm>
          <a:prstGeom prst="cloudCallout">
            <a:avLst>
              <a:gd name="adj1" fmla="val 83665"/>
              <a:gd name="adj2" fmla="val -2114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 Unicode MS"/>
                <a:cs typeface="Arial Unicode MS"/>
              </a:rPr>
              <a:t>Time limitation</a:t>
            </a:r>
            <a:endParaRPr lang="ja-JP" altLang="en-US" sz="20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6" name="雲形吹き出し 5"/>
          <p:cNvSpPr>
            <a:spLocks noChangeArrowheads="1"/>
          </p:cNvSpPr>
          <p:nvPr/>
        </p:nvSpPr>
        <p:spPr bwMode="auto">
          <a:xfrm>
            <a:off x="6228184" y="3200400"/>
            <a:ext cx="2763416" cy="1371600"/>
          </a:xfrm>
          <a:prstGeom prst="cloudCallout">
            <a:avLst>
              <a:gd name="adj1" fmla="val -68105"/>
              <a:gd name="adj2" fmla="val 52003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 Unicode MS"/>
                <a:cs typeface="Arial Unicode MS"/>
              </a:rPr>
              <a:t>Infrastructure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 Unicode MS"/>
                <a:cs typeface="Arial Unicode MS"/>
              </a:rPr>
              <a:t>problems</a:t>
            </a:r>
            <a:endParaRPr lang="ja-JP" altLang="en-US" sz="20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7" name="雲形吹き出し 6"/>
          <p:cNvSpPr>
            <a:spLocks noChangeArrowheads="1"/>
          </p:cNvSpPr>
          <p:nvPr/>
        </p:nvSpPr>
        <p:spPr bwMode="auto">
          <a:xfrm>
            <a:off x="6019800" y="1676400"/>
            <a:ext cx="2286000" cy="1371600"/>
          </a:xfrm>
          <a:prstGeom prst="cloudCallout">
            <a:avLst>
              <a:gd name="adj1" fmla="val -85006"/>
              <a:gd name="adj2" fmla="val 11528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 Unicode MS"/>
                <a:cs typeface="Arial Unicode MS"/>
              </a:rPr>
              <a:t>Technical problems</a:t>
            </a:r>
            <a:endParaRPr lang="ja-JP" altLang="en-US" sz="2000" dirty="0">
              <a:solidFill>
                <a:srgbClr val="FFFFFF"/>
              </a:solidFill>
              <a:latin typeface="Arial Unicode MS"/>
              <a:cs typeface="Arial Unicode MS"/>
            </a:endParaRPr>
          </a:p>
        </p:txBody>
      </p:sp>
      <p:sp>
        <p:nvSpPr>
          <p:cNvPr id="19464" name="タイトル 7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9018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600" b="1" dirty="0" smtClean="0">
                <a:latin typeface="Arial Rounded MT Bold"/>
                <a:cs typeface="Arial Rounded MT Bold"/>
              </a:rPr>
              <a:t>Introduction: “Lots </a:t>
            </a:r>
            <a:r>
              <a:rPr lang="en-US" altLang="ja-JP" sz="3600" b="1" dirty="0">
                <a:latin typeface="Arial Rounded MT Bold"/>
                <a:cs typeface="Arial Rounded MT Bold"/>
              </a:rPr>
              <a:t>of </a:t>
            </a:r>
            <a:r>
              <a:rPr lang="en-US" altLang="ja-JP" sz="3600" b="1" dirty="0" smtClean="0">
                <a:latin typeface="Arial Rounded MT Bold"/>
                <a:cs typeface="Arial Rounded MT Bold"/>
              </a:rPr>
              <a:t>problems”</a:t>
            </a:r>
            <a:endParaRPr lang="ja-JP" altLang="en-US" sz="3600" b="1" dirty="0">
              <a:latin typeface="Arial Rounded MT Bold"/>
              <a:cs typeface="Arial Rounded MT Bold"/>
            </a:endParaRPr>
          </a:p>
        </p:txBody>
      </p:sp>
      <p:sp>
        <p:nvSpPr>
          <p:cNvPr id="18440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3887FFA-7CD8-0043-A6D0-805858F57C94}" type="slidenum">
              <a:rPr kumimoji="0" lang="en-US" altLang="ja-JP" sz="1000">
                <a:solidFill>
                  <a:schemeClr val="tx2"/>
                </a:solidFill>
                <a:latin typeface="Arial Unicode MS"/>
                <a:cs typeface="Arial Unicode MS"/>
              </a:rPr>
              <a:pPr/>
              <a:t>2</a:t>
            </a:fld>
            <a:endParaRPr kumimoji="0" lang="en-US" altLang="ja-JP" sz="1000" dirty="0">
              <a:solidFill>
                <a:schemeClr val="tx2"/>
              </a:solidFill>
              <a:latin typeface="Arial Unicode MS"/>
              <a:cs typeface="Arial Unicode M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789040"/>
            <a:ext cx="2018408" cy="256045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060673" y="6093296"/>
            <a:ext cx="3455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Arial Unicode MS"/>
                <a:cs typeface="Arial Unicode MS"/>
              </a:rPr>
              <a:t>in health care provision</a:t>
            </a:r>
            <a:endParaRPr kumimoji="1" lang="ja-JP" altLang="en-US" sz="2400" i="1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8428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dirty="0" smtClean="0">
                <a:latin typeface="Arial Rounded MT Bold"/>
                <a:cs typeface="Arial Rounded MT Bold"/>
              </a:rPr>
              <a:t>Reduction of </a:t>
            </a:r>
            <a:r>
              <a:rPr lang="en-US" altLang="ja-JP" sz="3600" b="1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costs</a:t>
            </a:r>
            <a:endParaRPr kumimoji="1" lang="ja-JP" altLang="en-US" sz="3600" b="1" dirty="0">
              <a:solidFill>
                <a:srgbClr val="008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AC95EA-0E77-4576-A759-294F1542700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6768752" cy="4464110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5004048" y="1556792"/>
            <a:ext cx="2304256" cy="1368152"/>
          </a:xfrm>
          <a:prstGeom prst="wedgeEllipseCallout">
            <a:avLst>
              <a:gd name="adj1" fmla="val -35149"/>
              <a:gd name="adj2" fmla="val 130018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i="1" dirty="0" smtClean="0">
                <a:solidFill>
                  <a:srgbClr val="000000"/>
                </a:solidFill>
              </a:rPr>
              <a:t>Save money</a:t>
            </a:r>
            <a:endParaRPr kumimoji="1" lang="ja-JP" altLang="en-US" sz="2400" i="1" dirty="0">
              <a:solidFill>
                <a:srgbClr val="000000"/>
              </a:solidFill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6372200" y="2492896"/>
            <a:ext cx="2304256" cy="1368152"/>
          </a:xfrm>
          <a:prstGeom prst="wedgeEllipseCallout">
            <a:avLst>
              <a:gd name="adj1" fmla="val -48750"/>
              <a:gd name="adj2" fmla="val 73352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i="1" dirty="0" smtClean="0">
                <a:solidFill>
                  <a:srgbClr val="000000"/>
                </a:solidFill>
              </a:rPr>
              <a:t>Utilize available resources</a:t>
            </a:r>
            <a:endParaRPr kumimoji="1" lang="ja-JP" altLang="en-US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0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“Managing whole facility with certain level of quality”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057400"/>
            <a:ext cx="50546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6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 2015-09-01 11.31.41.png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340" y="1700808"/>
            <a:ext cx="5057562" cy="468052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Conclusion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23528" y="1268760"/>
            <a:ext cx="8517632" cy="540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800" dirty="0" smtClean="0">
                <a:latin typeface="Arial Unicode MS"/>
                <a:cs typeface="Arial Unicode MS"/>
              </a:rPr>
              <a:t>5S-KAIZEN-TQM Approach is one of the tools for quality improvement in health care</a:t>
            </a:r>
          </a:p>
          <a:p>
            <a:pPr>
              <a:defRPr/>
            </a:pPr>
            <a:r>
              <a:rPr lang="en-US" altLang="ja-JP" sz="2800" dirty="0" smtClean="0">
                <a:latin typeface="Arial Unicode MS"/>
                <a:cs typeface="Arial Unicode MS"/>
              </a:rPr>
              <a:t>The one of important purposes of 5S-KAIZEN is to eliminate waste in work place</a:t>
            </a:r>
          </a:p>
          <a:p>
            <a:pPr>
              <a:defRPr/>
            </a:pPr>
            <a:r>
              <a:rPr lang="en-US" altLang="ja-JP" sz="2800" dirty="0">
                <a:latin typeface="Arial Unicode MS"/>
                <a:cs typeface="Arial Unicode MS"/>
              </a:rPr>
              <a:t>Maximum utilization of existing resources</a:t>
            </a:r>
          </a:p>
          <a:p>
            <a:pPr>
              <a:defRPr/>
            </a:pPr>
            <a:r>
              <a:rPr lang="en-US" altLang="ja-JP" sz="2800" dirty="0" smtClean="0">
                <a:latin typeface="Arial Unicode MS"/>
                <a:cs typeface="Arial Unicode MS"/>
              </a:rPr>
              <a:t>Anyone </a:t>
            </a:r>
            <a:r>
              <a:rPr lang="en-US" altLang="ja-JP" sz="2800" dirty="0">
                <a:latin typeface="Arial Unicode MS"/>
                <a:cs typeface="Arial Unicode MS"/>
              </a:rPr>
              <a:t>can do it with:</a:t>
            </a:r>
          </a:p>
          <a:p>
            <a:pPr marL="925830" lvl="1" indent="-457200">
              <a:buFontTx/>
              <a:buChar char="-"/>
              <a:defRPr/>
            </a:pPr>
            <a:r>
              <a:rPr lang="en-US" altLang="ja-JP" dirty="0">
                <a:latin typeface="Arial Unicode MS"/>
                <a:cs typeface="Arial Unicode MS"/>
              </a:rPr>
              <a:t>Little knowledge</a:t>
            </a:r>
          </a:p>
          <a:p>
            <a:pPr marL="925830" lvl="1" indent="-457200">
              <a:buFontTx/>
              <a:buChar char="-"/>
              <a:defRPr/>
            </a:pPr>
            <a:r>
              <a:rPr lang="en-US" altLang="ja-JP" dirty="0">
                <a:latin typeface="Arial Unicode MS"/>
                <a:cs typeface="Arial Unicode MS"/>
              </a:rPr>
              <a:t>Little dedication</a:t>
            </a:r>
          </a:p>
          <a:p>
            <a:pPr marL="925830" lvl="1" indent="-457200">
              <a:buFontTx/>
              <a:buChar char="-"/>
              <a:defRPr/>
            </a:pPr>
            <a:r>
              <a:rPr lang="en-US" altLang="ja-JP" dirty="0">
                <a:latin typeface="Arial Unicode MS"/>
                <a:cs typeface="Arial Unicode MS"/>
              </a:rPr>
              <a:t>Little hard work and </a:t>
            </a:r>
          </a:p>
          <a:p>
            <a:pPr marL="925830" lvl="1" indent="-457200">
              <a:buFontTx/>
              <a:buChar char="-"/>
              <a:defRPr/>
            </a:pPr>
            <a:r>
              <a:rPr lang="en-US" altLang="ja-JP" dirty="0">
                <a:latin typeface="Arial Unicode MS"/>
                <a:cs typeface="Arial Unicode MS"/>
              </a:rPr>
              <a:t>A very big </a:t>
            </a:r>
            <a:r>
              <a:rPr lang="en-US" altLang="ja-JP" dirty="0">
                <a:solidFill>
                  <a:srgbClr val="0000FF"/>
                </a:solidFill>
                <a:latin typeface="Arial Unicode MS"/>
                <a:cs typeface="Arial Unicode MS"/>
              </a:rPr>
              <a:t>positive </a:t>
            </a:r>
            <a:r>
              <a:rPr lang="en-US" altLang="ja-JP" dirty="0" smtClean="0">
                <a:solidFill>
                  <a:srgbClr val="0000FF"/>
                </a:solidFill>
                <a:latin typeface="Arial Unicode MS"/>
                <a:cs typeface="Arial Unicode MS"/>
              </a:rPr>
              <a:t>attitude</a:t>
            </a:r>
          </a:p>
          <a:p>
            <a:pPr marL="349250" indent="-280988">
              <a:defRPr/>
            </a:pPr>
            <a:r>
              <a:rPr lang="en-US" altLang="en-US" sz="2800" dirty="0" smtClean="0">
                <a:latin typeface="Arial Unicode MS"/>
                <a:cs typeface="Arial Unicode MS"/>
              </a:rPr>
              <a:t>Our</a:t>
            </a:r>
            <a:r>
              <a:rPr lang="ja-JP" altLang="en-US" sz="2800" dirty="0" smtClean="0">
                <a:latin typeface="Arial Unicode MS"/>
                <a:cs typeface="Arial Unicode MS"/>
              </a:rPr>
              <a:t> </a:t>
            </a:r>
            <a:r>
              <a:rPr lang="en-US" altLang="ja-JP" sz="2800" dirty="0">
                <a:latin typeface="Arial Unicode MS"/>
                <a:cs typeface="Arial Unicode MS"/>
              </a:rPr>
              <a:t>wisdom has no </a:t>
            </a:r>
            <a:r>
              <a:rPr lang="en-US" altLang="ja-JP" sz="2800" dirty="0" smtClean="0">
                <a:latin typeface="Arial Unicode MS"/>
                <a:cs typeface="Arial Unicode MS"/>
              </a:rPr>
              <a:t>limitation</a:t>
            </a:r>
          </a:p>
          <a:p>
            <a:pPr>
              <a:defRPr/>
            </a:pPr>
            <a:endParaRPr lang="en-US" altLang="ja-JP" sz="2800" dirty="0">
              <a:latin typeface="Arial Unicode MS"/>
              <a:cs typeface="Arial Unicode M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1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593314"/>
            <a:ext cx="5486400" cy="385191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タイトル 5"/>
          <p:cNvSpPr txBox="1">
            <a:spLocks noGrp="1"/>
          </p:cNvSpPr>
          <p:nvPr>
            <p:ph type="title"/>
          </p:nvPr>
        </p:nvSpPr>
        <p:spPr>
          <a:xfrm>
            <a:off x="1887111" y="574382"/>
            <a:ext cx="5369779" cy="986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3200" dirty="0">
                <a:solidFill>
                  <a:schemeClr val="accent1">
                    <a:lumMod val="75000"/>
                  </a:schemeClr>
                </a:solidFill>
                <a:latin typeface="Arial Rounded MT Bold"/>
                <a:ea typeface="+mn-ea"/>
                <a:cs typeface="Arial Rounded MT Bold"/>
              </a:rPr>
              <a:t>KAIZEN Mind will help you </a:t>
            </a:r>
            <a:r>
              <a:rPr kumimoji="1" lang="en-US" altLang="ja-JP" sz="3200" dirty="0" smtClean="0">
                <a:solidFill>
                  <a:schemeClr val="accent1">
                    <a:lumMod val="75000"/>
                  </a:schemeClr>
                </a:solidFill>
                <a:latin typeface="Arial Rounded MT Bold"/>
                <a:ea typeface="+mn-ea"/>
                <a:cs typeface="Arial Rounded MT Bold"/>
              </a:rPr>
              <a:t/>
            </a:r>
            <a:br>
              <a:rPr kumimoji="1" lang="en-US" altLang="ja-JP" sz="3200" dirty="0" smtClean="0">
                <a:solidFill>
                  <a:schemeClr val="accent1">
                    <a:lumMod val="75000"/>
                  </a:schemeClr>
                </a:solidFill>
                <a:latin typeface="Arial Rounded MT Bold"/>
                <a:ea typeface="+mn-ea"/>
                <a:cs typeface="Arial Rounded MT Bold"/>
              </a:rPr>
            </a:br>
            <a:r>
              <a:rPr kumimoji="1" lang="en-US" altLang="ja-JP" sz="3200" dirty="0" smtClean="0">
                <a:solidFill>
                  <a:schemeClr val="accent1">
                    <a:lumMod val="75000"/>
                  </a:schemeClr>
                </a:solidFill>
                <a:latin typeface="Arial Rounded MT Bold"/>
                <a:ea typeface="+mn-ea"/>
                <a:cs typeface="Arial Rounded MT Bold"/>
              </a:rPr>
              <a:t>to </a:t>
            </a:r>
            <a:r>
              <a:rPr kumimoji="1" lang="en-US" altLang="ja-JP" sz="3200" dirty="0">
                <a:solidFill>
                  <a:schemeClr val="accent1">
                    <a:lumMod val="75000"/>
                  </a:schemeClr>
                </a:solidFill>
                <a:latin typeface="Arial Rounded MT Bold"/>
                <a:ea typeface="+mn-ea"/>
                <a:cs typeface="Arial Rounded MT Bold"/>
              </a:rPr>
              <a:t>solve problems</a:t>
            </a:r>
            <a:endParaRPr kumimoji="1" lang="ja-JP" altLang="en-US" sz="3200" dirty="0">
              <a:solidFill>
                <a:schemeClr val="accent1">
                  <a:lumMod val="75000"/>
                </a:schemeClr>
              </a:solidFill>
              <a:latin typeface="Arial Rounded MT Bold"/>
              <a:ea typeface="+mn-ea"/>
              <a:cs typeface="Arial Rounded MT Bold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5662989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i="1" dirty="0" smtClean="0">
                <a:solidFill>
                  <a:schemeClr val="accent1">
                    <a:lumMod val="50000"/>
                  </a:schemeClr>
                </a:solidFill>
                <a:latin typeface="Arial Rounded MT Bold"/>
                <a:cs typeface="Arial Rounded MT Bold"/>
              </a:rPr>
              <a:t>Thank you for listening</a:t>
            </a:r>
            <a:endParaRPr kumimoji="1" lang="ja-JP" altLang="en-US" sz="3600" i="1" dirty="0">
              <a:solidFill>
                <a:schemeClr val="accent1">
                  <a:lumMod val="50000"/>
                </a:schemeClr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378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3528" y="1484784"/>
            <a:ext cx="3816424" cy="5184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148064" y="1484784"/>
            <a:ext cx="3816424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Rounded MT Bold"/>
                <a:cs typeface="Arial Rounded MT Bold"/>
              </a:rPr>
              <a:t>If</a:t>
            </a:r>
            <a:r>
              <a:rPr kumimoji="1" lang="ja-JP" altLang="en-US" sz="36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3600" dirty="0" smtClean="0">
                <a:latin typeface="Arial Rounded MT Bold"/>
                <a:cs typeface="Arial Rounded MT Bold"/>
              </a:rPr>
              <a:t>you</a:t>
            </a:r>
            <a:r>
              <a:rPr kumimoji="1" lang="ja-JP" altLang="en-US" sz="36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3600" dirty="0" smtClean="0">
                <a:latin typeface="Arial Rounded MT Bold"/>
                <a:cs typeface="Arial Rounded MT Bold"/>
              </a:rPr>
              <a:t>are</a:t>
            </a:r>
            <a:r>
              <a:rPr kumimoji="1" lang="ja-JP" altLang="en-US" sz="36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3600" dirty="0" smtClean="0">
                <a:latin typeface="Arial Rounded MT Bold"/>
                <a:cs typeface="Arial Rounded MT Bold"/>
              </a:rPr>
              <a:t>facing</a:t>
            </a:r>
            <a:r>
              <a:rPr kumimoji="1" lang="ja-JP" altLang="en-US" sz="36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3600" dirty="0" smtClean="0">
                <a:latin typeface="Arial Rounded MT Bold"/>
                <a:cs typeface="Arial Rounded MT Bold"/>
              </a:rPr>
              <a:t>problems,</a:t>
            </a:r>
            <a:r>
              <a:rPr kumimoji="1" lang="ja-JP" altLang="en-US" sz="3600" dirty="0" smtClean="0">
                <a:latin typeface="Arial Rounded MT Bold"/>
                <a:cs typeface="Arial Rounded MT Bold"/>
              </a:rPr>
              <a:t> </a:t>
            </a:r>
            <a:r>
              <a:rPr kumimoji="1" lang="en-US" altLang="ja-JP" sz="3600" dirty="0" smtClean="0">
                <a:latin typeface="Arial Rounded MT Bold"/>
                <a:cs typeface="Arial Rounded MT Bold"/>
              </a:rPr>
              <a:t>…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708920"/>
            <a:ext cx="3763075" cy="266429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780928"/>
            <a:ext cx="3367740" cy="266429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23528" y="148478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 smtClean="0">
                <a:latin typeface="Arial Unicode MS"/>
                <a:cs typeface="Arial Unicode MS"/>
              </a:rPr>
              <a:t>Think inside the box and give up?</a:t>
            </a:r>
            <a:endParaRPr kumimoji="1" lang="ja-JP" altLang="en-US" sz="2400" i="1" dirty="0">
              <a:latin typeface="Arial Unicode MS"/>
              <a:cs typeface="Arial Unicode M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8064" y="148478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 smtClean="0">
                <a:latin typeface="Arial Unicode MS"/>
                <a:cs typeface="Arial Unicode MS"/>
              </a:rPr>
              <a:t>Work together and do something?</a:t>
            </a:r>
            <a:endParaRPr kumimoji="1" lang="ja-JP" altLang="en-US" sz="2400" i="1" dirty="0">
              <a:latin typeface="Arial Unicode MS"/>
              <a:cs typeface="Arial Unicode M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1960" y="3212976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i="1" u="sng" dirty="0" smtClean="0">
                <a:latin typeface="Arial Unicode MS"/>
                <a:cs typeface="Arial Unicode MS"/>
              </a:rPr>
              <a:t>OR</a:t>
            </a:r>
            <a:endParaRPr kumimoji="1" lang="ja-JP" altLang="en-US" sz="2800" i="1" u="sng" dirty="0">
              <a:latin typeface="Arial Unicode MS"/>
              <a:cs typeface="Arial Unicode M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9" y="580526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 smtClean="0">
                <a:latin typeface="Arial Unicode MS"/>
                <a:cs typeface="Arial Unicode MS"/>
              </a:rPr>
              <a:t>Waiting “resources” from somewhere.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48064" y="580526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 smtClean="0">
                <a:latin typeface="Arial Unicode MS"/>
                <a:cs typeface="Arial Unicode MS"/>
              </a:rPr>
              <a:t>Work with “</a:t>
            </a:r>
            <a:r>
              <a:rPr kumimoji="1" lang="en-US" altLang="ja-JP" sz="2400" i="1" dirty="0">
                <a:latin typeface="Arial Unicode MS"/>
                <a:cs typeface="Arial Unicode MS"/>
              </a:rPr>
              <a:t> </a:t>
            </a:r>
            <a:r>
              <a:rPr kumimoji="1" lang="en-US" altLang="ja-JP" sz="2400" i="1" dirty="0" smtClean="0">
                <a:latin typeface="Arial Unicode MS"/>
                <a:cs typeface="Arial Unicode MS"/>
              </a:rPr>
              <a:t>               ” </a:t>
            </a:r>
          </a:p>
          <a:p>
            <a:pPr algn="ctr"/>
            <a:r>
              <a:rPr kumimoji="1" lang="en-US" altLang="ja-JP" sz="2400" i="1" dirty="0" smtClean="0">
                <a:latin typeface="Arial Unicode MS"/>
                <a:cs typeface="Arial Unicode MS"/>
              </a:rPr>
              <a:t>for improvement.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7236296" y="5877272"/>
            <a:ext cx="1152128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 smtClean="0">
                <a:solidFill>
                  <a:schemeClr val="tx1"/>
                </a:solidFill>
                <a:latin typeface="Arial Unicode MS"/>
                <a:cs typeface="Arial Unicode MS"/>
              </a:rPr>
              <a:t>?</a:t>
            </a:r>
            <a:endParaRPr kumimoji="1" lang="ja-JP" altLang="en-US" i="1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49EC-9236-409B-9D86-BC4D7F96A4C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77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glass_of_water_800_clr_13218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052736"/>
            <a:ext cx="4016574" cy="5136237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2852936"/>
            <a:ext cx="5436096" cy="1656184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algn="r">
              <a:tabLst>
                <a:tab pos="2160588" algn="l"/>
                <a:tab pos="4305300" algn="l"/>
                <a:tab pos="4667250" algn="l"/>
                <a:tab pos="4849813" algn="l"/>
                <a:tab pos="5195888" algn="l"/>
              </a:tabLst>
            </a:pPr>
            <a:r>
              <a:rPr kumimoji="1" lang="en-US" altLang="ja-JP" sz="3200" dirty="0" smtClean="0">
                <a:latin typeface="Arial Rounded MT Bold"/>
                <a:cs typeface="Arial Rounded MT Bold"/>
              </a:rPr>
              <a:t>Are you </a:t>
            </a:r>
            <a:br>
              <a:rPr kumimoji="1" lang="en-US" altLang="ja-JP" sz="3200" dirty="0" smtClean="0">
                <a:latin typeface="Arial Rounded MT Bold"/>
                <a:cs typeface="Arial Rounded MT Bold"/>
              </a:rPr>
            </a:br>
            <a:r>
              <a:rPr kumimoji="1" lang="en-US" altLang="ja-JP" sz="3200" u="sng" dirty="0" smtClean="0">
                <a:solidFill>
                  <a:srgbClr val="3366FF"/>
                </a:solidFill>
                <a:latin typeface="Arial Rounded MT Bold"/>
                <a:cs typeface="Arial Rounded MT Bold"/>
              </a:rPr>
              <a:t>positive</a:t>
            </a:r>
            <a:r>
              <a:rPr kumimoji="1" lang="en-US" altLang="ja-JP" sz="3200" dirty="0" smtClean="0">
                <a:latin typeface="Arial Rounded MT Bold"/>
                <a:cs typeface="Arial Rounded MT Bold"/>
              </a:rPr>
              <a:t> thinker or </a:t>
            </a:r>
            <a:r>
              <a:rPr kumimoji="1" lang="en-US" altLang="ja-JP" sz="3200" u="sng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negative</a:t>
            </a:r>
            <a:r>
              <a:rPr kumimoji="1" lang="en-US" altLang="ja-JP" sz="3200" dirty="0" smtClean="0">
                <a:latin typeface="Arial Rounded MT Bold"/>
                <a:cs typeface="Arial Rounded MT Bold"/>
              </a:rPr>
              <a:t> thinker?</a:t>
            </a:r>
            <a:endParaRPr kumimoji="1" lang="ja-JP" altLang="en-US" sz="3200" dirty="0">
              <a:latin typeface="Arial Rounded MT Bold"/>
              <a:cs typeface="Arial Rounded MT Bold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7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8464" cy="1468016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latin typeface="Arial Unicode MS"/>
                <a:cs typeface="Arial Unicode MS"/>
              </a:rPr>
              <a:t>Even if we are a positive thinker, </a:t>
            </a:r>
            <a:br>
              <a:rPr kumimoji="1" lang="en-US" altLang="ja-JP" sz="3200" dirty="0" smtClean="0">
                <a:latin typeface="Arial Unicode MS"/>
                <a:cs typeface="Arial Unicode MS"/>
              </a:rPr>
            </a:br>
            <a:r>
              <a:rPr lang="en-US" altLang="ja-JP" sz="3200" dirty="0" smtClean="0">
                <a:latin typeface="Arial Unicode MS"/>
                <a:cs typeface="Arial Unicode MS"/>
              </a:rPr>
              <a:t>we </a:t>
            </a:r>
            <a:r>
              <a:rPr kumimoji="1" lang="en-US" altLang="ja-JP" sz="3200" dirty="0" smtClean="0">
                <a:latin typeface="Arial Unicode MS"/>
                <a:cs typeface="Arial Unicode MS"/>
              </a:rPr>
              <a:t>still need “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tools</a:t>
            </a:r>
            <a:r>
              <a:rPr kumimoji="1" lang="en-US" altLang="ja-JP" sz="3200" dirty="0" smtClean="0">
                <a:latin typeface="Arial Unicode MS"/>
                <a:cs typeface="Arial Unicode MS"/>
              </a:rPr>
              <a:t>” to make our ideas </a:t>
            </a:r>
            <a:r>
              <a:rPr lang="en-US" altLang="ja-JP" sz="3200" dirty="0" smtClean="0">
                <a:latin typeface="Arial Unicode MS"/>
                <a:cs typeface="Arial Unicode MS"/>
              </a:rPr>
              <a:t>realistic</a:t>
            </a:r>
            <a:r>
              <a:rPr kumimoji="1" lang="en-US" altLang="ja-JP" sz="3200" dirty="0" smtClean="0">
                <a:latin typeface="Arial Unicode MS"/>
                <a:cs typeface="Arial Unicode MS"/>
              </a:rPr>
              <a:t> </a:t>
            </a:r>
            <a:endParaRPr kumimoji="1" lang="ja-JP" altLang="en-US" sz="3200" dirty="0">
              <a:latin typeface="Arial Unicode MS"/>
              <a:cs typeface="Arial Unicode M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図 5" descr="group_construction_workers_800_clr_859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556792"/>
            <a:ext cx="5448606" cy="408645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5445224"/>
            <a:ext cx="9144000" cy="923910"/>
          </a:xfrm>
          <a:prstGeom prst="rect">
            <a:avLst/>
          </a:prstGeom>
          <a:gradFill flip="none" rotWithShape="1">
            <a:gsLst>
              <a:gs pos="38000">
                <a:srgbClr val="FFDEF1"/>
              </a:gs>
              <a:gs pos="100000">
                <a:srgbClr val="FBFFB7">
                  <a:alpha val="39000"/>
                </a:srgbClr>
              </a:gs>
            </a:gsLst>
            <a:lin ang="5400000" scaled="0"/>
            <a:tileRect/>
          </a:gradFill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4000" dirty="0" smtClean="0"/>
              <a:t>The tool is </a:t>
            </a:r>
            <a:r>
              <a:rPr kumimoji="1" lang="en-US" altLang="ja-JP" sz="4000" b="1" dirty="0" smtClean="0"/>
              <a:t>5S-KAIZEN-TQM Approach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0824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82832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Rounded MT Bold"/>
                <a:ea typeface="ヒラギノ丸ゴ ProN W4"/>
                <a:cs typeface="Arial Rounded MT Bold"/>
              </a:rPr>
              <a:t>5S-KAIZEN-TQM Approach</a:t>
            </a:r>
            <a:endParaRPr lang="en-US" sz="3200" dirty="0">
              <a:solidFill>
                <a:srgbClr val="000000"/>
              </a:solidFill>
              <a:latin typeface="Arial Rounded MT Bold"/>
              <a:ea typeface="ヒラギノ丸ゴ ProN W4"/>
              <a:cs typeface="Arial Rounded MT Bold"/>
            </a:endParaRPr>
          </a:p>
        </p:txBody>
      </p:sp>
      <p:pic>
        <p:nvPicPr>
          <p:cNvPr id="9" name="図 8" descr="walk_toward_opportunity_400_clr_72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8247"/>
            <a:ext cx="5796136" cy="5433878"/>
          </a:xfrm>
          <a:prstGeom prst="rect">
            <a:avLst/>
          </a:prstGeom>
        </p:spPr>
      </p:pic>
      <p:sp>
        <p:nvSpPr>
          <p:cNvPr id="14" name="Title 5"/>
          <p:cNvSpPr txBox="1">
            <a:spLocks/>
          </p:cNvSpPr>
          <p:nvPr/>
        </p:nvSpPr>
        <p:spPr>
          <a:xfrm>
            <a:off x="251520" y="1196752"/>
            <a:ext cx="36004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000000"/>
                </a:solidFill>
                <a:latin typeface="Arial Unicode MS"/>
                <a:ea typeface="ヒラギノ丸ゴ ProN W4"/>
                <a:cs typeface="Arial Unicode MS"/>
              </a:rPr>
              <a:t>Stepwise approach for better management &amp; quality of health care </a:t>
            </a:r>
            <a:endParaRPr lang="en-US" sz="2400" i="1" dirty="0">
              <a:solidFill>
                <a:srgbClr val="000000"/>
              </a:solidFill>
              <a:latin typeface="Arial Unicode MS"/>
              <a:ea typeface="ヒラギノ丸ゴ ProN W4"/>
              <a:cs typeface="Arial Unicode M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187624" y="4176464"/>
            <a:ext cx="2880000" cy="2852936"/>
          </a:xfrm>
          <a:prstGeom prst="ellipse">
            <a:avLst/>
          </a:prstGeom>
          <a:gradFill flip="none" rotWithShape="1">
            <a:gsLst>
              <a:gs pos="0">
                <a:srgbClr val="B0FFE9"/>
              </a:gs>
              <a:gs pos="80000">
                <a:schemeClr val="bg1">
                  <a:alpha val="0"/>
                </a:schemeClr>
              </a:gs>
              <a:gs pos="29000">
                <a:srgbClr val="B0FFE9"/>
              </a:gs>
            </a:gsLst>
            <a:path path="circle">
              <a:fillToRect l="50000" t="50000" r="50000" b="50000"/>
            </a:path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  <a:alpha val="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5S</a:t>
            </a:r>
            <a:endParaRPr kumimoji="1" lang="ja-JP" altLang="en-US" sz="2800" dirty="0">
              <a:solidFill>
                <a:srgbClr val="000000"/>
              </a:solidFill>
              <a:latin typeface="Arial Unicode MS"/>
              <a:cs typeface="Arial Unicode M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212192" y="1917064"/>
            <a:ext cx="2088000" cy="2088000"/>
          </a:xfrm>
          <a:prstGeom prst="ellipse">
            <a:avLst/>
          </a:prstGeom>
          <a:gradFill flip="none" rotWithShape="1">
            <a:gsLst>
              <a:gs pos="0">
                <a:srgbClr val="F4E78F"/>
              </a:gs>
              <a:gs pos="8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  <a:alpha val="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TQM</a:t>
            </a:r>
            <a:endParaRPr kumimoji="1" lang="ja-JP" altLang="en-US" sz="2800" dirty="0">
              <a:solidFill>
                <a:srgbClr val="000000"/>
              </a:solidFill>
              <a:latin typeface="Arial Unicode MS"/>
              <a:cs typeface="Arial Unicode M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36096" y="3284984"/>
            <a:ext cx="3707904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000" dirty="0" smtClean="0">
                <a:latin typeface="Arial Unicode MS"/>
                <a:cs typeface="Arial Unicode MS"/>
              </a:rPr>
              <a:t>Maximum</a:t>
            </a:r>
            <a:r>
              <a:rPr kumimoji="1" lang="ja-JP" altLang="en-US" sz="2000" dirty="0" smtClean="0">
                <a:latin typeface="Arial Unicode MS"/>
                <a:cs typeface="Arial Unicode MS"/>
              </a:rPr>
              <a:t> </a:t>
            </a:r>
            <a:r>
              <a:rPr kumimoji="1" lang="en-US" altLang="ja-JP" sz="2000" dirty="0" smtClean="0">
                <a:latin typeface="Arial Unicode MS"/>
                <a:cs typeface="Arial Unicode MS"/>
              </a:rPr>
              <a:t>use</a:t>
            </a:r>
            <a:r>
              <a:rPr kumimoji="1" lang="ja-JP" altLang="en-US" sz="2000" dirty="0" smtClean="0">
                <a:latin typeface="Arial Unicode MS"/>
                <a:cs typeface="Arial Unicode MS"/>
              </a:rPr>
              <a:t> </a:t>
            </a:r>
            <a:r>
              <a:rPr kumimoji="1" lang="en-US" altLang="ja-JP" sz="2000" dirty="0" smtClean="0">
                <a:latin typeface="Arial Unicode MS"/>
                <a:cs typeface="Arial Unicode MS"/>
              </a:rPr>
              <a:t>of</a:t>
            </a:r>
            <a:r>
              <a:rPr kumimoji="1" lang="ja-JP" altLang="en-US" sz="2000" dirty="0" smtClean="0">
                <a:latin typeface="Arial Unicode MS"/>
                <a:cs typeface="Arial Unicode MS"/>
              </a:rPr>
              <a:t> </a:t>
            </a:r>
            <a:r>
              <a:rPr kumimoji="1" lang="en-US" altLang="ja-JP" sz="2000" dirty="0" smtClean="0">
                <a:latin typeface="Arial Unicode MS"/>
                <a:cs typeface="Arial Unicode MS"/>
              </a:rPr>
              <a:t>the capacity of the entire organization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43808" y="616530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>
                <a:latin typeface="Arial Unicode MS"/>
                <a:cs typeface="Arial Unicode MS"/>
              </a:rPr>
              <a:t>W</a:t>
            </a:r>
            <a:r>
              <a:rPr kumimoji="1" lang="en-US" altLang="ja-JP" sz="2000" i="1" dirty="0" smtClean="0">
                <a:latin typeface="Arial Unicode MS"/>
                <a:cs typeface="Arial Unicode MS"/>
              </a:rPr>
              <a:t>orking environment improvement</a:t>
            </a:r>
          </a:p>
        </p:txBody>
      </p:sp>
      <p:sp>
        <p:nvSpPr>
          <p:cNvPr id="16" name="円/楕円 15"/>
          <p:cNvSpPr/>
          <p:nvPr/>
        </p:nvSpPr>
        <p:spPr>
          <a:xfrm>
            <a:off x="2915816" y="2996952"/>
            <a:ext cx="2448000" cy="2448000"/>
          </a:xfrm>
          <a:prstGeom prst="ellipse">
            <a:avLst/>
          </a:prstGeom>
          <a:gradFill flip="none" rotWithShape="1">
            <a:gsLst>
              <a:gs pos="0">
                <a:srgbClr val="FFDEF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KAIZEN</a:t>
            </a:r>
            <a:endParaRPr kumimoji="1" lang="ja-JP" altLang="en-US" sz="2800" dirty="0">
              <a:solidFill>
                <a:srgbClr val="000000"/>
              </a:solidFill>
              <a:latin typeface="Arial Unicode MS"/>
              <a:cs typeface="Arial Unicode M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11960" y="4653136"/>
            <a:ext cx="493204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000" dirty="0" smtClean="0">
                <a:latin typeface="Arial Unicode MS"/>
                <a:cs typeface="Arial Unicode MS"/>
              </a:rPr>
              <a:t>Participatory problem solving process</a:t>
            </a:r>
          </a:p>
        </p:txBody>
      </p:sp>
      <p:cxnSp>
        <p:nvCxnSpPr>
          <p:cNvPr id="22" name="直線コネクタ 21"/>
          <p:cNvCxnSpPr/>
          <p:nvPr/>
        </p:nvCxnSpPr>
        <p:spPr>
          <a:xfrm>
            <a:off x="4211960" y="5013176"/>
            <a:ext cx="4464496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2843808" y="6597352"/>
            <a:ext cx="4464496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436096" y="3933056"/>
            <a:ext cx="3528392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572000" y="1124744"/>
            <a:ext cx="417388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latin typeface="Arial Unicode MS"/>
                <a:cs typeface="Arial Unicode MS"/>
              </a:rPr>
              <a:t>Highly Reliable Organization</a:t>
            </a:r>
            <a:endParaRPr kumimoji="1" lang="ja-JP" altLang="en-US" sz="2400" dirty="0">
              <a:latin typeface="Arial Unicode MS"/>
              <a:cs typeface="Arial Unicode MS"/>
            </a:endParaRPr>
          </a:p>
        </p:txBody>
      </p:sp>
      <p:sp>
        <p:nvSpPr>
          <p:cNvPr id="3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D1AC95EA-0E77-4576-A759-294F154270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7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Rt_root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189" y="4723799"/>
            <a:ext cx="1763526" cy="642693"/>
          </a:xfrm>
          <a:prstGeom prst="rect">
            <a:avLst/>
          </a:prstGeom>
        </p:spPr>
      </p:pic>
      <p:pic>
        <p:nvPicPr>
          <p:cNvPr id="38" name="Rt_root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100" y="4300448"/>
            <a:ext cx="2370409" cy="2054943"/>
          </a:xfrm>
          <a:prstGeom prst="rect">
            <a:avLst/>
          </a:prstGeom>
        </p:spPr>
      </p:pic>
      <p:pic>
        <p:nvPicPr>
          <p:cNvPr id="40" name="Rt_root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189" y="4602316"/>
            <a:ext cx="1695911" cy="764176"/>
          </a:xfrm>
          <a:prstGeom prst="rect">
            <a:avLst/>
          </a:prstGeom>
        </p:spPr>
      </p:pic>
      <p:pic>
        <p:nvPicPr>
          <p:cNvPr id="42" name="Lt_root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245" y="4523388"/>
            <a:ext cx="1748855" cy="721702"/>
          </a:xfrm>
          <a:prstGeom prst="rect">
            <a:avLst/>
          </a:prstGeom>
        </p:spPr>
      </p:pic>
      <p:pic>
        <p:nvPicPr>
          <p:cNvPr id="44" name="Lt_root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837" y="4512529"/>
            <a:ext cx="1859825" cy="992087"/>
          </a:xfrm>
          <a:prstGeom prst="rect">
            <a:avLst/>
          </a:prstGeom>
        </p:spPr>
      </p:pic>
      <p:pic>
        <p:nvPicPr>
          <p:cNvPr id="46" name="Lt_root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508" y="4402884"/>
            <a:ext cx="2114692" cy="1771542"/>
          </a:xfrm>
          <a:prstGeom prst="rect">
            <a:avLst/>
          </a:prstGeom>
        </p:spPr>
      </p:pic>
      <p:sp>
        <p:nvSpPr>
          <p:cNvPr id="59" name="Brown Gradient"/>
          <p:cNvSpPr/>
          <p:nvPr/>
        </p:nvSpPr>
        <p:spPr>
          <a:xfrm>
            <a:off x="970" y="4859960"/>
            <a:ext cx="9144000" cy="570032"/>
          </a:xfrm>
          <a:prstGeom prst="rect">
            <a:avLst/>
          </a:prstGeom>
          <a:gradFill>
            <a:gsLst>
              <a:gs pos="31000">
                <a:srgbClr val="1E1C11">
                  <a:alpha val="0"/>
                </a:srgbClr>
              </a:gs>
              <a:gs pos="0">
                <a:schemeClr val="bg2">
                  <a:lumMod val="10000"/>
                  <a:alpha val="0"/>
                </a:schemeClr>
              </a:gs>
              <a:gs pos="63000">
                <a:schemeClr val="bg2">
                  <a:lumMod val="10000"/>
                  <a:alpha val="29000"/>
                </a:schemeClr>
              </a:gs>
              <a:gs pos="100000">
                <a:schemeClr val="bg2">
                  <a:lumMod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tree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973" y="617008"/>
            <a:ext cx="4828020" cy="42993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00" y="436539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3638310" y="5245090"/>
            <a:ext cx="754734" cy="5847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5-S</a:t>
            </a:r>
            <a:endParaRPr kumimoji="1" lang="ja-JP" altLang="en-US" sz="32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13729" y="3941219"/>
            <a:ext cx="139894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KAIZEN</a:t>
            </a:r>
            <a:endParaRPr kumimoji="1" lang="ja-JP" alt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26681" y="1898989"/>
            <a:ext cx="3147015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Total Quality Management</a:t>
            </a:r>
            <a:endParaRPr kumimoji="1" lang="ja-JP" altLang="en-US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上矢印 8"/>
          <p:cNvSpPr/>
          <p:nvPr/>
        </p:nvSpPr>
        <p:spPr>
          <a:xfrm rot="16200000">
            <a:off x="1727737" y="4761095"/>
            <a:ext cx="935999" cy="1584176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ja-JP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Leadership</a:t>
            </a:r>
            <a:endParaRPr kumimoji="1" lang="ja-JP" altLang="en-US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上矢印 9"/>
          <p:cNvSpPr/>
          <p:nvPr/>
        </p:nvSpPr>
        <p:spPr>
          <a:xfrm>
            <a:off x="7287710" y="1347831"/>
            <a:ext cx="935999" cy="3245634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solidFill>
                  <a:schemeClr val="tx1"/>
                </a:solidFill>
                <a:latin typeface="Times New Roman"/>
                <a:cs typeface="Times New Roman"/>
              </a:rPr>
              <a:t>Quality of services and management </a:t>
            </a:r>
            <a:endParaRPr kumimoji="1" lang="ja-JP" alt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287710" y="4700750"/>
            <a:ext cx="935999" cy="1878168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solidFill>
                  <a:srgbClr val="000000"/>
                </a:solidFill>
                <a:latin typeface="Times New Roman"/>
                <a:cs typeface="Times New Roman"/>
              </a:rPr>
              <a:t>Working environment</a:t>
            </a:r>
            <a:endParaRPr kumimoji="1" lang="ja-JP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ストライプ矢印 12"/>
          <p:cNvSpPr/>
          <p:nvPr/>
        </p:nvSpPr>
        <p:spPr>
          <a:xfrm rot="16200000">
            <a:off x="3632448" y="4726774"/>
            <a:ext cx="780166" cy="3282275"/>
          </a:xfrm>
          <a:prstGeom prst="stripedRightArrow">
            <a:avLst>
              <a:gd name="adj1" fmla="val 50000"/>
              <a:gd name="adj2" fmla="val 47064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ja-JP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Positive attitude</a:t>
            </a:r>
            <a:endParaRPr kumimoji="1" lang="ja-JP" altLang="en-US" sz="20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0426">
            <a:off x="1697365" y="3448374"/>
            <a:ext cx="1658941" cy="109981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7316" y="3167662"/>
            <a:ext cx="1509944" cy="871521"/>
          </a:xfrm>
          <a:prstGeom prst="rect">
            <a:avLst/>
          </a:prstGeom>
          <a:solidFill>
            <a:srgbClr val="3366FF">
              <a:alpha val="0"/>
            </a:srgbClr>
          </a:solidFill>
          <a:ln>
            <a:solidFill>
              <a:srgbClr val="0000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1400" dirty="0" smtClean="0">
                <a:latin typeface="Book Antiqua"/>
                <a:cs typeface="Book Antiqua"/>
              </a:rPr>
              <a:t>Leadership and </a:t>
            </a:r>
          </a:p>
          <a:p>
            <a:pPr>
              <a:lnSpc>
                <a:spcPct val="90000"/>
              </a:lnSpc>
            </a:pPr>
            <a:r>
              <a:rPr kumimoji="1" lang="en-US" altLang="ja-JP" sz="1400" dirty="0" smtClean="0">
                <a:latin typeface="Book Antiqua"/>
                <a:cs typeface="Book Antiqua"/>
              </a:rPr>
              <a:t>commitment of</a:t>
            </a:r>
          </a:p>
          <a:p>
            <a:pPr algn="ctr">
              <a:lnSpc>
                <a:spcPct val="90000"/>
              </a:lnSpc>
            </a:pPr>
            <a:r>
              <a:rPr lang="en-US" altLang="ja-JP" sz="1400" dirty="0" smtClean="0">
                <a:latin typeface="Book Antiqua"/>
                <a:cs typeface="Book Antiqua"/>
              </a:rPr>
              <a:t>hospital management</a:t>
            </a:r>
            <a:r>
              <a:rPr kumimoji="1" lang="en-US" altLang="ja-JP" sz="1400" dirty="0" smtClean="0">
                <a:latin typeface="Book Antiqua"/>
                <a:cs typeface="Book Antiqua"/>
              </a:rPr>
              <a:t> </a:t>
            </a:r>
            <a:endParaRPr kumimoji="1" lang="ja-JP" altLang="en-US" sz="1400" dirty="0">
              <a:latin typeface="Book Antiqua"/>
              <a:cs typeface="Book Antiqu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0751" y="2752244"/>
            <a:ext cx="190869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Times New Roman"/>
                <a:cs typeface="Times New Roman"/>
              </a:rPr>
              <a:t>Lean Management</a:t>
            </a:r>
            <a:endParaRPr kumimoji="1" lang="ja-JP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4" name="直線矢印コネクタ 13"/>
          <p:cNvCxnSpPr>
            <a:stCxn id="20" idx="3"/>
            <a:endCxn id="7" idx="1"/>
          </p:cNvCxnSpPr>
          <p:nvPr/>
        </p:nvCxnSpPr>
        <p:spPr>
          <a:xfrm>
            <a:off x="2049447" y="2936910"/>
            <a:ext cx="1264282" cy="1235142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887102" y="913185"/>
            <a:ext cx="4224233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Highly Reliable Organization (HRO)</a:t>
            </a:r>
            <a:endParaRPr kumimoji="1" lang="ja-JP" altLang="en-US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直線矢印コネクタ 4"/>
          <p:cNvCxnSpPr>
            <a:stCxn id="8" idx="0"/>
            <a:endCxn id="22" idx="2"/>
          </p:cNvCxnSpPr>
          <p:nvPr/>
        </p:nvCxnSpPr>
        <p:spPr>
          <a:xfrm flipH="1" flipV="1">
            <a:off x="3999219" y="1313295"/>
            <a:ext cx="970" cy="585694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7" idx="0"/>
            <a:endCxn id="8" idx="2"/>
          </p:cNvCxnSpPr>
          <p:nvPr/>
        </p:nvCxnSpPr>
        <p:spPr>
          <a:xfrm flipH="1" flipV="1">
            <a:off x="4000189" y="2299099"/>
            <a:ext cx="13011" cy="164212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6" idx="0"/>
            <a:endCxn id="7" idx="2"/>
          </p:cNvCxnSpPr>
          <p:nvPr/>
        </p:nvCxnSpPr>
        <p:spPr>
          <a:xfrm flipH="1" flipV="1">
            <a:off x="4013200" y="4402884"/>
            <a:ext cx="2477" cy="842206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下矢印 44"/>
          <p:cNvSpPr/>
          <p:nvPr/>
        </p:nvSpPr>
        <p:spPr>
          <a:xfrm>
            <a:off x="6538925" y="3248528"/>
            <a:ext cx="860885" cy="132536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ja-JP" dirty="0" smtClean="0">
                <a:solidFill>
                  <a:schemeClr val="tx1"/>
                </a:solidFill>
                <a:latin typeface="Times New Roman"/>
                <a:cs typeface="Times New Roman"/>
              </a:rPr>
              <a:t>Wastes</a:t>
            </a:r>
            <a:endParaRPr kumimoji="1" lang="ja-JP" alt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738" y="175365"/>
            <a:ext cx="89679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800" dirty="0" smtClean="0">
                <a:latin typeface="Arial Rounded MT Bold"/>
                <a:cs typeface="Arial Rounded MT Bold"/>
              </a:rPr>
              <a:t>Conceptual framework “5S-KAIZEN-TQM Tree”</a:t>
            </a:r>
            <a:endParaRPr kumimoji="1" lang="ja-JP" alt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839200" y="2150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810938" y="3601177"/>
            <a:ext cx="1592523" cy="871521"/>
          </a:xfrm>
          <a:prstGeom prst="rect">
            <a:avLst/>
          </a:prstGeom>
          <a:solidFill>
            <a:schemeClr val="bg1"/>
          </a:solidFill>
          <a:ln>
            <a:solidFill>
              <a:srgbClr val="0000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400" dirty="0" smtClean="0">
                <a:latin typeface="Book Antiqua"/>
                <a:cs typeface="Book Antiqua"/>
              </a:rPr>
              <a:t>Positive mindset for improvement of quality among frontline workers</a:t>
            </a:r>
            <a:endParaRPr kumimoji="1" lang="en-US" altLang="ja-JP" sz="1400" dirty="0" smtClean="0">
              <a:latin typeface="Book Antiqua"/>
              <a:cs typeface="Book Antiqua"/>
            </a:endParaRPr>
          </a:p>
        </p:txBody>
      </p:sp>
      <p:sp>
        <p:nvSpPr>
          <p:cNvPr id="31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AC95EA-0E77-4576-A759-294F154270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4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Rounded MT Bold"/>
                <a:cs typeface="Arial Rounded MT Bold"/>
              </a:rPr>
              <a:t>What is 5S ?</a:t>
            </a:r>
            <a:endParaRPr kumimoji="1" lang="ja-JP" alt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ja-JP" dirty="0">
                <a:latin typeface="Arial Unicode MS"/>
                <a:ea typeface="ＭＳ 明朝" charset="0"/>
                <a:cs typeface="Arial Unicode MS"/>
              </a:rPr>
              <a:t>5S is a philosophy and a way of organizing and managing the workspace and work flow with the intent to improve efficiency by eliminating </a:t>
            </a:r>
            <a:r>
              <a:rPr lang="en-US" altLang="ja-JP" dirty="0">
                <a:latin typeface="Arial Unicode MS"/>
                <a:cs typeface="Arial Unicode MS"/>
              </a:rPr>
              <a:t>waste</a:t>
            </a:r>
            <a:r>
              <a:rPr lang="en-US" altLang="ja-JP" dirty="0">
                <a:latin typeface="Arial Unicode MS"/>
                <a:ea typeface="ＭＳ 明朝" charset="0"/>
                <a:cs typeface="Arial Unicode MS"/>
              </a:rPr>
              <a:t>, improving </a:t>
            </a:r>
            <a:r>
              <a:rPr lang="en-US" altLang="ja-JP" dirty="0">
                <a:latin typeface="Arial Unicode MS"/>
                <a:cs typeface="Arial Unicode MS"/>
              </a:rPr>
              <a:t>flow</a:t>
            </a:r>
            <a:r>
              <a:rPr lang="en-US" altLang="ja-JP" dirty="0">
                <a:latin typeface="Arial Unicode MS"/>
                <a:ea typeface="ＭＳ 明朝" charset="0"/>
                <a:cs typeface="Arial Unicode MS"/>
              </a:rPr>
              <a:t> and reducing process </a:t>
            </a:r>
            <a:r>
              <a:rPr lang="en-US" altLang="ja-JP" dirty="0" smtClean="0">
                <a:latin typeface="Arial Unicode MS"/>
                <a:cs typeface="Arial Unicode MS"/>
              </a:rPr>
              <a:t>unreasonableness</a:t>
            </a:r>
            <a:endParaRPr lang="en-US" altLang="ja-JP" dirty="0">
              <a:latin typeface="Arial Unicode MS"/>
              <a:ea typeface="ＭＳ 明朝" charset="0"/>
              <a:cs typeface="Arial Unicode MS"/>
            </a:endParaRPr>
          </a:p>
          <a:p>
            <a:pPr marL="274320" indent="-27432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ja-JP" b="1" dirty="0" smtClean="0">
                <a:solidFill>
                  <a:srgbClr val="0000FF"/>
                </a:solidFill>
                <a:latin typeface="Arial Unicode MS"/>
                <a:ea typeface="ＭＳ 明朝" charset="0"/>
                <a:cs typeface="Arial Unicode MS"/>
              </a:rPr>
              <a:t>Working </a:t>
            </a:r>
            <a:r>
              <a:rPr lang="en-US" altLang="ja-JP" b="1" dirty="0">
                <a:solidFill>
                  <a:srgbClr val="0000FF"/>
                </a:solidFill>
                <a:latin typeface="Arial Unicode MS"/>
                <a:ea typeface="ＭＳ 明朝" charset="0"/>
                <a:cs typeface="Arial Unicode MS"/>
              </a:rPr>
              <a:t>Environment </a:t>
            </a:r>
            <a:r>
              <a:rPr lang="en-US" altLang="ja-JP" b="1" dirty="0" smtClean="0">
                <a:solidFill>
                  <a:srgbClr val="0000FF"/>
                </a:solidFill>
                <a:latin typeface="Arial Unicode MS"/>
                <a:ea typeface="ＭＳ 明朝" charset="0"/>
                <a:cs typeface="Arial Unicode MS"/>
              </a:rPr>
              <a:t>Improvement (WEI)</a:t>
            </a:r>
            <a:endParaRPr lang="en-US" altLang="ja-JP" b="1" dirty="0">
              <a:solidFill>
                <a:srgbClr val="0000FF"/>
              </a:solidFill>
              <a:latin typeface="Arial Unicode MS"/>
              <a:ea typeface="ＭＳ 明朝" charset="0"/>
              <a:cs typeface="Arial Unicode MS"/>
            </a:endParaRPr>
          </a:p>
          <a:p>
            <a:pPr>
              <a:lnSpc>
                <a:spcPct val="110000"/>
              </a:lnSpc>
            </a:pP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3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759</Words>
  <Application>Microsoft Macintosh PowerPoint</Application>
  <PresentationFormat>画面に合わせる (4:3)</PresentationFormat>
  <Paragraphs>167</Paragraphs>
  <Slides>33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4" baseType="lpstr">
      <vt:lpstr>Office Theme</vt:lpstr>
      <vt:lpstr>Basic Concepts of 5S-KAIZEN-TQM Approach </vt:lpstr>
      <vt:lpstr>Objectives of the session</vt:lpstr>
      <vt:lpstr>Introduction: “Lots of problems”</vt:lpstr>
      <vt:lpstr>If you are facing problems, …</vt:lpstr>
      <vt:lpstr>Are you  positive thinker or negative thinker?</vt:lpstr>
      <vt:lpstr>Even if we are a positive thinker,  we still need “tools” to make our ideas realistic </vt:lpstr>
      <vt:lpstr>5S-KAIZEN-TQM Approach</vt:lpstr>
      <vt:lpstr>PowerPoint プレゼンテーション</vt:lpstr>
      <vt:lpstr>What is 5S ?</vt:lpstr>
      <vt:lpstr>What 5S can do? (Benefit of 5S)</vt:lpstr>
      <vt:lpstr>PowerPoint プレゼンテーション</vt:lpstr>
      <vt:lpstr>PowerPoint プレゼンテーション</vt:lpstr>
      <vt:lpstr>7 types of wastes in work place</vt:lpstr>
      <vt:lpstr>PowerPoint プレゼンテーション</vt:lpstr>
      <vt:lpstr>PowerPoint プレゼンテーション</vt:lpstr>
      <vt:lpstr>Improve productivities</vt:lpstr>
      <vt:lpstr>Target of 5S</vt:lpstr>
      <vt:lpstr>What is KAIZEN ?</vt:lpstr>
      <vt:lpstr>What KAIZEN can do?</vt:lpstr>
      <vt:lpstr>Find root causes of problems  and solutions</vt:lpstr>
      <vt:lpstr>Improve all kinds of  hospital management </vt:lpstr>
      <vt:lpstr>Improve quality of services</vt:lpstr>
      <vt:lpstr>Strengthen Team work</vt:lpstr>
      <vt:lpstr>What is TQM ?</vt:lpstr>
      <vt:lpstr>What TQM can do?</vt:lpstr>
      <vt:lpstr>Improves quality of  the final products or services</vt:lpstr>
      <vt:lpstr>Increase customer satisfaction</vt:lpstr>
      <vt:lpstr>Visible growth of organization</vt:lpstr>
      <vt:lpstr>Making right decision for  quality improvement</vt:lpstr>
      <vt:lpstr>Reduction of costs</vt:lpstr>
      <vt:lpstr>“Managing whole facility with certain level of quality”</vt:lpstr>
      <vt:lpstr>Conclusion</vt:lpstr>
      <vt:lpstr>KAIZEN Mind will help you  to solve problems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 on 5S-KAIZEN-TQM approach  “for better management &amp; quality of health care” </dc:title>
  <dc:creator>Eleuter</dc:creator>
  <cp:lastModifiedBy>宮本 勝行</cp:lastModifiedBy>
  <cp:revision>72</cp:revision>
  <cp:lastPrinted>2015-07-17T14:17:13Z</cp:lastPrinted>
  <dcterms:created xsi:type="dcterms:W3CDTF">2012-04-19T14:50:59Z</dcterms:created>
  <dcterms:modified xsi:type="dcterms:W3CDTF">2015-09-09T17:25:57Z</dcterms:modified>
</cp:coreProperties>
</file>