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6" r:id="rId2"/>
    <p:sldId id="323" r:id="rId3"/>
    <p:sldId id="264" r:id="rId4"/>
    <p:sldId id="313" r:id="rId5"/>
    <p:sldId id="299" r:id="rId6"/>
    <p:sldId id="258" r:id="rId7"/>
    <p:sldId id="308" r:id="rId8"/>
    <p:sldId id="311" r:id="rId9"/>
    <p:sldId id="312" r:id="rId10"/>
    <p:sldId id="260" r:id="rId11"/>
    <p:sldId id="300" r:id="rId12"/>
    <p:sldId id="315" r:id="rId13"/>
    <p:sldId id="318" r:id="rId14"/>
    <p:sldId id="262" r:id="rId15"/>
    <p:sldId id="316" r:id="rId16"/>
    <p:sldId id="304" r:id="rId17"/>
    <p:sldId id="317" r:id="rId18"/>
    <p:sldId id="305" r:id="rId19"/>
    <p:sldId id="272" r:id="rId20"/>
    <p:sldId id="302" r:id="rId21"/>
    <p:sldId id="301" r:id="rId22"/>
    <p:sldId id="319" r:id="rId23"/>
    <p:sldId id="266" r:id="rId24"/>
    <p:sldId id="294" r:id="rId25"/>
    <p:sldId id="324" r:id="rId26"/>
    <p:sldId id="292" r:id="rId27"/>
    <p:sldId id="296" r:id="rId28"/>
    <p:sldId id="278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EAFFA9"/>
    <a:srgbClr val="FF45B1"/>
    <a:srgbClr val="FBFFB7"/>
    <a:srgbClr val="FFCCE1"/>
    <a:srgbClr val="19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2233" autoAdjust="0"/>
  </p:normalViewPr>
  <p:slideViewPr>
    <p:cSldViewPr>
      <p:cViewPr varScale="1">
        <p:scale>
          <a:sx n="77" d="100"/>
          <a:sy n="77" d="100"/>
        </p:scale>
        <p:origin x="-2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A288F-75C3-6849-B8F2-3E13619F54CA}" type="datetimeFigureOut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CFDD-5A56-B548-8977-B081B2C53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841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59DA-AA20-4620-BCB5-A1B89E658B96}" type="datetimeFigureOut">
              <a:rPr lang="en-US" smtClean="0"/>
              <a:pPr/>
              <a:t>15/09/09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412D2-55F7-4610-B60F-6DFFD25945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4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ea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6531" indent="-279435">
              <a:defRPr kumimoji="1"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7740" indent="-223548">
              <a:defRPr kumimoji="1"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4836" indent="-223548">
              <a:defRPr kumimoji="1"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1931" indent="-223548">
              <a:defRPr kumimoji="1"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9027" indent="-223548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6123" indent="-223548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3219" indent="-223548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0315" indent="-223548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AB3D2D-9B2E-2240-A0F3-2C42F66154F7}" type="slidenum">
              <a:rPr kumimoji="0" lang="en-US" altLang="ja-JP" sz="1200">
                <a:latin typeface="Arial Unicode MS"/>
              </a:rPr>
              <a:pPr/>
              <a:t>0</a:t>
            </a:fld>
            <a:endParaRPr kumimoji="0" lang="en-US" altLang="ja-JP" sz="1200" dirty="0">
              <a:latin typeface="Arial Unicode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 practice of KAIZEN cases at all sections in the health facility will make the facility as “Total Quality Managed Hospital through “Lean Management”</a:t>
            </a:r>
            <a:endParaRPr lang="ja-JP" altLang="ja-JP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412D2-55F7-4610-B60F-6DFFD259451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9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412D2-55F7-4610-B60F-6DFFD259451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54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contribute to creating ownership of the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412D2-55F7-4610-B60F-6DFFD259451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Arial Unicode MS"/>
                <a:cs typeface="Arial Unicode MS"/>
              </a:rPr>
              <a:t>The concept of KAIZEN is process change and improvement by accumulation of small changes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412D2-55F7-4610-B60F-6DFFD259451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8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A0D9-368D-B04A-B30A-AB89BFE320CD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8001-C859-3C43-BACA-729BECEB5520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2D6-BE77-D84F-9A2A-F376C6520875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AD0-76FF-F446-B8E8-9A2287A9F6FC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E77-8CCE-7342-AE75-DB128F4EF22D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3E0-8F75-C64F-850F-3A4134CF333C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C925-8107-8A4D-8F45-516BDF37F0D2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0CD4-7E70-BA43-AC9E-3B399C573DF9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1038-998B-4943-B598-3176882FFDCE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B3AF-DA81-314C-B0CF-341CD571BC7E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D87-A935-EC44-82AD-EBB44AD9214C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A5DFB-A6C8-DE42-8394-739A1A34FCAE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2C532-E70C-49BA-AAB9-9E94B3C7298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561" y="2130425"/>
            <a:ext cx="8338665" cy="1470025"/>
          </a:xfrm>
        </p:spPr>
        <p:txBody>
          <a:bodyPr>
            <a:noAutofit/>
          </a:bodyPr>
          <a:lstStyle/>
          <a:p>
            <a:r>
              <a:rPr kumimoji="0" lang="en-US" altLang="ja-JP" sz="4000" dirty="0" smtClean="0">
                <a:latin typeface="Arial Rounded MT Bold"/>
                <a:cs typeface="Arial Rounded MT Bold"/>
              </a:rPr>
              <a:t>KAIZEN implementation</a:t>
            </a:r>
            <a:br>
              <a:rPr kumimoji="0" lang="en-US" altLang="ja-JP" sz="4000" dirty="0" smtClean="0">
                <a:latin typeface="Arial Rounded MT Bold"/>
                <a:cs typeface="Arial Rounded MT Bold"/>
              </a:rPr>
            </a:br>
            <a:r>
              <a:rPr kumimoji="0" lang="en-US" altLang="ja-JP" sz="3600" dirty="0" smtClean="0">
                <a:latin typeface="Arial Rounded MT Bold"/>
                <a:cs typeface="Arial Rounded MT Bold"/>
              </a:rPr>
              <a:t>Small KAIZEN and Large KAIZEN</a:t>
            </a:r>
            <a:endParaRPr kumimoji="0" lang="en-US" altLang="ja-JP" sz="3600" dirty="0">
              <a:latin typeface="Arial Rounded MT Bold"/>
              <a:cs typeface="Arial Rounded MT Bold"/>
            </a:endParaRPr>
          </a:p>
        </p:txBody>
      </p:sp>
      <p:sp>
        <p:nvSpPr>
          <p:cNvPr id="15362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>
                <a:solidFill>
                  <a:srgbClr val="898989"/>
                </a:solidFill>
                <a:latin typeface="Arial Unicode MS"/>
                <a:ea typeface="MS PGothic" charset="0"/>
                <a:cs typeface="Arial Unicode MS"/>
              </a:rPr>
              <a:t>KAIZEN Training of Trainers</a:t>
            </a:r>
          </a:p>
          <a:p>
            <a:r>
              <a:rPr lang="en-US" altLang="ja-JP" dirty="0" smtClean="0">
                <a:solidFill>
                  <a:srgbClr val="898989"/>
                </a:solidFill>
                <a:latin typeface="Arial Unicode MS"/>
                <a:ea typeface="MS PGothic" charset="0"/>
                <a:cs typeface="Arial Unicode MS"/>
              </a:rPr>
              <a:t>2015</a:t>
            </a:r>
            <a:endParaRPr lang="ja-JP" altLang="en-US" dirty="0">
              <a:solidFill>
                <a:srgbClr val="898989"/>
              </a:solidFill>
              <a:latin typeface="Arial Unicode MS"/>
              <a:ea typeface="MS PGothic" charset="0"/>
              <a:cs typeface="Arial Unicode MS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5309555" y="5936904"/>
            <a:ext cx="3680520" cy="764704"/>
            <a:chOff x="5463480" y="6093297"/>
            <a:chExt cx="3680520" cy="764704"/>
          </a:xfrm>
        </p:grpSpPr>
        <p:sp>
          <p:nvSpPr>
            <p:cNvPr id="5" name="サブタイトル 2"/>
            <p:cNvSpPr txBox="1">
              <a:spLocks/>
            </p:cNvSpPr>
            <p:nvPr/>
          </p:nvSpPr>
          <p:spPr>
            <a:xfrm>
              <a:off x="6012160" y="6093297"/>
              <a:ext cx="3131840" cy="7647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1800" b="1" i="1" kern="1200" dirty="0" smtClean="0">
                  <a:solidFill>
                    <a:schemeClr val="tx1"/>
                  </a:solidFill>
                  <a:latin typeface="Arial Unicode MS"/>
                  <a:cs typeface="Arial Unicode MS"/>
                </a:rPr>
                <a:t>KAIZEN Facilitators’ </a:t>
              </a:r>
              <a:r>
                <a:rPr lang="en-US" altLang="ja-JP" sz="2000" b="1" i="1" kern="1200" dirty="0" smtClean="0">
                  <a:solidFill>
                    <a:schemeClr val="tx1"/>
                  </a:solidFill>
                  <a:latin typeface="Arial Unicode MS"/>
                  <a:cs typeface="Arial Unicode MS"/>
                </a:rPr>
                <a:t>Guide</a:t>
              </a:r>
              <a:endParaRPr lang="en-US" altLang="ja-JP" b="1" i="1" dirty="0">
                <a:latin typeface="Arial Unicode MS"/>
                <a:cs typeface="Arial Unicode MS"/>
              </a:endParaRPr>
            </a:p>
            <a:p>
              <a:pPr>
                <a:lnSpc>
                  <a:spcPct val="90000"/>
                </a:lnSpc>
              </a:pPr>
              <a:r>
                <a:rPr lang="en-US" altLang="ja-JP" sz="1800" i="1" kern="1200" dirty="0" smtClean="0">
                  <a:solidFill>
                    <a:schemeClr val="tx1"/>
                  </a:solidFill>
                  <a:latin typeface="Arial Unicode MS"/>
                  <a:cs typeface="Arial Unicode MS"/>
                </a:rPr>
                <a:t>Page __ to __ .</a:t>
              </a:r>
              <a:endParaRPr lang="ja-JP" altLang="en-US" sz="1800" i="1" kern="1200" dirty="0">
                <a:solidFill>
                  <a:schemeClr val="tx1"/>
                </a:solidFill>
                <a:latin typeface="Arial Unicode MS"/>
                <a:cs typeface="Arial Unicode MS"/>
              </a:endParaRPr>
            </a:p>
          </p:txBody>
        </p:sp>
        <p:pic>
          <p:nvPicPr>
            <p:cNvPr id="6" name="図 5" descr="本の無料アイコン素材 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3480" y="6165304"/>
              <a:ext cx="620688" cy="62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5346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 Rounded MT Bold"/>
                <a:cs typeface="Arial Rounded MT Bold"/>
              </a:rPr>
              <a:t>Target of KAIZEN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en-GB" u="sng" dirty="0">
                <a:uFill>
                  <a:solidFill>
                    <a:srgbClr val="FF0000"/>
                  </a:solidFill>
                </a:uFill>
                <a:latin typeface="Arial Unicode MS"/>
                <a:cs typeface="Arial Unicode MS"/>
              </a:rPr>
              <a:t>The target of “KAIZEN” is </a:t>
            </a:r>
            <a:r>
              <a:rPr lang="en-GB" b="1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Unicode MS"/>
                <a:cs typeface="Arial Unicode MS"/>
              </a:rPr>
              <a:t>your work</a:t>
            </a:r>
            <a:r>
              <a:rPr lang="en-GB" u="sng" dirty="0">
                <a:uFill>
                  <a:solidFill>
                    <a:srgbClr val="FF0000"/>
                  </a:solidFill>
                </a:uFill>
                <a:latin typeface="Arial Unicode MS"/>
                <a:cs typeface="Arial Unicode MS"/>
              </a:rPr>
              <a:t>, not </a:t>
            </a:r>
            <a:r>
              <a:rPr lang="en-GB" u="sng" dirty="0" smtClean="0">
                <a:uFill>
                  <a:solidFill>
                    <a:srgbClr val="FF0000"/>
                  </a:solidFill>
                </a:uFill>
                <a:latin typeface="Arial Unicode MS"/>
                <a:cs typeface="Arial Unicode MS"/>
              </a:rPr>
              <a:t>others’</a:t>
            </a:r>
            <a:endParaRPr lang="en-GB" u="sng" dirty="0">
              <a:uFill>
                <a:solidFill>
                  <a:srgbClr val="FF0000"/>
                </a:solidFill>
              </a:uFill>
              <a:latin typeface="Arial Unicode MS"/>
              <a:cs typeface="Arial Unicode MS"/>
            </a:endParaRPr>
          </a:p>
          <a:p>
            <a:r>
              <a:rPr lang="en-GB" dirty="0" smtClean="0">
                <a:latin typeface="Arial Unicode MS"/>
                <a:cs typeface="Arial Unicode MS"/>
              </a:rPr>
              <a:t>Dissatisfaction</a:t>
            </a:r>
            <a:r>
              <a:rPr lang="en-GB" dirty="0">
                <a:latin typeface="Arial Unicode MS"/>
                <a:cs typeface="Arial Unicode MS"/>
              </a:rPr>
              <a:t>, complains to the current </a:t>
            </a:r>
            <a:r>
              <a:rPr lang="en-GB" dirty="0" smtClean="0">
                <a:latin typeface="Arial Unicode MS"/>
                <a:cs typeface="Arial Unicode MS"/>
              </a:rPr>
              <a:t>situation, complains </a:t>
            </a:r>
            <a:r>
              <a:rPr lang="en-GB" dirty="0">
                <a:latin typeface="Arial Unicode MS"/>
                <a:cs typeface="Arial Unicode MS"/>
              </a:rPr>
              <a:t>about people are not fit to be the KAIZEN theme </a:t>
            </a:r>
            <a:r>
              <a:rPr lang="en-GB" dirty="0" smtClean="0">
                <a:latin typeface="Arial Unicode MS"/>
                <a:cs typeface="Arial Unicode MS"/>
              </a:rPr>
              <a:t>because </a:t>
            </a:r>
            <a:r>
              <a:rPr lang="en-GB" dirty="0">
                <a:latin typeface="Arial Unicode MS"/>
                <a:cs typeface="Arial Unicode MS"/>
              </a:rPr>
              <a:t>it is based on </a:t>
            </a:r>
            <a:r>
              <a:rPr lang="en-GB" dirty="0" smtClean="0">
                <a:latin typeface="Arial Unicode MS"/>
                <a:cs typeface="Arial Unicode MS"/>
              </a:rPr>
              <a:t>“negative </a:t>
            </a:r>
            <a:r>
              <a:rPr lang="en-GB" dirty="0">
                <a:latin typeface="Arial Unicode MS"/>
                <a:cs typeface="Arial Unicode MS"/>
              </a:rPr>
              <a:t>attitude”</a:t>
            </a:r>
          </a:p>
          <a:p>
            <a:r>
              <a:rPr lang="en-GB" dirty="0" smtClean="0">
                <a:latin typeface="Arial Unicode MS"/>
                <a:cs typeface="Arial Unicode MS"/>
              </a:rPr>
              <a:t>KAIZEN </a:t>
            </a:r>
            <a:r>
              <a:rPr lang="en-GB" dirty="0">
                <a:latin typeface="Arial Unicode MS"/>
                <a:cs typeface="Arial Unicode MS"/>
              </a:rPr>
              <a:t>theme must be based on </a:t>
            </a:r>
            <a:r>
              <a:rPr lang="en-GB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positive </a:t>
            </a:r>
            <a:r>
              <a:rPr lang="en-GB" b="1" dirty="0">
                <a:solidFill>
                  <a:srgbClr val="0000FF"/>
                </a:solidFill>
                <a:latin typeface="Arial Unicode MS"/>
                <a:cs typeface="Arial Unicode MS"/>
              </a:rPr>
              <a:t>wishes </a:t>
            </a:r>
            <a:r>
              <a:rPr lang="en-GB" dirty="0">
                <a:latin typeface="Arial Unicode MS"/>
                <a:cs typeface="Arial Unicode MS"/>
              </a:rPr>
              <a:t>of workers such as </a:t>
            </a:r>
            <a:r>
              <a:rPr lang="en-GB" dirty="0" smtClean="0">
                <a:latin typeface="Arial Unicode MS"/>
                <a:cs typeface="Arial Unicode MS"/>
              </a:rPr>
              <a:t>“we </a:t>
            </a:r>
            <a:r>
              <a:rPr lang="en-GB" dirty="0">
                <a:latin typeface="Arial Unicode MS"/>
                <a:cs typeface="Arial Unicode MS"/>
              </a:rPr>
              <a:t>would like to </a:t>
            </a:r>
            <a:r>
              <a:rPr lang="en-GB" dirty="0" smtClean="0">
                <a:latin typeface="Arial Unicode MS"/>
                <a:cs typeface="Arial Unicode MS"/>
              </a:rPr>
              <a:t>be/do……”</a:t>
            </a:r>
            <a:endParaRPr lang="en-GB" dirty="0">
              <a:latin typeface="Arial Unicode MS"/>
              <a:cs typeface="Arial Unicode MS"/>
            </a:endParaRPr>
          </a:p>
          <a:p>
            <a:endParaRPr lang="en-GB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44824"/>
            <a:ext cx="3600400" cy="3278628"/>
          </a:xfrm>
          <a:prstGeom prst="rect">
            <a:avLst/>
          </a:prstGeom>
        </p:spPr>
      </p:pic>
      <p:pic>
        <p:nvPicPr>
          <p:cNvPr id="15" name="コンテンツ プレースホルダー 1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66" b="-13466"/>
          <a:stretch>
            <a:fillRect/>
          </a:stretch>
        </p:blipFill>
        <p:spPr>
          <a:xfrm>
            <a:off x="539552" y="1772816"/>
            <a:ext cx="3616848" cy="353726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348880"/>
            <a:ext cx="2232248" cy="216024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88032" y="1556792"/>
            <a:ext cx="4139952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3600" dirty="0" smtClean="0">
                <a:latin typeface="Arial Rounded MT Bold"/>
                <a:cs typeface="Arial Rounded MT Bold"/>
              </a:rPr>
              <a:t>Differences between</a:t>
            </a:r>
            <a:br>
              <a:rPr kumimoji="1" lang="en-US" altLang="ja-JP" sz="3600" dirty="0" smtClean="0">
                <a:latin typeface="Arial Rounded MT Bold"/>
                <a:cs typeface="Arial Rounded MT Bold"/>
              </a:rPr>
            </a:br>
            <a:r>
              <a:rPr kumimoji="1" lang="en-US" altLang="ja-JP" sz="3600" dirty="0" smtClean="0">
                <a:latin typeface="Arial Rounded MT Bold"/>
                <a:cs typeface="Arial Rounded MT Bold"/>
              </a:rPr>
              <a:t> large and small problems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idx="1"/>
          </p:nvPr>
        </p:nvSpPr>
        <p:spPr>
          <a:xfrm>
            <a:off x="323528" y="5229200"/>
            <a:ext cx="4040188" cy="63976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000" b="0" i="1" dirty="0">
                <a:latin typeface="Arial Unicode MS"/>
                <a:cs typeface="Arial Unicode MS"/>
              </a:rPr>
              <a:t>“Large </a:t>
            </a:r>
            <a:r>
              <a:rPr lang="en-US" altLang="ja-JP" sz="2000" b="0" i="1" dirty="0" smtClean="0">
                <a:latin typeface="Arial Unicode MS"/>
                <a:cs typeface="Arial Unicode MS"/>
              </a:rPr>
              <a:t>p</a:t>
            </a:r>
            <a:r>
              <a:rPr lang="en-US" altLang="ja-JP" sz="2000" b="0" i="1" dirty="0">
                <a:latin typeface="Arial Unicode MS"/>
                <a:cs typeface="Arial Unicode MS"/>
              </a:rPr>
              <a:t>roblem” is composed of several “contributing factors”  </a:t>
            </a:r>
            <a:endParaRPr kumimoji="1" lang="ja-JP" altLang="en-US" sz="2000" b="0" i="1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3"/>
          </p:nvPr>
        </p:nvSpPr>
        <p:spPr>
          <a:xfrm>
            <a:off x="4788024" y="5229200"/>
            <a:ext cx="4041775" cy="63976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sz="2000" b="0" i="1" dirty="0" smtClean="0">
                <a:latin typeface="Arial Unicode MS"/>
                <a:cs typeface="Arial Unicode MS"/>
              </a:rPr>
              <a:t>Small problem is simple composition. Not complicated</a:t>
            </a:r>
            <a:endParaRPr kumimoji="1" lang="ja-JP" altLang="en-US" sz="2000" b="0" i="1" dirty="0">
              <a:latin typeface="Arial Unicode MS"/>
              <a:cs typeface="Arial Unicode MS"/>
            </a:endParaRPr>
          </a:p>
        </p:txBody>
      </p:sp>
      <p:pic>
        <p:nvPicPr>
          <p:cNvPr id="23" name="コンテンツ プレースホルダー 22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99" b="-14999"/>
          <a:stretch>
            <a:fillRect/>
          </a:stretch>
        </p:blipFill>
        <p:spPr>
          <a:xfrm>
            <a:off x="5940152" y="2492896"/>
            <a:ext cx="1832842" cy="1791808"/>
          </a:xfrm>
        </p:spPr>
      </p:pic>
      <p:sp>
        <p:nvSpPr>
          <p:cNvPr id="16" name="テキスト ボックス 15"/>
          <p:cNvSpPr txBox="1"/>
          <p:nvPr/>
        </p:nvSpPr>
        <p:spPr>
          <a:xfrm>
            <a:off x="2195736" y="4293096"/>
            <a:ext cx="192873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</a:rPr>
              <a:t>Contributing factor 4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2276872"/>
            <a:ext cx="192462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</a:rPr>
              <a:t>Contributing factor 2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7744" y="2996952"/>
            <a:ext cx="1924625" cy="338554"/>
          </a:xfrm>
          <a:prstGeom prst="rect">
            <a:avLst/>
          </a:prstGeom>
          <a:solidFill>
            <a:srgbClr val="FBFFB7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</a:rPr>
              <a:t>Contributing factor 3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3429000"/>
            <a:ext cx="1944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</a:rPr>
              <a:t>Contributing factor 1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2596" y="1340768"/>
            <a:ext cx="21692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Arial Unicode MS"/>
                <a:cs typeface="Arial Unicode MS"/>
              </a:rPr>
              <a:t>Large problem</a:t>
            </a:r>
            <a:endParaRPr kumimoji="1" lang="ja-JP" altLang="en-US" sz="2400" b="1" dirty="0">
              <a:latin typeface="Arial Unicode MS"/>
              <a:cs typeface="Arial Unicode M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752528" y="1556792"/>
            <a:ext cx="4139952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52120" y="1340768"/>
            <a:ext cx="21517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Arial Unicode MS"/>
                <a:cs typeface="Arial Unicode MS"/>
              </a:rPr>
              <a:t>Small problem</a:t>
            </a:r>
            <a:endParaRPr kumimoji="1" lang="ja-JP" altLang="en-US" sz="2400" b="1" dirty="0">
              <a:latin typeface="Arial Unicode MS"/>
              <a:cs typeface="Arial Unicode M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88024" y="6372036"/>
            <a:ext cx="410445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b="1" dirty="0" smtClean="0">
                <a:latin typeface="Arial Unicode MS"/>
                <a:cs typeface="Arial Unicode MS"/>
              </a:rPr>
              <a:t>Small KAIZEN</a:t>
            </a:r>
            <a:endParaRPr kumimoji="1" lang="ja-JP" altLang="en-US" b="1" dirty="0">
              <a:latin typeface="Arial Unicode MS"/>
              <a:cs typeface="Arial Unicode M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6381328"/>
            <a:ext cx="41764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b="1" dirty="0" smtClean="0">
                <a:latin typeface="Arial Unicode MS"/>
                <a:cs typeface="Arial Unicode MS"/>
              </a:rPr>
              <a:t>KAIZEN Process (QC story)</a:t>
            </a:r>
            <a:endParaRPr kumimoji="1" lang="ja-JP" altLang="en-US" b="1" dirty="0">
              <a:latin typeface="Arial Unicode MS"/>
              <a:cs typeface="Arial Unicode MS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1691680" y="5949280"/>
            <a:ext cx="1368152" cy="28803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>
            <a:off x="6084168" y="5949280"/>
            <a:ext cx="1368152" cy="28803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37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 Rounded MT Bold"/>
                <a:cs typeface="Arial Rounded MT Bold"/>
              </a:rPr>
              <a:t>Different level of “KAIZEN”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340046"/>
              </p:ext>
            </p:extLst>
          </p:nvPr>
        </p:nvGraphicFramePr>
        <p:xfrm>
          <a:off x="251521" y="1412776"/>
          <a:ext cx="8712967" cy="453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3744416"/>
                <a:gridCol w="360039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1" lang="en-US" altLang="ja-JP" b="1" dirty="0" smtClean="0">
                          <a:latin typeface="Arial Unicode MS"/>
                          <a:cs typeface="Arial Unicode MS"/>
                        </a:rPr>
                        <a:t>Large KAIZEN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(KAIZEN Process - QC</a:t>
                      </a:r>
                      <a:r>
                        <a:rPr kumimoji="1" lang="ja-JP" altLang="en-US" dirty="0" smtClean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story)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1" lang="en-US" altLang="ja-JP" b="1" dirty="0" smtClean="0">
                          <a:latin typeface="Arial Unicode MS"/>
                          <a:cs typeface="Arial Unicode MS"/>
                        </a:rPr>
                        <a:t>Small KAIZEN</a:t>
                      </a:r>
                      <a:endParaRPr kumimoji="1" lang="ja-JP" altLang="en-US" b="1" dirty="0">
                        <a:latin typeface="Arial Unicode MS"/>
                        <a:cs typeface="Arial Unicode MS"/>
                      </a:endParaRPr>
                    </a:p>
                  </a:txBody>
                  <a:tcPr anchor="ctr">
                    <a:solidFill>
                      <a:srgbClr val="EAFFA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Target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Large problem, Medium problem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Small problem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Period of implementation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Need certain time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(one KAIZEN cycle is maximum 6 months)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Short time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(Few minutes – less than one month)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Process of implementation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Identify problems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Collect</a:t>
                      </a:r>
                      <a:r>
                        <a:rPr kumimoji="1" lang="ja-JP" altLang="en-US" dirty="0" smtClean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baseline</a:t>
                      </a:r>
                      <a:r>
                        <a:rPr kumimoji="1" lang="ja-JP" altLang="en-US" dirty="0" smtClean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data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Identify causes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Come up with possible measures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Implement measures…  etc.</a:t>
                      </a:r>
                      <a:endParaRPr kumimoji="1" lang="ja-JP" altLang="en-US" dirty="0" smtClean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buFont typeface="+mj-lt"/>
                        <a:buAutoNum type="arabicParenR"/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Identify problems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+mj-lt"/>
                        <a:buAutoNum type="arabicParenR"/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Come up with the solutions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+mj-lt"/>
                        <a:buAutoNum type="arabicParenR"/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Implement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Persons in charge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All section staff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All section staff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Type of record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Records according to QC story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Good practice sheet, Small KAIZEN sheet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87921" y="6050090"/>
            <a:ext cx="7184479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400" i="1" dirty="0" smtClean="0">
                <a:latin typeface="Arial Unicode MS"/>
                <a:cs typeface="Arial Unicode MS"/>
              </a:rPr>
              <a:t>Key question is…</a:t>
            </a:r>
          </a:p>
          <a:p>
            <a:pPr>
              <a:lnSpc>
                <a:spcPct val="90000"/>
              </a:lnSpc>
            </a:pPr>
            <a:r>
              <a:rPr kumimoji="1" lang="en-US" altLang="ja-JP" sz="2400" i="1" dirty="0" smtClean="0">
                <a:latin typeface="Arial Unicode MS"/>
                <a:cs typeface="Arial Unicode MS"/>
              </a:rPr>
              <a:t>“</a:t>
            </a:r>
            <a:r>
              <a:rPr kumimoji="1" lang="en-US" altLang="ja-JP" sz="2400" i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can you come up with the solutions immediately?”</a:t>
            </a:r>
            <a:endParaRPr kumimoji="1" lang="ja-JP" altLang="en-US" sz="2400" i="1" dirty="0">
              <a:solidFill>
                <a:srgbClr val="0000FF"/>
              </a:solidFill>
              <a:latin typeface="Arial Unicode MS"/>
              <a:cs typeface="Arial Unicode M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9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Small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KAIZEN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0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 Rounded MT Bold"/>
                <a:cs typeface="Arial Rounded MT Bold"/>
              </a:rPr>
              <a:t>Small </a:t>
            </a:r>
            <a:r>
              <a:rPr lang="en-GB" sz="4000" dirty="0" smtClean="0">
                <a:latin typeface="Arial Rounded MT Bold"/>
                <a:cs typeface="Arial Rounded MT Bold"/>
              </a:rPr>
              <a:t>KAIZEN</a:t>
            </a:r>
            <a:endParaRPr lang="en-GB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 smtClean="0">
                <a:latin typeface="Arial Unicode MS"/>
                <a:cs typeface="Arial Unicode MS"/>
              </a:rPr>
              <a:t>Quick</a:t>
            </a:r>
            <a:r>
              <a:rPr lang="ja-JP" altLang="en-US" sz="2800" dirty="0" smtClean="0">
                <a:latin typeface="Arial Unicode MS"/>
                <a:cs typeface="Arial Unicode MS"/>
              </a:rPr>
              <a:t> </a:t>
            </a:r>
            <a:r>
              <a:rPr lang="en-US" altLang="ja-JP" sz="2800" dirty="0" smtClean="0">
                <a:latin typeface="Arial Unicode MS"/>
                <a:cs typeface="Arial Unicode MS"/>
              </a:rPr>
              <a:t>and</a:t>
            </a:r>
            <a:r>
              <a:rPr lang="ja-JP" altLang="en-US" sz="2800" dirty="0" smtClean="0">
                <a:latin typeface="Arial Unicode MS"/>
                <a:cs typeface="Arial Unicode MS"/>
              </a:rPr>
              <a:t> </a:t>
            </a:r>
            <a:r>
              <a:rPr lang="en-US" altLang="ja-JP" sz="2800" dirty="0" smtClean="0">
                <a:latin typeface="Arial Unicode MS"/>
                <a:cs typeface="Arial Unicode MS"/>
              </a:rPr>
              <a:t>easy</a:t>
            </a:r>
            <a:r>
              <a:rPr lang="ja-JP" altLang="en-US" sz="2800" dirty="0" smtClean="0">
                <a:latin typeface="Arial Unicode MS"/>
                <a:cs typeface="Arial Unicode MS"/>
              </a:rPr>
              <a:t> </a:t>
            </a:r>
            <a:r>
              <a:rPr lang="en-US" altLang="ja-JP" sz="2800" dirty="0" smtClean="0">
                <a:latin typeface="Arial Unicode MS"/>
                <a:cs typeface="Arial Unicode MS"/>
              </a:rPr>
              <a:t>KAIZEN</a:t>
            </a:r>
            <a:endParaRPr lang="en-GB" sz="2800" dirty="0" smtClean="0">
              <a:latin typeface="Arial Unicode MS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en-GB" sz="2800" dirty="0" smtClean="0">
                <a:latin typeface="Arial Unicode MS"/>
                <a:cs typeface="Arial Unicode MS"/>
              </a:rPr>
              <a:t>Small </a:t>
            </a:r>
            <a:r>
              <a:rPr lang="en-GB" sz="2800" dirty="0">
                <a:latin typeface="Arial Unicode MS"/>
                <a:cs typeface="Arial Unicode MS"/>
              </a:rPr>
              <a:t>KAIZEN helps to 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>
                <a:latin typeface="Arial Unicode MS"/>
                <a:cs typeface="Arial Unicode MS"/>
              </a:rPr>
              <a:t>eliminate </a:t>
            </a:r>
            <a:r>
              <a:rPr lang="en-GB" sz="2400" dirty="0">
                <a:latin typeface="Arial Unicode MS"/>
                <a:cs typeface="Arial Unicode MS"/>
              </a:rPr>
              <a:t>or reduces </a:t>
            </a:r>
            <a:r>
              <a:rPr lang="en-GB" sz="2400" dirty="0" smtClean="0">
                <a:latin typeface="Arial Unicode MS"/>
                <a:cs typeface="Arial Unicode MS"/>
              </a:rPr>
              <a:t>waste</a:t>
            </a:r>
            <a:endParaRPr lang="en-GB" sz="2400" dirty="0">
              <a:latin typeface="Arial Unicode MS"/>
              <a:cs typeface="Arial Unicode MS"/>
            </a:endParaRPr>
          </a:p>
          <a:p>
            <a:pPr lvl="1">
              <a:lnSpc>
                <a:spcPct val="120000"/>
              </a:lnSpc>
            </a:pPr>
            <a:r>
              <a:rPr lang="en-GB" sz="2400" dirty="0" smtClean="0">
                <a:latin typeface="Arial Unicode MS"/>
                <a:cs typeface="Arial Unicode MS"/>
              </a:rPr>
              <a:t>promotes </a:t>
            </a:r>
            <a:r>
              <a:rPr lang="en-GB" sz="2400" dirty="0">
                <a:latin typeface="Arial Unicode MS"/>
                <a:cs typeface="Arial Unicode MS"/>
              </a:rPr>
              <a:t>personal growth of employees and the </a:t>
            </a:r>
            <a:r>
              <a:rPr lang="en-GB" sz="2400" dirty="0" smtClean="0">
                <a:latin typeface="Arial Unicode MS"/>
                <a:cs typeface="Arial Unicode MS"/>
              </a:rPr>
              <a:t>organization</a:t>
            </a:r>
            <a:endParaRPr lang="en-GB" sz="2400" dirty="0">
              <a:latin typeface="Arial Unicode MS"/>
              <a:cs typeface="Arial Unicode MS"/>
            </a:endParaRPr>
          </a:p>
          <a:p>
            <a:pPr lvl="1">
              <a:lnSpc>
                <a:spcPct val="120000"/>
              </a:lnSpc>
            </a:pPr>
            <a:r>
              <a:rPr lang="en-GB" sz="2400" dirty="0" smtClean="0">
                <a:latin typeface="Arial Unicode MS"/>
                <a:cs typeface="Arial Unicode MS"/>
              </a:rPr>
              <a:t>serves </a:t>
            </a:r>
            <a:r>
              <a:rPr lang="en-GB" sz="2400" dirty="0">
                <a:latin typeface="Arial Unicode MS"/>
                <a:cs typeface="Arial Unicode MS"/>
              </a:rPr>
              <a:t>as a barometer of </a:t>
            </a:r>
            <a:r>
              <a:rPr lang="en-GB" sz="2400" dirty="0" smtClean="0">
                <a:latin typeface="Arial Unicode MS"/>
                <a:cs typeface="Arial Unicode MS"/>
              </a:rPr>
              <a:t>leadership</a:t>
            </a:r>
            <a:endParaRPr lang="en-GB" sz="2400" dirty="0">
              <a:latin typeface="Arial Unicode MS"/>
              <a:cs typeface="Arial Unicode MS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GB" sz="28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Implementing </a:t>
            </a:r>
            <a:r>
              <a:rPr lang="en-GB" sz="2800" dirty="0">
                <a:solidFill>
                  <a:srgbClr val="0000FF"/>
                </a:solidFill>
                <a:latin typeface="Arial Unicode MS"/>
                <a:cs typeface="Arial Unicode MS"/>
              </a:rPr>
              <a:t>health workers’ ideas as </a:t>
            </a:r>
            <a:r>
              <a:rPr lang="en-GB" sz="2800" u="sng" dirty="0">
                <a:solidFill>
                  <a:srgbClr val="0000FF"/>
                </a:solidFill>
                <a:latin typeface="Arial Unicode MS"/>
                <a:cs typeface="Arial Unicode MS"/>
              </a:rPr>
              <a:t>small changes</a:t>
            </a:r>
            <a:r>
              <a:rPr lang="en-GB" sz="2800" dirty="0">
                <a:solidFill>
                  <a:srgbClr val="0000FF"/>
                </a:solidFill>
                <a:latin typeface="Arial Unicode MS"/>
                <a:cs typeface="Arial Unicode MS"/>
              </a:rPr>
              <a:t> can be done by the worker </a:t>
            </a:r>
            <a:r>
              <a:rPr lang="en-GB" sz="28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him/herself </a:t>
            </a:r>
            <a:r>
              <a:rPr lang="en-GB" sz="2800" dirty="0">
                <a:solidFill>
                  <a:srgbClr val="0000FF"/>
                </a:solidFill>
                <a:latin typeface="Arial Unicode MS"/>
                <a:cs typeface="Arial Unicode MS"/>
              </a:rPr>
              <a:t>with very little investment of </a:t>
            </a:r>
            <a:r>
              <a:rPr lang="en-GB" sz="28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time</a:t>
            </a:r>
            <a:endParaRPr lang="en-GB" sz="2800" dirty="0">
              <a:solidFill>
                <a:srgbClr val="0000FF"/>
              </a:solidFill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Process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of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Small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KAIZEN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grpSp>
        <p:nvGrpSpPr>
          <p:cNvPr id="43" name="図形グループ 42"/>
          <p:cNvGrpSpPr/>
          <p:nvPr/>
        </p:nvGrpSpPr>
        <p:grpSpPr>
          <a:xfrm>
            <a:off x="107504" y="2833309"/>
            <a:ext cx="1900173" cy="2832207"/>
            <a:chOff x="130668" y="2833309"/>
            <a:chExt cx="1900173" cy="2832207"/>
          </a:xfrm>
        </p:grpSpPr>
        <p:sp>
          <p:nvSpPr>
            <p:cNvPr id="25" name="円弧 24"/>
            <p:cNvSpPr/>
            <p:nvPr/>
          </p:nvSpPr>
          <p:spPr>
            <a:xfrm>
              <a:off x="179512" y="2996952"/>
              <a:ext cx="1656184" cy="2160240"/>
            </a:xfrm>
            <a:prstGeom prst="arc">
              <a:avLst>
                <a:gd name="adj1" fmla="val 7078097"/>
                <a:gd name="adj2" fmla="val 3609423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図形グループ 7"/>
            <p:cNvGrpSpPr/>
            <p:nvPr/>
          </p:nvGrpSpPr>
          <p:grpSpPr>
            <a:xfrm>
              <a:off x="634724" y="2833309"/>
              <a:ext cx="1396117" cy="2442366"/>
              <a:chOff x="251520" y="3362898"/>
              <a:chExt cx="1396117" cy="2442366"/>
            </a:xfrm>
          </p:grpSpPr>
          <p:pic>
            <p:nvPicPr>
              <p:cNvPr id="4" name="図 3" descr="figure_pointing_finger_400_clr_15024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520" y="3946993"/>
                <a:ext cx="864096" cy="1858271"/>
              </a:xfrm>
              <a:prstGeom prst="rect">
                <a:avLst/>
              </a:prstGeom>
            </p:spPr>
          </p:pic>
          <p:sp>
            <p:nvSpPr>
              <p:cNvPr id="5" name="テキスト ボックス 4"/>
              <p:cNvSpPr txBox="1"/>
              <p:nvPr/>
            </p:nvSpPr>
            <p:spPr>
              <a:xfrm rot="915367">
                <a:off x="599146" y="3362898"/>
                <a:ext cx="10484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b="1" dirty="0" smtClean="0">
                    <a:solidFill>
                      <a:srgbClr val="FF0000"/>
                    </a:solidFill>
                    <a:latin typeface="Arial Rounded MT Bold"/>
                    <a:cs typeface="Arial Rounded MT Bold"/>
                  </a:rPr>
                  <a:t>!!</a:t>
                </a:r>
                <a:endParaRPr kumimoji="1" lang="ja-JP" altLang="en-US" sz="4400" b="1" dirty="0">
                  <a:solidFill>
                    <a:srgbClr val="FF0000"/>
                  </a:solidFill>
                  <a:latin typeface="Arial Rounded MT Bold"/>
                  <a:cs typeface="Arial Rounded MT Bold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130668" y="4677553"/>
              <a:ext cx="1872208" cy="987963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ja-JP" dirty="0" smtClean="0"/>
                <a:t>Find problems, wastes or opportunities for improvement</a:t>
              </a:r>
              <a:endParaRPr kumimoji="1" lang="ja-JP" altLang="en-US" dirty="0"/>
            </a:p>
          </p:txBody>
        </p:sp>
      </p:grpSp>
      <p:pic>
        <p:nvPicPr>
          <p:cNvPr id="19" name="図 18" descr="figure_standing_on_blank_note_800_clr_105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3356992"/>
            <a:ext cx="1512168" cy="141765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20272" y="4396988"/>
            <a:ext cx="2088232" cy="766364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/>
              <a:t>Record activities and share with other staff and QIT</a:t>
            </a:r>
            <a:endParaRPr kumimoji="1" lang="ja-JP" altLang="en-US" dirty="0"/>
          </a:p>
        </p:txBody>
      </p:sp>
      <p:grpSp>
        <p:nvGrpSpPr>
          <p:cNvPr id="35" name="図形グループ 34"/>
          <p:cNvGrpSpPr/>
          <p:nvPr/>
        </p:nvGrpSpPr>
        <p:grpSpPr>
          <a:xfrm>
            <a:off x="4427984" y="4494135"/>
            <a:ext cx="2808312" cy="2319241"/>
            <a:chOff x="4139952" y="4252387"/>
            <a:chExt cx="2808312" cy="2319241"/>
          </a:xfrm>
        </p:grpSpPr>
        <p:sp>
          <p:nvSpPr>
            <p:cNvPr id="29" name="円弧 28"/>
            <p:cNvSpPr/>
            <p:nvPr/>
          </p:nvSpPr>
          <p:spPr>
            <a:xfrm>
              <a:off x="4139952" y="4252387"/>
              <a:ext cx="2808312" cy="2016224"/>
            </a:xfrm>
            <a:prstGeom prst="arc">
              <a:avLst>
                <a:gd name="adj1" fmla="val 8229847"/>
                <a:gd name="adj2" fmla="val 2434457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図 21" descr="6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9992" y="4583417"/>
              <a:ext cx="2016744" cy="1365863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4644008" y="5805264"/>
              <a:ext cx="1800200" cy="766364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ja-JP" dirty="0" smtClean="0"/>
                <a:t>Discuss the ideas with supervisor and WIT</a:t>
              </a:r>
              <a:endParaRPr kumimoji="1" lang="ja-JP" altLang="en-US" dirty="0"/>
            </a:p>
          </p:txBody>
        </p:sp>
      </p:grpSp>
      <p:sp>
        <p:nvSpPr>
          <p:cNvPr id="23" name="右矢印 22"/>
          <p:cNvSpPr/>
          <p:nvPr/>
        </p:nvSpPr>
        <p:spPr>
          <a:xfrm>
            <a:off x="1979712" y="3645024"/>
            <a:ext cx="360040" cy="72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弧 25"/>
          <p:cNvSpPr/>
          <p:nvPr/>
        </p:nvSpPr>
        <p:spPr>
          <a:xfrm>
            <a:off x="7020272" y="2924944"/>
            <a:ext cx="2016224" cy="2160240"/>
          </a:xfrm>
          <a:prstGeom prst="arc">
            <a:avLst>
              <a:gd name="adj1" fmla="val 8645018"/>
              <a:gd name="adj2" fmla="val 2017078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図形グループ 37"/>
          <p:cNvGrpSpPr/>
          <p:nvPr/>
        </p:nvGrpSpPr>
        <p:grpSpPr>
          <a:xfrm>
            <a:off x="2267744" y="2636912"/>
            <a:ext cx="1872208" cy="2854596"/>
            <a:chOff x="2411760" y="2636912"/>
            <a:chExt cx="1872208" cy="2854596"/>
          </a:xfrm>
        </p:grpSpPr>
        <p:sp>
          <p:nvSpPr>
            <p:cNvPr id="28" name="円弧 27"/>
            <p:cNvSpPr/>
            <p:nvPr/>
          </p:nvSpPr>
          <p:spPr>
            <a:xfrm>
              <a:off x="2555776" y="2924944"/>
              <a:ext cx="1656184" cy="2160240"/>
            </a:xfrm>
            <a:prstGeom prst="arc">
              <a:avLst>
                <a:gd name="adj1" fmla="val 7078097"/>
                <a:gd name="adj2" fmla="val 3609423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 descr="bright_idea_pc_400_clr_2277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808" y="2636912"/>
              <a:ext cx="1008112" cy="2443908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411760" y="4725144"/>
              <a:ext cx="1872208" cy="766364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ja-JP" dirty="0" smtClean="0"/>
                <a:t>Come up with ideas for improvement</a:t>
              </a:r>
              <a:endParaRPr kumimoji="1" lang="ja-JP" altLang="en-US" dirty="0"/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4572000" y="1772816"/>
            <a:ext cx="2232248" cy="2016224"/>
            <a:chOff x="4716016" y="1772816"/>
            <a:chExt cx="2232248" cy="2016224"/>
          </a:xfrm>
        </p:grpSpPr>
        <p:sp>
          <p:nvSpPr>
            <p:cNvPr id="30" name="円弧 29"/>
            <p:cNvSpPr/>
            <p:nvPr/>
          </p:nvSpPr>
          <p:spPr>
            <a:xfrm flipV="1">
              <a:off x="4716016" y="1916832"/>
              <a:ext cx="2232248" cy="1872208"/>
            </a:xfrm>
            <a:prstGeom prst="arc">
              <a:avLst>
                <a:gd name="adj1" fmla="val 7779529"/>
                <a:gd name="adj2" fmla="val 2971234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 descr="stick_figures_lift_arrow_400_clr_9273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016" y="2245573"/>
              <a:ext cx="1990039" cy="1368152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4932040" y="1772816"/>
              <a:ext cx="1728192" cy="544765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ja-JP" dirty="0" smtClean="0"/>
                <a:t>Implement the ideas/solutions</a:t>
              </a:r>
              <a:endParaRPr kumimoji="1" lang="ja-JP" altLang="en-US" dirty="0"/>
            </a:p>
          </p:txBody>
        </p:sp>
      </p:grpSp>
      <p:sp>
        <p:nvSpPr>
          <p:cNvPr id="31" name="右矢印 30"/>
          <p:cNvSpPr/>
          <p:nvPr/>
        </p:nvSpPr>
        <p:spPr>
          <a:xfrm rot="1865426">
            <a:off x="4267922" y="4334339"/>
            <a:ext cx="360040" cy="72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19915518">
            <a:off x="4144197" y="2895294"/>
            <a:ext cx="360040" cy="72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rot="1601938">
            <a:off x="6730798" y="3026464"/>
            <a:ext cx="360040" cy="72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16200000">
            <a:off x="5616116" y="3753036"/>
            <a:ext cx="360040" cy="72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87624" y="1340768"/>
            <a:ext cx="2808312" cy="888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kumimoji="1" lang="en-US" altLang="ja-JP" sz="1600" i="1" dirty="0"/>
              <a:t>T</a:t>
            </a:r>
            <a:r>
              <a:rPr kumimoji="1" lang="en-US" altLang="ja-JP" sz="1600" i="1" dirty="0" smtClean="0"/>
              <a:t>he idea is very easily implemented without any agreement.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kumimoji="1" lang="en-US" altLang="en-US" sz="1600" i="1" dirty="0" smtClean="0"/>
              <a:t>Immediately solved issues</a:t>
            </a:r>
            <a:endParaRPr kumimoji="1" lang="ja-JP" altLang="en-US" sz="1600" i="1" dirty="0"/>
          </a:p>
        </p:txBody>
      </p:sp>
      <p:cxnSp>
        <p:nvCxnSpPr>
          <p:cNvPr id="40" name="直線コネクタ 39"/>
          <p:cNvCxnSpPr>
            <a:stCxn id="37" idx="2"/>
          </p:cNvCxnSpPr>
          <p:nvPr/>
        </p:nvCxnSpPr>
        <p:spPr>
          <a:xfrm>
            <a:off x="2591780" y="2229216"/>
            <a:ext cx="1692188" cy="983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6948264" y="5805264"/>
            <a:ext cx="1456048" cy="494494"/>
          </a:xfrm>
          <a:prstGeom prst="rect">
            <a:avLst/>
          </a:prstGeom>
          <a:solidFill>
            <a:srgbClr val="F2F2F2"/>
          </a:solidFill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dirty="0" smtClean="0"/>
              <a:t>Agreement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dirty="0" smtClean="0"/>
              <a:t>Realization etc. 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380312" y="1844824"/>
            <a:ext cx="1584176" cy="1282402"/>
          </a:xfrm>
          <a:prstGeom prst="rect">
            <a:avLst/>
          </a:prstGeom>
          <a:solidFill>
            <a:srgbClr val="F2F2F2"/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kumimoji="1" lang="en-US" altLang="ja-JP" sz="1600" dirty="0" smtClean="0"/>
              <a:t>Small KAIZEN sheet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kumimoji="1" lang="en-US" altLang="ja-JP" sz="1600" dirty="0" smtClean="0"/>
              <a:t>KAIZEN suggestion board 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kumimoji="1" lang="en-US" altLang="ja-JP" sz="1600" dirty="0"/>
              <a:t>WIT file etc</a:t>
            </a:r>
            <a:r>
              <a:rPr kumimoji="1" lang="en-US" altLang="ja-JP" sz="1600" dirty="0" smtClean="0"/>
              <a:t>.</a:t>
            </a:r>
            <a:endParaRPr kumimoji="1" lang="en-US" altLang="ja-JP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44008" y="1412776"/>
            <a:ext cx="20203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i="1" dirty="0" smtClean="0"/>
              <a:t>Quickly improved!!</a:t>
            </a:r>
            <a:endParaRPr kumimoji="1" lang="ja-JP" altLang="en-US" i="1" dirty="0"/>
          </a:p>
        </p:txBody>
      </p:sp>
      <p:sp>
        <p:nvSpPr>
          <p:cNvPr id="47" name="スライド番号プレースホルダー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50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blank_bulletin_board_800_clr_29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82" y="1113705"/>
            <a:ext cx="8686800" cy="57578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2699792" y="1609005"/>
            <a:ext cx="12700" cy="4700315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703316" y="1621705"/>
            <a:ext cx="12700" cy="4687615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560882" y="1621705"/>
            <a:ext cx="27342" cy="4687615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962184" y="1710604"/>
            <a:ext cx="1593592" cy="5662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altLang="ja-JP" sz="2000" dirty="0" smtClean="0">
                <a:latin typeface="Arial Unicode MS"/>
                <a:cs typeface="Arial Unicode MS"/>
              </a:rPr>
              <a:t>KAIZEN suggestions</a:t>
            </a:r>
            <a:endParaRPr kumimoji="1" lang="ja-JP" altLang="en-US" sz="2000" dirty="0">
              <a:latin typeface="Arial Unicode MS"/>
              <a:cs typeface="Arial Unicode M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03848" y="1700808"/>
            <a:ext cx="939800" cy="5662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latin typeface="Arial Unicode MS"/>
                <a:cs typeface="Arial Unicode MS"/>
              </a:rPr>
              <a:t>To Do</a:t>
            </a:r>
            <a:endParaRPr kumimoji="1" lang="ja-JP" altLang="en-US" sz="2000" dirty="0">
              <a:latin typeface="Arial Unicode MS"/>
              <a:cs typeface="Arial Unicode M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148064" y="1700808"/>
            <a:ext cx="939800" cy="5662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latin typeface="Arial Unicode MS"/>
                <a:cs typeface="Arial Unicode MS"/>
              </a:rPr>
              <a:t>Doing</a:t>
            </a:r>
            <a:endParaRPr kumimoji="1" lang="ja-JP" altLang="en-US" sz="2000" dirty="0">
              <a:latin typeface="Arial Unicode MS"/>
              <a:cs typeface="Arial Unicode M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020272" y="1700808"/>
            <a:ext cx="939800" cy="5662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latin typeface="Arial Unicode MS"/>
                <a:cs typeface="Arial Unicode MS"/>
              </a:rPr>
              <a:t>Done</a:t>
            </a:r>
            <a:endParaRPr kumimoji="1" lang="ja-JP" altLang="en-US" sz="2000" dirty="0">
              <a:latin typeface="Arial Unicode MS"/>
              <a:cs typeface="Arial Unicode MS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788" y="2891532"/>
            <a:ext cx="884996" cy="8255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32" y="2524645"/>
            <a:ext cx="884996" cy="8255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34" y="4493145"/>
            <a:ext cx="884996" cy="8255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34" y="3489845"/>
            <a:ext cx="884996" cy="8255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524645"/>
            <a:ext cx="884996" cy="8255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780928"/>
            <a:ext cx="884996" cy="8255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492896"/>
            <a:ext cx="884996" cy="8255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34" y="3578746"/>
            <a:ext cx="884996" cy="8255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356992"/>
            <a:ext cx="884996" cy="8255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509120"/>
            <a:ext cx="884996" cy="8255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5301208"/>
            <a:ext cx="884996" cy="8255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432" y="2524645"/>
            <a:ext cx="884996" cy="8255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934" y="3350145"/>
            <a:ext cx="884996" cy="8255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28" y="2937395"/>
            <a:ext cx="884996" cy="8255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432" y="4315347"/>
            <a:ext cx="884996" cy="8255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4581128"/>
            <a:ext cx="884996" cy="8255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930" y="5445646"/>
            <a:ext cx="884996" cy="8255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501008"/>
            <a:ext cx="884996" cy="8255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7418973" y="64436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826" y="260648"/>
            <a:ext cx="855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atin typeface="Arial Rounded MT Bold"/>
                <a:cs typeface="Arial Rounded MT Bold"/>
              </a:rPr>
              <a:t>KAIZEN Suggestion Board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2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How to use KAIZEN suggestion board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4365104"/>
            <a:ext cx="8459767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sz="2400" dirty="0" smtClean="0">
                <a:latin typeface="Arial Unicode MS"/>
                <a:cs typeface="Arial Unicode MS"/>
              </a:rPr>
              <a:t>Write your idea on small paper and stick it when you come up with ideas for improvement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sz="2400" dirty="0" smtClean="0">
                <a:latin typeface="Arial Unicode MS"/>
                <a:cs typeface="Arial Unicode MS"/>
              </a:rPr>
              <a:t>Move the paper to “TO DO” when supervisor or WIT are discussing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sz="2400" dirty="0" smtClean="0">
                <a:latin typeface="Arial Unicode MS"/>
                <a:cs typeface="Arial Unicode MS"/>
              </a:rPr>
              <a:t>Move the paper to “Doing” when you are practicing the ideas after agreement from the supervisor or WIT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sz="2400" dirty="0" smtClean="0">
                <a:latin typeface="Arial Unicode MS"/>
                <a:cs typeface="Arial Unicode MS"/>
              </a:rPr>
              <a:t>Move the paper to “Done” when you complete the ideas</a:t>
            </a:r>
          </a:p>
        </p:txBody>
      </p:sp>
      <p:grpSp>
        <p:nvGrpSpPr>
          <p:cNvPr id="9" name="図形グループ 8"/>
          <p:cNvGrpSpPr/>
          <p:nvPr/>
        </p:nvGrpSpPr>
        <p:grpSpPr>
          <a:xfrm>
            <a:off x="1115616" y="1196752"/>
            <a:ext cx="6300192" cy="3213172"/>
            <a:chOff x="1547664" y="1196752"/>
            <a:chExt cx="6300192" cy="3213172"/>
          </a:xfrm>
        </p:grpSpPr>
        <p:pic>
          <p:nvPicPr>
            <p:cNvPr id="3" name="図 2" descr="スクリーンショット 2015-09-01 16.03.16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864" y="1196752"/>
              <a:ext cx="4499992" cy="2999995"/>
            </a:xfrm>
            <a:prstGeom prst="rect">
              <a:avLst/>
            </a:prstGeom>
          </p:spPr>
        </p:pic>
        <p:pic>
          <p:nvPicPr>
            <p:cNvPr id="8" name="図 7" descr="stylized_curved_arrow_12336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82769" flipV="1">
              <a:off x="2305375" y="2968218"/>
              <a:ext cx="1746020" cy="1137391"/>
            </a:xfrm>
            <a:prstGeom prst="rect">
              <a:avLst/>
            </a:prstGeom>
          </p:spPr>
        </p:pic>
        <p:grpSp>
          <p:nvGrpSpPr>
            <p:cNvPr id="7" name="図形グループ 6"/>
            <p:cNvGrpSpPr/>
            <p:nvPr/>
          </p:nvGrpSpPr>
          <p:grpSpPr>
            <a:xfrm>
              <a:off x="1547664" y="1916832"/>
              <a:ext cx="1512168" cy="1410509"/>
              <a:chOff x="899592" y="2348879"/>
              <a:chExt cx="1512168" cy="1410509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9592" y="2348879"/>
                <a:ext cx="1512168" cy="1410509"/>
              </a:xfrm>
              <a:prstGeom prst="rect">
                <a:avLst/>
              </a:prstGeom>
            </p:spPr>
          </p:pic>
          <p:sp>
            <p:nvSpPr>
              <p:cNvPr id="6" name="テキスト ボックス 5"/>
              <p:cNvSpPr txBox="1"/>
              <p:nvPr/>
            </p:nvSpPr>
            <p:spPr>
              <a:xfrm rot="21301717">
                <a:off x="1187624" y="2780928"/>
                <a:ext cx="1151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Noteworthy Light"/>
                    <a:cs typeface="Noteworthy Light"/>
                  </a:rPr>
                  <a:t>Small KAIZEN</a:t>
                </a:r>
                <a:endParaRPr kumimoji="1" lang="ja-JP" altLang="en-US" b="1" dirty="0">
                  <a:latin typeface="Noteworthy Light"/>
                  <a:cs typeface="Noteworthy Light"/>
                </a:endParaRPr>
              </a:p>
            </p:txBody>
          </p:sp>
        </p:grpSp>
      </p:grpSp>
      <p:sp>
        <p:nvSpPr>
          <p:cNvPr id="10" name="右矢印 9"/>
          <p:cNvSpPr/>
          <p:nvPr/>
        </p:nvSpPr>
        <p:spPr>
          <a:xfrm>
            <a:off x="4067944" y="3356992"/>
            <a:ext cx="432048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5148064" y="3356992"/>
            <a:ext cx="432048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6084168" y="3356992"/>
            <a:ext cx="432048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1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latin typeface="Arial Rounded MT Bold"/>
                <a:cs typeface="Arial Rounded MT Bold"/>
              </a:rPr>
              <a:t>Examples of KAIZEN Suggestion Board</a:t>
            </a:r>
            <a:endParaRPr kumimoji="1" lang="ja-JP" alt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5" name="コンテンツ プレースホルダー 4" descr="DSCN181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370667"/>
            <a:ext cx="4038600" cy="2997200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611560" y="5445224"/>
            <a:ext cx="3732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Arial Unicode MS"/>
                <a:cs typeface="Arial Unicode MS"/>
              </a:rPr>
              <a:t>Mbeya</a:t>
            </a:r>
            <a:r>
              <a:rPr kumimoji="1" lang="en-US" altLang="ja-JP" sz="2000" i="1" dirty="0">
                <a:latin typeface="Arial Unicode MS"/>
                <a:cs typeface="Arial Unicode MS"/>
              </a:rPr>
              <a:t> </a:t>
            </a:r>
            <a:r>
              <a:rPr kumimoji="1" lang="en-US" altLang="ja-JP" sz="2000" i="1" dirty="0" smtClean="0">
                <a:latin typeface="Arial Unicode MS"/>
                <a:cs typeface="Arial Unicode MS"/>
              </a:rPr>
              <a:t>Zonal</a:t>
            </a:r>
            <a:r>
              <a:rPr kumimoji="1" lang="ja-JP" altLang="en-US" sz="2000" i="1" dirty="0" smtClean="0">
                <a:latin typeface="Arial Unicode MS"/>
                <a:cs typeface="Arial Unicode MS"/>
              </a:rPr>
              <a:t> </a:t>
            </a:r>
            <a:r>
              <a:rPr kumimoji="1" lang="en-US" altLang="ja-JP" sz="2000" i="1" dirty="0" smtClean="0">
                <a:latin typeface="Arial Unicode MS"/>
                <a:cs typeface="Arial Unicode MS"/>
              </a:rPr>
              <a:t>Referral Hospital</a:t>
            </a:r>
            <a:endParaRPr kumimoji="1" lang="ja-JP" altLang="en-US" sz="2000" i="1" dirty="0">
              <a:latin typeface="Arial Unicode MS"/>
              <a:cs typeface="Arial Unicode MS"/>
            </a:endParaRPr>
          </a:p>
        </p:txBody>
      </p:sp>
      <p:pic>
        <p:nvPicPr>
          <p:cNvPr id="10" name="コンテンツ プレースホルダー 9" descr="DSCN4529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4" b="-3052"/>
          <a:stretch/>
        </p:blipFill>
        <p:spPr>
          <a:xfrm>
            <a:off x="4716016" y="2279217"/>
            <a:ext cx="4038600" cy="3190903"/>
          </a:xfrm>
        </p:spPr>
      </p:pic>
      <p:sp>
        <p:nvSpPr>
          <p:cNvPr id="11" name="テキスト ボックス 10"/>
          <p:cNvSpPr txBox="1"/>
          <p:nvPr/>
        </p:nvSpPr>
        <p:spPr>
          <a:xfrm>
            <a:off x="4644008" y="5445224"/>
            <a:ext cx="418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Arial Unicode MS"/>
                <a:cs typeface="Arial Unicode MS"/>
              </a:rPr>
              <a:t>Singida Regional Referral Hospital</a:t>
            </a:r>
            <a:endParaRPr kumimoji="1" lang="ja-JP" altLang="en-US" sz="2000" i="1" dirty="0">
              <a:latin typeface="Arial Unicode MS"/>
              <a:cs typeface="Arial Unicode M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23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4FD0D95-AE9D-4E0D-9C49-B19F7D652300}" type="slidenum">
              <a:rPr lang="ja-JP" altLang="en-US">
                <a:latin typeface="Arial Unicode MS"/>
              </a:rPr>
              <a:pPr>
                <a:defRPr/>
              </a:pPr>
              <a:t>18</a:t>
            </a:fld>
            <a:endParaRPr lang="en-US" altLang="ja-JP" dirty="0">
              <a:latin typeface="Arial Unicode MS"/>
            </a:endParaRPr>
          </a:p>
        </p:txBody>
      </p:sp>
      <p:pic>
        <p:nvPicPr>
          <p:cNvPr id="20483" name="Picture 4" descr="P101007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54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6"/>
          <p:cNvSpPr>
            <a:spLocks noChangeShapeType="1"/>
          </p:cNvSpPr>
          <p:nvPr/>
        </p:nvSpPr>
        <p:spPr bwMode="auto">
          <a:xfrm flipV="1">
            <a:off x="1187624" y="3429000"/>
            <a:ext cx="2663825" cy="25209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332656"/>
            <a:ext cx="51125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latin typeface="Arial Rounded MT Bold"/>
                <a:cs typeface="Arial Rounded MT Bold"/>
              </a:rPr>
              <a:t>Example of Small KAIZEN</a:t>
            </a:r>
            <a:endParaRPr kumimoji="1" lang="ja-JP" alt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23528" y="5949280"/>
            <a:ext cx="8424863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ja-JP" dirty="0">
                <a:latin typeface="Arial Unicode MS"/>
                <a:cs typeface="Arial Unicode MS"/>
              </a:rPr>
              <a:t>S</a:t>
            </a:r>
            <a:r>
              <a:rPr lang="en-GB" altLang="ja-JP" dirty="0" smtClean="0">
                <a:latin typeface="Arial Unicode MS"/>
                <a:cs typeface="Arial Unicode MS"/>
              </a:rPr>
              <a:t>mall </a:t>
            </a:r>
            <a:r>
              <a:rPr lang="en-GB" altLang="ja-JP" dirty="0">
                <a:latin typeface="Arial Unicode MS"/>
                <a:cs typeface="Arial Unicode MS"/>
              </a:rPr>
              <a:t>KAIZEN </a:t>
            </a:r>
            <a:r>
              <a:rPr lang="en-GB" altLang="ja-JP" dirty="0" smtClean="0">
                <a:latin typeface="Arial Unicode MS"/>
                <a:cs typeface="Arial Unicode MS"/>
              </a:rPr>
              <a:t>was done by </a:t>
            </a:r>
            <a:r>
              <a:rPr lang="en-GB" altLang="ja-JP" dirty="0">
                <a:latin typeface="Arial Unicode MS"/>
                <a:cs typeface="Arial Unicode MS"/>
              </a:rPr>
              <a:t>gardeners </a:t>
            </a:r>
            <a:r>
              <a:rPr lang="en-GB" altLang="ja-JP" dirty="0" smtClean="0">
                <a:latin typeface="Arial Unicode MS"/>
                <a:cs typeface="Arial Unicode MS"/>
              </a:rPr>
              <a:t>in the hospital by recycling </a:t>
            </a:r>
            <a:r>
              <a:rPr lang="en-GB" altLang="ja-JP" dirty="0">
                <a:latin typeface="Arial Unicode MS"/>
                <a:cs typeface="Arial Unicode MS"/>
              </a:rPr>
              <a:t>discarded clean infusion set for water supply for </a:t>
            </a:r>
            <a:r>
              <a:rPr lang="en-GB" altLang="ja-JP" dirty="0" smtClean="0">
                <a:latin typeface="Arial Unicode MS"/>
                <a:cs typeface="Arial Unicode MS"/>
              </a:rPr>
              <a:t>plants.</a:t>
            </a:r>
            <a:endParaRPr lang="en-GB" altLang="ja-JP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 Rounded MT Bold"/>
                <a:cs typeface="Arial Rounded MT Bold"/>
              </a:rPr>
              <a:t>Objectives</a:t>
            </a:r>
            <a:r>
              <a:rPr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4000" dirty="0" smtClean="0">
                <a:latin typeface="Arial Rounded MT Bold"/>
                <a:cs typeface="Arial Rounded MT Bold"/>
              </a:rPr>
              <a:t>of</a:t>
            </a:r>
            <a:r>
              <a:rPr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4000" dirty="0" smtClean="0">
                <a:latin typeface="Arial Rounded MT Bold"/>
                <a:cs typeface="Arial Rounded MT Bold"/>
              </a:rPr>
              <a:t>the</a:t>
            </a:r>
            <a:r>
              <a:rPr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4000" dirty="0" smtClean="0">
                <a:latin typeface="Arial Rounded MT Bold"/>
                <a:cs typeface="Arial Rounded MT Bold"/>
              </a:rPr>
              <a:t>session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dirty="0" smtClean="0">
                <a:latin typeface="Arial Unicode MS"/>
                <a:cs typeface="Arial Unicode MS"/>
              </a:rPr>
              <a:t>At the end of the session, trainees are able to: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altLang="ja-JP" dirty="0">
                <a:latin typeface="Arial Unicode MS"/>
                <a:cs typeface="Arial Unicode MS"/>
              </a:rPr>
              <a:t>Understand what is KAIZEN</a:t>
            </a:r>
            <a:endParaRPr lang="ja-JP" altLang="ja-JP" dirty="0">
              <a:latin typeface="Arial Unicode MS"/>
              <a:cs typeface="Arial Unicode MS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altLang="ja-JP" dirty="0">
                <a:latin typeface="Arial Unicode MS"/>
                <a:cs typeface="Arial Unicode MS"/>
              </a:rPr>
              <a:t>Understand what is “problem” and levels of problem</a:t>
            </a:r>
            <a:endParaRPr lang="ja-JP" altLang="ja-JP" dirty="0">
              <a:latin typeface="Arial Unicode MS"/>
              <a:cs typeface="Arial Unicode MS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altLang="ja-JP" dirty="0">
                <a:latin typeface="Arial Unicode MS"/>
                <a:cs typeface="Arial Unicode MS"/>
              </a:rPr>
              <a:t>Understand “Small KAIZEN” and Large KAIZEN</a:t>
            </a:r>
            <a:endParaRPr lang="ja-JP" altLang="ja-JP" dirty="0">
              <a:latin typeface="Arial Unicode MS"/>
              <a:cs typeface="Arial Unicode MS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altLang="ja-JP" dirty="0">
                <a:latin typeface="Arial Unicode MS"/>
                <a:cs typeface="Arial Unicode MS"/>
              </a:rPr>
              <a:t>Understand how to practice Small KAIZEN and Large KAIZEN</a:t>
            </a:r>
            <a:endParaRPr lang="ja-JP" altLang="ja-JP" dirty="0">
              <a:latin typeface="Arial Unicode MS"/>
              <a:cs typeface="Arial Unicode MS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altLang="ja-JP" dirty="0">
                <a:latin typeface="Arial Unicode MS"/>
                <a:cs typeface="Arial Unicode MS"/>
              </a:rPr>
              <a:t>Understand outline of Small KAIZEN</a:t>
            </a:r>
            <a:r>
              <a:rPr lang="ja-JP" altLang="ja-JP" dirty="0">
                <a:latin typeface="Arial Unicode MS"/>
                <a:cs typeface="Arial Unicode MS"/>
              </a:rPr>
              <a:t> 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78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Arial Rounded MT Bold"/>
                <a:cs typeface="Arial Rounded MT Bold"/>
              </a:rPr>
              <a:t>Example of keeping Small KAIZEN</a:t>
            </a:r>
            <a:endParaRPr kumimoji="1" lang="ja-JP" alt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6" t="10386" r="1646" b="42072"/>
          <a:stretch/>
        </p:blipFill>
        <p:spPr>
          <a:xfrm>
            <a:off x="321734" y="1303834"/>
            <a:ext cx="8229600" cy="5063099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34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Small KAIZEN is </a:t>
            </a:r>
            <a:br>
              <a:rPr kumimoji="1" lang="en-US" altLang="ja-JP" sz="3600" dirty="0" smtClean="0">
                <a:latin typeface="Arial Rounded MT Bold"/>
                <a:cs typeface="Arial Rounded MT Bold"/>
              </a:rPr>
            </a:br>
            <a:r>
              <a:rPr lang="en-US" altLang="ja-JP" sz="3600" dirty="0" smtClean="0">
                <a:latin typeface="Arial Rounded MT Bold"/>
                <a:cs typeface="Arial Rounded MT Bold"/>
              </a:rPr>
              <a:t>overlaps with 5S activities</a:t>
            </a:r>
            <a:r>
              <a:rPr lang="ja-JP" altLang="en-US" sz="3600" dirty="0" smtClean="0">
                <a:latin typeface="Arial Rounded MT Bold"/>
                <a:cs typeface="Arial Rounded MT Bold"/>
              </a:rPr>
              <a:t>　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859867" cy="4783667"/>
          </a:xfrm>
        </p:spPr>
        <p:txBody>
          <a:bodyPr/>
          <a:lstStyle/>
          <a:p>
            <a:r>
              <a:rPr lang="en-US" altLang="ja-JP" dirty="0" smtClean="0">
                <a:latin typeface="Arial Unicode MS"/>
                <a:cs typeface="Arial Unicode MS"/>
              </a:rPr>
              <a:t>Examples:</a:t>
            </a:r>
          </a:p>
          <a:p>
            <a:pPr lvl="1"/>
            <a:r>
              <a:rPr kumimoji="1" lang="en-US" altLang="ja-JP" dirty="0" smtClean="0">
                <a:latin typeface="Arial Unicode MS"/>
                <a:cs typeface="Arial Unicode MS"/>
              </a:rPr>
              <a:t>Waste bin color coding to prevent mix-up of medical wastes</a:t>
            </a:r>
          </a:p>
          <a:p>
            <a:pPr lvl="1"/>
            <a:r>
              <a:rPr lang="en-US" altLang="ja-JP" dirty="0" smtClean="0">
                <a:latin typeface="Arial Unicode MS"/>
                <a:cs typeface="Arial Unicode MS"/>
              </a:rPr>
              <a:t>Labeling on switches to save energy</a:t>
            </a:r>
          </a:p>
          <a:p>
            <a:pPr lvl="1"/>
            <a:r>
              <a:rPr kumimoji="1" lang="en-US" altLang="ja-JP" dirty="0" smtClean="0">
                <a:latin typeface="Arial Unicode MS"/>
                <a:cs typeface="Arial Unicode MS"/>
              </a:rPr>
              <a:t>Visual control to prevent stock out or improve inventory</a:t>
            </a:r>
          </a:p>
          <a:p>
            <a:pPr lvl="1"/>
            <a:r>
              <a:rPr lang="en-US" altLang="ja-JP" dirty="0" smtClean="0">
                <a:latin typeface="Arial Unicode MS"/>
                <a:cs typeface="Arial Unicode MS"/>
              </a:rPr>
              <a:t>Proper numbering to shorten retrieve patient files</a:t>
            </a:r>
            <a:endParaRPr kumimoji="1" lang="en-US" altLang="ja-JP" dirty="0" smtClean="0">
              <a:latin typeface="Arial Unicode MS"/>
              <a:cs typeface="Arial Unicode MS"/>
            </a:endParaRPr>
          </a:p>
          <a:p>
            <a:pPr lvl="1"/>
            <a:endParaRPr kumimoji="1" lang="ja-JP" altLang="en-US" dirty="0">
              <a:latin typeface="Arial Unicode MS"/>
              <a:cs typeface="Arial Unicode MS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035" b="-35035"/>
          <a:stretch>
            <a:fillRect/>
          </a:stretch>
        </p:blipFill>
        <p:spPr>
          <a:xfrm>
            <a:off x="5317065" y="1879600"/>
            <a:ext cx="3606801" cy="424656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1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Large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KAIZEN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8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 Rounded MT Bold"/>
                <a:cs typeface="Arial Rounded MT Bold"/>
              </a:rPr>
              <a:t>KAIZEN Process (QC story)</a:t>
            </a:r>
            <a:endParaRPr lang="en-GB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>
                <a:latin typeface="Arial Unicode MS"/>
                <a:cs typeface="Arial Unicode MS"/>
              </a:rPr>
              <a:t>Basic procedure for solving problems scientifically, rationally, efficiently and effectively</a:t>
            </a:r>
          </a:p>
          <a:p>
            <a:pPr lvl="1"/>
            <a:r>
              <a:rPr lang="en-GB" sz="2600" dirty="0" smtClean="0">
                <a:latin typeface="Arial Unicode MS"/>
                <a:cs typeface="Arial Unicode MS"/>
              </a:rPr>
              <a:t>remove barriers</a:t>
            </a:r>
          </a:p>
          <a:p>
            <a:pPr lvl="1"/>
            <a:r>
              <a:rPr lang="en-GB" sz="2600" dirty="0" smtClean="0">
                <a:latin typeface="Arial Unicode MS"/>
                <a:cs typeface="Arial Unicode MS"/>
              </a:rPr>
              <a:t>reduce wastes</a:t>
            </a:r>
            <a:endParaRPr lang="en-GB" dirty="0"/>
          </a:p>
          <a:p>
            <a:r>
              <a:rPr lang="en-GB" altLang="ja-JP" sz="2800" dirty="0">
                <a:latin typeface="Arial Unicode MS"/>
                <a:cs typeface="Arial Unicode MS"/>
              </a:rPr>
              <a:t>One cycle of KAIZEN activities takes maximum 6 months</a:t>
            </a:r>
          </a:p>
          <a:p>
            <a:r>
              <a:rPr lang="en-GB" altLang="ja-JP" sz="2800" dirty="0">
                <a:latin typeface="Arial Unicode MS"/>
                <a:cs typeface="Arial Unicode MS"/>
              </a:rPr>
              <a:t>Composed by seven (7) steps</a:t>
            </a:r>
          </a:p>
          <a:p>
            <a:endParaRPr lang="en-GB" sz="3000" dirty="0" smtClean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841280"/>
            <a:ext cx="6205503" cy="48280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32194" y="6012882"/>
            <a:ext cx="345779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/>
                <a:cs typeface="Arial Unicode MS"/>
              </a:rPr>
              <a:t>Step 1: Selection of KAIZEN Theme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960" y="1196752"/>
            <a:ext cx="4680520" cy="656590"/>
          </a:xfrm>
          <a:prstGeom prst="rect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Unicode MS"/>
                <a:cs typeface="Arial Unicode MS"/>
              </a:rPr>
              <a:t>Solving problems at working place,</a:t>
            </a:r>
          </a:p>
          <a:p>
            <a:pPr algn="ctr">
              <a:lnSpc>
                <a:spcPct val="80000"/>
              </a:lnSpc>
            </a:pPr>
            <a:r>
              <a:rPr lang="en-US" altLang="ja-JP" sz="2000" dirty="0" smtClean="0">
                <a:latin typeface="Arial Unicode MS"/>
                <a:cs typeface="Arial Unicode MS"/>
              </a:rPr>
              <a:t>and improve situation and condition</a:t>
            </a:r>
            <a:endParaRPr kumimoji="1" lang="ja-JP" altLang="en-US" sz="2000" dirty="0">
              <a:latin typeface="Arial Unicode MS"/>
              <a:cs typeface="Arial Unicode M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36611" y="5486341"/>
            <a:ext cx="248868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/>
                <a:cs typeface="Arial Unicode MS"/>
              </a:rPr>
              <a:t>Step 2: Situation analysis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37057" y="4953341"/>
            <a:ext cx="267112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/>
                <a:cs typeface="Arial Unicode MS"/>
              </a:rPr>
              <a:t>Step 3 Root cause analysis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89845" y="4455931"/>
            <a:ext cx="386876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/>
                <a:cs typeface="Arial Unicode MS"/>
              </a:rPr>
              <a:t> Step 4: Identification of countermeasure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11803" y="3930430"/>
            <a:ext cx="568067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 Unicode MS"/>
                <a:cs typeface="Arial Unicode MS"/>
              </a:rPr>
              <a:t>Step 5: Implementation of the identified countermeasures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79912" y="3378478"/>
            <a:ext cx="494067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/>
                <a:cs typeface="Arial Unicode MS"/>
              </a:rPr>
              <a:t>Step 6: Check effectiveness of the countermeasures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67098" y="2852936"/>
            <a:ext cx="500930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/>
                <a:cs typeface="Arial Unicode MS"/>
              </a:rPr>
              <a:t>Step 7: Standardization of effective countermeasures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KAIZEN Process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60032" y="5589240"/>
            <a:ext cx="3384376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ja-JP" b="1" i="1" dirty="0">
                <a:solidFill>
                  <a:srgbClr val="000090"/>
                </a:solidFill>
                <a:latin typeface="Arial Unicode MS"/>
                <a:cs typeface="Arial Unicode MS"/>
              </a:rPr>
              <a:t>Details of each steps will be explained later, followed by lectures and practice sessions</a:t>
            </a:r>
            <a:endParaRPr lang="ja-JP" altLang="en-US" dirty="0"/>
          </a:p>
        </p:txBody>
      </p:sp>
      <p:pic>
        <p:nvPicPr>
          <p:cNvPr id="16" name="図 6" descr="casual_pose_1_400_cl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96683" y="4795251"/>
            <a:ext cx="1547317" cy="206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48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052736"/>
            <a:ext cx="1335270" cy="1560822"/>
          </a:xfrm>
          <a:prstGeom prst="rect">
            <a:avLst/>
          </a:prstGeom>
        </p:spPr>
      </p:pic>
      <p:grpSp>
        <p:nvGrpSpPr>
          <p:cNvPr id="20" name="図形グループ 19"/>
          <p:cNvGrpSpPr/>
          <p:nvPr/>
        </p:nvGrpSpPr>
        <p:grpSpPr>
          <a:xfrm>
            <a:off x="3133719" y="2636912"/>
            <a:ext cx="3472210" cy="2515678"/>
            <a:chOff x="2696169" y="2045766"/>
            <a:chExt cx="3472210" cy="2515678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6169" y="2045766"/>
              <a:ext cx="3472210" cy="2515678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5142562" y="2972578"/>
              <a:ext cx="723613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Arial Unicode MS"/>
                  <a:cs typeface="Arial Unicode MS"/>
                </a:rPr>
                <a:t>Plan</a:t>
              </a:r>
              <a:endParaRPr kumimoji="1" lang="ja-JP" altLang="en-US" i="1" dirty="0">
                <a:latin typeface="Arial Unicode MS"/>
                <a:cs typeface="Arial Unicode MS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52832" y="3917974"/>
              <a:ext cx="55668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Arial Unicode MS"/>
                  <a:cs typeface="Arial Unicode MS"/>
                </a:rPr>
                <a:t>Do</a:t>
              </a:r>
              <a:endParaRPr kumimoji="1" lang="ja-JP" altLang="en-US" i="1" dirty="0">
                <a:latin typeface="Arial Unicode MS"/>
                <a:cs typeface="Arial Unicode M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910314" y="2971286"/>
              <a:ext cx="91589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Arial Unicode MS"/>
                  <a:cs typeface="Arial Unicode MS"/>
                </a:rPr>
                <a:t>Check</a:t>
              </a:r>
              <a:endParaRPr kumimoji="1" lang="ja-JP" altLang="en-US" i="1" dirty="0">
                <a:latin typeface="Arial Unicode MS"/>
                <a:cs typeface="Arial Unicode M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130443" y="2189782"/>
              <a:ext cx="595122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Arial Unicode MS"/>
                  <a:cs typeface="Arial Unicode MS"/>
                </a:rPr>
                <a:t>Act</a:t>
              </a:r>
              <a:endParaRPr kumimoji="1" lang="ja-JP" altLang="en-US" i="1" dirty="0">
                <a:latin typeface="Arial Unicode MS"/>
                <a:cs typeface="Arial Unicode MS"/>
              </a:endParaRP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5497526"/>
            <a:ext cx="1872208" cy="14361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941168"/>
            <a:ext cx="1800200" cy="122907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491880" y="5877272"/>
            <a:ext cx="2784837" cy="49449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Step 5: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Implement countermeasures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20888"/>
            <a:ext cx="976377" cy="136815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23528" y="3861048"/>
            <a:ext cx="2020806" cy="4944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Step 6: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Check effectiveness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26923" y="573926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1600">
              <a:latin typeface="Arial Unicode MS"/>
              <a:cs typeface="Arial Unicode M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262389"/>
            <a:ext cx="86409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3600" dirty="0">
                <a:latin typeface="Arial Rounded MT Bold"/>
                <a:cs typeface="Arial Rounded MT Bold"/>
              </a:rPr>
              <a:t>PDCA cycle and “KAIZEN”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32240" y="3400391"/>
            <a:ext cx="2088232" cy="4944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dirty="0">
                <a:latin typeface="Arial Unicode MS"/>
                <a:cs typeface="Arial Unicode MS"/>
              </a:rPr>
              <a:t>S</a:t>
            </a:r>
            <a:r>
              <a:rPr kumimoji="1" lang="en-US" altLang="ja-JP" sz="1600" dirty="0" smtClean="0">
                <a:latin typeface="Arial Unicode MS"/>
                <a:cs typeface="Arial Unicode MS"/>
              </a:rPr>
              <a:t>tep 2: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Situation analysis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732240" y="4048463"/>
            <a:ext cx="2092914" cy="4944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Step 3: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Root cause analysis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4696535"/>
            <a:ext cx="2088232" cy="6914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Step 4: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Identification of countermeasures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32240" y="2564904"/>
            <a:ext cx="2131821" cy="6914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Step 1: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KAIZEN theme selection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483768" y="1412776"/>
            <a:ext cx="1610537" cy="49449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Step 7: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dirty="0" smtClean="0">
                <a:latin typeface="Arial Unicode MS"/>
                <a:cs typeface="Arial Unicode MS"/>
              </a:rPr>
              <a:t>Standardization</a:t>
            </a:r>
          </a:p>
        </p:txBody>
      </p:sp>
      <p:cxnSp>
        <p:nvCxnSpPr>
          <p:cNvPr id="37" name="直線コネクタ 36"/>
          <p:cNvCxnSpPr>
            <a:endCxn id="34" idx="1"/>
          </p:cNvCxnSpPr>
          <p:nvPr/>
        </p:nvCxnSpPr>
        <p:spPr>
          <a:xfrm flipV="1">
            <a:off x="5940152" y="2910640"/>
            <a:ext cx="792088" cy="302336"/>
          </a:xfrm>
          <a:prstGeom prst="line">
            <a:avLst/>
          </a:prstGeom>
          <a:ln>
            <a:solidFill>
              <a:srgbClr val="0000FF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endCxn id="12" idx="0"/>
          </p:cNvCxnSpPr>
          <p:nvPr/>
        </p:nvCxnSpPr>
        <p:spPr>
          <a:xfrm flipH="1">
            <a:off x="4884299" y="4653136"/>
            <a:ext cx="695813" cy="1224136"/>
          </a:xfrm>
          <a:prstGeom prst="line">
            <a:avLst/>
          </a:prstGeom>
          <a:ln>
            <a:solidFill>
              <a:srgbClr val="0000FF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endCxn id="35" idx="2"/>
          </p:cNvCxnSpPr>
          <p:nvPr/>
        </p:nvCxnSpPr>
        <p:spPr>
          <a:xfrm flipH="1" flipV="1">
            <a:off x="3289037" y="1907270"/>
            <a:ext cx="922923" cy="1017674"/>
          </a:xfrm>
          <a:prstGeom prst="line">
            <a:avLst/>
          </a:prstGeom>
          <a:ln>
            <a:solidFill>
              <a:srgbClr val="0000FF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endCxn id="14" idx="3"/>
          </p:cNvCxnSpPr>
          <p:nvPr/>
        </p:nvCxnSpPr>
        <p:spPr>
          <a:xfrm flipH="1" flipV="1">
            <a:off x="2344334" y="4108295"/>
            <a:ext cx="1075538" cy="40785"/>
          </a:xfrm>
          <a:prstGeom prst="line">
            <a:avLst/>
          </a:prstGeom>
          <a:ln>
            <a:solidFill>
              <a:srgbClr val="0000FF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33" idx="1"/>
          </p:cNvCxnSpPr>
          <p:nvPr/>
        </p:nvCxnSpPr>
        <p:spPr>
          <a:xfrm>
            <a:off x="6084168" y="4293096"/>
            <a:ext cx="648072" cy="749175"/>
          </a:xfrm>
          <a:prstGeom prst="line">
            <a:avLst/>
          </a:prstGeom>
          <a:ln>
            <a:solidFill>
              <a:srgbClr val="0000FF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endCxn id="31" idx="1"/>
          </p:cNvCxnSpPr>
          <p:nvPr/>
        </p:nvCxnSpPr>
        <p:spPr>
          <a:xfrm>
            <a:off x="6228184" y="4077072"/>
            <a:ext cx="504056" cy="218638"/>
          </a:xfrm>
          <a:prstGeom prst="line">
            <a:avLst/>
          </a:prstGeom>
          <a:ln>
            <a:solidFill>
              <a:srgbClr val="0000FF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endCxn id="30" idx="1"/>
          </p:cNvCxnSpPr>
          <p:nvPr/>
        </p:nvCxnSpPr>
        <p:spPr>
          <a:xfrm>
            <a:off x="6156176" y="3429000"/>
            <a:ext cx="576064" cy="218638"/>
          </a:xfrm>
          <a:prstGeom prst="line">
            <a:avLst/>
          </a:prstGeom>
          <a:ln>
            <a:solidFill>
              <a:srgbClr val="0000FF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355976" y="1268760"/>
            <a:ext cx="4222111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Important is “continuous improvement“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Do not stop here after ACT.</a:t>
            </a:r>
            <a:endParaRPr kumimoji="1" lang="ja-JP" altLang="en-US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012" y="1988840"/>
            <a:ext cx="1292988" cy="851376"/>
          </a:xfrm>
          <a:prstGeom prst="rect">
            <a:avLst/>
          </a:prstGeom>
        </p:spPr>
      </p:pic>
      <p:cxnSp>
        <p:nvCxnSpPr>
          <p:cNvPr id="36" name="直線コネクタ 35"/>
          <p:cNvCxnSpPr>
            <a:endCxn id="9" idx="2"/>
          </p:cNvCxnSpPr>
          <p:nvPr/>
        </p:nvCxnSpPr>
        <p:spPr>
          <a:xfrm flipV="1">
            <a:off x="5580112" y="1915091"/>
            <a:ext cx="886920" cy="1009855"/>
          </a:xfrm>
          <a:prstGeom prst="line">
            <a:avLst/>
          </a:prstGeom>
          <a:ln>
            <a:solidFill>
              <a:srgbClr val="FF0000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46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/>
          <p:cNvSpPr txBox="1"/>
          <p:nvPr/>
        </p:nvSpPr>
        <p:spPr>
          <a:xfrm>
            <a:off x="304120" y="4324395"/>
            <a:ext cx="1315552" cy="544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dirty="0" smtClean="0">
                <a:latin typeface="Arial Unicode MS"/>
                <a:cs typeface="Arial Unicode MS"/>
              </a:rPr>
              <a:t>New standard</a:t>
            </a:r>
            <a:endParaRPr lang="en-GB" dirty="0">
              <a:latin typeface="Arial Unicode MS"/>
              <a:cs typeface="Arial Unicode MS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3544480" y="1196752"/>
            <a:ext cx="1171536" cy="544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 smtClean="0">
                <a:latin typeface="Arial Unicode MS"/>
                <a:cs typeface="Arial Unicode MS"/>
              </a:rPr>
              <a:t>New standard</a:t>
            </a:r>
            <a:endParaRPr lang="en-GB" dirty="0">
              <a:latin typeface="Arial Unicode MS"/>
              <a:cs typeface="Arial Unicode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5085184"/>
            <a:ext cx="13681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Unicode MS"/>
                <a:cs typeface="Arial Unicode MS"/>
              </a:rPr>
              <a:t>Innovation</a:t>
            </a:r>
            <a:endParaRPr lang="en-GB" dirty="0">
              <a:latin typeface="Arial Unicode MS"/>
              <a:cs typeface="Arial Unicode MS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2195736" y="6300028"/>
            <a:ext cx="13681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Unicode MS"/>
                <a:cs typeface="Arial Unicode MS"/>
              </a:rPr>
              <a:t>Innovation</a:t>
            </a:r>
            <a:endParaRPr lang="en-GB" dirty="0">
              <a:latin typeface="Arial Unicode MS"/>
              <a:cs typeface="Arial Unicode M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1475656" y="4149080"/>
            <a:ext cx="1439976" cy="864072"/>
          </a:xfrm>
          <a:prstGeom prst="ellipse">
            <a:avLst/>
          </a:prstGeom>
          <a:solidFill>
            <a:srgbClr val="FFFF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4585357" y="1045794"/>
            <a:ext cx="1439976" cy="864072"/>
          </a:xfrm>
          <a:prstGeom prst="ellipse">
            <a:avLst/>
          </a:prstGeom>
          <a:solidFill>
            <a:srgbClr val="FFFF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Up Arrow 9"/>
          <p:cNvSpPr/>
          <p:nvPr/>
        </p:nvSpPr>
        <p:spPr>
          <a:xfrm>
            <a:off x="5073206" y="1700808"/>
            <a:ext cx="571504" cy="4032448"/>
          </a:xfrm>
          <a:prstGeom prst="upArrow">
            <a:avLst>
              <a:gd name="adj1" fmla="val 22535"/>
              <a:gd name="adj2" fmla="val 50000"/>
            </a:avLst>
          </a:prstGeom>
          <a:gradFill flip="none" rotWithShape="1">
            <a:gsLst>
              <a:gs pos="71000">
                <a:srgbClr val="FF6600"/>
              </a:gs>
              <a:gs pos="100000">
                <a:srgbClr val="FFFFFF"/>
              </a:gs>
            </a:gsLst>
            <a:lin ang="5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79512" y="18864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 Rounded MT Bold"/>
                <a:cs typeface="Arial Rounded MT Bold"/>
              </a:rPr>
              <a:t>Innovation</a:t>
            </a:r>
            <a:endParaRPr lang="en-GB" sz="4000" dirty="0">
              <a:latin typeface="Arial Rounded MT Bold"/>
              <a:cs typeface="Arial Rounded MT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1840" y="4077072"/>
            <a:ext cx="144016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 Unicode MS"/>
                <a:cs typeface="Arial Unicode MS"/>
              </a:rPr>
              <a:t>Maintenance</a:t>
            </a:r>
            <a:endParaRPr lang="en-GB" sz="1600" dirty="0">
              <a:latin typeface="Arial Unicode MS"/>
              <a:cs typeface="Arial Unicode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8184" y="1052736"/>
            <a:ext cx="144016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 Unicode MS"/>
                <a:cs typeface="Arial Unicode MS"/>
              </a:rPr>
              <a:t>Maintenance</a:t>
            </a:r>
            <a:endParaRPr lang="en-GB" sz="1600" dirty="0">
              <a:latin typeface="Arial Unicode MS"/>
              <a:cs typeface="Arial Unicode MS"/>
            </a:endParaRPr>
          </a:p>
        </p:txBody>
      </p:sp>
      <p:pic>
        <p:nvPicPr>
          <p:cNvPr id="9" name="図 8" descr="man_jumping_celebration_400_clr_991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3429000"/>
            <a:ext cx="1080120" cy="1390228"/>
          </a:xfrm>
          <a:prstGeom prst="rect">
            <a:avLst/>
          </a:prstGeom>
        </p:spPr>
      </p:pic>
      <p:sp>
        <p:nvSpPr>
          <p:cNvPr id="33" name="Up Arrow 9"/>
          <p:cNvSpPr/>
          <p:nvPr/>
        </p:nvSpPr>
        <p:spPr>
          <a:xfrm>
            <a:off x="1907704" y="4792022"/>
            <a:ext cx="571504" cy="2065978"/>
          </a:xfrm>
          <a:prstGeom prst="upArrow">
            <a:avLst>
              <a:gd name="adj1" fmla="val 27529"/>
              <a:gd name="adj2" fmla="val 50000"/>
            </a:avLst>
          </a:prstGeom>
          <a:gradFill flip="none" rotWithShape="1">
            <a:gsLst>
              <a:gs pos="71000">
                <a:srgbClr val="FF6600"/>
              </a:gs>
              <a:gs pos="100000">
                <a:srgbClr val="FFFFFF"/>
              </a:gs>
            </a:gsLst>
            <a:lin ang="5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図 33" descr="man_jumping_celebration_400_clr_991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332656"/>
            <a:ext cx="1080120" cy="1390228"/>
          </a:xfrm>
          <a:prstGeom prst="rect">
            <a:avLst/>
          </a:prstGeom>
        </p:spPr>
      </p:pic>
      <p:sp>
        <p:nvSpPr>
          <p:cNvPr id="38" name="Up Arrow 9"/>
          <p:cNvSpPr/>
          <p:nvPr/>
        </p:nvSpPr>
        <p:spPr>
          <a:xfrm rot="5400000">
            <a:off x="7281994" y="81030"/>
            <a:ext cx="278740" cy="2942232"/>
          </a:xfrm>
          <a:prstGeom prst="upArrow">
            <a:avLst>
              <a:gd name="adj1" fmla="val 24147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Up Arrow 9"/>
          <p:cNvSpPr/>
          <p:nvPr/>
        </p:nvSpPr>
        <p:spPr>
          <a:xfrm rot="6989159">
            <a:off x="7264483" y="627971"/>
            <a:ext cx="288032" cy="3298447"/>
          </a:xfrm>
          <a:prstGeom prst="upArrow">
            <a:avLst>
              <a:gd name="adj1" fmla="val 24147"/>
              <a:gd name="adj2" fmla="val 50000"/>
            </a:avLst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26"/>
          <p:cNvSpPr txBox="1"/>
          <p:nvPr/>
        </p:nvSpPr>
        <p:spPr>
          <a:xfrm>
            <a:off x="5868144" y="6146333"/>
            <a:ext cx="3168352" cy="5950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dirty="0" smtClean="0">
                <a:latin typeface="Arial Unicode MS"/>
                <a:cs typeface="Arial Unicode MS"/>
              </a:rPr>
              <a:t>Dramatic but</a:t>
            </a:r>
          </a:p>
          <a:p>
            <a:pPr algn="ctr">
              <a:lnSpc>
                <a:spcPct val="8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intermittent progress</a:t>
            </a:r>
            <a:endParaRPr lang="en-GB" sz="2000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6156176" y="2060848"/>
            <a:ext cx="2088232" cy="49449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600" dirty="0" smtClean="0">
                <a:latin typeface="Arial Unicode MS"/>
                <a:cs typeface="Arial Unicode MS"/>
              </a:rPr>
              <a:t>After</a:t>
            </a:r>
            <a:r>
              <a:rPr lang="ja-JP" altLang="en-US" sz="1600" dirty="0" smtClean="0">
                <a:latin typeface="Arial Unicode MS"/>
                <a:cs typeface="Arial Unicode MS"/>
              </a:rPr>
              <a:t> </a:t>
            </a:r>
            <a:r>
              <a:rPr lang="ja-JP" altLang="ja-JP" sz="1600" dirty="0" smtClean="0">
                <a:latin typeface="Arial Unicode MS"/>
                <a:cs typeface="Arial Unicode MS"/>
              </a:rPr>
              <a:t>t</a:t>
            </a:r>
            <a:r>
              <a:rPr lang="en-US" altLang="ja-JP" sz="1600" dirty="0" smtClean="0">
                <a:latin typeface="Arial Unicode MS"/>
                <a:cs typeface="Arial Unicode MS"/>
              </a:rPr>
              <a:t>he</a:t>
            </a:r>
            <a:r>
              <a:rPr lang="ja-JP" altLang="en-US" sz="1600" dirty="0" smtClean="0">
                <a:latin typeface="Arial Unicode MS"/>
                <a:cs typeface="Arial Unicode MS"/>
              </a:rPr>
              <a:t> </a:t>
            </a:r>
            <a:r>
              <a:rPr lang="en-US" altLang="ja-JP" sz="1600" dirty="0" smtClean="0">
                <a:latin typeface="Arial Unicode MS"/>
                <a:cs typeface="Arial Unicode MS"/>
              </a:rPr>
              <a:t>innovation (</a:t>
            </a:r>
            <a:r>
              <a:rPr lang="en-GB" sz="1600" dirty="0" smtClean="0">
                <a:latin typeface="Arial Unicode MS"/>
                <a:cs typeface="Arial Unicode MS"/>
              </a:rPr>
              <a:t>Actual)</a:t>
            </a:r>
            <a:endParaRPr lang="en-GB" sz="1600" dirty="0">
              <a:latin typeface="Arial Unicode MS"/>
              <a:cs typeface="Arial Unicode MS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868144" y="1412776"/>
            <a:ext cx="288024" cy="28802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Up Arrow 9"/>
          <p:cNvSpPr/>
          <p:nvPr/>
        </p:nvSpPr>
        <p:spPr>
          <a:xfrm rot="5400000">
            <a:off x="3892972" y="3470052"/>
            <a:ext cx="360040" cy="2294160"/>
          </a:xfrm>
          <a:prstGeom prst="upArrow">
            <a:avLst>
              <a:gd name="adj1" fmla="val 24147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Up Arrow 9"/>
          <p:cNvSpPr/>
          <p:nvPr/>
        </p:nvSpPr>
        <p:spPr>
          <a:xfrm rot="6989159">
            <a:off x="3980760" y="3812865"/>
            <a:ext cx="288032" cy="2718838"/>
          </a:xfrm>
          <a:prstGeom prst="upArrow">
            <a:avLst>
              <a:gd name="adj1" fmla="val 24147"/>
              <a:gd name="adj2" fmla="val 50000"/>
            </a:avLst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円/楕円 23"/>
          <p:cNvSpPr/>
          <p:nvPr/>
        </p:nvSpPr>
        <p:spPr>
          <a:xfrm>
            <a:off x="2771800" y="4437112"/>
            <a:ext cx="288024" cy="28802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TextBox 26"/>
          <p:cNvSpPr txBox="1"/>
          <p:nvPr/>
        </p:nvSpPr>
        <p:spPr>
          <a:xfrm>
            <a:off x="2915816" y="5085184"/>
            <a:ext cx="2016224" cy="49449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600" dirty="0" smtClean="0">
                <a:latin typeface="Arial Unicode MS"/>
                <a:cs typeface="Arial Unicode MS"/>
              </a:rPr>
              <a:t>After</a:t>
            </a:r>
            <a:r>
              <a:rPr lang="ja-JP" altLang="en-US" sz="1600" dirty="0" smtClean="0">
                <a:latin typeface="Arial Unicode MS"/>
                <a:cs typeface="Arial Unicode MS"/>
              </a:rPr>
              <a:t> </a:t>
            </a:r>
            <a:r>
              <a:rPr lang="ja-JP" altLang="ja-JP" sz="1600" dirty="0" smtClean="0">
                <a:latin typeface="Arial Unicode MS"/>
                <a:cs typeface="Arial Unicode MS"/>
              </a:rPr>
              <a:t>t</a:t>
            </a:r>
            <a:r>
              <a:rPr lang="en-US" altLang="ja-JP" sz="1600" dirty="0" smtClean="0">
                <a:latin typeface="Arial Unicode MS"/>
                <a:cs typeface="Arial Unicode MS"/>
              </a:rPr>
              <a:t>he</a:t>
            </a:r>
            <a:r>
              <a:rPr lang="ja-JP" altLang="en-US" sz="1600" dirty="0" smtClean="0">
                <a:latin typeface="Arial Unicode MS"/>
                <a:cs typeface="Arial Unicode MS"/>
              </a:rPr>
              <a:t> </a:t>
            </a:r>
            <a:r>
              <a:rPr lang="en-US" altLang="ja-JP" sz="1600" dirty="0" smtClean="0">
                <a:latin typeface="Arial Unicode MS"/>
                <a:cs typeface="Arial Unicode MS"/>
              </a:rPr>
              <a:t>innovation (</a:t>
            </a:r>
            <a:r>
              <a:rPr lang="en-GB" sz="1600" dirty="0" smtClean="0">
                <a:latin typeface="Arial Unicode MS"/>
                <a:cs typeface="Arial Unicode MS"/>
              </a:rPr>
              <a:t>Actual)</a:t>
            </a:r>
            <a:endParaRPr lang="en-GB" sz="16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25"/>
          <p:cNvSpPr txBox="1"/>
          <p:nvPr/>
        </p:nvSpPr>
        <p:spPr>
          <a:xfrm>
            <a:off x="1547664" y="5877272"/>
            <a:ext cx="1368152" cy="369332"/>
          </a:xfrm>
          <a:prstGeom prst="rect">
            <a:avLst/>
          </a:prstGeom>
          <a:solidFill>
            <a:srgbClr val="FDEADA"/>
          </a:solidFill>
          <a:ln>
            <a:solidFill>
              <a:srgbClr val="FDEA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Unicode MS"/>
                <a:cs typeface="Arial Unicode MS"/>
              </a:rPr>
              <a:t>Innovation</a:t>
            </a:r>
            <a:endParaRPr lang="en-GB" dirty="0">
              <a:latin typeface="Arial Unicode MS"/>
              <a:cs typeface="Arial Unicode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6" y="2780928"/>
            <a:ext cx="13681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Unicode MS"/>
                <a:cs typeface="Arial Unicode MS"/>
              </a:rPr>
              <a:t>Innovation</a:t>
            </a:r>
            <a:endParaRPr lang="en-GB" dirty="0">
              <a:latin typeface="Arial Unicode MS"/>
              <a:cs typeface="Arial Unicode M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683568" y="4806444"/>
            <a:ext cx="1439976" cy="864072"/>
          </a:xfrm>
          <a:prstGeom prst="ellipse">
            <a:avLst/>
          </a:prstGeom>
          <a:solidFill>
            <a:srgbClr val="FFFF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4585357" y="1703158"/>
            <a:ext cx="1439976" cy="864072"/>
          </a:xfrm>
          <a:prstGeom prst="ellipse">
            <a:avLst/>
          </a:prstGeom>
          <a:solidFill>
            <a:srgbClr val="FFFF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Up Arrow 9"/>
          <p:cNvSpPr/>
          <p:nvPr/>
        </p:nvSpPr>
        <p:spPr>
          <a:xfrm>
            <a:off x="5073206" y="2358172"/>
            <a:ext cx="571504" cy="869226"/>
          </a:xfrm>
          <a:prstGeom prst="upArrow">
            <a:avLst/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79512" y="188640"/>
            <a:ext cx="3929090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dirty="0" smtClean="0">
                <a:latin typeface="Arial Rounded MT Bold"/>
                <a:cs typeface="Arial Rounded MT Bold"/>
              </a:rPr>
              <a:t>KAIZEN</a:t>
            </a:r>
          </a:p>
          <a:p>
            <a:pPr>
              <a:lnSpc>
                <a:spcPct val="80000"/>
              </a:lnSpc>
            </a:pPr>
            <a:r>
              <a:rPr lang="en-GB" sz="4000" dirty="0" smtClean="0">
                <a:latin typeface="Arial Rounded MT Bold"/>
                <a:cs typeface="Arial Rounded MT Bold"/>
              </a:rPr>
              <a:t>Plus</a:t>
            </a:r>
          </a:p>
          <a:p>
            <a:pPr>
              <a:lnSpc>
                <a:spcPct val="80000"/>
              </a:lnSpc>
            </a:pPr>
            <a:r>
              <a:rPr lang="en-GB" sz="4000" dirty="0" smtClean="0">
                <a:latin typeface="Arial Rounded MT Bold"/>
                <a:cs typeface="Arial Rounded MT Bold"/>
              </a:rPr>
              <a:t>Innovation</a:t>
            </a:r>
            <a:endParaRPr lang="en-GB" sz="4000" dirty="0">
              <a:latin typeface="Arial Rounded MT Bold"/>
              <a:cs typeface="Arial Rounded MT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4067780"/>
            <a:ext cx="12858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 Unicode MS"/>
                <a:cs typeface="Arial Unicode MS"/>
              </a:rPr>
              <a:t>KAIZEN</a:t>
            </a:r>
            <a:endParaRPr lang="en-GB" b="1" dirty="0">
              <a:latin typeface="Arial Unicode MS"/>
              <a:cs typeface="Arial Unicode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9792" y="5291916"/>
            <a:ext cx="15121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Unicode MS"/>
                <a:cs typeface="Arial Unicode MS"/>
              </a:rPr>
              <a:t>Maintenance</a:t>
            </a:r>
            <a:endParaRPr lang="en-GB" dirty="0">
              <a:latin typeface="Arial Unicode MS"/>
              <a:cs typeface="Arial Unicode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6216" y="2258288"/>
            <a:ext cx="158417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Unicode MS"/>
                <a:cs typeface="Arial Unicode MS"/>
              </a:rPr>
              <a:t>Maintenance</a:t>
            </a:r>
            <a:endParaRPr lang="en-GB" dirty="0">
              <a:latin typeface="Arial Unicode MS"/>
              <a:cs typeface="Arial Unicode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7944" y="5949280"/>
            <a:ext cx="4968552" cy="709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GB" sz="20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Desirable progress by combination of two opposing approaches </a:t>
            </a:r>
            <a:endParaRPr lang="en-GB" sz="2000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pic>
        <p:nvPicPr>
          <p:cNvPr id="9" name="図 8" descr="man_jumping_celebration_400_clr_991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086364"/>
            <a:ext cx="1080120" cy="1390228"/>
          </a:xfrm>
          <a:prstGeom prst="rect">
            <a:avLst/>
          </a:prstGeom>
        </p:spPr>
      </p:pic>
      <p:sp>
        <p:nvSpPr>
          <p:cNvPr id="33" name="Up Arrow 9"/>
          <p:cNvSpPr/>
          <p:nvPr/>
        </p:nvSpPr>
        <p:spPr>
          <a:xfrm>
            <a:off x="1115616" y="5449386"/>
            <a:ext cx="571504" cy="869226"/>
          </a:xfrm>
          <a:prstGeom prst="upArrow">
            <a:avLst/>
          </a:prstGeom>
          <a:solidFill>
            <a:srgbClr val="FF660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図 33" descr="man_jumping_celebration_400_clr_991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990020"/>
            <a:ext cx="1080120" cy="1390228"/>
          </a:xfrm>
          <a:prstGeom prst="rect">
            <a:avLst/>
          </a:prstGeom>
        </p:spPr>
      </p:pic>
      <p:sp>
        <p:nvSpPr>
          <p:cNvPr id="35" name="Up Arrow 9"/>
          <p:cNvSpPr/>
          <p:nvPr/>
        </p:nvSpPr>
        <p:spPr>
          <a:xfrm rot="5400000">
            <a:off x="3455876" y="3546304"/>
            <a:ext cx="288032" cy="3384376"/>
          </a:xfrm>
          <a:prstGeom prst="upArrow">
            <a:avLst>
              <a:gd name="adj1" fmla="val 24147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Up Arrow 9"/>
          <p:cNvSpPr/>
          <p:nvPr/>
        </p:nvSpPr>
        <p:spPr>
          <a:xfrm>
            <a:off x="5220072" y="3366284"/>
            <a:ext cx="288032" cy="1862916"/>
          </a:xfrm>
          <a:prstGeom prst="upArrow">
            <a:avLst>
              <a:gd name="adj1" fmla="val 2989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Up Arrow 9"/>
          <p:cNvSpPr/>
          <p:nvPr/>
        </p:nvSpPr>
        <p:spPr>
          <a:xfrm rot="3664466">
            <a:off x="3434572" y="2532855"/>
            <a:ext cx="288032" cy="3658907"/>
          </a:xfrm>
          <a:prstGeom prst="upArrow">
            <a:avLst>
              <a:gd name="adj1" fmla="val 24147"/>
              <a:gd name="adj2" fmla="val 50000"/>
            </a:avLst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Up Arrow 9"/>
          <p:cNvSpPr/>
          <p:nvPr/>
        </p:nvSpPr>
        <p:spPr>
          <a:xfrm rot="5400000">
            <a:off x="7173982" y="774398"/>
            <a:ext cx="278740" cy="2870224"/>
          </a:xfrm>
          <a:prstGeom prst="upArrow">
            <a:avLst>
              <a:gd name="adj1" fmla="val 24147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Up Arrow 9"/>
          <p:cNvSpPr/>
          <p:nvPr/>
        </p:nvSpPr>
        <p:spPr>
          <a:xfrm rot="3664466">
            <a:off x="7185019" y="-30050"/>
            <a:ext cx="293115" cy="3017513"/>
          </a:xfrm>
          <a:prstGeom prst="upArrow">
            <a:avLst>
              <a:gd name="adj1" fmla="val 24147"/>
              <a:gd name="adj2" fmla="val 50000"/>
            </a:avLst>
          </a:prstGeom>
          <a:solidFill>
            <a:srgbClr val="7F7F7F">
              <a:alpha val="80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763688" y="3140968"/>
            <a:ext cx="18196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Unicode MS"/>
                <a:cs typeface="Arial Unicode MS"/>
              </a:rPr>
              <a:t>New standard</a:t>
            </a:r>
            <a:endParaRPr lang="en-GB" dirty="0">
              <a:latin typeface="Arial Unicode MS"/>
              <a:cs typeface="Arial Unicode MS"/>
            </a:endParaRPr>
          </a:p>
        </p:txBody>
      </p:sp>
      <p:sp>
        <p:nvSpPr>
          <p:cNvPr id="42" name="TextBox 27"/>
          <p:cNvSpPr txBox="1"/>
          <p:nvPr/>
        </p:nvSpPr>
        <p:spPr>
          <a:xfrm>
            <a:off x="5868144" y="476672"/>
            <a:ext cx="18196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Unicode MS"/>
                <a:cs typeface="Arial Unicode MS"/>
              </a:rPr>
              <a:t>New standard</a:t>
            </a:r>
            <a:endParaRPr lang="en-GB" dirty="0">
              <a:latin typeface="Arial Unicode MS"/>
              <a:cs typeface="Arial Unicode MS"/>
            </a:endParaRPr>
          </a:p>
        </p:txBody>
      </p:sp>
      <p:cxnSp>
        <p:nvCxnSpPr>
          <p:cNvPr id="3" name="直線コネクタ 2"/>
          <p:cNvCxnSpPr>
            <a:stCxn id="28" idx="3"/>
          </p:cNvCxnSpPr>
          <p:nvPr/>
        </p:nvCxnSpPr>
        <p:spPr>
          <a:xfrm flipV="1">
            <a:off x="3583296" y="3284984"/>
            <a:ext cx="1132720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42" idx="3"/>
          </p:cNvCxnSpPr>
          <p:nvPr/>
        </p:nvCxnSpPr>
        <p:spPr>
          <a:xfrm>
            <a:off x="7687752" y="661338"/>
            <a:ext cx="844688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5868144" y="2060848"/>
            <a:ext cx="288024" cy="28802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1835696" y="5085184"/>
            <a:ext cx="288024" cy="28802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60232" y="4077072"/>
            <a:ext cx="2175462" cy="987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Improvement with maximum utilization of available resources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32" name="Up Arrow 9"/>
          <p:cNvSpPr/>
          <p:nvPr/>
        </p:nvSpPr>
        <p:spPr>
          <a:xfrm>
            <a:off x="8676456" y="620688"/>
            <a:ext cx="288032" cy="1584176"/>
          </a:xfrm>
          <a:prstGeom prst="upArrow">
            <a:avLst>
              <a:gd name="adj1" fmla="val 2989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2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Arial Unicode MS"/>
                <a:cs typeface="Arial Unicode MS"/>
              </a:rPr>
              <a:t>Share </a:t>
            </a:r>
            <a:r>
              <a:rPr lang="en-US" altLang="ja-JP" dirty="0">
                <a:latin typeface="Arial Unicode MS"/>
                <a:cs typeface="Arial Unicode MS"/>
              </a:rPr>
              <a:t>of ideas and good/best practices within the hospital, and adopt the practices everywhere in the </a:t>
            </a:r>
            <a:r>
              <a:rPr lang="en-US" altLang="ja-JP" dirty="0" smtClean="0">
                <a:latin typeface="Arial Unicode MS"/>
                <a:cs typeface="Arial Unicode MS"/>
              </a:rPr>
              <a:t>hospital</a:t>
            </a:r>
          </a:p>
          <a:p>
            <a:pPr eaLnBrk="1" hangingPunct="1"/>
            <a:r>
              <a:rPr lang="en-US" altLang="ja-JP" dirty="0" smtClean="0">
                <a:latin typeface="Arial Unicode MS"/>
                <a:cs typeface="Arial Unicode MS"/>
              </a:rPr>
              <a:t>Integrate everyone's image</a:t>
            </a:r>
          </a:p>
          <a:p>
            <a:pPr eaLnBrk="1" hangingPunct="1"/>
            <a:r>
              <a:rPr lang="en-US" altLang="ja-JP" dirty="0" smtClean="0">
                <a:latin typeface="Arial Unicode MS"/>
                <a:cs typeface="Arial Unicode MS"/>
              </a:rPr>
              <a:t>Don</a:t>
            </a:r>
            <a:r>
              <a:rPr lang="fr-FR" altLang="ja-JP" dirty="0" smtClean="0">
                <a:latin typeface="Arial Unicode MS"/>
                <a:cs typeface="Arial Unicode MS"/>
              </a:rPr>
              <a:t>’</a:t>
            </a:r>
            <a:r>
              <a:rPr lang="en-US" altLang="ja-JP" dirty="0" smtClean="0">
                <a:latin typeface="Arial Unicode MS"/>
                <a:cs typeface="Arial Unicode MS"/>
              </a:rPr>
              <a:t>t blame other’s opinions (No blaming culture)</a:t>
            </a:r>
          </a:p>
          <a:p>
            <a:pPr eaLnBrk="1" hangingPunct="1"/>
            <a:r>
              <a:rPr lang="en-US" altLang="ja-JP" dirty="0" smtClean="0">
                <a:latin typeface="Arial Unicode MS"/>
                <a:cs typeface="Arial Unicode MS"/>
              </a:rPr>
              <a:t>Do what you can do with maximum utilization of existing resources</a:t>
            </a:r>
          </a:p>
          <a:p>
            <a:pPr eaLnBrk="1" hangingPunct="1"/>
            <a:endParaRPr lang="ja-JP" altLang="en-US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Tips for KAIZEN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3600" i="1" dirty="0" smtClean="0">
                <a:latin typeface="Arial Rounded MT Bold"/>
                <a:cs typeface="Arial Rounded MT Bold"/>
              </a:rPr>
              <a:t>Thank you for listening!</a:t>
            </a:r>
            <a:endParaRPr lang="ja-JP" altLang="en-US" sz="3600" i="1" dirty="0" smtClean="0">
              <a:latin typeface="Arial Rounded MT Bold"/>
              <a:cs typeface="Arial Rounded MT Bold"/>
            </a:endParaRPr>
          </a:p>
        </p:txBody>
      </p:sp>
      <p:pic>
        <p:nvPicPr>
          <p:cNvPr id="37891" name="図 5" descr="stick_figure_qa_pc_400_cl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14430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円/楕円 34"/>
          <p:cNvSpPr/>
          <p:nvPr/>
        </p:nvSpPr>
        <p:spPr>
          <a:xfrm>
            <a:off x="6012160" y="2204856"/>
            <a:ext cx="2700304" cy="864104"/>
          </a:xfrm>
          <a:prstGeom prst="ellipse">
            <a:avLst/>
          </a:prstGeom>
          <a:solidFill>
            <a:srgbClr val="FFCCE1"/>
          </a:solidFill>
          <a:ln>
            <a:solidFill>
              <a:srgbClr val="FFCC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4000" b="1" dirty="0" smtClean="0">
                <a:latin typeface="Arial Unicode MS"/>
                <a:cs typeface="Arial Unicode MS"/>
              </a:rPr>
              <a:t>What is “Problem”?</a:t>
            </a:r>
            <a:endParaRPr lang="ja-JP" altLang="en-US" sz="4000" b="1" dirty="0" smtClean="0">
              <a:latin typeface="Arial Unicode MS"/>
              <a:cs typeface="Arial Unicode MS"/>
            </a:endParaRPr>
          </a:p>
        </p:txBody>
      </p:sp>
      <p:sp>
        <p:nvSpPr>
          <p:cNvPr id="10243" name="コンテンツ プレースホルダ 10"/>
          <p:cNvSpPr>
            <a:spLocks noGrp="1"/>
          </p:cNvSpPr>
          <p:nvPr>
            <p:ph idx="1"/>
          </p:nvPr>
        </p:nvSpPr>
        <p:spPr>
          <a:xfrm>
            <a:off x="3275856" y="5661248"/>
            <a:ext cx="5544616" cy="792088"/>
          </a:xfrm>
        </p:spPr>
        <p:txBody>
          <a:bodyPr anchor="ctr"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altLang="ja-JP" sz="2400" dirty="0" smtClean="0">
                <a:latin typeface="Arial Unicode MS"/>
                <a:cs typeface="Arial Unicode MS"/>
              </a:rPr>
              <a:t>Difference/Gap between “Desired status” and “Actual /current situation” is “problem(s)”</a:t>
            </a:r>
            <a:endParaRPr lang="ja-JP" altLang="en-US" sz="2400" dirty="0" smtClean="0">
              <a:latin typeface="Arial Unicode MS"/>
              <a:cs typeface="Arial Unicode MS"/>
            </a:endParaRPr>
          </a:p>
        </p:txBody>
      </p:sp>
      <p:sp>
        <p:nvSpPr>
          <p:cNvPr id="10244" name="テキスト ボックス 14"/>
          <p:cNvSpPr txBox="1">
            <a:spLocks noChangeArrowheads="1"/>
          </p:cNvSpPr>
          <p:nvPr/>
        </p:nvSpPr>
        <p:spPr bwMode="auto">
          <a:xfrm>
            <a:off x="6031174" y="3140968"/>
            <a:ext cx="2522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Arial Unicode MS"/>
                <a:cs typeface="Arial Unicode MS"/>
              </a:rPr>
              <a:t>Desired/Ideal </a:t>
            </a:r>
            <a:r>
              <a:rPr lang="en-US" altLang="ja-JP" sz="2000" b="1" dirty="0">
                <a:latin typeface="Arial Unicode MS"/>
                <a:cs typeface="Arial Unicode MS"/>
              </a:rPr>
              <a:t>status</a:t>
            </a:r>
          </a:p>
        </p:txBody>
      </p:sp>
      <p:sp>
        <p:nvSpPr>
          <p:cNvPr id="10246" name="テキスト ボックス 14"/>
          <p:cNvSpPr txBox="1">
            <a:spLocks noChangeArrowheads="1"/>
          </p:cNvSpPr>
          <p:nvPr/>
        </p:nvSpPr>
        <p:spPr bwMode="auto">
          <a:xfrm>
            <a:off x="539552" y="5733256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Arial Unicode MS"/>
                <a:cs typeface="Arial Unicode MS"/>
              </a:rPr>
              <a:t>Actual situation</a:t>
            </a:r>
          </a:p>
        </p:txBody>
      </p:sp>
      <p:grpSp>
        <p:nvGrpSpPr>
          <p:cNvPr id="4" name="図形グループ 3"/>
          <p:cNvGrpSpPr/>
          <p:nvPr/>
        </p:nvGrpSpPr>
        <p:grpSpPr>
          <a:xfrm>
            <a:off x="6139190" y="1412768"/>
            <a:ext cx="2448272" cy="1584176"/>
            <a:chOff x="4211960" y="3068960"/>
            <a:chExt cx="2448272" cy="1584176"/>
          </a:xfrm>
        </p:grpSpPr>
        <p:sp>
          <p:nvSpPr>
            <p:cNvPr id="13" name="円/楕円 12"/>
            <p:cNvSpPr/>
            <p:nvPr/>
          </p:nvSpPr>
          <p:spPr>
            <a:xfrm>
              <a:off x="4211960" y="3933056"/>
              <a:ext cx="2448272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247" name="図 6" descr="puzzle_piece_house_outline_400_clr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734" y="3068960"/>
              <a:ext cx="1568450" cy="156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図形グループ 13"/>
          <p:cNvGrpSpPr/>
          <p:nvPr/>
        </p:nvGrpSpPr>
        <p:grpSpPr>
          <a:xfrm>
            <a:off x="287520" y="4077072"/>
            <a:ext cx="2700304" cy="1584184"/>
            <a:chOff x="179512" y="4149080"/>
            <a:chExt cx="2700304" cy="1584184"/>
          </a:xfrm>
        </p:grpSpPr>
        <p:sp>
          <p:nvSpPr>
            <p:cNvPr id="37" name="円/楕円 36"/>
            <p:cNvSpPr/>
            <p:nvPr/>
          </p:nvSpPr>
          <p:spPr>
            <a:xfrm>
              <a:off x="179512" y="4869160"/>
              <a:ext cx="2700304" cy="864104"/>
            </a:xfrm>
            <a:prstGeom prst="ellipse">
              <a:avLst/>
            </a:prstGeom>
            <a:solidFill>
              <a:srgbClr val="FFCCE1"/>
            </a:solidFill>
            <a:ln>
              <a:solidFill>
                <a:srgbClr val="FFCCE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" name="図形グループ 2"/>
            <p:cNvGrpSpPr/>
            <p:nvPr/>
          </p:nvGrpSpPr>
          <p:grpSpPr>
            <a:xfrm>
              <a:off x="323528" y="4149080"/>
              <a:ext cx="2448272" cy="1512168"/>
              <a:chOff x="2411760" y="5229200"/>
              <a:chExt cx="2448272" cy="1512168"/>
            </a:xfrm>
          </p:grpSpPr>
          <p:sp>
            <p:nvSpPr>
              <p:cNvPr id="2" name="円/楕円 1"/>
              <p:cNvSpPr/>
              <p:nvPr/>
            </p:nvSpPr>
            <p:spPr>
              <a:xfrm>
                <a:off x="2411760" y="6021288"/>
                <a:ext cx="2448272" cy="720080"/>
              </a:xfrm>
              <a:prstGeom prst="ellipse">
                <a:avLst/>
              </a:prstGeom>
              <a:solidFill>
                <a:srgbClr val="93CDD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248" name="図 7" descr="puzzle_pieces_house_teamwork_400_cl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5229200"/>
                <a:ext cx="1884363" cy="1414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50" name="テキスト ボックス 10"/>
          <p:cNvSpPr txBox="1">
            <a:spLocks noChangeArrowheads="1"/>
          </p:cNvSpPr>
          <p:nvPr/>
        </p:nvSpPr>
        <p:spPr bwMode="auto">
          <a:xfrm>
            <a:off x="6084168" y="3501008"/>
            <a:ext cx="3023684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600" i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e.g. This </a:t>
            </a:r>
            <a:r>
              <a:rPr lang="en-US" altLang="ja-JP" sz="1600" i="1" dirty="0">
                <a:solidFill>
                  <a:srgbClr val="0000FF"/>
                </a:solidFill>
                <a:latin typeface="Arial Unicode MS"/>
                <a:cs typeface="Arial Unicode MS"/>
              </a:rPr>
              <a:t>house was supposed </a:t>
            </a:r>
          </a:p>
          <a:p>
            <a:pPr>
              <a:lnSpc>
                <a:spcPct val="80000"/>
              </a:lnSpc>
            </a:pPr>
            <a:r>
              <a:rPr lang="en-US" altLang="ja-JP" sz="1600" i="1" dirty="0">
                <a:solidFill>
                  <a:srgbClr val="0000FF"/>
                </a:solidFill>
                <a:latin typeface="Arial Unicode MS"/>
                <a:cs typeface="Arial Unicode MS"/>
              </a:rPr>
              <a:t>to built in 6 months </a:t>
            </a:r>
            <a:endParaRPr lang="ja-JP" altLang="en-US" sz="1600" i="1" dirty="0">
              <a:solidFill>
                <a:srgbClr val="0000FF"/>
              </a:solidFill>
              <a:latin typeface="Arial Unicode MS"/>
              <a:cs typeface="Arial Unicode MS"/>
            </a:endParaRPr>
          </a:p>
        </p:txBody>
      </p:sp>
      <p:sp>
        <p:nvSpPr>
          <p:cNvPr id="10251" name="テキスト ボックス 11"/>
          <p:cNvSpPr txBox="1">
            <a:spLocks noChangeArrowheads="1"/>
          </p:cNvSpPr>
          <p:nvPr/>
        </p:nvSpPr>
        <p:spPr bwMode="auto">
          <a:xfrm>
            <a:off x="539552" y="6093296"/>
            <a:ext cx="2556108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600" i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e.g. 6 </a:t>
            </a:r>
            <a:r>
              <a:rPr lang="en-US" altLang="ja-JP" sz="1600" i="1" dirty="0">
                <a:solidFill>
                  <a:srgbClr val="0000FF"/>
                </a:solidFill>
                <a:latin typeface="Arial Unicode MS"/>
                <a:cs typeface="Arial Unicode MS"/>
              </a:rPr>
              <a:t>months passed but </a:t>
            </a:r>
          </a:p>
          <a:p>
            <a:pPr>
              <a:lnSpc>
                <a:spcPct val="80000"/>
              </a:lnSpc>
            </a:pPr>
            <a:r>
              <a:rPr lang="en-US" altLang="ja-JP" sz="1600" i="1" dirty="0">
                <a:solidFill>
                  <a:srgbClr val="0000FF"/>
                </a:solidFill>
                <a:latin typeface="Arial Unicode MS"/>
                <a:cs typeface="Arial Unicode MS"/>
              </a:rPr>
              <a:t>not yet completed</a:t>
            </a:r>
            <a:endParaRPr lang="ja-JP" altLang="en-US" sz="1600" i="1" dirty="0">
              <a:solidFill>
                <a:srgbClr val="0000FF"/>
              </a:solidFill>
              <a:latin typeface="Arial Unicode MS"/>
              <a:cs typeface="Arial Unicode MS"/>
            </a:endParaRPr>
          </a:p>
        </p:txBody>
      </p:sp>
      <p:sp>
        <p:nvSpPr>
          <p:cNvPr id="10245" name="テキスト ボックス 14"/>
          <p:cNvSpPr txBox="1">
            <a:spLocks noChangeArrowheads="1"/>
          </p:cNvSpPr>
          <p:nvPr/>
        </p:nvSpPr>
        <p:spPr bwMode="auto">
          <a:xfrm>
            <a:off x="3131840" y="3399383"/>
            <a:ext cx="1512168" cy="461665"/>
          </a:xfrm>
          <a:prstGeom prst="rect">
            <a:avLst/>
          </a:prstGeom>
          <a:solidFill>
            <a:srgbClr val="FFCCE1">
              <a:alpha val="53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b="1" i="1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Gap(s</a:t>
            </a:r>
            <a:r>
              <a:rPr lang="en-US" altLang="ja-JP" sz="2400" b="1" i="1" dirty="0">
                <a:solidFill>
                  <a:srgbClr val="FF0000"/>
                </a:solidFill>
                <a:latin typeface="Arial Unicode MS"/>
                <a:cs typeface="Arial Unicode MS"/>
              </a:rPr>
              <a:t>)</a:t>
            </a: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2987824" y="2636912"/>
            <a:ext cx="3024336" cy="2592288"/>
            <a:chOff x="2843808" y="2636912"/>
            <a:chExt cx="3024336" cy="2592288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3275856" y="4797152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707904" y="4365104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4139952" y="3933056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572000" y="3501008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>
              <a:off x="3491880" y="4581128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>
              <a:off x="3923928" y="4149080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>
              <a:off x="4355976" y="3717032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>
              <a:off x="4788024" y="3284984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5004048" y="3068960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>
              <a:off x="5220072" y="2852936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3059832" y="5013176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843808" y="5229200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5436096" y="2636912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テキスト ボックス 14"/>
          <p:cNvSpPr txBox="1">
            <a:spLocks noChangeArrowheads="1"/>
          </p:cNvSpPr>
          <p:nvPr/>
        </p:nvSpPr>
        <p:spPr bwMode="auto">
          <a:xfrm>
            <a:off x="4355976" y="4005064"/>
            <a:ext cx="1872208" cy="461665"/>
          </a:xfrm>
          <a:prstGeom prst="rect">
            <a:avLst/>
          </a:prstGeom>
          <a:solidFill>
            <a:srgbClr val="FFCCE1">
              <a:alpha val="53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b="1" i="1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Problem</a:t>
            </a:r>
            <a:r>
              <a:rPr lang="en-US" altLang="ja-JP" sz="2400" b="1" i="1" dirty="0">
                <a:solidFill>
                  <a:srgbClr val="FF0000"/>
                </a:solidFill>
                <a:latin typeface="Arial Unicode MS"/>
                <a:cs typeface="Arial Unicode MS"/>
              </a:rPr>
              <a:t>(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s)</a:t>
            </a:r>
            <a:endParaRPr lang="en-US" altLang="ja-JP" sz="2400" b="1" i="1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コネクタ 19"/>
          <p:cNvCxnSpPr>
            <a:stCxn id="16" idx="2"/>
          </p:cNvCxnSpPr>
          <p:nvPr/>
        </p:nvCxnSpPr>
        <p:spPr>
          <a:xfrm>
            <a:off x="2231740" y="2615208"/>
            <a:ext cx="468052" cy="19659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6012160" y="2204856"/>
            <a:ext cx="2700304" cy="864104"/>
          </a:xfrm>
          <a:prstGeom prst="ellipse">
            <a:avLst/>
          </a:prstGeom>
          <a:solidFill>
            <a:srgbClr val="FFCCE1"/>
          </a:solidFill>
          <a:ln>
            <a:solidFill>
              <a:srgbClr val="FFCC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4000" b="1" dirty="0" smtClean="0">
                <a:latin typeface="Arial Unicode MS"/>
                <a:cs typeface="Arial Unicode MS"/>
              </a:rPr>
              <a:t>What is “Problem”?</a:t>
            </a:r>
            <a:endParaRPr lang="ja-JP" altLang="en-US" sz="4000" b="1" dirty="0" smtClean="0">
              <a:latin typeface="Arial Unicode MS"/>
              <a:cs typeface="Arial Unicode MS"/>
            </a:endParaRPr>
          </a:p>
        </p:txBody>
      </p:sp>
      <p:sp>
        <p:nvSpPr>
          <p:cNvPr id="10244" name="テキスト ボックス 14"/>
          <p:cNvSpPr txBox="1">
            <a:spLocks noChangeArrowheads="1"/>
          </p:cNvSpPr>
          <p:nvPr/>
        </p:nvSpPr>
        <p:spPr bwMode="auto">
          <a:xfrm>
            <a:off x="6031174" y="3140968"/>
            <a:ext cx="2522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Arial Unicode MS"/>
                <a:cs typeface="Arial Unicode MS"/>
              </a:rPr>
              <a:t>Desired/Ideal </a:t>
            </a:r>
            <a:r>
              <a:rPr lang="en-US" altLang="ja-JP" sz="2000" b="1" dirty="0">
                <a:latin typeface="Arial Unicode MS"/>
                <a:cs typeface="Arial Unicode MS"/>
              </a:rPr>
              <a:t>status</a:t>
            </a:r>
          </a:p>
        </p:txBody>
      </p:sp>
      <p:sp>
        <p:nvSpPr>
          <p:cNvPr id="10246" name="テキスト ボックス 14"/>
          <p:cNvSpPr txBox="1">
            <a:spLocks noChangeArrowheads="1"/>
          </p:cNvSpPr>
          <p:nvPr/>
        </p:nvSpPr>
        <p:spPr bwMode="auto">
          <a:xfrm>
            <a:off x="539552" y="5733256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Arial Unicode MS"/>
                <a:cs typeface="Arial Unicode MS"/>
              </a:rPr>
              <a:t>Actual situation</a:t>
            </a:r>
          </a:p>
        </p:txBody>
      </p:sp>
      <p:grpSp>
        <p:nvGrpSpPr>
          <p:cNvPr id="4" name="図形グループ 3"/>
          <p:cNvGrpSpPr/>
          <p:nvPr/>
        </p:nvGrpSpPr>
        <p:grpSpPr>
          <a:xfrm>
            <a:off x="6139190" y="1412768"/>
            <a:ext cx="2448272" cy="1584176"/>
            <a:chOff x="4211960" y="3068960"/>
            <a:chExt cx="2448272" cy="1584176"/>
          </a:xfrm>
        </p:grpSpPr>
        <p:sp>
          <p:nvSpPr>
            <p:cNvPr id="13" name="円/楕円 12"/>
            <p:cNvSpPr/>
            <p:nvPr/>
          </p:nvSpPr>
          <p:spPr>
            <a:xfrm>
              <a:off x="4211960" y="3933056"/>
              <a:ext cx="2448272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247" name="図 6" descr="puzzle_piece_house_outline_400_clr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734" y="3068960"/>
              <a:ext cx="1568450" cy="156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0" name="テキスト ボックス 10"/>
          <p:cNvSpPr txBox="1">
            <a:spLocks noChangeArrowheads="1"/>
          </p:cNvSpPr>
          <p:nvPr/>
        </p:nvSpPr>
        <p:spPr bwMode="auto">
          <a:xfrm>
            <a:off x="6084169" y="3501008"/>
            <a:ext cx="2808312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>
                <a:solidFill>
                  <a:srgbClr val="0000FF"/>
                </a:solidFill>
                <a:latin typeface="Arial Unicode MS"/>
                <a:cs typeface="Arial Unicode MS"/>
              </a:rPr>
              <a:t>best practices, professional standards or expected </a:t>
            </a:r>
            <a:r>
              <a:rPr lang="en-US" altLang="ja-JP" i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goal in hospital service provision</a:t>
            </a:r>
            <a:endParaRPr lang="ja-JP" altLang="en-US" i="1" dirty="0">
              <a:solidFill>
                <a:srgbClr val="0000FF"/>
              </a:solidFill>
              <a:latin typeface="Arial Unicode MS"/>
              <a:cs typeface="Arial Unicode MS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2987824" y="2636912"/>
            <a:ext cx="3024336" cy="2592288"/>
            <a:chOff x="2843808" y="2636912"/>
            <a:chExt cx="3024336" cy="2592288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3275856" y="4797152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707904" y="4365104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4139952" y="3933056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572000" y="3501008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>
              <a:off x="3491880" y="4581128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>
              <a:off x="3923928" y="4149080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>
              <a:off x="4355976" y="3717032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>
              <a:off x="4788024" y="3284984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5004048" y="3068960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>
              <a:off x="5220072" y="2852936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3059832" y="5013176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843808" y="5229200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5436096" y="2636912"/>
              <a:ext cx="43204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図形グループ 33"/>
          <p:cNvGrpSpPr/>
          <p:nvPr/>
        </p:nvGrpSpPr>
        <p:grpSpPr>
          <a:xfrm>
            <a:off x="3059832" y="2852936"/>
            <a:ext cx="2700304" cy="1584184"/>
            <a:chOff x="179512" y="4149080"/>
            <a:chExt cx="2700304" cy="1584184"/>
          </a:xfrm>
        </p:grpSpPr>
        <p:sp>
          <p:nvSpPr>
            <p:cNvPr id="36" name="円/楕円 35"/>
            <p:cNvSpPr/>
            <p:nvPr/>
          </p:nvSpPr>
          <p:spPr>
            <a:xfrm>
              <a:off x="179512" y="4869160"/>
              <a:ext cx="2700304" cy="864104"/>
            </a:xfrm>
            <a:prstGeom prst="ellipse">
              <a:avLst/>
            </a:prstGeom>
            <a:solidFill>
              <a:srgbClr val="FFCCE1"/>
            </a:solidFill>
            <a:ln>
              <a:solidFill>
                <a:srgbClr val="FFCCE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8" name="図形グループ 37"/>
            <p:cNvGrpSpPr/>
            <p:nvPr/>
          </p:nvGrpSpPr>
          <p:grpSpPr>
            <a:xfrm>
              <a:off x="323528" y="4149080"/>
              <a:ext cx="2448272" cy="1512168"/>
              <a:chOff x="2411760" y="5229200"/>
              <a:chExt cx="2448272" cy="1512168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2411760" y="6021288"/>
                <a:ext cx="2448272" cy="720080"/>
              </a:xfrm>
              <a:prstGeom prst="ellipse">
                <a:avLst/>
              </a:prstGeom>
              <a:solidFill>
                <a:srgbClr val="93CDD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1" name="図 7" descr="puzzle_pieces_house_teamwork_400_cl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5229200"/>
                <a:ext cx="1884363" cy="1414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図形グループ 9"/>
          <p:cNvGrpSpPr/>
          <p:nvPr/>
        </p:nvGrpSpPr>
        <p:grpSpPr>
          <a:xfrm>
            <a:off x="287520" y="4077072"/>
            <a:ext cx="3166218" cy="1584184"/>
            <a:chOff x="287520" y="4077072"/>
            <a:chExt cx="3166218" cy="1584184"/>
          </a:xfrm>
        </p:grpSpPr>
        <p:grpSp>
          <p:nvGrpSpPr>
            <p:cNvPr id="14" name="図形グループ 13"/>
            <p:cNvGrpSpPr/>
            <p:nvPr/>
          </p:nvGrpSpPr>
          <p:grpSpPr>
            <a:xfrm>
              <a:off x="287520" y="4077072"/>
              <a:ext cx="2700304" cy="1584184"/>
              <a:chOff x="179512" y="4149080"/>
              <a:chExt cx="2700304" cy="1584184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179512" y="4869160"/>
                <a:ext cx="2700304" cy="864104"/>
              </a:xfrm>
              <a:prstGeom prst="ellipse">
                <a:avLst/>
              </a:prstGeom>
              <a:solidFill>
                <a:srgbClr val="FFCCE1">
                  <a:alpha val="52000"/>
                </a:srgbClr>
              </a:solidFill>
              <a:ln>
                <a:solidFill>
                  <a:srgbClr val="FFCCE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" name="図形グループ 2"/>
              <p:cNvGrpSpPr/>
              <p:nvPr/>
            </p:nvGrpSpPr>
            <p:grpSpPr>
              <a:xfrm>
                <a:off x="323528" y="4149080"/>
                <a:ext cx="2448272" cy="1512168"/>
                <a:chOff x="2411760" y="5229200"/>
                <a:chExt cx="2448272" cy="1512168"/>
              </a:xfrm>
            </p:grpSpPr>
            <p:sp>
              <p:nvSpPr>
                <p:cNvPr id="2" name="円/楕円 1"/>
                <p:cNvSpPr/>
                <p:nvPr/>
              </p:nvSpPr>
              <p:spPr>
                <a:xfrm>
                  <a:off x="2411760" y="6021288"/>
                  <a:ext cx="2448272" cy="720080"/>
                </a:xfrm>
                <a:prstGeom prst="ellipse">
                  <a:avLst/>
                </a:prstGeom>
                <a:solidFill>
                  <a:srgbClr val="93CDDD">
                    <a:alpha val="59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248" name="図 7" descr="puzzle_pieces_house_teamwork_400_clr.png"/>
                <p:cNvPicPr>
                  <a:picLocks noChangeAspect="1"/>
                </p:cNvPicPr>
                <p:nvPr/>
              </p:nvPicPr>
              <p:blipFill>
                <a:blip r:embed="rId3" cstate="email">
                  <a:alphaModFix amt="24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5229200"/>
                  <a:ext cx="1884363" cy="1414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" name="右矢印 5"/>
            <p:cNvSpPr/>
            <p:nvPr/>
          </p:nvSpPr>
          <p:spPr>
            <a:xfrm rot="267195">
              <a:off x="2295613" y="4278493"/>
              <a:ext cx="1158125" cy="762880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77000"/>
                  </a:schemeClr>
                </a:gs>
                <a:gs pos="80000">
                  <a:schemeClr val="accent1">
                    <a:shade val="93000"/>
                    <a:satMod val="130000"/>
                    <a:alpha val="77000"/>
                  </a:schemeClr>
                </a:gs>
                <a:gs pos="100000">
                  <a:schemeClr val="accent1">
                    <a:shade val="94000"/>
                    <a:satMod val="135000"/>
                    <a:alpha val="77000"/>
                  </a:schemeClr>
                </a:gs>
              </a:gsLst>
              <a:lin ang="16200000" scaled="0"/>
              <a:tileRect/>
            </a:gradFill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角丸四角形 15"/>
          <p:cNvSpPr/>
          <p:nvPr/>
        </p:nvSpPr>
        <p:spPr>
          <a:xfrm>
            <a:off x="395536" y="1700808"/>
            <a:ext cx="3672408" cy="914400"/>
          </a:xfrm>
          <a:prstGeom prst="roundRect">
            <a:avLst/>
          </a:prstGeom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Arial Unicode MS"/>
                <a:cs typeface="Arial Unicode MS"/>
              </a:rPr>
              <a:t>“Filling </a:t>
            </a:r>
            <a:r>
              <a:rPr kumimoji="1" lang="en-US" altLang="ja-JP" dirty="0">
                <a:solidFill>
                  <a:schemeClr val="tx1"/>
                </a:solidFill>
                <a:latin typeface="Arial Unicode MS"/>
                <a:cs typeface="Arial Unicode MS"/>
              </a:rPr>
              <a:t>the gap (solving problem</a:t>
            </a:r>
            <a:r>
              <a:rPr kumimoji="1" lang="en-US" altLang="ja-JP" dirty="0" smtClean="0">
                <a:solidFill>
                  <a:schemeClr val="tx1"/>
                </a:solidFill>
                <a:latin typeface="Arial Unicode MS"/>
                <a:cs typeface="Arial Unicode MS"/>
              </a:rPr>
              <a:t>)”</a:t>
            </a:r>
            <a:endParaRPr kumimoji="1" lang="en-US" altLang="ja-JP" dirty="0">
              <a:solidFill>
                <a:schemeClr val="tx1"/>
              </a:solidFill>
              <a:latin typeface="Arial Unicode MS"/>
              <a:cs typeface="Arial Unicode MS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Arial Unicode MS"/>
                <a:cs typeface="Arial Unicode MS"/>
              </a:rPr>
              <a:t> </a:t>
            </a:r>
            <a:r>
              <a:rPr kumimoji="1" lang="en-US" altLang="ja-JP" sz="2800" b="1" dirty="0">
                <a:solidFill>
                  <a:srgbClr val="0000FF"/>
                </a:solidFill>
                <a:latin typeface="Arial Unicode MS"/>
                <a:cs typeface="Arial Unicode MS"/>
              </a:rPr>
              <a:t>KAIZEN</a:t>
            </a:r>
            <a:endParaRPr kumimoji="1" lang="ja-JP" altLang="en-US" sz="2800" b="1" dirty="0">
              <a:solidFill>
                <a:srgbClr val="0000FF"/>
              </a:solidFill>
              <a:latin typeface="Arial Unicode MS"/>
              <a:cs typeface="Arial Unicode MS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139952" y="6021288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i="1" dirty="0">
                <a:latin typeface="Arial Unicode MS"/>
                <a:cs typeface="Arial Unicode MS"/>
              </a:rPr>
              <a:t>Clarifying ideal situation can help you to identify problems in </a:t>
            </a:r>
            <a:r>
              <a:rPr kumimoji="1" lang="en-US" altLang="ja-JP" i="1" dirty="0" smtClean="0">
                <a:latin typeface="Arial Unicode MS"/>
                <a:cs typeface="Arial Unicode MS"/>
              </a:rPr>
              <a:t>your working </a:t>
            </a:r>
            <a:r>
              <a:rPr kumimoji="1" lang="en-US" altLang="ja-JP" i="1" dirty="0">
                <a:latin typeface="Arial Unicode MS"/>
                <a:cs typeface="Arial Unicode MS"/>
              </a:rPr>
              <a:t>place</a:t>
            </a:r>
            <a:endParaRPr kumimoji="1" lang="ja-JP" altLang="en-US" i="1" dirty="0">
              <a:latin typeface="Arial Unicode MS"/>
              <a:cs typeface="Arial Unicode MS"/>
            </a:endParaRPr>
          </a:p>
        </p:txBody>
      </p:sp>
      <p:sp>
        <p:nvSpPr>
          <p:cNvPr id="44" name="スライド番号プレースホルダー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コネクタ 33"/>
          <p:cNvCxnSpPr>
            <a:stCxn id="29" idx="1"/>
            <a:endCxn id="37" idx="3"/>
          </p:cNvCxnSpPr>
          <p:nvPr/>
        </p:nvCxnSpPr>
        <p:spPr>
          <a:xfrm flipH="1">
            <a:off x="1690977" y="2457763"/>
            <a:ext cx="5308093" cy="29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32" idx="1"/>
            <a:endCxn id="38" idx="3"/>
          </p:cNvCxnSpPr>
          <p:nvPr/>
        </p:nvCxnSpPr>
        <p:spPr>
          <a:xfrm flipH="1" flipV="1">
            <a:off x="1644064" y="4159826"/>
            <a:ext cx="5411529" cy="24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1" idx="1"/>
            <a:endCxn id="39" idx="3"/>
          </p:cNvCxnSpPr>
          <p:nvPr/>
        </p:nvCxnSpPr>
        <p:spPr>
          <a:xfrm flipH="1">
            <a:off x="1569963" y="5768390"/>
            <a:ext cx="5485630" cy="30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図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412776"/>
            <a:ext cx="2262461" cy="2336751"/>
          </a:xfrm>
          <a:prstGeom prst="rect">
            <a:avLst/>
          </a:prstGeom>
          <a:ln>
            <a:noFill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765" y="5230137"/>
            <a:ext cx="628371" cy="6141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5661248"/>
            <a:ext cx="628371" cy="6141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507" y="5230137"/>
            <a:ext cx="628371" cy="6141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231" y="5158893"/>
            <a:ext cx="628371" cy="61417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508" y="5750609"/>
            <a:ext cx="628371" cy="6141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869160"/>
            <a:ext cx="628371" cy="61417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194" y="5582514"/>
            <a:ext cx="628371" cy="61417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602" y="4931995"/>
            <a:ext cx="628371" cy="61417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263101"/>
            <a:ext cx="628371" cy="61417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36" y="4934286"/>
            <a:ext cx="628371" cy="61417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386" y="3666836"/>
            <a:ext cx="1267510" cy="120232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439" y="3498741"/>
            <a:ext cx="1267510" cy="120232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876" y="3592178"/>
            <a:ext cx="1267510" cy="120232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124" y="3498741"/>
            <a:ext cx="1267510" cy="120232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96752"/>
            <a:ext cx="2262461" cy="2336751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999070" y="2134597"/>
            <a:ext cx="210943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 smtClean="0">
                <a:latin typeface="Arial Unicode MS"/>
                <a:cs typeface="Arial Unicode MS"/>
              </a:rPr>
              <a:t>Management level </a:t>
            </a:r>
          </a:p>
          <a:p>
            <a:pPr algn="ctr"/>
            <a:r>
              <a:rPr lang="en-US" altLang="ja-JP" b="1" dirty="0">
                <a:latin typeface="Arial Unicode MS"/>
                <a:cs typeface="Arial Unicode MS"/>
              </a:rPr>
              <a:t>o</a:t>
            </a:r>
            <a:r>
              <a:rPr kumimoji="1" lang="en-US" altLang="ja-JP" b="1" dirty="0" smtClean="0">
                <a:latin typeface="Arial Unicode MS"/>
                <a:cs typeface="Arial Unicode MS"/>
              </a:rPr>
              <a:t>f KAIZEN needed</a:t>
            </a:r>
            <a:endParaRPr kumimoji="1" lang="ja-JP" altLang="en-US" b="1" dirty="0">
              <a:latin typeface="Arial Unicode MS"/>
              <a:cs typeface="Arial Unicode M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55593" y="5445224"/>
            <a:ext cx="201622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b="1" dirty="0" smtClean="0">
                <a:latin typeface="Arial Unicode MS"/>
                <a:cs typeface="Arial Unicode MS"/>
              </a:rPr>
              <a:t>Small KAIZEN </a:t>
            </a:r>
            <a:r>
              <a:rPr lang="en-US" altLang="ja-JP" b="1" dirty="0" smtClean="0">
                <a:latin typeface="Arial Unicode MS"/>
                <a:cs typeface="Arial Unicode MS"/>
              </a:rPr>
              <a:t>needed</a:t>
            </a:r>
            <a:endParaRPr kumimoji="1" lang="ja-JP" altLang="en-US" b="1" dirty="0">
              <a:latin typeface="Arial Unicode MS"/>
              <a:cs typeface="Arial Unicode M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55593" y="3861048"/>
            <a:ext cx="202247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b="1" dirty="0" smtClean="0">
                <a:latin typeface="Arial Unicode MS"/>
                <a:cs typeface="Arial Unicode MS"/>
              </a:rPr>
              <a:t>Large KAIZEN</a:t>
            </a:r>
            <a:r>
              <a:rPr kumimoji="1" lang="en-US" altLang="ja-JP" b="1" dirty="0" smtClean="0">
                <a:latin typeface="Arial Unicode MS"/>
                <a:cs typeface="Arial Unicode MS"/>
              </a:rPr>
              <a:t> needed</a:t>
            </a:r>
            <a:endParaRPr kumimoji="1" lang="ja-JP" altLang="en-US" b="1" dirty="0">
              <a:latin typeface="Arial Unicode MS"/>
              <a:cs typeface="Arial Unicode MS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72" y="5952373"/>
            <a:ext cx="628371" cy="614171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877272"/>
            <a:ext cx="628371" cy="614171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197509" y="2163633"/>
            <a:ext cx="149346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Very few </a:t>
            </a:r>
          </a:p>
          <a:p>
            <a:pPr algn="ctr"/>
            <a:r>
              <a:rPr kumimoji="1" lang="en-US" altLang="ja-JP" b="1" dirty="0" smtClean="0">
                <a:latin typeface="Arial Unicode MS"/>
                <a:cs typeface="Arial Unicode MS"/>
              </a:rPr>
              <a:t>Large</a:t>
            </a:r>
            <a:r>
              <a:rPr kumimoji="1" lang="en-US" altLang="ja-JP" dirty="0" smtClean="0">
                <a:latin typeface="Arial Unicode MS"/>
                <a:cs typeface="Arial Unicode MS"/>
              </a:rPr>
              <a:t> issues 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8198" y="3836660"/>
            <a:ext cx="150586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>
                <a:latin typeface="Arial Unicode MS"/>
                <a:cs typeface="Arial Unicode MS"/>
              </a:rPr>
              <a:t>F</a:t>
            </a:r>
            <a:r>
              <a:rPr kumimoji="1" lang="en-US" altLang="ja-JP" dirty="0" smtClean="0">
                <a:latin typeface="Arial Unicode MS"/>
                <a:cs typeface="Arial Unicode MS"/>
              </a:rPr>
              <a:t>ew </a:t>
            </a:r>
            <a:r>
              <a:rPr kumimoji="1" lang="en-US" altLang="ja-JP" b="1" dirty="0" smtClean="0">
                <a:latin typeface="Arial Unicode MS"/>
                <a:cs typeface="Arial Unicode MS"/>
              </a:rPr>
              <a:t>medium</a:t>
            </a:r>
          </a:p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issues 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8061" y="5476001"/>
            <a:ext cx="135190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dirty="0" smtClean="0">
                <a:latin typeface="Arial Unicode MS"/>
                <a:cs typeface="Arial Unicode MS"/>
              </a:rPr>
              <a:t>Many </a:t>
            </a:r>
            <a:r>
              <a:rPr lang="en-US" altLang="ja-JP" b="1" dirty="0" smtClean="0">
                <a:latin typeface="Arial Unicode MS"/>
                <a:cs typeface="Arial Unicode MS"/>
              </a:rPr>
              <a:t>small</a:t>
            </a:r>
            <a:r>
              <a:rPr kumimoji="1" lang="en-US" altLang="ja-JP" dirty="0" smtClean="0">
                <a:latin typeface="Arial Unicode MS"/>
                <a:cs typeface="Arial Unicode MS"/>
              </a:rPr>
              <a:t> </a:t>
            </a:r>
          </a:p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issues 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5877272"/>
            <a:ext cx="628371" cy="61417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5949280"/>
            <a:ext cx="628371" cy="61417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1629" y="6165304"/>
            <a:ext cx="6980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/>
                <a:cs typeface="Arial Unicode MS"/>
              </a:rPr>
              <a:t>60%</a:t>
            </a:r>
            <a:endParaRPr kumimoji="1" lang="ja-JP" altLang="en-US" sz="2000" dirty="0">
              <a:latin typeface="Arial Unicode MS"/>
              <a:cs typeface="Arial Unicode M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1560" y="4541058"/>
            <a:ext cx="6980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/>
                <a:cs typeface="Arial Unicode MS"/>
              </a:rPr>
              <a:t>30%</a:t>
            </a:r>
            <a:endParaRPr kumimoji="1" lang="ja-JP" altLang="en-US" sz="2000" dirty="0">
              <a:latin typeface="Arial Unicode MS"/>
              <a:cs typeface="Arial Unicode M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1560" y="2884874"/>
            <a:ext cx="6980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/>
                <a:cs typeface="Arial Unicode MS"/>
              </a:rPr>
              <a:t>10%</a:t>
            </a:r>
            <a:endParaRPr kumimoji="1" lang="ja-JP" altLang="en-US" sz="2000" dirty="0">
              <a:latin typeface="Arial Unicode MS"/>
              <a:cs typeface="Arial Unicode MS"/>
            </a:endParaRPr>
          </a:p>
        </p:txBody>
      </p:sp>
      <p:sp>
        <p:nvSpPr>
          <p:cNvPr id="28" name="タイトル 2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4000" dirty="0" smtClean="0">
                <a:latin typeface="Arial Rounded MT Bold"/>
                <a:cs typeface="Arial Rounded MT Bold"/>
              </a:rPr>
              <a:t>Level of problems/issues</a:t>
            </a:r>
            <a:br>
              <a:rPr kumimoji="1" lang="en-US" altLang="ja-JP" sz="4000" dirty="0" smtClean="0">
                <a:latin typeface="Arial Rounded MT Bold"/>
                <a:cs typeface="Arial Rounded MT Bold"/>
              </a:rPr>
            </a:b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–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level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of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KAIZEN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H="1" flipV="1">
            <a:off x="6804248" y="1196752"/>
            <a:ext cx="7" cy="54726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1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 Rounded MT Bold"/>
                <a:cs typeface="Arial Rounded MT Bold"/>
              </a:rPr>
              <a:t>What is “KAIZEN”?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600200"/>
            <a:ext cx="4032448" cy="4925144"/>
          </a:xfrm>
        </p:spPr>
        <p:txBody>
          <a:bodyPr anchor="ctr">
            <a:normAutofit fontScale="92500"/>
          </a:bodyPr>
          <a:lstStyle/>
          <a:p>
            <a:r>
              <a:rPr lang="en-GB" dirty="0" smtClean="0">
                <a:latin typeface="Arial Unicode MS"/>
                <a:cs typeface="Arial Unicode MS"/>
              </a:rPr>
              <a:t>“</a:t>
            </a:r>
            <a:r>
              <a:rPr lang="en-GB" dirty="0">
                <a:latin typeface="Arial Unicode MS"/>
                <a:cs typeface="Arial Unicode MS"/>
              </a:rPr>
              <a:t>KAIZEN” is a </a:t>
            </a:r>
            <a:r>
              <a:rPr lang="en-GB" dirty="0">
                <a:solidFill>
                  <a:srgbClr val="FF0000"/>
                </a:solidFill>
                <a:latin typeface="Arial Unicode MS"/>
                <a:cs typeface="Arial Unicode MS"/>
              </a:rPr>
              <a:t>problem solving process </a:t>
            </a:r>
            <a:r>
              <a:rPr lang="en-GB" dirty="0">
                <a:latin typeface="Arial Unicode MS"/>
                <a:cs typeface="Arial Unicode MS"/>
              </a:rPr>
              <a:t>for </a:t>
            </a:r>
            <a:r>
              <a:rPr lang="en-GB" smtClean="0">
                <a:latin typeface="Arial Unicode MS"/>
                <a:cs typeface="Arial Unicode MS"/>
              </a:rPr>
              <a:t>achieving a Total </a:t>
            </a:r>
            <a:r>
              <a:rPr lang="en-GB" dirty="0">
                <a:latin typeface="Arial Unicode MS"/>
                <a:cs typeface="Arial Unicode MS"/>
              </a:rPr>
              <a:t>Quality </a:t>
            </a:r>
            <a:r>
              <a:rPr lang="en-GB" dirty="0" smtClean="0">
                <a:latin typeface="Arial Unicode MS"/>
                <a:cs typeface="Arial Unicode MS"/>
              </a:rPr>
              <a:t>Managed hospital</a:t>
            </a:r>
          </a:p>
          <a:p>
            <a:r>
              <a:rPr lang="en-US" altLang="ja-JP" dirty="0" smtClean="0">
                <a:latin typeface="Arial Unicode MS"/>
                <a:cs typeface="Arial Unicode MS"/>
              </a:rPr>
              <a:t>It is repetitive (continuous) </a:t>
            </a:r>
            <a:r>
              <a:rPr lang="en-US" altLang="ja-JP" u="sng" dirty="0" smtClean="0">
                <a:latin typeface="Arial Unicode MS"/>
                <a:cs typeface="Arial Unicode MS"/>
              </a:rPr>
              <a:t>possible changes</a:t>
            </a:r>
            <a:r>
              <a:rPr lang="en-US" altLang="ja-JP" dirty="0" smtClean="0">
                <a:latin typeface="Arial Unicode MS"/>
                <a:cs typeface="Arial Unicode MS"/>
              </a:rPr>
              <a:t> on your way of working</a:t>
            </a:r>
            <a:endParaRPr lang="en-GB" i="1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95536" y="2276872"/>
            <a:ext cx="4296916" cy="371392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ja-JP" sz="7200" dirty="0" smtClean="0">
                <a:latin typeface="ＤＦＰ中楷書体"/>
                <a:ea typeface="ＤＦＰ中楷書体"/>
                <a:cs typeface="ＤＦＰ中楷書体"/>
              </a:rPr>
              <a:t>改</a:t>
            </a:r>
            <a:r>
              <a:rPr lang="en-US" altLang="ja-JP" sz="7200" dirty="0" smtClean="0">
                <a:latin typeface="ＤＦＰ中楷書体"/>
                <a:ea typeface="ＤＦＰ中楷書体"/>
                <a:cs typeface="ＤＦＰ中楷書体"/>
              </a:rPr>
              <a:t> </a:t>
            </a:r>
            <a:r>
              <a:rPr lang="ja-JP" altLang="ja-JP" sz="7200" dirty="0" smtClean="0">
                <a:latin typeface="ＤＦＰ中楷書体"/>
                <a:ea typeface="ＤＦＰ中楷書体"/>
                <a:cs typeface="ＤＦＰ中楷書体"/>
              </a:rPr>
              <a:t>善</a:t>
            </a:r>
            <a:endParaRPr lang="en-US" altLang="ja-JP" sz="7200" dirty="0" smtClean="0">
              <a:latin typeface="ＤＦＰ中楷書体"/>
              <a:ea typeface="ＤＦＰ中楷書体"/>
              <a:cs typeface="ＤＦＰ中楷書体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ja-JP" dirty="0" smtClean="0">
                <a:latin typeface="Book Antiqua"/>
                <a:ea typeface="ＤＦＰ中楷書体"/>
                <a:cs typeface="Book Antiqua"/>
              </a:rPr>
              <a:t>KAI   ZEN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ja-JP" sz="2400" dirty="0" smtClean="0">
                <a:latin typeface="Book Antiqua"/>
                <a:ea typeface="ＤＦＰ中楷書体"/>
                <a:cs typeface="Book Antiqua"/>
              </a:rPr>
              <a:t>“Change” &amp; “Improvement”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ja-JP" sz="3600" dirty="0" smtClean="0">
                <a:cs typeface="Book Antiqua"/>
              </a:rPr>
              <a:t>II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ja-JP" sz="2400" u="sng" dirty="0" smtClean="0">
                <a:latin typeface="Book Antiqua"/>
                <a:ea typeface="ＤＦＰ中楷書体"/>
                <a:cs typeface="Book Antiqua"/>
              </a:rPr>
              <a:t>Change for the better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円/楕円 38"/>
          <p:cNvSpPr/>
          <p:nvPr/>
        </p:nvSpPr>
        <p:spPr>
          <a:xfrm>
            <a:off x="899592" y="1340768"/>
            <a:ext cx="7560840" cy="5328592"/>
          </a:xfrm>
          <a:prstGeom prst="ellipse">
            <a:avLst/>
          </a:prstGeom>
          <a:gradFill flip="none" rotWithShape="1">
            <a:gsLst>
              <a:gs pos="25000">
                <a:srgbClr val="FBFFB7"/>
              </a:gs>
              <a:gs pos="72000">
                <a:schemeClr val="bg1"/>
              </a:gs>
              <a:gs pos="3000">
                <a:srgbClr val="FFFF00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Where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KAIZEN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is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practiced?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pic>
        <p:nvPicPr>
          <p:cNvPr id="3" name="図 2" descr="chef_team_standing_strong_400_clr_1615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080120"/>
            <a:ext cx="1173986" cy="1003758"/>
          </a:xfrm>
          <a:prstGeom prst="rect">
            <a:avLst/>
          </a:prstGeom>
        </p:spPr>
      </p:pic>
      <p:pic>
        <p:nvPicPr>
          <p:cNvPr id="4" name="図 3" descr="figure_clean_carpet_400_clr_378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6304"/>
            <a:ext cx="1191568" cy="1191568"/>
          </a:xfrm>
          <a:prstGeom prst="rect">
            <a:avLst/>
          </a:prstGeom>
        </p:spPr>
      </p:pic>
      <p:pic>
        <p:nvPicPr>
          <p:cNvPr id="5" name="図 4" descr="pile_of_old_inventory_boxes_800_clr_1463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5400600"/>
            <a:ext cx="1112505" cy="1098598"/>
          </a:xfrm>
          <a:prstGeom prst="rect">
            <a:avLst/>
          </a:prstGeom>
        </p:spPr>
      </p:pic>
      <p:pic>
        <p:nvPicPr>
          <p:cNvPr id="6" name="図 5" descr="orange_medication_bottle_white_pills_800_clr_195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1" y="4176464"/>
            <a:ext cx="755576" cy="1007435"/>
          </a:xfrm>
          <a:prstGeom prst="rect">
            <a:avLst/>
          </a:prstGeom>
        </p:spPr>
      </p:pic>
      <p:pic>
        <p:nvPicPr>
          <p:cNvPr id="7" name="図 6" descr="nurse_and_mom_holding_baby_800_clr_345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7864" y="2592288"/>
            <a:ext cx="1070295" cy="1556792"/>
          </a:xfrm>
          <a:prstGeom prst="rect">
            <a:avLst/>
          </a:prstGeom>
        </p:spPr>
      </p:pic>
      <p:pic>
        <p:nvPicPr>
          <p:cNvPr id="8" name="図 7" descr="patient_with_heart_trouble_800_clr_7075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819472"/>
            <a:ext cx="1005576" cy="1340768"/>
          </a:xfrm>
          <a:prstGeom prst="rect">
            <a:avLst/>
          </a:prstGeom>
        </p:spPr>
      </p:pic>
      <p:pic>
        <p:nvPicPr>
          <p:cNvPr id="9" name="図 8" descr="hospital_bed_800_clr_1379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008112"/>
            <a:ext cx="1475656" cy="1071695"/>
          </a:xfrm>
          <a:prstGeom prst="rect">
            <a:avLst/>
          </a:prstGeom>
        </p:spPr>
      </p:pic>
      <p:pic>
        <p:nvPicPr>
          <p:cNvPr id="12" name="図 11" descr="stick_figure_calculator_pc_800_clr_2621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180" y="4824536"/>
            <a:ext cx="1073820" cy="908720"/>
          </a:xfrm>
          <a:prstGeom prst="rect">
            <a:avLst/>
          </a:prstGeom>
        </p:spPr>
      </p:pic>
      <p:pic>
        <p:nvPicPr>
          <p:cNvPr id="13" name="図 12" descr="hospital_building_pc_800_clr_3002.png"/>
          <p:cNvPicPr>
            <a:picLocks noChangeAspect="1"/>
          </p:cNvPicPr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304256"/>
            <a:ext cx="2376264" cy="25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patient_with_bandages_disorientated_800_clr_6865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31840" y="3240360"/>
            <a:ext cx="1043716" cy="185549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043608" y="4896544"/>
            <a:ext cx="12237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Pharmacy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51720" y="1728192"/>
            <a:ext cx="9545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Kitchen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59632" y="2736304"/>
            <a:ext cx="10188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Laundry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16216" y="3456384"/>
            <a:ext cx="1893505" cy="544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Medical record department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32240" y="5328592"/>
            <a:ext cx="7363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Store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2232248"/>
            <a:ext cx="26485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Engineering department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03648" y="4455204"/>
            <a:ext cx="7361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X-ray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95736" y="1224136"/>
            <a:ext cx="16474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Physiotherapy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164288" y="4176464"/>
            <a:ext cx="1728192" cy="544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Administration offices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20272" y="2736304"/>
            <a:ext cx="851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Wards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11960" y="1039411"/>
            <a:ext cx="2160240" cy="544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Outpatient service department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5616" y="3240360"/>
            <a:ext cx="1648387" cy="544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Sterilization Department 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32240" y="2088232"/>
            <a:ext cx="20580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Operating Theater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82300" y="5978082"/>
            <a:ext cx="3643545" cy="7632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ja-JP" sz="2400" i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Everywhere in a hospital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400" i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“Hospital-wide activity”</a:t>
            </a:r>
            <a:endParaRPr kumimoji="1" lang="ja-JP" altLang="en-US" sz="2400" i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59632" y="3960440"/>
            <a:ext cx="1095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Mortuary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pic>
        <p:nvPicPr>
          <p:cNvPr id="35" name="図 34" descr="scientist_microscope_400_clr_5057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7544" y="5328592"/>
            <a:ext cx="792088" cy="1056117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115616" y="5400600"/>
            <a:ext cx="12882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Laboratory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44208" y="4824536"/>
            <a:ext cx="1080120" cy="321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Schools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851920" y="5373216"/>
            <a:ext cx="201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Arial Unicode MS"/>
                <a:cs typeface="Arial Unicode MS"/>
              </a:rPr>
              <a:t>Answer is …</a:t>
            </a:r>
            <a:endParaRPr kumimoji="1" lang="ja-JP" altLang="en-US" sz="2400" i="1" dirty="0">
              <a:latin typeface="Arial Unicode MS"/>
              <a:cs typeface="Arial Unicode M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1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Who practices KAIZEN activities?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Hospital services are providing in all hospital areas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Only nurses are practicing KAIZEN?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Only laboratory staff are practicing KAIZEN?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672" y="5661248"/>
            <a:ext cx="622891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Everybody in a </a:t>
            </a:r>
            <a:r>
              <a:rPr kumimoji="1" lang="en-US" altLang="ja-JP" sz="2400" i="1" dirty="0" err="1" smtClean="0">
                <a:solidFill>
                  <a:schemeClr val="bg1"/>
                </a:solidFill>
                <a:latin typeface="Arial Unicode MS"/>
                <a:cs typeface="Arial Unicode MS"/>
              </a:rPr>
              <a:t>hopsital</a:t>
            </a:r>
            <a:r>
              <a:rPr kumimoji="1" lang="en-US" altLang="ja-JP" sz="2400" i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 practice</a:t>
            </a:r>
          </a:p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 KAIZEN activities</a:t>
            </a:r>
            <a:endParaRPr kumimoji="1" lang="ja-JP" altLang="en-US" sz="2400" i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4320" y="5085184"/>
            <a:ext cx="201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Arial Unicode MS"/>
                <a:cs typeface="Arial Unicode MS"/>
              </a:rPr>
              <a:t>Answer is …</a:t>
            </a:r>
            <a:endParaRPr kumimoji="1" lang="ja-JP" altLang="en-US" sz="2400" i="1" dirty="0">
              <a:latin typeface="Arial Unicode MS"/>
              <a:cs typeface="Arial Unicode MS"/>
            </a:endParaRPr>
          </a:p>
        </p:txBody>
      </p:sp>
      <p:pic>
        <p:nvPicPr>
          <p:cNvPr id="5" name="図 4" descr="figure_prohibit_stop_400_clr_249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3212976"/>
            <a:ext cx="1660128" cy="1660128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8100392" y="2708920"/>
            <a:ext cx="792088" cy="432048"/>
          </a:xfrm>
          <a:prstGeom prst="wedgeRoundRectCallout">
            <a:avLst>
              <a:gd name="adj1" fmla="val -35113"/>
              <a:gd name="adj2" fmla="val 9949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NO!!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56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When KAIZEN is practiced?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Recommended period to finish one-KAIZEN cycle is 6 months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However, KAIZEN activities are practiced in this 6 month only?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672" y="5661248"/>
            <a:ext cx="622891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err="1" smtClean="0">
                <a:solidFill>
                  <a:schemeClr val="bg1"/>
                </a:solidFill>
                <a:latin typeface="Arial Unicode MS"/>
                <a:cs typeface="Arial Unicode MS"/>
              </a:rPr>
              <a:t>Everytime</a:t>
            </a:r>
            <a:r>
              <a:rPr kumimoji="1" lang="en-US" altLang="ja-JP" sz="2400" i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 to provide hospital services to internal and external clients</a:t>
            </a:r>
            <a:endParaRPr kumimoji="1" lang="ja-JP" altLang="en-US" sz="2400" i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4320" y="5085184"/>
            <a:ext cx="201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Arial Unicode MS"/>
                <a:cs typeface="Arial Unicode MS"/>
              </a:rPr>
              <a:t>Answer is …</a:t>
            </a:r>
            <a:endParaRPr kumimoji="1" lang="ja-JP" altLang="en-US" sz="2400" i="1" dirty="0">
              <a:latin typeface="Arial Unicode MS"/>
              <a:cs typeface="Arial Unicode M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1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1262</Words>
  <Application>Microsoft Macintosh PowerPoint</Application>
  <PresentationFormat>画面に合わせる (4:3)</PresentationFormat>
  <Paragraphs>277</Paragraphs>
  <Slides>29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Theme</vt:lpstr>
      <vt:lpstr>KAIZEN implementation Small KAIZEN and Large KAIZEN</vt:lpstr>
      <vt:lpstr>Objectives of the session</vt:lpstr>
      <vt:lpstr>What is “Problem”?</vt:lpstr>
      <vt:lpstr>What is “Problem”?</vt:lpstr>
      <vt:lpstr>Level of problems/issues  – level of KAIZEN</vt:lpstr>
      <vt:lpstr>What is “KAIZEN”?</vt:lpstr>
      <vt:lpstr>Where KAIZEN is practiced?</vt:lpstr>
      <vt:lpstr>Who practices KAIZEN activities?</vt:lpstr>
      <vt:lpstr>When KAIZEN is practiced?</vt:lpstr>
      <vt:lpstr>Target of KAIZEN</vt:lpstr>
      <vt:lpstr>Differences between  large and small problems</vt:lpstr>
      <vt:lpstr>Different level of “KAIZEN”</vt:lpstr>
      <vt:lpstr>Small KAIZEN</vt:lpstr>
      <vt:lpstr>Small KAIZEN</vt:lpstr>
      <vt:lpstr>Process of Small KAIZEN</vt:lpstr>
      <vt:lpstr>PowerPoint プレゼンテーション</vt:lpstr>
      <vt:lpstr>How to use KAIZEN suggestion board</vt:lpstr>
      <vt:lpstr>Examples of KAIZEN Suggestion Board</vt:lpstr>
      <vt:lpstr>PowerPoint プレゼンテーション</vt:lpstr>
      <vt:lpstr>Example of keeping Small KAIZEN</vt:lpstr>
      <vt:lpstr>Small KAIZEN is  overlaps with 5S activities　</vt:lpstr>
      <vt:lpstr>Large KAIZEN</vt:lpstr>
      <vt:lpstr>KAIZEN Process (QC story)</vt:lpstr>
      <vt:lpstr>KAIZEN Process</vt:lpstr>
      <vt:lpstr>PowerPoint プレゼンテーション</vt:lpstr>
      <vt:lpstr>PowerPoint プレゼンテーション</vt:lpstr>
      <vt:lpstr>PowerPoint プレゼンテーション</vt:lpstr>
      <vt:lpstr>Tips for KAIZEN</vt:lpstr>
      <vt:lpstr>Thank you for listening!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KAIZEN Implementation</dc:title>
  <dc:creator>Eleuter</dc:creator>
  <cp:lastModifiedBy>宮本 勝行</cp:lastModifiedBy>
  <cp:revision>84</cp:revision>
  <cp:lastPrinted>2013-04-24T09:46:11Z</cp:lastPrinted>
  <dcterms:created xsi:type="dcterms:W3CDTF">2012-04-22T08:01:28Z</dcterms:created>
  <dcterms:modified xsi:type="dcterms:W3CDTF">2015-09-09T17:28:22Z</dcterms:modified>
</cp:coreProperties>
</file>