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86" r:id="rId4"/>
    <p:sldId id="259" r:id="rId5"/>
    <p:sldId id="276" r:id="rId6"/>
    <p:sldId id="277" r:id="rId7"/>
    <p:sldId id="266" r:id="rId8"/>
    <p:sldId id="282" r:id="rId9"/>
    <p:sldId id="264" r:id="rId10"/>
    <p:sldId id="269" r:id="rId11"/>
    <p:sldId id="275" r:id="rId12"/>
    <p:sldId id="272" r:id="rId13"/>
    <p:sldId id="274" r:id="rId14"/>
    <p:sldId id="270" r:id="rId15"/>
    <p:sldId id="285" r:id="rId16"/>
    <p:sldId id="289" r:id="rId17"/>
    <p:sldId id="271" r:id="rId18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FAEDD"/>
    <a:srgbClr val="E6FBFF"/>
    <a:srgbClr val="FBF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039" autoAdjust="0"/>
  </p:normalViewPr>
  <p:slideViewPr>
    <p:cSldViewPr snapToGrid="0" snapToObjects="1">
      <p:cViewPr varScale="1">
        <p:scale>
          <a:sx n="59" d="100"/>
          <a:sy n="59" d="100"/>
        </p:scale>
        <p:origin x="-27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ishijimahisahiro:Desktop:MRH%20IPC%20cost%20reduction%20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051649252428"/>
          <c:y val="0.0320572278943601"/>
          <c:w val="0.839531239757254"/>
          <c:h val="0.8453458538974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Sheet1!$B$25</c:f>
              <c:strCache>
                <c:ptCount val="1"/>
                <c:pt idx="0">
                  <c:v>Procurement cost per month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0.0545198026895528"/>
                  <c:y val="-0.0387058304892585"/>
                </c:manualLayout>
              </c:layout>
              <c:tx>
                <c:rich>
                  <a:bodyPr/>
                  <a:lstStyle/>
                  <a:p>
                    <a:pPr>
                      <a:defRPr sz="1600" i="1">
                        <a:solidFill>
                          <a:srgbClr val="FF0000"/>
                        </a:solidFill>
                        <a:latin typeface="Arial Narrow"/>
                        <a:cs typeface="Arial Narrow"/>
                      </a:defRPr>
                    </a:pPr>
                    <a:r>
                      <a:rPr lang="en-US" altLang="ja-JP" sz="1800" b="1" dirty="0">
                        <a:solidFill>
                          <a:srgbClr val="FF0000"/>
                        </a:solidFill>
                      </a:rPr>
                      <a:t>12,160,440 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353641210803461"/>
                  <c:y val="0.03415220337287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206290706302019"/>
                  <c:y val="-0.02276813558191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309716837579716"/>
                  <c:y val="0.027899392090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-0.0250495857652452"/>
                  <c:y val="-0.01138406779095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0147350504501447"/>
                  <c:y val="0.01138406779095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857992981707072"/>
                  <c:y val="0.03588509155031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layout>
                <c:manualLayout>
                  <c:x val="0.0315315315315315"/>
                  <c:y val="-0.02870813397129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-0.0147351664741634"/>
                  <c:y val="0.0417913610522536"/>
                </c:manualLayout>
              </c:layout>
              <c:tx>
                <c:rich>
                  <a:bodyPr/>
                  <a:lstStyle/>
                  <a:p>
                    <a:pPr>
                      <a:defRPr sz="1600" i="1">
                        <a:solidFill>
                          <a:srgbClr val="0000FF"/>
                        </a:solidFill>
                        <a:latin typeface="Arial Narrow"/>
                        <a:cs typeface="Arial Narrow"/>
                      </a:defRPr>
                    </a:pPr>
                    <a:r>
                      <a:rPr lang="en-US" altLang="ja-JP" sz="1800" b="1" dirty="0">
                        <a:solidFill>
                          <a:srgbClr val="0000FF"/>
                        </a:solidFill>
                      </a:rPr>
                      <a:t>6,080,220</a:t>
                    </a:r>
                    <a:r>
                      <a:rPr lang="en-US" altLang="ja-JP" dirty="0">
                        <a:solidFill>
                          <a:srgbClr val="0000FF"/>
                        </a:solidFill>
                      </a:rPr>
                      <a:t> 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txPr>
              <a:bodyPr/>
              <a:lstStyle/>
              <a:p>
                <a:pPr>
                  <a:defRPr sz="1600" i="1">
                    <a:latin typeface="Arial Narrow"/>
                    <a:cs typeface="Arial Narrow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Sheet1!$A$26:$A$41</c:f>
              <c:numCache>
                <c:formatCode>mmm\-yy</c:formatCode>
                <c:ptCount val="16"/>
                <c:pt idx="0">
                  <c:v>41275.0</c:v>
                </c:pt>
                <c:pt idx="1">
                  <c:v>41306.0</c:v>
                </c:pt>
                <c:pt idx="2">
                  <c:v>41334.0</c:v>
                </c:pt>
                <c:pt idx="3">
                  <c:v>41365.0</c:v>
                </c:pt>
                <c:pt idx="4">
                  <c:v>41395.0</c:v>
                </c:pt>
                <c:pt idx="5">
                  <c:v>41426.0</c:v>
                </c:pt>
                <c:pt idx="6">
                  <c:v>41456.0</c:v>
                </c:pt>
                <c:pt idx="7">
                  <c:v>41487.0</c:v>
                </c:pt>
                <c:pt idx="8">
                  <c:v>41518.0</c:v>
                </c:pt>
                <c:pt idx="9">
                  <c:v>41548.0</c:v>
                </c:pt>
                <c:pt idx="10">
                  <c:v>41579.0</c:v>
                </c:pt>
                <c:pt idx="11">
                  <c:v>41609.0</c:v>
                </c:pt>
                <c:pt idx="12">
                  <c:v>41640.0</c:v>
                </c:pt>
                <c:pt idx="13">
                  <c:v>41671.0</c:v>
                </c:pt>
                <c:pt idx="14">
                  <c:v>41699.0</c:v>
                </c:pt>
                <c:pt idx="15">
                  <c:v>41730.0</c:v>
                </c:pt>
              </c:numCache>
            </c:numRef>
          </c:cat>
          <c:val>
            <c:numRef>
              <c:f>Sheet1!$B$26:$B$41</c:f>
              <c:numCache>
                <c:formatCode>#,##0_);[Red]\(#,##0\)</c:formatCode>
                <c:ptCount val="16"/>
                <c:pt idx="0">
                  <c:v>1.216044E7</c:v>
                </c:pt>
                <c:pt idx="1">
                  <c:v>1.01337E7</c:v>
                </c:pt>
                <c:pt idx="2">
                  <c:v>1.148486E7</c:v>
                </c:pt>
                <c:pt idx="3">
                  <c:v>1.080928E7</c:v>
                </c:pt>
                <c:pt idx="4">
                  <c:v>1.080928E7</c:v>
                </c:pt>
                <c:pt idx="5">
                  <c:v>1.148486E7</c:v>
                </c:pt>
                <c:pt idx="6">
                  <c:v>1.080928E7</c:v>
                </c:pt>
                <c:pt idx="7">
                  <c:v>8.10696E6</c:v>
                </c:pt>
                <c:pt idx="8">
                  <c:v>8.10696E6</c:v>
                </c:pt>
                <c:pt idx="9">
                  <c:v>8.78254E6</c:v>
                </c:pt>
                <c:pt idx="10">
                  <c:v>8.78254E6</c:v>
                </c:pt>
                <c:pt idx="11">
                  <c:v>8.78254E6</c:v>
                </c:pt>
                <c:pt idx="12">
                  <c:v>8.78254E6</c:v>
                </c:pt>
                <c:pt idx="13">
                  <c:v>8.78254E6</c:v>
                </c:pt>
                <c:pt idx="14">
                  <c:v>6.08022E6</c:v>
                </c:pt>
                <c:pt idx="15">
                  <c:v>6.08022E6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106328824"/>
        <c:axId val="-2125099432"/>
      </c:lineChart>
      <c:dateAx>
        <c:axId val="-210632882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-2125099432"/>
        <c:crosses val="autoZero"/>
        <c:auto val="1"/>
        <c:lblOffset val="100"/>
        <c:baseTimeUnit val="months"/>
      </c:dateAx>
      <c:valAx>
        <c:axId val="-2125099432"/>
        <c:scaling>
          <c:orientation val="minMax"/>
        </c:scaling>
        <c:delete val="0"/>
        <c:axPos val="l"/>
        <c:majorGridlines/>
        <c:numFmt formatCode="#,##0_);[Red]\(#,##0\)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-2106328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5524158811357"/>
          <c:y val="0.0463041130905844"/>
          <c:w val="0.179200258037419"/>
          <c:h val="0.102246318598645"/>
        </c:manualLayout>
      </c:layout>
      <c:overlay val="0"/>
      <c:txPr>
        <a:bodyPr/>
        <a:lstStyle/>
        <a:p>
          <a:pPr>
            <a:defRPr sz="1200" b="1" i="1">
              <a:latin typeface="Arial Unicode MS"/>
              <a:cs typeface="Arial Unicode MS"/>
            </a:defRPr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0.34997</cdr:x>
      <cdr:y>0.1117</cdr:y>
    </cdr:from>
    <cdr:to>
      <cdr:x>0.34997</cdr:x>
      <cdr:y>0.89456</cdr:y>
    </cdr:to>
    <cdr:cxnSp macro="">
      <cdr:nvCxnSpPr>
        <cdr:cNvPr id="3" name="直線コネクタ 2"/>
        <cdr:cNvCxnSpPr/>
      </cdr:nvCxnSpPr>
      <cdr:spPr>
        <a:xfrm xmlns:a="http://schemas.openxmlformats.org/drawingml/2006/main">
          <a:off x="3016338" y="592985"/>
          <a:ext cx="0" cy="4155891"/>
        </a:xfrm>
        <a:prstGeom xmlns:a="http://schemas.openxmlformats.org/drawingml/2006/main" prst="line">
          <a:avLst/>
        </a:prstGeom>
        <a:ln xmlns:a="http://schemas.openxmlformats.org/drawingml/2006/main">
          <a:prstDash val="sys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5E31D-8076-9A46-9DCE-5380E6889697}" type="datetimeFigureOut">
              <a:rPr kumimoji="1" lang="ja-JP" altLang="en-US" smtClean="0"/>
              <a:t>15/09/16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9B1EB-DA73-AB45-A2B7-A92C38704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832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6EC0D-7CE8-914F-A323-46D1649CE0C2}" type="datetimeFigureOut">
              <a:rPr kumimoji="1" lang="ja-JP" altLang="en-US" smtClean="0"/>
              <a:t>15/09/16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0B0EB-4612-DF49-8A4D-48FDA4719D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62338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VMPS</a:t>
            </a:r>
            <a:r>
              <a:rPr kumimoji="1" lang="ja-JP" altLang="en-US" dirty="0" smtClean="0"/>
              <a:t>:</a:t>
            </a:r>
            <a:endParaRPr kumimoji="1" lang="en-US" altLang="ja-JP" dirty="0" smtClean="0"/>
          </a:p>
          <a:p>
            <a:pPr marL="171450" indent="-171450">
              <a:buFontTx/>
              <a:buChar char="-"/>
            </a:pPr>
            <a:r>
              <a:rPr kumimoji="1" lang="en-US" altLang="ja-JP" dirty="0" smtClean="0">
                <a:latin typeface="Arial Unicode MS"/>
                <a:cs typeface="Arial Unicode MS"/>
              </a:rPr>
              <a:t>Customer first</a:t>
            </a:r>
          </a:p>
          <a:p>
            <a:pPr marL="171450" indent="-171450">
              <a:buFontTx/>
              <a:buChar char="-"/>
            </a:pPr>
            <a:r>
              <a:rPr lang="en-US" altLang="ja-JP" dirty="0" smtClean="0">
                <a:latin typeface="Arial Unicode MS"/>
                <a:cs typeface="Arial Unicode MS"/>
              </a:rPr>
              <a:t>Highest quality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 smtClean="0">
                <a:latin typeface="Arial Unicode MS"/>
                <a:cs typeface="Arial Unicode MS"/>
              </a:rPr>
              <a:t>Obsession with safety</a:t>
            </a:r>
          </a:p>
          <a:p>
            <a:pPr marL="171450" indent="-171450">
              <a:buFontTx/>
              <a:buChar char="-"/>
            </a:pPr>
            <a:r>
              <a:rPr lang="en-US" altLang="ja-JP" dirty="0" smtClean="0">
                <a:latin typeface="Arial Unicode MS"/>
                <a:cs typeface="Arial Unicode MS"/>
              </a:rPr>
              <a:t>Highest staff satisfaction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 smtClean="0">
                <a:latin typeface="Arial Unicode MS"/>
                <a:cs typeface="Arial Unicode MS"/>
              </a:rPr>
              <a:t>A successful economic enterprise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0B0EB-4612-DF49-8A4D-48FDA4719DA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738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outstanding: </a:t>
            </a:r>
            <a:r>
              <a:rPr kumimoji="1" lang="ja-JP" altLang="en-US" dirty="0" smtClean="0"/>
              <a:t>未納の、未払いの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0B0EB-4612-DF49-8A4D-48FDA4719DA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339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MRSA infections continue their steep rise in U.S. 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HAI: Hospital Acquired Infections</a:t>
            </a:r>
          </a:p>
          <a:p>
            <a:r>
              <a:rPr lang="en-US" altLang="ja-JP" dirty="0" smtClean="0"/>
              <a:t>TPS: Toyota Production System</a:t>
            </a:r>
          </a:p>
          <a:p>
            <a:r>
              <a:rPr kumimoji="1" lang="en-US" altLang="ja-JP" dirty="0" smtClean="0"/>
              <a:t>MRSA: Methicillin Resistant Staphylococcus </a:t>
            </a:r>
            <a:r>
              <a:rPr kumimoji="1" lang="en-US" altLang="ja-JP" dirty="0" err="1" smtClean="0"/>
              <a:t>Aureus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0B0EB-4612-DF49-8A4D-48FDA4719DA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682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0B0EB-4612-DF49-8A4D-48FDA4719DA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798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0B0EB-4612-DF49-8A4D-48FDA4719DA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8988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412D2-55F7-4610-B60F-6DFFD259451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454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044D-7C90-F641-8661-C322F9CA4543}" type="datetime1">
              <a:rPr kumimoji="1" lang="ja-JP" altLang="en-US" smtClean="0"/>
              <a:t>15/09/16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E9A2-ADF1-8F47-B5A0-BDAC55229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20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BC2A-3E37-6344-8A8E-007A46B52F4A}" type="datetime1">
              <a:rPr kumimoji="1" lang="ja-JP" altLang="en-US" smtClean="0"/>
              <a:t>15/09/16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E9A2-ADF1-8F47-B5A0-BDAC55229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56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FCF6-C034-2A48-AB0F-C961CEE8F623}" type="datetime1">
              <a:rPr kumimoji="1" lang="ja-JP" altLang="en-US" smtClean="0"/>
              <a:t>15/09/16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E9A2-ADF1-8F47-B5A0-BDAC55229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07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F682-5334-444F-B430-E79411BD067A}" type="datetime1">
              <a:rPr kumimoji="1" lang="ja-JP" altLang="en-US" smtClean="0"/>
              <a:t>15/09/16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E9A2-ADF1-8F47-B5A0-BDAC55229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53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A377-9B73-DF40-BE60-59AA9DAC6CB4}" type="datetime1">
              <a:rPr kumimoji="1" lang="ja-JP" altLang="en-US" smtClean="0"/>
              <a:t>15/09/16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E9A2-ADF1-8F47-B5A0-BDAC55229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26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E33B-3D93-0842-BB46-D05E0B7A2908}" type="datetime1">
              <a:rPr kumimoji="1" lang="ja-JP" altLang="en-US" smtClean="0"/>
              <a:t>15/09/16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E9A2-ADF1-8F47-B5A0-BDAC55229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195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DEDD-FC2D-824A-8460-926205CB87EC}" type="datetime1">
              <a:rPr kumimoji="1" lang="ja-JP" altLang="en-US" smtClean="0"/>
              <a:t>15/09/16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E9A2-ADF1-8F47-B5A0-BDAC55229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561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CA8C-7DEC-1743-99F7-9CD2A5F09597}" type="datetime1">
              <a:rPr kumimoji="1" lang="ja-JP" altLang="en-US" smtClean="0"/>
              <a:t>15/09/16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E9A2-ADF1-8F47-B5A0-BDAC55229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18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9BEB-7AEE-E640-852F-1F01E6EC2296}" type="datetime1">
              <a:rPr kumimoji="1" lang="ja-JP" altLang="en-US" smtClean="0"/>
              <a:t>15/09/16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E9A2-ADF1-8F47-B5A0-BDAC55229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62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AC15-A47C-E849-9D78-6CDC34DEA28D}" type="datetime1">
              <a:rPr kumimoji="1" lang="ja-JP" altLang="en-US" smtClean="0"/>
              <a:t>15/09/16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E9A2-ADF1-8F47-B5A0-BDAC55229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12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D67D-D637-5449-83AD-E18CF29D1D0F}" type="datetime1">
              <a:rPr kumimoji="1" lang="ja-JP" altLang="en-US" smtClean="0"/>
              <a:t>15/09/16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E9A2-ADF1-8F47-B5A0-BDAC55229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753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3938C-A5D8-084D-92E6-47DFC385A783}" type="datetime1">
              <a:rPr kumimoji="1" lang="ja-JP" altLang="en-US" smtClean="0"/>
              <a:t>15/09/16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6E9A2-ADF1-8F47-B5A0-BDAC55229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579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virginiamason.org/vmp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virginiamason.org/vmp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rginiamason.org/vmps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n.org/FuseTalk/Forum/Attachments/Positive%20Deviance%20Pittsburgh%20VA%20MRSA%200709041.pdf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kumimoji="1" lang="en-US" altLang="ja-JP" dirty="0" smtClean="0">
                <a:latin typeface="Arial Rounded MT Bold"/>
                <a:cs typeface="Arial Rounded MT Bold"/>
              </a:rPr>
              <a:t>KAIZEN activities for improving health care and hospital management</a:t>
            </a:r>
            <a:endParaRPr kumimoji="1" lang="ja-JP" alt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kumimoji="1" lang="en-US" altLang="ja-JP" dirty="0" smtClean="0">
                <a:latin typeface="Arial Unicode MS"/>
                <a:cs typeface="Arial Unicode MS"/>
              </a:rPr>
              <a:t>2015</a:t>
            </a:r>
          </a:p>
          <a:p>
            <a:r>
              <a:rPr kumimoji="1" lang="en-US" altLang="ja-JP" dirty="0" smtClean="0">
                <a:latin typeface="Arial Unicode MS"/>
                <a:cs typeface="Arial Unicode MS"/>
              </a:rPr>
              <a:t>KAIZEN Training of Trainers</a:t>
            </a:r>
          </a:p>
        </p:txBody>
      </p:sp>
    </p:spTree>
    <p:extLst>
      <p:ext uri="{BB962C8B-B14F-4D97-AF65-F5344CB8AC3E}">
        <p14:creationId xmlns:p14="http://schemas.microsoft.com/office/powerpoint/2010/main" val="789122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0051"/>
            <a:ext cx="8229600" cy="382774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altLang="ja-JP" sz="2800" dirty="0" smtClean="0">
                <a:latin typeface="Arial Rounded MT Bold"/>
                <a:cs typeface="Arial Rounded MT Bold"/>
              </a:rPr>
              <a:t>Actual</a:t>
            </a:r>
            <a:r>
              <a:rPr lang="ja-JP" altLang="en-US" sz="2800" dirty="0" smtClean="0">
                <a:latin typeface="Arial Rounded MT Bold"/>
                <a:cs typeface="Arial Rounded MT Bold"/>
              </a:rPr>
              <a:t> </a:t>
            </a:r>
            <a:r>
              <a:rPr lang="en-US" altLang="ja-JP" sz="2800" dirty="0" smtClean="0">
                <a:latin typeface="Arial Rounded MT Bold"/>
                <a:cs typeface="Arial Rounded MT Bold"/>
              </a:rPr>
              <a:t>improvement by KAIZEN in MZRH (1) </a:t>
            </a:r>
            <a:endParaRPr kumimoji="1" lang="ja-JP" altLang="en-US" sz="2800" dirty="0">
              <a:latin typeface="Arial Rounded MT Bold"/>
              <a:cs typeface="Arial Rounded MT Bold"/>
            </a:endParaRPr>
          </a:p>
        </p:txBody>
      </p:sp>
      <p:pic>
        <p:nvPicPr>
          <p:cNvPr id="4" name="図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903" y="1941459"/>
            <a:ext cx="2844000" cy="27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3903" y="1941459"/>
            <a:ext cx="2844000" cy="27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762"/>
          <a:stretch/>
        </p:blipFill>
        <p:spPr>
          <a:xfrm>
            <a:off x="149903" y="4812428"/>
            <a:ext cx="5688000" cy="127131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57200" y="1787570"/>
            <a:ext cx="226115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i="1" dirty="0" smtClean="0">
                <a:latin typeface="Arial Unicode MS"/>
                <a:cs typeface="Arial Unicode MS"/>
              </a:rPr>
              <a:t>Problems before KAIZEN</a:t>
            </a:r>
            <a:endParaRPr kumimoji="1" lang="ja-JP" altLang="en-US" sz="1400" i="1" dirty="0">
              <a:latin typeface="Arial Unicode MS"/>
              <a:cs typeface="Arial Unicode M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99042" y="1772081"/>
            <a:ext cx="2111338" cy="307777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i="1" dirty="0" smtClean="0">
                <a:latin typeface="Arial Unicode MS"/>
                <a:cs typeface="Arial Unicode MS"/>
              </a:rPr>
              <a:t>Problems after KAIZEN</a:t>
            </a:r>
            <a:endParaRPr kumimoji="1" lang="ja-JP" altLang="en-US" sz="1400" i="1" dirty="0">
              <a:latin typeface="Arial Unicode MS"/>
              <a:cs typeface="Arial Unicode M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82596" y="28894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91413" y="1611871"/>
            <a:ext cx="29597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2000" dirty="0" smtClean="0">
                <a:latin typeface="Arial Unicode MS"/>
                <a:cs typeface="Arial Unicode MS"/>
              </a:rPr>
              <a:t>The frequency of the several problems was reduced from 42 to 24 </a:t>
            </a:r>
            <a:r>
              <a:rPr lang="en-US" altLang="ja-JP" sz="2000" b="1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(42.9% reduction)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2000" dirty="0">
                <a:latin typeface="Arial Unicode MS"/>
                <a:cs typeface="Arial Unicode MS"/>
              </a:rPr>
              <a:t>T</a:t>
            </a:r>
            <a:r>
              <a:rPr lang="en-US" altLang="ja-JP" sz="2000" dirty="0" smtClean="0">
                <a:latin typeface="Arial Unicode MS"/>
                <a:cs typeface="Arial Unicode MS"/>
              </a:rPr>
              <a:t>he  patients’ waiting time for the consultation was improved from 45 minutes to </a:t>
            </a:r>
            <a:r>
              <a:rPr lang="en-US" altLang="ja-JP" sz="2000" b="1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15 minutes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9333" y="6261246"/>
            <a:ext cx="6021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/>
              <a:t>The KAIZEN was done by hospital staff at OPD in MZRH.</a:t>
            </a:r>
            <a:endParaRPr kumimoji="1" lang="ja-JP" altLang="en-US" sz="2000" i="1" dirty="0"/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457200" y="554772"/>
            <a:ext cx="8229600" cy="862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altLang="ja-JP" sz="2800" dirty="0" smtClean="0">
                <a:latin typeface="Arial Rounded MT Bold"/>
                <a:cs typeface="Arial Rounded MT Bold"/>
              </a:rPr>
              <a:t>“Reducing patient waiting time</a:t>
            </a:r>
            <a:r>
              <a:rPr lang="ja-JP" altLang="en-US" sz="2800" dirty="0" smtClean="0">
                <a:latin typeface="Arial Rounded MT Bold"/>
                <a:cs typeface="Arial Rounded MT Bold"/>
              </a:rPr>
              <a:t> </a:t>
            </a:r>
            <a:r>
              <a:rPr lang="en-US" altLang="ja-JP" sz="2800" dirty="0" smtClean="0">
                <a:latin typeface="Arial Rounded MT Bold"/>
                <a:cs typeface="Arial Rounded MT Bold"/>
              </a:rPr>
              <a:t>for</a:t>
            </a:r>
            <a:r>
              <a:rPr lang="ja-JP" altLang="en-US" sz="2800" dirty="0" smtClean="0">
                <a:latin typeface="Arial Rounded MT Bold"/>
                <a:cs typeface="Arial Rounded MT Bold"/>
              </a:rPr>
              <a:t> </a:t>
            </a:r>
            <a:r>
              <a:rPr lang="en-US" altLang="ja-JP" sz="2800" dirty="0" smtClean="0">
                <a:latin typeface="Arial Rounded MT Bold"/>
                <a:cs typeface="Arial Rounded MT Bold"/>
              </a:rPr>
              <a:t>the</a:t>
            </a:r>
            <a:r>
              <a:rPr lang="ja-JP" altLang="en-US" sz="2800" dirty="0" smtClean="0">
                <a:latin typeface="Arial Rounded MT Bold"/>
                <a:cs typeface="Arial Rounded MT Bold"/>
              </a:rPr>
              <a:t> </a:t>
            </a:r>
            <a:r>
              <a:rPr lang="en-US" altLang="ja-JP" sz="2800" dirty="0" smtClean="0">
                <a:latin typeface="Arial Rounded MT Bold"/>
                <a:cs typeface="Arial Rounded MT Bold"/>
              </a:rPr>
              <a:t>consultation</a:t>
            </a:r>
            <a:r>
              <a:rPr lang="ja-JP" altLang="en-US" sz="2800" dirty="0" smtClean="0">
                <a:latin typeface="Arial Rounded MT Bold"/>
                <a:cs typeface="Arial Rounded MT Bold"/>
              </a:rPr>
              <a:t> </a:t>
            </a:r>
            <a:r>
              <a:rPr lang="en-US" altLang="ja-JP" sz="2800" dirty="0" smtClean="0">
                <a:latin typeface="Arial Rounded MT Bold"/>
                <a:cs typeface="Arial Rounded MT Bold"/>
              </a:rPr>
              <a:t>at</a:t>
            </a:r>
            <a:r>
              <a:rPr lang="ja-JP" altLang="en-US" sz="2800" dirty="0" smtClean="0">
                <a:latin typeface="Arial Rounded MT Bold"/>
                <a:cs typeface="Arial Rounded MT Bold"/>
              </a:rPr>
              <a:t> </a:t>
            </a:r>
            <a:r>
              <a:rPr lang="en-US" altLang="ja-JP" sz="2800" dirty="0" smtClean="0">
                <a:latin typeface="Arial Rounded MT Bold"/>
                <a:cs typeface="Arial Rounded MT Bold"/>
              </a:rPr>
              <a:t>OPD”</a:t>
            </a:r>
            <a:endParaRPr lang="ja-JP" altLang="en-US" sz="2800" dirty="0">
              <a:latin typeface="Arial Rounded MT Bold"/>
              <a:cs typeface="Arial Rounded MT Bold"/>
            </a:endParaRPr>
          </a:p>
        </p:txBody>
      </p:sp>
      <p:pic>
        <p:nvPicPr>
          <p:cNvPr id="16" name="図 15" descr="figures_waiting_by_door_17244.png"/>
          <p:cNvPicPr>
            <a:picLocks noChangeAspect="1"/>
          </p:cNvPicPr>
          <p:nvPr/>
        </p:nvPicPr>
        <p:blipFill>
          <a:blip r:embed="rId6" cstate="email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1518" y="5020236"/>
            <a:ext cx="2378792" cy="1807882"/>
          </a:xfrm>
          <a:prstGeom prst="rect">
            <a:avLst/>
          </a:prstGeom>
        </p:spPr>
      </p:pic>
      <p:pic>
        <p:nvPicPr>
          <p:cNvPr id="15" name="図 14" descr="alarm_clock_400_clr_8987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030" y="5880275"/>
            <a:ext cx="698016" cy="878008"/>
          </a:xfrm>
          <a:prstGeom prst="rect">
            <a:avLst/>
          </a:prstGeom>
        </p:spPr>
      </p:pic>
      <p:sp>
        <p:nvSpPr>
          <p:cNvPr id="17" name="下矢印 16"/>
          <p:cNvSpPr/>
          <p:nvPr/>
        </p:nvSpPr>
        <p:spPr>
          <a:xfrm>
            <a:off x="8607560" y="6319279"/>
            <a:ext cx="343647" cy="34207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E9A2-ADF1-8F47-B5A0-BDAC5522906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9405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Arial Rounded MT Bold"/>
                <a:cs typeface="Arial Rounded MT Bold"/>
              </a:rPr>
              <a:t>Cont.</a:t>
            </a:r>
            <a:endParaRPr kumimoji="1" lang="ja-JP" alt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48870" y="5898497"/>
            <a:ext cx="7422777" cy="665302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ja-JP" sz="2400" dirty="0" smtClean="0">
                <a:latin typeface="Arial Unicode MS"/>
                <a:cs typeface="Arial Unicode MS"/>
              </a:rPr>
              <a:t>Standardized instruction for daily staff allocation and monitoring book; Easy to allocate the staff </a:t>
            </a:r>
          </a:p>
        </p:txBody>
      </p:sp>
      <p:pic>
        <p:nvPicPr>
          <p:cNvPr id="4" name="図 3" descr="DSC08390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517" y="1417638"/>
            <a:ext cx="5874871" cy="4406153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E9A2-ADF1-8F47-B5A0-BDAC5522906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262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figure_lowers_arrow_1240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163" y="5314786"/>
            <a:ext cx="1128043" cy="116533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108"/>
            <a:ext cx="8229600" cy="562068"/>
          </a:xfrm>
        </p:spPr>
        <p:txBody>
          <a:bodyPr>
            <a:noAutofit/>
          </a:bodyPr>
          <a:lstStyle/>
          <a:p>
            <a:r>
              <a:rPr lang="en-US" altLang="ja-JP" sz="2800" dirty="0" smtClean="0">
                <a:latin typeface="Arial Rounded MT Bold"/>
                <a:cs typeface="Arial Rounded MT Bold"/>
              </a:rPr>
              <a:t>Actual</a:t>
            </a:r>
            <a:r>
              <a:rPr lang="ja-JP" altLang="en-US" sz="2800" dirty="0" smtClean="0">
                <a:latin typeface="Arial Rounded MT Bold"/>
                <a:cs typeface="Arial Rounded MT Bold"/>
              </a:rPr>
              <a:t> </a:t>
            </a:r>
            <a:r>
              <a:rPr lang="en-US" altLang="ja-JP" sz="2800" dirty="0" smtClean="0">
                <a:latin typeface="Arial Rounded MT Bold"/>
                <a:cs typeface="Arial Rounded MT Bold"/>
              </a:rPr>
              <a:t>improvement by KAIZEN in MZRH</a:t>
            </a:r>
            <a:r>
              <a:rPr lang="ja-JP" altLang="en-US" sz="2800" dirty="0" smtClean="0">
                <a:latin typeface="Arial Rounded MT Bold"/>
                <a:cs typeface="Arial Rounded MT Bold"/>
              </a:rPr>
              <a:t> </a:t>
            </a:r>
            <a:r>
              <a:rPr lang="en-US" altLang="ja-JP" sz="2800" dirty="0" smtClean="0">
                <a:latin typeface="Arial Rounded MT Bold"/>
                <a:cs typeface="Arial Rounded MT Bold"/>
              </a:rPr>
              <a:t>(2)</a:t>
            </a:r>
            <a:endParaRPr kumimoji="1" lang="ja-JP" altLang="en-US" sz="2800" dirty="0">
              <a:latin typeface="Arial Rounded MT Bold"/>
              <a:cs typeface="Arial Rounded MT Bold"/>
            </a:endParaRPr>
          </a:p>
        </p:txBody>
      </p:sp>
      <p:pic>
        <p:nvPicPr>
          <p:cNvPr id="4" name="図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895" y="1858753"/>
            <a:ext cx="2826502" cy="2695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0397" y="1858753"/>
            <a:ext cx="2841615" cy="26951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5862013" y="1417638"/>
            <a:ext cx="3089194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2400" dirty="0" smtClean="0">
                <a:latin typeface="Arial Unicode MS"/>
                <a:cs typeface="Arial Unicode MS"/>
              </a:rPr>
              <a:t>The frequency of the improper</a:t>
            </a:r>
            <a:r>
              <a:rPr lang="ja-JP" altLang="en-US" sz="2400" dirty="0" smtClean="0">
                <a:latin typeface="Arial Unicode MS"/>
                <a:cs typeface="Arial Unicode MS"/>
              </a:rPr>
              <a:t> </a:t>
            </a:r>
            <a:r>
              <a:rPr lang="en-US" altLang="ja-JP" sz="2400" dirty="0" smtClean="0">
                <a:latin typeface="Arial Unicode MS"/>
                <a:cs typeface="Arial Unicode MS"/>
              </a:rPr>
              <a:t>waste</a:t>
            </a:r>
            <a:r>
              <a:rPr lang="ja-JP" altLang="en-US" sz="2400" dirty="0" smtClean="0">
                <a:latin typeface="Arial Unicode MS"/>
                <a:cs typeface="Arial Unicode MS"/>
              </a:rPr>
              <a:t> </a:t>
            </a:r>
            <a:r>
              <a:rPr lang="en-US" altLang="ja-JP" sz="2400" dirty="0" smtClean="0">
                <a:latin typeface="Arial Unicode MS"/>
                <a:cs typeface="Arial Unicode MS"/>
              </a:rPr>
              <a:t>management</a:t>
            </a:r>
            <a:r>
              <a:rPr lang="ja-JP" altLang="en-US" sz="2400" dirty="0" smtClean="0">
                <a:latin typeface="Arial Unicode MS"/>
                <a:cs typeface="Arial Unicode MS"/>
              </a:rPr>
              <a:t> </a:t>
            </a:r>
            <a:r>
              <a:rPr lang="en-US" altLang="ja-JP" sz="2400" dirty="0" smtClean="0">
                <a:latin typeface="Arial Unicode MS"/>
                <a:cs typeface="Arial Unicode MS"/>
              </a:rPr>
              <a:t>was reduced from 155 to 22. </a:t>
            </a:r>
            <a:r>
              <a:rPr lang="en-US" altLang="ja-JP" sz="2400" b="1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(85.8% reduction)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2400" dirty="0">
                <a:latin typeface="Arial Unicode MS"/>
                <a:cs typeface="Arial Unicode MS"/>
              </a:rPr>
              <a:t>T</a:t>
            </a:r>
            <a:r>
              <a:rPr lang="en-US" altLang="ja-JP" sz="2400" dirty="0" smtClean="0">
                <a:latin typeface="Arial Unicode MS"/>
                <a:cs typeface="Arial Unicode MS"/>
              </a:rPr>
              <a:t>he cost for procuring waste bin liners were also reduced (</a:t>
            </a:r>
            <a:r>
              <a:rPr lang="en-US" altLang="ja-JP" sz="2400" i="1" dirty="0" smtClean="0">
                <a:latin typeface="Arial Unicode MS"/>
                <a:cs typeface="Arial Unicode MS"/>
              </a:rPr>
              <a:t>next slide</a:t>
            </a:r>
            <a:r>
              <a:rPr lang="en-US" altLang="ja-JP" sz="2400" dirty="0" smtClean="0">
                <a:latin typeface="Arial Unicode MS"/>
                <a:cs typeface="Arial Unicode MS"/>
              </a:rPr>
              <a:t>s)</a:t>
            </a:r>
          </a:p>
        </p:txBody>
      </p:sp>
      <p:grpSp>
        <p:nvGrpSpPr>
          <p:cNvPr id="14" name="図形グループ 13"/>
          <p:cNvGrpSpPr/>
          <p:nvPr/>
        </p:nvGrpSpPr>
        <p:grpSpPr>
          <a:xfrm>
            <a:off x="193895" y="4621474"/>
            <a:ext cx="5668117" cy="2224911"/>
            <a:chOff x="193895" y="4513044"/>
            <a:chExt cx="5668117" cy="2224911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8277"/>
            <a:stretch/>
          </p:blipFill>
          <p:spPr>
            <a:xfrm>
              <a:off x="193895" y="4513044"/>
              <a:ext cx="5668117" cy="2224911"/>
            </a:xfrm>
            <a:prstGeom prst="rect">
              <a:avLst/>
            </a:prstGeom>
          </p:spPr>
        </p:pic>
        <p:sp>
          <p:nvSpPr>
            <p:cNvPr id="10" name="円/楕円 9"/>
            <p:cNvSpPr/>
            <p:nvPr/>
          </p:nvSpPr>
          <p:spPr>
            <a:xfrm>
              <a:off x="5111192" y="6521100"/>
              <a:ext cx="750820" cy="18200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457200" y="1593337"/>
            <a:ext cx="226115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i="1" dirty="0" smtClean="0">
                <a:latin typeface="Arial Unicode MS"/>
                <a:cs typeface="Arial Unicode MS"/>
              </a:rPr>
              <a:t>Problems before KAIZEN</a:t>
            </a:r>
            <a:endParaRPr kumimoji="1" lang="ja-JP" altLang="en-US" sz="1400" i="1" dirty="0">
              <a:latin typeface="Arial Unicode MS"/>
              <a:cs typeface="Arial Unicode M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99042" y="1577848"/>
            <a:ext cx="2111338" cy="307777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i="1" dirty="0" smtClean="0">
                <a:latin typeface="Arial Unicode MS"/>
                <a:cs typeface="Arial Unicode MS"/>
              </a:rPr>
              <a:t>Problems after KAIZEN</a:t>
            </a:r>
            <a:endParaRPr kumimoji="1" lang="ja-JP" altLang="en-US" sz="1400" i="1" dirty="0">
              <a:latin typeface="Arial Unicode MS"/>
              <a:cs typeface="Arial Unicode M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254715" y="6230998"/>
            <a:ext cx="2696491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2000" i="1" dirty="0" smtClean="0"/>
              <a:t>The KAIZEN was done by IPC team in MZRH.</a:t>
            </a:r>
            <a:endParaRPr kumimoji="1" lang="ja-JP" altLang="en-US" sz="2000" i="1" dirty="0"/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298824" y="732119"/>
            <a:ext cx="8546352" cy="681377"/>
          </a:xfrm>
          <a:prstGeom prst="rect">
            <a:avLst/>
          </a:prstGeom>
          <a:solidFill>
            <a:srgbClr val="DBEEF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>
                <a:latin typeface="Arial Rounded MT Bold"/>
                <a:cs typeface="Arial Rounded MT Bold"/>
              </a:rPr>
              <a:t>“Improving waste management in the hospital”</a:t>
            </a:r>
            <a:endParaRPr lang="ja-JP" alt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E9A2-ADF1-8F47-B5A0-BDAC5522906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0305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0819808"/>
              </p:ext>
            </p:extLst>
          </p:nvPr>
        </p:nvGraphicFramePr>
        <p:xfrm>
          <a:off x="342899" y="1102884"/>
          <a:ext cx="8618905" cy="5577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コンテンツ プレースホルダー 3" descr="DSCN3664.jpg"/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9244" y="3939144"/>
            <a:ext cx="2558225" cy="1927247"/>
          </a:xfrm>
          <a:prstGeom prst="rect">
            <a:avLst/>
          </a:prstGeom>
        </p:spPr>
      </p:pic>
      <p:sp>
        <p:nvSpPr>
          <p:cNvPr id="8" name="線吹き出し 1 (枠付き) 7"/>
          <p:cNvSpPr/>
          <p:nvPr/>
        </p:nvSpPr>
        <p:spPr>
          <a:xfrm>
            <a:off x="1326745" y="4788847"/>
            <a:ext cx="1601671" cy="407275"/>
          </a:xfrm>
          <a:prstGeom prst="borderCallout1">
            <a:avLst>
              <a:gd name="adj1" fmla="val -267"/>
              <a:gd name="adj2" fmla="val 102145"/>
              <a:gd name="adj3" fmla="val 294076"/>
              <a:gd name="adj4" fmla="val 126321"/>
            </a:avLst>
          </a:prstGeom>
          <a:solidFill>
            <a:srgbClr val="FBFFB7"/>
          </a:solidFill>
          <a:ln w="6350" cmpd="sng">
            <a:tailEnd type="oval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ja-JP" sz="1600" i="1" dirty="0">
                <a:latin typeface="Arial Unicode MS"/>
                <a:cs typeface="Arial Unicode MS"/>
              </a:rPr>
              <a:t>KAIZEN </a:t>
            </a:r>
            <a:r>
              <a:rPr lang="en-US" altLang="ja-JP" sz="1600" i="1" dirty="0" smtClean="0">
                <a:latin typeface="Arial Unicode MS"/>
                <a:cs typeface="Arial Unicode MS"/>
              </a:rPr>
              <a:t>Implementation</a:t>
            </a:r>
            <a:endParaRPr lang="ja-JP" altLang="en-US" sz="1600" i="1" dirty="0">
              <a:latin typeface="Arial Unicode MS"/>
              <a:cs typeface="Arial Unicode M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28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3200" b="1" dirty="0" smtClean="0">
                <a:latin typeface="Arial Unicode MS"/>
                <a:ea typeface="ヒラギノ角ゴ ProN W3"/>
                <a:cs typeface="Arial Unicode MS"/>
              </a:rPr>
              <a:t>Transition of costs for </a:t>
            </a:r>
            <a:br>
              <a:rPr kumimoji="1" lang="en-US" altLang="ja-JP" sz="3200" b="1" dirty="0" smtClean="0">
                <a:latin typeface="Arial Unicode MS"/>
                <a:ea typeface="ヒラギノ角ゴ ProN W3"/>
                <a:cs typeface="Arial Unicode MS"/>
              </a:rPr>
            </a:br>
            <a:r>
              <a:rPr kumimoji="1" lang="en-US" altLang="ja-JP" sz="3200" b="1" dirty="0" smtClean="0">
                <a:latin typeface="Arial Unicode MS"/>
                <a:ea typeface="ヒラギノ角ゴ ProN W3"/>
                <a:cs typeface="Arial Unicode MS"/>
              </a:rPr>
              <a:t>procuring waste bin liners in MZRH</a:t>
            </a:r>
            <a:endParaRPr kumimoji="1" lang="ja-JP" altLang="en-US" sz="3200" b="1" dirty="0">
              <a:latin typeface="Arial Unicode MS"/>
              <a:ea typeface="ヒラギノ角ゴ ProN W3"/>
              <a:cs typeface="Arial Unicode M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42677" y="66808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E9A2-ADF1-8F47-B5A0-BDAC5522906B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9" name="コンテンツ プレースホルダー 4" descr="DSCN0318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0585" y="3827072"/>
            <a:ext cx="1433379" cy="195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45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Arial Rounded MT Bold"/>
                <a:cs typeface="Arial Rounded MT Bold"/>
              </a:rPr>
              <a:t>Conclusion</a:t>
            </a:r>
            <a:r>
              <a:rPr kumimoji="1" lang="ja-JP" altLang="en-US" dirty="0" smtClean="0">
                <a:latin typeface="Arial Rounded MT Bold"/>
                <a:cs typeface="Arial Rounded MT Bold"/>
              </a:rPr>
              <a:t> </a:t>
            </a:r>
            <a:r>
              <a:rPr kumimoji="1" lang="en-US" altLang="ja-JP" dirty="0" smtClean="0">
                <a:latin typeface="Arial Rounded MT Bold"/>
                <a:cs typeface="Arial Rounded MT Bold"/>
              </a:rPr>
              <a:t>of</a:t>
            </a:r>
            <a:r>
              <a:rPr kumimoji="1" lang="ja-JP" altLang="en-US" dirty="0" smtClean="0">
                <a:latin typeface="Arial Rounded MT Bold"/>
                <a:cs typeface="Arial Rounded MT Bold"/>
              </a:rPr>
              <a:t> </a:t>
            </a:r>
            <a:r>
              <a:rPr kumimoji="1" lang="en-US" altLang="ja-JP" dirty="0" smtClean="0">
                <a:latin typeface="Arial Rounded MT Bold"/>
                <a:cs typeface="Arial Rounded MT Bold"/>
              </a:rPr>
              <a:t>the</a:t>
            </a:r>
            <a:r>
              <a:rPr kumimoji="1" lang="ja-JP" altLang="en-US" dirty="0" smtClean="0">
                <a:latin typeface="Arial Rounded MT Bold"/>
                <a:cs typeface="Arial Rounded MT Bold"/>
              </a:rPr>
              <a:t> </a:t>
            </a:r>
            <a:r>
              <a:rPr kumimoji="1" lang="en-US" altLang="ja-JP" dirty="0" smtClean="0">
                <a:latin typeface="Arial Rounded MT Bold"/>
                <a:cs typeface="Arial Rounded MT Bold"/>
              </a:rPr>
              <a:t>session</a:t>
            </a:r>
            <a:endParaRPr kumimoji="1" lang="ja-JP" alt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>
                <a:latin typeface="Arial Unicode MS"/>
                <a:cs typeface="Arial Unicode MS"/>
              </a:rPr>
              <a:t>KAIZEN can improve and enhance several aspects of hospital management and health care services:</a:t>
            </a:r>
          </a:p>
          <a:p>
            <a:pPr lvl="1"/>
            <a:r>
              <a:rPr lang="en-US" altLang="ja-JP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Hospital </a:t>
            </a:r>
            <a:r>
              <a:rPr lang="en-US" altLang="en-US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administrative </a:t>
            </a:r>
            <a:r>
              <a:rPr lang="en-US" altLang="ja-JP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management</a:t>
            </a:r>
          </a:p>
          <a:p>
            <a:pPr lvl="1"/>
            <a:r>
              <a:rPr lang="en-US" altLang="ja-JP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Clinical administrative management</a:t>
            </a:r>
          </a:p>
          <a:p>
            <a:pPr lvl="1"/>
            <a:r>
              <a:rPr kumimoji="1" lang="en-US" altLang="ja-JP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Quality of care</a:t>
            </a:r>
          </a:p>
          <a:p>
            <a:pPr lvl="1"/>
            <a:r>
              <a:rPr lang="en-US" altLang="ja-JP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Infection Prevention Control</a:t>
            </a:r>
          </a:p>
          <a:p>
            <a:pPr lvl="1"/>
            <a:r>
              <a:rPr lang="en-US" altLang="ja-JP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Patient and staff safety</a:t>
            </a:r>
            <a:r>
              <a:rPr lang="en-US" altLang="ja-JP" dirty="0" smtClean="0">
                <a:latin typeface="Arial Unicode MS"/>
                <a:cs typeface="Arial Unicode MS"/>
              </a:rPr>
              <a:t>		etc.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E9A2-ADF1-8F47-B5A0-BDAC5522906B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828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円/楕円 38"/>
          <p:cNvSpPr/>
          <p:nvPr/>
        </p:nvSpPr>
        <p:spPr>
          <a:xfrm>
            <a:off x="899592" y="1340768"/>
            <a:ext cx="7560840" cy="5328592"/>
          </a:xfrm>
          <a:prstGeom prst="ellipse">
            <a:avLst/>
          </a:prstGeom>
          <a:gradFill flip="none" rotWithShape="1">
            <a:gsLst>
              <a:gs pos="25000">
                <a:srgbClr val="FBFFB7">
                  <a:alpha val="52000"/>
                </a:srgbClr>
              </a:gs>
              <a:gs pos="72000">
                <a:schemeClr val="bg1">
                  <a:alpha val="52000"/>
                </a:schemeClr>
              </a:gs>
              <a:gs pos="3000">
                <a:srgbClr val="FFFF00">
                  <a:alpha val="52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Arial Rounded MT Bold"/>
                <a:cs typeface="Arial Rounded MT Bold"/>
              </a:rPr>
              <a:t>Cont.</a:t>
            </a:r>
            <a:endParaRPr kumimoji="1" lang="ja-JP" altLang="en-US" sz="4000" dirty="0">
              <a:latin typeface="Arial Rounded MT Bold"/>
              <a:cs typeface="Arial Rounded MT Bold"/>
            </a:endParaRPr>
          </a:p>
        </p:txBody>
      </p:sp>
      <p:pic>
        <p:nvPicPr>
          <p:cNvPr id="3" name="図 2" descr="chef_team_standing_strong_400_clr_1615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272" y="1170595"/>
            <a:ext cx="1173986" cy="1003758"/>
          </a:xfrm>
          <a:prstGeom prst="rect">
            <a:avLst/>
          </a:prstGeom>
        </p:spPr>
      </p:pic>
      <p:pic>
        <p:nvPicPr>
          <p:cNvPr id="4" name="図 3" descr="figure_clean_carpet_400_clr_378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69340"/>
            <a:ext cx="1191568" cy="1191568"/>
          </a:xfrm>
          <a:prstGeom prst="rect">
            <a:avLst/>
          </a:prstGeom>
        </p:spPr>
      </p:pic>
      <p:pic>
        <p:nvPicPr>
          <p:cNvPr id="6" name="図 5" descr="orange_medication_bottle_white_pills_800_clr_1959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03" y="4107180"/>
            <a:ext cx="755576" cy="1007435"/>
          </a:xfrm>
          <a:prstGeom prst="rect">
            <a:avLst/>
          </a:prstGeom>
        </p:spPr>
      </p:pic>
      <p:pic>
        <p:nvPicPr>
          <p:cNvPr id="7" name="図 6" descr="nurse_and_mom_holding_baby_800_clr_345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455100" y="1868486"/>
            <a:ext cx="723237" cy="1051981"/>
          </a:xfrm>
          <a:prstGeom prst="rect">
            <a:avLst/>
          </a:prstGeom>
        </p:spPr>
      </p:pic>
      <p:pic>
        <p:nvPicPr>
          <p:cNvPr id="8" name="図 7" descr="patient_with_heart_trouble_800_clr_7075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598" y="950250"/>
            <a:ext cx="749791" cy="999721"/>
          </a:xfrm>
          <a:prstGeom prst="rect">
            <a:avLst/>
          </a:prstGeom>
        </p:spPr>
      </p:pic>
      <p:pic>
        <p:nvPicPr>
          <p:cNvPr id="9" name="図 8" descr="hospital_bed_800_clr_13791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604" y="950250"/>
            <a:ext cx="1475656" cy="1071695"/>
          </a:xfrm>
          <a:prstGeom prst="rect">
            <a:avLst/>
          </a:prstGeom>
        </p:spPr>
      </p:pic>
      <p:pic>
        <p:nvPicPr>
          <p:cNvPr id="12" name="図 11" descr="stick_figure_calculator_pc_800_clr_2621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890" y="4660255"/>
            <a:ext cx="898528" cy="760379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290996" y="4879976"/>
            <a:ext cx="12237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dirty="0" smtClean="0">
                <a:latin typeface="Arial Unicode MS"/>
                <a:cs typeface="Arial Unicode MS"/>
              </a:rPr>
              <a:t>Pharmacy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04756" y="1919100"/>
            <a:ext cx="9545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dirty="0" smtClean="0">
                <a:latin typeface="Arial Unicode MS"/>
                <a:cs typeface="Arial Unicode MS"/>
              </a:rPr>
              <a:t>Kitchen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986923" y="2839534"/>
            <a:ext cx="10188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dirty="0" smtClean="0">
                <a:latin typeface="Arial Unicode MS"/>
                <a:cs typeface="Arial Unicode MS"/>
              </a:rPr>
              <a:t>Laundry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53041" y="2710571"/>
            <a:ext cx="1893505" cy="544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ja-JP" dirty="0" smtClean="0">
                <a:latin typeface="Arial Unicode MS"/>
                <a:cs typeface="Arial Unicode MS"/>
              </a:rPr>
              <a:t>Medical record department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62553" y="4556571"/>
            <a:ext cx="162173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dirty="0" smtClean="0">
                <a:latin typeface="Arial Unicode MS"/>
                <a:cs typeface="Arial Unicode MS"/>
              </a:rPr>
              <a:t>General Store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9606" y="2380740"/>
            <a:ext cx="26485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dirty="0" smtClean="0">
                <a:latin typeface="Arial Unicode MS"/>
                <a:cs typeface="Arial Unicode MS"/>
              </a:rPr>
              <a:t>Engineering department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009159" y="4426232"/>
            <a:ext cx="7361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dirty="0" smtClean="0">
                <a:latin typeface="Arial Unicode MS"/>
                <a:cs typeface="Arial Unicode MS"/>
              </a:rPr>
              <a:t>X-ray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667787" y="3329751"/>
            <a:ext cx="1728192" cy="544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ja-JP" dirty="0" smtClean="0">
                <a:latin typeface="Arial Unicode MS"/>
                <a:cs typeface="Arial Unicode MS"/>
              </a:rPr>
              <a:t>Administration offices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041598" y="2209811"/>
            <a:ext cx="8515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dirty="0" smtClean="0">
                <a:latin typeface="Arial Unicode MS"/>
                <a:cs typeface="Arial Unicode MS"/>
              </a:rPr>
              <a:t>Wards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295824" y="1360534"/>
            <a:ext cx="2160240" cy="544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ja-JP" dirty="0" smtClean="0">
                <a:latin typeface="Arial Unicode MS"/>
                <a:cs typeface="Arial Unicode MS"/>
              </a:rPr>
              <a:t>Outpatient service departments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66359" y="3306912"/>
            <a:ext cx="1648387" cy="544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ja-JP" dirty="0" smtClean="0">
                <a:latin typeface="Arial Unicode MS"/>
                <a:cs typeface="Arial Unicode MS"/>
              </a:rPr>
              <a:t>Sterilization Department 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562553" y="1734434"/>
            <a:ext cx="205803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dirty="0" smtClean="0">
                <a:latin typeface="Arial Unicode MS"/>
                <a:cs typeface="Arial Unicode MS"/>
              </a:rPr>
              <a:t>Operating Theater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590879" y="3948535"/>
            <a:ext cx="10953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dirty="0" smtClean="0">
                <a:latin typeface="Arial Unicode MS"/>
                <a:cs typeface="Arial Unicode MS"/>
              </a:rPr>
              <a:t>Mortuary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pic>
        <p:nvPicPr>
          <p:cNvPr id="35" name="図 34" descr="scientist_microscope_400_clr_5057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2881" y="4351917"/>
            <a:ext cx="792088" cy="1056117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6258448" y="5048651"/>
            <a:ext cx="128822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dirty="0" smtClean="0">
                <a:latin typeface="Arial Unicode MS"/>
                <a:cs typeface="Arial Unicode MS"/>
              </a:rPr>
              <a:t>Laboratory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689653" y="3927937"/>
            <a:ext cx="2185236" cy="544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ja-JP" dirty="0" smtClean="0">
                <a:latin typeface="Arial Unicode MS"/>
                <a:cs typeface="Arial Unicode MS"/>
              </a:rPr>
              <a:t>Training institutions for health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C532-E70C-49BA-AAB9-9E94B3C72987}" type="slidenum">
              <a:rPr lang="en-GB" smtClean="0"/>
              <a:pPr/>
              <a:t>14</a:t>
            </a:fld>
            <a:endParaRPr lang="en-GB"/>
          </a:p>
        </p:txBody>
      </p:sp>
      <p:cxnSp>
        <p:nvCxnSpPr>
          <p:cNvPr id="20" name="直線コネクタ 19"/>
          <p:cNvCxnSpPr>
            <a:stCxn id="87" idx="6"/>
            <a:endCxn id="36" idx="1"/>
          </p:cNvCxnSpPr>
          <p:nvPr/>
        </p:nvCxnSpPr>
        <p:spPr>
          <a:xfrm>
            <a:off x="5050582" y="3709874"/>
            <a:ext cx="1639071" cy="49044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24" idx="1"/>
            <a:endCxn id="87" idx="6"/>
          </p:cNvCxnSpPr>
          <p:nvPr/>
        </p:nvCxnSpPr>
        <p:spPr>
          <a:xfrm flipH="1">
            <a:off x="5050582" y="3602134"/>
            <a:ext cx="1617205" cy="1077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stCxn id="17" idx="1"/>
            <a:endCxn id="87" idx="7"/>
          </p:cNvCxnSpPr>
          <p:nvPr/>
        </p:nvCxnSpPr>
        <p:spPr>
          <a:xfrm flipH="1">
            <a:off x="4984803" y="2982954"/>
            <a:ext cx="1868238" cy="59634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26" idx="1"/>
            <a:endCxn id="87" idx="6"/>
          </p:cNvCxnSpPr>
          <p:nvPr/>
        </p:nvCxnSpPr>
        <p:spPr>
          <a:xfrm flipH="1">
            <a:off x="5050582" y="2394477"/>
            <a:ext cx="1991016" cy="131539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30" idx="1"/>
            <a:endCxn id="87" idx="7"/>
          </p:cNvCxnSpPr>
          <p:nvPr/>
        </p:nvCxnSpPr>
        <p:spPr>
          <a:xfrm flipH="1">
            <a:off x="4984803" y="1919100"/>
            <a:ext cx="1577750" cy="166019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>
            <a:stCxn id="27" idx="2"/>
            <a:endCxn id="87" idx="0"/>
          </p:cNvCxnSpPr>
          <p:nvPr/>
        </p:nvCxnSpPr>
        <p:spPr>
          <a:xfrm flipH="1">
            <a:off x="4826000" y="1905299"/>
            <a:ext cx="549944" cy="161990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34" idx="1"/>
            <a:endCxn id="87" idx="4"/>
          </p:cNvCxnSpPr>
          <p:nvPr/>
        </p:nvCxnSpPr>
        <p:spPr>
          <a:xfrm flipH="1" flipV="1">
            <a:off x="4826000" y="3894540"/>
            <a:ext cx="1432448" cy="133877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22" idx="3"/>
            <a:endCxn id="87" idx="3"/>
          </p:cNvCxnSpPr>
          <p:nvPr/>
        </p:nvCxnSpPr>
        <p:spPr>
          <a:xfrm flipV="1">
            <a:off x="2745321" y="3840453"/>
            <a:ext cx="1921875" cy="77044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>
            <a:stCxn id="33" idx="3"/>
            <a:endCxn id="87" idx="2"/>
          </p:cNvCxnSpPr>
          <p:nvPr/>
        </p:nvCxnSpPr>
        <p:spPr>
          <a:xfrm flipV="1">
            <a:off x="2686251" y="3709874"/>
            <a:ext cx="1915166" cy="4233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>
            <a:stCxn id="29" idx="3"/>
            <a:endCxn id="87" idx="1"/>
          </p:cNvCxnSpPr>
          <p:nvPr/>
        </p:nvCxnSpPr>
        <p:spPr>
          <a:xfrm>
            <a:off x="2514746" y="3579295"/>
            <a:ext cx="215245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>
            <a:stCxn id="16" idx="3"/>
            <a:endCxn id="87" idx="1"/>
          </p:cNvCxnSpPr>
          <p:nvPr/>
        </p:nvCxnSpPr>
        <p:spPr>
          <a:xfrm>
            <a:off x="3005764" y="3024200"/>
            <a:ext cx="1661432" cy="55509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>
            <a:stCxn id="21" idx="3"/>
            <a:endCxn id="87" idx="0"/>
          </p:cNvCxnSpPr>
          <p:nvPr/>
        </p:nvCxnSpPr>
        <p:spPr>
          <a:xfrm>
            <a:off x="2938137" y="2565406"/>
            <a:ext cx="1887863" cy="95980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stCxn id="15" idx="3"/>
          </p:cNvCxnSpPr>
          <p:nvPr/>
        </p:nvCxnSpPr>
        <p:spPr>
          <a:xfrm>
            <a:off x="2959352" y="2103766"/>
            <a:ext cx="2025451" cy="149836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stCxn id="23" idx="3"/>
            <a:endCxn id="87" idx="0"/>
          </p:cNvCxnSpPr>
          <p:nvPr/>
        </p:nvCxnSpPr>
        <p:spPr>
          <a:xfrm>
            <a:off x="3843167" y="1632917"/>
            <a:ext cx="982833" cy="18922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>
            <a:stCxn id="14" idx="3"/>
            <a:endCxn id="87" idx="3"/>
          </p:cNvCxnSpPr>
          <p:nvPr/>
        </p:nvCxnSpPr>
        <p:spPr>
          <a:xfrm flipV="1">
            <a:off x="2514746" y="3840453"/>
            <a:ext cx="2152450" cy="122418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>
            <a:stCxn id="87" idx="5"/>
            <a:endCxn id="19" idx="1"/>
          </p:cNvCxnSpPr>
          <p:nvPr/>
        </p:nvCxnSpPr>
        <p:spPr>
          <a:xfrm>
            <a:off x="4984803" y="3840453"/>
            <a:ext cx="1577750" cy="9007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2195736" y="1448251"/>
            <a:ext cx="16474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dirty="0" smtClean="0">
                <a:latin typeface="Arial Unicode MS"/>
                <a:cs typeface="Arial Unicode MS"/>
              </a:rPr>
              <a:t>Physiotherapy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289607" y="5794249"/>
            <a:ext cx="8601922" cy="875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2800" dirty="0" smtClean="0">
                <a:latin typeface="Arial Unicode MS"/>
                <a:cs typeface="Arial Unicode MS"/>
              </a:rPr>
              <a:t>Therefore, </a:t>
            </a:r>
            <a:r>
              <a:rPr kumimoji="1" lang="en-US" altLang="ja-JP" sz="2800" b="1" dirty="0" smtClean="0">
                <a:latin typeface="Arial Unicode MS"/>
                <a:cs typeface="Arial Unicode MS"/>
              </a:rPr>
              <a:t>KAIZEN</a:t>
            </a:r>
            <a:r>
              <a:rPr kumimoji="1" lang="en-US" altLang="ja-JP" sz="2800" dirty="0" smtClean="0">
                <a:latin typeface="Arial Unicode MS"/>
                <a:cs typeface="Arial Unicode MS"/>
              </a:rPr>
              <a:t> must be adopted to every work procedure in everywhere in </a:t>
            </a:r>
            <a:r>
              <a:rPr lang="en-US" altLang="ja-JP" sz="2800" dirty="0" smtClean="0">
                <a:latin typeface="Arial Unicode MS"/>
                <a:cs typeface="Arial Unicode MS"/>
              </a:rPr>
              <a:t>RRHs</a:t>
            </a:r>
            <a:endParaRPr kumimoji="1" lang="ja-JP" altLang="en-US" sz="2800" dirty="0">
              <a:latin typeface="Arial Unicode MS"/>
              <a:cs typeface="Arial Unicode MS"/>
            </a:endParaRPr>
          </a:p>
        </p:txBody>
      </p:sp>
      <p:sp>
        <p:nvSpPr>
          <p:cNvPr id="87" name="円/楕円 86"/>
          <p:cNvSpPr/>
          <p:nvPr/>
        </p:nvSpPr>
        <p:spPr>
          <a:xfrm>
            <a:off x="4601417" y="3525208"/>
            <a:ext cx="449165" cy="36933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hospital_building_pc_800_clr_3002.png"/>
          <p:cNvPicPr>
            <a:picLocks noChangeAspect="1"/>
          </p:cNvPicPr>
          <p:nvPr/>
        </p:nvPicPr>
        <p:blipFill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120" y="2359423"/>
            <a:ext cx="2376264" cy="254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図 10" descr="patient_with_bandages_disorientated_800_clr_6865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91998" y="3160234"/>
            <a:ext cx="1302337" cy="231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64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Arial Rounded MT Bold"/>
                <a:cs typeface="Arial Rounded MT Bold"/>
              </a:rPr>
              <a:t>Conclusion (2)</a:t>
            </a:r>
            <a:endParaRPr kumimoji="1" lang="ja-JP" alt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latin typeface="Arial Unicode MS"/>
                <a:cs typeface="Arial Unicode MS"/>
              </a:rPr>
              <a:t>Possible to </a:t>
            </a:r>
            <a:r>
              <a:rPr lang="en-US" altLang="ja-JP" b="1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reduce costs/expenditure </a:t>
            </a:r>
            <a:r>
              <a:rPr lang="en-US" altLang="ja-JP" dirty="0" smtClean="0">
                <a:latin typeface="Arial Unicode MS"/>
                <a:cs typeface="Arial Unicode MS"/>
              </a:rPr>
              <a:t>by KAIZEN; eliminating “waste” in working environment and working process</a:t>
            </a:r>
          </a:p>
        </p:txBody>
      </p:sp>
      <p:pic>
        <p:nvPicPr>
          <p:cNvPr id="5" name="図 4" descr="figure_raises_arrow_400_clr_1240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835" y="3373372"/>
            <a:ext cx="2935232" cy="3234416"/>
          </a:xfrm>
          <a:prstGeom prst="rect">
            <a:avLst/>
          </a:prstGeom>
        </p:spPr>
      </p:pic>
      <p:pic>
        <p:nvPicPr>
          <p:cNvPr id="4" name="図 3" descr="figure_lowers_arrow_1240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835" y="3373372"/>
            <a:ext cx="3248588" cy="335597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467348" y="5687586"/>
            <a:ext cx="2062487" cy="695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kumimoji="1" lang="en-US" altLang="ja-JP" sz="2400" b="1" i="1" dirty="0" smtClean="0">
                <a:latin typeface="Arial Unicode MS"/>
                <a:cs typeface="Arial Unicode MS"/>
              </a:rPr>
              <a:t>Quality Improvement</a:t>
            </a:r>
            <a:endParaRPr kumimoji="1" lang="ja-JP" altLang="en-US" sz="2400" b="1" i="1" dirty="0">
              <a:latin typeface="Arial Unicode MS"/>
              <a:cs typeface="Arial Unicode M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06535" y="3373372"/>
            <a:ext cx="923300" cy="461665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>
                <a:latin typeface="Arial Unicode MS"/>
                <a:cs typeface="Arial Unicode MS"/>
              </a:rPr>
              <a:t>Cost</a:t>
            </a:r>
            <a:endParaRPr kumimoji="1" lang="ja-JP" altLang="en-US" sz="2400" b="1" i="1" dirty="0">
              <a:latin typeface="Arial Unicode MS"/>
              <a:cs typeface="Arial Unicode M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E9A2-ADF1-8F47-B5A0-BDAC5522906B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4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30626"/>
            <a:ext cx="8229600" cy="5987256"/>
          </a:xfrm>
        </p:spPr>
        <p:txBody>
          <a:bodyPr>
            <a:normAutofit/>
          </a:bodyPr>
          <a:lstStyle/>
          <a:p>
            <a:r>
              <a:rPr kumimoji="1" lang="en-US" altLang="ja-JP" i="1" dirty="0" smtClean="0"/>
              <a:t>Thank</a:t>
            </a:r>
            <a:r>
              <a:rPr kumimoji="1" lang="ja-JP" altLang="en-US" i="1" dirty="0" smtClean="0"/>
              <a:t> </a:t>
            </a:r>
            <a:r>
              <a:rPr kumimoji="1" lang="en-US" altLang="ja-JP" i="1" dirty="0" smtClean="0"/>
              <a:t>you</a:t>
            </a:r>
            <a:r>
              <a:rPr kumimoji="1" lang="ja-JP" altLang="en-US" i="1" dirty="0" smtClean="0"/>
              <a:t> </a:t>
            </a:r>
            <a:r>
              <a:rPr kumimoji="1" lang="en-US" altLang="ja-JP" i="1" dirty="0" smtClean="0"/>
              <a:t>very</a:t>
            </a:r>
            <a:r>
              <a:rPr kumimoji="1" lang="ja-JP" altLang="en-US" i="1" dirty="0" smtClean="0"/>
              <a:t> </a:t>
            </a:r>
            <a:r>
              <a:rPr kumimoji="1" lang="en-US" altLang="ja-JP" i="1" dirty="0" smtClean="0"/>
              <a:t>much</a:t>
            </a:r>
            <a:r>
              <a:rPr kumimoji="1" lang="ja-JP" altLang="en-US" i="1" dirty="0" smtClean="0"/>
              <a:t> </a:t>
            </a:r>
            <a:r>
              <a:rPr kumimoji="1" lang="en-US" altLang="ja-JP" i="1" dirty="0" smtClean="0"/>
              <a:t>for</a:t>
            </a:r>
            <a:r>
              <a:rPr lang="ja-JP" altLang="en-US" i="1" dirty="0"/>
              <a:t> </a:t>
            </a:r>
            <a:r>
              <a:rPr lang="en-US" altLang="ja-JP" i="1" dirty="0" smtClean="0"/>
              <a:t>listening</a:t>
            </a:r>
            <a:endParaRPr kumimoji="1" lang="ja-JP" altLang="en-US" i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E9A2-ADF1-8F47-B5A0-BDAC5522906B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744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Arial Rounded MT Bold"/>
                <a:cs typeface="Arial Rounded MT Bold"/>
              </a:rPr>
              <a:t>Objectives</a:t>
            </a:r>
            <a:r>
              <a:rPr kumimoji="1" lang="ja-JP" altLang="en-US" sz="4000" dirty="0" smtClean="0">
                <a:latin typeface="Arial Rounded MT Bold"/>
                <a:cs typeface="Arial Rounded MT Bold"/>
              </a:rPr>
              <a:t> </a:t>
            </a:r>
            <a:r>
              <a:rPr kumimoji="1" lang="en-US" altLang="ja-JP" sz="4000" dirty="0" smtClean="0">
                <a:latin typeface="Arial Rounded MT Bold"/>
                <a:cs typeface="Arial Rounded MT Bold"/>
              </a:rPr>
              <a:t>of</a:t>
            </a:r>
            <a:r>
              <a:rPr kumimoji="1" lang="ja-JP" altLang="en-US" sz="4000" dirty="0" smtClean="0">
                <a:latin typeface="Arial Rounded MT Bold"/>
                <a:cs typeface="Arial Rounded MT Bold"/>
              </a:rPr>
              <a:t> </a:t>
            </a:r>
            <a:r>
              <a:rPr kumimoji="1" lang="en-US" altLang="ja-JP" sz="4000" dirty="0" smtClean="0">
                <a:latin typeface="Arial Rounded MT Bold"/>
                <a:cs typeface="Arial Rounded MT Bold"/>
              </a:rPr>
              <a:t>the</a:t>
            </a:r>
            <a:r>
              <a:rPr kumimoji="1" lang="ja-JP" altLang="en-US" sz="4000" dirty="0" smtClean="0">
                <a:latin typeface="Arial Rounded MT Bold"/>
                <a:cs typeface="Arial Rounded MT Bold"/>
              </a:rPr>
              <a:t> </a:t>
            </a:r>
            <a:r>
              <a:rPr kumimoji="1" lang="en-US" altLang="ja-JP" sz="4000" dirty="0" smtClean="0">
                <a:latin typeface="Arial Rounded MT Bold"/>
                <a:cs typeface="Arial Rounded MT Bold"/>
              </a:rPr>
              <a:t>session</a:t>
            </a:r>
            <a:endParaRPr kumimoji="1" lang="ja-JP" alt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>
                <a:latin typeface="Arial Unicode MS"/>
                <a:cs typeface="Arial Unicode MS"/>
              </a:rPr>
              <a:t>After the session, the trainees wil</a:t>
            </a:r>
            <a:r>
              <a:rPr lang="en-US" altLang="ja-JP" dirty="0" smtClean="0">
                <a:latin typeface="Arial Unicode MS"/>
                <a:cs typeface="Arial Unicode MS"/>
              </a:rPr>
              <a:t>l be able to:</a:t>
            </a:r>
          </a:p>
          <a:p>
            <a:pPr lvl="1"/>
            <a:r>
              <a:rPr kumimoji="1" lang="en-US" altLang="ja-JP" dirty="0" smtClean="0">
                <a:latin typeface="Arial Unicode MS"/>
                <a:cs typeface="Arial Unicode MS"/>
              </a:rPr>
              <a:t>Understand KAIZEN can be adopted to improvement quality of care in both of developing countries and developed countries</a:t>
            </a:r>
          </a:p>
          <a:p>
            <a:pPr lvl="1"/>
            <a:r>
              <a:rPr kumimoji="1" lang="en-US" altLang="ja-JP" dirty="0" smtClean="0">
                <a:latin typeface="Arial Unicode MS"/>
                <a:cs typeface="Arial Unicode MS"/>
              </a:rPr>
              <a:t>Understand KAIZEN can improve hospital management; financial management, stock management, information management etc.</a:t>
            </a:r>
          </a:p>
          <a:p>
            <a:pPr lvl="1"/>
            <a:r>
              <a:rPr lang="en-US" altLang="ja-JP" dirty="0" smtClean="0">
                <a:latin typeface="Arial Unicode MS"/>
                <a:cs typeface="Arial Unicode MS"/>
              </a:rPr>
              <a:t>Understand KAIZEN can improve health care service provision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E9A2-ADF1-8F47-B5A0-BDAC5522906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2438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Arial Rounded MT Bold"/>
                <a:cs typeface="Arial Rounded MT Bold"/>
              </a:rPr>
              <a:t>Word of “KAIZEN” in the world</a:t>
            </a:r>
            <a:endParaRPr kumimoji="1" lang="ja-JP" alt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2509838" algn="l"/>
              </a:tabLst>
            </a:pPr>
            <a:r>
              <a:rPr lang="en-US" altLang="ja-JP" dirty="0" smtClean="0">
                <a:latin typeface="Arial Unicode MS"/>
                <a:cs typeface="Arial Unicode MS"/>
              </a:rPr>
              <a:t>“KAIZEN” is now known worldwide as continuous problem solving process to improve working environment, process and conditions</a:t>
            </a:r>
          </a:p>
          <a:p>
            <a:pPr>
              <a:tabLst>
                <a:tab pos="2509838" algn="l"/>
              </a:tabLst>
            </a:pPr>
            <a:r>
              <a:rPr lang="en-US" altLang="ja-JP" dirty="0" smtClean="0">
                <a:latin typeface="Arial Unicode MS"/>
                <a:cs typeface="Arial Unicode MS"/>
              </a:rPr>
              <a:t>KAIZEN are adopted not only to clinical setting but also several hospital management settings in health care facilities</a:t>
            </a:r>
          </a:p>
          <a:p>
            <a:pPr>
              <a:tabLst>
                <a:tab pos="2509838" algn="l"/>
              </a:tabLst>
            </a:pPr>
            <a:endParaRPr lang="en-US" altLang="ja-JP" dirty="0">
              <a:latin typeface="Arial Unicode MS"/>
              <a:cs typeface="Arial Unicode M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6701" y="5710664"/>
            <a:ext cx="7979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Let’s go and see “actual improvements in hospital management and health care services by KAIZEN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E9A2-ADF1-8F47-B5A0-BDAC5522906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500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ja-JP" dirty="0" smtClean="0">
                <a:latin typeface="Arial Rounded MT Bold"/>
                <a:cs typeface="Arial Rounded MT Bold"/>
              </a:rPr>
              <a:t>Virginia Mason Medical Center</a:t>
            </a:r>
            <a:br>
              <a:rPr lang="en-US" altLang="ja-JP" dirty="0" smtClean="0">
                <a:latin typeface="Arial Rounded MT Bold"/>
                <a:cs typeface="Arial Rounded MT Bold"/>
              </a:rPr>
            </a:br>
            <a:r>
              <a:rPr lang="en-US" altLang="ja-JP" dirty="0" smtClean="0">
                <a:latin typeface="Arial Rounded MT Bold"/>
                <a:cs typeface="Arial Rounded MT Bold"/>
              </a:rPr>
              <a:t>(U.S.A.)</a:t>
            </a:r>
            <a:endParaRPr kumimoji="1" lang="ja-JP" alt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>
                <a:latin typeface="Arial Unicode MS"/>
                <a:cs typeface="Arial Unicode MS"/>
              </a:rPr>
              <a:t>In 2002, t</a:t>
            </a:r>
            <a:r>
              <a:rPr kumimoji="1" lang="en-US" altLang="ja-JP" dirty="0" smtClean="0">
                <a:latin typeface="Arial Unicode MS"/>
                <a:cs typeface="Arial Unicode MS"/>
              </a:rPr>
              <a:t>he hospital adopted Toyota Production System philosophies </a:t>
            </a:r>
            <a:r>
              <a:rPr lang="en-US" altLang="ja-JP" dirty="0" smtClean="0">
                <a:latin typeface="Arial Unicode MS"/>
                <a:cs typeface="Arial Unicode MS"/>
              </a:rPr>
              <a:t>and practices to health care; Virginia Mason Production System (VMPS): </a:t>
            </a:r>
          </a:p>
          <a:p>
            <a:pPr lvl="1"/>
            <a:r>
              <a:rPr kumimoji="1" lang="en-US" altLang="ja-JP" dirty="0" smtClean="0">
                <a:latin typeface="Arial Unicode MS"/>
                <a:cs typeface="Arial Unicode MS"/>
              </a:rPr>
              <a:t>Customer first</a:t>
            </a:r>
          </a:p>
          <a:p>
            <a:pPr lvl="1"/>
            <a:r>
              <a:rPr lang="en-US" altLang="ja-JP" dirty="0" smtClean="0">
                <a:latin typeface="Arial Unicode MS"/>
                <a:cs typeface="Arial Unicode MS"/>
              </a:rPr>
              <a:t>Highest quality</a:t>
            </a:r>
          </a:p>
          <a:p>
            <a:pPr lvl="1"/>
            <a:r>
              <a:rPr kumimoji="1" lang="en-US" altLang="ja-JP" dirty="0" smtClean="0">
                <a:latin typeface="Arial Unicode MS"/>
                <a:cs typeface="Arial Unicode MS"/>
              </a:rPr>
              <a:t>Obsession with safety</a:t>
            </a:r>
          </a:p>
          <a:p>
            <a:pPr lvl="1"/>
            <a:r>
              <a:rPr lang="en-US" altLang="ja-JP" dirty="0" smtClean="0">
                <a:latin typeface="Arial Unicode MS"/>
                <a:cs typeface="Arial Unicode MS"/>
              </a:rPr>
              <a:t>Highest staff satisfaction</a:t>
            </a:r>
          </a:p>
          <a:p>
            <a:pPr lvl="1"/>
            <a:r>
              <a:rPr kumimoji="1" lang="en-US" altLang="ja-JP" dirty="0" smtClean="0">
                <a:latin typeface="Arial Unicode MS"/>
                <a:cs typeface="Arial Unicode MS"/>
              </a:rPr>
              <a:t>A successful economic enterprise</a:t>
            </a:r>
          </a:p>
          <a:p>
            <a:r>
              <a:rPr lang="en-US" altLang="ja-JP" dirty="0">
                <a:latin typeface="Arial Unicode MS"/>
                <a:cs typeface="Arial Unicode MS"/>
              </a:rPr>
              <a:t>T</a:t>
            </a:r>
            <a:r>
              <a:rPr kumimoji="1" lang="en-US" altLang="ja-JP" dirty="0" smtClean="0">
                <a:latin typeface="Arial Unicode MS"/>
                <a:cs typeface="Arial Unicode MS"/>
              </a:rPr>
              <a:t>he hospital staff have </a:t>
            </a:r>
            <a:r>
              <a:rPr lang="en-US" altLang="ja-JP" dirty="0" smtClean="0">
                <a:latin typeface="Arial Unicode MS"/>
                <a:cs typeface="Arial Unicode MS"/>
              </a:rPr>
              <a:t>been improving the quality of patient care with VMPS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2141" y="6430357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 Unicode MS"/>
                <a:cs typeface="Arial Unicode MS"/>
              </a:rPr>
              <a:t>VMPS, Virginia Mason Medical Center: </a:t>
            </a:r>
            <a:r>
              <a:rPr lang="en-US" altLang="ja-JP" b="1" dirty="0" smtClean="0">
                <a:latin typeface="Arial Unicode MS"/>
                <a:cs typeface="Arial Unicode MS"/>
                <a:hlinkClick r:id="rId3"/>
              </a:rPr>
              <a:t>https</a:t>
            </a:r>
            <a:r>
              <a:rPr lang="en-US" altLang="ja-JP" b="1" dirty="0">
                <a:latin typeface="Arial Unicode MS"/>
                <a:cs typeface="Arial Unicode MS"/>
                <a:hlinkClick r:id="rId3"/>
              </a:rPr>
              <a:t>://www.virginiamason.org/</a:t>
            </a:r>
            <a:r>
              <a:rPr lang="en-US" altLang="ja-JP" b="1" dirty="0" smtClean="0">
                <a:latin typeface="Arial Unicode MS"/>
                <a:cs typeface="Arial Unicode MS"/>
                <a:hlinkClick r:id="rId3"/>
              </a:rPr>
              <a:t>vmps</a:t>
            </a:r>
            <a:endParaRPr lang="en-US" altLang="ja-JP" b="1" dirty="0" smtClean="0">
              <a:latin typeface="Arial Unicode MS"/>
              <a:cs typeface="Arial Unicode M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E9A2-ADF1-8F47-B5A0-BDAC5522906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08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ja-JP" dirty="0" smtClean="0">
                <a:latin typeface="Arial Rounded MT Bold"/>
                <a:cs typeface="Arial Rounded MT Bold"/>
              </a:rPr>
              <a:t>Actual improvement in </a:t>
            </a:r>
            <a:br>
              <a:rPr lang="en-US" altLang="ja-JP" dirty="0" smtClean="0">
                <a:latin typeface="Arial Rounded MT Bold"/>
                <a:cs typeface="Arial Rounded MT Bold"/>
              </a:rPr>
            </a:br>
            <a:r>
              <a:rPr lang="en-US" altLang="ja-JP" sz="4000" dirty="0" smtClean="0">
                <a:latin typeface="Arial Rounded MT Bold"/>
                <a:cs typeface="Arial Rounded MT Bold"/>
              </a:rPr>
              <a:t>Virginia Mason Medical Center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2668663"/>
            <a:ext cx="4864310" cy="3754529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>
                <a:latin typeface="Arial Unicode MS"/>
                <a:cs typeface="Arial Unicode MS"/>
              </a:rPr>
              <a:t>Nurses were able to improve the flow of how they went about their day</a:t>
            </a:r>
            <a:r>
              <a:rPr lang="en-US" altLang="en-US" dirty="0" smtClean="0">
                <a:latin typeface="Arial Unicode MS"/>
                <a:cs typeface="Arial Unicode MS"/>
              </a:rPr>
              <a:t> – eliminating wasted steps to get necessary medical equipment and supplies, and increasing time spent with patients</a:t>
            </a:r>
          </a:p>
          <a:p>
            <a:pPr lvl="1"/>
            <a:r>
              <a:rPr lang="en-US" altLang="en-US" dirty="0" smtClean="0">
                <a:latin typeface="Arial Unicode MS"/>
                <a:cs typeface="Arial Unicode MS"/>
              </a:rPr>
              <a:t>Steps walked per day fell from 10,000 from roughly </a:t>
            </a:r>
            <a:r>
              <a:rPr lang="en-US" altLang="en-US" b="1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1,200</a:t>
            </a:r>
          </a:p>
          <a:p>
            <a:pPr lvl="1"/>
            <a:r>
              <a:rPr lang="en-US" altLang="en-US" dirty="0">
                <a:latin typeface="Arial Unicode MS"/>
                <a:cs typeface="Arial Unicode MS"/>
              </a:rPr>
              <a:t>T</a:t>
            </a:r>
            <a:r>
              <a:rPr lang="en-US" altLang="en-US" dirty="0" smtClean="0">
                <a:latin typeface="Arial Unicode MS"/>
                <a:cs typeface="Arial Unicode MS"/>
              </a:rPr>
              <a:t>ime in direct patient care was increased to </a:t>
            </a:r>
            <a:r>
              <a:rPr lang="en-US" altLang="en-US" b="1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90%</a:t>
            </a:r>
            <a:r>
              <a:rPr lang="en-US" altLang="en-US" dirty="0" smtClean="0">
                <a:latin typeface="Arial Unicode MS"/>
                <a:cs typeface="Arial Unicode MS"/>
              </a:rPr>
              <a:t> of their time from 35%</a:t>
            </a:r>
            <a:endParaRPr lang="en-US" altLang="ja-JP" dirty="0" smtClean="0">
              <a:latin typeface="Arial Unicode MS"/>
              <a:cs typeface="Arial Unicode M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98964" y="6423193"/>
            <a:ext cx="74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VMPS, Virginia Mason Medical </a:t>
            </a:r>
            <a:r>
              <a:rPr kumimoji="1" lang="en-US" altLang="ja-JP" dirty="0" err="1" smtClean="0"/>
              <a:t>Cetnter</a:t>
            </a:r>
            <a:r>
              <a:rPr kumimoji="1" lang="en-US" altLang="ja-JP" dirty="0" smtClean="0"/>
              <a:t>: </a:t>
            </a:r>
            <a:r>
              <a:rPr lang="en-US" altLang="ja-JP" dirty="0" smtClean="0">
                <a:hlinkClick r:id="rId2"/>
              </a:rPr>
              <a:t>https</a:t>
            </a:r>
            <a:r>
              <a:rPr lang="en-US" altLang="ja-JP" dirty="0">
                <a:hlinkClick r:id="rId2"/>
              </a:rPr>
              <a:t>://www.virginiamason.org/</a:t>
            </a:r>
            <a:r>
              <a:rPr lang="en-US" altLang="ja-JP" dirty="0" smtClean="0">
                <a:hlinkClick r:id="rId2"/>
              </a:rPr>
              <a:t>vmps</a:t>
            </a:r>
            <a:endParaRPr lang="en-US" altLang="ja-JP" dirty="0" smtClean="0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510555"/>
            <a:ext cx="8364398" cy="1068462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ja-JP" b="1" dirty="0" smtClean="0">
                <a:latin typeface="Arial Unicode MS"/>
                <a:cs typeface="Arial Unicode MS"/>
              </a:rPr>
              <a:t>“Eliminating wasted nurses’ steps and increasing time to care patients”</a:t>
            </a:r>
          </a:p>
        </p:txBody>
      </p:sp>
      <p:sp>
        <p:nvSpPr>
          <p:cNvPr id="17" name="円/楕円 16"/>
          <p:cNvSpPr/>
          <p:nvPr/>
        </p:nvSpPr>
        <p:spPr>
          <a:xfrm>
            <a:off x="6309142" y="5099471"/>
            <a:ext cx="2047691" cy="835193"/>
          </a:xfrm>
          <a:prstGeom prst="ellipse">
            <a:avLst/>
          </a:prstGeom>
          <a:gradFill flip="none" rotWithShape="1">
            <a:gsLst>
              <a:gs pos="0">
                <a:srgbClr val="FFCCE1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nurse_and_mom_holding_baby_800_clr_345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441" y="3041387"/>
            <a:ext cx="2067392" cy="3007115"/>
          </a:xfrm>
          <a:prstGeom prst="rect">
            <a:avLst/>
          </a:prstGeom>
        </p:spPr>
      </p:pic>
      <p:pic>
        <p:nvPicPr>
          <p:cNvPr id="10" name="図 9" descr="alarm_clock_400_clr_8987.png"/>
          <p:cNvPicPr>
            <a:picLocks noChangeAspect="1"/>
          </p:cNvPicPr>
          <p:nvPr/>
        </p:nvPicPr>
        <p:blipFill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204" y="4703391"/>
            <a:ext cx="822475" cy="1034560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436809" y="4456721"/>
            <a:ext cx="1061143" cy="6726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prstTxWarp prst="textCascadeUp">
              <a:avLst/>
            </a:prstTxWarp>
            <a:spAutoFit/>
          </a:bodyPr>
          <a:lstStyle/>
          <a:p>
            <a:r>
              <a:rPr kumimoji="1" lang="en-US" altLang="ja-JP" sz="2800" b="1" dirty="0" smtClean="0">
                <a:solidFill>
                  <a:srgbClr val="FFAEDD"/>
                </a:solidFill>
              </a:rPr>
              <a:t>Care</a:t>
            </a:r>
            <a:endParaRPr kumimoji="1" lang="ja-JP" altLang="en-US" sz="2800" b="1" dirty="0">
              <a:solidFill>
                <a:srgbClr val="FFAEDD"/>
              </a:solidFill>
            </a:endParaRPr>
          </a:p>
        </p:txBody>
      </p:sp>
      <p:sp>
        <p:nvSpPr>
          <p:cNvPr id="18" name="上矢印 17"/>
          <p:cNvSpPr/>
          <p:nvPr/>
        </p:nvSpPr>
        <p:spPr>
          <a:xfrm>
            <a:off x="6383254" y="4771300"/>
            <a:ext cx="398244" cy="534421"/>
          </a:xfrm>
          <a:prstGeom prst="upArrow">
            <a:avLst>
              <a:gd name="adj1" fmla="val 31266"/>
              <a:gd name="adj2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E9A2-ADF1-8F47-B5A0-BDAC5522906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65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ja-JP" dirty="0" smtClean="0">
                <a:latin typeface="Arial Rounded MT Bold"/>
                <a:cs typeface="Arial Rounded MT Bold"/>
              </a:rPr>
              <a:t>Actual improvement in </a:t>
            </a:r>
            <a:br>
              <a:rPr lang="en-US" altLang="ja-JP" dirty="0" smtClean="0">
                <a:latin typeface="Arial Rounded MT Bold"/>
                <a:cs typeface="Arial Rounded MT Bold"/>
              </a:rPr>
            </a:br>
            <a:r>
              <a:rPr lang="en-US" altLang="ja-JP" sz="4000" dirty="0" smtClean="0">
                <a:latin typeface="Arial Rounded MT Bold"/>
                <a:cs typeface="Arial Rounded MT Bold"/>
              </a:rPr>
              <a:t>Virginia Mason Medical Center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2222499"/>
            <a:ext cx="4334932" cy="3335619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>
                <a:latin typeface="Arial Unicode MS"/>
                <a:cs typeface="Arial Unicode MS"/>
              </a:rPr>
              <a:t>The finance department improved “Days Revenue Outstanding”</a:t>
            </a:r>
          </a:p>
          <a:p>
            <a:r>
              <a:rPr lang="en-US" altLang="ja-JP" dirty="0" smtClean="0">
                <a:latin typeface="Arial Unicode MS"/>
                <a:cs typeface="Arial Unicode MS"/>
              </a:rPr>
              <a:t>Cash deposits improved from  $471 million in 2003 to </a:t>
            </a:r>
            <a:r>
              <a:rPr lang="en-US" altLang="ja-JP" b="1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$794 million </a:t>
            </a:r>
            <a:r>
              <a:rPr lang="en-US" altLang="ja-JP" dirty="0" smtClean="0">
                <a:latin typeface="Arial Unicode MS"/>
                <a:cs typeface="Arial Unicode MS"/>
              </a:rPr>
              <a:t>in 2009</a:t>
            </a:r>
          </a:p>
          <a:p>
            <a:r>
              <a:rPr lang="en-US" altLang="ja-JP" dirty="0">
                <a:latin typeface="Arial Unicode MS"/>
                <a:cs typeface="Arial Unicode MS"/>
              </a:rPr>
              <a:t>I</a:t>
            </a:r>
            <a:r>
              <a:rPr lang="en-US" altLang="ja-JP" dirty="0" smtClean="0">
                <a:latin typeface="Arial Unicode MS"/>
                <a:cs typeface="Arial Unicode MS"/>
              </a:rPr>
              <a:t>ncreased the revenue </a:t>
            </a:r>
            <a:r>
              <a:rPr lang="en-US" altLang="ja-JP" b="1" u="sng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$323 million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98964" y="6423193"/>
            <a:ext cx="74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VMPS, Virginia Mason Medical </a:t>
            </a:r>
            <a:r>
              <a:rPr kumimoji="1" lang="en-US" altLang="ja-JP" dirty="0" err="1" smtClean="0"/>
              <a:t>Cetnter</a:t>
            </a:r>
            <a:r>
              <a:rPr kumimoji="1" lang="en-US" altLang="ja-JP" dirty="0" smtClean="0"/>
              <a:t>: </a:t>
            </a:r>
            <a:r>
              <a:rPr lang="en-US" altLang="ja-JP" dirty="0" smtClean="0">
                <a:hlinkClick r:id="rId3"/>
              </a:rPr>
              <a:t>https</a:t>
            </a:r>
            <a:r>
              <a:rPr lang="en-US" altLang="ja-JP" dirty="0">
                <a:hlinkClick r:id="rId3"/>
              </a:rPr>
              <a:t>://www.virginiamason.org/</a:t>
            </a:r>
            <a:r>
              <a:rPr lang="en-US" altLang="ja-JP" dirty="0" smtClean="0">
                <a:hlinkClick r:id="rId3"/>
              </a:rPr>
              <a:t>vmps</a:t>
            </a:r>
            <a:endParaRPr lang="en-US" altLang="ja-JP" dirty="0" smtClean="0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64398" cy="622299"/>
          </a:xfrm>
          <a:solidFill>
            <a:srgbClr val="DBEEF4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ja-JP" b="1" dirty="0" smtClean="0">
                <a:latin typeface="Arial Unicode MS"/>
                <a:cs typeface="Arial Unicode MS"/>
              </a:rPr>
              <a:t>“Faster revenue cycle”</a:t>
            </a:r>
          </a:p>
        </p:txBody>
      </p:sp>
      <p:pic>
        <p:nvPicPr>
          <p:cNvPr id="13" name="図 12" descr="dollar_tree_400_clr_875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132" y="1758413"/>
            <a:ext cx="2319867" cy="3582807"/>
          </a:xfrm>
          <a:prstGeom prst="rect">
            <a:avLst/>
          </a:prstGeom>
        </p:spPr>
      </p:pic>
      <p:pic>
        <p:nvPicPr>
          <p:cNvPr id="8" name="図 7" descr="stick_figure_chart_data_trend_400_clr_4487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498" y="3549817"/>
            <a:ext cx="3577166" cy="2682875"/>
          </a:xfrm>
          <a:prstGeom prst="rect">
            <a:avLst/>
          </a:prstGeom>
        </p:spPr>
      </p:pic>
      <p:sp>
        <p:nvSpPr>
          <p:cNvPr id="17" name="上矢印 16"/>
          <p:cNvSpPr/>
          <p:nvPr/>
        </p:nvSpPr>
        <p:spPr>
          <a:xfrm rot="4594219">
            <a:off x="7203915" y="4116907"/>
            <a:ext cx="236470" cy="1084523"/>
          </a:xfrm>
          <a:prstGeom prst="upArrow">
            <a:avLst>
              <a:gd name="adj1" fmla="val 28932"/>
              <a:gd name="adj2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 rot="808615">
            <a:off x="6368392" y="4614378"/>
            <a:ext cx="4706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 smtClean="0"/>
              <a:t>2003</a:t>
            </a:r>
            <a:endParaRPr kumimoji="1" lang="ja-JP" altLang="en-US" sz="1100" b="1" dirty="0"/>
          </a:p>
        </p:txBody>
      </p:sp>
      <p:sp>
        <p:nvSpPr>
          <p:cNvPr id="19" name="テキスト ボックス 18"/>
          <p:cNvSpPr txBox="1"/>
          <p:nvPr/>
        </p:nvSpPr>
        <p:spPr>
          <a:xfrm rot="478927">
            <a:off x="7756479" y="4279725"/>
            <a:ext cx="496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2009</a:t>
            </a:r>
            <a:endParaRPr kumimoji="1" lang="ja-JP" altLang="en-US" sz="1200" b="1" dirty="0"/>
          </a:p>
        </p:txBody>
      </p:sp>
      <p:sp>
        <p:nvSpPr>
          <p:cNvPr id="23" name="角丸四角形吹き出し 22"/>
          <p:cNvSpPr/>
          <p:nvPr/>
        </p:nvSpPr>
        <p:spPr>
          <a:xfrm>
            <a:off x="4310544" y="5447569"/>
            <a:ext cx="3959412" cy="491546"/>
          </a:xfrm>
          <a:prstGeom prst="wedgeRoundRectCallout">
            <a:avLst>
              <a:gd name="adj1" fmla="val -53027"/>
              <a:gd name="adj2" fmla="val -140789"/>
              <a:gd name="adj3" fmla="val 16667"/>
            </a:avLst>
          </a:prstGeom>
          <a:solidFill>
            <a:srgbClr val="D9D9D9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tx1"/>
                </a:solidFill>
              </a:rPr>
              <a:t>678,300,000,000</a:t>
            </a:r>
            <a:r>
              <a:rPr lang="en-US" altLang="ja-JP" dirty="0">
                <a:solidFill>
                  <a:schemeClr val="tx1"/>
                </a:solidFill>
              </a:rPr>
              <a:t> </a:t>
            </a:r>
            <a:r>
              <a:rPr lang="en-US" altLang="ja-JP" i="1" dirty="0">
                <a:solidFill>
                  <a:schemeClr val="tx1"/>
                </a:solidFill>
              </a:rPr>
              <a:t>Tanzania </a:t>
            </a:r>
            <a:r>
              <a:rPr lang="en-US" altLang="ja-JP" i="1" dirty="0" err="1">
                <a:solidFill>
                  <a:schemeClr val="tx1"/>
                </a:solidFill>
              </a:rPr>
              <a:t>Shilings</a:t>
            </a:r>
            <a:endParaRPr lang="ja-JP" altLang="en-US" i="1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E9A2-ADF1-8F47-B5A0-BDAC5522906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19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ja-JP" sz="3600" dirty="0" smtClean="0">
                <a:latin typeface="Arial Rounded MT Bold"/>
                <a:cs typeface="Arial Rounded MT Bold"/>
              </a:rPr>
              <a:t>Actual improvement in</a:t>
            </a:r>
            <a:br>
              <a:rPr lang="en-US" altLang="ja-JP" sz="3600" dirty="0" smtClean="0">
                <a:latin typeface="Arial Rounded MT Bold"/>
                <a:cs typeface="Arial Rounded MT Bold"/>
              </a:rPr>
            </a:br>
            <a:r>
              <a:rPr lang="en-US" altLang="ja-JP" sz="3600" dirty="0" smtClean="0">
                <a:latin typeface="Arial Rounded MT Bold"/>
                <a:cs typeface="Arial Rounded MT Bold"/>
              </a:rPr>
              <a:t>the</a:t>
            </a:r>
            <a:r>
              <a:rPr lang="ja-JP" altLang="en-US" sz="3600" dirty="0" smtClean="0">
                <a:latin typeface="Arial Rounded MT Bold"/>
                <a:cs typeface="Arial Rounded MT Bold"/>
              </a:rPr>
              <a:t> </a:t>
            </a:r>
            <a:r>
              <a:rPr lang="en-US" altLang="ja-JP" sz="3600" dirty="0" smtClean="0">
                <a:latin typeface="Arial Rounded MT Bold"/>
                <a:cs typeface="Arial Rounded MT Bold"/>
              </a:rPr>
              <a:t>hospitals</a:t>
            </a:r>
            <a:r>
              <a:rPr lang="ja-JP" altLang="en-US" sz="3600" dirty="0" smtClean="0">
                <a:latin typeface="Arial Rounded MT Bold"/>
                <a:cs typeface="Arial Rounded MT Bold"/>
              </a:rPr>
              <a:t> </a:t>
            </a:r>
            <a:r>
              <a:rPr lang="en-US" altLang="ja-JP" sz="3600" dirty="0" smtClean="0">
                <a:latin typeface="Arial Rounded MT Bold"/>
                <a:cs typeface="Arial Rounded MT Bold"/>
              </a:rPr>
              <a:t>in</a:t>
            </a:r>
            <a:r>
              <a:rPr lang="ja-JP" altLang="en-US" sz="3600" dirty="0" smtClean="0">
                <a:latin typeface="Arial Rounded MT Bold"/>
                <a:cs typeface="Arial Rounded MT Bold"/>
              </a:rPr>
              <a:t> </a:t>
            </a:r>
            <a:r>
              <a:rPr lang="en-US" altLang="ja-JP" sz="3600" dirty="0" smtClean="0">
                <a:latin typeface="Arial Rounded MT Bold"/>
                <a:cs typeface="Arial Rounded MT Bold"/>
              </a:rPr>
              <a:t>Pittsburgh (U.S.A)</a:t>
            </a:r>
            <a:endParaRPr kumimoji="1" lang="ja-JP" alt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346087"/>
            <a:ext cx="5635212" cy="3716406"/>
          </a:xfrm>
        </p:spPr>
        <p:txBody>
          <a:bodyPr>
            <a:normAutofit/>
          </a:bodyPr>
          <a:lstStyle/>
          <a:p>
            <a:r>
              <a:rPr lang="en-US" altLang="ja-JP" sz="2600" dirty="0" smtClean="0">
                <a:latin typeface="Arial Unicode MS"/>
                <a:cs typeface="Arial Unicode MS"/>
              </a:rPr>
              <a:t>TPS and KAIZEN done by the management level and service provision level cooperatively to </a:t>
            </a:r>
            <a:r>
              <a:rPr kumimoji="1" lang="en-US" altLang="ja-JP" sz="2600" dirty="0" smtClean="0">
                <a:latin typeface="Arial Unicode MS"/>
                <a:cs typeface="Arial Unicode MS"/>
              </a:rPr>
              <a:t>reduce error in patient care, including the incidents of HAI</a:t>
            </a:r>
          </a:p>
          <a:p>
            <a:r>
              <a:rPr kumimoji="1" lang="en-US" altLang="ja-JP" sz="2600" dirty="0" smtClean="0">
                <a:latin typeface="Arial Unicode MS"/>
                <a:cs typeface="Arial Unicode MS"/>
              </a:rPr>
              <a:t>Dropped in MRSA infection rate by approximately </a:t>
            </a:r>
            <a:r>
              <a:rPr kumimoji="1" lang="en-US" altLang="ja-JP" sz="2600" b="1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70%</a:t>
            </a:r>
            <a:r>
              <a:rPr kumimoji="1" lang="en-US" altLang="ja-JP" sz="2600" dirty="0" smtClean="0">
                <a:latin typeface="Arial Unicode MS"/>
                <a:cs typeface="Arial Unicode MS"/>
              </a:rPr>
              <a:t> after TPS, KAIZEN in many areas</a:t>
            </a: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57200" y="1600200"/>
            <a:ext cx="8229600" cy="745887"/>
          </a:xfrm>
          <a:prstGeom prst="rect">
            <a:avLst/>
          </a:prstGeom>
          <a:solidFill>
            <a:srgbClr val="DBEEF4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en-US" altLang="ja-JP" sz="2800" dirty="0" smtClean="0">
                <a:latin typeface="Arial Unicode MS"/>
                <a:cs typeface="Arial Unicode MS"/>
              </a:rPr>
              <a:t>Eliminate MRSA in the hospital </a:t>
            </a:r>
            <a:endParaRPr lang="ja-JP" altLang="en-US" sz="2800" dirty="0">
              <a:latin typeface="Arial Unicode MS"/>
              <a:cs typeface="Arial Unicode M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1695" y="6036249"/>
            <a:ext cx="8727204" cy="84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dirty="0"/>
              <a:t>A Quest to Eliminate MRSA at the Veterans Health Administration’s Hospitals in </a:t>
            </a:r>
            <a:r>
              <a:rPr lang="en-US" altLang="ja-JP" dirty="0" smtClean="0"/>
              <a:t>Pittsburgh:</a:t>
            </a:r>
            <a:endParaRPr lang="en-US" altLang="ja-JP" dirty="0"/>
          </a:p>
          <a:p>
            <a:pPr>
              <a:lnSpc>
                <a:spcPct val="90000"/>
              </a:lnSpc>
            </a:pPr>
            <a:r>
              <a:rPr lang="en-US" altLang="ja-JP" dirty="0" smtClean="0">
                <a:hlinkClick r:id="rId3"/>
              </a:rPr>
              <a:t>http</a:t>
            </a:r>
            <a:r>
              <a:rPr lang="en-US" altLang="ja-JP" dirty="0">
                <a:hlinkClick r:id="rId3"/>
              </a:rPr>
              <a:t>://www.lean.org/FuseTalk/Forum/Attachments/Positive%20Deviance%20Pittsburgh%20VA%20MRSA%200709041.</a:t>
            </a:r>
            <a:r>
              <a:rPr lang="en-US" altLang="ja-JP" dirty="0" smtClean="0">
                <a:hlinkClick r:id="rId3"/>
              </a:rPr>
              <a:t>pdf</a:t>
            </a:r>
            <a:endParaRPr lang="en-US" altLang="ja-JP" dirty="0" smtClean="0"/>
          </a:p>
        </p:txBody>
      </p:sp>
      <p:pic>
        <p:nvPicPr>
          <p:cNvPr id="8" name="図 7" descr="washing_hands_400_clr_814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908" y="2346087"/>
            <a:ext cx="2900892" cy="3315305"/>
          </a:xfrm>
          <a:prstGeom prst="rect">
            <a:avLst/>
          </a:prstGeom>
        </p:spPr>
      </p:pic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E9A2-ADF1-8F47-B5A0-BDAC5522906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265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hospita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262" y="2582333"/>
            <a:ext cx="3133405" cy="336022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3600" b="1" dirty="0" smtClean="0">
                <a:latin typeface="Arial Rounded MT Bold"/>
                <a:cs typeface="Arial Rounded MT Bold"/>
              </a:rPr>
              <a:t>Mitchell’s Community Health Center </a:t>
            </a:r>
            <a:r>
              <a:rPr kumimoji="1" lang="en-US" altLang="ja-JP" sz="3600" dirty="0" smtClean="0">
                <a:latin typeface="Arial Unicode MS"/>
                <a:cs typeface="Arial Unicode MS"/>
              </a:rPr>
              <a:t>(Cape Town)</a:t>
            </a:r>
            <a:endParaRPr kumimoji="1" lang="ja-JP" altLang="en-US" sz="2800" dirty="0">
              <a:latin typeface="Arial Unicode MS"/>
              <a:cs typeface="Arial Unicode MS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82133"/>
          </a:xfrm>
          <a:solidFill>
            <a:srgbClr val="DBEEF4"/>
          </a:solidFill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kumimoji="1" lang="en-US" altLang="ja-JP" sz="2800" dirty="0" smtClean="0">
                <a:latin typeface="Arial Unicode MS"/>
                <a:cs typeface="Arial Unicode MS"/>
              </a:rPr>
              <a:t>“Implementing a </a:t>
            </a:r>
            <a:r>
              <a:rPr lang="en-US" altLang="ja-JP" sz="2800" dirty="0" smtClean="0">
                <a:latin typeface="Arial Unicode MS"/>
                <a:cs typeface="Arial Unicode MS"/>
              </a:rPr>
              <a:t>structured triage system at a community health center”</a:t>
            </a:r>
            <a:endParaRPr kumimoji="1" lang="ja-JP" altLang="en-US" sz="2800" dirty="0">
              <a:latin typeface="Arial Unicode MS"/>
              <a:cs typeface="Arial Unicode M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200" y="2582333"/>
            <a:ext cx="597746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altLang="ja-JP" sz="2400" dirty="0" smtClean="0">
                <a:latin typeface="Arial Unicode MS"/>
                <a:cs typeface="Arial Unicode MS"/>
              </a:rPr>
              <a:t>More than 100 un-booked patient presenting daily at the health center, most of them were requesting reissuing of his/her prescription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altLang="ja-JP" sz="2400" dirty="0" smtClean="0">
                <a:latin typeface="Arial Unicode MS"/>
                <a:cs typeface="Arial Unicode MS"/>
              </a:rPr>
              <a:t>By KAIZEN, </a:t>
            </a:r>
          </a:p>
          <a:p>
            <a:pPr marL="742950" lvl="1" indent="-285750">
              <a:lnSpc>
                <a:spcPct val="90000"/>
              </a:lnSpc>
              <a:buFont typeface="Arial"/>
              <a:buChar char="•"/>
            </a:pPr>
            <a:r>
              <a:rPr lang="en-US" altLang="ja-JP" sz="2400" dirty="0" smtClean="0">
                <a:latin typeface="Arial Unicode MS"/>
                <a:cs typeface="Arial Unicode MS"/>
              </a:rPr>
              <a:t>all patients are </a:t>
            </a:r>
            <a:r>
              <a:rPr lang="en-US" altLang="ja-JP" sz="2400" b="1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assessed properly</a:t>
            </a:r>
            <a:r>
              <a:rPr lang="en-US" altLang="ja-JP" sz="2400" dirty="0" smtClean="0">
                <a:latin typeface="Arial Unicode MS"/>
                <a:cs typeface="Arial Unicode MS"/>
              </a:rPr>
              <a:t> according to the standardized protocol</a:t>
            </a:r>
          </a:p>
          <a:p>
            <a:pPr marL="742950" lvl="1" indent="-285750">
              <a:lnSpc>
                <a:spcPct val="90000"/>
              </a:lnSpc>
              <a:buFont typeface="Arial"/>
              <a:buChar char="•"/>
            </a:pPr>
            <a:r>
              <a:rPr lang="en-US" altLang="ja-JP" sz="2400" dirty="0" smtClean="0">
                <a:latin typeface="Arial Unicode MS"/>
                <a:cs typeface="Arial Unicode MS"/>
              </a:rPr>
              <a:t>a number of patients requiring reissuing of the prescription was </a:t>
            </a:r>
            <a:r>
              <a:rPr lang="en-US" altLang="ja-JP" sz="2400" b="1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decreased by 50%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4729" y="6252539"/>
            <a:ext cx="8729938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i="1" dirty="0" smtClean="0"/>
              <a:t>Reference:</a:t>
            </a:r>
          </a:p>
          <a:p>
            <a:pPr>
              <a:lnSpc>
                <a:spcPct val="90000"/>
              </a:lnSpc>
            </a:pPr>
            <a:r>
              <a:rPr lang="en-US" altLang="ja-JP" i="1" dirty="0" smtClean="0"/>
              <a:t>Implementing </a:t>
            </a:r>
            <a:r>
              <a:rPr lang="en-US" altLang="ja-JP" i="1" dirty="0"/>
              <a:t>a structured triage system at a community health </a:t>
            </a:r>
            <a:r>
              <a:rPr lang="en-US" altLang="ja-JP" i="1" dirty="0" err="1"/>
              <a:t>centre</a:t>
            </a:r>
            <a:r>
              <a:rPr lang="en-US" altLang="ja-JP" i="1" dirty="0"/>
              <a:t> using Kaizen </a:t>
            </a:r>
            <a:endParaRPr lang="en-US" altLang="ja-JP" i="1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E9A2-ADF1-8F47-B5A0-BDAC5522906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511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kumimoji="1" lang="en-US" altLang="ja-JP" dirty="0" err="1" smtClean="0">
                <a:latin typeface="Arial Rounded MT Bold"/>
                <a:cs typeface="Arial Rounded MT Bold"/>
              </a:rPr>
              <a:t>Mbeya</a:t>
            </a:r>
            <a:r>
              <a:rPr kumimoji="1" lang="ja-JP" altLang="en-US" dirty="0" smtClean="0">
                <a:latin typeface="Arial Rounded MT Bold"/>
                <a:cs typeface="Arial Rounded MT Bold"/>
              </a:rPr>
              <a:t> </a:t>
            </a:r>
            <a:r>
              <a:rPr kumimoji="1" lang="en-US" altLang="ja-JP" dirty="0" smtClean="0">
                <a:latin typeface="Arial Rounded MT Bold"/>
                <a:cs typeface="Arial Rounded MT Bold"/>
              </a:rPr>
              <a:t>Zonal</a:t>
            </a:r>
            <a:r>
              <a:rPr kumimoji="1" lang="ja-JP" altLang="en-US" dirty="0" smtClean="0">
                <a:latin typeface="Arial Rounded MT Bold"/>
                <a:cs typeface="Arial Rounded MT Bold"/>
              </a:rPr>
              <a:t> </a:t>
            </a:r>
            <a:r>
              <a:rPr kumimoji="1" lang="en-US" altLang="ja-JP" dirty="0" smtClean="0">
                <a:latin typeface="Arial Rounded MT Bold"/>
                <a:cs typeface="Arial Rounded MT Bold"/>
              </a:rPr>
              <a:t>Referral</a:t>
            </a:r>
            <a:r>
              <a:rPr kumimoji="1" lang="ja-JP" altLang="en-US" dirty="0" smtClean="0">
                <a:latin typeface="Arial Rounded MT Bold"/>
                <a:cs typeface="Arial Rounded MT Bold"/>
              </a:rPr>
              <a:t> </a:t>
            </a:r>
            <a:r>
              <a:rPr kumimoji="1" lang="en-US" altLang="ja-JP" dirty="0" smtClean="0">
                <a:latin typeface="Arial Rounded MT Bold"/>
                <a:cs typeface="Arial Rounded MT Bold"/>
              </a:rPr>
              <a:t>Hospital</a:t>
            </a:r>
            <a:r>
              <a:rPr kumimoji="1" lang="ja-JP" altLang="en-US" dirty="0" smtClean="0">
                <a:latin typeface="Arial Rounded MT Bold"/>
                <a:cs typeface="Arial Rounded MT Bold"/>
              </a:rPr>
              <a:t> </a:t>
            </a:r>
            <a:r>
              <a:rPr kumimoji="1" lang="en-US" altLang="ja-JP" dirty="0" smtClean="0">
                <a:latin typeface="Arial Rounded MT Bold"/>
                <a:cs typeface="Arial Rounded MT Bold"/>
              </a:rPr>
              <a:t>(Tanzania)</a:t>
            </a:r>
            <a:endParaRPr kumimoji="1" lang="ja-JP" alt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>
                <a:latin typeface="Arial Unicode MS"/>
                <a:cs typeface="Arial Unicode MS"/>
              </a:rPr>
              <a:t>In</a:t>
            </a:r>
            <a:r>
              <a:rPr lang="ja-JP" altLang="en-US" dirty="0">
                <a:latin typeface="Arial Unicode MS"/>
                <a:cs typeface="Arial Unicode MS"/>
              </a:rPr>
              <a:t> </a:t>
            </a:r>
            <a:r>
              <a:rPr lang="en-US" altLang="ja-JP" dirty="0">
                <a:latin typeface="Arial Unicode MS"/>
                <a:cs typeface="Arial Unicode MS"/>
              </a:rPr>
              <a:t>2007,</a:t>
            </a:r>
            <a:r>
              <a:rPr lang="ja-JP" altLang="en-US" dirty="0">
                <a:latin typeface="Arial Unicode MS"/>
                <a:cs typeface="Arial Unicode MS"/>
              </a:rPr>
              <a:t> </a:t>
            </a:r>
            <a:r>
              <a:rPr lang="en-US" altLang="ja-JP" dirty="0">
                <a:latin typeface="Arial Unicode MS"/>
                <a:cs typeface="Arial Unicode MS"/>
              </a:rPr>
              <a:t>5S-KAIZEN-TQM</a:t>
            </a:r>
            <a:r>
              <a:rPr lang="ja-JP" altLang="en-US" dirty="0">
                <a:latin typeface="Arial Unicode MS"/>
                <a:cs typeface="Arial Unicode MS"/>
              </a:rPr>
              <a:t> </a:t>
            </a:r>
            <a:r>
              <a:rPr lang="en-US" altLang="ja-JP" dirty="0">
                <a:latin typeface="Arial Unicode MS"/>
                <a:cs typeface="Arial Unicode MS"/>
              </a:rPr>
              <a:t>Approach</a:t>
            </a:r>
            <a:r>
              <a:rPr lang="ja-JP" altLang="en-US" dirty="0">
                <a:latin typeface="Arial Unicode MS"/>
                <a:cs typeface="Arial Unicode MS"/>
              </a:rPr>
              <a:t> </a:t>
            </a:r>
            <a:r>
              <a:rPr lang="en-US" altLang="ja-JP" dirty="0">
                <a:latin typeface="Arial Unicode MS"/>
                <a:cs typeface="Arial Unicode MS"/>
              </a:rPr>
              <a:t>was</a:t>
            </a:r>
            <a:r>
              <a:rPr lang="ja-JP" altLang="en-US" dirty="0">
                <a:latin typeface="Arial Unicode MS"/>
                <a:cs typeface="Arial Unicode MS"/>
              </a:rPr>
              <a:t> </a:t>
            </a:r>
            <a:r>
              <a:rPr lang="en-US" altLang="ja-JP" dirty="0">
                <a:latin typeface="Arial Unicode MS"/>
                <a:cs typeface="Arial Unicode MS"/>
              </a:rPr>
              <a:t>introduced</a:t>
            </a:r>
            <a:r>
              <a:rPr lang="ja-JP" altLang="en-US" dirty="0">
                <a:latin typeface="Arial Unicode MS"/>
                <a:cs typeface="Arial Unicode MS"/>
              </a:rPr>
              <a:t> </a:t>
            </a:r>
            <a:r>
              <a:rPr lang="en-US" altLang="ja-JP" dirty="0" smtClean="0">
                <a:latin typeface="Arial Unicode MS"/>
                <a:cs typeface="Arial Unicode MS"/>
              </a:rPr>
              <a:t>to</a:t>
            </a:r>
            <a:r>
              <a:rPr lang="ja-JP" altLang="en-US" dirty="0" smtClean="0">
                <a:latin typeface="Arial Unicode MS"/>
                <a:cs typeface="Arial Unicode MS"/>
              </a:rPr>
              <a:t> </a:t>
            </a:r>
            <a:r>
              <a:rPr lang="en-US" altLang="ja-JP" dirty="0">
                <a:latin typeface="Arial Unicode MS"/>
                <a:cs typeface="Arial Unicode MS"/>
              </a:rPr>
              <a:t>the</a:t>
            </a:r>
            <a:r>
              <a:rPr lang="ja-JP" altLang="en-US" dirty="0">
                <a:latin typeface="Arial Unicode MS"/>
                <a:cs typeface="Arial Unicode MS"/>
              </a:rPr>
              <a:t> </a:t>
            </a:r>
            <a:r>
              <a:rPr lang="en-US" altLang="ja-JP" dirty="0" smtClean="0">
                <a:latin typeface="Arial Unicode MS"/>
                <a:cs typeface="Arial Unicode MS"/>
              </a:rPr>
              <a:t>hospital</a:t>
            </a:r>
            <a:endParaRPr lang="en-US" altLang="ja-JP" dirty="0">
              <a:latin typeface="Arial Unicode MS"/>
              <a:cs typeface="Arial Unicode MS"/>
            </a:endParaRPr>
          </a:p>
          <a:p>
            <a:r>
              <a:rPr lang="en-US" altLang="ja-JP" dirty="0" smtClean="0">
                <a:latin typeface="Arial Unicode MS"/>
                <a:cs typeface="Arial Unicode MS"/>
              </a:rPr>
              <a:t>The hospital has been orienting hospital staff including students and new employees on 5S-KAIZEN continuously</a:t>
            </a:r>
          </a:p>
          <a:p>
            <a:r>
              <a:rPr lang="en-US" altLang="ja-JP" dirty="0" smtClean="0">
                <a:latin typeface="Arial Unicode MS"/>
                <a:cs typeface="Arial Unicode MS"/>
              </a:rPr>
              <a:t>Almost all areas in the hospital are practicing 5S</a:t>
            </a:r>
          </a:p>
          <a:p>
            <a:r>
              <a:rPr lang="en-US" altLang="ja-JP" dirty="0" smtClean="0">
                <a:latin typeface="Arial Unicode MS"/>
                <a:cs typeface="Arial Unicode MS"/>
              </a:rPr>
              <a:t>High performing areas in 5S are practicing  KAIZEN</a:t>
            </a:r>
          </a:p>
          <a:p>
            <a:r>
              <a:rPr lang="en-US" altLang="ja-JP" dirty="0">
                <a:latin typeface="Arial Unicode MS"/>
                <a:cs typeface="Arial Unicode MS"/>
              </a:rPr>
              <a:t>T</a:t>
            </a:r>
            <a:r>
              <a:rPr lang="en-US" altLang="ja-JP" dirty="0" smtClean="0">
                <a:latin typeface="Arial Unicode MS"/>
                <a:cs typeface="Arial Unicode MS"/>
              </a:rPr>
              <a:t>he hospital is improving own hospital/health care services by 5S and KAIZEN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E9A2-ADF1-8F47-B5A0-BDAC5522906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0994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945</Words>
  <Application>Microsoft Macintosh PowerPoint</Application>
  <PresentationFormat>画面に合わせる (4:3)</PresentationFormat>
  <Paragraphs>149</Paragraphs>
  <Slides>17</Slides>
  <Notes>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ホワイト</vt:lpstr>
      <vt:lpstr>KAIZEN activities for improving health care and hospital management</vt:lpstr>
      <vt:lpstr>Objectives of the session</vt:lpstr>
      <vt:lpstr>Word of “KAIZEN” in the world</vt:lpstr>
      <vt:lpstr>Virginia Mason Medical Center (U.S.A.)</vt:lpstr>
      <vt:lpstr>Actual improvement in  Virginia Mason Medical Center</vt:lpstr>
      <vt:lpstr>Actual improvement in  Virginia Mason Medical Center</vt:lpstr>
      <vt:lpstr>Actual improvement in the hospitals in Pittsburgh (U.S.A)</vt:lpstr>
      <vt:lpstr>Mitchell’s Community Health Center (Cape Town)</vt:lpstr>
      <vt:lpstr>Mbeya Zonal Referral Hospital (Tanzania)</vt:lpstr>
      <vt:lpstr>Actual improvement by KAIZEN in MZRH (1) </vt:lpstr>
      <vt:lpstr>Cont.</vt:lpstr>
      <vt:lpstr>Actual improvement by KAIZEN in MZRH (2)</vt:lpstr>
      <vt:lpstr>Transition of costs for  procuring waste bin liners in MZRH</vt:lpstr>
      <vt:lpstr>Conclusion of the session</vt:lpstr>
      <vt:lpstr>Cont.</vt:lpstr>
      <vt:lpstr>Conclusion (2)</vt:lpstr>
      <vt:lpstr>Thank you very much for listening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KAIZEN activities for improving health care and hospital management</dc:title>
  <dc:creator>宮本 勝行</dc:creator>
  <cp:lastModifiedBy>宮本 勝行</cp:lastModifiedBy>
  <cp:revision>67</cp:revision>
  <cp:lastPrinted>2015-09-09T05:52:46Z</cp:lastPrinted>
  <dcterms:created xsi:type="dcterms:W3CDTF">2015-09-07T05:47:00Z</dcterms:created>
  <dcterms:modified xsi:type="dcterms:W3CDTF">2015-09-16T06:31:58Z</dcterms:modified>
</cp:coreProperties>
</file>