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4" r:id="rId2"/>
    <p:sldId id="302" r:id="rId3"/>
    <p:sldId id="294" r:id="rId4"/>
    <p:sldId id="299" r:id="rId5"/>
    <p:sldId id="307" r:id="rId6"/>
    <p:sldId id="261" r:id="rId7"/>
    <p:sldId id="289" r:id="rId8"/>
    <p:sldId id="295" r:id="rId9"/>
    <p:sldId id="296" r:id="rId10"/>
    <p:sldId id="297" r:id="rId11"/>
    <p:sldId id="286" r:id="rId12"/>
    <p:sldId id="298" r:id="rId13"/>
    <p:sldId id="265" r:id="rId14"/>
    <p:sldId id="271" r:id="rId15"/>
    <p:sldId id="290" r:id="rId16"/>
    <p:sldId id="279" r:id="rId17"/>
    <p:sldId id="305" r:id="rId18"/>
    <p:sldId id="306" r:id="rId19"/>
    <p:sldId id="287" r:id="rId20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0" autoAdjust="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20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oriyukiMiyamoto:Desktop:FA%20Guide:FAG&#12489;&#12521;&#12501;&#12488;:KAIZEN%20Record%20sheet%20October07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oriyukiMiyamoto:Desktop:FA%20Guide:FAG&#12489;&#12521;&#12501;&#12488;:KAIZEN%20Record%20sheet%20October07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1048482268955"/>
          <c:y val="0.0835019128460664"/>
          <c:w val="0.592783184043027"/>
          <c:h val="0.695535147854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'Total Record'!$C$227</c:f>
              <c:strCache>
                <c:ptCount val="1"/>
                <c:pt idx="0">
                  <c:v>Frequency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rgbClr val="0000FF"/>
              </a:solidFill>
            </a:ln>
          </c:spPr>
          <c:invertIfNegative val="0"/>
          <c:val>
            <c:numRef>
              <c:f>'Total Record'!$C$228:$C$232</c:f>
              <c:numCache>
                <c:formatCode>General</c:formatCode>
                <c:ptCount val="5"/>
                <c:pt idx="0">
                  <c:v>25.0</c:v>
                </c:pt>
                <c:pt idx="1">
                  <c:v>16.0</c:v>
                </c:pt>
                <c:pt idx="2">
                  <c:v>6.0</c:v>
                </c:pt>
                <c:pt idx="3">
                  <c:v>5.0</c:v>
                </c:pt>
                <c:pt idx="4">
                  <c:v>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9559416"/>
        <c:axId val="2133170632"/>
      </c:barChart>
      <c:lineChart>
        <c:grouping val="standard"/>
        <c:varyColors val="0"/>
        <c:ser>
          <c:idx val="1"/>
          <c:order val="1"/>
          <c:tx>
            <c:strRef>
              <c:f>'Total Record'!$E$227</c:f>
              <c:strCache>
                <c:ptCount val="1"/>
                <c:pt idx="0">
                  <c:v>Accumulation ratio (%)</c:v>
                </c:pt>
              </c:strCache>
            </c:strRef>
          </c:tx>
          <c:spPr>
            <a:ln w="34925">
              <a:solidFill>
                <a:srgbClr val="E31395"/>
              </a:solidFill>
            </a:ln>
          </c:spPr>
          <c:marker>
            <c:symbol val="circle"/>
            <c:size val="5"/>
            <c:spPr>
              <a:solidFill>
                <a:srgbClr val="E31395"/>
              </a:solidFill>
            </c:spPr>
          </c:marker>
          <c:val>
            <c:numRef>
              <c:f>'Total Record'!$E$228:$E$232</c:f>
              <c:numCache>
                <c:formatCode>#,##0.0;[Red]\-#,##0.0</c:formatCode>
                <c:ptCount val="5"/>
                <c:pt idx="0">
                  <c:v>46.2962962962963</c:v>
                </c:pt>
                <c:pt idx="1">
                  <c:v>75.92592592592592</c:v>
                </c:pt>
                <c:pt idx="2">
                  <c:v>87.03703703703704</c:v>
                </c:pt>
                <c:pt idx="3">
                  <c:v>96.2962962962963</c:v>
                </c:pt>
                <c:pt idx="4" formatCode="#,##0;[Red]\-#,##0">
                  <c:v>100.0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07412408"/>
        <c:axId val="-2129343848"/>
      </c:lineChart>
      <c:catAx>
        <c:axId val="-2139559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Contributing factor</a:t>
                </a:r>
                <a:endParaRPr lang="ja-JP"/>
              </a:p>
            </c:rich>
          </c:tx>
          <c:layout/>
          <c:overlay val="0"/>
        </c:title>
        <c:majorTickMark val="out"/>
        <c:minorTickMark val="none"/>
        <c:tickLblPos val="nextTo"/>
        <c:crossAx val="2133170632"/>
        <c:crosses val="autoZero"/>
        <c:auto val="0"/>
        <c:lblAlgn val="ctr"/>
        <c:lblOffset val="100"/>
        <c:noMultiLvlLbl val="0"/>
      </c:catAx>
      <c:valAx>
        <c:axId val="2133170632"/>
        <c:scaling>
          <c:orientation val="minMax"/>
          <c:max val="25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Frequency</a:t>
                </a:r>
                <a:endParaRPr lang="ja-JP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39559416"/>
        <c:crosses val="autoZero"/>
        <c:crossBetween val="between"/>
      </c:valAx>
      <c:valAx>
        <c:axId val="-2129343848"/>
        <c:scaling>
          <c:orientation val="minMax"/>
          <c:max val="100.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Accumulation ratio (%)</a:t>
                </a:r>
                <a:endParaRPr lang="ja-JP"/>
              </a:p>
            </c:rich>
          </c:tx>
          <c:layout/>
          <c:overlay val="0"/>
        </c:title>
        <c:numFmt formatCode="#,##0.0;[Red]\-#,##0.0" sourceLinked="1"/>
        <c:majorTickMark val="out"/>
        <c:minorTickMark val="none"/>
        <c:tickLblPos val="nextTo"/>
        <c:crossAx val="-2107412408"/>
        <c:crosses val="max"/>
        <c:crossBetween val="between"/>
      </c:valAx>
      <c:catAx>
        <c:axId val="-2107412408"/>
        <c:scaling>
          <c:orientation val="minMax"/>
        </c:scaling>
        <c:delete val="1"/>
        <c:axPos val="b"/>
        <c:majorTickMark val="out"/>
        <c:minorTickMark val="none"/>
        <c:tickLblPos val="nextTo"/>
        <c:crossAx val="-212934384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0"/>
          <c:y val="0.921874523749047"/>
          <c:w val="1.0"/>
          <c:h val="0.0766810600287867"/>
        </c:manualLayout>
      </c:layout>
      <c:overlay val="0"/>
    </c:legend>
    <c:plotVisOnly val="1"/>
    <c:dispBlanksAs val="gap"/>
    <c:showDLblsOverMax val="0"/>
  </c:chart>
  <c:spPr>
    <a:ln>
      <a:solidFill>
        <a:srgbClr val="595959"/>
      </a:solidFill>
    </a:ln>
  </c:spPr>
  <c:txPr>
    <a:bodyPr/>
    <a:lstStyle/>
    <a:p>
      <a:pPr>
        <a:defRPr sz="1400">
          <a:latin typeface="Arial Unicode MS"/>
          <a:cs typeface="Arial Unicode MS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1048482268955"/>
          <c:y val="0.0835019128460664"/>
          <c:w val="0.592783184043027"/>
          <c:h val="0.695535147854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'Total Record'!$C$227</c:f>
              <c:strCache>
                <c:ptCount val="1"/>
                <c:pt idx="0">
                  <c:v>Frequency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rgbClr val="0000FF"/>
              </a:solidFill>
            </a:ln>
          </c:spPr>
          <c:invertIfNegative val="0"/>
          <c:val>
            <c:numRef>
              <c:f>'Total Record'!$C$228:$C$232</c:f>
              <c:numCache>
                <c:formatCode>General</c:formatCode>
                <c:ptCount val="5"/>
                <c:pt idx="0">
                  <c:v>25.0</c:v>
                </c:pt>
                <c:pt idx="1">
                  <c:v>16.0</c:v>
                </c:pt>
                <c:pt idx="2">
                  <c:v>6.0</c:v>
                </c:pt>
                <c:pt idx="3">
                  <c:v>5.0</c:v>
                </c:pt>
                <c:pt idx="4">
                  <c:v>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2918136"/>
        <c:axId val="-2075370872"/>
      </c:barChart>
      <c:lineChart>
        <c:grouping val="standard"/>
        <c:varyColors val="0"/>
        <c:ser>
          <c:idx val="1"/>
          <c:order val="1"/>
          <c:tx>
            <c:strRef>
              <c:f>'Total Record'!$E$227</c:f>
              <c:strCache>
                <c:ptCount val="1"/>
                <c:pt idx="0">
                  <c:v>Accumulation ratio (%)</c:v>
                </c:pt>
              </c:strCache>
            </c:strRef>
          </c:tx>
          <c:spPr>
            <a:ln w="34925">
              <a:solidFill>
                <a:srgbClr val="E31395"/>
              </a:solidFill>
            </a:ln>
          </c:spPr>
          <c:marker>
            <c:symbol val="circle"/>
            <c:size val="5"/>
            <c:spPr>
              <a:solidFill>
                <a:srgbClr val="E31395"/>
              </a:solidFill>
            </c:spPr>
          </c:marker>
          <c:val>
            <c:numRef>
              <c:f>'Total Record'!$E$228:$E$232</c:f>
              <c:numCache>
                <c:formatCode>#,##0.0;[Red]\-#,##0.0</c:formatCode>
                <c:ptCount val="5"/>
                <c:pt idx="0">
                  <c:v>46.2962962962963</c:v>
                </c:pt>
                <c:pt idx="1">
                  <c:v>75.92592592592592</c:v>
                </c:pt>
                <c:pt idx="2">
                  <c:v>87.03703703703704</c:v>
                </c:pt>
                <c:pt idx="3">
                  <c:v>96.2962962962963</c:v>
                </c:pt>
                <c:pt idx="4" formatCode="#,##0;[Red]\-#,##0">
                  <c:v>100.0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7664616"/>
        <c:axId val="-2143256488"/>
      </c:lineChart>
      <c:catAx>
        <c:axId val="-21229181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Contributing factor</a:t>
                </a:r>
                <a:endParaRPr lang="ja-JP"/>
              </a:p>
            </c:rich>
          </c:tx>
          <c:layout/>
          <c:overlay val="0"/>
        </c:title>
        <c:majorTickMark val="out"/>
        <c:minorTickMark val="none"/>
        <c:tickLblPos val="nextTo"/>
        <c:crossAx val="-2075370872"/>
        <c:crosses val="autoZero"/>
        <c:auto val="0"/>
        <c:lblAlgn val="ctr"/>
        <c:lblOffset val="100"/>
        <c:noMultiLvlLbl val="0"/>
      </c:catAx>
      <c:valAx>
        <c:axId val="-2075370872"/>
        <c:scaling>
          <c:orientation val="minMax"/>
          <c:max val="25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Frequency</a:t>
                </a:r>
                <a:endParaRPr lang="ja-JP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22918136"/>
        <c:crosses val="autoZero"/>
        <c:crossBetween val="between"/>
      </c:valAx>
      <c:valAx>
        <c:axId val="-2143256488"/>
        <c:scaling>
          <c:orientation val="minMax"/>
          <c:max val="100.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Accumulation ratio (%)</a:t>
                </a:r>
                <a:endParaRPr lang="ja-JP"/>
              </a:p>
            </c:rich>
          </c:tx>
          <c:layout/>
          <c:overlay val="0"/>
        </c:title>
        <c:numFmt formatCode="#,##0.0;[Red]\-#,##0.0" sourceLinked="1"/>
        <c:majorTickMark val="out"/>
        <c:minorTickMark val="none"/>
        <c:tickLblPos val="nextTo"/>
        <c:crossAx val="-2127664616"/>
        <c:crosses val="max"/>
        <c:crossBetween val="between"/>
      </c:valAx>
      <c:catAx>
        <c:axId val="-2127664616"/>
        <c:scaling>
          <c:orientation val="minMax"/>
        </c:scaling>
        <c:delete val="1"/>
        <c:axPos val="b"/>
        <c:majorTickMark val="out"/>
        <c:minorTickMark val="none"/>
        <c:tickLblPos val="nextTo"/>
        <c:crossAx val="-214325648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0"/>
          <c:y val="0.921874523749047"/>
          <c:w val="1.0"/>
          <c:h val="0.0766810600287867"/>
        </c:manualLayout>
      </c:layout>
      <c:overlay val="0"/>
    </c:legend>
    <c:plotVisOnly val="1"/>
    <c:dispBlanksAs val="gap"/>
    <c:showDLblsOverMax val="0"/>
  </c:chart>
  <c:spPr>
    <a:ln>
      <a:solidFill>
        <a:srgbClr val="595959"/>
      </a:solidFill>
    </a:ln>
  </c:spPr>
  <c:txPr>
    <a:bodyPr/>
    <a:lstStyle/>
    <a:p>
      <a:pPr>
        <a:defRPr sz="1400">
          <a:latin typeface="Arial Unicode MS"/>
          <a:cs typeface="Arial Unicode MS"/>
        </a:defRPr>
      </a:pPr>
      <a:endParaRPr lang="ja-JP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3C2D15-B39C-F84C-BECB-57DF6A57C8DD}" type="doc">
      <dgm:prSet loTypeId="urn:microsoft.com/office/officeart/2005/8/layout/process5" loCatId="" qsTypeId="urn:microsoft.com/office/officeart/2005/8/quickstyle/simple5" qsCatId="simple" csTypeId="urn:microsoft.com/office/officeart/2005/8/colors/colorful4" csCatId="colorful" phldr="1"/>
      <dgm:spPr/>
    </dgm:pt>
    <dgm:pt modelId="{25582450-6A9A-1749-B9C0-6EDB56DDE7FA}">
      <dgm:prSet phldrT="[テキスト]" custT="1"/>
      <dgm:spPr/>
      <dgm:t>
        <a:bodyPr/>
        <a:lstStyle/>
        <a:p>
          <a:r>
            <a:rPr kumimoji="1" lang="en-US" altLang="ja-JP" sz="2400" i="1" smtClean="0">
              <a:solidFill>
                <a:schemeClr val="tx1"/>
              </a:solidFill>
              <a:latin typeface="Arial Unicode MS"/>
              <a:cs typeface="Arial Unicode MS"/>
            </a:rPr>
            <a:t>Identify contributing factors</a:t>
          </a:r>
          <a:endParaRPr kumimoji="1" lang="ja-JP" altLang="en-US" sz="2400" i="1" dirty="0">
            <a:solidFill>
              <a:schemeClr val="tx1"/>
            </a:solidFill>
            <a:latin typeface="Arial Unicode MS"/>
            <a:cs typeface="Arial Unicode MS"/>
          </a:endParaRPr>
        </a:p>
      </dgm:t>
    </dgm:pt>
    <dgm:pt modelId="{D5D100E5-EF23-7943-B04D-AA74BE9A2978}" type="parTrans" cxnId="{AB02D913-3BED-5E4B-88AF-CF0165FC5661}">
      <dgm:prSet/>
      <dgm:spPr/>
      <dgm:t>
        <a:bodyPr/>
        <a:lstStyle/>
        <a:p>
          <a:endParaRPr kumimoji="1" lang="ja-JP" altLang="en-US" sz="4000">
            <a:solidFill>
              <a:schemeClr val="tx1"/>
            </a:solidFill>
          </a:endParaRPr>
        </a:p>
      </dgm:t>
    </dgm:pt>
    <dgm:pt modelId="{B633852E-C68A-E64F-95CA-C7D161B9851C}" type="sibTrans" cxnId="{AB02D913-3BED-5E4B-88AF-CF0165FC5661}">
      <dgm:prSet custT="1"/>
      <dgm:spPr/>
      <dgm:t>
        <a:bodyPr/>
        <a:lstStyle/>
        <a:p>
          <a:endParaRPr kumimoji="1" lang="ja-JP" altLang="en-US" sz="4000" dirty="0">
            <a:solidFill>
              <a:schemeClr val="tx1"/>
            </a:solidFill>
          </a:endParaRPr>
        </a:p>
      </dgm:t>
    </dgm:pt>
    <dgm:pt modelId="{2BE059CB-5C92-D846-9D73-7EA094E24915}">
      <dgm:prSet phldrT="[テキスト]" custT="1"/>
      <dgm:spPr/>
      <dgm:t>
        <a:bodyPr/>
        <a:lstStyle/>
        <a:p>
          <a:r>
            <a:rPr kumimoji="1" lang="en-US" altLang="ja-JP" sz="2400" i="1" smtClean="0">
              <a:solidFill>
                <a:schemeClr val="tx1"/>
              </a:solidFill>
              <a:latin typeface="Arial Unicode MS"/>
              <a:cs typeface="Arial Unicode MS"/>
            </a:rPr>
            <a:t>Identify measurable data and information</a:t>
          </a:r>
          <a:endParaRPr kumimoji="1" lang="ja-JP" altLang="en-US" sz="2400" i="1" dirty="0">
            <a:solidFill>
              <a:schemeClr val="tx1"/>
            </a:solidFill>
            <a:latin typeface="Arial Unicode MS"/>
            <a:cs typeface="Arial Unicode MS"/>
          </a:endParaRPr>
        </a:p>
      </dgm:t>
    </dgm:pt>
    <dgm:pt modelId="{6A53AC41-ECAF-B54D-A392-F971D5BD00D6}" type="parTrans" cxnId="{A1AFE378-3DD7-EA48-A7FF-0D6B519438E6}">
      <dgm:prSet/>
      <dgm:spPr/>
      <dgm:t>
        <a:bodyPr/>
        <a:lstStyle/>
        <a:p>
          <a:endParaRPr kumimoji="1" lang="ja-JP" altLang="en-US" sz="4000">
            <a:solidFill>
              <a:schemeClr val="tx1"/>
            </a:solidFill>
          </a:endParaRPr>
        </a:p>
      </dgm:t>
    </dgm:pt>
    <dgm:pt modelId="{BC3606D9-1E79-7546-9A66-179563646516}" type="sibTrans" cxnId="{A1AFE378-3DD7-EA48-A7FF-0D6B519438E6}">
      <dgm:prSet custT="1"/>
      <dgm:spPr/>
      <dgm:t>
        <a:bodyPr/>
        <a:lstStyle/>
        <a:p>
          <a:endParaRPr kumimoji="1" lang="ja-JP" altLang="en-US" sz="4000">
            <a:solidFill>
              <a:schemeClr val="tx1"/>
            </a:solidFill>
          </a:endParaRPr>
        </a:p>
      </dgm:t>
    </dgm:pt>
    <dgm:pt modelId="{4C99E5A0-EAB2-AF49-AF44-EA49001CD17A}">
      <dgm:prSet phldrT="[テキスト]" custT="1"/>
      <dgm:spPr/>
      <dgm:t>
        <a:bodyPr/>
        <a:lstStyle/>
        <a:p>
          <a:r>
            <a:rPr kumimoji="1" lang="en-US" altLang="ja-JP" sz="2400" i="1" smtClean="0">
              <a:solidFill>
                <a:schemeClr val="tx1"/>
              </a:solidFill>
              <a:latin typeface="Arial Unicode MS"/>
              <a:cs typeface="Arial Unicode MS"/>
            </a:rPr>
            <a:t>Define methodologies for data collection</a:t>
          </a:r>
          <a:endParaRPr kumimoji="1" lang="ja-JP" altLang="en-US" sz="2400" i="1" dirty="0">
            <a:solidFill>
              <a:schemeClr val="tx1"/>
            </a:solidFill>
            <a:latin typeface="Arial Unicode MS"/>
            <a:cs typeface="Arial Unicode MS"/>
          </a:endParaRPr>
        </a:p>
      </dgm:t>
    </dgm:pt>
    <dgm:pt modelId="{483EECB0-73E5-F84A-AC6F-A8BB52D747E1}" type="parTrans" cxnId="{9ED798A5-2D39-7041-A4A5-7C0A93D9826E}">
      <dgm:prSet/>
      <dgm:spPr/>
      <dgm:t>
        <a:bodyPr/>
        <a:lstStyle/>
        <a:p>
          <a:endParaRPr kumimoji="1" lang="ja-JP" altLang="en-US" sz="4000">
            <a:solidFill>
              <a:schemeClr val="tx1"/>
            </a:solidFill>
          </a:endParaRPr>
        </a:p>
      </dgm:t>
    </dgm:pt>
    <dgm:pt modelId="{0580A055-5E80-CA42-BD64-57DEDF618780}" type="sibTrans" cxnId="{9ED798A5-2D39-7041-A4A5-7C0A93D9826E}">
      <dgm:prSet custT="1"/>
      <dgm:spPr/>
      <dgm:t>
        <a:bodyPr/>
        <a:lstStyle/>
        <a:p>
          <a:endParaRPr kumimoji="1" lang="ja-JP" altLang="en-US" sz="4000">
            <a:solidFill>
              <a:schemeClr val="tx1"/>
            </a:solidFill>
          </a:endParaRPr>
        </a:p>
      </dgm:t>
    </dgm:pt>
    <dgm:pt modelId="{722E863A-6F86-1E41-B49A-25FC810505FE}">
      <dgm:prSet phldrT="[テキスト]" custT="1"/>
      <dgm:spPr/>
      <dgm:t>
        <a:bodyPr/>
        <a:lstStyle/>
        <a:p>
          <a:r>
            <a:rPr kumimoji="1" lang="en-US" altLang="ja-JP" sz="2400" i="1" smtClean="0">
              <a:solidFill>
                <a:schemeClr val="tx1"/>
              </a:solidFill>
              <a:latin typeface="Arial Unicode MS"/>
              <a:cs typeface="Arial Unicode MS"/>
            </a:rPr>
            <a:t>Conduct data collection</a:t>
          </a:r>
          <a:endParaRPr kumimoji="1" lang="ja-JP" altLang="en-US" sz="2400" i="1" dirty="0">
            <a:solidFill>
              <a:schemeClr val="tx1"/>
            </a:solidFill>
            <a:latin typeface="Arial Unicode MS"/>
            <a:cs typeface="Arial Unicode MS"/>
          </a:endParaRPr>
        </a:p>
      </dgm:t>
    </dgm:pt>
    <dgm:pt modelId="{22E08013-0CB1-A847-9602-CEA1FC80F939}" type="parTrans" cxnId="{24EA1289-DA9C-DA4A-AA0D-BE140A1CD8EE}">
      <dgm:prSet/>
      <dgm:spPr/>
      <dgm:t>
        <a:bodyPr/>
        <a:lstStyle/>
        <a:p>
          <a:endParaRPr kumimoji="1" lang="ja-JP" altLang="en-US" sz="4000">
            <a:solidFill>
              <a:schemeClr val="tx1"/>
            </a:solidFill>
          </a:endParaRPr>
        </a:p>
      </dgm:t>
    </dgm:pt>
    <dgm:pt modelId="{4E572437-296C-234D-A8F3-B5C8253845D6}" type="sibTrans" cxnId="{24EA1289-DA9C-DA4A-AA0D-BE140A1CD8EE}">
      <dgm:prSet custT="1"/>
      <dgm:spPr/>
      <dgm:t>
        <a:bodyPr/>
        <a:lstStyle/>
        <a:p>
          <a:endParaRPr kumimoji="1" lang="ja-JP" altLang="en-US" sz="4000">
            <a:solidFill>
              <a:schemeClr val="tx1"/>
            </a:solidFill>
          </a:endParaRPr>
        </a:p>
      </dgm:t>
    </dgm:pt>
    <dgm:pt modelId="{9416ED4C-9862-4F45-8932-9D5885EC0E67}">
      <dgm:prSet phldrT="[テキスト]" custT="1"/>
      <dgm:spPr/>
      <dgm:t>
        <a:bodyPr/>
        <a:lstStyle/>
        <a:p>
          <a:r>
            <a:rPr kumimoji="1" lang="en-US" altLang="ja-JP" sz="2400" i="1" smtClean="0">
              <a:solidFill>
                <a:schemeClr val="tx1"/>
              </a:solidFill>
              <a:latin typeface="Arial Unicode MS"/>
              <a:cs typeface="Arial Unicode MS"/>
            </a:rPr>
            <a:t>Develop a calculation table</a:t>
          </a:r>
          <a:endParaRPr kumimoji="1" lang="ja-JP" altLang="en-US" sz="2400" i="1" dirty="0">
            <a:solidFill>
              <a:schemeClr val="tx1"/>
            </a:solidFill>
            <a:latin typeface="Arial Unicode MS"/>
            <a:cs typeface="Arial Unicode MS"/>
          </a:endParaRPr>
        </a:p>
      </dgm:t>
    </dgm:pt>
    <dgm:pt modelId="{E6C10157-FC64-9F4C-8DF6-11E19548359D}" type="parTrans" cxnId="{0EE4C97B-BEAA-1446-AD2F-8A2256D7A253}">
      <dgm:prSet/>
      <dgm:spPr/>
      <dgm:t>
        <a:bodyPr/>
        <a:lstStyle/>
        <a:p>
          <a:endParaRPr kumimoji="1" lang="ja-JP" altLang="en-US" sz="4000">
            <a:solidFill>
              <a:schemeClr val="tx1"/>
            </a:solidFill>
          </a:endParaRPr>
        </a:p>
      </dgm:t>
    </dgm:pt>
    <dgm:pt modelId="{B1FC7A7A-C824-0141-B7BD-9E38CD687EA1}" type="sibTrans" cxnId="{0EE4C97B-BEAA-1446-AD2F-8A2256D7A253}">
      <dgm:prSet custT="1"/>
      <dgm:spPr/>
      <dgm:t>
        <a:bodyPr/>
        <a:lstStyle/>
        <a:p>
          <a:endParaRPr kumimoji="1" lang="ja-JP" altLang="en-US" sz="4000">
            <a:solidFill>
              <a:schemeClr val="tx1"/>
            </a:solidFill>
          </a:endParaRPr>
        </a:p>
      </dgm:t>
    </dgm:pt>
    <dgm:pt modelId="{84905002-1A3C-F345-B787-AD334F84ED28}">
      <dgm:prSet phldrT="[テキスト]" custT="1"/>
      <dgm:spPr/>
      <dgm:t>
        <a:bodyPr/>
        <a:lstStyle/>
        <a:p>
          <a:r>
            <a:rPr kumimoji="1" lang="en-US" altLang="ja-JP" sz="2400" i="1" dirty="0" smtClean="0">
              <a:solidFill>
                <a:schemeClr val="tx1"/>
              </a:solidFill>
              <a:latin typeface="Arial Unicode MS"/>
              <a:cs typeface="Arial Unicode MS"/>
            </a:rPr>
            <a:t>Develop Pareto chart</a:t>
          </a:r>
          <a:endParaRPr kumimoji="1" lang="ja-JP" altLang="en-US" sz="2400" i="1" dirty="0">
            <a:solidFill>
              <a:schemeClr val="tx1"/>
            </a:solidFill>
            <a:latin typeface="Arial Unicode MS"/>
            <a:cs typeface="Arial Unicode MS"/>
          </a:endParaRPr>
        </a:p>
      </dgm:t>
    </dgm:pt>
    <dgm:pt modelId="{A5EC39FF-B75B-8D4D-A487-F74ACC242AF1}" type="parTrans" cxnId="{7198C343-F93E-6142-AE52-6184CAA64160}">
      <dgm:prSet/>
      <dgm:spPr/>
      <dgm:t>
        <a:bodyPr/>
        <a:lstStyle/>
        <a:p>
          <a:endParaRPr kumimoji="1" lang="ja-JP" altLang="en-US" sz="4000">
            <a:solidFill>
              <a:schemeClr val="tx1"/>
            </a:solidFill>
          </a:endParaRPr>
        </a:p>
      </dgm:t>
    </dgm:pt>
    <dgm:pt modelId="{7DB5B928-8578-5245-8CA2-89358B667A3C}" type="sibTrans" cxnId="{7198C343-F93E-6142-AE52-6184CAA64160}">
      <dgm:prSet custT="1"/>
      <dgm:spPr/>
      <dgm:t>
        <a:bodyPr/>
        <a:lstStyle/>
        <a:p>
          <a:endParaRPr kumimoji="1" lang="ja-JP" altLang="en-US" sz="4000" dirty="0">
            <a:solidFill>
              <a:schemeClr val="tx1"/>
            </a:solidFill>
          </a:endParaRPr>
        </a:p>
      </dgm:t>
    </dgm:pt>
    <dgm:pt modelId="{1A21F2CB-0B4B-F146-B2B0-6BDF1ECE4E7F}">
      <dgm:prSet phldrT="[テキスト]" custT="1"/>
      <dgm:spPr/>
      <dgm:t>
        <a:bodyPr/>
        <a:lstStyle/>
        <a:p>
          <a:r>
            <a:rPr kumimoji="1" lang="en-US" altLang="ja-JP" sz="2400" i="1" smtClean="0">
              <a:solidFill>
                <a:schemeClr val="tx1"/>
              </a:solidFill>
              <a:latin typeface="Arial Unicode MS"/>
              <a:cs typeface="Arial Unicode MS"/>
            </a:rPr>
            <a:t>Set target</a:t>
          </a:r>
          <a:endParaRPr kumimoji="1" lang="ja-JP" altLang="en-US" sz="2400" i="1" dirty="0">
            <a:solidFill>
              <a:schemeClr val="tx1"/>
            </a:solidFill>
            <a:latin typeface="Arial Unicode MS"/>
            <a:cs typeface="Arial Unicode MS"/>
          </a:endParaRPr>
        </a:p>
      </dgm:t>
    </dgm:pt>
    <dgm:pt modelId="{E0B4CA22-64FB-B544-8D43-4CA80DFC90C1}" type="parTrans" cxnId="{E0A9E6FB-11F1-B842-8EAB-923FECBE85F8}">
      <dgm:prSet/>
      <dgm:spPr/>
      <dgm:t>
        <a:bodyPr/>
        <a:lstStyle/>
        <a:p>
          <a:endParaRPr kumimoji="1" lang="ja-JP" altLang="en-US" sz="4000">
            <a:solidFill>
              <a:schemeClr val="tx1"/>
            </a:solidFill>
          </a:endParaRPr>
        </a:p>
      </dgm:t>
    </dgm:pt>
    <dgm:pt modelId="{6B39D596-0338-B74D-9D6C-65E41A065A88}" type="sibTrans" cxnId="{E0A9E6FB-11F1-B842-8EAB-923FECBE85F8}">
      <dgm:prSet/>
      <dgm:spPr/>
      <dgm:t>
        <a:bodyPr/>
        <a:lstStyle/>
        <a:p>
          <a:endParaRPr kumimoji="1" lang="ja-JP" altLang="en-US" sz="4000">
            <a:solidFill>
              <a:schemeClr val="tx1"/>
            </a:solidFill>
          </a:endParaRPr>
        </a:p>
      </dgm:t>
    </dgm:pt>
    <dgm:pt modelId="{82994CE2-919E-B840-ADF5-30FA0DC749E4}" type="pres">
      <dgm:prSet presAssocID="{5A3C2D15-B39C-F84C-BECB-57DF6A57C8DD}" presName="diagram" presStyleCnt="0">
        <dgm:presLayoutVars>
          <dgm:dir/>
          <dgm:resizeHandles val="exact"/>
        </dgm:presLayoutVars>
      </dgm:prSet>
      <dgm:spPr/>
    </dgm:pt>
    <dgm:pt modelId="{A406A7BF-BC80-9644-BD3C-DB9335083210}" type="pres">
      <dgm:prSet presAssocID="{25582450-6A9A-1749-B9C0-6EDB56DDE7FA}" presName="node" presStyleLbl="node1" presStyleIdx="0" presStyleCnt="7" custScaleX="290647" custScaleY="29212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B8CCDDF-984E-6B4D-9F27-F99CBA56E0E4}" type="pres">
      <dgm:prSet presAssocID="{B633852E-C68A-E64F-95CA-C7D161B9851C}" presName="sibTrans" presStyleLbl="sibTrans2D1" presStyleIdx="0" presStyleCnt="6"/>
      <dgm:spPr/>
      <dgm:t>
        <a:bodyPr/>
        <a:lstStyle/>
        <a:p>
          <a:endParaRPr kumimoji="1" lang="ja-JP" altLang="en-US"/>
        </a:p>
      </dgm:t>
    </dgm:pt>
    <dgm:pt modelId="{9D3F4124-B761-4749-81E7-8C03E4B8BA61}" type="pres">
      <dgm:prSet presAssocID="{B633852E-C68A-E64F-95CA-C7D161B9851C}" presName="connectorText" presStyleLbl="sibTrans2D1" presStyleIdx="0" presStyleCnt="6"/>
      <dgm:spPr/>
      <dgm:t>
        <a:bodyPr/>
        <a:lstStyle/>
        <a:p>
          <a:endParaRPr kumimoji="1" lang="ja-JP" altLang="en-US"/>
        </a:p>
      </dgm:t>
    </dgm:pt>
    <dgm:pt modelId="{831EF374-E194-E64F-B054-2DF4546F5721}" type="pres">
      <dgm:prSet presAssocID="{2BE059CB-5C92-D846-9D73-7EA094E24915}" presName="node" presStyleLbl="node1" presStyleIdx="1" presStyleCnt="7" custScaleX="290647" custScaleY="29212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10EEF88-B84A-2B45-A7F1-8CA42BDC8E0D}" type="pres">
      <dgm:prSet presAssocID="{BC3606D9-1E79-7546-9A66-179563646516}" presName="sibTrans" presStyleLbl="sibTrans2D1" presStyleIdx="1" presStyleCnt="6"/>
      <dgm:spPr/>
      <dgm:t>
        <a:bodyPr/>
        <a:lstStyle/>
        <a:p>
          <a:endParaRPr kumimoji="1" lang="ja-JP" altLang="en-US"/>
        </a:p>
      </dgm:t>
    </dgm:pt>
    <dgm:pt modelId="{301F141B-67E9-B64A-BEA7-FADA512DDE9C}" type="pres">
      <dgm:prSet presAssocID="{BC3606D9-1E79-7546-9A66-179563646516}" presName="connectorText" presStyleLbl="sibTrans2D1" presStyleIdx="1" presStyleCnt="6"/>
      <dgm:spPr/>
      <dgm:t>
        <a:bodyPr/>
        <a:lstStyle/>
        <a:p>
          <a:endParaRPr kumimoji="1" lang="ja-JP" altLang="en-US"/>
        </a:p>
      </dgm:t>
    </dgm:pt>
    <dgm:pt modelId="{05991F9B-CA27-884D-A8A9-6E9EDE4938CB}" type="pres">
      <dgm:prSet presAssocID="{4C99E5A0-EAB2-AF49-AF44-EA49001CD17A}" presName="node" presStyleLbl="node1" presStyleIdx="2" presStyleCnt="7" custScaleX="290647" custScaleY="29212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48951C6-8084-3E45-86DF-27D575F4E992}" type="pres">
      <dgm:prSet presAssocID="{0580A055-5E80-CA42-BD64-57DEDF618780}" presName="sibTrans" presStyleLbl="sibTrans2D1" presStyleIdx="2" presStyleCnt="6"/>
      <dgm:spPr/>
      <dgm:t>
        <a:bodyPr/>
        <a:lstStyle/>
        <a:p>
          <a:endParaRPr kumimoji="1" lang="ja-JP" altLang="en-US"/>
        </a:p>
      </dgm:t>
    </dgm:pt>
    <dgm:pt modelId="{ADC5DE44-4807-3F46-8BD3-26C1CACAB653}" type="pres">
      <dgm:prSet presAssocID="{0580A055-5E80-CA42-BD64-57DEDF618780}" presName="connectorText" presStyleLbl="sibTrans2D1" presStyleIdx="2" presStyleCnt="6"/>
      <dgm:spPr/>
      <dgm:t>
        <a:bodyPr/>
        <a:lstStyle/>
        <a:p>
          <a:endParaRPr kumimoji="1" lang="ja-JP" altLang="en-US"/>
        </a:p>
      </dgm:t>
    </dgm:pt>
    <dgm:pt modelId="{21EC3171-65A4-5049-A441-027D42AC1FFB}" type="pres">
      <dgm:prSet presAssocID="{722E863A-6F86-1E41-B49A-25FC810505FE}" presName="node" presStyleLbl="node1" presStyleIdx="3" presStyleCnt="7" custScaleX="290647" custScaleY="29212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0E56741-3D80-A34D-8E11-3B784C18189C}" type="pres">
      <dgm:prSet presAssocID="{4E572437-296C-234D-A8F3-B5C8253845D6}" presName="sibTrans" presStyleLbl="sibTrans2D1" presStyleIdx="3" presStyleCnt="6"/>
      <dgm:spPr/>
      <dgm:t>
        <a:bodyPr/>
        <a:lstStyle/>
        <a:p>
          <a:endParaRPr kumimoji="1" lang="ja-JP" altLang="en-US"/>
        </a:p>
      </dgm:t>
    </dgm:pt>
    <dgm:pt modelId="{451DB371-E343-1842-A9F7-E95E910BE8D4}" type="pres">
      <dgm:prSet presAssocID="{4E572437-296C-234D-A8F3-B5C8253845D6}" presName="connectorText" presStyleLbl="sibTrans2D1" presStyleIdx="3" presStyleCnt="6"/>
      <dgm:spPr/>
      <dgm:t>
        <a:bodyPr/>
        <a:lstStyle/>
        <a:p>
          <a:endParaRPr kumimoji="1" lang="ja-JP" altLang="en-US"/>
        </a:p>
      </dgm:t>
    </dgm:pt>
    <dgm:pt modelId="{CF502DD6-5C13-124B-936A-9F64E18DB97F}" type="pres">
      <dgm:prSet presAssocID="{9416ED4C-9862-4F45-8932-9D5885EC0E67}" presName="node" presStyleLbl="node1" presStyleIdx="4" presStyleCnt="7" custScaleX="290647" custScaleY="29212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5637EE8-7DEC-8945-AE97-BA0CD4DAFF15}" type="pres">
      <dgm:prSet presAssocID="{B1FC7A7A-C824-0141-B7BD-9E38CD687EA1}" presName="sibTrans" presStyleLbl="sibTrans2D1" presStyleIdx="4" presStyleCnt="6"/>
      <dgm:spPr/>
      <dgm:t>
        <a:bodyPr/>
        <a:lstStyle/>
        <a:p>
          <a:endParaRPr kumimoji="1" lang="ja-JP" altLang="en-US"/>
        </a:p>
      </dgm:t>
    </dgm:pt>
    <dgm:pt modelId="{ACF54E7D-495B-514A-8A51-439689B526DF}" type="pres">
      <dgm:prSet presAssocID="{B1FC7A7A-C824-0141-B7BD-9E38CD687EA1}" presName="connectorText" presStyleLbl="sibTrans2D1" presStyleIdx="4" presStyleCnt="6"/>
      <dgm:spPr/>
      <dgm:t>
        <a:bodyPr/>
        <a:lstStyle/>
        <a:p>
          <a:endParaRPr kumimoji="1" lang="ja-JP" altLang="en-US"/>
        </a:p>
      </dgm:t>
    </dgm:pt>
    <dgm:pt modelId="{BA311E7A-AB03-2F41-85DC-CFECF2A67FEF}" type="pres">
      <dgm:prSet presAssocID="{84905002-1A3C-F345-B787-AD334F84ED28}" presName="node" presStyleLbl="node1" presStyleIdx="5" presStyleCnt="7" custScaleX="290647" custScaleY="29212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198128-E1CE-764A-A251-0CE5F63D3922}" type="pres">
      <dgm:prSet presAssocID="{7DB5B928-8578-5245-8CA2-89358B667A3C}" presName="sibTrans" presStyleLbl="sibTrans2D1" presStyleIdx="5" presStyleCnt="6"/>
      <dgm:spPr/>
      <dgm:t>
        <a:bodyPr/>
        <a:lstStyle/>
        <a:p>
          <a:endParaRPr kumimoji="1" lang="ja-JP" altLang="en-US"/>
        </a:p>
      </dgm:t>
    </dgm:pt>
    <dgm:pt modelId="{09528860-3006-3C47-8DD0-D0B1E3D5A397}" type="pres">
      <dgm:prSet presAssocID="{7DB5B928-8578-5245-8CA2-89358B667A3C}" presName="connectorText" presStyleLbl="sibTrans2D1" presStyleIdx="5" presStyleCnt="6"/>
      <dgm:spPr/>
      <dgm:t>
        <a:bodyPr/>
        <a:lstStyle/>
        <a:p>
          <a:endParaRPr kumimoji="1" lang="ja-JP" altLang="en-US"/>
        </a:p>
      </dgm:t>
    </dgm:pt>
    <dgm:pt modelId="{E4EFFF25-5F2E-2441-BE37-169C5FC9BE3B}" type="pres">
      <dgm:prSet presAssocID="{1A21F2CB-0B4B-F146-B2B0-6BDF1ECE4E7F}" presName="node" presStyleLbl="node1" presStyleIdx="6" presStyleCnt="7" custScaleX="290647" custScaleY="29212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890416E-0F3B-014E-9437-4BE1F49F5A65}" type="presOf" srcId="{2BE059CB-5C92-D846-9D73-7EA094E24915}" destId="{831EF374-E194-E64F-B054-2DF4546F5721}" srcOrd="0" destOrd="0" presId="urn:microsoft.com/office/officeart/2005/8/layout/process5"/>
    <dgm:cxn modelId="{A1AFE378-3DD7-EA48-A7FF-0D6B519438E6}" srcId="{5A3C2D15-B39C-F84C-BECB-57DF6A57C8DD}" destId="{2BE059CB-5C92-D846-9D73-7EA094E24915}" srcOrd="1" destOrd="0" parTransId="{6A53AC41-ECAF-B54D-A392-F971D5BD00D6}" sibTransId="{BC3606D9-1E79-7546-9A66-179563646516}"/>
    <dgm:cxn modelId="{6F3BD8DD-3DFA-C647-9565-470B863D0970}" type="presOf" srcId="{1A21F2CB-0B4B-F146-B2B0-6BDF1ECE4E7F}" destId="{E4EFFF25-5F2E-2441-BE37-169C5FC9BE3B}" srcOrd="0" destOrd="0" presId="urn:microsoft.com/office/officeart/2005/8/layout/process5"/>
    <dgm:cxn modelId="{24EA1289-DA9C-DA4A-AA0D-BE140A1CD8EE}" srcId="{5A3C2D15-B39C-F84C-BECB-57DF6A57C8DD}" destId="{722E863A-6F86-1E41-B49A-25FC810505FE}" srcOrd="3" destOrd="0" parTransId="{22E08013-0CB1-A847-9602-CEA1FC80F939}" sibTransId="{4E572437-296C-234D-A8F3-B5C8253845D6}"/>
    <dgm:cxn modelId="{52B5D6D2-D12F-D543-9CE6-C69354001197}" type="presOf" srcId="{4E572437-296C-234D-A8F3-B5C8253845D6}" destId="{451DB371-E343-1842-A9F7-E95E910BE8D4}" srcOrd="1" destOrd="0" presId="urn:microsoft.com/office/officeart/2005/8/layout/process5"/>
    <dgm:cxn modelId="{19A53034-DFA1-AD4B-8728-26D00B686100}" type="presOf" srcId="{BC3606D9-1E79-7546-9A66-179563646516}" destId="{301F141B-67E9-B64A-BEA7-FADA512DDE9C}" srcOrd="1" destOrd="0" presId="urn:microsoft.com/office/officeart/2005/8/layout/process5"/>
    <dgm:cxn modelId="{DD26BC12-64CC-CF41-B95C-4366032A25B9}" type="presOf" srcId="{0580A055-5E80-CA42-BD64-57DEDF618780}" destId="{ADC5DE44-4807-3F46-8BD3-26C1CACAB653}" srcOrd="1" destOrd="0" presId="urn:microsoft.com/office/officeart/2005/8/layout/process5"/>
    <dgm:cxn modelId="{89CE74A9-FC87-4C4D-816D-039F2396AAAE}" type="presOf" srcId="{B633852E-C68A-E64F-95CA-C7D161B9851C}" destId="{9D3F4124-B761-4749-81E7-8C03E4B8BA61}" srcOrd="1" destOrd="0" presId="urn:microsoft.com/office/officeart/2005/8/layout/process5"/>
    <dgm:cxn modelId="{9391EECF-71CF-8948-82F2-742EC5476CFD}" type="presOf" srcId="{84905002-1A3C-F345-B787-AD334F84ED28}" destId="{BA311E7A-AB03-2F41-85DC-CFECF2A67FEF}" srcOrd="0" destOrd="0" presId="urn:microsoft.com/office/officeart/2005/8/layout/process5"/>
    <dgm:cxn modelId="{3B7648FA-4096-3446-9668-78CDC43DD7F6}" type="presOf" srcId="{722E863A-6F86-1E41-B49A-25FC810505FE}" destId="{21EC3171-65A4-5049-A441-027D42AC1FFB}" srcOrd="0" destOrd="0" presId="urn:microsoft.com/office/officeart/2005/8/layout/process5"/>
    <dgm:cxn modelId="{1753B2A1-84B5-0947-91D2-9ADB3F219565}" type="presOf" srcId="{0580A055-5E80-CA42-BD64-57DEDF618780}" destId="{648951C6-8084-3E45-86DF-27D575F4E992}" srcOrd="0" destOrd="0" presId="urn:microsoft.com/office/officeart/2005/8/layout/process5"/>
    <dgm:cxn modelId="{AB02D913-3BED-5E4B-88AF-CF0165FC5661}" srcId="{5A3C2D15-B39C-F84C-BECB-57DF6A57C8DD}" destId="{25582450-6A9A-1749-B9C0-6EDB56DDE7FA}" srcOrd="0" destOrd="0" parTransId="{D5D100E5-EF23-7943-B04D-AA74BE9A2978}" sibTransId="{B633852E-C68A-E64F-95CA-C7D161B9851C}"/>
    <dgm:cxn modelId="{0EE4C97B-BEAA-1446-AD2F-8A2256D7A253}" srcId="{5A3C2D15-B39C-F84C-BECB-57DF6A57C8DD}" destId="{9416ED4C-9862-4F45-8932-9D5885EC0E67}" srcOrd="4" destOrd="0" parTransId="{E6C10157-FC64-9F4C-8DF6-11E19548359D}" sibTransId="{B1FC7A7A-C824-0141-B7BD-9E38CD687EA1}"/>
    <dgm:cxn modelId="{9ED798A5-2D39-7041-A4A5-7C0A93D9826E}" srcId="{5A3C2D15-B39C-F84C-BECB-57DF6A57C8DD}" destId="{4C99E5A0-EAB2-AF49-AF44-EA49001CD17A}" srcOrd="2" destOrd="0" parTransId="{483EECB0-73E5-F84A-AC6F-A8BB52D747E1}" sibTransId="{0580A055-5E80-CA42-BD64-57DEDF618780}"/>
    <dgm:cxn modelId="{9BBC3D04-42C0-7445-ACF9-ADA47D4E3134}" type="presOf" srcId="{9416ED4C-9862-4F45-8932-9D5885EC0E67}" destId="{CF502DD6-5C13-124B-936A-9F64E18DB97F}" srcOrd="0" destOrd="0" presId="urn:microsoft.com/office/officeart/2005/8/layout/process5"/>
    <dgm:cxn modelId="{146A4049-36FF-AE46-BA12-E366B6317431}" type="presOf" srcId="{7DB5B928-8578-5245-8CA2-89358B667A3C}" destId="{C7198128-E1CE-764A-A251-0CE5F63D3922}" srcOrd="0" destOrd="0" presId="urn:microsoft.com/office/officeart/2005/8/layout/process5"/>
    <dgm:cxn modelId="{768A164B-6471-BC4E-A74B-8F6D2190393F}" type="presOf" srcId="{B1FC7A7A-C824-0141-B7BD-9E38CD687EA1}" destId="{F5637EE8-7DEC-8945-AE97-BA0CD4DAFF15}" srcOrd="0" destOrd="0" presId="urn:microsoft.com/office/officeart/2005/8/layout/process5"/>
    <dgm:cxn modelId="{3AACA008-5217-7F40-B8C6-D86AC1FDD0F7}" type="presOf" srcId="{B1FC7A7A-C824-0141-B7BD-9E38CD687EA1}" destId="{ACF54E7D-495B-514A-8A51-439689B526DF}" srcOrd="1" destOrd="0" presId="urn:microsoft.com/office/officeart/2005/8/layout/process5"/>
    <dgm:cxn modelId="{19EE59A4-5E64-CC43-BA18-6756D7718B14}" type="presOf" srcId="{B633852E-C68A-E64F-95CA-C7D161B9851C}" destId="{9B8CCDDF-984E-6B4D-9F27-F99CBA56E0E4}" srcOrd="0" destOrd="0" presId="urn:microsoft.com/office/officeart/2005/8/layout/process5"/>
    <dgm:cxn modelId="{DFE5C14A-197B-9148-884A-421B5E6F64C0}" type="presOf" srcId="{7DB5B928-8578-5245-8CA2-89358B667A3C}" destId="{09528860-3006-3C47-8DD0-D0B1E3D5A397}" srcOrd="1" destOrd="0" presId="urn:microsoft.com/office/officeart/2005/8/layout/process5"/>
    <dgm:cxn modelId="{7198C343-F93E-6142-AE52-6184CAA64160}" srcId="{5A3C2D15-B39C-F84C-BECB-57DF6A57C8DD}" destId="{84905002-1A3C-F345-B787-AD334F84ED28}" srcOrd="5" destOrd="0" parTransId="{A5EC39FF-B75B-8D4D-A487-F74ACC242AF1}" sibTransId="{7DB5B928-8578-5245-8CA2-89358B667A3C}"/>
    <dgm:cxn modelId="{0D03E370-3DED-5F4C-901B-04953EDB4862}" type="presOf" srcId="{4C99E5A0-EAB2-AF49-AF44-EA49001CD17A}" destId="{05991F9B-CA27-884D-A8A9-6E9EDE4938CB}" srcOrd="0" destOrd="0" presId="urn:microsoft.com/office/officeart/2005/8/layout/process5"/>
    <dgm:cxn modelId="{F50EB25E-EE4D-9449-926B-47E13E06D468}" type="presOf" srcId="{5A3C2D15-B39C-F84C-BECB-57DF6A57C8DD}" destId="{82994CE2-919E-B840-ADF5-30FA0DC749E4}" srcOrd="0" destOrd="0" presId="urn:microsoft.com/office/officeart/2005/8/layout/process5"/>
    <dgm:cxn modelId="{C3CDD616-BA4F-0A40-A4ED-19BB2822FC82}" type="presOf" srcId="{25582450-6A9A-1749-B9C0-6EDB56DDE7FA}" destId="{A406A7BF-BC80-9644-BD3C-DB9335083210}" srcOrd="0" destOrd="0" presId="urn:microsoft.com/office/officeart/2005/8/layout/process5"/>
    <dgm:cxn modelId="{AB4075BE-73E5-2943-B55E-658CD3EB3272}" type="presOf" srcId="{4E572437-296C-234D-A8F3-B5C8253845D6}" destId="{40E56741-3D80-A34D-8E11-3B784C18189C}" srcOrd="0" destOrd="0" presId="urn:microsoft.com/office/officeart/2005/8/layout/process5"/>
    <dgm:cxn modelId="{088A1F7F-FF28-FA45-A92F-CC748983657A}" type="presOf" srcId="{BC3606D9-1E79-7546-9A66-179563646516}" destId="{010EEF88-B84A-2B45-A7F1-8CA42BDC8E0D}" srcOrd="0" destOrd="0" presId="urn:microsoft.com/office/officeart/2005/8/layout/process5"/>
    <dgm:cxn modelId="{E0A9E6FB-11F1-B842-8EAB-923FECBE85F8}" srcId="{5A3C2D15-B39C-F84C-BECB-57DF6A57C8DD}" destId="{1A21F2CB-0B4B-F146-B2B0-6BDF1ECE4E7F}" srcOrd="6" destOrd="0" parTransId="{E0B4CA22-64FB-B544-8D43-4CA80DFC90C1}" sibTransId="{6B39D596-0338-B74D-9D6C-65E41A065A88}"/>
    <dgm:cxn modelId="{3EC74DD6-3100-3A4C-863E-52C6EA8E9DD1}" type="presParOf" srcId="{82994CE2-919E-B840-ADF5-30FA0DC749E4}" destId="{A406A7BF-BC80-9644-BD3C-DB9335083210}" srcOrd="0" destOrd="0" presId="urn:microsoft.com/office/officeart/2005/8/layout/process5"/>
    <dgm:cxn modelId="{36D465D6-A326-1E46-8BAD-87E4E2FCA552}" type="presParOf" srcId="{82994CE2-919E-B840-ADF5-30FA0DC749E4}" destId="{9B8CCDDF-984E-6B4D-9F27-F99CBA56E0E4}" srcOrd="1" destOrd="0" presId="urn:microsoft.com/office/officeart/2005/8/layout/process5"/>
    <dgm:cxn modelId="{F6FCA580-368C-1642-AA83-0D0FFEBB2512}" type="presParOf" srcId="{9B8CCDDF-984E-6B4D-9F27-F99CBA56E0E4}" destId="{9D3F4124-B761-4749-81E7-8C03E4B8BA61}" srcOrd="0" destOrd="0" presId="urn:microsoft.com/office/officeart/2005/8/layout/process5"/>
    <dgm:cxn modelId="{8E208CCD-64E7-F34E-9D3B-518D223149D0}" type="presParOf" srcId="{82994CE2-919E-B840-ADF5-30FA0DC749E4}" destId="{831EF374-E194-E64F-B054-2DF4546F5721}" srcOrd="2" destOrd="0" presId="urn:microsoft.com/office/officeart/2005/8/layout/process5"/>
    <dgm:cxn modelId="{4975FA92-8D80-BA45-A9CC-692B22C0A5C6}" type="presParOf" srcId="{82994CE2-919E-B840-ADF5-30FA0DC749E4}" destId="{010EEF88-B84A-2B45-A7F1-8CA42BDC8E0D}" srcOrd="3" destOrd="0" presId="urn:microsoft.com/office/officeart/2005/8/layout/process5"/>
    <dgm:cxn modelId="{13421209-FF50-AB44-9793-5C17D707BC97}" type="presParOf" srcId="{010EEF88-B84A-2B45-A7F1-8CA42BDC8E0D}" destId="{301F141B-67E9-B64A-BEA7-FADA512DDE9C}" srcOrd="0" destOrd="0" presId="urn:microsoft.com/office/officeart/2005/8/layout/process5"/>
    <dgm:cxn modelId="{FEF6F634-264F-9745-AE0F-7B752DEE9278}" type="presParOf" srcId="{82994CE2-919E-B840-ADF5-30FA0DC749E4}" destId="{05991F9B-CA27-884D-A8A9-6E9EDE4938CB}" srcOrd="4" destOrd="0" presId="urn:microsoft.com/office/officeart/2005/8/layout/process5"/>
    <dgm:cxn modelId="{607B067F-CFDA-6C4E-9D02-0474E3DCCA13}" type="presParOf" srcId="{82994CE2-919E-B840-ADF5-30FA0DC749E4}" destId="{648951C6-8084-3E45-86DF-27D575F4E992}" srcOrd="5" destOrd="0" presId="urn:microsoft.com/office/officeart/2005/8/layout/process5"/>
    <dgm:cxn modelId="{BBBD98A9-BBEC-8043-B619-9700F017968A}" type="presParOf" srcId="{648951C6-8084-3E45-86DF-27D575F4E992}" destId="{ADC5DE44-4807-3F46-8BD3-26C1CACAB653}" srcOrd="0" destOrd="0" presId="urn:microsoft.com/office/officeart/2005/8/layout/process5"/>
    <dgm:cxn modelId="{EA80BD26-6450-4C42-8172-F4B059BC8279}" type="presParOf" srcId="{82994CE2-919E-B840-ADF5-30FA0DC749E4}" destId="{21EC3171-65A4-5049-A441-027D42AC1FFB}" srcOrd="6" destOrd="0" presId="urn:microsoft.com/office/officeart/2005/8/layout/process5"/>
    <dgm:cxn modelId="{E747125A-B999-C641-A158-6DD28805FDC9}" type="presParOf" srcId="{82994CE2-919E-B840-ADF5-30FA0DC749E4}" destId="{40E56741-3D80-A34D-8E11-3B784C18189C}" srcOrd="7" destOrd="0" presId="urn:microsoft.com/office/officeart/2005/8/layout/process5"/>
    <dgm:cxn modelId="{918D8F01-60E4-E448-A56E-2E62F1B585CA}" type="presParOf" srcId="{40E56741-3D80-A34D-8E11-3B784C18189C}" destId="{451DB371-E343-1842-A9F7-E95E910BE8D4}" srcOrd="0" destOrd="0" presId="urn:microsoft.com/office/officeart/2005/8/layout/process5"/>
    <dgm:cxn modelId="{5183D122-8767-5B41-98B6-CB10DC12F808}" type="presParOf" srcId="{82994CE2-919E-B840-ADF5-30FA0DC749E4}" destId="{CF502DD6-5C13-124B-936A-9F64E18DB97F}" srcOrd="8" destOrd="0" presId="urn:microsoft.com/office/officeart/2005/8/layout/process5"/>
    <dgm:cxn modelId="{CE18BAB9-2F3E-7245-B8D7-ACF7F658BAA2}" type="presParOf" srcId="{82994CE2-919E-B840-ADF5-30FA0DC749E4}" destId="{F5637EE8-7DEC-8945-AE97-BA0CD4DAFF15}" srcOrd="9" destOrd="0" presId="urn:microsoft.com/office/officeart/2005/8/layout/process5"/>
    <dgm:cxn modelId="{EBFCFEBB-1CC4-474F-9DD9-947336E5B09F}" type="presParOf" srcId="{F5637EE8-7DEC-8945-AE97-BA0CD4DAFF15}" destId="{ACF54E7D-495B-514A-8A51-439689B526DF}" srcOrd="0" destOrd="0" presId="urn:microsoft.com/office/officeart/2005/8/layout/process5"/>
    <dgm:cxn modelId="{B8363E06-A60F-494E-AD47-6129AAB6C7BC}" type="presParOf" srcId="{82994CE2-919E-B840-ADF5-30FA0DC749E4}" destId="{BA311E7A-AB03-2F41-85DC-CFECF2A67FEF}" srcOrd="10" destOrd="0" presId="urn:microsoft.com/office/officeart/2005/8/layout/process5"/>
    <dgm:cxn modelId="{849A3D8F-0D59-5544-9C0B-C2E8F7F0BF01}" type="presParOf" srcId="{82994CE2-919E-B840-ADF5-30FA0DC749E4}" destId="{C7198128-E1CE-764A-A251-0CE5F63D3922}" srcOrd="11" destOrd="0" presId="urn:microsoft.com/office/officeart/2005/8/layout/process5"/>
    <dgm:cxn modelId="{0277E7F8-5F6A-F649-AA37-DA01EF26F31D}" type="presParOf" srcId="{C7198128-E1CE-764A-A251-0CE5F63D3922}" destId="{09528860-3006-3C47-8DD0-D0B1E3D5A397}" srcOrd="0" destOrd="0" presId="urn:microsoft.com/office/officeart/2005/8/layout/process5"/>
    <dgm:cxn modelId="{D345F0D5-D339-204E-A506-41ACF0DB3F41}" type="presParOf" srcId="{82994CE2-919E-B840-ADF5-30FA0DC749E4}" destId="{E4EFFF25-5F2E-2441-BE37-169C5FC9BE3B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3C2D15-B39C-F84C-BECB-57DF6A57C8DD}" type="doc">
      <dgm:prSet loTypeId="urn:microsoft.com/office/officeart/2005/8/layout/hProcess9" loCatId="" qsTypeId="urn:microsoft.com/office/officeart/2005/8/quickstyle/simple5" qsCatId="simple" csTypeId="urn:microsoft.com/office/officeart/2005/8/colors/colorful4" csCatId="colorful" phldr="1"/>
      <dgm:spPr/>
    </dgm:pt>
    <dgm:pt modelId="{25582450-6A9A-1749-B9C0-6EDB56DDE7FA}">
      <dgm:prSet phldrT="[テキスト]" custT="1"/>
      <dgm:spPr/>
      <dgm:t>
        <a:bodyPr/>
        <a:lstStyle/>
        <a:p>
          <a:r>
            <a:rPr kumimoji="1" lang="en-US" altLang="ja-JP" sz="1600" i="0" dirty="0" smtClean="0">
              <a:solidFill>
                <a:schemeClr val="tx1"/>
              </a:solidFill>
              <a:latin typeface="Arial Unicode MS"/>
              <a:cs typeface="Arial Unicode MS"/>
            </a:rPr>
            <a:t>Identify contributing factors</a:t>
          </a:r>
          <a:endParaRPr kumimoji="1" lang="ja-JP" altLang="en-US" sz="1600" i="0" dirty="0">
            <a:solidFill>
              <a:schemeClr val="tx1"/>
            </a:solidFill>
            <a:latin typeface="Arial Unicode MS"/>
            <a:cs typeface="Arial Unicode MS"/>
          </a:endParaRPr>
        </a:p>
      </dgm:t>
    </dgm:pt>
    <dgm:pt modelId="{D5D100E5-EF23-7943-B04D-AA74BE9A2978}" type="parTrans" cxnId="{AB02D913-3BED-5E4B-88AF-CF0165FC5661}">
      <dgm:prSet/>
      <dgm:spPr/>
      <dgm:t>
        <a:bodyPr/>
        <a:lstStyle/>
        <a:p>
          <a:endParaRPr kumimoji="1" lang="ja-JP" altLang="en-US" sz="1600" i="0">
            <a:solidFill>
              <a:schemeClr val="tx1"/>
            </a:solidFill>
          </a:endParaRPr>
        </a:p>
      </dgm:t>
    </dgm:pt>
    <dgm:pt modelId="{B633852E-C68A-E64F-95CA-C7D161B9851C}" type="sibTrans" cxnId="{AB02D913-3BED-5E4B-88AF-CF0165FC5661}">
      <dgm:prSet custT="1"/>
      <dgm:spPr/>
      <dgm:t>
        <a:bodyPr/>
        <a:lstStyle/>
        <a:p>
          <a:endParaRPr kumimoji="1" lang="ja-JP" altLang="en-US" sz="1600" i="0" dirty="0">
            <a:solidFill>
              <a:schemeClr val="tx1"/>
            </a:solidFill>
          </a:endParaRPr>
        </a:p>
      </dgm:t>
    </dgm:pt>
    <dgm:pt modelId="{2BE059CB-5C92-D846-9D73-7EA094E24915}">
      <dgm:prSet phldrT="[テキスト]" custT="1"/>
      <dgm:spPr/>
      <dgm:t>
        <a:bodyPr/>
        <a:lstStyle/>
        <a:p>
          <a:r>
            <a:rPr kumimoji="1" lang="en-US" altLang="ja-JP" sz="1600" i="0" smtClean="0">
              <a:solidFill>
                <a:schemeClr val="tx1"/>
              </a:solidFill>
              <a:latin typeface="Arial Unicode MS"/>
              <a:cs typeface="Arial Unicode MS"/>
            </a:rPr>
            <a:t>Identify measurable data and information</a:t>
          </a:r>
          <a:endParaRPr kumimoji="1" lang="ja-JP" altLang="en-US" sz="1600" i="0" dirty="0">
            <a:solidFill>
              <a:schemeClr val="tx1"/>
            </a:solidFill>
            <a:latin typeface="Arial Unicode MS"/>
            <a:cs typeface="Arial Unicode MS"/>
          </a:endParaRPr>
        </a:p>
      </dgm:t>
    </dgm:pt>
    <dgm:pt modelId="{6A53AC41-ECAF-B54D-A392-F971D5BD00D6}" type="parTrans" cxnId="{A1AFE378-3DD7-EA48-A7FF-0D6B519438E6}">
      <dgm:prSet/>
      <dgm:spPr/>
      <dgm:t>
        <a:bodyPr/>
        <a:lstStyle/>
        <a:p>
          <a:endParaRPr kumimoji="1" lang="ja-JP" altLang="en-US" sz="1600" i="0">
            <a:solidFill>
              <a:schemeClr val="tx1"/>
            </a:solidFill>
          </a:endParaRPr>
        </a:p>
      </dgm:t>
    </dgm:pt>
    <dgm:pt modelId="{BC3606D9-1E79-7546-9A66-179563646516}" type="sibTrans" cxnId="{A1AFE378-3DD7-EA48-A7FF-0D6B519438E6}">
      <dgm:prSet custT="1"/>
      <dgm:spPr/>
      <dgm:t>
        <a:bodyPr/>
        <a:lstStyle/>
        <a:p>
          <a:endParaRPr kumimoji="1" lang="ja-JP" altLang="en-US" sz="1600" i="0">
            <a:solidFill>
              <a:schemeClr val="tx1"/>
            </a:solidFill>
          </a:endParaRPr>
        </a:p>
      </dgm:t>
    </dgm:pt>
    <dgm:pt modelId="{4C99E5A0-EAB2-AF49-AF44-EA49001CD17A}">
      <dgm:prSet phldrT="[テキスト]" custT="1"/>
      <dgm:spPr/>
      <dgm:t>
        <a:bodyPr/>
        <a:lstStyle/>
        <a:p>
          <a:r>
            <a:rPr kumimoji="1" lang="en-US" altLang="ja-JP" sz="1600" i="0" smtClean="0">
              <a:solidFill>
                <a:schemeClr val="tx1"/>
              </a:solidFill>
              <a:latin typeface="Arial Unicode MS"/>
              <a:cs typeface="Arial Unicode MS"/>
            </a:rPr>
            <a:t>Define methodologies for data collection</a:t>
          </a:r>
          <a:endParaRPr kumimoji="1" lang="ja-JP" altLang="en-US" sz="1600" i="0" dirty="0">
            <a:solidFill>
              <a:schemeClr val="tx1"/>
            </a:solidFill>
            <a:latin typeface="Arial Unicode MS"/>
            <a:cs typeface="Arial Unicode MS"/>
          </a:endParaRPr>
        </a:p>
      </dgm:t>
    </dgm:pt>
    <dgm:pt modelId="{483EECB0-73E5-F84A-AC6F-A8BB52D747E1}" type="parTrans" cxnId="{9ED798A5-2D39-7041-A4A5-7C0A93D9826E}">
      <dgm:prSet/>
      <dgm:spPr/>
      <dgm:t>
        <a:bodyPr/>
        <a:lstStyle/>
        <a:p>
          <a:endParaRPr kumimoji="1" lang="ja-JP" altLang="en-US" sz="1600" i="0">
            <a:solidFill>
              <a:schemeClr val="tx1"/>
            </a:solidFill>
          </a:endParaRPr>
        </a:p>
      </dgm:t>
    </dgm:pt>
    <dgm:pt modelId="{0580A055-5E80-CA42-BD64-57DEDF618780}" type="sibTrans" cxnId="{9ED798A5-2D39-7041-A4A5-7C0A93D9826E}">
      <dgm:prSet custT="1"/>
      <dgm:spPr/>
      <dgm:t>
        <a:bodyPr/>
        <a:lstStyle/>
        <a:p>
          <a:endParaRPr kumimoji="1" lang="ja-JP" altLang="en-US" sz="1600" i="0">
            <a:solidFill>
              <a:schemeClr val="tx1"/>
            </a:solidFill>
          </a:endParaRPr>
        </a:p>
      </dgm:t>
    </dgm:pt>
    <dgm:pt modelId="{722E863A-6F86-1E41-B49A-25FC810505FE}">
      <dgm:prSet phldrT="[テキスト]" custT="1"/>
      <dgm:spPr/>
      <dgm:t>
        <a:bodyPr/>
        <a:lstStyle/>
        <a:p>
          <a:r>
            <a:rPr kumimoji="1" lang="en-US" altLang="ja-JP" sz="1600" i="0" smtClean="0">
              <a:solidFill>
                <a:schemeClr val="tx1"/>
              </a:solidFill>
              <a:latin typeface="Arial Unicode MS"/>
              <a:cs typeface="Arial Unicode MS"/>
            </a:rPr>
            <a:t>Conduct data collection</a:t>
          </a:r>
          <a:endParaRPr kumimoji="1" lang="ja-JP" altLang="en-US" sz="1600" i="0" dirty="0">
            <a:solidFill>
              <a:schemeClr val="tx1"/>
            </a:solidFill>
            <a:latin typeface="Arial Unicode MS"/>
            <a:cs typeface="Arial Unicode MS"/>
          </a:endParaRPr>
        </a:p>
      </dgm:t>
    </dgm:pt>
    <dgm:pt modelId="{22E08013-0CB1-A847-9602-CEA1FC80F939}" type="parTrans" cxnId="{24EA1289-DA9C-DA4A-AA0D-BE140A1CD8EE}">
      <dgm:prSet/>
      <dgm:spPr/>
      <dgm:t>
        <a:bodyPr/>
        <a:lstStyle/>
        <a:p>
          <a:endParaRPr kumimoji="1" lang="ja-JP" altLang="en-US" sz="1600" i="0">
            <a:solidFill>
              <a:schemeClr val="tx1"/>
            </a:solidFill>
          </a:endParaRPr>
        </a:p>
      </dgm:t>
    </dgm:pt>
    <dgm:pt modelId="{4E572437-296C-234D-A8F3-B5C8253845D6}" type="sibTrans" cxnId="{24EA1289-DA9C-DA4A-AA0D-BE140A1CD8EE}">
      <dgm:prSet custT="1"/>
      <dgm:spPr/>
      <dgm:t>
        <a:bodyPr/>
        <a:lstStyle/>
        <a:p>
          <a:endParaRPr kumimoji="1" lang="ja-JP" altLang="en-US" sz="1600" i="0">
            <a:solidFill>
              <a:schemeClr val="tx1"/>
            </a:solidFill>
          </a:endParaRPr>
        </a:p>
      </dgm:t>
    </dgm:pt>
    <dgm:pt modelId="{9416ED4C-9862-4F45-8932-9D5885EC0E67}">
      <dgm:prSet phldrT="[テキスト]" custT="1"/>
      <dgm:spPr/>
      <dgm:t>
        <a:bodyPr/>
        <a:lstStyle/>
        <a:p>
          <a:r>
            <a:rPr kumimoji="1" lang="en-US" altLang="ja-JP" sz="1600" i="0" smtClean="0">
              <a:solidFill>
                <a:schemeClr val="tx1"/>
              </a:solidFill>
              <a:latin typeface="Arial Unicode MS"/>
              <a:cs typeface="Arial Unicode MS"/>
            </a:rPr>
            <a:t>Develop a calculation table</a:t>
          </a:r>
          <a:endParaRPr kumimoji="1" lang="ja-JP" altLang="en-US" sz="1600" i="0" dirty="0">
            <a:solidFill>
              <a:schemeClr val="tx1"/>
            </a:solidFill>
            <a:latin typeface="Arial Unicode MS"/>
            <a:cs typeface="Arial Unicode MS"/>
          </a:endParaRPr>
        </a:p>
      </dgm:t>
    </dgm:pt>
    <dgm:pt modelId="{E6C10157-FC64-9F4C-8DF6-11E19548359D}" type="parTrans" cxnId="{0EE4C97B-BEAA-1446-AD2F-8A2256D7A253}">
      <dgm:prSet/>
      <dgm:spPr/>
      <dgm:t>
        <a:bodyPr/>
        <a:lstStyle/>
        <a:p>
          <a:endParaRPr kumimoji="1" lang="ja-JP" altLang="en-US" sz="1600" i="0">
            <a:solidFill>
              <a:schemeClr val="tx1"/>
            </a:solidFill>
          </a:endParaRPr>
        </a:p>
      </dgm:t>
    </dgm:pt>
    <dgm:pt modelId="{B1FC7A7A-C824-0141-B7BD-9E38CD687EA1}" type="sibTrans" cxnId="{0EE4C97B-BEAA-1446-AD2F-8A2256D7A253}">
      <dgm:prSet custT="1"/>
      <dgm:spPr/>
      <dgm:t>
        <a:bodyPr/>
        <a:lstStyle/>
        <a:p>
          <a:endParaRPr kumimoji="1" lang="ja-JP" altLang="en-US" sz="1600" i="0">
            <a:solidFill>
              <a:schemeClr val="tx1"/>
            </a:solidFill>
          </a:endParaRPr>
        </a:p>
      </dgm:t>
    </dgm:pt>
    <dgm:pt modelId="{84905002-1A3C-F345-B787-AD334F84ED28}">
      <dgm:prSet phldrT="[テキスト]" custT="1"/>
      <dgm:spPr/>
      <dgm:t>
        <a:bodyPr/>
        <a:lstStyle/>
        <a:p>
          <a:r>
            <a:rPr kumimoji="1" lang="en-US" altLang="ja-JP" sz="1600" i="0" dirty="0" smtClean="0">
              <a:solidFill>
                <a:schemeClr val="tx1"/>
              </a:solidFill>
              <a:latin typeface="Arial Unicode MS"/>
              <a:cs typeface="Arial Unicode MS"/>
            </a:rPr>
            <a:t>Develop Pareto chart</a:t>
          </a:r>
          <a:endParaRPr kumimoji="1" lang="ja-JP" altLang="en-US" sz="1600" i="0" dirty="0">
            <a:solidFill>
              <a:schemeClr val="tx1"/>
            </a:solidFill>
            <a:latin typeface="Arial Unicode MS"/>
            <a:cs typeface="Arial Unicode MS"/>
          </a:endParaRPr>
        </a:p>
      </dgm:t>
    </dgm:pt>
    <dgm:pt modelId="{A5EC39FF-B75B-8D4D-A487-F74ACC242AF1}" type="parTrans" cxnId="{7198C343-F93E-6142-AE52-6184CAA64160}">
      <dgm:prSet/>
      <dgm:spPr/>
      <dgm:t>
        <a:bodyPr/>
        <a:lstStyle/>
        <a:p>
          <a:endParaRPr kumimoji="1" lang="ja-JP" altLang="en-US" sz="1600" i="0">
            <a:solidFill>
              <a:schemeClr val="tx1"/>
            </a:solidFill>
          </a:endParaRPr>
        </a:p>
      </dgm:t>
    </dgm:pt>
    <dgm:pt modelId="{7DB5B928-8578-5245-8CA2-89358B667A3C}" type="sibTrans" cxnId="{7198C343-F93E-6142-AE52-6184CAA64160}">
      <dgm:prSet custT="1"/>
      <dgm:spPr/>
      <dgm:t>
        <a:bodyPr/>
        <a:lstStyle/>
        <a:p>
          <a:endParaRPr kumimoji="1" lang="ja-JP" altLang="en-US" sz="1600" i="0" dirty="0">
            <a:solidFill>
              <a:schemeClr val="tx1"/>
            </a:solidFill>
          </a:endParaRPr>
        </a:p>
      </dgm:t>
    </dgm:pt>
    <dgm:pt modelId="{1A21F2CB-0B4B-F146-B2B0-6BDF1ECE4E7F}">
      <dgm:prSet phldrT="[テキスト]" custT="1"/>
      <dgm:spPr/>
      <dgm:t>
        <a:bodyPr/>
        <a:lstStyle/>
        <a:p>
          <a:r>
            <a:rPr kumimoji="1" lang="en-US" altLang="ja-JP" sz="1600" i="0" smtClean="0">
              <a:solidFill>
                <a:schemeClr val="tx1"/>
              </a:solidFill>
              <a:latin typeface="Arial Unicode MS"/>
              <a:cs typeface="Arial Unicode MS"/>
            </a:rPr>
            <a:t>Set target</a:t>
          </a:r>
          <a:endParaRPr kumimoji="1" lang="ja-JP" altLang="en-US" sz="1600" i="0" dirty="0">
            <a:solidFill>
              <a:schemeClr val="tx1"/>
            </a:solidFill>
            <a:latin typeface="Arial Unicode MS"/>
            <a:cs typeface="Arial Unicode MS"/>
          </a:endParaRPr>
        </a:p>
      </dgm:t>
    </dgm:pt>
    <dgm:pt modelId="{E0B4CA22-64FB-B544-8D43-4CA80DFC90C1}" type="parTrans" cxnId="{E0A9E6FB-11F1-B842-8EAB-923FECBE85F8}">
      <dgm:prSet/>
      <dgm:spPr/>
      <dgm:t>
        <a:bodyPr/>
        <a:lstStyle/>
        <a:p>
          <a:endParaRPr kumimoji="1" lang="ja-JP" altLang="en-US" sz="1600" i="0">
            <a:solidFill>
              <a:schemeClr val="tx1"/>
            </a:solidFill>
          </a:endParaRPr>
        </a:p>
      </dgm:t>
    </dgm:pt>
    <dgm:pt modelId="{6B39D596-0338-B74D-9D6C-65E41A065A88}" type="sibTrans" cxnId="{E0A9E6FB-11F1-B842-8EAB-923FECBE85F8}">
      <dgm:prSet/>
      <dgm:spPr/>
      <dgm:t>
        <a:bodyPr/>
        <a:lstStyle/>
        <a:p>
          <a:endParaRPr kumimoji="1" lang="ja-JP" altLang="en-US" sz="1600" i="0">
            <a:solidFill>
              <a:schemeClr val="tx1"/>
            </a:solidFill>
          </a:endParaRPr>
        </a:p>
      </dgm:t>
    </dgm:pt>
    <dgm:pt modelId="{89AC474E-D767-BD4E-8808-E3B05C902B01}" type="pres">
      <dgm:prSet presAssocID="{5A3C2D15-B39C-F84C-BECB-57DF6A57C8DD}" presName="CompostProcess" presStyleCnt="0">
        <dgm:presLayoutVars>
          <dgm:dir/>
          <dgm:resizeHandles val="exact"/>
        </dgm:presLayoutVars>
      </dgm:prSet>
      <dgm:spPr/>
    </dgm:pt>
    <dgm:pt modelId="{9F488E94-BD26-204D-8B9B-579F032D043E}" type="pres">
      <dgm:prSet presAssocID="{5A3C2D15-B39C-F84C-BECB-57DF6A57C8DD}" presName="arrow" presStyleLbl="bgShp" presStyleIdx="0" presStyleCnt="1"/>
      <dgm:spPr/>
    </dgm:pt>
    <dgm:pt modelId="{5313FA9A-4AA1-0847-8B2F-7695C5D24926}" type="pres">
      <dgm:prSet presAssocID="{5A3C2D15-B39C-F84C-BECB-57DF6A57C8DD}" presName="linearProcess" presStyleCnt="0"/>
      <dgm:spPr/>
    </dgm:pt>
    <dgm:pt modelId="{5859B42A-AD8E-0B46-B0F5-03AE5D084314}" type="pres">
      <dgm:prSet presAssocID="{25582450-6A9A-1749-B9C0-6EDB56DDE7FA}" presName="tex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DC31F33-865D-2548-8D55-5C33E1201524}" type="pres">
      <dgm:prSet presAssocID="{B633852E-C68A-E64F-95CA-C7D161B9851C}" presName="sibTrans" presStyleCnt="0"/>
      <dgm:spPr/>
    </dgm:pt>
    <dgm:pt modelId="{4B8AE1BC-7D2F-4747-AF9E-20E1D6362AD7}" type="pres">
      <dgm:prSet presAssocID="{2BE059CB-5C92-D846-9D73-7EA094E24915}" presName="text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4A6E190-2672-8949-B8E3-1193498428DF}" type="pres">
      <dgm:prSet presAssocID="{BC3606D9-1E79-7546-9A66-179563646516}" presName="sibTrans" presStyleCnt="0"/>
      <dgm:spPr/>
    </dgm:pt>
    <dgm:pt modelId="{D6DD2977-D98E-ED46-8805-9CE6655468ED}" type="pres">
      <dgm:prSet presAssocID="{4C99E5A0-EAB2-AF49-AF44-EA49001CD17A}" presName="text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01C54A0-5543-B143-BEA5-BE42C3581DAA}" type="pres">
      <dgm:prSet presAssocID="{0580A055-5E80-CA42-BD64-57DEDF618780}" presName="sibTrans" presStyleCnt="0"/>
      <dgm:spPr/>
    </dgm:pt>
    <dgm:pt modelId="{01FCF8DA-2F63-1D41-A2FD-D67B89D11FCC}" type="pres">
      <dgm:prSet presAssocID="{722E863A-6F86-1E41-B49A-25FC810505FE}" presName="text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EA71451-F4BD-4F4A-A114-B518834AB6B5}" type="pres">
      <dgm:prSet presAssocID="{4E572437-296C-234D-A8F3-B5C8253845D6}" presName="sibTrans" presStyleCnt="0"/>
      <dgm:spPr/>
    </dgm:pt>
    <dgm:pt modelId="{A6EFC13F-045D-7B42-8670-1F91DBFD3BA0}" type="pres">
      <dgm:prSet presAssocID="{9416ED4C-9862-4F45-8932-9D5885EC0E67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2D5D326-B1E1-A04C-B181-F47920182CBD}" type="pres">
      <dgm:prSet presAssocID="{B1FC7A7A-C824-0141-B7BD-9E38CD687EA1}" presName="sibTrans" presStyleCnt="0"/>
      <dgm:spPr/>
    </dgm:pt>
    <dgm:pt modelId="{3044F8F2-7CC7-D440-BA07-74D6E720DF56}" type="pres">
      <dgm:prSet presAssocID="{84905002-1A3C-F345-B787-AD334F84ED28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6325DB6-0635-9E44-90F6-C1FE6387068C}" type="pres">
      <dgm:prSet presAssocID="{7DB5B928-8578-5245-8CA2-89358B667A3C}" presName="sibTrans" presStyleCnt="0"/>
      <dgm:spPr/>
    </dgm:pt>
    <dgm:pt modelId="{17570E46-3FF0-2C45-ACBE-11F158E60A4C}" type="pres">
      <dgm:prSet presAssocID="{1A21F2CB-0B4B-F146-B2B0-6BDF1ECE4E7F}" presName="tex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03CB4FD-B5A5-224D-B863-5F48CD7F8AFF}" type="presOf" srcId="{722E863A-6F86-1E41-B49A-25FC810505FE}" destId="{01FCF8DA-2F63-1D41-A2FD-D67B89D11FCC}" srcOrd="0" destOrd="0" presId="urn:microsoft.com/office/officeart/2005/8/layout/hProcess9"/>
    <dgm:cxn modelId="{0EE4C97B-BEAA-1446-AD2F-8A2256D7A253}" srcId="{5A3C2D15-B39C-F84C-BECB-57DF6A57C8DD}" destId="{9416ED4C-9862-4F45-8932-9D5885EC0E67}" srcOrd="4" destOrd="0" parTransId="{E6C10157-FC64-9F4C-8DF6-11E19548359D}" sibTransId="{B1FC7A7A-C824-0141-B7BD-9E38CD687EA1}"/>
    <dgm:cxn modelId="{7198C343-F93E-6142-AE52-6184CAA64160}" srcId="{5A3C2D15-B39C-F84C-BECB-57DF6A57C8DD}" destId="{84905002-1A3C-F345-B787-AD334F84ED28}" srcOrd="5" destOrd="0" parTransId="{A5EC39FF-B75B-8D4D-A487-F74ACC242AF1}" sibTransId="{7DB5B928-8578-5245-8CA2-89358B667A3C}"/>
    <dgm:cxn modelId="{0F3BC70F-FF37-0345-A0A7-7C1978EEB36F}" type="presOf" srcId="{9416ED4C-9862-4F45-8932-9D5885EC0E67}" destId="{A6EFC13F-045D-7B42-8670-1F91DBFD3BA0}" srcOrd="0" destOrd="0" presId="urn:microsoft.com/office/officeart/2005/8/layout/hProcess9"/>
    <dgm:cxn modelId="{AB02D913-3BED-5E4B-88AF-CF0165FC5661}" srcId="{5A3C2D15-B39C-F84C-BECB-57DF6A57C8DD}" destId="{25582450-6A9A-1749-B9C0-6EDB56DDE7FA}" srcOrd="0" destOrd="0" parTransId="{D5D100E5-EF23-7943-B04D-AA74BE9A2978}" sibTransId="{B633852E-C68A-E64F-95CA-C7D161B9851C}"/>
    <dgm:cxn modelId="{A022D51B-28F6-EA4A-B55F-8385658EACCF}" type="presOf" srcId="{5A3C2D15-B39C-F84C-BECB-57DF6A57C8DD}" destId="{89AC474E-D767-BD4E-8808-E3B05C902B01}" srcOrd="0" destOrd="0" presId="urn:microsoft.com/office/officeart/2005/8/layout/hProcess9"/>
    <dgm:cxn modelId="{850A17C0-D034-424C-B879-AA228477DD53}" type="presOf" srcId="{1A21F2CB-0B4B-F146-B2B0-6BDF1ECE4E7F}" destId="{17570E46-3FF0-2C45-ACBE-11F158E60A4C}" srcOrd="0" destOrd="0" presId="urn:microsoft.com/office/officeart/2005/8/layout/hProcess9"/>
    <dgm:cxn modelId="{9ED798A5-2D39-7041-A4A5-7C0A93D9826E}" srcId="{5A3C2D15-B39C-F84C-BECB-57DF6A57C8DD}" destId="{4C99E5A0-EAB2-AF49-AF44-EA49001CD17A}" srcOrd="2" destOrd="0" parTransId="{483EECB0-73E5-F84A-AC6F-A8BB52D747E1}" sibTransId="{0580A055-5E80-CA42-BD64-57DEDF618780}"/>
    <dgm:cxn modelId="{A1AFE378-3DD7-EA48-A7FF-0D6B519438E6}" srcId="{5A3C2D15-B39C-F84C-BECB-57DF6A57C8DD}" destId="{2BE059CB-5C92-D846-9D73-7EA094E24915}" srcOrd="1" destOrd="0" parTransId="{6A53AC41-ECAF-B54D-A392-F971D5BD00D6}" sibTransId="{BC3606D9-1E79-7546-9A66-179563646516}"/>
    <dgm:cxn modelId="{CF2F936C-0198-C64C-97A8-D6137FC51BB9}" type="presOf" srcId="{25582450-6A9A-1749-B9C0-6EDB56DDE7FA}" destId="{5859B42A-AD8E-0B46-B0F5-03AE5D084314}" srcOrd="0" destOrd="0" presId="urn:microsoft.com/office/officeart/2005/8/layout/hProcess9"/>
    <dgm:cxn modelId="{405F2D1D-3876-A04D-85B5-BB606E66247C}" type="presOf" srcId="{84905002-1A3C-F345-B787-AD334F84ED28}" destId="{3044F8F2-7CC7-D440-BA07-74D6E720DF56}" srcOrd="0" destOrd="0" presId="urn:microsoft.com/office/officeart/2005/8/layout/hProcess9"/>
    <dgm:cxn modelId="{581F1C8B-055C-5844-8033-A3C96F7D02B9}" type="presOf" srcId="{4C99E5A0-EAB2-AF49-AF44-EA49001CD17A}" destId="{D6DD2977-D98E-ED46-8805-9CE6655468ED}" srcOrd="0" destOrd="0" presId="urn:microsoft.com/office/officeart/2005/8/layout/hProcess9"/>
    <dgm:cxn modelId="{E0A9E6FB-11F1-B842-8EAB-923FECBE85F8}" srcId="{5A3C2D15-B39C-F84C-BECB-57DF6A57C8DD}" destId="{1A21F2CB-0B4B-F146-B2B0-6BDF1ECE4E7F}" srcOrd="6" destOrd="0" parTransId="{E0B4CA22-64FB-B544-8D43-4CA80DFC90C1}" sibTransId="{6B39D596-0338-B74D-9D6C-65E41A065A88}"/>
    <dgm:cxn modelId="{AC08A7CF-6FAE-8B46-A4AD-D16B17C9CFD7}" type="presOf" srcId="{2BE059CB-5C92-D846-9D73-7EA094E24915}" destId="{4B8AE1BC-7D2F-4747-AF9E-20E1D6362AD7}" srcOrd="0" destOrd="0" presId="urn:microsoft.com/office/officeart/2005/8/layout/hProcess9"/>
    <dgm:cxn modelId="{24EA1289-DA9C-DA4A-AA0D-BE140A1CD8EE}" srcId="{5A3C2D15-B39C-F84C-BECB-57DF6A57C8DD}" destId="{722E863A-6F86-1E41-B49A-25FC810505FE}" srcOrd="3" destOrd="0" parTransId="{22E08013-0CB1-A847-9602-CEA1FC80F939}" sibTransId="{4E572437-296C-234D-A8F3-B5C8253845D6}"/>
    <dgm:cxn modelId="{4B3EF2DC-9D29-D242-A34C-4A4D8D00F2A9}" type="presParOf" srcId="{89AC474E-D767-BD4E-8808-E3B05C902B01}" destId="{9F488E94-BD26-204D-8B9B-579F032D043E}" srcOrd="0" destOrd="0" presId="urn:microsoft.com/office/officeart/2005/8/layout/hProcess9"/>
    <dgm:cxn modelId="{9ADB87D1-FB06-E042-A6A4-4BD457E4CC1B}" type="presParOf" srcId="{89AC474E-D767-BD4E-8808-E3B05C902B01}" destId="{5313FA9A-4AA1-0847-8B2F-7695C5D24926}" srcOrd="1" destOrd="0" presId="urn:microsoft.com/office/officeart/2005/8/layout/hProcess9"/>
    <dgm:cxn modelId="{5BBEB980-CB57-A544-9F01-A1BEF1E9FC20}" type="presParOf" srcId="{5313FA9A-4AA1-0847-8B2F-7695C5D24926}" destId="{5859B42A-AD8E-0B46-B0F5-03AE5D084314}" srcOrd="0" destOrd="0" presId="urn:microsoft.com/office/officeart/2005/8/layout/hProcess9"/>
    <dgm:cxn modelId="{BEF0046A-066A-8B41-9EDE-053051BBF02B}" type="presParOf" srcId="{5313FA9A-4AA1-0847-8B2F-7695C5D24926}" destId="{7DC31F33-865D-2548-8D55-5C33E1201524}" srcOrd="1" destOrd="0" presId="urn:microsoft.com/office/officeart/2005/8/layout/hProcess9"/>
    <dgm:cxn modelId="{2FB9E21A-6530-6146-8877-2481E38478CF}" type="presParOf" srcId="{5313FA9A-4AA1-0847-8B2F-7695C5D24926}" destId="{4B8AE1BC-7D2F-4747-AF9E-20E1D6362AD7}" srcOrd="2" destOrd="0" presId="urn:microsoft.com/office/officeart/2005/8/layout/hProcess9"/>
    <dgm:cxn modelId="{35BD716D-2BFF-F44F-B72D-E94E8055ADAB}" type="presParOf" srcId="{5313FA9A-4AA1-0847-8B2F-7695C5D24926}" destId="{24A6E190-2672-8949-B8E3-1193498428DF}" srcOrd="3" destOrd="0" presId="urn:microsoft.com/office/officeart/2005/8/layout/hProcess9"/>
    <dgm:cxn modelId="{9126567F-ABFF-6946-A212-1064FEC02E11}" type="presParOf" srcId="{5313FA9A-4AA1-0847-8B2F-7695C5D24926}" destId="{D6DD2977-D98E-ED46-8805-9CE6655468ED}" srcOrd="4" destOrd="0" presId="urn:microsoft.com/office/officeart/2005/8/layout/hProcess9"/>
    <dgm:cxn modelId="{0754C977-7469-6341-A759-A2B46E38C4E3}" type="presParOf" srcId="{5313FA9A-4AA1-0847-8B2F-7695C5D24926}" destId="{301C54A0-5543-B143-BEA5-BE42C3581DAA}" srcOrd="5" destOrd="0" presId="urn:microsoft.com/office/officeart/2005/8/layout/hProcess9"/>
    <dgm:cxn modelId="{79F0ED70-FA8A-AD4E-8543-C24B103A89F4}" type="presParOf" srcId="{5313FA9A-4AA1-0847-8B2F-7695C5D24926}" destId="{01FCF8DA-2F63-1D41-A2FD-D67B89D11FCC}" srcOrd="6" destOrd="0" presId="urn:microsoft.com/office/officeart/2005/8/layout/hProcess9"/>
    <dgm:cxn modelId="{C452E277-FE13-D44B-8011-00006E296454}" type="presParOf" srcId="{5313FA9A-4AA1-0847-8B2F-7695C5D24926}" destId="{6EA71451-F4BD-4F4A-A114-B518834AB6B5}" srcOrd="7" destOrd="0" presId="urn:microsoft.com/office/officeart/2005/8/layout/hProcess9"/>
    <dgm:cxn modelId="{AFC35553-F70E-7F4B-B411-FE043B8FEFAD}" type="presParOf" srcId="{5313FA9A-4AA1-0847-8B2F-7695C5D24926}" destId="{A6EFC13F-045D-7B42-8670-1F91DBFD3BA0}" srcOrd="8" destOrd="0" presId="urn:microsoft.com/office/officeart/2005/8/layout/hProcess9"/>
    <dgm:cxn modelId="{105737A9-6063-CB42-8CB1-B98FF8369917}" type="presParOf" srcId="{5313FA9A-4AA1-0847-8B2F-7695C5D24926}" destId="{12D5D326-B1E1-A04C-B181-F47920182CBD}" srcOrd="9" destOrd="0" presId="urn:microsoft.com/office/officeart/2005/8/layout/hProcess9"/>
    <dgm:cxn modelId="{172E4182-6054-C447-862E-88FDED8A4771}" type="presParOf" srcId="{5313FA9A-4AA1-0847-8B2F-7695C5D24926}" destId="{3044F8F2-7CC7-D440-BA07-74D6E720DF56}" srcOrd="10" destOrd="0" presId="urn:microsoft.com/office/officeart/2005/8/layout/hProcess9"/>
    <dgm:cxn modelId="{B04E3F6C-8DCC-D34E-AFEF-520274E74359}" type="presParOf" srcId="{5313FA9A-4AA1-0847-8B2F-7695C5D24926}" destId="{E6325DB6-0635-9E44-90F6-C1FE6387068C}" srcOrd="11" destOrd="0" presId="urn:microsoft.com/office/officeart/2005/8/layout/hProcess9"/>
    <dgm:cxn modelId="{79181466-0F05-0E43-B6DB-E0EA3FA98CBE}" type="presParOf" srcId="{5313FA9A-4AA1-0847-8B2F-7695C5D24926}" destId="{17570E46-3FF0-2C45-ACBE-11F158E60A4C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06A7BF-BC80-9644-BD3C-DB9335083210}">
      <dsp:nvSpPr>
        <dsp:cNvPr id="0" name=""/>
        <dsp:cNvSpPr/>
      </dsp:nvSpPr>
      <dsp:spPr>
        <a:xfrm>
          <a:off x="441084" y="1489"/>
          <a:ext cx="2439783" cy="14713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i="1" kern="1200" smtClean="0">
              <a:solidFill>
                <a:schemeClr val="tx1"/>
              </a:solidFill>
              <a:latin typeface="Arial Unicode MS"/>
              <a:cs typeface="Arial Unicode MS"/>
            </a:rPr>
            <a:t>Identify contributing factors</a:t>
          </a:r>
          <a:endParaRPr kumimoji="1" lang="ja-JP" altLang="en-US" sz="2400" i="1" kern="1200" dirty="0">
            <a:solidFill>
              <a:schemeClr val="tx1"/>
            </a:solidFill>
            <a:latin typeface="Arial Unicode MS"/>
            <a:cs typeface="Arial Unicode MS"/>
          </a:endParaRPr>
        </a:p>
      </dsp:txBody>
      <dsp:txXfrm>
        <a:off x="484177" y="44582"/>
        <a:ext cx="2353597" cy="1385128"/>
      </dsp:txXfrm>
    </dsp:sp>
    <dsp:sp modelId="{9B8CCDDF-984E-6B4D-9F27-F99CBA56E0E4}">
      <dsp:nvSpPr>
        <dsp:cNvPr id="0" name=""/>
        <dsp:cNvSpPr/>
      </dsp:nvSpPr>
      <dsp:spPr>
        <a:xfrm>
          <a:off x="2954738" y="633056"/>
          <a:ext cx="177959" cy="20817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0" kern="1200" dirty="0">
            <a:solidFill>
              <a:schemeClr val="tx1"/>
            </a:solidFill>
          </a:endParaRPr>
        </a:p>
      </dsp:txBody>
      <dsp:txXfrm>
        <a:off x="2954738" y="674692"/>
        <a:ext cx="124571" cy="124907"/>
      </dsp:txXfrm>
    </dsp:sp>
    <dsp:sp modelId="{831EF374-E194-E64F-B054-2DF4546F5721}">
      <dsp:nvSpPr>
        <dsp:cNvPr id="0" name=""/>
        <dsp:cNvSpPr/>
      </dsp:nvSpPr>
      <dsp:spPr>
        <a:xfrm>
          <a:off x="3216641" y="1489"/>
          <a:ext cx="2439783" cy="14713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744129"/>
                <a:satOff val="4483"/>
                <a:lumOff val="35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744129"/>
                <a:satOff val="4483"/>
                <a:lumOff val="35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i="1" kern="1200" smtClean="0">
              <a:solidFill>
                <a:schemeClr val="tx1"/>
              </a:solidFill>
              <a:latin typeface="Arial Unicode MS"/>
              <a:cs typeface="Arial Unicode MS"/>
            </a:rPr>
            <a:t>Identify measurable data and information</a:t>
          </a:r>
          <a:endParaRPr kumimoji="1" lang="ja-JP" altLang="en-US" sz="2400" i="1" kern="1200" dirty="0">
            <a:solidFill>
              <a:schemeClr val="tx1"/>
            </a:solidFill>
            <a:latin typeface="Arial Unicode MS"/>
            <a:cs typeface="Arial Unicode MS"/>
          </a:endParaRPr>
        </a:p>
      </dsp:txBody>
      <dsp:txXfrm>
        <a:off x="3259734" y="44582"/>
        <a:ext cx="2353597" cy="1385128"/>
      </dsp:txXfrm>
    </dsp:sp>
    <dsp:sp modelId="{010EEF88-B84A-2B45-A7F1-8CA42BDC8E0D}">
      <dsp:nvSpPr>
        <dsp:cNvPr id="0" name=""/>
        <dsp:cNvSpPr/>
      </dsp:nvSpPr>
      <dsp:spPr>
        <a:xfrm>
          <a:off x="5730294" y="633056"/>
          <a:ext cx="177959" cy="20817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892954"/>
                <a:satOff val="5380"/>
                <a:lumOff val="431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892954"/>
                <a:satOff val="5380"/>
                <a:lumOff val="431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0" kern="1200">
            <a:solidFill>
              <a:schemeClr val="tx1"/>
            </a:solidFill>
          </a:endParaRPr>
        </a:p>
      </dsp:txBody>
      <dsp:txXfrm>
        <a:off x="5730294" y="674692"/>
        <a:ext cx="124571" cy="124907"/>
      </dsp:txXfrm>
    </dsp:sp>
    <dsp:sp modelId="{05991F9B-CA27-884D-A8A9-6E9EDE4938CB}">
      <dsp:nvSpPr>
        <dsp:cNvPr id="0" name=""/>
        <dsp:cNvSpPr/>
      </dsp:nvSpPr>
      <dsp:spPr>
        <a:xfrm>
          <a:off x="5992197" y="1489"/>
          <a:ext cx="2439783" cy="14713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i="1" kern="1200" smtClean="0">
              <a:solidFill>
                <a:schemeClr val="tx1"/>
              </a:solidFill>
              <a:latin typeface="Arial Unicode MS"/>
              <a:cs typeface="Arial Unicode MS"/>
            </a:rPr>
            <a:t>Define methodologies for data collection</a:t>
          </a:r>
          <a:endParaRPr kumimoji="1" lang="ja-JP" altLang="en-US" sz="2400" i="1" kern="1200" dirty="0">
            <a:solidFill>
              <a:schemeClr val="tx1"/>
            </a:solidFill>
            <a:latin typeface="Arial Unicode MS"/>
            <a:cs typeface="Arial Unicode MS"/>
          </a:endParaRPr>
        </a:p>
      </dsp:txBody>
      <dsp:txXfrm>
        <a:off x="6035290" y="44582"/>
        <a:ext cx="2353597" cy="1385128"/>
      </dsp:txXfrm>
    </dsp:sp>
    <dsp:sp modelId="{648951C6-8084-3E45-86DF-27D575F4E992}">
      <dsp:nvSpPr>
        <dsp:cNvPr id="0" name=""/>
        <dsp:cNvSpPr/>
      </dsp:nvSpPr>
      <dsp:spPr>
        <a:xfrm rot="5400000">
          <a:off x="7123109" y="1531563"/>
          <a:ext cx="177959" cy="20817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1785909"/>
                <a:satOff val="10760"/>
                <a:lumOff val="86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1785909"/>
                <a:satOff val="10760"/>
                <a:lumOff val="86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0" kern="1200">
            <a:solidFill>
              <a:schemeClr val="tx1"/>
            </a:solidFill>
          </a:endParaRPr>
        </a:p>
      </dsp:txBody>
      <dsp:txXfrm rot="-5400000">
        <a:off x="7149635" y="1546673"/>
        <a:ext cx="124907" cy="124571"/>
      </dsp:txXfrm>
    </dsp:sp>
    <dsp:sp modelId="{21EC3171-65A4-5049-A441-027D42AC1FFB}">
      <dsp:nvSpPr>
        <dsp:cNvPr id="0" name=""/>
        <dsp:cNvSpPr/>
      </dsp:nvSpPr>
      <dsp:spPr>
        <a:xfrm>
          <a:off x="5992197" y="1808576"/>
          <a:ext cx="2439783" cy="14713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232386"/>
                <a:satOff val="13449"/>
                <a:lumOff val="107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2232386"/>
                <a:satOff val="13449"/>
                <a:lumOff val="107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i="1" kern="1200" smtClean="0">
              <a:solidFill>
                <a:schemeClr val="tx1"/>
              </a:solidFill>
              <a:latin typeface="Arial Unicode MS"/>
              <a:cs typeface="Arial Unicode MS"/>
            </a:rPr>
            <a:t>Conduct data collection</a:t>
          </a:r>
          <a:endParaRPr kumimoji="1" lang="ja-JP" altLang="en-US" sz="2400" i="1" kern="1200" dirty="0">
            <a:solidFill>
              <a:schemeClr val="tx1"/>
            </a:solidFill>
            <a:latin typeface="Arial Unicode MS"/>
            <a:cs typeface="Arial Unicode MS"/>
          </a:endParaRPr>
        </a:p>
      </dsp:txBody>
      <dsp:txXfrm>
        <a:off x="6035290" y="1851669"/>
        <a:ext cx="2353597" cy="1385128"/>
      </dsp:txXfrm>
    </dsp:sp>
    <dsp:sp modelId="{40E56741-3D80-A34D-8E11-3B784C18189C}">
      <dsp:nvSpPr>
        <dsp:cNvPr id="0" name=""/>
        <dsp:cNvSpPr/>
      </dsp:nvSpPr>
      <dsp:spPr>
        <a:xfrm rot="10800000">
          <a:off x="5740368" y="2440143"/>
          <a:ext cx="177959" cy="20817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2678863"/>
                <a:satOff val="16139"/>
                <a:lumOff val="129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2678863"/>
                <a:satOff val="16139"/>
                <a:lumOff val="129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0" kern="1200">
            <a:solidFill>
              <a:schemeClr val="tx1"/>
            </a:solidFill>
          </a:endParaRPr>
        </a:p>
      </dsp:txBody>
      <dsp:txXfrm rot="10800000">
        <a:off x="5793756" y="2481779"/>
        <a:ext cx="124571" cy="124907"/>
      </dsp:txXfrm>
    </dsp:sp>
    <dsp:sp modelId="{CF502DD6-5C13-124B-936A-9F64E18DB97F}">
      <dsp:nvSpPr>
        <dsp:cNvPr id="0" name=""/>
        <dsp:cNvSpPr/>
      </dsp:nvSpPr>
      <dsp:spPr>
        <a:xfrm>
          <a:off x="3216641" y="1808576"/>
          <a:ext cx="2439783" cy="14713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976514"/>
                <a:satOff val="17933"/>
                <a:lumOff val="143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2976514"/>
                <a:satOff val="17933"/>
                <a:lumOff val="143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i="1" kern="1200" smtClean="0">
              <a:solidFill>
                <a:schemeClr val="tx1"/>
              </a:solidFill>
              <a:latin typeface="Arial Unicode MS"/>
              <a:cs typeface="Arial Unicode MS"/>
            </a:rPr>
            <a:t>Develop a calculation table</a:t>
          </a:r>
          <a:endParaRPr kumimoji="1" lang="ja-JP" altLang="en-US" sz="2400" i="1" kern="1200" dirty="0">
            <a:solidFill>
              <a:schemeClr val="tx1"/>
            </a:solidFill>
            <a:latin typeface="Arial Unicode MS"/>
            <a:cs typeface="Arial Unicode MS"/>
          </a:endParaRPr>
        </a:p>
      </dsp:txBody>
      <dsp:txXfrm>
        <a:off x="3259734" y="1851669"/>
        <a:ext cx="2353597" cy="1385128"/>
      </dsp:txXfrm>
    </dsp:sp>
    <dsp:sp modelId="{F5637EE8-7DEC-8945-AE97-BA0CD4DAFF15}">
      <dsp:nvSpPr>
        <dsp:cNvPr id="0" name=""/>
        <dsp:cNvSpPr/>
      </dsp:nvSpPr>
      <dsp:spPr>
        <a:xfrm rot="10800000">
          <a:off x="2964811" y="2440143"/>
          <a:ext cx="177959" cy="20817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3571817"/>
                <a:satOff val="21519"/>
                <a:lumOff val="172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3571817"/>
                <a:satOff val="21519"/>
                <a:lumOff val="172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0" kern="1200">
            <a:solidFill>
              <a:schemeClr val="tx1"/>
            </a:solidFill>
          </a:endParaRPr>
        </a:p>
      </dsp:txBody>
      <dsp:txXfrm rot="10800000">
        <a:off x="3018199" y="2481779"/>
        <a:ext cx="124571" cy="124907"/>
      </dsp:txXfrm>
    </dsp:sp>
    <dsp:sp modelId="{BA311E7A-AB03-2F41-85DC-CFECF2A67FEF}">
      <dsp:nvSpPr>
        <dsp:cNvPr id="0" name=""/>
        <dsp:cNvSpPr/>
      </dsp:nvSpPr>
      <dsp:spPr>
        <a:xfrm>
          <a:off x="441084" y="1808576"/>
          <a:ext cx="2439783" cy="14713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3720643"/>
                <a:satOff val="22416"/>
                <a:lumOff val="179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3720643"/>
                <a:satOff val="22416"/>
                <a:lumOff val="179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i="1" kern="1200" dirty="0" smtClean="0">
              <a:solidFill>
                <a:schemeClr val="tx1"/>
              </a:solidFill>
              <a:latin typeface="Arial Unicode MS"/>
              <a:cs typeface="Arial Unicode MS"/>
            </a:rPr>
            <a:t>Develop Pareto chart</a:t>
          </a:r>
          <a:endParaRPr kumimoji="1" lang="ja-JP" altLang="en-US" sz="2400" i="1" kern="1200" dirty="0">
            <a:solidFill>
              <a:schemeClr val="tx1"/>
            </a:solidFill>
            <a:latin typeface="Arial Unicode MS"/>
            <a:cs typeface="Arial Unicode MS"/>
          </a:endParaRPr>
        </a:p>
      </dsp:txBody>
      <dsp:txXfrm>
        <a:off x="484177" y="1851669"/>
        <a:ext cx="2353597" cy="1385128"/>
      </dsp:txXfrm>
    </dsp:sp>
    <dsp:sp modelId="{C7198128-E1CE-764A-A251-0CE5F63D3922}">
      <dsp:nvSpPr>
        <dsp:cNvPr id="0" name=""/>
        <dsp:cNvSpPr/>
      </dsp:nvSpPr>
      <dsp:spPr>
        <a:xfrm rot="5400000">
          <a:off x="1571996" y="3338650"/>
          <a:ext cx="177959" cy="20817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4464771"/>
                <a:satOff val="26899"/>
                <a:lumOff val="215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4464771"/>
                <a:satOff val="26899"/>
                <a:lumOff val="215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0" kern="1200" dirty="0">
            <a:solidFill>
              <a:schemeClr val="tx1"/>
            </a:solidFill>
          </a:endParaRPr>
        </a:p>
      </dsp:txBody>
      <dsp:txXfrm rot="-5400000">
        <a:off x="1598522" y="3353760"/>
        <a:ext cx="124907" cy="124571"/>
      </dsp:txXfrm>
    </dsp:sp>
    <dsp:sp modelId="{E4EFFF25-5F2E-2441-BE37-169C5FC9BE3B}">
      <dsp:nvSpPr>
        <dsp:cNvPr id="0" name=""/>
        <dsp:cNvSpPr/>
      </dsp:nvSpPr>
      <dsp:spPr>
        <a:xfrm>
          <a:off x="441084" y="3615663"/>
          <a:ext cx="2439783" cy="14713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1"/>
                <a:satOff val="26899"/>
                <a:lumOff val="215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4464771"/>
                <a:satOff val="26899"/>
                <a:lumOff val="215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i="1" kern="1200" smtClean="0">
              <a:solidFill>
                <a:schemeClr val="tx1"/>
              </a:solidFill>
              <a:latin typeface="Arial Unicode MS"/>
              <a:cs typeface="Arial Unicode MS"/>
            </a:rPr>
            <a:t>Set target</a:t>
          </a:r>
          <a:endParaRPr kumimoji="1" lang="ja-JP" altLang="en-US" sz="2400" i="1" kern="1200" dirty="0">
            <a:solidFill>
              <a:schemeClr val="tx1"/>
            </a:solidFill>
            <a:latin typeface="Arial Unicode MS"/>
            <a:cs typeface="Arial Unicode MS"/>
          </a:endParaRPr>
        </a:p>
      </dsp:txBody>
      <dsp:txXfrm>
        <a:off x="484177" y="3658756"/>
        <a:ext cx="2353597" cy="13851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88E94-BD26-204D-8B9B-579F032D043E}">
      <dsp:nvSpPr>
        <dsp:cNvPr id="0" name=""/>
        <dsp:cNvSpPr/>
      </dsp:nvSpPr>
      <dsp:spPr>
        <a:xfrm>
          <a:off x="665479" y="0"/>
          <a:ext cx="7542106" cy="5088467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859B42A-AD8E-0B46-B0F5-03AE5D084314}">
      <dsp:nvSpPr>
        <dsp:cNvPr id="0" name=""/>
        <dsp:cNvSpPr/>
      </dsp:nvSpPr>
      <dsp:spPr>
        <a:xfrm>
          <a:off x="1733" y="1526540"/>
          <a:ext cx="1108699" cy="203538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600" i="0" kern="1200" dirty="0" smtClean="0">
              <a:solidFill>
                <a:schemeClr val="tx1"/>
              </a:solidFill>
              <a:latin typeface="Arial Unicode MS"/>
              <a:cs typeface="Arial Unicode MS"/>
            </a:rPr>
            <a:t>Identify contributing factors</a:t>
          </a:r>
          <a:endParaRPr kumimoji="1" lang="ja-JP" altLang="en-US" sz="1600" i="0" kern="1200" dirty="0">
            <a:solidFill>
              <a:schemeClr val="tx1"/>
            </a:solidFill>
            <a:latin typeface="Arial Unicode MS"/>
            <a:cs typeface="Arial Unicode MS"/>
          </a:endParaRPr>
        </a:p>
      </dsp:txBody>
      <dsp:txXfrm>
        <a:off x="55855" y="1580662"/>
        <a:ext cx="1000455" cy="1927142"/>
      </dsp:txXfrm>
    </dsp:sp>
    <dsp:sp modelId="{4B8AE1BC-7D2F-4747-AF9E-20E1D6362AD7}">
      <dsp:nvSpPr>
        <dsp:cNvPr id="0" name=""/>
        <dsp:cNvSpPr/>
      </dsp:nvSpPr>
      <dsp:spPr>
        <a:xfrm>
          <a:off x="1295216" y="1526540"/>
          <a:ext cx="1108699" cy="2035386"/>
        </a:xfrm>
        <a:prstGeom prst="roundRect">
          <a:avLst/>
        </a:prstGeom>
        <a:gradFill rotWithShape="0">
          <a:gsLst>
            <a:gs pos="0">
              <a:schemeClr val="accent4">
                <a:hueOff val="-744129"/>
                <a:satOff val="4483"/>
                <a:lumOff val="35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744129"/>
                <a:satOff val="4483"/>
                <a:lumOff val="35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600" i="0" kern="1200" smtClean="0">
              <a:solidFill>
                <a:schemeClr val="tx1"/>
              </a:solidFill>
              <a:latin typeface="Arial Unicode MS"/>
              <a:cs typeface="Arial Unicode MS"/>
            </a:rPr>
            <a:t>Identify measurable data and information</a:t>
          </a:r>
          <a:endParaRPr kumimoji="1" lang="ja-JP" altLang="en-US" sz="1600" i="0" kern="1200" dirty="0">
            <a:solidFill>
              <a:schemeClr val="tx1"/>
            </a:solidFill>
            <a:latin typeface="Arial Unicode MS"/>
            <a:cs typeface="Arial Unicode MS"/>
          </a:endParaRPr>
        </a:p>
      </dsp:txBody>
      <dsp:txXfrm>
        <a:off x="1349338" y="1580662"/>
        <a:ext cx="1000455" cy="1927142"/>
      </dsp:txXfrm>
    </dsp:sp>
    <dsp:sp modelId="{D6DD2977-D98E-ED46-8805-9CE6655468ED}">
      <dsp:nvSpPr>
        <dsp:cNvPr id="0" name=""/>
        <dsp:cNvSpPr/>
      </dsp:nvSpPr>
      <dsp:spPr>
        <a:xfrm>
          <a:off x="2588699" y="1526540"/>
          <a:ext cx="1108699" cy="2035386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600" i="0" kern="1200" smtClean="0">
              <a:solidFill>
                <a:schemeClr val="tx1"/>
              </a:solidFill>
              <a:latin typeface="Arial Unicode MS"/>
              <a:cs typeface="Arial Unicode MS"/>
            </a:rPr>
            <a:t>Define methodologies for data collection</a:t>
          </a:r>
          <a:endParaRPr kumimoji="1" lang="ja-JP" altLang="en-US" sz="1600" i="0" kern="1200" dirty="0">
            <a:solidFill>
              <a:schemeClr val="tx1"/>
            </a:solidFill>
            <a:latin typeface="Arial Unicode MS"/>
            <a:cs typeface="Arial Unicode MS"/>
          </a:endParaRPr>
        </a:p>
      </dsp:txBody>
      <dsp:txXfrm>
        <a:off x="2642821" y="1580662"/>
        <a:ext cx="1000455" cy="1927142"/>
      </dsp:txXfrm>
    </dsp:sp>
    <dsp:sp modelId="{01FCF8DA-2F63-1D41-A2FD-D67B89D11FCC}">
      <dsp:nvSpPr>
        <dsp:cNvPr id="0" name=""/>
        <dsp:cNvSpPr/>
      </dsp:nvSpPr>
      <dsp:spPr>
        <a:xfrm>
          <a:off x="3882183" y="1526540"/>
          <a:ext cx="1108699" cy="2035386"/>
        </a:xfrm>
        <a:prstGeom prst="roundRect">
          <a:avLst/>
        </a:prstGeom>
        <a:gradFill rotWithShape="0">
          <a:gsLst>
            <a:gs pos="0">
              <a:schemeClr val="accent4">
                <a:hueOff val="-2232386"/>
                <a:satOff val="13449"/>
                <a:lumOff val="107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2232386"/>
                <a:satOff val="13449"/>
                <a:lumOff val="107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600" i="0" kern="1200" smtClean="0">
              <a:solidFill>
                <a:schemeClr val="tx1"/>
              </a:solidFill>
              <a:latin typeface="Arial Unicode MS"/>
              <a:cs typeface="Arial Unicode MS"/>
            </a:rPr>
            <a:t>Conduct data collection</a:t>
          </a:r>
          <a:endParaRPr kumimoji="1" lang="ja-JP" altLang="en-US" sz="1600" i="0" kern="1200" dirty="0">
            <a:solidFill>
              <a:schemeClr val="tx1"/>
            </a:solidFill>
            <a:latin typeface="Arial Unicode MS"/>
            <a:cs typeface="Arial Unicode MS"/>
          </a:endParaRPr>
        </a:p>
      </dsp:txBody>
      <dsp:txXfrm>
        <a:off x="3936305" y="1580662"/>
        <a:ext cx="1000455" cy="1927142"/>
      </dsp:txXfrm>
    </dsp:sp>
    <dsp:sp modelId="{A6EFC13F-045D-7B42-8670-1F91DBFD3BA0}">
      <dsp:nvSpPr>
        <dsp:cNvPr id="0" name=""/>
        <dsp:cNvSpPr/>
      </dsp:nvSpPr>
      <dsp:spPr>
        <a:xfrm>
          <a:off x="5175666" y="1526540"/>
          <a:ext cx="1108699" cy="2035386"/>
        </a:xfrm>
        <a:prstGeom prst="roundRect">
          <a:avLst/>
        </a:prstGeom>
        <a:gradFill rotWithShape="0">
          <a:gsLst>
            <a:gs pos="0">
              <a:schemeClr val="accent4">
                <a:hueOff val="-2976514"/>
                <a:satOff val="17933"/>
                <a:lumOff val="143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2976514"/>
                <a:satOff val="17933"/>
                <a:lumOff val="143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600" i="0" kern="1200" smtClean="0">
              <a:solidFill>
                <a:schemeClr val="tx1"/>
              </a:solidFill>
              <a:latin typeface="Arial Unicode MS"/>
              <a:cs typeface="Arial Unicode MS"/>
            </a:rPr>
            <a:t>Develop a calculation table</a:t>
          </a:r>
          <a:endParaRPr kumimoji="1" lang="ja-JP" altLang="en-US" sz="1600" i="0" kern="1200" dirty="0">
            <a:solidFill>
              <a:schemeClr val="tx1"/>
            </a:solidFill>
            <a:latin typeface="Arial Unicode MS"/>
            <a:cs typeface="Arial Unicode MS"/>
          </a:endParaRPr>
        </a:p>
      </dsp:txBody>
      <dsp:txXfrm>
        <a:off x="5229788" y="1580662"/>
        <a:ext cx="1000455" cy="1927142"/>
      </dsp:txXfrm>
    </dsp:sp>
    <dsp:sp modelId="{3044F8F2-7CC7-D440-BA07-74D6E720DF56}">
      <dsp:nvSpPr>
        <dsp:cNvPr id="0" name=""/>
        <dsp:cNvSpPr/>
      </dsp:nvSpPr>
      <dsp:spPr>
        <a:xfrm>
          <a:off x="6469149" y="1526540"/>
          <a:ext cx="1108699" cy="2035386"/>
        </a:xfrm>
        <a:prstGeom prst="roundRect">
          <a:avLst/>
        </a:prstGeom>
        <a:gradFill rotWithShape="0">
          <a:gsLst>
            <a:gs pos="0">
              <a:schemeClr val="accent4">
                <a:hueOff val="-3720643"/>
                <a:satOff val="22416"/>
                <a:lumOff val="179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3720643"/>
                <a:satOff val="22416"/>
                <a:lumOff val="179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600" i="0" kern="1200" dirty="0" smtClean="0">
              <a:solidFill>
                <a:schemeClr val="tx1"/>
              </a:solidFill>
              <a:latin typeface="Arial Unicode MS"/>
              <a:cs typeface="Arial Unicode MS"/>
            </a:rPr>
            <a:t>Develop Pareto chart</a:t>
          </a:r>
          <a:endParaRPr kumimoji="1" lang="ja-JP" altLang="en-US" sz="1600" i="0" kern="1200" dirty="0">
            <a:solidFill>
              <a:schemeClr val="tx1"/>
            </a:solidFill>
            <a:latin typeface="Arial Unicode MS"/>
            <a:cs typeface="Arial Unicode MS"/>
          </a:endParaRPr>
        </a:p>
      </dsp:txBody>
      <dsp:txXfrm>
        <a:off x="6523271" y="1580662"/>
        <a:ext cx="1000455" cy="1927142"/>
      </dsp:txXfrm>
    </dsp:sp>
    <dsp:sp modelId="{17570E46-3FF0-2C45-ACBE-11F158E60A4C}">
      <dsp:nvSpPr>
        <dsp:cNvPr id="0" name=""/>
        <dsp:cNvSpPr/>
      </dsp:nvSpPr>
      <dsp:spPr>
        <a:xfrm>
          <a:off x="7762632" y="1526540"/>
          <a:ext cx="1108699" cy="2035386"/>
        </a:xfrm>
        <a:prstGeom prst="roundRect">
          <a:avLst/>
        </a:prstGeom>
        <a:gradFill rotWithShape="0">
          <a:gsLst>
            <a:gs pos="0">
              <a:schemeClr val="accent4">
                <a:hueOff val="-4464771"/>
                <a:satOff val="26899"/>
                <a:lumOff val="215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4464771"/>
                <a:satOff val="26899"/>
                <a:lumOff val="215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600" i="0" kern="1200" smtClean="0">
              <a:solidFill>
                <a:schemeClr val="tx1"/>
              </a:solidFill>
              <a:latin typeface="Arial Unicode MS"/>
              <a:cs typeface="Arial Unicode MS"/>
            </a:rPr>
            <a:t>Set target</a:t>
          </a:r>
          <a:endParaRPr kumimoji="1" lang="ja-JP" altLang="en-US" sz="1600" i="0" kern="1200" dirty="0">
            <a:solidFill>
              <a:schemeClr val="tx1"/>
            </a:solidFill>
            <a:latin typeface="Arial Unicode MS"/>
            <a:cs typeface="Arial Unicode MS"/>
          </a:endParaRPr>
        </a:p>
      </dsp:txBody>
      <dsp:txXfrm>
        <a:off x="7816754" y="1580662"/>
        <a:ext cx="1000455" cy="1927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5E690-C8D4-0245-BD6C-BB3D808067E9}" type="datetimeFigureOut">
              <a:rPr kumimoji="1" lang="ja-JP" altLang="en-US" smtClean="0"/>
              <a:t>15/09/16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D4973-A3CF-7F4A-B655-09C56D1B8C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495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 Unicode MS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 Unicode MS"/>
              </a:defRPr>
            </a:lvl1pPr>
          </a:lstStyle>
          <a:p>
            <a:fld id="{52E30A5E-750C-CE41-A6C0-0AC2B7D825AF}" type="datetimeFigureOut">
              <a:rPr lang="ja-JP" altLang="en-US" smtClean="0"/>
              <a:pPr/>
              <a:t>15/09/16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 Unicode MS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 Unicode MS"/>
              </a:defRPr>
            </a:lvl1pPr>
          </a:lstStyle>
          <a:p>
            <a:fld id="{46AB4BD8-E338-9445-8C3C-8A3EFB6BECC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9198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Arial Unicode MS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Arial Unicode MS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Arial Unicode MS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Arial Unicode MS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Arial Unicode MS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>
              <a:ea typeface="ＭＳ Ｐゴシック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26531" indent="-279435"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17740" indent="-223548"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64836" indent="-223548"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11931" indent="-223548"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59027" indent="-223548" fontAlgn="base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06123" indent="-223548" fontAlgn="base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53219" indent="-223548" fontAlgn="base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00315" indent="-223548" fontAlgn="base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FAB3D2D-9B2E-2240-A0F3-2C42F66154F7}" type="slidenum">
              <a:rPr kumimoji="0" lang="en-US" altLang="ja-JP" sz="1200">
                <a:latin typeface="Arial Unicode MS"/>
              </a:rPr>
              <a:pPr/>
              <a:t>0</a:t>
            </a:fld>
            <a:endParaRPr kumimoji="0" lang="en-US" altLang="ja-JP" sz="1200" dirty="0">
              <a:latin typeface="Arial Unicode M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B4BD8-E338-9445-8C3C-8A3EFB6BECC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6778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7E826-9111-8D41-952B-0BABD0EEC8D0}" type="datetime1">
              <a:rPr kumimoji="1" lang="ja-JP" altLang="en-US" smtClean="0"/>
              <a:t>15/09/16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29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640E-E855-0348-9C00-A59ADE53396E}" type="datetime1">
              <a:rPr kumimoji="1" lang="ja-JP" altLang="en-US" smtClean="0"/>
              <a:t>15/09/16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58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58CB-50F5-9449-B857-4A54CC0BA57D}" type="datetime1">
              <a:rPr kumimoji="1" lang="ja-JP" altLang="en-US" smtClean="0"/>
              <a:t>15/09/16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67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D907-CFA0-474D-9AFA-78D5B34E88D2}" type="datetime1">
              <a:rPr kumimoji="1" lang="ja-JP" altLang="en-US" smtClean="0"/>
              <a:t>15/09/16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333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01C3-16AD-5648-9375-E1ACCB4ABF6F}" type="datetime1">
              <a:rPr kumimoji="1" lang="ja-JP" altLang="en-US" smtClean="0"/>
              <a:t>15/09/16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37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8A5A-370E-8D4A-B572-4443BAC6FE34}" type="datetime1">
              <a:rPr kumimoji="1" lang="ja-JP" altLang="en-US" smtClean="0"/>
              <a:t>15/09/16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764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B5065-B561-D24B-9FAB-1DDBDEFEACEB}" type="datetime1">
              <a:rPr kumimoji="1" lang="ja-JP" altLang="en-US" smtClean="0"/>
              <a:t>15/09/16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697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D0F4-84A5-2246-8B16-5EC98F4A9B5D}" type="datetime1">
              <a:rPr kumimoji="1" lang="ja-JP" altLang="en-US" smtClean="0"/>
              <a:t>15/09/16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766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09A8-18B5-CA4F-B31E-70C5B75C949E}" type="datetime1">
              <a:rPr kumimoji="1" lang="ja-JP" altLang="en-US" smtClean="0"/>
              <a:t>15/09/16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999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EDD00-811B-0342-B37E-4A7D18012C78}" type="datetime1">
              <a:rPr kumimoji="1" lang="ja-JP" altLang="en-US" smtClean="0"/>
              <a:t>15/09/16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095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F2C61-E56B-F243-B6AA-CAD2D18F2879}" type="datetime1">
              <a:rPr kumimoji="1" lang="ja-JP" altLang="en-US" smtClean="0"/>
              <a:t>15/09/16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56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</a:lstStyle>
          <a:p>
            <a:fld id="{3546B823-CD73-DC44-8D14-91274D1B8454}" type="datetime1">
              <a:rPr lang="ja-JP" altLang="en-US" smtClean="0"/>
              <a:t>15/09/16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</a:lstStyle>
          <a:p>
            <a:fld id="{B2FDF9B3-1FC2-D149-89A9-4BFCB69A7B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8414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/>
          <a:p>
            <a:r>
              <a:rPr kumimoji="0" lang="en-US" altLang="ja-JP">
                <a:latin typeface="Arial Rounded MT Bold"/>
                <a:cs typeface="Arial Rounded MT Bold"/>
              </a:rPr>
              <a:t>KAIZEN </a:t>
            </a:r>
            <a:r>
              <a:rPr kumimoji="0" lang="en-US" altLang="ja-JP" smtClean="0">
                <a:latin typeface="Arial Rounded MT Bold"/>
                <a:cs typeface="Arial Rounded MT Bold"/>
              </a:rPr>
              <a:t>Step 2:</a:t>
            </a:r>
            <a:r>
              <a:rPr kumimoji="0" lang="en-US" altLang="ja-JP" dirty="0">
                <a:latin typeface="Arial Rounded MT Bold"/>
                <a:cs typeface="Arial Rounded MT Bold"/>
              </a:rPr>
              <a:t/>
            </a:r>
            <a:br>
              <a:rPr kumimoji="0" lang="en-US" altLang="ja-JP" dirty="0">
                <a:latin typeface="Arial Rounded MT Bold"/>
                <a:cs typeface="Arial Rounded MT Bold"/>
              </a:rPr>
            </a:br>
            <a:r>
              <a:rPr kumimoji="0" lang="ja-JP" altLang="en-US" dirty="0" smtClean="0">
                <a:latin typeface="Arial Rounded MT Bold"/>
                <a:ea typeface="Arial Unicode MS"/>
                <a:cs typeface="Arial Rounded MT Bold"/>
              </a:rPr>
              <a:t>“</a:t>
            </a:r>
            <a:r>
              <a:rPr kumimoji="0" lang="en-US" altLang="ja-JP" dirty="0" smtClean="0">
                <a:latin typeface="Arial Rounded MT Bold"/>
                <a:ea typeface="Arial Unicode MS"/>
                <a:cs typeface="Arial Rounded MT Bold"/>
              </a:rPr>
              <a:t>Situation Analysis</a:t>
            </a:r>
            <a:r>
              <a:rPr kumimoji="0" lang="ja-JP" altLang="en-US" dirty="0" smtClean="0">
                <a:latin typeface="Arial Rounded MT Bold"/>
                <a:ea typeface="Arial Unicode MS"/>
                <a:cs typeface="Arial Rounded MT Bold"/>
              </a:rPr>
              <a:t>”</a:t>
            </a:r>
            <a:endParaRPr kumimoji="0" lang="en-US" altLang="ja-JP" dirty="0">
              <a:latin typeface="Arial Rounded MT Bold"/>
              <a:cs typeface="Arial Rounded MT Bold"/>
            </a:endParaRPr>
          </a:p>
        </p:txBody>
      </p:sp>
      <p:sp>
        <p:nvSpPr>
          <p:cNvPr id="15362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altLang="ja-JP" dirty="0" smtClean="0">
                <a:solidFill>
                  <a:srgbClr val="898989"/>
                </a:solidFill>
                <a:latin typeface="Arial Unicode MS"/>
                <a:ea typeface="MS PGothic" charset="0"/>
                <a:cs typeface="Arial Unicode MS"/>
              </a:rPr>
              <a:t>KAIZEN Training of Trainers</a:t>
            </a:r>
            <a:endParaRPr lang="ja-JP" altLang="en-US" dirty="0">
              <a:solidFill>
                <a:srgbClr val="898989"/>
              </a:solidFill>
              <a:latin typeface="Arial Unicode MS"/>
              <a:ea typeface="MS PGothic" charset="0"/>
              <a:cs typeface="Arial Unicode MS"/>
            </a:endParaRPr>
          </a:p>
        </p:txBody>
      </p:sp>
      <p:grpSp>
        <p:nvGrpSpPr>
          <p:cNvPr id="4" name="図形グループ 3"/>
          <p:cNvGrpSpPr/>
          <p:nvPr/>
        </p:nvGrpSpPr>
        <p:grpSpPr>
          <a:xfrm>
            <a:off x="5309555" y="5936904"/>
            <a:ext cx="3680520" cy="764704"/>
            <a:chOff x="5463480" y="6093297"/>
            <a:chExt cx="3680520" cy="764704"/>
          </a:xfrm>
        </p:grpSpPr>
        <p:sp>
          <p:nvSpPr>
            <p:cNvPr id="5" name="サブタイトル 2"/>
            <p:cNvSpPr txBox="1">
              <a:spLocks/>
            </p:cNvSpPr>
            <p:nvPr/>
          </p:nvSpPr>
          <p:spPr>
            <a:xfrm>
              <a:off x="6012160" y="6093297"/>
              <a:ext cx="3131840" cy="76470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ja-JP" sz="1800" b="1" i="1" kern="1200" dirty="0" smtClean="0">
                  <a:solidFill>
                    <a:schemeClr val="tx1"/>
                  </a:solidFill>
                  <a:latin typeface="Arial Unicode MS"/>
                  <a:cs typeface="Arial Unicode MS"/>
                </a:rPr>
                <a:t>KAIZEN Facilitators’ </a:t>
              </a:r>
              <a:r>
                <a:rPr lang="en-US" altLang="ja-JP" sz="2000" b="1" i="1" kern="1200" dirty="0" smtClean="0">
                  <a:solidFill>
                    <a:schemeClr val="tx1"/>
                  </a:solidFill>
                  <a:latin typeface="Arial Unicode MS"/>
                  <a:cs typeface="Arial Unicode MS"/>
                </a:rPr>
                <a:t>Guide</a:t>
              </a:r>
              <a:endParaRPr lang="en-US" altLang="ja-JP" b="1" i="1" dirty="0">
                <a:latin typeface="Arial Unicode MS"/>
                <a:cs typeface="Arial Unicode MS"/>
              </a:endParaRPr>
            </a:p>
            <a:p>
              <a:pPr>
                <a:lnSpc>
                  <a:spcPct val="90000"/>
                </a:lnSpc>
              </a:pPr>
              <a:r>
                <a:rPr lang="en-US" altLang="ja-JP" sz="1800" i="1" kern="1200" dirty="0" smtClean="0">
                  <a:solidFill>
                    <a:schemeClr val="tx1"/>
                  </a:solidFill>
                  <a:latin typeface="Arial Unicode MS"/>
                  <a:cs typeface="Arial Unicode MS"/>
                </a:rPr>
                <a:t>Page __ to __ .</a:t>
              </a:r>
              <a:endParaRPr lang="ja-JP" altLang="en-US" sz="1800" i="1" kern="1200" dirty="0">
                <a:solidFill>
                  <a:schemeClr val="tx1"/>
                </a:solidFill>
                <a:latin typeface="Arial Unicode MS"/>
                <a:cs typeface="Arial Unicode MS"/>
              </a:endParaRPr>
            </a:p>
          </p:txBody>
        </p:sp>
        <p:pic>
          <p:nvPicPr>
            <p:cNvPr id="6" name="図 5" descr="本の無料アイコン素材 5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63480" y="6165304"/>
              <a:ext cx="620688" cy="6206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7118961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3600" dirty="0" smtClean="0">
                <a:latin typeface="Arial Rounded MT Bold"/>
                <a:cs typeface="Arial Rounded MT Bold"/>
              </a:rPr>
              <a:t>Points</a:t>
            </a:r>
            <a:r>
              <a:rPr kumimoji="1" lang="ja-JP" altLang="en-US" sz="3600" dirty="0" smtClean="0">
                <a:latin typeface="Arial Rounded MT Bold"/>
                <a:cs typeface="Arial Rounded MT Bold"/>
              </a:rPr>
              <a:t> </a:t>
            </a:r>
            <a:r>
              <a:rPr kumimoji="1" lang="en-US" altLang="ja-JP" sz="3600" dirty="0" smtClean="0">
                <a:latin typeface="Arial Rounded MT Bold"/>
                <a:cs typeface="Arial Rounded MT Bold"/>
              </a:rPr>
              <a:t>of</a:t>
            </a:r>
            <a:r>
              <a:rPr kumimoji="1" lang="ja-JP" altLang="en-US" sz="3600" dirty="0" smtClean="0">
                <a:latin typeface="Arial Rounded MT Bold"/>
                <a:cs typeface="Arial Rounded MT Bold"/>
              </a:rPr>
              <a:t> </a:t>
            </a:r>
            <a:r>
              <a:rPr kumimoji="1" lang="en-US" altLang="ja-JP" sz="3600" dirty="0" smtClean="0">
                <a:latin typeface="Arial Rounded MT Bold"/>
                <a:cs typeface="Arial Rounded MT Bold"/>
              </a:rPr>
              <a:t>development</a:t>
            </a:r>
            <a:r>
              <a:rPr kumimoji="1" lang="ja-JP" altLang="en-US" sz="3600" dirty="0" smtClean="0">
                <a:latin typeface="Arial Rounded MT Bold"/>
                <a:cs typeface="Arial Rounded MT Bold"/>
              </a:rPr>
              <a:t> </a:t>
            </a:r>
            <a:r>
              <a:rPr kumimoji="1" lang="en-US" altLang="ja-JP" sz="3600" dirty="0" smtClean="0">
                <a:latin typeface="Arial Rounded MT Bold"/>
                <a:cs typeface="Arial Rounded MT Bold"/>
              </a:rPr>
              <a:t>of</a:t>
            </a:r>
            <a:r>
              <a:rPr kumimoji="1" lang="ja-JP" altLang="en-US" sz="3600" dirty="0" smtClean="0">
                <a:latin typeface="Arial Rounded MT Bold"/>
                <a:cs typeface="Arial Rounded MT Bold"/>
              </a:rPr>
              <a:t> </a:t>
            </a:r>
            <a:r>
              <a:rPr lang="ja-JP" altLang="en-US" sz="3600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sz="3600" dirty="0" smtClean="0">
                <a:latin typeface="Arial Rounded MT Bold"/>
                <a:cs typeface="Arial Rounded MT Bold"/>
              </a:rPr>
              <a:t>calculation</a:t>
            </a:r>
            <a:r>
              <a:rPr lang="ja-JP" altLang="en-US" sz="3600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sz="3600" dirty="0" smtClean="0">
                <a:latin typeface="Arial Rounded MT Bold"/>
                <a:cs typeface="Arial Rounded MT Bold"/>
              </a:rPr>
              <a:t>table</a:t>
            </a:r>
            <a:endParaRPr kumimoji="1" lang="ja-JP" altLang="en-US" sz="3600" dirty="0">
              <a:latin typeface="Arial Rounded MT Bold"/>
              <a:cs typeface="Arial Rounded MT Bold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latin typeface="Arial Unicode MS"/>
                <a:cs typeface="Arial Unicode MS"/>
              </a:rPr>
              <a:t>Contributing factors will be put in descending order of its frequency</a:t>
            </a:r>
          </a:p>
          <a:p>
            <a:r>
              <a:rPr kumimoji="1" lang="en-US" altLang="ja-JP" dirty="0" smtClean="0">
                <a:solidFill>
                  <a:srgbClr val="0000FF"/>
                </a:solidFill>
                <a:latin typeface="Arial Unicode MS"/>
                <a:cs typeface="Arial Unicode MS"/>
              </a:rPr>
              <a:t>Cumulative frequency</a:t>
            </a:r>
            <a:r>
              <a:rPr kumimoji="1" lang="en-US" altLang="ja-JP" dirty="0" smtClean="0">
                <a:latin typeface="Arial Unicode MS"/>
                <a:cs typeface="Arial Unicode MS"/>
              </a:rPr>
              <a:t> = (its frequency) +</a:t>
            </a:r>
            <a:r>
              <a:rPr lang="en-US" altLang="ja-JP" dirty="0" smtClean="0">
                <a:latin typeface="Arial Unicode MS"/>
                <a:cs typeface="Arial Unicode MS"/>
              </a:rPr>
              <a:t> </a:t>
            </a:r>
            <a:r>
              <a:rPr lang="en-US" altLang="ja-JP" dirty="0">
                <a:latin typeface="Arial Unicode MS"/>
                <a:cs typeface="Arial Unicode MS"/>
              </a:rPr>
              <a:t>(the previous cumulative frequency) </a:t>
            </a:r>
            <a:endParaRPr kumimoji="1" lang="en-US" altLang="ja-JP" dirty="0" smtClean="0">
              <a:latin typeface="Arial Unicode MS"/>
              <a:cs typeface="Arial Unicode MS"/>
            </a:endParaRPr>
          </a:p>
          <a:p>
            <a:r>
              <a:rPr lang="en-US" altLang="ja-JP" dirty="0" smtClean="0">
                <a:solidFill>
                  <a:srgbClr val="0000FF"/>
                </a:solidFill>
                <a:latin typeface="Arial Unicode MS"/>
                <a:cs typeface="Arial Unicode MS"/>
              </a:rPr>
              <a:t>Accumulation ratio </a:t>
            </a:r>
            <a:r>
              <a:rPr lang="en-US" altLang="ja-JP" dirty="0" smtClean="0">
                <a:latin typeface="Arial Unicode MS"/>
                <a:cs typeface="Arial Unicode MS"/>
              </a:rPr>
              <a:t>=</a:t>
            </a:r>
            <a:r>
              <a:rPr lang="ja-JP" altLang="en-US" dirty="0" smtClean="0">
                <a:latin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cs typeface="Arial Unicode MS"/>
              </a:rPr>
              <a:t>(each cumulative frequency) ÷ (Grand total of frequency) × 100</a:t>
            </a:r>
            <a:endParaRPr kumimoji="1" lang="ja-JP" altLang="en-US" dirty="0">
              <a:latin typeface="Arial Unicode MS"/>
              <a:cs typeface="Arial Unicode MS"/>
            </a:endParaRPr>
          </a:p>
        </p:txBody>
      </p:sp>
      <p:pic>
        <p:nvPicPr>
          <p:cNvPr id="5" name="図 4" descr="stick_figure_calculator_pc_800_clr_262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04825" y="4893733"/>
            <a:ext cx="2302108" cy="1948159"/>
          </a:xfrm>
          <a:prstGeom prst="rect">
            <a:avLst/>
          </a:prstGeom>
        </p:spPr>
      </p:pic>
      <p:sp>
        <p:nvSpPr>
          <p:cNvPr id="4" name="角丸四角形吹き出し 3"/>
          <p:cNvSpPr/>
          <p:nvPr/>
        </p:nvSpPr>
        <p:spPr>
          <a:xfrm>
            <a:off x="2438400" y="5745163"/>
            <a:ext cx="3826933" cy="762000"/>
          </a:xfrm>
          <a:prstGeom prst="wedgeRoundRectCallout">
            <a:avLst>
              <a:gd name="adj1" fmla="val 58371"/>
              <a:gd name="adj2" fmla="val -106389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ja-JP" sz="2400" i="1" dirty="0" smtClean="0">
                <a:solidFill>
                  <a:schemeClr val="tx1"/>
                </a:solidFill>
                <a:latin typeface="Arial Unicode MS"/>
                <a:cs typeface="Arial Unicode MS"/>
              </a:rPr>
              <a:t>P</a:t>
            </a:r>
            <a:r>
              <a:rPr lang="en-US" altLang="ja-JP" sz="2400" i="1" dirty="0" smtClean="0">
                <a:solidFill>
                  <a:schemeClr val="tx1"/>
                </a:solidFill>
                <a:latin typeface="Arial Unicode MS"/>
                <a:cs typeface="Arial Unicode MS"/>
              </a:rPr>
              <a:t>lease</a:t>
            </a:r>
            <a:r>
              <a:rPr lang="ja-JP" altLang="en-US" sz="2400" i="1" dirty="0" smtClean="0">
                <a:solidFill>
                  <a:schemeClr val="tx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i="1" dirty="0" smtClean="0">
                <a:solidFill>
                  <a:schemeClr val="tx1"/>
                </a:solidFill>
                <a:latin typeface="Arial Unicode MS"/>
                <a:cs typeface="Arial Unicode MS"/>
              </a:rPr>
              <a:t>see</a:t>
            </a:r>
            <a:r>
              <a:rPr lang="ja-JP" altLang="en-US" sz="2400" i="1" dirty="0" smtClean="0">
                <a:solidFill>
                  <a:schemeClr val="tx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i="1" dirty="0" smtClean="0">
                <a:solidFill>
                  <a:schemeClr val="tx1"/>
                </a:solidFill>
                <a:latin typeface="Arial Unicode MS"/>
                <a:cs typeface="Arial Unicode MS"/>
              </a:rPr>
              <a:t>next</a:t>
            </a:r>
            <a:r>
              <a:rPr lang="ja-JP" altLang="en-US" sz="2400" i="1" dirty="0" smtClean="0">
                <a:solidFill>
                  <a:schemeClr val="tx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i="1" dirty="0" smtClean="0">
                <a:solidFill>
                  <a:schemeClr val="tx1"/>
                </a:solidFill>
                <a:latin typeface="Arial Unicode MS"/>
                <a:cs typeface="Arial Unicode MS"/>
              </a:rPr>
              <a:t>slide</a:t>
            </a:r>
            <a:r>
              <a:rPr lang="ja-JP" altLang="en-US" sz="2400" i="1" dirty="0" smtClean="0">
                <a:solidFill>
                  <a:schemeClr val="tx1"/>
                </a:solidFill>
                <a:latin typeface="Arial Unicode MS"/>
                <a:cs typeface="Arial Unicode MS"/>
              </a:rPr>
              <a:t>!</a:t>
            </a:r>
            <a:r>
              <a:rPr lang="en-US" altLang="ja-JP" sz="2400" i="1" dirty="0" smtClean="0">
                <a:solidFill>
                  <a:schemeClr val="tx1"/>
                </a:solidFill>
                <a:latin typeface="Arial Unicode MS"/>
                <a:cs typeface="Arial Unicode MS"/>
              </a:rPr>
              <a:t>!</a:t>
            </a:r>
            <a:endParaRPr kumimoji="1" lang="ja-JP" altLang="en-US" sz="2400" i="1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703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altLang="ja-JP" sz="4000" dirty="0">
                <a:latin typeface="Arial Rounded MT Bold"/>
                <a:ea typeface="Arial Unicode MS"/>
                <a:cs typeface="Arial Rounded MT Bold"/>
              </a:rPr>
              <a:t>Steps for Situation </a:t>
            </a:r>
            <a:r>
              <a:rPr kumimoji="0" lang="en-US" altLang="ja-JP" sz="4000" dirty="0" smtClean="0">
                <a:latin typeface="Arial Rounded MT Bold"/>
                <a:ea typeface="Arial Unicode MS"/>
                <a:cs typeface="Arial Rounded MT Bold"/>
              </a:rPr>
              <a:t>analysis (4)</a:t>
            </a:r>
            <a:endParaRPr kumimoji="1" lang="ja-JP" altLang="en-US" sz="4000" dirty="0">
              <a:latin typeface="Arial Rounded MT Bold"/>
              <a:cs typeface="Arial Rounded MT Bold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kumimoji="1" lang="en-US" altLang="ja-JP" dirty="0" smtClean="0">
                <a:latin typeface="Arial Unicode MS"/>
                <a:ea typeface="Arial Unicode MS"/>
                <a:cs typeface="Arial Unicode MS"/>
              </a:rPr>
              <a:t>Develop “Pareto chart” based on the data table, to identify prior contributing factor(s) to be solved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32932" y="6085300"/>
            <a:ext cx="2630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 smtClean="0"/>
              <a:t>“Calculation</a:t>
            </a:r>
            <a:r>
              <a:rPr lang="ja-JP" altLang="en-US" sz="2400" i="1" dirty="0" smtClean="0"/>
              <a:t> </a:t>
            </a:r>
            <a:r>
              <a:rPr lang="en-US" altLang="ja-JP" sz="2400" i="1" dirty="0" smtClean="0"/>
              <a:t>table</a:t>
            </a:r>
            <a:r>
              <a:rPr kumimoji="1" lang="en-US" altLang="ja-JP" sz="2400" i="1" dirty="0" smtClean="0"/>
              <a:t>”</a:t>
            </a:r>
            <a:endParaRPr kumimoji="1" lang="ja-JP" altLang="en-US" sz="2400" i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43600" y="6139393"/>
            <a:ext cx="2079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/>
              <a:t>“Pareto chart”</a:t>
            </a:r>
            <a:endParaRPr kumimoji="1" lang="ja-JP" altLang="en-US" sz="2400" i="1" dirty="0"/>
          </a:p>
        </p:txBody>
      </p:sp>
      <p:sp>
        <p:nvSpPr>
          <p:cNvPr id="10" name="右矢印 9"/>
          <p:cNvSpPr/>
          <p:nvPr/>
        </p:nvSpPr>
        <p:spPr>
          <a:xfrm>
            <a:off x="4013200" y="4453465"/>
            <a:ext cx="999066" cy="609600"/>
          </a:xfrm>
          <a:prstGeom prst="rightArrow">
            <a:avLst>
              <a:gd name="adj1" fmla="val 27778"/>
              <a:gd name="adj2" fmla="val 5000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 descr="スクリーンショット 2015-08-28 11.09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71" y="3417240"/>
            <a:ext cx="2773935" cy="2668060"/>
          </a:xfrm>
          <a:prstGeom prst="rect">
            <a:avLst/>
          </a:prstGeom>
        </p:spPr>
      </p:pic>
      <p:pic>
        <p:nvPicPr>
          <p:cNvPr id="9" name="図 8" descr="スクリーンショット 2015-08-28 11.09.2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99097" y="3344269"/>
            <a:ext cx="2933700" cy="2810998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459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>
                <a:latin typeface="Arial Rounded MT Bold"/>
                <a:cs typeface="Arial Rounded MT Bold"/>
              </a:rPr>
              <a:t>What</a:t>
            </a:r>
            <a:r>
              <a:rPr lang="ja-JP" altLang="en-US" sz="4000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sz="4000" dirty="0" smtClean="0">
                <a:latin typeface="Arial Rounded MT Bold"/>
                <a:cs typeface="Arial Rounded MT Bold"/>
              </a:rPr>
              <a:t>is</a:t>
            </a:r>
            <a:r>
              <a:rPr lang="ja-JP" altLang="en-US" sz="4000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sz="4000" dirty="0" smtClean="0">
                <a:latin typeface="Arial Rounded MT Bold"/>
                <a:cs typeface="Arial Rounded MT Bold"/>
              </a:rPr>
              <a:t>Pareto</a:t>
            </a:r>
            <a:r>
              <a:rPr lang="ja-JP" altLang="en-US" sz="4000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sz="4000" dirty="0" smtClean="0">
                <a:latin typeface="Arial Rounded MT Bold"/>
                <a:cs typeface="Arial Rounded MT Bold"/>
              </a:rPr>
              <a:t>chart?</a:t>
            </a:r>
            <a:endParaRPr kumimoji="1" lang="ja-JP" altLang="en-US" sz="4000" dirty="0">
              <a:latin typeface="Arial Rounded MT Bold"/>
              <a:cs typeface="Arial Rounded MT Bold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4080933" cy="49530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altLang="ja-JP" sz="2800" i="1" dirty="0" smtClean="0">
                <a:latin typeface="Arial Unicode MS"/>
                <a:cs typeface="Arial Unicode MS"/>
              </a:rPr>
              <a:t>It is </a:t>
            </a:r>
            <a:r>
              <a:rPr lang="en-US" altLang="ja-JP" sz="2800" i="1" dirty="0">
                <a:latin typeface="Arial Unicode MS"/>
                <a:cs typeface="Arial Unicode MS"/>
              </a:rPr>
              <a:t>a type of chart that contains both bars and a line graph, where individual values are represented in descending order by bars, and the cumulative total is represented by the </a:t>
            </a:r>
            <a:r>
              <a:rPr lang="en-US" altLang="ja-JP" sz="2800" i="1" dirty="0" smtClean="0">
                <a:latin typeface="Arial Unicode MS"/>
                <a:cs typeface="Arial Unicode MS"/>
              </a:rPr>
              <a:t>line</a:t>
            </a:r>
          </a:p>
          <a:p>
            <a:pPr>
              <a:lnSpc>
                <a:spcPct val="90000"/>
              </a:lnSpc>
            </a:pPr>
            <a:r>
              <a:rPr lang="ja-JP" altLang="ja-JP" sz="2800" i="1" dirty="0" smtClean="0">
                <a:cs typeface="Arial Unicode MS"/>
              </a:rPr>
              <a:t>O</a:t>
            </a:r>
            <a:r>
              <a:rPr lang="en-US" altLang="ja-JP" sz="2800" i="1" dirty="0" smtClean="0">
                <a:cs typeface="Arial Unicode MS"/>
              </a:rPr>
              <a:t>ne</a:t>
            </a:r>
            <a:r>
              <a:rPr lang="ja-JP" altLang="en-US" sz="2800" i="1" dirty="0" smtClean="0">
                <a:cs typeface="Arial Unicode MS"/>
              </a:rPr>
              <a:t> </a:t>
            </a:r>
            <a:r>
              <a:rPr lang="en-US" altLang="ja-JP" sz="2800" i="1" dirty="0" smtClean="0">
                <a:cs typeface="Arial Unicode MS"/>
              </a:rPr>
              <a:t>of</a:t>
            </a:r>
            <a:r>
              <a:rPr lang="ja-JP" altLang="en-US" sz="2800" i="1" dirty="0" smtClean="0">
                <a:cs typeface="Arial Unicode MS"/>
              </a:rPr>
              <a:t> </a:t>
            </a:r>
            <a:r>
              <a:rPr lang="en-US" altLang="ja-JP" sz="2800" i="1" dirty="0" smtClean="0">
                <a:cs typeface="Arial Unicode MS"/>
              </a:rPr>
              <a:t>the</a:t>
            </a:r>
            <a:r>
              <a:rPr lang="ja-JP" altLang="en-US" sz="2800" i="1" dirty="0" smtClean="0">
                <a:cs typeface="Arial Unicode MS"/>
              </a:rPr>
              <a:t> </a:t>
            </a:r>
            <a:r>
              <a:rPr lang="en-US" altLang="ja-JP" sz="2800" i="1" dirty="0" smtClean="0">
                <a:cs typeface="Arial Unicode MS"/>
              </a:rPr>
              <a:t>seven basic</a:t>
            </a:r>
            <a:r>
              <a:rPr lang="ja-JP" altLang="en-US" sz="2800" i="1" dirty="0" smtClean="0">
                <a:cs typeface="Arial Unicode MS"/>
              </a:rPr>
              <a:t> </a:t>
            </a:r>
            <a:r>
              <a:rPr lang="en-US" altLang="ja-JP" sz="2800" i="1" dirty="0" smtClean="0">
                <a:cs typeface="Arial Unicode MS"/>
              </a:rPr>
              <a:t>tools of quality control</a:t>
            </a:r>
            <a:endParaRPr lang="en-US" altLang="ja-JP" sz="2800" i="1" dirty="0">
              <a:cs typeface="Arial Unicode MS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ja-JP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7200" y="5762800"/>
            <a:ext cx="3877733" cy="595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ja-JP" sz="2000" i="1" dirty="0" smtClean="0">
                <a:solidFill>
                  <a:srgbClr val="0000FF"/>
                </a:solidFill>
                <a:latin typeface="Arial Unicode MS"/>
                <a:cs typeface="Arial Unicode MS"/>
              </a:rPr>
              <a:t>http</a:t>
            </a:r>
            <a:r>
              <a:rPr lang="en-US" altLang="ja-JP" sz="2000" i="1" dirty="0">
                <a:solidFill>
                  <a:srgbClr val="0000FF"/>
                </a:solidFill>
                <a:latin typeface="Arial Unicode MS"/>
                <a:cs typeface="Arial Unicode MS"/>
              </a:rPr>
              <a:t>://</a:t>
            </a:r>
            <a:r>
              <a:rPr lang="en-US" altLang="ja-JP" sz="2000" i="1" dirty="0" err="1">
                <a:solidFill>
                  <a:srgbClr val="0000FF"/>
                </a:solidFill>
                <a:latin typeface="Arial Unicode MS"/>
                <a:cs typeface="Arial Unicode MS"/>
              </a:rPr>
              <a:t>en.wikipedia.org</a:t>
            </a:r>
            <a:r>
              <a:rPr lang="en-US" altLang="ja-JP" sz="2000" i="1" dirty="0">
                <a:solidFill>
                  <a:srgbClr val="0000FF"/>
                </a:solidFill>
                <a:latin typeface="Arial Unicode MS"/>
                <a:cs typeface="Arial Unicode MS"/>
              </a:rPr>
              <a:t>/wiki/</a:t>
            </a:r>
            <a:r>
              <a:rPr lang="en-US" altLang="ja-JP" sz="2000" i="1" dirty="0" err="1" smtClean="0">
                <a:solidFill>
                  <a:srgbClr val="0000FF"/>
                </a:solidFill>
                <a:latin typeface="Arial Unicode MS"/>
                <a:cs typeface="Arial Unicode MS"/>
              </a:rPr>
              <a:t>Pareto_chart</a:t>
            </a:r>
            <a:endParaRPr lang="ja-JP" altLang="en-US" sz="2000" i="1" dirty="0">
              <a:solidFill>
                <a:srgbClr val="0000FF"/>
              </a:solidFill>
              <a:latin typeface="Arial Unicode MS"/>
              <a:cs typeface="Arial Unicode M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83197" y="6247890"/>
            <a:ext cx="2737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u="sng" dirty="0" smtClean="0">
                <a:latin typeface="Arial Unicode MS"/>
                <a:cs typeface="Arial Unicode MS"/>
              </a:rPr>
              <a:t>Example of Pareto chart</a:t>
            </a:r>
            <a:endParaRPr kumimoji="1" lang="ja-JP" altLang="en-US" i="1" u="sng" dirty="0">
              <a:latin typeface="Arial Unicode MS"/>
              <a:cs typeface="Arial Unicode MS"/>
            </a:endParaRPr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5772408"/>
              </p:ext>
            </p:extLst>
          </p:nvPr>
        </p:nvGraphicFramePr>
        <p:xfrm>
          <a:off x="4538133" y="1417638"/>
          <a:ext cx="4334934" cy="4877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885607" y="2324604"/>
            <a:ext cx="54844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FF0000"/>
                </a:solidFill>
              </a:rPr>
              <a:t>80.0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614345" y="1417638"/>
            <a:ext cx="2258722" cy="289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kumimoji="1" lang="en-US" altLang="ja-JP" sz="1400" i="1" dirty="0" smtClean="0">
                <a:latin typeface="Arial Unicode MS"/>
                <a:cs typeface="Arial Unicode MS"/>
              </a:rPr>
              <a:t>Cut off line is 80%</a:t>
            </a:r>
            <a:endParaRPr kumimoji="1" lang="ja-JP" altLang="en-US" sz="1400" i="1" dirty="0">
              <a:latin typeface="Arial Unicode MS"/>
              <a:cs typeface="Arial Unicode MS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 flipH="1">
            <a:off x="5418661" y="2489198"/>
            <a:ext cx="2319867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210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>
                <a:latin typeface="Arial Rounded MT Bold"/>
                <a:ea typeface="Arial Unicode MS"/>
                <a:cs typeface="Arial Rounded MT Bold"/>
              </a:rPr>
              <a:t>Pareto principle</a:t>
            </a:r>
            <a:endParaRPr kumimoji="1" lang="ja-JP" altLang="en-US" sz="4000" i="1" dirty="0">
              <a:latin typeface="Arial Rounded MT Bold"/>
              <a:ea typeface="Arial Unicode MS"/>
              <a:cs typeface="Arial Rounded MT Bold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254000" y="5080003"/>
            <a:ext cx="3098800" cy="1405466"/>
          </a:xfrm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anchor="b">
            <a:normAutofit/>
          </a:bodyPr>
          <a:lstStyle/>
          <a:p>
            <a:pPr marL="0" indent="0" algn="ctr">
              <a:lnSpc>
                <a:spcPct val="80000"/>
              </a:lnSpc>
              <a:buNone/>
              <a:tabLst>
                <a:tab pos="5649913" algn="l"/>
              </a:tabLst>
            </a:pPr>
            <a:r>
              <a:rPr lang="en-US" altLang="ja-JP" sz="1600" i="1" dirty="0" err="1" smtClean="0">
                <a:latin typeface="Arial Unicode MS"/>
                <a:ea typeface="Arial Unicode MS"/>
                <a:cs typeface="Arial Unicode MS"/>
              </a:rPr>
              <a:t>Vilfredo</a:t>
            </a:r>
            <a:r>
              <a:rPr lang="en-US" altLang="ja-JP" sz="1600" i="1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sz="1600" i="1" dirty="0">
                <a:latin typeface="Arial Unicode MS"/>
                <a:ea typeface="Arial Unicode MS"/>
                <a:cs typeface="Arial Unicode MS"/>
              </a:rPr>
              <a:t>Federico </a:t>
            </a:r>
            <a:r>
              <a:rPr lang="en-US" altLang="ja-JP" sz="1600" i="1" dirty="0" err="1">
                <a:latin typeface="Arial Unicode MS"/>
                <a:ea typeface="Arial Unicode MS"/>
                <a:cs typeface="Arial Unicode MS"/>
              </a:rPr>
              <a:t>Damaso</a:t>
            </a:r>
            <a:r>
              <a:rPr lang="en-US" altLang="ja-JP" sz="1600" i="1" dirty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sz="1600" i="1" dirty="0" smtClean="0">
                <a:latin typeface="Arial Unicode MS"/>
                <a:ea typeface="Arial Unicode MS"/>
                <a:cs typeface="Arial Unicode MS"/>
              </a:rPr>
              <a:t>Pareto</a:t>
            </a:r>
            <a:r>
              <a:rPr lang="en-US" altLang="ja-JP" sz="1600" dirty="0" smtClean="0">
                <a:latin typeface="Arial Unicode MS"/>
                <a:ea typeface="Arial Unicode MS"/>
                <a:cs typeface="Arial Unicode MS"/>
              </a:rPr>
              <a:t>, Italian economist, developed this concept</a:t>
            </a:r>
          </a:p>
          <a:p>
            <a:pPr marL="0" indent="0" algn="ctr">
              <a:lnSpc>
                <a:spcPct val="60000"/>
              </a:lnSpc>
              <a:buNone/>
              <a:tabLst>
                <a:tab pos="5649913" algn="l"/>
              </a:tabLst>
            </a:pPr>
            <a:endParaRPr lang="en-US" altLang="ja-JP" sz="1600" dirty="0" smtClean="0">
              <a:latin typeface="Arial Unicode MS"/>
              <a:ea typeface="Arial Unicode MS"/>
              <a:cs typeface="Arial Unicode MS"/>
            </a:endParaRPr>
          </a:p>
        </p:txBody>
      </p:sp>
      <p:pic>
        <p:nvPicPr>
          <p:cNvPr id="2" name="図 1" descr="vilfredo paret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57199" y="1705499"/>
            <a:ext cx="2709333" cy="3737011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6" name="コンテンツ プレースホルダー 4"/>
          <p:cNvSpPr txBox="1">
            <a:spLocks/>
          </p:cNvSpPr>
          <p:nvPr/>
        </p:nvSpPr>
        <p:spPr>
          <a:xfrm>
            <a:off x="3335867" y="1717639"/>
            <a:ext cx="5537200" cy="4886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It is also called as </a:t>
            </a:r>
            <a:r>
              <a:rPr lang="en-US" altLang="ja-JP" b="1" dirty="0" smtClean="0">
                <a:solidFill>
                  <a:srgbClr val="0000FF"/>
                </a:solidFill>
                <a:latin typeface="Arial Unicode MS"/>
                <a:ea typeface="Arial Unicode MS"/>
                <a:cs typeface="Arial Unicode MS"/>
              </a:rPr>
              <a:t>“80:20 rule”</a:t>
            </a:r>
          </a:p>
          <a:p>
            <a:r>
              <a:rPr lang="en-US" altLang="ja-JP" dirty="0" smtClean="0">
                <a:latin typeface="Arial Unicode MS"/>
                <a:cs typeface="Arial Unicode MS"/>
              </a:rPr>
              <a:t>It is a technique helps to identify the top 20% that needs to be addressed to resolve the 80% of the problems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940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ja-JP" sz="4000" b="1" dirty="0" smtClean="0">
                <a:latin typeface="Arial Unicode MS"/>
                <a:ea typeface="Arial Unicode MS"/>
                <a:cs typeface="Arial Unicode MS"/>
              </a:rPr>
              <a:t>Necessity of Pareto chart in KAIZEN Process</a:t>
            </a:r>
            <a:endParaRPr kumimoji="1" lang="ja-JP" altLang="en-US" sz="4000" b="1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400" dirty="0" smtClean="0">
                <a:latin typeface="Arial Unicode MS"/>
                <a:ea typeface="Arial Unicode MS"/>
                <a:cs typeface="Arial Unicode MS"/>
              </a:rPr>
              <a:t>To identify “large contributing factors”</a:t>
            </a:r>
          </a:p>
          <a:p>
            <a:r>
              <a:rPr lang="en-US" altLang="ja-JP" sz="2400" dirty="0" smtClean="0">
                <a:latin typeface="Arial Unicode MS"/>
                <a:ea typeface="Arial Unicode MS"/>
                <a:cs typeface="Arial Unicode MS"/>
              </a:rPr>
              <a:t>If the large contributing factor(s) is solved, the situation with the problems will be improved effectively and easily</a:t>
            </a:r>
          </a:p>
        </p:txBody>
      </p:sp>
      <p:pic>
        <p:nvPicPr>
          <p:cNvPr id="4" name="図 3" descr="スライド10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707" y="3048001"/>
            <a:ext cx="3070818" cy="2963338"/>
          </a:xfrm>
          <a:prstGeom prst="ellipse">
            <a:avLst/>
          </a:prstGeom>
        </p:spPr>
      </p:pic>
      <p:pic>
        <p:nvPicPr>
          <p:cNvPr id="5" name="図 4" descr="スライド11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99161" y="3961645"/>
            <a:ext cx="2252133" cy="2049694"/>
          </a:xfrm>
          <a:prstGeom prst="ellipse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38663" y="6062138"/>
            <a:ext cx="406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i="1" dirty="0" smtClean="0">
                <a:latin typeface="Arial Unicode MS"/>
                <a:cs typeface="Arial Unicode MS"/>
              </a:rPr>
              <a:t>Situation with problems before KAIZEN</a:t>
            </a:r>
            <a:r>
              <a:rPr kumimoji="1" lang="ja-JP" altLang="en-US" sz="2000" i="1" dirty="0" smtClean="0">
                <a:latin typeface="Arial Unicode MS"/>
                <a:cs typeface="Arial Unicode MS"/>
              </a:rPr>
              <a:t> </a:t>
            </a:r>
            <a:r>
              <a:rPr kumimoji="1" lang="en-US" altLang="ja-JP" sz="2000" i="1" dirty="0" smtClean="0">
                <a:latin typeface="Arial Unicode MS"/>
                <a:cs typeface="Arial Unicode MS"/>
              </a:rPr>
              <a:t>(100</a:t>
            </a:r>
            <a:r>
              <a:rPr lang="ja-JP" altLang="en-US" sz="2000" i="1" dirty="0" smtClean="0">
                <a:latin typeface="Arial Unicode MS"/>
                <a:cs typeface="Arial Unicode MS"/>
              </a:rPr>
              <a:t>% </a:t>
            </a:r>
            <a:r>
              <a:rPr lang="en-US" altLang="ja-JP" sz="2000" i="1" dirty="0" smtClean="0">
                <a:latin typeface="Arial Unicode MS"/>
                <a:cs typeface="Arial Unicode MS"/>
              </a:rPr>
              <a:t>of</a:t>
            </a:r>
            <a:r>
              <a:rPr lang="ja-JP" altLang="en-US" sz="2000" i="1" dirty="0" smtClean="0">
                <a:latin typeface="Arial Unicode MS"/>
                <a:cs typeface="Arial Unicode MS"/>
              </a:rPr>
              <a:t> </a:t>
            </a:r>
            <a:r>
              <a:rPr lang="en-US" altLang="ja-JP" sz="2000" i="1" dirty="0" smtClean="0">
                <a:latin typeface="Arial Unicode MS"/>
                <a:cs typeface="Arial Unicode MS"/>
              </a:rPr>
              <a:t>the</a:t>
            </a:r>
            <a:r>
              <a:rPr lang="ja-JP" altLang="en-US" sz="2000" i="1" dirty="0" smtClean="0">
                <a:latin typeface="Arial Unicode MS"/>
                <a:cs typeface="Arial Unicode MS"/>
              </a:rPr>
              <a:t> </a:t>
            </a:r>
            <a:r>
              <a:rPr lang="en-US" altLang="ja-JP" sz="2000" i="1" dirty="0" smtClean="0">
                <a:latin typeface="Arial Unicode MS"/>
                <a:cs typeface="Arial Unicode MS"/>
              </a:rPr>
              <a:t>problem)</a:t>
            </a:r>
            <a:endParaRPr kumimoji="1" lang="ja-JP" altLang="en-US" sz="2000" i="1" dirty="0">
              <a:latin typeface="Arial Unicode MS"/>
              <a:cs typeface="Arial Unicode M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181596" y="6062138"/>
            <a:ext cx="37422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i="1" dirty="0" smtClean="0">
                <a:latin typeface="Arial Unicode MS"/>
                <a:cs typeface="Arial Unicode MS"/>
              </a:rPr>
              <a:t>Situation with problems after KAIZEN (reduced problem)</a:t>
            </a:r>
            <a:endParaRPr kumimoji="1" lang="ja-JP" altLang="en-US" sz="2000" i="1" dirty="0">
              <a:latin typeface="Arial Unicode MS"/>
              <a:cs typeface="Arial Unicode M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01179" y="4852908"/>
            <a:ext cx="1422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>
                <a:latin typeface="Arial Unicode MS"/>
                <a:cs typeface="Arial Unicode MS"/>
              </a:rPr>
              <a:t>Contributing factors</a:t>
            </a:r>
            <a:endParaRPr kumimoji="1" lang="ja-JP" altLang="en-US" i="1" dirty="0">
              <a:latin typeface="Arial Unicode MS"/>
              <a:cs typeface="Arial Unicode MS"/>
            </a:endParaRPr>
          </a:p>
        </p:txBody>
      </p:sp>
      <p:cxnSp>
        <p:nvCxnSpPr>
          <p:cNvPr id="10" name="直線コネクタ 9"/>
          <p:cNvCxnSpPr>
            <a:stCxn id="8" idx="1"/>
          </p:cNvCxnSpPr>
          <p:nvPr/>
        </p:nvCxnSpPr>
        <p:spPr>
          <a:xfrm flipH="1">
            <a:off x="3051677" y="5176074"/>
            <a:ext cx="1149502" cy="0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8" idx="1"/>
          </p:cNvCxnSpPr>
          <p:nvPr/>
        </p:nvCxnSpPr>
        <p:spPr>
          <a:xfrm flipH="1" flipV="1">
            <a:off x="3510311" y="4569060"/>
            <a:ext cx="690868" cy="607014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stCxn id="8" idx="3"/>
          </p:cNvCxnSpPr>
          <p:nvPr/>
        </p:nvCxnSpPr>
        <p:spPr>
          <a:xfrm flipV="1">
            <a:off x="5623578" y="4852908"/>
            <a:ext cx="920768" cy="323166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右矢印 16"/>
          <p:cNvSpPr/>
          <p:nvPr/>
        </p:nvSpPr>
        <p:spPr>
          <a:xfrm>
            <a:off x="4402663" y="6062138"/>
            <a:ext cx="778933" cy="609600"/>
          </a:xfrm>
          <a:prstGeom prst="rightArrow">
            <a:avLst>
              <a:gd name="adj1" fmla="val 33333"/>
              <a:gd name="adj2" fmla="val 5000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/>
          <p:nvPr/>
        </p:nvCxnSpPr>
        <p:spPr>
          <a:xfrm>
            <a:off x="457200" y="5885395"/>
            <a:ext cx="6480000" cy="0"/>
          </a:xfrm>
          <a:prstGeom prst="line">
            <a:avLst/>
          </a:prstGeom>
          <a:ln w="28575" cmpd="sng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457200" y="3133357"/>
            <a:ext cx="6616760" cy="0"/>
          </a:xfrm>
          <a:prstGeom prst="line">
            <a:avLst/>
          </a:prstGeom>
          <a:ln w="28575" cmpd="sng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7059097" y="3124890"/>
            <a:ext cx="0" cy="936000"/>
          </a:xfrm>
          <a:prstGeom prst="line">
            <a:avLst/>
          </a:prstGeom>
          <a:ln w="28575" cmpd="sng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620592" y="3133357"/>
            <a:ext cx="0" cy="2752038"/>
          </a:xfrm>
          <a:prstGeom prst="line">
            <a:avLst/>
          </a:prstGeom>
          <a:ln w="28575" cmpd="sng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104406" y="4349112"/>
            <a:ext cx="953978" cy="36933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i="1" dirty="0" smtClean="0"/>
              <a:t>Problem</a:t>
            </a:r>
            <a:endParaRPr kumimoji="1" lang="ja-JP" altLang="en-US" i="1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320921" y="3115716"/>
            <a:ext cx="1612839" cy="98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i="1" dirty="0" smtClean="0"/>
              <a:t>Reduced by eliminated the contributing factor “1”</a:t>
            </a:r>
            <a:endParaRPr kumimoji="1" lang="ja-JP" altLang="en-US" i="1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101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64341" y="375780"/>
            <a:ext cx="874838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>
                <a:latin typeface="Arial Rounded MT Bold"/>
                <a:cs typeface="Arial Rounded MT Bold"/>
              </a:rPr>
              <a:t>(Example) Data table </a:t>
            </a:r>
            <a:r>
              <a:rPr lang="en-US" altLang="ja-JP" sz="3200" dirty="0" smtClean="0">
                <a:latin typeface="Arial Rounded MT Bold"/>
                <a:cs typeface="Arial Rounded MT Bold"/>
              </a:rPr>
              <a:t>and </a:t>
            </a:r>
            <a:r>
              <a:rPr kumimoji="1" lang="en-US" altLang="ja-JP" sz="3200" b="1" dirty="0" smtClean="0">
                <a:latin typeface="Arial Rounded MT Bold"/>
                <a:cs typeface="Arial Rounded MT Bold"/>
              </a:rPr>
              <a:t>Pareto Chart</a:t>
            </a:r>
            <a:endParaRPr kumimoji="1" lang="ja-JP" altLang="en-US" sz="3200" b="1" dirty="0">
              <a:latin typeface="Arial Rounded MT Bold"/>
              <a:cs typeface="Arial Rounded MT Bold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945" y="5659686"/>
            <a:ext cx="4569262" cy="982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90000"/>
              </a:lnSpc>
              <a:buFont typeface="Arial"/>
              <a:buChar char="•"/>
            </a:pPr>
            <a:r>
              <a:rPr lang="en-US" altLang="ja-JP" sz="1600" i="1" dirty="0" smtClean="0">
                <a:latin typeface="Arial Unicode MS"/>
                <a:cs typeface="Arial Unicode MS"/>
              </a:rPr>
              <a:t>Period of data collection: 31</a:t>
            </a:r>
            <a:r>
              <a:rPr lang="en-US" altLang="ja-JP" sz="1600" i="1" baseline="30000" dirty="0" smtClean="0">
                <a:latin typeface="Arial Unicode MS"/>
                <a:cs typeface="Arial Unicode MS"/>
              </a:rPr>
              <a:t>st</a:t>
            </a:r>
            <a:r>
              <a:rPr lang="en-US" altLang="ja-JP" sz="1600" i="1" dirty="0" smtClean="0">
                <a:latin typeface="Arial Unicode MS"/>
                <a:cs typeface="Arial Unicode MS"/>
              </a:rPr>
              <a:t> January 2014 to 30</a:t>
            </a:r>
            <a:r>
              <a:rPr lang="en-US" altLang="ja-JP" sz="1600" i="1" baseline="30000" dirty="0" smtClean="0">
                <a:latin typeface="Arial Unicode MS"/>
                <a:cs typeface="Arial Unicode MS"/>
              </a:rPr>
              <a:t>th</a:t>
            </a:r>
            <a:r>
              <a:rPr lang="en-US" altLang="ja-JP" sz="1600" i="1" dirty="0" smtClean="0">
                <a:latin typeface="Arial Unicode MS"/>
                <a:cs typeface="Arial Unicode MS"/>
              </a:rPr>
              <a:t> February 2014 (30 days)</a:t>
            </a:r>
          </a:p>
          <a:p>
            <a:pPr marL="285750" indent="-285750">
              <a:lnSpc>
                <a:spcPct val="90000"/>
              </a:lnSpc>
              <a:buFont typeface="Arial"/>
              <a:buChar char="•"/>
            </a:pPr>
            <a:r>
              <a:rPr kumimoji="1" lang="en-US" altLang="ja-JP" sz="1600" i="1" dirty="0" smtClean="0">
                <a:latin typeface="Arial Unicode MS"/>
                <a:cs typeface="Arial Unicode MS"/>
              </a:rPr>
              <a:t>Data source: medication and treatment chart</a:t>
            </a:r>
          </a:p>
          <a:p>
            <a:pPr marL="285750" indent="-285750">
              <a:lnSpc>
                <a:spcPct val="90000"/>
              </a:lnSpc>
              <a:buFont typeface="Arial"/>
              <a:buChar char="•"/>
            </a:pPr>
            <a:r>
              <a:rPr lang="en-US" altLang="ja-JP" sz="1600" i="1" dirty="0" smtClean="0">
                <a:latin typeface="Arial Unicode MS"/>
                <a:cs typeface="Arial Unicode MS"/>
              </a:rPr>
              <a:t>Number of investigated patient (chart): 50</a:t>
            </a:r>
            <a:endParaRPr kumimoji="1" lang="ja-JP" altLang="en-US" sz="1600" i="1" dirty="0">
              <a:latin typeface="Arial Unicode MS"/>
              <a:cs typeface="Arial Unicode MS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264341" y="5629804"/>
            <a:ext cx="5102734" cy="1088675"/>
          </a:xfrm>
          <a:prstGeom prst="ellipse">
            <a:avLst/>
          </a:prstGeom>
          <a:solidFill>
            <a:srgbClr val="FF0000">
              <a:alpha val="0"/>
            </a:srgbClr>
          </a:solidFill>
          <a:ln w="28575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 dirty="0">
              <a:latin typeface="Arial Unicode MS"/>
            </a:endParaRPr>
          </a:p>
        </p:txBody>
      </p:sp>
      <p:cxnSp>
        <p:nvCxnSpPr>
          <p:cNvPr id="8" name="直線矢印コネクタ 7"/>
          <p:cNvCxnSpPr>
            <a:stCxn id="9" idx="1"/>
          </p:cNvCxnSpPr>
          <p:nvPr/>
        </p:nvCxnSpPr>
        <p:spPr>
          <a:xfrm flipH="1" flipV="1">
            <a:off x="4833604" y="6220892"/>
            <a:ext cx="805197" cy="24724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5638801" y="6220892"/>
            <a:ext cx="3373926" cy="49449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1600" i="1" dirty="0" smtClean="0">
                <a:latin typeface="Arial Unicode MS"/>
              </a:rPr>
              <a:t>Methodologies of data collection need to be described clearly.</a:t>
            </a:r>
            <a:endParaRPr kumimoji="1" lang="ja-JP" altLang="en-US" sz="1600" i="1" dirty="0">
              <a:latin typeface="Arial Unicode MS"/>
            </a:endParaRPr>
          </a:p>
        </p:txBody>
      </p:sp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9037040"/>
              </p:ext>
            </p:extLst>
          </p:nvPr>
        </p:nvGraphicFramePr>
        <p:xfrm>
          <a:off x="4538133" y="1952658"/>
          <a:ext cx="4334934" cy="3609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558174"/>
              </p:ext>
            </p:extLst>
          </p:nvPr>
        </p:nvGraphicFramePr>
        <p:xfrm>
          <a:off x="115923" y="1417638"/>
          <a:ext cx="4303676" cy="4144436"/>
        </p:xfrm>
        <a:graphic>
          <a:graphicData uri="http://schemas.openxmlformats.org/drawingml/2006/table">
            <a:tbl>
              <a:tblPr/>
              <a:tblGrid>
                <a:gridCol w="254044"/>
                <a:gridCol w="1786203"/>
                <a:gridCol w="762541"/>
                <a:gridCol w="712810"/>
                <a:gridCol w="788078"/>
              </a:tblGrid>
              <a:tr h="396316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SQ#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Contributing factors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Before KAIZEN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810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Frequency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Cumulative frequency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Accumulation ratio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40478"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138" indent="0" algn="l" fontAlgn="ctr">
                        <a:lnSpc>
                          <a:spcPct val="8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Number of giving wrong injectable medicines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25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25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46%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478"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138" indent="0" algn="l" fontAlgn="ctr">
                        <a:lnSpc>
                          <a:spcPct val="8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Number of giving wrong inhale medicines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16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41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76%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929"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138" indent="0" algn="l" fontAlgn="ctr">
                        <a:lnSpc>
                          <a:spcPct val="8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Giving wrong oral medicines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47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87%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929"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138" indent="0" algn="l" fontAlgn="ctr">
                        <a:lnSpc>
                          <a:spcPct val="8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Giving wrong volume of insulin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52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96%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929"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138" indent="0" algn="l" fontAlgn="ctr">
                        <a:lnSpc>
                          <a:spcPct val="8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Number of giving wrong ointment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54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100%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316">
                <a:tc>
                  <a:txBody>
                    <a:bodyPr/>
                    <a:lstStyle/>
                    <a:p>
                      <a:pPr algn="l" fontAlgn="b">
                        <a:lnSpc>
                          <a:spcPct val="80000"/>
                        </a:lnSpc>
                      </a:pP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　</a:t>
                      </a:r>
                    </a:p>
                  </a:txBody>
                  <a:tcPr marL="8181" marR="8181" marT="8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Total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54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-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-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7886482" y="2584597"/>
            <a:ext cx="584014" cy="338554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80.0</a:t>
            </a:r>
            <a:endParaRPr kumimoji="1" lang="ja-JP" altLang="en-US" sz="1600" dirty="0">
              <a:solidFill>
                <a:srgbClr val="FF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 flipH="1">
            <a:off x="5367075" y="2760224"/>
            <a:ext cx="2319867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6659966" y="1952658"/>
            <a:ext cx="2258722" cy="289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kumimoji="1" lang="en-US" altLang="ja-JP" sz="1400" i="1" u="sng" dirty="0" smtClean="0">
                <a:latin typeface="Arial Unicode MS"/>
                <a:cs typeface="Arial Unicode MS"/>
              </a:rPr>
              <a:t>Cut off line is 80%</a:t>
            </a:r>
            <a:endParaRPr kumimoji="1" lang="ja-JP" altLang="en-US" sz="1400" i="1" u="sng" dirty="0">
              <a:latin typeface="Arial Unicode MS"/>
              <a:cs typeface="Arial Unicode M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4681207" y="1942684"/>
            <a:ext cx="545089" cy="599594"/>
          </a:xfrm>
          <a:prstGeom prst="ellipse">
            <a:avLst/>
          </a:prstGeom>
          <a:solidFill>
            <a:srgbClr val="FF0000">
              <a:alpha val="0"/>
            </a:srgbClr>
          </a:solidFill>
          <a:ln w="28575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 dirty="0">
              <a:latin typeface="Arial Unicode MS"/>
            </a:endParaRPr>
          </a:p>
        </p:txBody>
      </p:sp>
      <p:cxnSp>
        <p:nvCxnSpPr>
          <p:cNvPr id="16" name="直線矢印コネクタ 15"/>
          <p:cNvCxnSpPr>
            <a:endCxn id="15" idx="0"/>
          </p:cNvCxnSpPr>
          <p:nvPr/>
        </p:nvCxnSpPr>
        <p:spPr>
          <a:xfrm flipH="1">
            <a:off x="4953752" y="1614628"/>
            <a:ext cx="69643" cy="3280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4833604" y="1029852"/>
            <a:ext cx="4085084" cy="58477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i="1" dirty="0" smtClean="0">
                <a:latin typeface="Arial Unicode MS"/>
              </a:rPr>
              <a:t>Maximum number of the </a:t>
            </a:r>
            <a:r>
              <a:rPr lang="en-US" altLang="ja-JP" sz="1600" i="1" dirty="0" smtClean="0">
                <a:latin typeface="Arial Unicode MS"/>
              </a:rPr>
              <a:t>axis </a:t>
            </a:r>
            <a:r>
              <a:rPr kumimoji="1" lang="en-US" altLang="ja-JP" sz="1600" i="1" dirty="0" smtClean="0">
                <a:latin typeface="Arial Unicode MS"/>
              </a:rPr>
              <a:t>shall match with the frequency of the first </a:t>
            </a:r>
            <a:r>
              <a:rPr lang="en-US" altLang="ja-JP" sz="1600" i="1" dirty="0" err="1" smtClean="0">
                <a:latin typeface="Arial Unicode MS"/>
              </a:rPr>
              <a:t>faactor</a:t>
            </a:r>
            <a:endParaRPr kumimoji="1" lang="ja-JP" altLang="en-US" sz="1600" i="1" dirty="0">
              <a:latin typeface="Arial Unicode MS"/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2255563" y="2623354"/>
            <a:ext cx="545089" cy="599594"/>
          </a:xfrm>
          <a:prstGeom prst="ellipse">
            <a:avLst/>
          </a:prstGeom>
          <a:solidFill>
            <a:srgbClr val="FF0000">
              <a:alpha val="0"/>
            </a:srgbClr>
          </a:solidFill>
          <a:ln w="28575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 dirty="0">
              <a:latin typeface="Arial Unicode MS"/>
            </a:endParaRPr>
          </a:p>
        </p:txBody>
      </p:sp>
      <p:cxnSp>
        <p:nvCxnSpPr>
          <p:cNvPr id="19" name="直線矢印コネクタ 18"/>
          <p:cNvCxnSpPr>
            <a:endCxn id="18" idx="7"/>
          </p:cNvCxnSpPr>
          <p:nvPr/>
        </p:nvCxnSpPr>
        <p:spPr>
          <a:xfrm flipH="1">
            <a:off x="2720826" y="1614628"/>
            <a:ext cx="2302570" cy="109653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953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角丸四角形吹き出し 63"/>
          <p:cNvSpPr/>
          <p:nvPr/>
        </p:nvSpPr>
        <p:spPr>
          <a:xfrm>
            <a:off x="3081866" y="5455591"/>
            <a:ext cx="3437463" cy="880828"/>
          </a:xfrm>
          <a:prstGeom prst="wedgeRoundRectCallout">
            <a:avLst>
              <a:gd name="adj1" fmla="val 34880"/>
              <a:gd name="adj2" fmla="val 11173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b"/>
          <a:lstStyle/>
          <a:p>
            <a:pPr algn="r">
              <a:lnSpc>
                <a:spcPct val="80000"/>
              </a:lnSpc>
            </a:pPr>
            <a:r>
              <a:rPr lang="en-US" altLang="ja-JP" dirty="0" smtClean="0">
                <a:solidFill>
                  <a:schemeClr val="tx1"/>
                </a:solidFill>
                <a:latin typeface="Arial Unicode MS"/>
                <a:cs typeface="Arial Unicode MS"/>
              </a:rPr>
              <a:t>It is important to explain the reasons of your target setting.</a:t>
            </a:r>
            <a:endParaRPr kumimoji="1" lang="ja-JP" altLang="en-US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 smtClean="0">
                <a:latin typeface="Arial Rounded MT Bold"/>
                <a:cs typeface="Arial Rounded MT Bold"/>
              </a:rPr>
              <a:t>Target setting</a:t>
            </a:r>
            <a:endParaRPr kumimoji="1" lang="ja-JP" altLang="en-US" sz="4000" dirty="0">
              <a:latin typeface="Arial Rounded MT Bold"/>
              <a:cs typeface="Arial Rounded MT Bold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47683"/>
          </a:xfrm>
        </p:spPr>
        <p:txBody>
          <a:bodyPr>
            <a:normAutofit/>
          </a:bodyPr>
          <a:lstStyle/>
          <a:p>
            <a:r>
              <a:rPr lang="en-US" altLang="ja-JP" sz="2800" dirty="0" smtClean="0">
                <a:ea typeface="Arial Unicode MS"/>
                <a:cs typeface="Arial Unicode MS"/>
              </a:rPr>
              <a:t>The last step of KAIZEN Step 2 is “target setting”</a:t>
            </a:r>
          </a:p>
          <a:p>
            <a:r>
              <a:rPr lang="en-US" altLang="ja-JP" sz="2800" dirty="0" smtClean="0">
                <a:ea typeface="Arial Unicode MS"/>
                <a:cs typeface="Arial Unicode MS"/>
              </a:rPr>
              <a:t>“Desire” and “target” is different</a:t>
            </a:r>
          </a:p>
          <a:p>
            <a:pPr marL="0" indent="0">
              <a:buNone/>
            </a:pPr>
            <a:endParaRPr lang="en-US" altLang="ja-JP" sz="2800" dirty="0" smtClean="0">
              <a:ea typeface="Arial Unicode MS"/>
              <a:cs typeface="Arial Unicode M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339417"/>
            <a:ext cx="2133600" cy="365125"/>
          </a:xfrm>
        </p:spPr>
        <p:txBody>
          <a:bodyPr/>
          <a:lstStyle/>
          <a:p>
            <a:fld id="{B2FDF9B3-1FC2-D149-89A9-4BFCB69A7B9C}" type="slidenum">
              <a:rPr kumimoji="1" lang="ja-JP" altLang="en-US" smtClean="0"/>
              <a:t>15</a:t>
            </a:fld>
            <a:endParaRPr kumimoji="1" lang="ja-JP" altLang="en-US"/>
          </a:p>
        </p:txBody>
      </p:sp>
      <p:pic>
        <p:nvPicPr>
          <p:cNvPr id="6" name="図 5" descr="casual_pose_two_400_clr_5305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121" y="3220388"/>
            <a:ext cx="1778000" cy="2370667"/>
          </a:xfrm>
          <a:prstGeom prst="rect">
            <a:avLst/>
          </a:prstGeom>
        </p:spPr>
      </p:pic>
      <p:pic>
        <p:nvPicPr>
          <p:cNvPr id="7" name="図 6" descr="casual_pose_three_400_clr_5307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2666" y="3475911"/>
            <a:ext cx="1778002" cy="2370669"/>
          </a:xfrm>
          <a:prstGeom prst="rect">
            <a:avLst/>
          </a:prstGeom>
        </p:spPr>
      </p:pic>
      <p:sp>
        <p:nvSpPr>
          <p:cNvPr id="11" name="角丸四角形吹き出し 10"/>
          <p:cNvSpPr/>
          <p:nvPr/>
        </p:nvSpPr>
        <p:spPr>
          <a:xfrm>
            <a:off x="2650058" y="2863263"/>
            <a:ext cx="4529675" cy="612648"/>
          </a:xfrm>
          <a:prstGeom prst="wedgeRoundRectCallout">
            <a:avLst>
              <a:gd name="adj1" fmla="val -68721"/>
              <a:gd name="adj2" fmla="val 26568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en-US" altLang="ja-JP" dirty="0" smtClean="0">
                <a:solidFill>
                  <a:schemeClr val="tx1"/>
                </a:solidFill>
                <a:latin typeface="Arial Unicode MS"/>
                <a:cs typeface="Arial Unicode MS"/>
              </a:rPr>
              <a:t>We want to reduce 70% of the problem! This</a:t>
            </a:r>
            <a:r>
              <a:rPr lang="ja-JP" altLang="en-US" dirty="0" smtClean="0">
                <a:solidFill>
                  <a:schemeClr val="tx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  <a:latin typeface="Arial Unicode MS"/>
                <a:cs typeface="Arial Unicode MS"/>
              </a:rPr>
              <a:t>is</a:t>
            </a:r>
            <a:r>
              <a:rPr lang="ja-JP" altLang="en-US" dirty="0" smtClean="0">
                <a:solidFill>
                  <a:schemeClr val="tx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  <a:latin typeface="Arial Unicode MS"/>
                <a:cs typeface="Arial Unicode MS"/>
              </a:rPr>
              <a:t>our</a:t>
            </a:r>
            <a:r>
              <a:rPr lang="ja-JP" altLang="en-US" dirty="0" smtClean="0">
                <a:solidFill>
                  <a:schemeClr val="tx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  <a:latin typeface="Arial Unicode MS"/>
                <a:cs typeface="Arial Unicode MS"/>
              </a:rPr>
              <a:t>“target</a:t>
            </a:r>
            <a:r>
              <a:rPr lang="ja-JP" altLang="en-US" dirty="0" smtClean="0">
                <a:solidFill>
                  <a:schemeClr val="tx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  <a:latin typeface="Arial Unicode MS"/>
                <a:cs typeface="Arial Unicode MS"/>
              </a:rPr>
              <a:t>of</a:t>
            </a:r>
            <a:r>
              <a:rPr lang="ja-JP" altLang="en-US" dirty="0" smtClean="0">
                <a:solidFill>
                  <a:schemeClr val="tx1"/>
                </a:solidFill>
                <a:latin typeface="Arial Unicode MS"/>
                <a:cs typeface="Arial Unicode MS"/>
              </a:rPr>
              <a:t> </a:t>
            </a:r>
            <a:r>
              <a:rPr lang="ja-JP" altLang="ja-JP" dirty="0" smtClean="0">
                <a:solidFill>
                  <a:schemeClr val="tx1"/>
                </a:solidFill>
                <a:latin typeface="Arial Unicode MS"/>
                <a:cs typeface="Arial Unicode MS"/>
              </a:rPr>
              <a:t>K</a:t>
            </a:r>
            <a:r>
              <a:rPr lang="en-US" altLang="ja-JP" dirty="0" smtClean="0">
                <a:solidFill>
                  <a:schemeClr val="tx1"/>
                </a:solidFill>
                <a:latin typeface="Arial Unicode MS"/>
                <a:cs typeface="Arial Unicode MS"/>
              </a:rPr>
              <a:t>AIZEN”</a:t>
            </a:r>
            <a:endParaRPr kumimoji="1" lang="ja-JP" altLang="en-US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61" name="角丸四角形吹き出し 60"/>
          <p:cNvSpPr/>
          <p:nvPr/>
        </p:nvSpPr>
        <p:spPr>
          <a:xfrm>
            <a:off x="3522133" y="3579498"/>
            <a:ext cx="3274134" cy="612648"/>
          </a:xfrm>
          <a:prstGeom prst="wedgeRoundRectCallout">
            <a:avLst>
              <a:gd name="adj1" fmla="val 67561"/>
              <a:gd name="adj2" fmla="val 7220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>
              <a:lnSpc>
                <a:spcPct val="80000"/>
              </a:lnSpc>
            </a:pPr>
            <a:r>
              <a:rPr kumimoji="1" lang="en-US" altLang="ja-JP" dirty="0" smtClean="0">
                <a:solidFill>
                  <a:schemeClr val="tx1"/>
                </a:solidFill>
                <a:latin typeface="Arial Unicode MS"/>
                <a:cs typeface="Arial Unicode MS"/>
              </a:rPr>
              <a:t>What is the reason of 70% reduction of the problem??</a:t>
            </a:r>
            <a:endParaRPr kumimoji="1" lang="ja-JP" altLang="en-US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62" name="角丸四角形吹き出し 61"/>
          <p:cNvSpPr/>
          <p:nvPr/>
        </p:nvSpPr>
        <p:spPr>
          <a:xfrm>
            <a:off x="2666998" y="4314958"/>
            <a:ext cx="2887135" cy="614781"/>
          </a:xfrm>
          <a:prstGeom prst="wedgeRoundRectCallout">
            <a:avLst>
              <a:gd name="adj1" fmla="val -69335"/>
              <a:gd name="adj2" fmla="val -46199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dirty="0" smtClean="0">
                <a:solidFill>
                  <a:schemeClr val="tx1"/>
                </a:solidFill>
                <a:latin typeface="Arial Unicode MS"/>
                <a:cs typeface="Arial Unicode MS"/>
              </a:rPr>
              <a:t>……… We just want… </a:t>
            </a:r>
            <a:endParaRPr kumimoji="1" lang="ja-JP" altLang="en-US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63" name="角丸四角形吹き出し 62"/>
          <p:cNvSpPr/>
          <p:nvPr/>
        </p:nvSpPr>
        <p:spPr>
          <a:xfrm>
            <a:off x="4267200" y="5072679"/>
            <a:ext cx="2546002" cy="612648"/>
          </a:xfrm>
          <a:prstGeom prst="wedgeRoundRectCallout">
            <a:avLst>
              <a:gd name="adj1" fmla="val 73547"/>
              <a:gd name="adj2" fmla="val -61879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>
              <a:lnSpc>
                <a:spcPct val="80000"/>
              </a:lnSpc>
            </a:pPr>
            <a:r>
              <a:rPr kumimoji="1" lang="en-US" altLang="ja-JP" dirty="0" smtClean="0">
                <a:solidFill>
                  <a:schemeClr val="tx1"/>
                </a:solidFill>
                <a:latin typeface="Arial Unicode MS"/>
                <a:cs typeface="Arial Unicode MS"/>
              </a:rPr>
              <a:t>Is it just your desire?</a:t>
            </a:r>
            <a:endParaRPr kumimoji="1" lang="ja-JP" altLang="en-US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270686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スクリーンショット 2015-09-02 16.03.2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0793" y="1679308"/>
            <a:ext cx="7201704" cy="344369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3600" dirty="0" smtClean="0">
                <a:latin typeface="Arial Rounded MT Bold"/>
                <a:cs typeface="Arial Rounded MT Bold"/>
              </a:rPr>
              <a:t>Pareto</a:t>
            </a:r>
            <a:r>
              <a:rPr kumimoji="1" lang="ja-JP" altLang="en-US" sz="3600" dirty="0" smtClean="0">
                <a:latin typeface="Arial Rounded MT Bold"/>
                <a:cs typeface="Arial Rounded MT Bold"/>
              </a:rPr>
              <a:t> </a:t>
            </a:r>
            <a:r>
              <a:rPr kumimoji="1" lang="en-US" altLang="ja-JP" sz="3600" dirty="0" smtClean="0">
                <a:latin typeface="Arial Rounded MT Bold"/>
                <a:cs typeface="Arial Rounded MT Bold"/>
              </a:rPr>
              <a:t>rule</a:t>
            </a:r>
            <a:r>
              <a:rPr kumimoji="1" lang="ja-JP" altLang="en-US" sz="3600" dirty="0" smtClean="0">
                <a:latin typeface="Arial Rounded MT Bold"/>
                <a:cs typeface="Arial Rounded MT Bold"/>
              </a:rPr>
              <a:t> </a:t>
            </a:r>
            <a:r>
              <a:rPr kumimoji="1" lang="en-US" altLang="ja-JP" sz="3600" dirty="0" smtClean="0">
                <a:latin typeface="Arial Rounded MT Bold"/>
                <a:cs typeface="Arial Rounded MT Bold"/>
              </a:rPr>
              <a:t>can</a:t>
            </a:r>
            <a:r>
              <a:rPr kumimoji="1" lang="ja-JP" altLang="en-US" sz="3600" dirty="0" smtClean="0">
                <a:latin typeface="Arial Rounded MT Bold"/>
                <a:cs typeface="Arial Rounded MT Bold"/>
              </a:rPr>
              <a:t> </a:t>
            </a:r>
            <a:r>
              <a:rPr kumimoji="1" lang="en-US" altLang="ja-JP" sz="3600" dirty="0" smtClean="0">
                <a:latin typeface="Arial Rounded MT Bold"/>
                <a:cs typeface="Arial Rounded MT Bold"/>
              </a:rPr>
              <a:t>be</a:t>
            </a:r>
            <a:r>
              <a:rPr kumimoji="1" lang="ja-JP" altLang="en-US" sz="3600" dirty="0" smtClean="0">
                <a:latin typeface="Arial Rounded MT Bold"/>
                <a:cs typeface="Arial Rounded MT Bold"/>
              </a:rPr>
              <a:t> </a:t>
            </a:r>
            <a:r>
              <a:rPr kumimoji="1" lang="en-US" altLang="ja-JP" sz="3600" dirty="0" smtClean="0">
                <a:latin typeface="Arial Rounded MT Bold"/>
                <a:cs typeface="Arial Rounded MT Bold"/>
              </a:rPr>
              <a:t>useful</a:t>
            </a:r>
            <a:r>
              <a:rPr kumimoji="1" lang="ja-JP" altLang="en-US" sz="3600" dirty="0" smtClean="0">
                <a:latin typeface="Arial Rounded MT Bold"/>
                <a:cs typeface="Arial Rounded MT Bold"/>
              </a:rPr>
              <a:t> </a:t>
            </a:r>
            <a:r>
              <a:rPr kumimoji="1" lang="en-US" altLang="ja-JP" sz="3600" dirty="0" smtClean="0">
                <a:latin typeface="Arial Rounded MT Bold"/>
                <a:cs typeface="Arial Rounded MT Bold"/>
              </a:rPr>
              <a:t>for</a:t>
            </a:r>
            <a:r>
              <a:rPr kumimoji="1" lang="ja-JP" altLang="en-US" sz="3600" dirty="0" smtClean="0">
                <a:latin typeface="Arial Rounded MT Bold"/>
                <a:cs typeface="Arial Rounded MT Bold"/>
              </a:rPr>
              <a:t> </a:t>
            </a:r>
            <a:r>
              <a:rPr kumimoji="1" lang="en-US" altLang="ja-JP" sz="3600" dirty="0" smtClean="0">
                <a:latin typeface="Arial Rounded MT Bold"/>
                <a:cs typeface="Arial Rounded MT Bold"/>
              </a:rPr>
              <a:t/>
            </a:r>
            <a:br>
              <a:rPr kumimoji="1" lang="en-US" altLang="ja-JP" sz="3600" dirty="0" smtClean="0">
                <a:latin typeface="Arial Rounded MT Bold"/>
                <a:cs typeface="Arial Rounded MT Bold"/>
              </a:rPr>
            </a:br>
            <a:r>
              <a:rPr kumimoji="1" lang="en-US" altLang="ja-JP" sz="3600" dirty="0" smtClean="0">
                <a:latin typeface="Arial Rounded MT Bold"/>
                <a:cs typeface="Arial Rounded MT Bold"/>
              </a:rPr>
              <a:t>target</a:t>
            </a:r>
            <a:r>
              <a:rPr kumimoji="1" lang="ja-JP" altLang="en-US" sz="3600" dirty="0" smtClean="0">
                <a:latin typeface="Arial Rounded MT Bold"/>
                <a:cs typeface="Arial Rounded MT Bold"/>
              </a:rPr>
              <a:t> </a:t>
            </a:r>
            <a:r>
              <a:rPr kumimoji="1" lang="en-US" altLang="ja-JP" sz="3600" dirty="0" smtClean="0">
                <a:latin typeface="Arial Rounded MT Bold"/>
                <a:cs typeface="Arial Rounded MT Bold"/>
              </a:rPr>
              <a:t>setting</a:t>
            </a:r>
            <a:endParaRPr kumimoji="1" lang="ja-JP" altLang="en-US" sz="3600" dirty="0">
              <a:latin typeface="Arial Rounded MT Bold"/>
              <a:cs typeface="Arial Rounded MT Bold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16</a:t>
            </a:fld>
            <a:endParaRPr kumimoji="1" lang="ja-JP" altLang="en-US"/>
          </a:p>
        </p:txBody>
      </p:sp>
      <p:pic>
        <p:nvPicPr>
          <p:cNvPr id="5" name="図 4" descr="casual_pose_three_400_clr_5307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372530" y="3357372"/>
            <a:ext cx="1778002" cy="2370669"/>
          </a:xfrm>
          <a:prstGeom prst="rect">
            <a:avLst/>
          </a:prstGeom>
        </p:spPr>
      </p:pic>
      <p:sp>
        <p:nvSpPr>
          <p:cNvPr id="6" name="角丸四角形吹き出し 5"/>
          <p:cNvSpPr/>
          <p:nvPr/>
        </p:nvSpPr>
        <p:spPr>
          <a:xfrm>
            <a:off x="242532" y="1275556"/>
            <a:ext cx="2839333" cy="1080029"/>
          </a:xfrm>
          <a:prstGeom prst="wedgeRoundRectCallout">
            <a:avLst>
              <a:gd name="adj1" fmla="val -6800"/>
              <a:gd name="adj2" fmla="val -14568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altLang="ja-JP" dirty="0">
                <a:solidFill>
                  <a:srgbClr val="000000"/>
                </a:solidFill>
              </a:rPr>
              <a:t>Ideally, 80% of the problem (vital few) is the target of the KAIZEN based on Pareto rule. </a:t>
            </a:r>
            <a:endParaRPr kumimoji="1" lang="ja-JP" altLang="en-US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4800" y="5294531"/>
            <a:ext cx="8797697" cy="1371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ja-JP" sz="2400" dirty="0" smtClean="0"/>
              <a:t>In the example above, </a:t>
            </a:r>
            <a:r>
              <a:rPr lang="en-US" altLang="ja-JP" sz="2400" dirty="0" smtClean="0"/>
              <a:t>if your target is </a:t>
            </a:r>
          </a:p>
          <a:p>
            <a:pPr marL="342900" indent="-342900">
              <a:lnSpc>
                <a:spcPct val="90000"/>
              </a:lnSpc>
              <a:buFont typeface="Arial"/>
              <a:buChar char="•"/>
            </a:pPr>
            <a:r>
              <a:rPr kumimoji="1" lang="en-US" altLang="ja-JP" sz="2400" u="sng" dirty="0" smtClean="0"/>
              <a:t>“</a:t>
            </a:r>
            <a:r>
              <a:rPr kumimoji="1" lang="en-US" altLang="ja-JP" sz="2400" u="sng" dirty="0" smtClean="0"/>
              <a:t>46%</a:t>
            </a:r>
            <a:r>
              <a:rPr kumimoji="1" lang="en-US" altLang="ja-JP" sz="2400" u="sng" dirty="0" smtClean="0"/>
              <a:t> reduction”</a:t>
            </a:r>
            <a:r>
              <a:rPr kumimoji="1" lang="en-US" altLang="ja-JP" sz="2000" i="1" dirty="0" smtClean="0"/>
              <a:t> </a:t>
            </a:r>
            <a:r>
              <a:rPr kumimoji="1" lang="en-US" altLang="ja-JP" sz="2000" i="1" dirty="0" smtClean="0"/>
              <a:t>it means to </a:t>
            </a:r>
            <a:r>
              <a:rPr lang="en-US" altLang="ja-JP" sz="2000" i="1" dirty="0"/>
              <a:t>s</a:t>
            </a:r>
            <a:r>
              <a:rPr kumimoji="1" lang="en-US" altLang="ja-JP" sz="2000" i="1" dirty="0" smtClean="0"/>
              <a:t>olve </a:t>
            </a:r>
            <a:r>
              <a:rPr kumimoji="1" lang="en-US" altLang="ja-JP" sz="2000" i="1" dirty="0" smtClean="0"/>
              <a:t>all of the 1</a:t>
            </a:r>
            <a:r>
              <a:rPr kumimoji="1" lang="en-US" altLang="ja-JP" sz="2000" i="1" baseline="30000" dirty="0" smtClean="0"/>
              <a:t>st</a:t>
            </a:r>
            <a:r>
              <a:rPr kumimoji="1" lang="en-US" altLang="ja-JP" sz="2000" i="1" dirty="0" smtClean="0"/>
              <a:t> contributing </a:t>
            </a:r>
            <a:r>
              <a:rPr kumimoji="1" lang="en-US" altLang="ja-JP" sz="2000" i="1" dirty="0" smtClean="0"/>
              <a:t>factor</a:t>
            </a:r>
            <a:endParaRPr lang="en-US" altLang="ja-JP" sz="2000" i="1" dirty="0"/>
          </a:p>
          <a:p>
            <a:pPr marL="342900" indent="-342900">
              <a:lnSpc>
                <a:spcPct val="90000"/>
              </a:lnSpc>
              <a:buFont typeface="Arial"/>
              <a:buChar char="•"/>
            </a:pPr>
            <a:r>
              <a:rPr lang="en-US" altLang="ja-JP" sz="2400" u="sng" dirty="0" smtClean="0"/>
              <a:t>“</a:t>
            </a:r>
            <a:r>
              <a:rPr lang="en-US" altLang="ja-JP" sz="2400" u="sng" dirty="0" smtClean="0"/>
              <a:t>87%</a:t>
            </a:r>
            <a:r>
              <a:rPr lang="en-US" altLang="ja-JP" sz="2400" u="sng" dirty="0" smtClean="0"/>
              <a:t> reduction”</a:t>
            </a:r>
            <a:r>
              <a:rPr lang="en-US" altLang="ja-JP" sz="2000" i="1" dirty="0" smtClean="0"/>
              <a:t> it </a:t>
            </a:r>
            <a:r>
              <a:rPr lang="en-US" altLang="ja-JP" sz="2000" i="1" dirty="0" smtClean="0"/>
              <a:t>means to s</a:t>
            </a:r>
            <a:r>
              <a:rPr lang="en-US" altLang="ja-JP" sz="2000" i="1" dirty="0" smtClean="0"/>
              <a:t>olve </a:t>
            </a:r>
            <a:r>
              <a:rPr lang="en-US" altLang="ja-JP" sz="2000" i="1" dirty="0" smtClean="0"/>
              <a:t>all of the 1</a:t>
            </a:r>
            <a:r>
              <a:rPr lang="en-US" altLang="ja-JP" sz="2000" i="1" baseline="30000" dirty="0" smtClean="0"/>
              <a:t>st</a:t>
            </a:r>
            <a:r>
              <a:rPr lang="en-US" altLang="ja-JP" sz="2000" i="1" dirty="0" smtClean="0"/>
              <a:t>, 2</a:t>
            </a:r>
            <a:r>
              <a:rPr lang="en-US" altLang="ja-JP" sz="2000" i="1" baseline="30000" dirty="0" smtClean="0"/>
              <a:t>nd</a:t>
            </a:r>
            <a:r>
              <a:rPr lang="en-US" altLang="ja-JP" sz="2000" i="1" dirty="0" smtClean="0"/>
              <a:t> and 3</a:t>
            </a:r>
            <a:r>
              <a:rPr lang="en-US" altLang="ja-JP" sz="2000" i="1" baseline="30000" dirty="0" smtClean="0"/>
              <a:t>rd</a:t>
            </a:r>
            <a:r>
              <a:rPr lang="en-US" altLang="ja-JP" sz="2000" i="1" dirty="0" smtClean="0"/>
              <a:t> contributing factors)</a:t>
            </a:r>
            <a:endParaRPr kumimoji="1" lang="en-US" altLang="ja-JP" sz="2000" i="1" dirty="0" smtClean="0"/>
          </a:p>
        </p:txBody>
      </p:sp>
      <p:sp>
        <p:nvSpPr>
          <p:cNvPr id="10" name="円/楕円 9"/>
          <p:cNvSpPr/>
          <p:nvPr/>
        </p:nvSpPr>
        <p:spPr>
          <a:xfrm>
            <a:off x="4677378" y="3182921"/>
            <a:ext cx="575733" cy="435696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4677378" y="2666585"/>
            <a:ext cx="575733" cy="435696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4677378" y="3640120"/>
            <a:ext cx="575733" cy="435696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吹き出し 13"/>
          <p:cNvSpPr/>
          <p:nvPr/>
        </p:nvSpPr>
        <p:spPr>
          <a:xfrm>
            <a:off x="152402" y="2273859"/>
            <a:ext cx="1828797" cy="692958"/>
          </a:xfrm>
          <a:prstGeom prst="wedgeRoundRectCallout">
            <a:avLst>
              <a:gd name="adj1" fmla="val -3268"/>
              <a:gd name="adj2" fmla="val 88549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altLang="ja-JP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But</a:t>
            </a:r>
            <a:r>
              <a:rPr kumimoji="1" lang="en-US" altLang="ja-JP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 it is difficult!!</a:t>
            </a:r>
            <a:endParaRPr kumimoji="1" lang="ja-JP" altLang="en-US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51031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Cont.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121326"/>
              </p:ext>
            </p:extLst>
          </p:nvPr>
        </p:nvGraphicFramePr>
        <p:xfrm>
          <a:off x="304799" y="1739372"/>
          <a:ext cx="3268134" cy="37773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1585"/>
                <a:gridCol w="2046549"/>
              </a:tblGrid>
              <a:tr h="46845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latin typeface="Arial Unicode MS"/>
                          <a:cs typeface="Arial Unicode MS"/>
                        </a:rPr>
                        <a:t>Target setting</a:t>
                      </a:r>
                      <a:endParaRPr kumimoji="1" lang="ja-JP" alt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>
                        <a:latin typeface="Arial Unicode MS"/>
                        <a:cs typeface="Arial Unicode M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40952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>
                          <a:latin typeface="Arial Unicode MS"/>
                          <a:cs typeface="Arial Unicode MS"/>
                        </a:rPr>
                        <a:t>By when?</a:t>
                      </a:r>
                      <a:endParaRPr kumimoji="1" lang="ja-JP" altLang="en-US" dirty="0">
                        <a:latin typeface="Arial Unicode MS"/>
                        <a:cs typeface="Arial Unicode M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latin typeface="Arial Unicode MS"/>
                          <a:cs typeface="Arial Unicode MS"/>
                        </a:rPr>
                        <a:t>By September</a:t>
                      </a:r>
                      <a:endParaRPr kumimoji="1" lang="ja-JP" altLang="en-US" dirty="0" smtClean="0">
                        <a:latin typeface="Arial Unicode MS"/>
                        <a:cs typeface="Arial Unicode M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8270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latin typeface="Arial Unicode MS"/>
                          <a:cs typeface="Arial Unicode MS"/>
                        </a:rPr>
                        <a:t>What?</a:t>
                      </a:r>
                      <a:endParaRPr kumimoji="1" lang="ja-JP" altLang="en-US" dirty="0" smtClean="0">
                        <a:latin typeface="Arial Unicode MS"/>
                        <a:cs typeface="Arial Unicode M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latin typeface="Arial Unicode MS"/>
                          <a:cs typeface="Arial Unicode MS"/>
                        </a:rPr>
                        <a:t>Number</a:t>
                      </a:r>
                      <a:r>
                        <a:rPr kumimoji="1" lang="ja-JP" altLang="en-US" dirty="0" smtClean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kumimoji="1" lang="en-US" altLang="ja-JP" dirty="0" smtClean="0">
                          <a:latin typeface="Arial Unicode MS"/>
                          <a:cs typeface="Arial Unicode MS"/>
                        </a:rPr>
                        <a:t>of</a:t>
                      </a:r>
                      <a:r>
                        <a:rPr kumimoji="1" lang="ja-JP" altLang="en-US" dirty="0" smtClean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kumimoji="1" lang="en-US" altLang="ja-JP" dirty="0" smtClean="0">
                          <a:latin typeface="Arial Unicode MS"/>
                          <a:cs typeface="Arial Unicode MS"/>
                        </a:rPr>
                        <a:t>giving wrong</a:t>
                      </a:r>
                      <a:r>
                        <a:rPr kumimoji="1" lang="ja-JP" altLang="en-US" dirty="0" smtClean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kumimoji="1" lang="en-US" altLang="ja-JP" dirty="0" smtClean="0">
                          <a:latin typeface="Arial Unicode MS"/>
                          <a:cs typeface="Arial Unicode MS"/>
                        </a:rPr>
                        <a:t>injectable</a:t>
                      </a:r>
                      <a:r>
                        <a:rPr kumimoji="1" lang="ja-JP" altLang="en-US" dirty="0" smtClean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kumimoji="1" lang="en-US" altLang="ja-JP" dirty="0" smtClean="0">
                          <a:latin typeface="Arial Unicode MS"/>
                          <a:cs typeface="Arial Unicode MS"/>
                        </a:rPr>
                        <a:t>medicines</a:t>
                      </a:r>
                      <a:endParaRPr kumimoji="1" lang="ja-JP" altLang="en-US" dirty="0" smtClean="0">
                        <a:latin typeface="Arial Unicode MS"/>
                        <a:cs typeface="Arial Unicode M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4095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latin typeface="Arial Unicode MS"/>
                          <a:cs typeface="Arial Unicode MS"/>
                        </a:rPr>
                        <a:t>How?</a:t>
                      </a:r>
                      <a:endParaRPr kumimoji="1" lang="ja-JP" altLang="en-US" dirty="0" smtClean="0">
                        <a:latin typeface="Arial Unicode MS"/>
                        <a:cs typeface="Arial Unicode M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ja-JP" dirty="0" smtClean="0">
                          <a:latin typeface="Arial Unicode MS"/>
                          <a:cs typeface="Arial Unicode MS"/>
                        </a:rPr>
                        <a:t>4</a:t>
                      </a:r>
                      <a:r>
                        <a:rPr kumimoji="1" lang="en-US" altLang="ja-JP" dirty="0" smtClean="0">
                          <a:latin typeface="Arial Unicode MS"/>
                          <a:cs typeface="Arial Unicode MS"/>
                        </a:rPr>
                        <a:t>6%</a:t>
                      </a:r>
                      <a:r>
                        <a:rPr kumimoji="1" lang="ja-JP" altLang="en-US" dirty="0" smtClean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kumimoji="1" lang="en-US" altLang="ja-JP" dirty="0" smtClean="0">
                          <a:latin typeface="Arial Unicode MS"/>
                          <a:cs typeface="Arial Unicode MS"/>
                        </a:rPr>
                        <a:t>reduction</a:t>
                      </a:r>
                      <a:endParaRPr kumimoji="1" lang="ja-JP" altLang="en-US" dirty="0">
                        <a:latin typeface="Arial Unicode MS"/>
                        <a:cs typeface="Arial Unicode M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17</a:t>
            </a:fld>
            <a:endParaRPr kumimoji="1" lang="ja-JP" altLang="en-US"/>
          </a:p>
        </p:txBody>
      </p:sp>
      <p:pic>
        <p:nvPicPr>
          <p:cNvPr id="7" name="図 6" descr="casual_pose_two_400_clr_5305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5394" y="2993102"/>
            <a:ext cx="2013062" cy="2684083"/>
          </a:xfrm>
          <a:prstGeom prst="rect">
            <a:avLst/>
          </a:prstGeom>
        </p:spPr>
      </p:pic>
      <p:pic>
        <p:nvPicPr>
          <p:cNvPr id="8" name="図 7" descr="casual_pose_three_400_clr_5307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6328" y="3145502"/>
            <a:ext cx="2013064" cy="2684085"/>
          </a:xfrm>
          <a:prstGeom prst="rect">
            <a:avLst/>
          </a:prstGeom>
        </p:spPr>
      </p:pic>
      <p:sp>
        <p:nvSpPr>
          <p:cNvPr id="9" name="角丸四角形吹き出し 8"/>
          <p:cNvSpPr/>
          <p:nvPr/>
        </p:nvSpPr>
        <p:spPr>
          <a:xfrm>
            <a:off x="3877733" y="1475336"/>
            <a:ext cx="4809067" cy="1217064"/>
          </a:xfrm>
          <a:prstGeom prst="wedgeRoundRectCallout">
            <a:avLst>
              <a:gd name="adj1" fmla="val 1565"/>
              <a:gd name="adj2" fmla="val 96700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altLang="ja-JP" sz="2400" i="1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Our target </a:t>
            </a:r>
            <a:r>
              <a:rPr lang="en-US" altLang="ja-JP" sz="2400" i="1" dirty="0">
                <a:solidFill>
                  <a:srgbClr val="000000"/>
                </a:solidFill>
                <a:latin typeface="Arial Unicode MS"/>
                <a:cs typeface="Arial Unicode MS"/>
              </a:rPr>
              <a:t>is </a:t>
            </a:r>
            <a:r>
              <a:rPr lang="en-US" altLang="ja-JP" sz="2400" i="1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to reduce 46% of number</a:t>
            </a:r>
            <a:r>
              <a:rPr lang="ja-JP" altLang="en-US" sz="2400" i="1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i="1" dirty="0">
                <a:solidFill>
                  <a:srgbClr val="000000"/>
                </a:solidFill>
                <a:latin typeface="Arial Unicode MS"/>
                <a:cs typeface="Arial Unicode MS"/>
              </a:rPr>
              <a:t>of</a:t>
            </a:r>
            <a:r>
              <a:rPr lang="ja-JP" altLang="en-US" sz="2400" i="1" dirty="0">
                <a:solidFill>
                  <a:srgbClr val="000000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i="1" dirty="0">
                <a:solidFill>
                  <a:srgbClr val="000000"/>
                </a:solidFill>
                <a:latin typeface="Arial Unicode MS"/>
                <a:cs typeface="Arial Unicode MS"/>
              </a:rPr>
              <a:t>giving wrong</a:t>
            </a:r>
            <a:r>
              <a:rPr lang="ja-JP" altLang="en-US" sz="2400" i="1" dirty="0">
                <a:solidFill>
                  <a:srgbClr val="000000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i="1" dirty="0">
                <a:solidFill>
                  <a:srgbClr val="000000"/>
                </a:solidFill>
                <a:latin typeface="Arial Unicode MS"/>
                <a:cs typeface="Arial Unicode MS"/>
              </a:rPr>
              <a:t>injectable</a:t>
            </a:r>
            <a:r>
              <a:rPr lang="ja-JP" altLang="en-US" sz="2400" i="1" dirty="0">
                <a:solidFill>
                  <a:srgbClr val="000000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i="1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medicines.</a:t>
            </a:r>
            <a:endParaRPr lang="ja-JP" altLang="en-US" sz="2400" i="1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53949" y="5974707"/>
            <a:ext cx="7282889" cy="763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i="1" dirty="0" smtClean="0">
                <a:solidFill>
                  <a:srgbClr val="FF0000"/>
                </a:solidFill>
              </a:rPr>
              <a:t>* Do not forget: Need to consider “the problem is stil</a:t>
            </a:r>
            <a:r>
              <a:rPr lang="en-US" altLang="ja-JP" sz="2400" i="1" dirty="0" smtClean="0">
                <a:solidFill>
                  <a:srgbClr val="FF0000"/>
                </a:solidFill>
              </a:rPr>
              <a:t>l remained even if you achieve your target </a:t>
            </a:r>
            <a:endParaRPr kumimoji="1" lang="ja-JP" altLang="en-US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173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84375"/>
          </a:xfrm>
        </p:spPr>
        <p:txBody>
          <a:bodyPr/>
          <a:lstStyle/>
          <a:p>
            <a:r>
              <a:rPr kumimoji="1" lang="en-US" altLang="ja-JP" i="1" dirty="0" smtClean="0">
                <a:latin typeface="Arial Rounded MT Bold"/>
                <a:cs typeface="Arial Rounded MT Bold"/>
              </a:rPr>
              <a:t>Thank you for listening</a:t>
            </a:r>
            <a:endParaRPr kumimoji="1" lang="ja-JP" altLang="en-US" i="1" dirty="0">
              <a:latin typeface="Arial Rounded MT Bold"/>
              <a:cs typeface="Arial Rounded MT Bold"/>
            </a:endParaRPr>
          </a:p>
        </p:txBody>
      </p:sp>
    </p:spTree>
    <p:extLst>
      <p:ext uri="{BB962C8B-B14F-4D97-AF65-F5344CB8AC3E}">
        <p14:creationId xmlns:p14="http://schemas.microsoft.com/office/powerpoint/2010/main" val="3169077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>
                <a:latin typeface="Arial Rounded MT Bold"/>
                <a:cs typeface="Arial Rounded MT Bold"/>
              </a:rPr>
              <a:t>Objectives</a:t>
            </a:r>
            <a:r>
              <a:rPr lang="ja-JP" altLang="en-US" sz="4000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sz="4000" dirty="0" smtClean="0">
                <a:latin typeface="Arial Rounded MT Bold"/>
                <a:cs typeface="Arial Rounded MT Bold"/>
              </a:rPr>
              <a:t>of</a:t>
            </a:r>
            <a:r>
              <a:rPr lang="ja-JP" altLang="en-US" sz="4000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sz="4000" dirty="0" smtClean="0">
                <a:latin typeface="Arial Rounded MT Bold"/>
                <a:cs typeface="Arial Rounded MT Bold"/>
              </a:rPr>
              <a:t>the</a:t>
            </a:r>
            <a:r>
              <a:rPr lang="ja-JP" altLang="en-US" sz="4000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sz="4000" dirty="0" smtClean="0">
                <a:latin typeface="Arial Rounded MT Bold"/>
                <a:cs typeface="Arial Rounded MT Bold"/>
              </a:rPr>
              <a:t>session</a:t>
            </a:r>
            <a:endParaRPr kumimoji="1" lang="ja-JP" altLang="en-US" sz="4000" dirty="0">
              <a:latin typeface="Arial Rounded MT Bold"/>
              <a:cs typeface="Arial Rounded MT Bold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2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>
                <a:latin typeface="Arial Unicode MS"/>
                <a:cs typeface="Arial Unicode MS"/>
              </a:rPr>
              <a:t>At the end of the session, trainees are able to: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altLang="ja-JP" dirty="0"/>
              <a:t>Define what is situation analysis in KAIZEN process</a:t>
            </a:r>
            <a:endParaRPr lang="ja-JP" altLang="ja-JP" dirty="0"/>
          </a:p>
          <a:p>
            <a:pPr marL="914400" lvl="1" indent="-514350">
              <a:buFont typeface="+mj-lt"/>
              <a:buAutoNum type="arabicParenR"/>
            </a:pPr>
            <a:r>
              <a:rPr lang="en-US" altLang="ja-JP" dirty="0"/>
              <a:t>Describe process of situation analysis</a:t>
            </a:r>
            <a:endParaRPr lang="ja-JP" altLang="ja-JP" dirty="0"/>
          </a:p>
          <a:p>
            <a:pPr marL="914400" lvl="1" indent="-514350">
              <a:buFont typeface="+mj-lt"/>
              <a:buAutoNum type="arabicParenR"/>
            </a:pPr>
            <a:r>
              <a:rPr lang="en-US" altLang="ja-JP" dirty="0"/>
              <a:t>Describe how to develop and utilize Pareto chart properly</a:t>
            </a:r>
            <a:endParaRPr lang="ja-JP" altLang="ja-JP" dirty="0"/>
          </a:p>
          <a:p>
            <a:pPr marL="914400" lvl="1" indent="-514350">
              <a:buFont typeface="+mj-lt"/>
              <a:buAutoNum type="arabicParenR"/>
            </a:pPr>
            <a:r>
              <a:rPr lang="en-US" altLang="ja-JP" dirty="0"/>
              <a:t>Demonstrate the process of situation analysis</a:t>
            </a:r>
            <a:r>
              <a:rPr lang="ja-JP" altLang="ja-JP" dirty="0"/>
              <a:t> </a:t>
            </a:r>
            <a:endParaRPr kumimoji="1" lang="ja-JP" altLang="en-US" dirty="0">
              <a:latin typeface="Arial Unicode MS"/>
              <a:cs typeface="Arial Unicode M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6053-A104-744D-AA65-FBBF73DF7AE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295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41804" y="6014479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lang="en-US" altLang="ja-JP" sz="2000" dirty="0" smtClean="0">
                <a:latin typeface="Arial Unicode MS"/>
                <a:cs typeface="Arial Unicode MS"/>
              </a:rPr>
              <a:t>Selection of KAIZEN theme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175933" y="4443680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lang="en-US" altLang="ja-JP" sz="2000" dirty="0" smtClean="0">
                <a:latin typeface="Arial Unicode MS"/>
                <a:cs typeface="Arial Unicode MS"/>
              </a:rPr>
              <a:t>Root Cause Analysis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920997" y="3643352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lang="en-US" altLang="ja-JP" sz="2000" dirty="0" smtClean="0">
                <a:latin typeface="Arial Unicode MS"/>
                <a:cs typeface="Arial Unicode MS"/>
              </a:rPr>
              <a:t>Identification of countermeasure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581401" y="2796684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lang="en-US" altLang="ja-JP" sz="2000" dirty="0" smtClean="0">
                <a:latin typeface="Arial Unicode MS"/>
                <a:cs typeface="Arial Unicode MS"/>
              </a:rPr>
              <a:t>Implementation of countermeasure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241802" y="1938264"/>
            <a:ext cx="4547853" cy="538609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>
              <a:lnSpc>
                <a:spcPct val="70000"/>
              </a:lnSpc>
            </a:pPr>
            <a:r>
              <a:rPr lang="en-US" altLang="ja-JP" sz="2000" dirty="0" smtClean="0">
                <a:latin typeface="Arial Unicode MS"/>
                <a:cs typeface="Arial Unicode MS"/>
              </a:rPr>
              <a:t>Check effectiveness of countermeasure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894987" y="1194713"/>
            <a:ext cx="409661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kumimoji="1" lang="en-US" altLang="ja-JP" sz="2000" dirty="0" smtClean="0">
                <a:latin typeface="Arial Unicode MS"/>
                <a:cs typeface="Arial Unicode MS"/>
              </a:rPr>
              <a:t>Standardization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49399" y="5222163"/>
            <a:ext cx="4547853" cy="461665"/>
          </a:xfrm>
          <a:prstGeom prst="rect">
            <a:avLst/>
          </a:prstGeom>
          <a:gradFill flip="none" rotWithShape="1">
            <a:gsLst>
              <a:gs pos="100000">
                <a:srgbClr val="000090"/>
              </a:gs>
              <a:gs pos="0">
                <a:schemeClr val="accent4">
                  <a:lumMod val="75000"/>
                </a:schemeClr>
              </a:gs>
            </a:gsLst>
            <a:lin ang="0" scaled="1"/>
            <a:tileRect/>
          </a:gradFill>
        </p:spPr>
        <p:txBody>
          <a:bodyPr wrap="square" rIns="180000" rtlCol="0" anchor="ctr">
            <a:spAutoFit/>
          </a:bodyPr>
          <a:lstStyle/>
          <a:p>
            <a:pPr algn="r"/>
            <a:r>
              <a:rPr kumimoji="1" lang="en-US" altLang="ja-JP" sz="2400" dirty="0" smtClean="0">
                <a:solidFill>
                  <a:schemeClr val="bg1"/>
                </a:solidFill>
                <a:latin typeface="Arial Unicode MS"/>
                <a:cs typeface="Arial Unicode MS"/>
              </a:rPr>
              <a:t>Situation Analysis</a:t>
            </a:r>
            <a:endParaRPr kumimoji="1" lang="ja-JP" altLang="en-US" sz="2400" dirty="0">
              <a:solidFill>
                <a:schemeClr val="bg1"/>
              </a:solidFill>
              <a:latin typeface="Arial Unicode MS"/>
              <a:cs typeface="Arial Unicode M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5598" y="601132"/>
            <a:ext cx="2760133" cy="1143000"/>
          </a:xfrm>
        </p:spPr>
        <p:txBody>
          <a:bodyPr>
            <a:noAutofit/>
          </a:bodyPr>
          <a:lstStyle/>
          <a:p>
            <a:r>
              <a:rPr kumimoji="1" lang="en-US" altLang="ja-JP" sz="3600" dirty="0" smtClean="0">
                <a:latin typeface="Arial Rounded MT Bold"/>
                <a:cs typeface="Arial Rounded MT Bold"/>
              </a:rPr>
              <a:t>KAIZEN</a:t>
            </a:r>
            <a:r>
              <a:rPr kumimoji="1" lang="ja-JP" altLang="en-US" sz="3600" dirty="0" smtClean="0">
                <a:latin typeface="Arial Rounded MT Bold"/>
                <a:cs typeface="Arial Rounded MT Bold"/>
              </a:rPr>
              <a:t> </a:t>
            </a:r>
            <a:r>
              <a:rPr kumimoji="1" lang="en-US" altLang="ja-JP" sz="3600" dirty="0" smtClean="0">
                <a:latin typeface="Arial Rounded MT Bold"/>
                <a:cs typeface="Arial Rounded MT Bold"/>
              </a:rPr>
              <a:t>Process</a:t>
            </a:r>
            <a:endParaRPr kumimoji="1" lang="ja-JP" altLang="en-US" sz="3600" dirty="0">
              <a:latin typeface="Arial Rounded MT Bold"/>
              <a:cs typeface="Arial Rounded MT Bold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 flipV="1">
            <a:off x="694267" y="1236133"/>
            <a:ext cx="4131733" cy="4961468"/>
          </a:xfrm>
          <a:prstGeom prst="line">
            <a:avLst/>
          </a:prstGeom>
          <a:ln w="571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円/楕円 4"/>
          <p:cNvSpPr/>
          <p:nvPr/>
        </p:nvSpPr>
        <p:spPr>
          <a:xfrm>
            <a:off x="245534" y="5765800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S</a:t>
            </a:r>
            <a:r>
              <a:rPr kumimoji="1" lang="en-US" altLang="ja-JP" sz="1400" dirty="0" smtClean="0"/>
              <a:t>TEP</a:t>
            </a:r>
          </a:p>
          <a:p>
            <a:pPr algn="ctr"/>
            <a:r>
              <a:rPr kumimoji="1" lang="en-US" altLang="ja-JP" sz="2400" dirty="0" smtClean="0"/>
              <a:t>1</a:t>
            </a:r>
            <a:endParaRPr kumimoji="1" lang="ja-JP" altLang="en-US" sz="2400" dirty="0"/>
          </a:p>
        </p:txBody>
      </p:sp>
      <p:sp>
        <p:nvSpPr>
          <p:cNvPr id="6" name="円/楕円 5"/>
          <p:cNvSpPr/>
          <p:nvPr/>
        </p:nvSpPr>
        <p:spPr>
          <a:xfrm>
            <a:off x="905934" y="5003801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STEP</a:t>
            </a:r>
            <a:endParaRPr lang="en-US" altLang="ja-JP" sz="1400" dirty="0"/>
          </a:p>
          <a:p>
            <a:pPr algn="ctr"/>
            <a:r>
              <a:rPr kumimoji="1" lang="en-US" altLang="ja-JP" sz="2400" dirty="0" smtClean="0"/>
              <a:t>2</a:t>
            </a:r>
            <a:endParaRPr kumimoji="1" lang="ja-JP" altLang="en-US" sz="2400" dirty="0"/>
          </a:p>
        </p:txBody>
      </p:sp>
      <p:sp>
        <p:nvSpPr>
          <p:cNvPr id="8" name="円/楕円 7"/>
          <p:cNvSpPr/>
          <p:nvPr/>
        </p:nvSpPr>
        <p:spPr>
          <a:xfrm>
            <a:off x="4241802" y="931331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7</a:t>
            </a:r>
            <a:endParaRPr kumimoji="1" lang="ja-JP" altLang="en-US" sz="2400" dirty="0"/>
          </a:p>
        </p:txBody>
      </p:sp>
      <p:sp>
        <p:nvSpPr>
          <p:cNvPr id="9" name="円/楕円 8"/>
          <p:cNvSpPr/>
          <p:nvPr/>
        </p:nvSpPr>
        <p:spPr>
          <a:xfrm>
            <a:off x="3581401" y="1744132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6</a:t>
            </a:r>
            <a:endParaRPr kumimoji="1" lang="ja-JP" altLang="en-US" sz="2400" dirty="0"/>
          </a:p>
        </p:txBody>
      </p:sp>
      <p:sp>
        <p:nvSpPr>
          <p:cNvPr id="10" name="円/楕円 9"/>
          <p:cNvSpPr/>
          <p:nvPr/>
        </p:nvSpPr>
        <p:spPr>
          <a:xfrm>
            <a:off x="2920997" y="2540000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5</a:t>
            </a:r>
            <a:endParaRPr kumimoji="1" lang="ja-JP" altLang="en-US" sz="2400" dirty="0"/>
          </a:p>
        </p:txBody>
      </p:sp>
      <p:sp>
        <p:nvSpPr>
          <p:cNvPr id="11" name="円/楕円 10"/>
          <p:cNvSpPr/>
          <p:nvPr/>
        </p:nvSpPr>
        <p:spPr>
          <a:xfrm>
            <a:off x="2252131" y="3386667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4</a:t>
            </a:r>
            <a:endParaRPr kumimoji="1" lang="ja-JP" altLang="en-US" sz="2400" dirty="0"/>
          </a:p>
        </p:txBody>
      </p:sp>
      <p:sp>
        <p:nvSpPr>
          <p:cNvPr id="12" name="円/楕円 11"/>
          <p:cNvSpPr/>
          <p:nvPr/>
        </p:nvSpPr>
        <p:spPr>
          <a:xfrm>
            <a:off x="1557866" y="4182535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3</a:t>
            </a:r>
            <a:endParaRPr kumimoji="1" lang="ja-JP" altLang="en-US" sz="2400" dirty="0"/>
          </a:p>
        </p:txBody>
      </p:sp>
      <p:pic>
        <p:nvPicPr>
          <p:cNvPr id="23" name="図 22" descr="writing_with_pencil_large_400_clr_6410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43465" y="4050609"/>
            <a:ext cx="905934" cy="1317722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455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kumimoji="1" lang="en-US" altLang="ja-JP" dirty="0" smtClean="0">
                <a:latin typeface="Arial Rounded MT Bold"/>
                <a:cs typeface="Arial Rounded MT Bold"/>
              </a:rPr>
              <a:t>Steps of situation analysis in KAIZEN process</a:t>
            </a:r>
            <a:endParaRPr kumimoji="1" lang="ja-JP" altLang="en-US" dirty="0">
              <a:latin typeface="Arial Rounded MT Bold"/>
              <a:cs typeface="Arial Rounded MT Bold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0931205"/>
              </p:ext>
            </p:extLst>
          </p:nvPr>
        </p:nvGraphicFramePr>
        <p:xfrm>
          <a:off x="135467" y="1600200"/>
          <a:ext cx="8873066" cy="5088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角丸四角形 5"/>
          <p:cNvSpPr/>
          <p:nvPr/>
        </p:nvSpPr>
        <p:spPr>
          <a:xfrm>
            <a:off x="626534" y="1659469"/>
            <a:ext cx="521546" cy="321732"/>
          </a:xfrm>
          <a:prstGeom prst="roundRect">
            <a:avLst/>
          </a:prstGeom>
          <a:solidFill>
            <a:srgbClr val="000090"/>
          </a:solidFill>
          <a:ln w="19050" cmpd="sng">
            <a:solidFill>
              <a:srgbClr val="00009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Arial Unicode MS"/>
                <a:cs typeface="Arial Unicode MS"/>
              </a:rPr>
              <a:t>[1]</a:t>
            </a:r>
            <a:endParaRPr kumimoji="1" lang="ja-JP" altLang="en-US" dirty="0">
              <a:solidFill>
                <a:srgbClr val="FFFFFF"/>
              </a:solidFill>
              <a:latin typeface="Arial Unicode MS"/>
              <a:cs typeface="Arial Unicode MS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187544" y="1660169"/>
            <a:ext cx="521546" cy="321732"/>
          </a:xfrm>
          <a:prstGeom prst="roundRect">
            <a:avLst/>
          </a:prstGeom>
          <a:solidFill>
            <a:srgbClr val="000090"/>
          </a:solidFill>
          <a:ln w="19050" cmpd="sng">
            <a:solidFill>
              <a:srgbClr val="00009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Arial Unicode MS"/>
                <a:cs typeface="Arial Unicode MS"/>
              </a:rPr>
              <a:t>[3]</a:t>
            </a:r>
            <a:endParaRPr kumimoji="1" lang="ja-JP" altLang="en-US" dirty="0">
              <a:solidFill>
                <a:srgbClr val="FFFFFF"/>
              </a:solidFill>
              <a:latin typeface="Arial Unicode MS"/>
              <a:cs typeface="Arial Unicode MS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403704" y="1659469"/>
            <a:ext cx="521546" cy="321732"/>
          </a:xfrm>
          <a:prstGeom prst="roundRect">
            <a:avLst/>
          </a:prstGeom>
          <a:solidFill>
            <a:srgbClr val="000090"/>
          </a:solidFill>
          <a:ln w="19050" cmpd="sng">
            <a:solidFill>
              <a:srgbClr val="00009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Arial Unicode MS"/>
                <a:cs typeface="Arial Unicode MS"/>
              </a:rPr>
              <a:t>[2]</a:t>
            </a:r>
            <a:endParaRPr kumimoji="1" lang="ja-JP" altLang="en-US" dirty="0">
              <a:solidFill>
                <a:srgbClr val="FFFFFF"/>
              </a:solidFill>
              <a:latin typeface="Arial Unicode MS"/>
              <a:cs typeface="Arial Unicode MS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6187544" y="3478809"/>
            <a:ext cx="521546" cy="321732"/>
          </a:xfrm>
          <a:prstGeom prst="roundRect">
            <a:avLst/>
          </a:prstGeom>
          <a:solidFill>
            <a:srgbClr val="000090"/>
          </a:solidFill>
          <a:ln w="19050" cmpd="sng">
            <a:solidFill>
              <a:srgbClr val="00009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Arial Unicode MS"/>
                <a:cs typeface="Arial Unicode MS"/>
              </a:rPr>
              <a:t>[4]</a:t>
            </a:r>
            <a:endParaRPr kumimoji="1" lang="ja-JP" altLang="en-US" dirty="0">
              <a:solidFill>
                <a:srgbClr val="FFFFFF"/>
              </a:solidFill>
              <a:latin typeface="Arial Unicode MS"/>
              <a:cs typeface="Arial Unicode MS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3403704" y="3478809"/>
            <a:ext cx="521546" cy="321732"/>
          </a:xfrm>
          <a:prstGeom prst="roundRect">
            <a:avLst/>
          </a:prstGeom>
          <a:solidFill>
            <a:srgbClr val="000090"/>
          </a:solidFill>
          <a:ln w="19050" cmpd="sng">
            <a:solidFill>
              <a:srgbClr val="00009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Arial Unicode MS"/>
                <a:cs typeface="Arial Unicode MS"/>
              </a:rPr>
              <a:t>[5]</a:t>
            </a:r>
            <a:endParaRPr kumimoji="1" lang="ja-JP" altLang="en-US" dirty="0">
              <a:solidFill>
                <a:srgbClr val="FFFFFF"/>
              </a:solidFill>
              <a:latin typeface="Arial Unicode MS"/>
              <a:cs typeface="Arial Unicode MS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26534" y="3478809"/>
            <a:ext cx="521546" cy="321732"/>
          </a:xfrm>
          <a:prstGeom prst="roundRect">
            <a:avLst/>
          </a:prstGeom>
          <a:solidFill>
            <a:srgbClr val="000090"/>
          </a:solidFill>
          <a:ln w="19050" cmpd="sng">
            <a:solidFill>
              <a:srgbClr val="00009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Arial Unicode MS"/>
                <a:cs typeface="Arial Unicode MS"/>
              </a:rPr>
              <a:t>[6]</a:t>
            </a:r>
            <a:endParaRPr kumimoji="1" lang="ja-JP" altLang="en-US" dirty="0">
              <a:solidFill>
                <a:srgbClr val="FFFFFF"/>
              </a:solidFill>
              <a:latin typeface="Arial Unicode MS"/>
              <a:cs typeface="Arial Unicode MS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626534" y="5277129"/>
            <a:ext cx="521546" cy="321732"/>
          </a:xfrm>
          <a:prstGeom prst="roundRect">
            <a:avLst/>
          </a:prstGeom>
          <a:solidFill>
            <a:srgbClr val="000090"/>
          </a:solidFill>
          <a:ln w="19050" cmpd="sng">
            <a:solidFill>
              <a:srgbClr val="00009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Arial Unicode MS"/>
                <a:cs typeface="Arial Unicode MS"/>
              </a:rPr>
              <a:t>[7]</a:t>
            </a:r>
            <a:endParaRPr kumimoji="1" lang="ja-JP" altLang="en-US" dirty="0">
              <a:solidFill>
                <a:srgbClr val="FFFFFF"/>
              </a:solidFill>
              <a:latin typeface="Arial Unicode MS"/>
              <a:cs typeface="Arial Unicode M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971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kumimoji="1" lang="en-US" altLang="ja-JP" dirty="0" smtClean="0">
                <a:latin typeface="Arial Rounded MT Bold"/>
                <a:cs typeface="Arial Rounded MT Bold"/>
              </a:rPr>
              <a:t>Steps of situation analysis in KAIZEN process</a:t>
            </a:r>
            <a:endParaRPr kumimoji="1" lang="ja-JP" altLang="en-US" dirty="0">
              <a:latin typeface="Arial Rounded MT Bold"/>
              <a:cs typeface="Arial Rounded MT Bold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2205384"/>
              </p:ext>
            </p:extLst>
          </p:nvPr>
        </p:nvGraphicFramePr>
        <p:xfrm>
          <a:off x="135467" y="1600200"/>
          <a:ext cx="8873066" cy="5088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81566" y="2987088"/>
            <a:ext cx="355837" cy="46166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2400" dirty="0" smtClean="0">
                <a:latin typeface="Arial Unicode MS"/>
                <a:cs typeface="Arial Unicode MS"/>
              </a:rPr>
              <a:t>1</a:t>
            </a:r>
            <a:endParaRPr kumimoji="1" lang="ja-JP" altLang="en-US" sz="2400" dirty="0">
              <a:latin typeface="Arial Unicode MS"/>
              <a:cs typeface="Arial Unicode MS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27456" y="2987088"/>
            <a:ext cx="355837" cy="46166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altLang="ja-JP" sz="2400" dirty="0">
                <a:latin typeface="Arial Unicode MS"/>
                <a:cs typeface="Arial Unicode MS"/>
              </a:rPr>
              <a:t>2</a:t>
            </a:r>
            <a:endParaRPr kumimoji="1" lang="ja-JP" altLang="en-US" sz="2400" dirty="0">
              <a:latin typeface="Arial Unicode MS"/>
              <a:cs typeface="Arial Unicode M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021697" y="2987088"/>
            <a:ext cx="355837" cy="46166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altLang="ja-JP" sz="2400" dirty="0">
                <a:latin typeface="Arial Unicode MS"/>
                <a:cs typeface="Arial Unicode MS"/>
              </a:rPr>
              <a:t>3</a:t>
            </a:r>
            <a:endParaRPr kumimoji="1" lang="ja-JP" altLang="en-US" sz="2400" dirty="0">
              <a:latin typeface="Arial Unicode MS"/>
              <a:cs typeface="Arial Unicode M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386544" y="2987088"/>
            <a:ext cx="355837" cy="46166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altLang="ja-JP" sz="2400" dirty="0">
                <a:latin typeface="Arial Unicode MS"/>
                <a:cs typeface="Arial Unicode MS"/>
              </a:rPr>
              <a:t>4</a:t>
            </a:r>
            <a:endParaRPr kumimoji="1" lang="ja-JP" altLang="en-US" sz="2400" dirty="0">
              <a:latin typeface="Arial Unicode MS"/>
              <a:cs typeface="Arial Unicode M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694522" y="2987088"/>
            <a:ext cx="355837" cy="46166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altLang="ja-JP" sz="2400" dirty="0">
                <a:latin typeface="Arial Unicode MS"/>
                <a:cs typeface="Arial Unicode MS"/>
              </a:rPr>
              <a:t>5</a:t>
            </a:r>
            <a:endParaRPr kumimoji="1" lang="ja-JP" altLang="en-US" sz="2400" dirty="0">
              <a:latin typeface="Arial Unicode MS"/>
              <a:cs typeface="Arial Unicode M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021456" y="2987088"/>
            <a:ext cx="355837" cy="46166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altLang="ja-JP" sz="2400" dirty="0">
                <a:latin typeface="Arial Unicode MS"/>
                <a:cs typeface="Arial Unicode MS"/>
              </a:rPr>
              <a:t>6</a:t>
            </a:r>
            <a:endParaRPr kumimoji="1" lang="ja-JP" altLang="en-US" sz="2400" dirty="0">
              <a:latin typeface="Arial Unicode MS"/>
              <a:cs typeface="Arial Unicode MS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293051" y="2987088"/>
            <a:ext cx="355837" cy="46166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altLang="ja-JP" sz="2400" dirty="0" smtClean="0">
                <a:latin typeface="Arial Unicode MS"/>
                <a:cs typeface="Arial Unicode MS"/>
              </a:rPr>
              <a:t>7</a:t>
            </a:r>
            <a:endParaRPr kumimoji="1" lang="ja-JP" altLang="en-US" sz="2400" dirty="0"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858365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altLang="ja-JP" sz="3600" b="1" dirty="0" smtClean="0">
                <a:latin typeface="Arial Unicode MS"/>
                <a:ea typeface="Arial Unicode MS"/>
                <a:cs typeface="Arial Unicode MS"/>
              </a:rPr>
              <a:t>Steps of situation analysis (1)</a:t>
            </a:r>
            <a:endParaRPr kumimoji="1" lang="ja-JP" altLang="en-US" sz="3600" dirty="0">
              <a:latin typeface="Arial Unicode MS"/>
              <a:cs typeface="Arial Unicode MS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0260" y="1600201"/>
            <a:ext cx="4378051" cy="3173406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Brainstorm to identify contributing factors of the problem (KAIZEN theme)</a:t>
            </a:r>
            <a:endParaRPr lang="en-US" altLang="ja-JP" dirty="0">
              <a:ea typeface="Arial Unicode MS"/>
              <a:cs typeface="Arial Unicode MS"/>
            </a:endParaRPr>
          </a:p>
        </p:txBody>
      </p:sp>
      <p:pic>
        <p:nvPicPr>
          <p:cNvPr id="6" name="コンテンツ プレースホルダー 1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156"/>
          <a:stretch/>
        </p:blipFill>
        <p:spPr>
          <a:xfrm>
            <a:off x="5046133" y="2279511"/>
            <a:ext cx="3132668" cy="2595806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4783992" y="1741234"/>
            <a:ext cx="1430495" cy="494494"/>
          </a:xfrm>
          <a:prstGeom prst="rect">
            <a:avLst/>
          </a:prstGeom>
          <a:solidFill>
            <a:srgbClr val="FFFFFF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16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Contributing</a:t>
            </a:r>
          </a:p>
          <a:p>
            <a:pPr algn="ctr">
              <a:lnSpc>
                <a:spcPct val="80000"/>
              </a:lnSpc>
            </a:pPr>
            <a:r>
              <a:rPr kumimoji="1" lang="en-US" altLang="ja-JP" sz="16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factor 1</a:t>
            </a:r>
            <a:endParaRPr kumimoji="1" lang="ja-JP" altLang="en-US" sz="16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11" name="左中かっこ 10"/>
          <p:cNvSpPr/>
          <p:nvPr/>
        </p:nvSpPr>
        <p:spPr>
          <a:xfrm rot="16200000">
            <a:off x="6483134" y="4057688"/>
            <a:ext cx="504525" cy="3902807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 Unicode MS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909733" y="6329163"/>
            <a:ext cx="1775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i="1" u="sng" dirty="0" smtClean="0">
                <a:latin typeface="Arial Unicode MS"/>
                <a:cs typeface="Arial Unicode MS"/>
              </a:rPr>
              <a:t>Large Problem</a:t>
            </a:r>
            <a:endParaRPr kumimoji="1" lang="ja-JP" altLang="en-US" b="1" i="1" u="sng" dirty="0">
              <a:latin typeface="Arial Unicode MS"/>
              <a:cs typeface="Arial Unicode MS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256305" y="1988481"/>
            <a:ext cx="1430495" cy="494494"/>
          </a:xfrm>
          <a:prstGeom prst="rect">
            <a:avLst/>
          </a:prstGeom>
          <a:solidFill>
            <a:srgbClr val="FFFFFF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16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Contributing</a:t>
            </a:r>
          </a:p>
          <a:p>
            <a:pPr algn="ctr">
              <a:lnSpc>
                <a:spcPct val="80000"/>
              </a:lnSpc>
            </a:pPr>
            <a:r>
              <a:rPr kumimoji="1" lang="en-US" altLang="ja-JP" sz="16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factor </a:t>
            </a:r>
            <a:r>
              <a:rPr lang="en-US" altLang="ja-JP" sz="1600" dirty="0">
                <a:solidFill>
                  <a:schemeClr val="tx1"/>
                </a:solidFill>
                <a:latin typeface="Arial Unicode MS"/>
                <a:cs typeface="Arial Unicode MS"/>
              </a:rPr>
              <a:t>2</a:t>
            </a:r>
            <a:endParaRPr kumimoji="1" lang="ja-JP" altLang="en-US" sz="16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256305" y="5020853"/>
            <a:ext cx="1430495" cy="494494"/>
          </a:xfrm>
          <a:prstGeom prst="rect">
            <a:avLst/>
          </a:prstGeom>
          <a:solidFill>
            <a:srgbClr val="FFFFFF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16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Contributing</a:t>
            </a:r>
          </a:p>
          <a:p>
            <a:pPr algn="ctr">
              <a:lnSpc>
                <a:spcPct val="80000"/>
              </a:lnSpc>
            </a:pPr>
            <a:r>
              <a:rPr kumimoji="1" lang="en-US" altLang="ja-JP" sz="16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factor </a:t>
            </a:r>
            <a:r>
              <a:rPr lang="en-US" altLang="ja-JP" sz="1600" dirty="0">
                <a:solidFill>
                  <a:schemeClr val="tx1"/>
                </a:solidFill>
                <a:latin typeface="Arial Unicode MS"/>
                <a:cs typeface="Arial Unicode MS"/>
              </a:rPr>
              <a:t>3</a:t>
            </a:r>
            <a:endParaRPr kumimoji="1" lang="ja-JP" altLang="en-US" sz="16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83992" y="4773606"/>
            <a:ext cx="1430495" cy="494494"/>
          </a:xfrm>
          <a:prstGeom prst="rect">
            <a:avLst/>
          </a:prstGeom>
          <a:solidFill>
            <a:srgbClr val="FFFFFF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16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Contributing</a:t>
            </a:r>
          </a:p>
          <a:p>
            <a:pPr algn="ctr">
              <a:lnSpc>
                <a:spcPct val="80000"/>
              </a:lnSpc>
            </a:pPr>
            <a:r>
              <a:rPr kumimoji="1" lang="en-US" altLang="ja-JP" sz="16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factor </a:t>
            </a:r>
            <a:r>
              <a:rPr lang="en-US" altLang="ja-JP" sz="1600" dirty="0">
                <a:solidFill>
                  <a:schemeClr val="tx1"/>
                </a:solidFill>
                <a:latin typeface="Arial Unicode MS"/>
                <a:cs typeface="Arial Unicode MS"/>
              </a:rPr>
              <a:t>4</a:t>
            </a:r>
            <a:endParaRPr kumimoji="1" lang="ja-JP" altLang="en-US" sz="16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cxnSp>
        <p:nvCxnSpPr>
          <p:cNvPr id="16" name="直線コネクタ 15"/>
          <p:cNvCxnSpPr>
            <a:stCxn id="8" idx="2"/>
          </p:cNvCxnSpPr>
          <p:nvPr/>
        </p:nvCxnSpPr>
        <p:spPr>
          <a:xfrm>
            <a:off x="5499240" y="2235728"/>
            <a:ext cx="715247" cy="388939"/>
          </a:xfrm>
          <a:prstGeom prst="line">
            <a:avLst/>
          </a:prstGeom>
          <a:ln w="28575" cmpd="sng">
            <a:solidFill>
              <a:schemeClr val="tx1"/>
            </a:solidFill>
            <a:prstDash val="sysDash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15" idx="0"/>
          </p:cNvCxnSpPr>
          <p:nvPr/>
        </p:nvCxnSpPr>
        <p:spPr>
          <a:xfrm flipV="1">
            <a:off x="5499240" y="3290290"/>
            <a:ext cx="410493" cy="1483316"/>
          </a:xfrm>
          <a:prstGeom prst="line">
            <a:avLst/>
          </a:prstGeom>
          <a:ln w="28575" cmpd="sng">
            <a:solidFill>
              <a:schemeClr val="tx1"/>
            </a:solidFill>
            <a:prstDash val="sysDash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4" idx="0"/>
          </p:cNvCxnSpPr>
          <p:nvPr/>
        </p:nvCxnSpPr>
        <p:spPr>
          <a:xfrm flipH="1" flipV="1">
            <a:off x="7256305" y="3928533"/>
            <a:ext cx="715248" cy="1092320"/>
          </a:xfrm>
          <a:prstGeom prst="line">
            <a:avLst/>
          </a:prstGeom>
          <a:ln w="28575" cmpd="sng">
            <a:solidFill>
              <a:schemeClr val="tx1"/>
            </a:solidFill>
            <a:prstDash val="sysDash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13" idx="2"/>
          </p:cNvCxnSpPr>
          <p:nvPr/>
        </p:nvCxnSpPr>
        <p:spPr>
          <a:xfrm flipH="1">
            <a:off x="7460956" y="2482975"/>
            <a:ext cx="510597" cy="548092"/>
          </a:xfrm>
          <a:prstGeom prst="line">
            <a:avLst/>
          </a:prstGeom>
          <a:ln w="28575" cmpd="sng">
            <a:solidFill>
              <a:schemeClr val="tx1"/>
            </a:solidFill>
            <a:prstDash val="sysDash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999068" y="5245691"/>
            <a:ext cx="3251200" cy="1015663"/>
          </a:xfrm>
          <a:prstGeom prst="rect">
            <a:avLst/>
          </a:prstGeom>
          <a:solidFill>
            <a:srgbClr val="CCFFCC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2000" i="1" dirty="0">
                <a:latin typeface="Arial Unicode MS"/>
                <a:ea typeface="Arial Unicode MS"/>
                <a:cs typeface="Arial Unicode MS"/>
              </a:rPr>
              <a:t>“Large problem” is composed of several contributing factors</a:t>
            </a:r>
            <a:r>
              <a:rPr lang="en-US" altLang="ja-JP" sz="2000" i="1" dirty="0" smtClean="0">
                <a:latin typeface="Arial Unicode MS"/>
                <a:ea typeface="Arial Unicode MS"/>
                <a:cs typeface="Arial Unicode MS"/>
              </a:rPr>
              <a:t>.</a:t>
            </a:r>
            <a:endParaRPr lang="en-US" altLang="ja-JP" sz="2000" i="1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203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look_closely_footprints_13111.png"/>
          <p:cNvPicPr>
            <a:picLocks noChangeAspect="1"/>
          </p:cNvPicPr>
          <p:nvPr/>
        </p:nvPicPr>
        <p:blipFill>
          <a:blip r:embed="rId2" cstate="email">
            <a:alphaModFix amt="6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824389" y="3471331"/>
            <a:ext cx="3048678" cy="314946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altLang="ja-JP" sz="3600" b="1" dirty="0" smtClean="0">
                <a:latin typeface="Arial Unicode MS"/>
                <a:ea typeface="Arial Unicode MS"/>
                <a:cs typeface="Arial Unicode MS"/>
              </a:rPr>
              <a:t>Steps for Situation analysis (2)</a:t>
            </a:r>
            <a:endParaRPr kumimoji="1" lang="ja-JP" altLang="en-US" sz="3600" dirty="0">
              <a:latin typeface="Arial Unicode MS"/>
              <a:cs typeface="Arial Unicode MS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733" y="1600200"/>
            <a:ext cx="8517467" cy="4762829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2"/>
            </a:pPr>
            <a:r>
              <a:rPr lang="en-US" altLang="ja-JP" dirty="0">
                <a:ea typeface="Arial Unicode MS"/>
                <a:cs typeface="Arial Unicode MS"/>
              </a:rPr>
              <a:t>Identify</a:t>
            </a:r>
            <a:r>
              <a:rPr lang="ja-JP" altLang="en-US" dirty="0">
                <a:ea typeface="Arial Unicode MS"/>
                <a:cs typeface="Arial Unicode MS"/>
              </a:rPr>
              <a:t> </a:t>
            </a:r>
            <a:r>
              <a:rPr lang="en-US" altLang="ja-JP" dirty="0">
                <a:ea typeface="Arial Unicode MS"/>
                <a:cs typeface="Arial Unicode MS"/>
              </a:rPr>
              <a:t>measurable data and information of</a:t>
            </a:r>
            <a:r>
              <a:rPr lang="ja-JP" altLang="en-US" dirty="0">
                <a:ea typeface="Arial Unicode MS"/>
                <a:cs typeface="Arial Unicode MS"/>
              </a:rPr>
              <a:t> </a:t>
            </a:r>
            <a:r>
              <a:rPr lang="en-US" altLang="ja-JP" dirty="0">
                <a:ea typeface="Arial Unicode MS"/>
                <a:cs typeface="Arial Unicode MS"/>
              </a:rPr>
              <a:t>each identified contributing</a:t>
            </a:r>
            <a:r>
              <a:rPr lang="ja-JP" altLang="en-US" dirty="0">
                <a:ea typeface="Arial Unicode MS"/>
                <a:cs typeface="Arial Unicode MS"/>
              </a:rPr>
              <a:t> </a:t>
            </a:r>
            <a:r>
              <a:rPr lang="en-US" altLang="ja-JP" dirty="0">
                <a:ea typeface="Arial Unicode MS"/>
                <a:cs typeface="Arial Unicode MS"/>
              </a:rPr>
              <a:t>factor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2"/>
            </a:pPr>
            <a:endParaRPr lang="en-US" altLang="ja-JP" dirty="0" smtClean="0">
              <a:latin typeface="Arial Unicode MS"/>
              <a:ea typeface="Arial Unicode MS"/>
              <a:cs typeface="Arial Unicode MS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2"/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Identify </a:t>
            </a:r>
            <a:r>
              <a:rPr lang="en-US" altLang="ja-JP" dirty="0">
                <a:latin typeface="Arial Unicode MS"/>
                <a:ea typeface="Arial Unicode MS"/>
                <a:cs typeface="Arial Unicode MS"/>
              </a:rPr>
              <a:t>methodologies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of the </a:t>
            </a:r>
            <a:r>
              <a:rPr lang="en-US" altLang="ja-JP" dirty="0">
                <a:latin typeface="Arial Unicode MS"/>
                <a:ea typeface="Arial Unicode MS"/>
                <a:cs typeface="Arial Unicode MS"/>
              </a:rPr>
              <a:t>data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collection;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US" altLang="ja-JP" i="1" dirty="0" smtClean="0">
                <a:ea typeface="Arial Unicode MS"/>
                <a:cs typeface="Arial Unicode MS"/>
              </a:rPr>
              <a:t>P</a:t>
            </a:r>
            <a:r>
              <a:rPr lang="en-US" altLang="ja-JP" i="1" dirty="0" smtClean="0">
                <a:latin typeface="Arial Unicode MS"/>
                <a:ea typeface="Arial Unicode MS"/>
                <a:cs typeface="Arial Unicode MS"/>
              </a:rPr>
              <a:t>eriod </a:t>
            </a:r>
            <a:r>
              <a:rPr lang="en-US" altLang="ja-JP" i="1" dirty="0">
                <a:latin typeface="Arial Unicode MS"/>
                <a:ea typeface="Arial Unicode MS"/>
                <a:cs typeface="Arial Unicode MS"/>
              </a:rPr>
              <a:t>of data </a:t>
            </a:r>
            <a:r>
              <a:rPr lang="en-US" altLang="ja-JP" i="1" dirty="0" smtClean="0">
                <a:latin typeface="Arial Unicode MS"/>
                <a:ea typeface="Arial Unicode MS"/>
                <a:cs typeface="Arial Unicode MS"/>
              </a:rPr>
              <a:t>collection</a:t>
            </a:r>
            <a:r>
              <a:rPr lang="en-US" altLang="ja-JP" i="1" dirty="0" smtClean="0">
                <a:ea typeface="Arial Unicode MS"/>
                <a:cs typeface="Arial Unicode MS"/>
              </a:rPr>
              <a:t> (maximum </a:t>
            </a:r>
            <a:r>
              <a:rPr lang="en-US" altLang="ja-JP" i="1" dirty="0">
                <a:ea typeface="Arial Unicode MS"/>
                <a:cs typeface="Arial Unicode MS"/>
              </a:rPr>
              <a:t>1</a:t>
            </a:r>
            <a:r>
              <a:rPr lang="en-US" altLang="ja-JP" i="1" dirty="0" smtClean="0">
                <a:ea typeface="Arial Unicode MS"/>
                <a:cs typeface="Arial Unicode MS"/>
              </a:rPr>
              <a:t> months)</a:t>
            </a:r>
            <a:endParaRPr lang="en-US" altLang="ja-JP" i="1" dirty="0" smtClean="0">
              <a:latin typeface="Arial Unicode MS"/>
              <a:ea typeface="Arial Unicode MS"/>
              <a:cs typeface="Arial Unicode MS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US" altLang="ja-JP" i="1" dirty="0">
                <a:ea typeface="Arial Unicode MS"/>
                <a:cs typeface="Arial Unicode MS"/>
              </a:rPr>
              <a:t>K</a:t>
            </a:r>
            <a:r>
              <a:rPr lang="en-US" altLang="ja-JP" i="1" dirty="0" smtClean="0">
                <a:latin typeface="Arial Unicode MS"/>
                <a:ea typeface="Arial Unicode MS"/>
                <a:cs typeface="Arial Unicode MS"/>
              </a:rPr>
              <a:t>inds and number of data source</a:t>
            </a:r>
            <a:r>
              <a:rPr lang="en-US" altLang="ja-JP" i="1" dirty="0" smtClean="0">
                <a:ea typeface="Arial Unicode MS"/>
                <a:cs typeface="Arial Unicode MS"/>
              </a:rPr>
              <a:t>: retrospective data or prospective data</a:t>
            </a:r>
            <a:endParaRPr lang="en-US" altLang="ja-JP" i="1" dirty="0">
              <a:ea typeface="Arial Unicode MS"/>
              <a:cs typeface="Arial Unicode MS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US" altLang="ja-JP" i="1" dirty="0">
                <a:ea typeface="Arial Unicode MS"/>
                <a:cs typeface="Arial Unicode MS"/>
              </a:rPr>
              <a:t>C</a:t>
            </a:r>
            <a:r>
              <a:rPr lang="en-US" altLang="ja-JP" i="1" dirty="0" smtClean="0">
                <a:latin typeface="Arial Unicode MS"/>
                <a:ea typeface="Arial Unicode MS"/>
                <a:cs typeface="Arial Unicode MS"/>
              </a:rPr>
              <a:t>ollection method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252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altLang="ja-JP" sz="3600" b="1" dirty="0" smtClean="0">
                <a:latin typeface="Arial Unicode MS"/>
                <a:ea typeface="Arial Unicode MS"/>
                <a:cs typeface="Arial Unicode MS"/>
              </a:rPr>
              <a:t>Steps for Situation analysis (3)</a:t>
            </a:r>
            <a:endParaRPr kumimoji="1" lang="ja-JP" altLang="en-US" sz="3600" dirty="0">
              <a:latin typeface="Arial Unicode MS"/>
              <a:cs typeface="Arial Unicode MS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034658" cy="4762829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Conduct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ea typeface="Arial Unicode MS"/>
                <a:cs typeface="Arial Unicode MS"/>
              </a:rPr>
              <a:t>data</a:t>
            </a:r>
            <a:r>
              <a:rPr lang="ja-JP" altLang="en-US" dirty="0" smtClean="0"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ea typeface="Arial Unicode MS"/>
                <a:cs typeface="Arial Unicode MS"/>
              </a:rPr>
              <a:t>or</a:t>
            </a:r>
            <a:r>
              <a:rPr lang="ja-JP" altLang="en-US" dirty="0" smtClean="0"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information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collection according to the methodologies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4"/>
            </a:pPr>
            <a:endParaRPr lang="en-US" altLang="ja-JP" dirty="0" smtClean="0">
              <a:latin typeface="Arial Unicode MS"/>
              <a:ea typeface="Arial Unicode MS"/>
              <a:cs typeface="Arial Unicode MS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Develop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a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calculation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table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of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frequency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and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its accumulation ratio to compile the data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4"/>
            </a:pPr>
            <a:endParaRPr lang="en-US" altLang="ja-JP" dirty="0" smtClean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212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21457"/>
              </p:ext>
            </p:extLst>
          </p:nvPr>
        </p:nvGraphicFramePr>
        <p:xfrm>
          <a:off x="115923" y="2076859"/>
          <a:ext cx="8792382" cy="4132851"/>
        </p:xfrm>
        <a:graphic>
          <a:graphicData uri="http://schemas.openxmlformats.org/drawingml/2006/table">
            <a:tbl>
              <a:tblPr/>
              <a:tblGrid>
                <a:gridCol w="519010"/>
                <a:gridCol w="3649200"/>
                <a:gridCol w="1557867"/>
                <a:gridCol w="1456267"/>
                <a:gridCol w="1610038"/>
              </a:tblGrid>
              <a:tr h="367183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SQ#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Contributing factors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Before KAIZEN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2364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Frequency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Cumulative frequency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Accumulation ratio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723646"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138" indent="0" algn="l" fontAlgn="ctr">
                        <a:lnSpc>
                          <a:spcPct val="8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Number of giving wrong injectable medicines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25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25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46%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966"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138" indent="0" algn="l" fontAlgn="ctr">
                        <a:lnSpc>
                          <a:spcPct val="8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Number of giving wrong inhale medicines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16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41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76%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183"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138" indent="0" algn="l" fontAlgn="ctr">
                        <a:lnSpc>
                          <a:spcPct val="8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Giving wrong oral medicines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47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87%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183"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138" indent="0" algn="l" fontAlgn="ctr">
                        <a:lnSpc>
                          <a:spcPct val="8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Giving wrong volume of insulin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52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96%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183"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138" indent="0" algn="l" fontAlgn="ctr">
                        <a:lnSpc>
                          <a:spcPct val="8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Number of giving wrong ointment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54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100%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183">
                <a:tc>
                  <a:txBody>
                    <a:bodyPr/>
                    <a:lstStyle/>
                    <a:p>
                      <a:pPr algn="l" fontAlgn="b">
                        <a:lnSpc>
                          <a:spcPct val="80000"/>
                        </a:lnSpc>
                      </a:pPr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　</a:t>
                      </a:r>
                    </a:p>
                  </a:txBody>
                  <a:tcPr marL="8181" marR="8181" marT="8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Total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54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-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cs typeface="Arial Unicode MS"/>
                        </a:rPr>
                        <a:t>-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ja-JP" sz="3600" dirty="0" smtClean="0">
                <a:latin typeface="Arial Rounded MT Bold"/>
                <a:ea typeface="ヒラギノ明朝 ProN W6"/>
                <a:cs typeface="Arial Rounded MT Bold"/>
              </a:rPr>
              <a:t>Example</a:t>
            </a:r>
            <a:r>
              <a:rPr lang="ja-JP" altLang="en-US" sz="3600" dirty="0" smtClean="0">
                <a:latin typeface="Arial Rounded MT Bold"/>
                <a:ea typeface="ヒラギノ明朝 ProN W6"/>
                <a:cs typeface="Arial Rounded MT Bold"/>
              </a:rPr>
              <a:t> </a:t>
            </a:r>
            <a:r>
              <a:rPr lang="en-US" altLang="ja-JP" sz="3600" dirty="0" smtClean="0">
                <a:latin typeface="Arial Rounded MT Bold"/>
                <a:ea typeface="ヒラギノ明朝 ProN W6"/>
                <a:cs typeface="Arial Rounded MT Bold"/>
              </a:rPr>
              <a:t>of</a:t>
            </a:r>
            <a:r>
              <a:rPr lang="ja-JP" altLang="en-US" sz="3600" dirty="0" smtClean="0">
                <a:latin typeface="Arial Rounded MT Bold"/>
                <a:ea typeface="ヒラギノ明朝 ProN W6"/>
                <a:cs typeface="Arial Rounded MT Bold"/>
              </a:rPr>
              <a:t> </a:t>
            </a:r>
            <a:r>
              <a:rPr lang="en-US" altLang="ja-JP" sz="3600" dirty="0" smtClean="0">
                <a:latin typeface="Arial Rounded MT Bold"/>
                <a:ea typeface="ヒラギノ明朝 ProN W6"/>
                <a:cs typeface="Arial Rounded MT Bold"/>
              </a:rPr>
              <a:t>calculation table</a:t>
            </a:r>
            <a:endParaRPr kumimoji="1" lang="ja-JP" altLang="en-US" sz="3200" dirty="0">
              <a:latin typeface="Arial Rounded MT Bold"/>
              <a:ea typeface="ヒラギノ明朝 ProN W6"/>
              <a:cs typeface="Arial Rounded MT Bold"/>
            </a:endParaRPr>
          </a:p>
        </p:txBody>
      </p:sp>
      <p:sp>
        <p:nvSpPr>
          <p:cNvPr id="3" name="円/楕円 2"/>
          <p:cNvSpPr/>
          <p:nvPr/>
        </p:nvSpPr>
        <p:spPr>
          <a:xfrm>
            <a:off x="6261322" y="3904467"/>
            <a:ext cx="648000" cy="648000"/>
          </a:xfrm>
          <a:prstGeom prst="ellipse">
            <a:avLst/>
          </a:prstGeom>
          <a:noFill/>
          <a:ln w="38100" cmpd="sng">
            <a:solidFill>
              <a:srgbClr val="FF000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 Unicode MS"/>
              <a:cs typeface="Arial Unicode M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08925" y="6328603"/>
            <a:ext cx="2266836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i="1" dirty="0" smtClean="0">
                <a:latin typeface="Chalkboard"/>
                <a:cs typeface="Chalkboard"/>
              </a:rPr>
              <a:t>Descending order</a:t>
            </a:r>
            <a:endParaRPr kumimoji="1" lang="ja-JP" altLang="en-US" sz="2000" i="1" dirty="0">
              <a:latin typeface="Chalkboard"/>
              <a:cs typeface="Chalkboard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3568" y="1531350"/>
            <a:ext cx="7919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>
                <a:latin typeface="Arial Unicode MS"/>
                <a:cs typeface="Arial Unicode MS"/>
              </a:rPr>
              <a:t>KAIZEN Theme is “</a:t>
            </a:r>
            <a:r>
              <a:rPr lang="en-US" altLang="ja-JP" sz="2400" i="1" dirty="0" smtClean="0">
                <a:latin typeface="Arial Unicode MS"/>
                <a:cs typeface="Arial Unicode MS"/>
              </a:rPr>
              <a:t>G</a:t>
            </a:r>
            <a:r>
              <a:rPr kumimoji="1" lang="en-US" altLang="ja-JP" sz="2400" b="1" i="1" dirty="0" smtClean="0">
                <a:latin typeface="Arial Unicode MS"/>
                <a:cs typeface="Arial Unicode MS"/>
              </a:rPr>
              <a:t>iving wrong medication is reduced</a:t>
            </a:r>
            <a:r>
              <a:rPr kumimoji="1" lang="en-US" altLang="ja-JP" sz="2400" i="1" dirty="0" smtClean="0">
                <a:latin typeface="Arial Unicode MS"/>
                <a:cs typeface="Arial Unicode MS"/>
              </a:rPr>
              <a:t>”</a:t>
            </a:r>
            <a:endParaRPr kumimoji="1" lang="ja-JP" altLang="en-US" sz="2400" i="1" dirty="0">
              <a:latin typeface="Arial Unicode MS"/>
              <a:cs typeface="Arial Unicode MS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5220382" y="4245400"/>
            <a:ext cx="10409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H="1">
            <a:off x="5220382" y="3640665"/>
            <a:ext cx="1135837" cy="5249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左中かっこ 5"/>
          <p:cNvSpPr/>
          <p:nvPr/>
        </p:nvSpPr>
        <p:spPr>
          <a:xfrm>
            <a:off x="4448309" y="3335862"/>
            <a:ext cx="355600" cy="2370667"/>
          </a:xfrm>
          <a:prstGeom prst="leftBrace">
            <a:avLst/>
          </a:prstGeom>
          <a:ln w="28575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カギ線コネクタ 10"/>
          <p:cNvCxnSpPr>
            <a:stCxn id="6" idx="1"/>
            <a:endCxn id="7" idx="3"/>
          </p:cNvCxnSpPr>
          <p:nvPr/>
        </p:nvCxnSpPr>
        <p:spPr>
          <a:xfrm rot="10800000" flipV="1">
            <a:off x="3875761" y="4521196"/>
            <a:ext cx="572548" cy="2007462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F9B3-1FC2-D149-89A9-4BFCB69A7B9C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196448" y="6284870"/>
            <a:ext cx="358513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kumimoji="1" lang="en-US" altLang="ja-JP" sz="2000" i="1" dirty="0" smtClean="0"/>
              <a:t>Calculation formulas will be explained on the next slide</a:t>
            </a:r>
            <a:endParaRPr kumimoji="1" lang="ja-JP" alt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458103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3008</TotalTime>
  <Words>1067</Words>
  <Application>Microsoft Macintosh PowerPoint</Application>
  <PresentationFormat>画面に合わせる (4:3)</PresentationFormat>
  <Paragraphs>247</Paragraphs>
  <Slides>19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0" baseType="lpstr">
      <vt:lpstr>ホワイト</vt:lpstr>
      <vt:lpstr>KAIZEN Step 2: “Situation Analysis”</vt:lpstr>
      <vt:lpstr>Objectives of the session</vt:lpstr>
      <vt:lpstr>KAIZEN Process</vt:lpstr>
      <vt:lpstr>Steps of situation analysis in KAIZEN process</vt:lpstr>
      <vt:lpstr>Steps of situation analysis in KAIZEN process</vt:lpstr>
      <vt:lpstr>Steps of situation analysis (1)</vt:lpstr>
      <vt:lpstr>Steps for Situation analysis (2)</vt:lpstr>
      <vt:lpstr>Steps for Situation analysis (3)</vt:lpstr>
      <vt:lpstr>Example of calculation table</vt:lpstr>
      <vt:lpstr>Points of development of  calculation table</vt:lpstr>
      <vt:lpstr>Steps for Situation analysis (4)</vt:lpstr>
      <vt:lpstr>What is Pareto chart?</vt:lpstr>
      <vt:lpstr>Pareto principle</vt:lpstr>
      <vt:lpstr>Necessity of Pareto chart in KAIZEN Process</vt:lpstr>
      <vt:lpstr>PowerPoint プレゼンテーション</vt:lpstr>
      <vt:lpstr>Target setting</vt:lpstr>
      <vt:lpstr>Pareto rule can be useful for  target setting</vt:lpstr>
      <vt:lpstr>Cont.</vt:lpstr>
      <vt:lpstr>Thank you for listening</vt:lpstr>
    </vt:vector>
  </TitlesOfParts>
  <Company>JICA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QCストーリー／改善プロセス ステップ2： “現状分析”</dc:title>
  <dc:creator>石島 久裕</dc:creator>
  <cp:lastModifiedBy>宮本 勝行</cp:lastModifiedBy>
  <cp:revision>174</cp:revision>
  <dcterms:created xsi:type="dcterms:W3CDTF">2012-05-29T12:09:45Z</dcterms:created>
  <dcterms:modified xsi:type="dcterms:W3CDTF">2015-09-16T09:44:25Z</dcterms:modified>
</cp:coreProperties>
</file>