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2" r:id="rId2"/>
    <p:sldId id="293" r:id="rId3"/>
    <p:sldId id="283" r:id="rId4"/>
    <p:sldId id="281" r:id="rId5"/>
    <p:sldId id="272" r:id="rId6"/>
    <p:sldId id="277" r:id="rId7"/>
    <p:sldId id="271" r:id="rId8"/>
    <p:sldId id="285" r:id="rId9"/>
    <p:sldId id="273" r:id="rId10"/>
    <p:sldId id="286" r:id="rId11"/>
    <p:sldId id="287" r:id="rId12"/>
    <p:sldId id="288" r:id="rId13"/>
    <p:sldId id="259" r:id="rId14"/>
    <p:sldId id="292" r:id="rId15"/>
    <p:sldId id="261" r:id="rId16"/>
    <p:sldId id="278" r:id="rId17"/>
    <p:sldId id="289" r:id="rId18"/>
    <p:sldId id="290" r:id="rId19"/>
    <p:sldId id="279" r:id="rId20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FFB7"/>
    <a:srgbClr val="94D4FF"/>
    <a:srgbClr val="F7E98A"/>
    <a:srgbClr val="F7C4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236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3E404D-4EDB-B94E-AB1B-7C998ABFC056}" type="datetimeFigureOut">
              <a:rPr kumimoji="1" lang="ja-JP" altLang="en-US" smtClean="0"/>
              <a:t>15/09/14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4230A-8178-AA48-BD2C-DEEF57E5E7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3436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EF877-1EB8-A446-AFA2-1A096BAB3D97}" type="datetimeFigureOut">
              <a:rPr kumimoji="1" lang="ja-JP" altLang="en-US" smtClean="0"/>
              <a:t>15/09/14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82F17B-F2CE-A74E-84B0-A056A8C651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5556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>
              <a:ea typeface="ＭＳ Ｐゴシック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26531" indent="-279435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17740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64836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11931" indent="-223548"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59027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06123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53219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00315" indent="-223548" fontAlgn="base">
              <a:spcBef>
                <a:spcPct val="0"/>
              </a:spcBef>
              <a:spcAft>
                <a:spcPct val="0"/>
              </a:spcAft>
              <a:defRPr kumimoji="1" sz="23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FAB3D2D-9B2E-2240-A0F3-2C42F66154F7}" type="slidenum">
              <a:rPr kumimoji="0" lang="en-US" altLang="ja-JP" sz="1200">
                <a:latin typeface="Arial Unicode MS"/>
              </a:rPr>
              <a:pPr/>
              <a:t>0</a:t>
            </a:fld>
            <a:endParaRPr kumimoji="0" lang="en-US" altLang="ja-JP" sz="1200" dirty="0">
              <a:latin typeface="Arial Unicode M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3022-1058-DE46-9460-3FA6662A9786}" type="datetime1">
              <a:rPr kumimoji="1" lang="ja-JP" altLang="en-US" smtClean="0"/>
              <a:t>15/09/14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36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A4815-AEFB-7B41-A81C-2E8F77A4E587}" type="datetime1">
              <a:rPr kumimoji="1" lang="ja-JP" altLang="en-US" smtClean="0"/>
              <a:t>15/09/14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62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3988BD-7EB1-ED4B-AC94-54092102AD0C}" type="datetime1">
              <a:rPr kumimoji="1" lang="ja-JP" altLang="en-US" smtClean="0"/>
              <a:t>15/09/14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130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0BDE-4FC9-8340-8AA9-C8EB59E0DAA1}" type="datetime1">
              <a:rPr kumimoji="1" lang="ja-JP" altLang="en-US" smtClean="0"/>
              <a:t>15/09/14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09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B903-B63F-7D46-BBAA-90366FE24943}" type="datetime1">
              <a:rPr kumimoji="1" lang="ja-JP" altLang="en-US" smtClean="0"/>
              <a:t>15/09/14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54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1426-8385-CB48-ACE0-C9FDAEE104FD}" type="datetime1">
              <a:rPr kumimoji="1" lang="ja-JP" altLang="en-US" smtClean="0"/>
              <a:t>15/09/14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83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B061-E16D-C446-B63D-5D9FE31F5AA3}" type="datetime1">
              <a:rPr kumimoji="1" lang="ja-JP" altLang="en-US" smtClean="0"/>
              <a:t>15/09/14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445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88D41-F2CE-0141-B499-B273CE7788D8}" type="datetime1">
              <a:rPr kumimoji="1" lang="ja-JP" altLang="en-US" smtClean="0"/>
              <a:t>15/09/14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85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8C27B-72A3-8749-8D28-8ADAF6154760}" type="datetime1">
              <a:rPr kumimoji="1" lang="ja-JP" altLang="en-US" smtClean="0"/>
              <a:t>15/09/14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02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10734-DA78-A04C-AA9C-B7370941A61F}" type="datetime1">
              <a:rPr kumimoji="1" lang="ja-JP" altLang="en-US" smtClean="0"/>
              <a:t>15/09/14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708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EB149-9143-4A40-813A-DA4B1440515E}" type="datetime1">
              <a:rPr kumimoji="1" lang="ja-JP" altLang="en-US" smtClean="0"/>
              <a:t>15/09/14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29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1DE27-5C75-A941-B2B7-C8A790EDEE57}" type="datetime1">
              <a:rPr kumimoji="1" lang="ja-JP" altLang="en-US" smtClean="0"/>
              <a:t>15/09/14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15769-867E-584C-BC0F-2A7434268D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50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kumimoji="0" lang="en-US" altLang="ja-JP" dirty="0">
                <a:latin typeface="Arial Rounded MT Bold"/>
                <a:cs typeface="Arial Rounded MT Bold"/>
              </a:rPr>
              <a:t>KAIZEN </a:t>
            </a:r>
            <a:r>
              <a:rPr kumimoji="0" lang="en-US" altLang="ja-JP" dirty="0" smtClean="0">
                <a:latin typeface="Arial Rounded MT Bold"/>
                <a:cs typeface="Arial Rounded MT Bold"/>
              </a:rPr>
              <a:t>Step 3: </a:t>
            </a:r>
            <a:br>
              <a:rPr kumimoji="0" lang="en-US" altLang="ja-JP" dirty="0" smtClean="0">
                <a:latin typeface="Arial Rounded MT Bold"/>
                <a:cs typeface="Arial Rounded MT Bold"/>
              </a:rPr>
            </a:br>
            <a:r>
              <a:rPr kumimoji="0" lang="ja-JP" altLang="en-US" dirty="0" smtClean="0">
                <a:latin typeface="Arial Rounded MT Bold"/>
                <a:ea typeface="Arial Unicode MS"/>
                <a:cs typeface="Arial Rounded MT Bold"/>
              </a:rPr>
              <a:t>“</a:t>
            </a:r>
            <a:r>
              <a:rPr kumimoji="0" lang="en-US" altLang="ja-JP" dirty="0" smtClean="0">
                <a:latin typeface="Arial Rounded MT Bold"/>
                <a:ea typeface="Arial Unicode MS"/>
                <a:cs typeface="Arial Rounded MT Bold"/>
              </a:rPr>
              <a:t>Root Cause Analysis</a:t>
            </a:r>
            <a:r>
              <a:rPr kumimoji="0" lang="ja-JP" altLang="en-US" dirty="0" smtClean="0">
                <a:latin typeface="Arial Rounded MT Bold"/>
                <a:ea typeface="Arial Unicode MS"/>
                <a:cs typeface="Arial Rounded MT Bold"/>
              </a:rPr>
              <a:t>”</a:t>
            </a:r>
            <a:endParaRPr kumimoji="0" lang="en-US" altLang="ja-JP" dirty="0">
              <a:latin typeface="Arial Rounded MT Bold"/>
              <a:cs typeface="Arial Rounded MT Bold"/>
            </a:endParaRPr>
          </a:p>
        </p:txBody>
      </p:sp>
      <p:sp>
        <p:nvSpPr>
          <p:cNvPr id="15362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ja-JP" dirty="0" smtClean="0">
                <a:solidFill>
                  <a:srgbClr val="898989"/>
                </a:solidFill>
                <a:latin typeface="Arial Unicode MS"/>
                <a:ea typeface="MS PGothic" charset="0"/>
                <a:cs typeface="Arial Unicode MS"/>
              </a:rPr>
              <a:t>KAIZEN Training of Trainers</a:t>
            </a:r>
          </a:p>
          <a:p>
            <a:r>
              <a:rPr lang="en-US" altLang="ja-JP" dirty="0" smtClean="0">
                <a:solidFill>
                  <a:srgbClr val="898989"/>
                </a:solidFill>
                <a:latin typeface="Arial Unicode MS"/>
                <a:ea typeface="MS PGothic" charset="0"/>
                <a:cs typeface="Arial Unicode MS"/>
              </a:rPr>
              <a:t>2015</a:t>
            </a:r>
            <a:endParaRPr lang="ja-JP" altLang="en-US" dirty="0">
              <a:solidFill>
                <a:srgbClr val="898989"/>
              </a:solidFill>
              <a:latin typeface="Arial Unicode MS"/>
              <a:ea typeface="MS PGothic" charset="0"/>
              <a:cs typeface="Arial Unicode MS"/>
            </a:endParaRPr>
          </a:p>
        </p:txBody>
      </p:sp>
      <p:grpSp>
        <p:nvGrpSpPr>
          <p:cNvPr id="4" name="図形グループ 3"/>
          <p:cNvGrpSpPr/>
          <p:nvPr/>
        </p:nvGrpSpPr>
        <p:grpSpPr>
          <a:xfrm>
            <a:off x="5309555" y="5936904"/>
            <a:ext cx="3680520" cy="764704"/>
            <a:chOff x="5463480" y="6093297"/>
            <a:chExt cx="3680520" cy="764704"/>
          </a:xfrm>
        </p:grpSpPr>
        <p:sp>
          <p:nvSpPr>
            <p:cNvPr id="5" name="サブタイトル 2"/>
            <p:cNvSpPr txBox="1">
              <a:spLocks/>
            </p:cNvSpPr>
            <p:nvPr/>
          </p:nvSpPr>
          <p:spPr>
            <a:xfrm>
              <a:off x="6012160" y="6093297"/>
              <a:ext cx="3131840" cy="764704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/>
            <a:p>
              <a:pPr>
                <a:lnSpc>
                  <a:spcPct val="90000"/>
                </a:lnSpc>
              </a:pPr>
              <a:r>
                <a:rPr lang="en-US" altLang="ja-JP" sz="1800" b="1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KAIZEN Facilitators’ </a:t>
              </a:r>
              <a:r>
                <a:rPr lang="en-US" altLang="ja-JP" sz="2000" b="1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Guide</a:t>
              </a:r>
              <a:endParaRPr lang="en-US" altLang="ja-JP" b="1" i="1" dirty="0">
                <a:latin typeface="Arial Unicode MS"/>
                <a:cs typeface="Arial Unicode MS"/>
              </a:endParaRPr>
            </a:p>
            <a:p>
              <a:pPr>
                <a:lnSpc>
                  <a:spcPct val="90000"/>
                </a:lnSpc>
              </a:pPr>
              <a:r>
                <a:rPr lang="en-US" altLang="ja-JP" sz="1800" i="1" kern="1200" dirty="0" smtClean="0">
                  <a:solidFill>
                    <a:schemeClr val="tx1"/>
                  </a:solidFill>
                  <a:latin typeface="Arial Unicode MS"/>
                  <a:cs typeface="Arial Unicode MS"/>
                </a:rPr>
                <a:t>Page __ to __ .</a:t>
              </a:r>
              <a:endParaRPr lang="ja-JP" altLang="en-US" sz="1800" i="1" kern="1200" dirty="0">
                <a:solidFill>
                  <a:schemeClr val="tx1"/>
                </a:solidFill>
                <a:latin typeface="Arial Unicode MS"/>
                <a:cs typeface="Arial Unicode MS"/>
              </a:endParaRPr>
            </a:p>
          </p:txBody>
        </p:sp>
        <p:pic>
          <p:nvPicPr>
            <p:cNvPr id="6" name="図 5" descr="本の無料アイコン素材 5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463480" y="6165304"/>
              <a:ext cx="620688" cy="62068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86211371"/>
      </p:ext>
    </p:extLst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3600" dirty="0" smtClean="0">
                <a:latin typeface="Arial Rounded MT Bold"/>
                <a:cs typeface="Arial Rounded MT Bold"/>
              </a:rPr>
              <a:t>Steps of root cause analysis (3) 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362615" y="1493837"/>
            <a:ext cx="8487504" cy="207909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ja-JP" sz="2800" dirty="0">
                <a:latin typeface="Arial Unicode MS"/>
                <a:ea typeface="Arial Unicode MS"/>
                <a:cs typeface="Arial Unicode MS"/>
              </a:rPr>
              <a:t>Seek possible </a:t>
            </a: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causes for the effect (the primary cause)</a:t>
            </a:r>
            <a:endParaRPr lang="en-US" altLang="ja-JP" sz="2800" dirty="0">
              <a:latin typeface="Arial Unicode MS"/>
              <a:ea typeface="Arial Unicode MS"/>
              <a:cs typeface="Arial Unicode MS"/>
            </a:endParaRPr>
          </a:p>
          <a:p>
            <a:pPr>
              <a:lnSpc>
                <a:spcPct val="90000"/>
              </a:lnSpc>
            </a:pP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Categorize the primary cause into category</a:t>
            </a:r>
          </a:p>
          <a:p>
            <a:pPr>
              <a:lnSpc>
                <a:spcPct val="90000"/>
              </a:lnSpc>
            </a:pPr>
            <a:r>
              <a:rPr lang="en-US" altLang="ja-JP" sz="2800" dirty="0" smtClean="0">
                <a:latin typeface="Arial Unicode MS"/>
                <a:ea typeface="Arial Unicode MS"/>
                <a:cs typeface="Arial Unicode MS"/>
              </a:rPr>
              <a:t>Avoid to mention to things in terms of “recourse shortage” </a:t>
            </a:r>
          </a:p>
          <a:p>
            <a:pPr>
              <a:lnSpc>
                <a:spcPct val="90000"/>
              </a:lnSpc>
            </a:pPr>
            <a:endParaRPr lang="en-US" altLang="ja-JP" sz="2800" dirty="0" smtClean="0">
              <a:latin typeface="Arial Unicode MS"/>
              <a:ea typeface="Arial Unicode MS"/>
              <a:cs typeface="Arial Unicode MS"/>
            </a:endParaRPr>
          </a:p>
          <a:p>
            <a:pPr>
              <a:lnSpc>
                <a:spcPct val="90000"/>
              </a:lnSpc>
            </a:pPr>
            <a:endParaRPr lang="en-US" altLang="ja-JP" sz="2800" dirty="0" smtClean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5" name="メモ 4"/>
          <p:cNvSpPr/>
          <p:nvPr/>
        </p:nvSpPr>
        <p:spPr>
          <a:xfrm>
            <a:off x="1388533" y="3572932"/>
            <a:ext cx="6536267" cy="3026887"/>
          </a:xfrm>
          <a:prstGeom prst="foldedCorner">
            <a:avLst>
              <a:gd name="adj" fmla="val 1331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rot="5400000">
            <a:off x="6002974" y="4875085"/>
            <a:ext cx="2353733" cy="494494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latin typeface="Arial Unicode MS"/>
                <a:ea typeface="Arial Unicode MS"/>
                <a:cs typeface="Arial Unicode MS"/>
              </a:rPr>
              <a:t>Why (the contributing factor) happened?</a:t>
            </a:r>
            <a:endParaRPr kumimoji="1" lang="ja-JP" altLang="en-US" sz="1600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7" name="直線コネクタ 6"/>
          <p:cNvCxnSpPr>
            <a:stCxn id="6" idx="2"/>
          </p:cNvCxnSpPr>
          <p:nvPr/>
        </p:nvCxnSpPr>
        <p:spPr>
          <a:xfrm flipH="1">
            <a:off x="1591733" y="5122333"/>
            <a:ext cx="5340861" cy="0"/>
          </a:xfrm>
          <a:prstGeom prst="line">
            <a:avLst/>
          </a:prstGeom>
          <a:ln w="38100" cmpd="sng">
            <a:solidFill>
              <a:schemeClr val="tx1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4491510" y="3726938"/>
            <a:ext cx="680745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 Unicode MS"/>
                <a:ea typeface="Arial Unicode MS"/>
                <a:cs typeface="Arial Unicode MS"/>
              </a:rPr>
              <a:t>Human </a:t>
            </a:r>
            <a:endParaRPr kumimoji="1" lang="ja-JP" altLang="en-US" sz="12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22952" y="3726938"/>
            <a:ext cx="1048559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 Unicode MS"/>
                <a:ea typeface="Arial Unicode MS"/>
                <a:cs typeface="Arial Unicode MS"/>
              </a:rPr>
              <a:t>Environment</a:t>
            </a:r>
            <a:endParaRPr kumimoji="1" lang="ja-JP" altLang="en-US" sz="12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91733" y="6126838"/>
            <a:ext cx="2499752" cy="284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Arial Unicode MS"/>
                <a:ea typeface="Arial Unicode MS"/>
                <a:cs typeface="Arial Unicode MS"/>
              </a:rPr>
              <a:t>Hard (machine/equipment)</a:t>
            </a:r>
            <a:endParaRPr kumimoji="1" lang="ja-JP" altLang="en-US" sz="12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73554" y="6134503"/>
            <a:ext cx="2340154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 Unicode MS"/>
                <a:ea typeface="Arial Unicode MS"/>
                <a:cs typeface="Arial Unicode MS"/>
              </a:rPr>
              <a:t>Soft (System and methodology) </a:t>
            </a:r>
            <a:endParaRPr kumimoji="1" lang="ja-JP" altLang="en-US" sz="1200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2" name="直線コネクタ 11"/>
          <p:cNvCxnSpPr>
            <a:stCxn id="8" idx="2"/>
          </p:cNvCxnSpPr>
          <p:nvPr/>
        </p:nvCxnSpPr>
        <p:spPr>
          <a:xfrm>
            <a:off x="4831883" y="4003937"/>
            <a:ext cx="942384" cy="1118396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9" idx="2"/>
          </p:cNvCxnSpPr>
          <p:nvPr/>
        </p:nvCxnSpPr>
        <p:spPr>
          <a:xfrm>
            <a:off x="2147232" y="4003937"/>
            <a:ext cx="694377" cy="1118396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11" idx="0"/>
          </p:cNvCxnSpPr>
          <p:nvPr/>
        </p:nvCxnSpPr>
        <p:spPr>
          <a:xfrm flipV="1">
            <a:off x="5443631" y="5122333"/>
            <a:ext cx="804769" cy="1012170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10" idx="0"/>
          </p:cNvCxnSpPr>
          <p:nvPr/>
        </p:nvCxnSpPr>
        <p:spPr>
          <a:xfrm flipV="1">
            <a:off x="2841609" y="5122333"/>
            <a:ext cx="849858" cy="1004505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19" idx="3"/>
          </p:cNvCxnSpPr>
          <p:nvPr/>
        </p:nvCxnSpPr>
        <p:spPr>
          <a:xfrm>
            <a:off x="4591427" y="4314611"/>
            <a:ext cx="533732" cy="89120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095661" y="4225490"/>
            <a:ext cx="495766" cy="178241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24" name="直線コネクタ 23"/>
          <p:cNvCxnSpPr>
            <a:stCxn id="25" idx="2"/>
          </p:cNvCxnSpPr>
          <p:nvPr/>
        </p:nvCxnSpPr>
        <p:spPr>
          <a:xfrm flipH="1">
            <a:off x="5526384" y="4182178"/>
            <a:ext cx="247883" cy="593022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5526384" y="4003937"/>
            <a:ext cx="495766" cy="178241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26" name="直線コネクタ 25"/>
          <p:cNvCxnSpPr>
            <a:stCxn id="27" idx="1"/>
          </p:cNvCxnSpPr>
          <p:nvPr/>
        </p:nvCxnSpPr>
        <p:spPr>
          <a:xfrm flipH="1">
            <a:off x="2404533" y="4246522"/>
            <a:ext cx="731594" cy="157209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3136127" y="4157401"/>
            <a:ext cx="495766" cy="178241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28" name="直線コネクタ 27"/>
          <p:cNvCxnSpPr>
            <a:stCxn id="29" idx="3"/>
          </p:cNvCxnSpPr>
          <p:nvPr/>
        </p:nvCxnSpPr>
        <p:spPr>
          <a:xfrm>
            <a:off x="2841609" y="5393536"/>
            <a:ext cx="533732" cy="89120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345843" y="5304415"/>
            <a:ext cx="495766" cy="178241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30" name="直線コネクタ 29"/>
          <p:cNvCxnSpPr>
            <a:stCxn id="31" idx="0"/>
          </p:cNvCxnSpPr>
          <p:nvPr/>
        </p:nvCxnSpPr>
        <p:spPr>
          <a:xfrm flipH="1" flipV="1">
            <a:off x="3512748" y="5393536"/>
            <a:ext cx="178719" cy="317279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3443584" y="5710815"/>
            <a:ext cx="495766" cy="178241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32" name="直線コネクタ 31"/>
          <p:cNvCxnSpPr>
            <a:stCxn id="33" idx="3"/>
          </p:cNvCxnSpPr>
          <p:nvPr/>
        </p:nvCxnSpPr>
        <p:spPr>
          <a:xfrm flipV="1">
            <a:off x="5443631" y="5304415"/>
            <a:ext cx="578519" cy="178242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4947865" y="5393536"/>
            <a:ext cx="495766" cy="178241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40" name="直線コネクタ 39"/>
          <p:cNvCxnSpPr>
            <a:stCxn id="41" idx="1"/>
          </p:cNvCxnSpPr>
          <p:nvPr/>
        </p:nvCxnSpPr>
        <p:spPr>
          <a:xfrm flipH="1">
            <a:off x="2652416" y="4614602"/>
            <a:ext cx="731594" cy="157209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3384010" y="4525481"/>
            <a:ext cx="495766" cy="178241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99815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3600" dirty="0" smtClean="0">
                <a:latin typeface="Arial Rounded MT Bold"/>
                <a:cs typeface="Arial Rounded MT Bold"/>
              </a:rPr>
              <a:t>Steps of root cause analysis (4) 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362615" y="1346597"/>
            <a:ext cx="8487504" cy="502131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ja-JP" altLang="ja-JP" dirty="0" smtClean="0">
                <a:latin typeface="Arial Unicode MS"/>
                <a:ea typeface="Arial Unicode MS"/>
                <a:cs typeface="Arial Unicode MS"/>
              </a:rPr>
              <a:t>N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arrow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down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cause(s)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of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each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primary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cause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(the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secondary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cause)</a:t>
            </a:r>
          </a:p>
          <a:p>
            <a:pPr>
              <a:lnSpc>
                <a:spcPct val="90000"/>
              </a:lnSpc>
            </a:pP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Avoid to mention to things in terms of “resource shortage”</a:t>
            </a:r>
            <a:endParaRPr lang="en-US" altLang="ja-JP" dirty="0" smtClean="0">
              <a:solidFill>
                <a:srgbClr val="000000"/>
              </a:solidFill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5" name="メモ 4"/>
          <p:cNvSpPr/>
          <p:nvPr/>
        </p:nvSpPr>
        <p:spPr>
          <a:xfrm>
            <a:off x="1388533" y="3572932"/>
            <a:ext cx="6536267" cy="3026887"/>
          </a:xfrm>
          <a:prstGeom prst="foldedCorner">
            <a:avLst>
              <a:gd name="adj" fmla="val 1331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rot="5400000">
            <a:off x="6002974" y="4875085"/>
            <a:ext cx="2353733" cy="494494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latin typeface="Arial Unicode MS"/>
                <a:ea typeface="Arial Unicode MS"/>
                <a:cs typeface="Arial Unicode MS"/>
              </a:rPr>
              <a:t>Why (the contributing factor) happened?</a:t>
            </a:r>
            <a:endParaRPr kumimoji="1" lang="ja-JP" altLang="en-US" sz="1600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7" name="直線コネクタ 6"/>
          <p:cNvCxnSpPr>
            <a:stCxn id="6" idx="2"/>
          </p:cNvCxnSpPr>
          <p:nvPr/>
        </p:nvCxnSpPr>
        <p:spPr>
          <a:xfrm flipH="1">
            <a:off x="1591733" y="5122333"/>
            <a:ext cx="5340861" cy="0"/>
          </a:xfrm>
          <a:prstGeom prst="line">
            <a:avLst/>
          </a:prstGeom>
          <a:ln w="38100" cmpd="sng">
            <a:solidFill>
              <a:schemeClr val="tx1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4491510" y="3726938"/>
            <a:ext cx="680745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 Unicode MS"/>
                <a:ea typeface="Arial Unicode MS"/>
                <a:cs typeface="Arial Unicode MS"/>
              </a:rPr>
              <a:t>Human </a:t>
            </a:r>
            <a:endParaRPr kumimoji="1" lang="ja-JP" altLang="en-US" sz="12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22952" y="3726938"/>
            <a:ext cx="1048559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 Unicode MS"/>
                <a:ea typeface="Arial Unicode MS"/>
                <a:cs typeface="Arial Unicode MS"/>
              </a:rPr>
              <a:t>Environment</a:t>
            </a:r>
            <a:endParaRPr kumimoji="1" lang="ja-JP" altLang="en-US" sz="12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91733" y="6126838"/>
            <a:ext cx="2499752" cy="284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Arial Unicode MS"/>
                <a:ea typeface="Arial Unicode MS"/>
                <a:cs typeface="Arial Unicode MS"/>
              </a:rPr>
              <a:t>Hard (machine/equipment)</a:t>
            </a:r>
            <a:endParaRPr kumimoji="1" lang="ja-JP" altLang="en-US" sz="12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73554" y="6134503"/>
            <a:ext cx="2340154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 Unicode MS"/>
                <a:ea typeface="Arial Unicode MS"/>
                <a:cs typeface="Arial Unicode MS"/>
              </a:rPr>
              <a:t>Soft (System and methodology) </a:t>
            </a:r>
            <a:endParaRPr kumimoji="1" lang="ja-JP" altLang="en-US" sz="1200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2" name="直線コネクタ 11"/>
          <p:cNvCxnSpPr>
            <a:stCxn id="8" idx="2"/>
          </p:cNvCxnSpPr>
          <p:nvPr/>
        </p:nvCxnSpPr>
        <p:spPr>
          <a:xfrm>
            <a:off x="4831883" y="4003937"/>
            <a:ext cx="942384" cy="1118396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9" idx="2"/>
          </p:cNvCxnSpPr>
          <p:nvPr/>
        </p:nvCxnSpPr>
        <p:spPr>
          <a:xfrm>
            <a:off x="2147232" y="4003937"/>
            <a:ext cx="694377" cy="1118396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11" idx="0"/>
          </p:cNvCxnSpPr>
          <p:nvPr/>
        </p:nvCxnSpPr>
        <p:spPr>
          <a:xfrm flipV="1">
            <a:off x="5443631" y="5122333"/>
            <a:ext cx="804769" cy="1012170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10" idx="0"/>
          </p:cNvCxnSpPr>
          <p:nvPr/>
        </p:nvCxnSpPr>
        <p:spPr>
          <a:xfrm flipV="1">
            <a:off x="2841609" y="5122333"/>
            <a:ext cx="849858" cy="1004505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19" idx="3"/>
          </p:cNvCxnSpPr>
          <p:nvPr/>
        </p:nvCxnSpPr>
        <p:spPr>
          <a:xfrm>
            <a:off x="4591427" y="4314611"/>
            <a:ext cx="533732" cy="89120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4095661" y="4225490"/>
            <a:ext cx="495766" cy="178241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24" name="直線コネクタ 23"/>
          <p:cNvCxnSpPr>
            <a:stCxn id="25" idx="2"/>
          </p:cNvCxnSpPr>
          <p:nvPr/>
        </p:nvCxnSpPr>
        <p:spPr>
          <a:xfrm flipH="1">
            <a:off x="5526384" y="4182178"/>
            <a:ext cx="247883" cy="593022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5526384" y="4003937"/>
            <a:ext cx="495766" cy="178241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26" name="直線コネクタ 25"/>
          <p:cNvCxnSpPr>
            <a:stCxn id="27" idx="1"/>
          </p:cNvCxnSpPr>
          <p:nvPr/>
        </p:nvCxnSpPr>
        <p:spPr>
          <a:xfrm flipH="1">
            <a:off x="2404533" y="4246522"/>
            <a:ext cx="731594" cy="157209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/>
          <p:cNvSpPr txBox="1"/>
          <p:nvPr/>
        </p:nvSpPr>
        <p:spPr>
          <a:xfrm>
            <a:off x="3136127" y="4157401"/>
            <a:ext cx="495766" cy="178241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28" name="直線コネクタ 27"/>
          <p:cNvCxnSpPr>
            <a:stCxn id="29" idx="3"/>
          </p:cNvCxnSpPr>
          <p:nvPr/>
        </p:nvCxnSpPr>
        <p:spPr>
          <a:xfrm>
            <a:off x="2841609" y="5393536"/>
            <a:ext cx="533732" cy="89120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345843" y="5304415"/>
            <a:ext cx="495766" cy="178241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30" name="直線コネクタ 29"/>
          <p:cNvCxnSpPr>
            <a:stCxn id="31" idx="0"/>
          </p:cNvCxnSpPr>
          <p:nvPr/>
        </p:nvCxnSpPr>
        <p:spPr>
          <a:xfrm flipH="1" flipV="1">
            <a:off x="3512748" y="5393536"/>
            <a:ext cx="178719" cy="317279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3443584" y="5710815"/>
            <a:ext cx="495766" cy="178241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32" name="直線コネクタ 31"/>
          <p:cNvCxnSpPr>
            <a:stCxn id="33" idx="3"/>
          </p:cNvCxnSpPr>
          <p:nvPr/>
        </p:nvCxnSpPr>
        <p:spPr>
          <a:xfrm flipV="1">
            <a:off x="5011936" y="5394246"/>
            <a:ext cx="1010214" cy="495521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4516170" y="5800646"/>
            <a:ext cx="495766" cy="178241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40" name="直線コネクタ 39"/>
          <p:cNvCxnSpPr>
            <a:stCxn id="41" idx="1"/>
          </p:cNvCxnSpPr>
          <p:nvPr/>
        </p:nvCxnSpPr>
        <p:spPr>
          <a:xfrm flipH="1" flipV="1">
            <a:off x="2671511" y="4792843"/>
            <a:ext cx="915457" cy="89121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3586968" y="4792843"/>
            <a:ext cx="495766" cy="178241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225775" y="4246522"/>
            <a:ext cx="552680" cy="1782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37" name="直線コネクタ 36"/>
          <p:cNvCxnSpPr>
            <a:stCxn id="36" idx="1"/>
          </p:cNvCxnSpPr>
          <p:nvPr/>
        </p:nvCxnSpPr>
        <p:spPr>
          <a:xfrm flipH="1">
            <a:off x="5695721" y="4335643"/>
            <a:ext cx="530054" cy="89120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5774267" y="4724399"/>
            <a:ext cx="552680" cy="1782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39" name="直線コネクタ 38"/>
          <p:cNvCxnSpPr>
            <a:stCxn id="38" idx="0"/>
          </p:cNvCxnSpPr>
          <p:nvPr/>
        </p:nvCxnSpPr>
        <p:spPr>
          <a:xfrm flipH="1" flipV="1">
            <a:off x="6022150" y="4403731"/>
            <a:ext cx="28457" cy="320668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4800709" y="4813519"/>
            <a:ext cx="552680" cy="1782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43" name="直線コネクタ 42"/>
          <p:cNvCxnSpPr>
            <a:stCxn id="42" idx="0"/>
          </p:cNvCxnSpPr>
          <p:nvPr/>
        </p:nvCxnSpPr>
        <p:spPr>
          <a:xfrm flipH="1" flipV="1">
            <a:off x="4800709" y="4383054"/>
            <a:ext cx="276340" cy="430465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4067928" y="4546158"/>
            <a:ext cx="552680" cy="1782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45" name="直線コネクタ 44"/>
          <p:cNvCxnSpPr>
            <a:stCxn id="44" idx="3"/>
          </p:cNvCxnSpPr>
          <p:nvPr/>
        </p:nvCxnSpPr>
        <p:spPr>
          <a:xfrm flipV="1">
            <a:off x="4620608" y="4614602"/>
            <a:ext cx="327257" cy="20677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2960068" y="4525481"/>
            <a:ext cx="552680" cy="1782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47" name="直線コネクタ 46"/>
          <p:cNvCxnSpPr>
            <a:stCxn id="46" idx="1"/>
          </p:cNvCxnSpPr>
          <p:nvPr/>
        </p:nvCxnSpPr>
        <p:spPr>
          <a:xfrm flipH="1" flipV="1">
            <a:off x="2695442" y="4403731"/>
            <a:ext cx="264626" cy="210871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4459256" y="5411180"/>
            <a:ext cx="552680" cy="1782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51" name="直線コネクタ 50"/>
          <p:cNvCxnSpPr/>
          <p:nvPr/>
        </p:nvCxnSpPr>
        <p:spPr>
          <a:xfrm>
            <a:off x="5045802" y="5517234"/>
            <a:ext cx="431695" cy="89120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451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円形吹き出し 26"/>
          <p:cNvSpPr/>
          <p:nvPr/>
        </p:nvSpPr>
        <p:spPr>
          <a:xfrm>
            <a:off x="128854" y="4186008"/>
            <a:ext cx="1823835" cy="894107"/>
          </a:xfrm>
          <a:prstGeom prst="wedgeEllipseCallout">
            <a:avLst>
              <a:gd name="adj1" fmla="val 49508"/>
              <a:gd name="adj2" fmla="val 93719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Make circle on it!</a:t>
            </a:r>
            <a:endParaRPr kumimoji="1" lang="ja-JP" altLang="en-US" i="1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3600" dirty="0" smtClean="0">
                <a:latin typeface="Arial Rounded MT Bold"/>
                <a:cs typeface="Arial Rounded MT Bold"/>
              </a:rPr>
              <a:t>Steps of root cause analysis (5) 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362615" y="1493837"/>
            <a:ext cx="8487504" cy="5021317"/>
          </a:xfrm>
        </p:spPr>
        <p:txBody>
          <a:bodyPr>
            <a:normAutofit/>
          </a:bodyPr>
          <a:lstStyle/>
          <a:p>
            <a:r>
              <a:rPr lang="en-US" altLang="ja-JP" sz="2800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Find out “root causes” by asking “</a:t>
            </a:r>
            <a:r>
              <a:rPr lang="en-US" altLang="ja-JP" sz="2800" i="1" dirty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Why it is </a:t>
            </a:r>
            <a:r>
              <a:rPr lang="en-US" altLang="ja-JP" sz="2800" i="1" dirty="0" smtClean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happening?</a:t>
            </a:r>
            <a:r>
              <a:rPr lang="en-US" altLang="ja-JP" sz="2800" i="1" dirty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” </a:t>
            </a:r>
            <a:r>
              <a:rPr lang="en-US" altLang="ja-JP" sz="2800" dirty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i</a:t>
            </a:r>
            <a:r>
              <a:rPr lang="en-US" altLang="ja-JP" sz="2800" dirty="0">
                <a:latin typeface="Arial Unicode MS"/>
                <a:ea typeface="Arial Unicode MS"/>
                <a:cs typeface="Arial Unicode MS"/>
              </a:rPr>
              <a:t>n enough time (recommended </a:t>
            </a:r>
            <a:r>
              <a:rPr lang="en-US" altLang="ja-JP" sz="2800" dirty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5 times</a:t>
            </a:r>
            <a:r>
              <a:rPr lang="en-US" altLang="ja-JP" sz="2800" dirty="0">
                <a:latin typeface="Arial Unicode MS"/>
                <a:ea typeface="Arial Unicode MS"/>
                <a:cs typeface="Arial Unicode MS"/>
              </a:rPr>
              <a:t>) for each possible causes listed on primary branch, and branch them into secondary, tertiary.</a:t>
            </a:r>
            <a:endParaRPr lang="ja-JP" altLang="en-US" sz="28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 rot="5400000">
            <a:off x="7003635" y="4842922"/>
            <a:ext cx="3230863" cy="494494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latin typeface="Arial Unicode MS"/>
                <a:ea typeface="Arial Unicode MS"/>
                <a:cs typeface="Arial Unicode MS"/>
              </a:rPr>
              <a:t>Why (the contributing factor) happened?</a:t>
            </a:r>
            <a:endParaRPr kumimoji="1" lang="ja-JP" altLang="en-US" sz="16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742474" y="3453042"/>
            <a:ext cx="92878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Human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52" name="直線コネクタ 51"/>
          <p:cNvCxnSpPr>
            <a:stCxn id="49" idx="2"/>
          </p:cNvCxnSpPr>
          <p:nvPr/>
        </p:nvCxnSpPr>
        <p:spPr>
          <a:xfrm>
            <a:off x="2206867" y="3822374"/>
            <a:ext cx="1931697" cy="2426028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>
            <a:stCxn id="55" idx="0"/>
          </p:cNvCxnSpPr>
          <p:nvPr/>
        </p:nvCxnSpPr>
        <p:spPr>
          <a:xfrm flipH="1" flipV="1">
            <a:off x="4605867" y="4487333"/>
            <a:ext cx="609836" cy="529845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>
            <a:stCxn id="56" idx="2"/>
          </p:cNvCxnSpPr>
          <p:nvPr/>
        </p:nvCxnSpPr>
        <p:spPr>
          <a:xfrm flipH="1">
            <a:off x="3471335" y="3989045"/>
            <a:ext cx="177424" cy="1404257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4826472" y="5017178"/>
            <a:ext cx="778461" cy="2914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u="sng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u="sng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259528" y="3697586"/>
            <a:ext cx="778461" cy="291459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u="sng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u="sng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4273795" y="3809449"/>
            <a:ext cx="778461" cy="291459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u="sng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u="sng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58" name="直線コネクタ 57"/>
          <p:cNvCxnSpPr>
            <a:stCxn id="57" idx="1"/>
          </p:cNvCxnSpPr>
          <p:nvPr/>
        </p:nvCxnSpPr>
        <p:spPr>
          <a:xfrm flipH="1">
            <a:off x="3581027" y="3955179"/>
            <a:ext cx="692768" cy="728682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H="1" flipV="1">
            <a:off x="3945467" y="4341603"/>
            <a:ext cx="1174521" cy="145730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テキスト ボックス 59"/>
          <p:cNvSpPr txBox="1"/>
          <p:nvPr/>
        </p:nvSpPr>
        <p:spPr>
          <a:xfrm>
            <a:off x="5119988" y="4341603"/>
            <a:ext cx="778461" cy="2914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u="sng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u="sng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61" name="直線コネクタ 60"/>
          <p:cNvCxnSpPr/>
          <p:nvPr/>
        </p:nvCxnSpPr>
        <p:spPr>
          <a:xfrm flipH="1">
            <a:off x="384358" y="6248402"/>
            <a:ext cx="7987461" cy="0"/>
          </a:xfrm>
          <a:prstGeom prst="line">
            <a:avLst/>
          </a:prstGeom>
          <a:ln w="38100" cmpd="sng">
            <a:solidFill>
              <a:schemeClr val="tx1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/>
          <p:cNvSpPr txBox="1"/>
          <p:nvPr/>
        </p:nvSpPr>
        <p:spPr>
          <a:xfrm>
            <a:off x="3935363" y="5359436"/>
            <a:ext cx="778461" cy="2914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u="sng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u="sng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68" name="直線コネクタ 67"/>
          <p:cNvCxnSpPr>
            <a:stCxn id="67" idx="0"/>
          </p:cNvCxnSpPr>
          <p:nvPr/>
        </p:nvCxnSpPr>
        <p:spPr>
          <a:xfrm flipV="1">
            <a:off x="4324594" y="4683861"/>
            <a:ext cx="484945" cy="675575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テキスト ボックス 73"/>
          <p:cNvSpPr txBox="1"/>
          <p:nvPr/>
        </p:nvSpPr>
        <p:spPr>
          <a:xfrm>
            <a:off x="3648759" y="3392786"/>
            <a:ext cx="697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u="sng" dirty="0" smtClean="0">
                <a:latin typeface="Arial Unicode MS"/>
                <a:cs typeface="Arial Unicode MS"/>
              </a:rPr>
              <a:t>One </a:t>
            </a:r>
            <a:endParaRPr kumimoji="1" lang="ja-JP" altLang="en-US" i="1" u="sng" dirty="0">
              <a:latin typeface="Arial Unicode MS"/>
              <a:cs typeface="Arial Unicode MS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822016" y="3453786"/>
            <a:ext cx="697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u="sng" dirty="0" smtClean="0">
                <a:latin typeface="Arial Unicode MS"/>
                <a:cs typeface="Arial Unicode MS"/>
              </a:rPr>
              <a:t>Two </a:t>
            </a:r>
            <a:endParaRPr kumimoji="1" lang="ja-JP" altLang="en-US" i="1" u="sng" dirty="0">
              <a:latin typeface="Arial Unicode MS"/>
              <a:cs typeface="Arial Unicode MS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796136" y="4100908"/>
            <a:ext cx="864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u="sng" dirty="0" smtClean="0">
                <a:latin typeface="Arial Unicode MS"/>
                <a:cs typeface="Arial Unicode MS"/>
              </a:rPr>
              <a:t>Three </a:t>
            </a:r>
            <a:endParaRPr kumimoji="1" lang="ja-JP" altLang="en-US" i="1" u="sng" dirty="0">
              <a:latin typeface="Arial Unicode MS"/>
              <a:cs typeface="Arial Unicode MS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514885" y="5208636"/>
            <a:ext cx="7362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u="sng" dirty="0" smtClean="0">
                <a:latin typeface="Arial Unicode MS"/>
                <a:cs typeface="Arial Unicode MS"/>
              </a:rPr>
              <a:t>Four </a:t>
            </a:r>
            <a:endParaRPr kumimoji="1" lang="ja-JP" altLang="en-US" i="1" u="sng" dirty="0">
              <a:latin typeface="Arial Unicode MS"/>
              <a:cs typeface="Arial Unicode MS"/>
            </a:endParaRPr>
          </a:p>
        </p:txBody>
      </p:sp>
      <p:sp>
        <p:nvSpPr>
          <p:cNvPr id="80" name="円/楕円 79"/>
          <p:cNvSpPr/>
          <p:nvPr/>
        </p:nvSpPr>
        <p:spPr>
          <a:xfrm>
            <a:off x="3699910" y="5208636"/>
            <a:ext cx="1293528" cy="63336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4470403" y="5630722"/>
            <a:ext cx="1441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u="sng" dirty="0" smtClean="0">
                <a:latin typeface="Arial Unicode MS"/>
                <a:cs typeface="Arial Unicode MS"/>
              </a:rPr>
              <a:t>Five times!! </a:t>
            </a:r>
            <a:endParaRPr kumimoji="1" lang="ja-JP" altLang="en-US" i="1" u="sng" dirty="0">
              <a:latin typeface="Arial Unicode MS"/>
              <a:cs typeface="Arial Unicode MS"/>
            </a:endParaRPr>
          </a:p>
        </p:txBody>
      </p:sp>
      <p:pic>
        <p:nvPicPr>
          <p:cNvPr id="81" name="図 80" descr="red_arrow_up_right_800_clr_8427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1260" y="5473789"/>
            <a:ext cx="1274208" cy="1519174"/>
          </a:xfrm>
          <a:prstGeom prst="rect">
            <a:avLst/>
          </a:prstGeom>
        </p:spPr>
      </p:pic>
      <p:sp>
        <p:nvSpPr>
          <p:cNvPr id="83" name="円形吹き出し 82"/>
          <p:cNvSpPr/>
          <p:nvPr/>
        </p:nvSpPr>
        <p:spPr>
          <a:xfrm>
            <a:off x="829733" y="4947893"/>
            <a:ext cx="1590074" cy="894107"/>
          </a:xfrm>
          <a:prstGeom prst="wedgeEllipseCallout">
            <a:avLst>
              <a:gd name="adj1" fmla="val 71712"/>
              <a:gd name="adj2" fmla="val 4020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This is Root cause</a:t>
            </a:r>
            <a:endParaRPr kumimoji="1" lang="ja-JP" altLang="en-US" i="1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717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57200" y="12736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4000" dirty="0" smtClean="0">
                <a:latin typeface="Arial Rounded MT Bold"/>
                <a:ea typeface="Arial Unicode MS"/>
                <a:cs typeface="Arial Rounded MT Bold"/>
              </a:rPr>
              <a:t>Example of Fishbone diagram</a:t>
            </a:r>
            <a:endParaRPr kumimoji="1" lang="ja-JP" altLang="en-US" sz="4000" dirty="0">
              <a:latin typeface="Arial Rounded MT Bold"/>
              <a:ea typeface="Arial Unicode MS"/>
              <a:cs typeface="Arial Rounded MT Bold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 rot="5400000">
            <a:off x="5892802" y="3804928"/>
            <a:ext cx="5452531" cy="348813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2000" dirty="0" smtClean="0">
                <a:latin typeface="Arial Unicode MS"/>
                <a:ea typeface="Arial Unicode MS"/>
                <a:cs typeface="Arial Unicode MS"/>
              </a:rPr>
              <a:t>Why (the contributing factor) happened?</a:t>
            </a:r>
            <a:endParaRPr kumimoji="1" lang="ja-JP" altLang="en-US" sz="2000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7" name="直線コネクタ 6"/>
          <p:cNvCxnSpPr>
            <a:stCxn id="5" idx="2"/>
          </p:cNvCxnSpPr>
          <p:nvPr/>
        </p:nvCxnSpPr>
        <p:spPr>
          <a:xfrm flipH="1">
            <a:off x="457200" y="3979335"/>
            <a:ext cx="7987461" cy="0"/>
          </a:xfrm>
          <a:prstGeom prst="line">
            <a:avLst/>
          </a:prstGeom>
          <a:ln w="57150" cmpd="sng">
            <a:solidFill>
              <a:schemeClr val="tx1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5006672" y="1310596"/>
            <a:ext cx="92878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Human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02527" y="1321167"/>
            <a:ext cx="148050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Environment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69686" y="6240735"/>
            <a:ext cx="299527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Hard (machine/equipment)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75152" y="6253034"/>
            <a:ext cx="3417898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Soft (System and methodology)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3" name="直線コネクタ 12"/>
          <p:cNvCxnSpPr>
            <a:stCxn id="8" idx="2"/>
          </p:cNvCxnSpPr>
          <p:nvPr/>
        </p:nvCxnSpPr>
        <p:spPr>
          <a:xfrm>
            <a:off x="5471065" y="1679928"/>
            <a:ext cx="1827192" cy="2299407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9" idx="2"/>
          </p:cNvCxnSpPr>
          <p:nvPr/>
        </p:nvCxnSpPr>
        <p:spPr>
          <a:xfrm>
            <a:off x="2042780" y="1690499"/>
            <a:ext cx="2048705" cy="2288836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5960533" y="3979335"/>
            <a:ext cx="1540934" cy="2261400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>
            <a:stCxn id="10" idx="0"/>
          </p:cNvCxnSpPr>
          <p:nvPr/>
        </p:nvCxnSpPr>
        <p:spPr>
          <a:xfrm flipV="1">
            <a:off x="1967325" y="3979335"/>
            <a:ext cx="1742511" cy="2261400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48" idx="3"/>
          </p:cNvCxnSpPr>
          <p:nvPr/>
        </p:nvCxnSpPr>
        <p:spPr>
          <a:xfrm flipV="1">
            <a:off x="1093301" y="2664438"/>
            <a:ext cx="343351" cy="77004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>
            <a:stCxn id="61" idx="3"/>
          </p:cNvCxnSpPr>
          <p:nvPr/>
        </p:nvCxnSpPr>
        <p:spPr>
          <a:xfrm>
            <a:off x="1096206" y="2154648"/>
            <a:ext cx="1274461" cy="0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/>
          <p:cNvSpPr txBox="1"/>
          <p:nvPr/>
        </p:nvSpPr>
        <p:spPr>
          <a:xfrm>
            <a:off x="314840" y="2595712"/>
            <a:ext cx="778461" cy="2914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0668000" y="27770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91054" y="2590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317745" y="2008918"/>
            <a:ext cx="778461" cy="291459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807349" y="3146399"/>
            <a:ext cx="778461" cy="2914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64" name="直線コネクタ 63"/>
          <p:cNvCxnSpPr>
            <a:stCxn id="62" idx="0"/>
          </p:cNvCxnSpPr>
          <p:nvPr/>
        </p:nvCxnSpPr>
        <p:spPr>
          <a:xfrm flipV="1">
            <a:off x="1196580" y="2154648"/>
            <a:ext cx="543649" cy="991751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/>
          <p:cNvSpPr txBox="1"/>
          <p:nvPr/>
        </p:nvSpPr>
        <p:spPr>
          <a:xfrm>
            <a:off x="1740229" y="3491670"/>
            <a:ext cx="778461" cy="2914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73" name="直線コネクタ 72"/>
          <p:cNvCxnSpPr>
            <a:stCxn id="72" idx="0"/>
          </p:cNvCxnSpPr>
          <p:nvPr/>
        </p:nvCxnSpPr>
        <p:spPr>
          <a:xfrm flipV="1">
            <a:off x="2129460" y="2154648"/>
            <a:ext cx="0" cy="1337022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直線コネクタ 74"/>
          <p:cNvCxnSpPr>
            <a:stCxn id="76" idx="0"/>
          </p:cNvCxnSpPr>
          <p:nvPr/>
        </p:nvCxnSpPr>
        <p:spPr>
          <a:xfrm flipH="1" flipV="1">
            <a:off x="2139017" y="2590800"/>
            <a:ext cx="660949" cy="479811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テキスト ボックス 75"/>
          <p:cNvSpPr txBox="1"/>
          <p:nvPr/>
        </p:nvSpPr>
        <p:spPr>
          <a:xfrm>
            <a:off x="2410735" y="3070611"/>
            <a:ext cx="778461" cy="2914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84" name="直線コネクタ 83"/>
          <p:cNvCxnSpPr>
            <a:stCxn id="86" idx="3"/>
          </p:cNvCxnSpPr>
          <p:nvPr/>
        </p:nvCxnSpPr>
        <p:spPr>
          <a:xfrm>
            <a:off x="4846388" y="2775308"/>
            <a:ext cx="758545" cy="1759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直線コネクタ 84"/>
          <p:cNvCxnSpPr>
            <a:stCxn id="87" idx="3"/>
          </p:cNvCxnSpPr>
          <p:nvPr/>
        </p:nvCxnSpPr>
        <p:spPr>
          <a:xfrm>
            <a:off x="4917025" y="2154648"/>
            <a:ext cx="1274461" cy="543656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4067927" y="2629578"/>
            <a:ext cx="778461" cy="2914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138564" y="2008918"/>
            <a:ext cx="778461" cy="291459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595526" y="3474737"/>
            <a:ext cx="778461" cy="2914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89" name="直線コネクタ 88"/>
          <p:cNvCxnSpPr>
            <a:stCxn id="88" idx="0"/>
          </p:cNvCxnSpPr>
          <p:nvPr/>
        </p:nvCxnSpPr>
        <p:spPr>
          <a:xfrm flipV="1">
            <a:off x="4984757" y="2573867"/>
            <a:ext cx="874175" cy="900870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>
            <a:stCxn id="94" idx="0"/>
          </p:cNvCxnSpPr>
          <p:nvPr/>
        </p:nvCxnSpPr>
        <p:spPr>
          <a:xfrm flipH="1" flipV="1">
            <a:off x="5695720" y="2777067"/>
            <a:ext cx="389231" cy="519429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4" name="テキスト ボックス 93"/>
          <p:cNvSpPr txBox="1"/>
          <p:nvPr/>
        </p:nvSpPr>
        <p:spPr>
          <a:xfrm>
            <a:off x="5695720" y="3296496"/>
            <a:ext cx="778461" cy="2914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97" name="直線コネクタ 96"/>
          <p:cNvCxnSpPr>
            <a:stCxn id="99" idx="1"/>
          </p:cNvCxnSpPr>
          <p:nvPr/>
        </p:nvCxnSpPr>
        <p:spPr>
          <a:xfrm flipH="1" flipV="1">
            <a:off x="1733852" y="4628667"/>
            <a:ext cx="308928" cy="145730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>
            <a:stCxn id="100" idx="3"/>
          </p:cNvCxnSpPr>
          <p:nvPr/>
        </p:nvCxnSpPr>
        <p:spPr>
          <a:xfrm flipV="1">
            <a:off x="1344622" y="5597227"/>
            <a:ext cx="1066113" cy="291459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9" name="テキスト ボックス 98"/>
          <p:cNvSpPr txBox="1"/>
          <p:nvPr/>
        </p:nvSpPr>
        <p:spPr>
          <a:xfrm>
            <a:off x="2042780" y="4628667"/>
            <a:ext cx="778461" cy="2914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566161" y="5742956"/>
            <a:ext cx="778461" cy="291459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955391" y="4957868"/>
            <a:ext cx="778461" cy="2914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02" name="直線コネクタ 101"/>
          <p:cNvCxnSpPr>
            <a:stCxn id="101" idx="0"/>
          </p:cNvCxnSpPr>
          <p:nvPr/>
        </p:nvCxnSpPr>
        <p:spPr>
          <a:xfrm flipV="1">
            <a:off x="1344622" y="4373632"/>
            <a:ext cx="622703" cy="584236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直線コネクタ 102"/>
          <p:cNvCxnSpPr>
            <a:stCxn id="105" idx="2"/>
          </p:cNvCxnSpPr>
          <p:nvPr/>
        </p:nvCxnSpPr>
        <p:spPr>
          <a:xfrm flipH="1">
            <a:off x="5074404" y="5348733"/>
            <a:ext cx="598261" cy="231561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>
            <a:stCxn id="106" idx="3"/>
          </p:cNvCxnSpPr>
          <p:nvPr/>
        </p:nvCxnSpPr>
        <p:spPr>
          <a:xfrm>
            <a:off x="5956365" y="4337208"/>
            <a:ext cx="1274461" cy="0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>
            <a:off x="5283434" y="5057274"/>
            <a:ext cx="778461" cy="2914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5177904" y="4191478"/>
            <a:ext cx="778461" cy="291459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5833859" y="4612912"/>
            <a:ext cx="778461" cy="2914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08" name="直線コネクタ 107"/>
          <p:cNvCxnSpPr>
            <a:stCxn id="107" idx="0"/>
          </p:cNvCxnSpPr>
          <p:nvPr/>
        </p:nvCxnSpPr>
        <p:spPr>
          <a:xfrm flipV="1">
            <a:off x="6223090" y="4356699"/>
            <a:ext cx="149493" cy="256213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直線コネクタ 109"/>
          <p:cNvCxnSpPr>
            <a:stCxn id="111" idx="3"/>
          </p:cNvCxnSpPr>
          <p:nvPr/>
        </p:nvCxnSpPr>
        <p:spPr>
          <a:xfrm flipV="1">
            <a:off x="1420315" y="4337208"/>
            <a:ext cx="2010783" cy="36424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テキスト ボックス 110"/>
          <p:cNvSpPr txBox="1"/>
          <p:nvPr/>
        </p:nvSpPr>
        <p:spPr>
          <a:xfrm>
            <a:off x="641854" y="4227902"/>
            <a:ext cx="778461" cy="291459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17" name="直線コネクタ 116"/>
          <p:cNvCxnSpPr>
            <a:stCxn id="118" idx="3"/>
          </p:cNvCxnSpPr>
          <p:nvPr/>
        </p:nvCxnSpPr>
        <p:spPr>
          <a:xfrm>
            <a:off x="4869946" y="5909205"/>
            <a:ext cx="1274461" cy="0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8" name="テキスト ボックス 117"/>
          <p:cNvSpPr txBox="1"/>
          <p:nvPr/>
        </p:nvSpPr>
        <p:spPr>
          <a:xfrm>
            <a:off x="4091485" y="5763475"/>
            <a:ext cx="778461" cy="291459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20" name="直線コネクタ 119"/>
          <p:cNvCxnSpPr>
            <a:stCxn id="121" idx="0"/>
          </p:cNvCxnSpPr>
          <p:nvPr/>
        </p:nvCxnSpPr>
        <p:spPr>
          <a:xfrm flipH="1" flipV="1">
            <a:off x="7112001" y="4519362"/>
            <a:ext cx="17782" cy="1013312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1" name="テキスト ボックス 120"/>
          <p:cNvSpPr txBox="1"/>
          <p:nvPr/>
        </p:nvSpPr>
        <p:spPr>
          <a:xfrm>
            <a:off x="6740552" y="5532674"/>
            <a:ext cx="778461" cy="291459"/>
          </a:xfrm>
          <a:prstGeom prst="rect">
            <a:avLst/>
          </a:prstGeom>
          <a:solidFill>
            <a:srgbClr val="FBFFB7"/>
          </a:solidFill>
          <a:ln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7427231" y="5103597"/>
            <a:ext cx="778461" cy="2914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23" name="直線コネクタ 122"/>
          <p:cNvCxnSpPr>
            <a:stCxn id="122" idx="0"/>
          </p:cNvCxnSpPr>
          <p:nvPr/>
        </p:nvCxnSpPr>
        <p:spPr>
          <a:xfrm flipH="1" flipV="1">
            <a:off x="7129783" y="4953987"/>
            <a:ext cx="686679" cy="149610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/>
          <p:cNvCxnSpPr>
            <a:stCxn id="129" idx="2"/>
          </p:cNvCxnSpPr>
          <p:nvPr/>
        </p:nvCxnSpPr>
        <p:spPr>
          <a:xfrm flipH="1">
            <a:off x="7393365" y="4673496"/>
            <a:ext cx="486328" cy="301305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テキスト ボックス 128"/>
          <p:cNvSpPr txBox="1"/>
          <p:nvPr/>
        </p:nvSpPr>
        <p:spPr>
          <a:xfrm>
            <a:off x="7490462" y="4382037"/>
            <a:ext cx="778461" cy="29145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4091485" y="5240468"/>
            <a:ext cx="778461" cy="29145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008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no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 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33" name="直線コネクタ 132"/>
          <p:cNvCxnSpPr>
            <a:stCxn id="132" idx="3"/>
          </p:cNvCxnSpPr>
          <p:nvPr/>
        </p:nvCxnSpPr>
        <p:spPr>
          <a:xfrm>
            <a:off x="4869946" y="5386198"/>
            <a:ext cx="459872" cy="502488"/>
          </a:xfrm>
          <a:prstGeom prst="line">
            <a:avLst/>
          </a:prstGeom>
          <a:ln>
            <a:solidFill>
              <a:schemeClr val="tx1"/>
            </a:solidFill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2006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3" name="図 2" descr="スクリーンショット 2015-08-27 9.31.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8992" y="1627669"/>
            <a:ext cx="6067275" cy="3950234"/>
          </a:xfrm>
          <a:prstGeom prst="rect">
            <a:avLst/>
          </a:prstGeom>
        </p:spPr>
      </p:pic>
      <p:cxnSp>
        <p:nvCxnSpPr>
          <p:cNvPr id="5" name="直線矢印コネクタ 4"/>
          <p:cNvCxnSpPr>
            <a:stCxn id="7" idx="0"/>
          </p:cNvCxnSpPr>
          <p:nvPr/>
        </p:nvCxnSpPr>
        <p:spPr>
          <a:xfrm flipV="1">
            <a:off x="7002076" y="5274706"/>
            <a:ext cx="494816" cy="696094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5096084" y="5970800"/>
            <a:ext cx="3811984" cy="7663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kumimoji="1" lang="en-US" altLang="ja-JP" i="1" dirty="0" smtClean="0">
                <a:solidFill>
                  <a:srgbClr val="FF0000"/>
                </a:solidFill>
              </a:rPr>
              <a:t>The most major contributing factor on the right side</a:t>
            </a:r>
          </a:p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kumimoji="1" lang="en-US" altLang="ja-JP" i="1" dirty="0" smtClean="0">
                <a:solidFill>
                  <a:srgbClr val="FF0000"/>
                </a:solidFill>
              </a:rPr>
              <a:t>“Why (_____) happens?”</a:t>
            </a:r>
          </a:p>
        </p:txBody>
      </p:sp>
      <p:cxnSp>
        <p:nvCxnSpPr>
          <p:cNvPr id="12" name="直線矢印コネクタ 11"/>
          <p:cNvCxnSpPr>
            <a:stCxn id="13" idx="3"/>
          </p:cNvCxnSpPr>
          <p:nvPr/>
        </p:nvCxnSpPr>
        <p:spPr>
          <a:xfrm flipV="1">
            <a:off x="1738992" y="3175408"/>
            <a:ext cx="826288" cy="633815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64472" y="3315241"/>
            <a:ext cx="1574520" cy="9879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kumimoji="1" lang="en-US" altLang="ja-JP" i="1" dirty="0" smtClean="0">
                <a:solidFill>
                  <a:srgbClr val="FF0000"/>
                </a:solidFill>
              </a:rPr>
              <a:t>One cause might have more than 2 causes</a:t>
            </a:r>
          </a:p>
        </p:txBody>
      </p:sp>
      <p:cxnSp>
        <p:nvCxnSpPr>
          <p:cNvPr id="18" name="直線矢印コネクタ 17"/>
          <p:cNvCxnSpPr>
            <a:stCxn id="13" idx="3"/>
          </p:cNvCxnSpPr>
          <p:nvPr/>
        </p:nvCxnSpPr>
        <p:spPr>
          <a:xfrm flipV="1">
            <a:off x="1738992" y="3315242"/>
            <a:ext cx="1224484" cy="493981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>
            <a:stCxn id="23" idx="0"/>
          </p:cNvCxnSpPr>
          <p:nvPr/>
        </p:nvCxnSpPr>
        <p:spPr>
          <a:xfrm flipV="1">
            <a:off x="2070464" y="5274706"/>
            <a:ext cx="1122329" cy="909327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164472" y="6184033"/>
            <a:ext cx="3811984" cy="5447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kumimoji="1" lang="en-US" altLang="ja-JP" i="1" dirty="0" smtClean="0">
                <a:solidFill>
                  <a:srgbClr val="FF0000"/>
                </a:solidFill>
              </a:rPr>
              <a:t>The categories can be determined according to your situation </a:t>
            </a:r>
          </a:p>
        </p:txBody>
      </p:sp>
      <p:cxnSp>
        <p:nvCxnSpPr>
          <p:cNvPr id="26" name="直線矢印コネクタ 25"/>
          <p:cNvCxnSpPr>
            <a:stCxn id="23" idx="0"/>
          </p:cNvCxnSpPr>
          <p:nvPr/>
        </p:nvCxnSpPr>
        <p:spPr>
          <a:xfrm flipV="1">
            <a:off x="2070464" y="5274707"/>
            <a:ext cx="2727545" cy="90932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>
            <a:stCxn id="30" idx="1"/>
          </p:cNvCxnSpPr>
          <p:nvPr/>
        </p:nvCxnSpPr>
        <p:spPr>
          <a:xfrm flipH="1">
            <a:off x="5291922" y="1733888"/>
            <a:ext cx="844007" cy="947568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6135929" y="1461505"/>
            <a:ext cx="2772139" cy="54476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80000"/>
              </a:lnSpc>
              <a:buFontTx/>
              <a:buChar char="-"/>
            </a:pPr>
            <a:r>
              <a:rPr lang="en-US" altLang="ja-JP" i="1" dirty="0" smtClean="0">
                <a:solidFill>
                  <a:srgbClr val="FF0000"/>
                </a:solidFill>
              </a:rPr>
              <a:t>Continue asking “Why-Because” in 5 times</a:t>
            </a:r>
            <a:endParaRPr kumimoji="1" lang="en-US" altLang="ja-JP" i="1" dirty="0" smtClean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6740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00" dirty="0">
                <a:latin typeface="Arial Rounded MT Bold"/>
                <a:ea typeface="ヒラギノ明朝 ProN W6"/>
                <a:cs typeface="Arial Rounded MT Bold"/>
              </a:rPr>
              <a:t>Remarks on development </a:t>
            </a:r>
            <a:r>
              <a:rPr lang="en-US" altLang="ja-JP" sz="3200" dirty="0" smtClean="0">
                <a:latin typeface="Arial Rounded MT Bold"/>
                <a:ea typeface="ヒラギノ明朝 ProN W6"/>
                <a:cs typeface="Arial Rounded MT Bold"/>
              </a:rPr>
              <a:t>of</a:t>
            </a:r>
            <a:br>
              <a:rPr lang="en-US" altLang="ja-JP" sz="3200" dirty="0" smtClean="0">
                <a:latin typeface="Arial Rounded MT Bold"/>
                <a:ea typeface="ヒラギノ明朝 ProN W6"/>
                <a:cs typeface="Arial Rounded MT Bold"/>
              </a:rPr>
            </a:br>
            <a:r>
              <a:rPr lang="en-US" altLang="ja-JP" sz="3200" dirty="0" smtClean="0">
                <a:latin typeface="Arial Rounded MT Bold"/>
                <a:ea typeface="ヒラギノ明朝 ProN W6"/>
                <a:cs typeface="Arial Rounded MT Bold"/>
              </a:rPr>
              <a:t>Fishbone </a:t>
            </a:r>
            <a:r>
              <a:rPr lang="en-US" altLang="ja-JP" sz="3200" dirty="0">
                <a:latin typeface="Arial Rounded MT Bold"/>
                <a:ea typeface="ヒラギノ明朝 ProN W6"/>
                <a:cs typeface="Arial Rounded MT Bold"/>
              </a:rPr>
              <a:t>diagram</a:t>
            </a:r>
            <a:endParaRPr kumimoji="1" lang="ja-JP" altLang="en-US" sz="3200" dirty="0">
              <a:latin typeface="Arial Rounded MT Bold"/>
              <a:ea typeface="ヒラギノ明朝 ProN W6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1317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Effect = </a:t>
            </a:r>
            <a:r>
              <a:rPr kumimoji="1" lang="en-US" altLang="ja-JP" dirty="0" smtClean="0">
                <a:latin typeface="Arial Unicode MS"/>
                <a:ea typeface="Arial Unicode MS"/>
                <a:cs typeface="Arial Unicode MS"/>
              </a:rPr>
              <a:t>Major Contributing factor, which was identified in Step 2, and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Effect is not equals to “KAIZEN Theme”, identified in Step 1</a:t>
            </a:r>
            <a:endParaRPr kumimoji="1" lang="en-US" altLang="ja-JP" dirty="0" smtClean="0">
              <a:latin typeface="Arial Unicode MS"/>
              <a:ea typeface="Arial Unicode MS"/>
              <a:cs typeface="Arial Unicode MS"/>
            </a:endParaRPr>
          </a:p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If two contributing factors account for 80% (Pareto rule) in the step 2, it is necessary to develop two fishbone diagrams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086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images (1).jpeg"/>
          <p:cNvPicPr>
            <a:picLocks noChangeAspect="1"/>
          </p:cNvPicPr>
          <p:nvPr/>
        </p:nvPicPr>
        <p:blipFill>
          <a:blip r:embed="rId2">
            <a:alphaModFix amt="64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369055" y="4330007"/>
            <a:ext cx="2806369" cy="253286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b="1" dirty="0" smtClean="0">
                <a:latin typeface="Arial Rounded MT Bold"/>
                <a:ea typeface="ヒラギノ明朝 ProN W6"/>
                <a:cs typeface="Arial Rounded MT Bold"/>
              </a:rPr>
              <a:t>Cont.</a:t>
            </a:r>
            <a:endParaRPr kumimoji="1" lang="ja-JP" altLang="en-US" sz="3600" b="1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377846" cy="4525963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When repeat “</a:t>
            </a:r>
            <a:r>
              <a:rPr lang="en-US" altLang="ja-JP" i="1" dirty="0">
                <a:latin typeface="Arial Unicode MS"/>
                <a:ea typeface="Arial Unicode MS"/>
                <a:cs typeface="Arial Unicode MS"/>
              </a:rPr>
              <a:t>Why~? – Because~</a:t>
            </a:r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” in 5 times, situation of own workplace need to be thought before searching a cause of others</a:t>
            </a:r>
            <a:endParaRPr lang="ja-JP" altLang="en-US" dirty="0">
              <a:latin typeface="Arial Unicode MS"/>
              <a:ea typeface="Arial Unicode MS"/>
              <a:cs typeface="Arial Unicode MS"/>
            </a:endParaRPr>
          </a:p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While analyzing root causes, it is necessary to avoid blaming other sections; KAIZEN is for own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3295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b="1" dirty="0" smtClean="0">
                <a:latin typeface="Arial Rounded MT Bold"/>
                <a:ea typeface="ヒラギノ明朝 ProN W6"/>
                <a:cs typeface="Arial Rounded MT Bold"/>
              </a:rPr>
              <a:t>Cont.</a:t>
            </a:r>
            <a:endParaRPr kumimoji="1" lang="ja-JP" altLang="en-US" sz="3600" b="1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377846" cy="4525963"/>
          </a:xfrm>
        </p:spPr>
        <p:txBody>
          <a:bodyPr>
            <a:normAutofit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Avoiding mentioning “shortage of resources”; “No money”, “No human resource”, “No material” etc.</a:t>
            </a:r>
          </a:p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Finding root causes should not be done with your instincts and senses. Your experiences, knowledge, and information should be used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9376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signs_going_everywhere_800_clr_15206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33271" y="1803648"/>
            <a:ext cx="4527462" cy="4829294"/>
          </a:xfrm>
          <a:prstGeom prst="rect">
            <a:avLst/>
          </a:prstGeom>
        </p:spPr>
      </p:pic>
      <p:sp>
        <p:nvSpPr>
          <p:cNvPr id="6" name="雲形吹き出し 5"/>
          <p:cNvSpPr/>
          <p:nvPr/>
        </p:nvSpPr>
        <p:spPr>
          <a:xfrm>
            <a:off x="813265" y="448773"/>
            <a:ext cx="7112000" cy="2291875"/>
          </a:xfrm>
          <a:prstGeom prst="cloudCallout">
            <a:avLst>
              <a:gd name="adj1" fmla="val -31707"/>
              <a:gd name="adj2" fmla="val 54112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If</a:t>
            </a:r>
            <a:r>
              <a:rPr lang="ja-JP" altLang="en-US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root</a:t>
            </a:r>
            <a:r>
              <a:rPr lang="ja-JP" altLang="en-US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cause(s)</a:t>
            </a:r>
            <a:r>
              <a:rPr lang="ja-JP" altLang="en-US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are</a:t>
            </a:r>
            <a:r>
              <a:rPr lang="ja-JP" altLang="en-US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not</a:t>
            </a:r>
            <a:r>
              <a:rPr lang="ja-JP" altLang="en-US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identified properly,</a:t>
            </a:r>
            <a:r>
              <a:rPr lang="ja-JP" altLang="en-US" sz="2400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any</a:t>
            </a:r>
            <a:r>
              <a:rPr lang="ja-JP" altLang="en-US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countermeasures</a:t>
            </a:r>
            <a:r>
              <a:rPr lang="ja-JP" altLang="en-US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could</a:t>
            </a:r>
            <a:r>
              <a:rPr lang="ja-JP" altLang="en-US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not</a:t>
            </a:r>
            <a:r>
              <a:rPr lang="ja-JP" altLang="en-US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be</a:t>
            </a:r>
            <a:r>
              <a:rPr lang="ja-JP" altLang="en-US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come</a:t>
            </a:r>
            <a:r>
              <a:rPr lang="ja-JP" altLang="en-US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up</a:t>
            </a:r>
            <a:r>
              <a:rPr lang="ja-JP" altLang="en-US" sz="2400" i="1" dirty="0">
                <a:solidFill>
                  <a:schemeClr val="tx1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400" i="1" dirty="0" smtClean="0">
                <a:solidFill>
                  <a:schemeClr val="tx1"/>
                </a:solidFill>
                <a:latin typeface="Arial Unicode MS"/>
                <a:cs typeface="Arial Unicode MS"/>
              </a:rPr>
              <a:t>with…</a:t>
            </a:r>
            <a:endParaRPr lang="ja-JP" altLang="en-US" sz="2400" i="1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8" name="雲形吹き出し 7"/>
          <p:cNvSpPr/>
          <p:nvPr/>
        </p:nvSpPr>
        <p:spPr>
          <a:xfrm>
            <a:off x="291531" y="2186189"/>
            <a:ext cx="4482702" cy="1895420"/>
          </a:xfrm>
          <a:prstGeom prst="cloudCallout">
            <a:avLst>
              <a:gd name="adj1" fmla="val 50181"/>
              <a:gd name="adj2" fmla="val 3990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2800" b="1" i="1" dirty="0">
                <a:solidFill>
                  <a:srgbClr val="000000"/>
                </a:solidFill>
                <a:latin typeface="Arial Unicode MS"/>
                <a:cs typeface="Arial Unicode MS"/>
              </a:rPr>
              <a:t>T</a:t>
            </a:r>
            <a:r>
              <a:rPr lang="en-US" altLang="ja-JP" sz="2800" b="1" i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he</a:t>
            </a:r>
            <a:r>
              <a:rPr lang="ja-JP" altLang="en-US" sz="2800" b="1" i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800" b="1" i="1" dirty="0">
                <a:solidFill>
                  <a:srgbClr val="000000"/>
                </a:solidFill>
                <a:latin typeface="Arial Unicode MS"/>
                <a:cs typeface="Arial Unicode MS"/>
              </a:rPr>
              <a:t>problem</a:t>
            </a:r>
            <a:r>
              <a:rPr lang="ja-JP" altLang="en-US" sz="2800" b="1" i="1" dirty="0">
                <a:solidFill>
                  <a:srgbClr val="000000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800" b="1" i="1" dirty="0">
                <a:solidFill>
                  <a:srgbClr val="000000"/>
                </a:solidFill>
                <a:latin typeface="Arial Unicode MS"/>
                <a:cs typeface="Arial Unicode MS"/>
              </a:rPr>
              <a:t>will</a:t>
            </a:r>
            <a:r>
              <a:rPr lang="ja-JP" altLang="en-US" sz="2800" b="1" i="1" dirty="0">
                <a:solidFill>
                  <a:srgbClr val="000000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800" b="1" i="1" dirty="0">
                <a:solidFill>
                  <a:srgbClr val="000000"/>
                </a:solidFill>
                <a:latin typeface="Arial Unicode MS"/>
                <a:cs typeface="Arial Unicode MS"/>
              </a:rPr>
              <a:t>never</a:t>
            </a:r>
            <a:r>
              <a:rPr lang="ja-JP" altLang="en-US" sz="2800" b="1" i="1" dirty="0">
                <a:solidFill>
                  <a:srgbClr val="000000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800" b="1" i="1" dirty="0">
                <a:solidFill>
                  <a:srgbClr val="000000"/>
                </a:solidFill>
                <a:latin typeface="Arial Unicode MS"/>
                <a:cs typeface="Arial Unicode MS"/>
              </a:rPr>
              <a:t>be</a:t>
            </a:r>
            <a:r>
              <a:rPr lang="ja-JP" altLang="en-US" sz="2800" b="1" i="1" dirty="0">
                <a:solidFill>
                  <a:srgbClr val="000000"/>
                </a:solidFill>
                <a:latin typeface="Arial Unicode MS"/>
                <a:cs typeface="Arial Unicode MS"/>
              </a:rPr>
              <a:t> </a:t>
            </a:r>
            <a:r>
              <a:rPr lang="en-US" altLang="ja-JP" sz="2800" b="1" i="1" dirty="0" smtClean="0">
                <a:solidFill>
                  <a:srgbClr val="000000"/>
                </a:solidFill>
                <a:latin typeface="Arial Unicode MS"/>
                <a:cs typeface="Arial Unicode MS"/>
              </a:rPr>
              <a:t>solved!!</a:t>
            </a:r>
            <a:endParaRPr lang="ja-JP" altLang="en-US" sz="2800" b="1" i="1" dirty="0">
              <a:solidFill>
                <a:srgbClr val="000000"/>
              </a:solidFill>
              <a:latin typeface="Arial Unicode MS"/>
              <a:cs typeface="Arial Unicode MS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637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01197"/>
          </a:xfrm>
        </p:spPr>
        <p:txBody>
          <a:bodyPr>
            <a:normAutofit/>
          </a:bodyPr>
          <a:lstStyle/>
          <a:p>
            <a:r>
              <a:rPr kumimoji="1" lang="en-US" altLang="ja-JP" sz="3600" i="1" dirty="0" smtClean="0">
                <a:latin typeface="Arial Unicode MS"/>
                <a:cs typeface="Arial Unicode MS"/>
              </a:rPr>
              <a:t>Let us try to develop</a:t>
            </a:r>
            <a:br>
              <a:rPr kumimoji="1" lang="en-US" altLang="ja-JP" sz="3600" i="1" dirty="0" smtClean="0">
                <a:latin typeface="Arial Unicode MS"/>
                <a:cs typeface="Arial Unicode MS"/>
              </a:rPr>
            </a:br>
            <a:r>
              <a:rPr kumimoji="1" lang="en-US" altLang="ja-JP" sz="3600" i="1" dirty="0" smtClean="0">
                <a:latin typeface="Arial Unicode MS"/>
                <a:cs typeface="Arial Unicode MS"/>
              </a:rPr>
              <a:t>Fishbone diagram</a:t>
            </a:r>
            <a:endParaRPr kumimoji="1" lang="ja-JP" altLang="en-US" sz="3600" i="1" dirty="0">
              <a:latin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2211477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4000" dirty="0" smtClean="0">
                <a:latin typeface="Arial Rounded MT Bold"/>
                <a:cs typeface="Arial Rounded MT Bold"/>
              </a:rPr>
              <a:t>Objectives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of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the</a:t>
            </a:r>
            <a:r>
              <a:rPr lang="ja-JP" altLang="en-US" sz="4000" dirty="0" smtClean="0">
                <a:latin typeface="Arial Rounded MT Bold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cs typeface="Arial Rounded MT Bold"/>
              </a:rPr>
              <a:t>session</a:t>
            </a:r>
            <a:endParaRPr kumimoji="1" lang="ja-JP" altLang="en-US" sz="4000" dirty="0">
              <a:latin typeface="Arial Rounded MT Bold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>
                <a:latin typeface="Arial Unicode MS"/>
                <a:cs typeface="Arial Unicode MS"/>
              </a:rPr>
              <a:t>At the end of the session, trainees are able to: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altLang="ja-JP" dirty="0"/>
              <a:t>Describe importance of identifying root causes of the contributing factor(s)</a:t>
            </a:r>
            <a:endParaRPr lang="ja-JP" altLang="ja-JP" dirty="0"/>
          </a:p>
          <a:p>
            <a:pPr marL="514350" lvl="0" indent="-514350">
              <a:buFont typeface="+mj-lt"/>
              <a:buAutoNum type="arabicPeriod"/>
            </a:pPr>
            <a:r>
              <a:rPr lang="en-US" altLang="ja-JP" dirty="0"/>
              <a:t>Describe how to practice root cause analysis by developing and utilizing Fishbone diagram</a:t>
            </a:r>
            <a:endParaRPr lang="ja-JP" altLang="ja-JP" dirty="0"/>
          </a:p>
          <a:p>
            <a:pPr marL="514350" indent="-514350">
              <a:buFont typeface="+mj-lt"/>
              <a:buAutoNum type="arabicPeriod"/>
            </a:pPr>
            <a:r>
              <a:rPr lang="en-US" altLang="ja-JP" dirty="0"/>
              <a:t>Demonstrate the process of </a:t>
            </a:r>
            <a:r>
              <a:rPr lang="en-US" altLang="ja-JP" dirty="0" smtClean="0"/>
              <a:t>root cause analysis at </a:t>
            </a:r>
            <a:r>
              <a:rPr lang="en-US" altLang="ja-JP" dirty="0"/>
              <a:t>their working place</a:t>
            </a:r>
            <a:r>
              <a:rPr lang="ja-JP" altLang="ja-JP" dirty="0"/>
              <a:t> </a:t>
            </a:r>
            <a:endParaRPr kumimoji="1" lang="ja-JP" altLang="en-US" dirty="0">
              <a:latin typeface="Arial Unicode MS"/>
              <a:cs typeface="Arial Unicode MS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76053-A104-744D-AA65-FBBF73DF7AE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030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841804" y="6014479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Selection of KAIZEN theme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557866" y="5262362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kumimoji="1" lang="en-US" altLang="ja-JP" sz="2000" dirty="0" smtClean="0">
                <a:latin typeface="Arial Unicode MS"/>
                <a:cs typeface="Arial Unicode MS"/>
              </a:rPr>
              <a:t>Situation Analysis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20997" y="3643352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Identification of countermeasure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581401" y="2796684"/>
            <a:ext cx="454785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lang="en-US" altLang="ja-JP" sz="2000" dirty="0" smtClean="0">
                <a:latin typeface="Arial Unicode MS"/>
                <a:cs typeface="Arial Unicode MS"/>
              </a:rPr>
              <a:t>Implementation of countermeasure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241802" y="1938264"/>
            <a:ext cx="4547853" cy="538609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>
              <a:lnSpc>
                <a:spcPct val="70000"/>
              </a:lnSpc>
            </a:pPr>
            <a:r>
              <a:rPr lang="en-US" altLang="ja-JP" sz="2000" dirty="0" smtClean="0">
                <a:latin typeface="Arial Unicode MS"/>
                <a:cs typeface="Arial Unicode MS"/>
              </a:rPr>
              <a:t>Check effectiveness of countermeasure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94987" y="1194713"/>
            <a:ext cx="4096613" cy="400110"/>
          </a:xfrm>
          <a:prstGeom prst="rect">
            <a:avLst/>
          </a:prstGeom>
          <a:solidFill>
            <a:schemeClr val="bg1"/>
          </a:solidFill>
          <a:ln w="19050" cmpd="sng">
            <a:solidFill>
              <a:srgbClr val="000090"/>
            </a:solidFill>
          </a:ln>
        </p:spPr>
        <p:txBody>
          <a:bodyPr wrap="square" rIns="180000" rtlCol="0" anchor="ctr">
            <a:spAutoFit/>
          </a:bodyPr>
          <a:lstStyle/>
          <a:p>
            <a:pPr algn="r"/>
            <a:r>
              <a:rPr kumimoji="1" lang="en-US" altLang="ja-JP" sz="2000" dirty="0" smtClean="0">
                <a:latin typeface="Arial Unicode MS"/>
                <a:cs typeface="Arial Unicode MS"/>
              </a:rPr>
              <a:t>Standardization</a:t>
            </a:r>
            <a:endParaRPr kumimoji="1" lang="ja-JP" altLang="en-US" sz="2000" dirty="0">
              <a:latin typeface="Arial Unicode MS"/>
              <a:cs typeface="Arial Unicode MS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58529" y="4422491"/>
            <a:ext cx="4547853" cy="461665"/>
          </a:xfrm>
          <a:prstGeom prst="rect">
            <a:avLst/>
          </a:prstGeom>
          <a:gradFill flip="none" rotWithShape="1">
            <a:gsLst>
              <a:gs pos="100000">
                <a:srgbClr val="000090"/>
              </a:gs>
              <a:gs pos="0">
                <a:schemeClr val="accent4">
                  <a:lumMod val="75000"/>
                </a:schemeClr>
              </a:gs>
            </a:gsLst>
            <a:lin ang="0" scaled="1"/>
            <a:tileRect/>
          </a:gradFill>
        </p:spPr>
        <p:txBody>
          <a:bodyPr wrap="square" rIns="180000" rtlCol="0" anchor="ctr">
            <a:spAutoFit/>
          </a:bodyPr>
          <a:lstStyle/>
          <a:p>
            <a:pPr algn="r"/>
            <a:r>
              <a:rPr kumimoji="1" lang="en-US" altLang="ja-JP" sz="2400" dirty="0" smtClean="0">
                <a:solidFill>
                  <a:schemeClr val="bg1"/>
                </a:solidFill>
                <a:latin typeface="Arial Unicode MS"/>
                <a:cs typeface="Arial Unicode MS"/>
              </a:rPr>
              <a:t>Root Cause Analysis</a:t>
            </a:r>
            <a:endParaRPr kumimoji="1" lang="ja-JP" altLang="en-US" sz="2400" dirty="0">
              <a:solidFill>
                <a:schemeClr val="bg1"/>
              </a:solidFill>
              <a:latin typeface="Arial Unicode MS"/>
              <a:cs typeface="Arial Unicode M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5598" y="601132"/>
            <a:ext cx="2760133" cy="1143000"/>
          </a:xfrm>
        </p:spPr>
        <p:txBody>
          <a:bodyPr>
            <a:noAutofit/>
          </a:bodyPr>
          <a:lstStyle/>
          <a:p>
            <a:r>
              <a:rPr kumimoji="1" lang="en-US" altLang="ja-JP" sz="3600" dirty="0" smtClean="0">
                <a:latin typeface="Arial Rounded MT Bold"/>
                <a:cs typeface="Arial Rounded MT Bold"/>
              </a:rPr>
              <a:t>KAIZEN</a:t>
            </a:r>
            <a:r>
              <a:rPr kumimoji="1" lang="ja-JP" altLang="en-US" sz="3600" dirty="0" smtClean="0">
                <a:latin typeface="Arial Rounded MT Bold"/>
                <a:cs typeface="Arial Rounded MT Bold"/>
              </a:rPr>
              <a:t> </a:t>
            </a:r>
            <a:r>
              <a:rPr kumimoji="1" lang="en-US" altLang="ja-JP" sz="3600" dirty="0" smtClean="0">
                <a:latin typeface="Arial Rounded MT Bold"/>
                <a:cs typeface="Arial Rounded MT Bold"/>
              </a:rPr>
              <a:t>Process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 flipV="1">
            <a:off x="694267" y="1236133"/>
            <a:ext cx="4131733" cy="4961468"/>
          </a:xfrm>
          <a:prstGeom prst="line">
            <a:avLst/>
          </a:prstGeom>
          <a:ln w="57150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>
            <a:off x="245534" y="5765800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S</a:t>
            </a:r>
            <a:r>
              <a:rPr kumimoji="1" lang="en-US" altLang="ja-JP" sz="1400" dirty="0" smtClean="0"/>
              <a:t>TEP</a:t>
            </a:r>
          </a:p>
          <a:p>
            <a:pPr algn="ctr"/>
            <a:r>
              <a:rPr kumimoji="1" lang="en-US" altLang="ja-JP" sz="2400" dirty="0" smtClean="0"/>
              <a:t>1</a:t>
            </a:r>
            <a:endParaRPr kumimoji="1" lang="ja-JP" altLang="en-US" sz="2400" dirty="0"/>
          </a:p>
        </p:txBody>
      </p:sp>
      <p:sp>
        <p:nvSpPr>
          <p:cNvPr id="6" name="円/楕円 5"/>
          <p:cNvSpPr/>
          <p:nvPr/>
        </p:nvSpPr>
        <p:spPr>
          <a:xfrm>
            <a:off x="905934" y="5003801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STEP</a:t>
            </a:r>
            <a:endParaRPr lang="en-US" altLang="ja-JP" sz="1400" dirty="0"/>
          </a:p>
          <a:p>
            <a:pPr algn="ctr"/>
            <a:r>
              <a:rPr kumimoji="1" lang="en-US" altLang="ja-JP" sz="2400" dirty="0" smtClean="0"/>
              <a:t>2</a:t>
            </a:r>
            <a:endParaRPr kumimoji="1" lang="ja-JP" altLang="en-US" sz="2400" dirty="0"/>
          </a:p>
        </p:txBody>
      </p:sp>
      <p:sp>
        <p:nvSpPr>
          <p:cNvPr id="8" name="円/楕円 7"/>
          <p:cNvSpPr/>
          <p:nvPr/>
        </p:nvSpPr>
        <p:spPr>
          <a:xfrm>
            <a:off x="4241802" y="931331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7</a:t>
            </a:r>
            <a:endParaRPr kumimoji="1" lang="ja-JP" altLang="en-US" sz="2400" dirty="0"/>
          </a:p>
        </p:txBody>
      </p:sp>
      <p:sp>
        <p:nvSpPr>
          <p:cNvPr id="9" name="円/楕円 8"/>
          <p:cNvSpPr/>
          <p:nvPr/>
        </p:nvSpPr>
        <p:spPr>
          <a:xfrm>
            <a:off x="3581401" y="1744132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6</a:t>
            </a:r>
            <a:endParaRPr kumimoji="1" lang="ja-JP" altLang="en-US" sz="2400" dirty="0"/>
          </a:p>
        </p:txBody>
      </p:sp>
      <p:sp>
        <p:nvSpPr>
          <p:cNvPr id="10" name="円/楕円 9"/>
          <p:cNvSpPr/>
          <p:nvPr/>
        </p:nvSpPr>
        <p:spPr>
          <a:xfrm>
            <a:off x="2920997" y="2540000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5</a:t>
            </a:r>
            <a:endParaRPr kumimoji="1" lang="ja-JP" altLang="en-US" sz="2400" dirty="0"/>
          </a:p>
        </p:txBody>
      </p:sp>
      <p:sp>
        <p:nvSpPr>
          <p:cNvPr id="11" name="円/楕円 10"/>
          <p:cNvSpPr/>
          <p:nvPr/>
        </p:nvSpPr>
        <p:spPr>
          <a:xfrm>
            <a:off x="2252131" y="3386667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4</a:t>
            </a:r>
            <a:endParaRPr kumimoji="1" lang="ja-JP" altLang="en-US" sz="2400" dirty="0"/>
          </a:p>
        </p:txBody>
      </p:sp>
      <p:sp>
        <p:nvSpPr>
          <p:cNvPr id="12" name="円/楕円 11"/>
          <p:cNvSpPr/>
          <p:nvPr/>
        </p:nvSpPr>
        <p:spPr>
          <a:xfrm>
            <a:off x="1557866" y="4182535"/>
            <a:ext cx="863600" cy="863600"/>
          </a:xfrm>
          <a:prstGeom prst="ellipse">
            <a:avLst/>
          </a:prstGeom>
          <a:gradFill flip="none" rotWithShape="1">
            <a:gsLst>
              <a:gs pos="0">
                <a:srgbClr val="000090"/>
              </a:gs>
              <a:gs pos="100000">
                <a:schemeClr val="accent4">
                  <a:lumMod val="75000"/>
                </a:schemeClr>
              </a:gs>
            </a:gsLst>
            <a:lin ang="0" scaled="1"/>
            <a:tileRect/>
          </a:gradFill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STEP</a:t>
            </a:r>
          </a:p>
          <a:p>
            <a:pPr algn="ctr"/>
            <a:r>
              <a:rPr kumimoji="1" lang="en-US" altLang="ja-JP" sz="2400" dirty="0" smtClean="0"/>
              <a:t>3</a:t>
            </a:r>
            <a:endParaRPr kumimoji="1" lang="ja-JP" altLang="en-US" sz="2400" dirty="0"/>
          </a:p>
        </p:txBody>
      </p:sp>
      <p:pic>
        <p:nvPicPr>
          <p:cNvPr id="23" name="図 22" descr="writing_with_pencil_large_400_clr_6410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237859" y="3196794"/>
            <a:ext cx="905934" cy="1317722"/>
          </a:xfrm>
          <a:prstGeom prst="rect">
            <a:avLst/>
          </a:prstGeom>
        </p:spPr>
      </p:pic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397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直線コネクタ 15"/>
          <p:cNvCxnSpPr/>
          <p:nvPr/>
        </p:nvCxnSpPr>
        <p:spPr>
          <a:xfrm>
            <a:off x="6654798" y="1490137"/>
            <a:ext cx="0" cy="5266213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3600" dirty="0" smtClean="0">
                <a:latin typeface="Arial Rounded MT Bold"/>
                <a:cs typeface="Arial Rounded MT Bold"/>
              </a:rPr>
              <a:t>KAIZEN Step 2 and Step 3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0274" y="4706227"/>
            <a:ext cx="2438396" cy="1065409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altLang="ja-JP" i="1" dirty="0" smtClean="0">
                <a:latin typeface="Arial Unicode MS"/>
                <a:cs typeface="Arial Unicode MS"/>
              </a:rPr>
              <a:t>Identify the contributing factors</a:t>
            </a:r>
            <a:endParaRPr kumimoji="1" lang="ja-JP" altLang="en-US" i="1" dirty="0">
              <a:latin typeface="Arial Unicode MS"/>
              <a:cs typeface="Arial Unicode M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865779" y="4732089"/>
            <a:ext cx="2407190" cy="1065409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i="1" dirty="0" smtClean="0">
                <a:latin typeface="Arial Unicode MS"/>
                <a:cs typeface="Arial Unicode MS"/>
              </a:rPr>
              <a:t>Prioritize the contributing factor(s) to be solved</a:t>
            </a:r>
            <a:endParaRPr kumimoji="1" lang="ja-JP" altLang="en-US" i="1" dirty="0">
              <a:latin typeface="Arial Unicode MS"/>
              <a:cs typeface="Arial Unicode MS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67283" y="4597170"/>
            <a:ext cx="1823988" cy="1200329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i="1" dirty="0" smtClean="0">
                <a:latin typeface="Arial Unicode MS"/>
                <a:cs typeface="Arial Unicode MS"/>
              </a:rPr>
              <a:t>Find </a:t>
            </a:r>
            <a:r>
              <a:rPr kumimoji="1" lang="en-US" altLang="ja-JP" i="1" u="sng" dirty="0" smtClean="0">
                <a:latin typeface="Arial Unicode MS"/>
                <a:cs typeface="Arial Unicode MS"/>
              </a:rPr>
              <a:t>root causes</a:t>
            </a:r>
            <a:r>
              <a:rPr kumimoji="1" lang="en-US" altLang="ja-JP" i="1" dirty="0" smtClean="0">
                <a:latin typeface="Arial Unicode MS"/>
                <a:cs typeface="Arial Unicode MS"/>
              </a:rPr>
              <a:t> of the contributing factor(s)</a:t>
            </a:r>
            <a:endParaRPr kumimoji="1" lang="ja-JP" altLang="en-US" i="1" dirty="0">
              <a:latin typeface="Arial Unicode MS"/>
              <a:cs typeface="Arial Unicode MS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3799091" y="1944396"/>
            <a:ext cx="1800000" cy="1764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sz="2800" dirty="0">
                <a:latin typeface="Arial Unicode MS"/>
                <a:cs typeface="Arial Unicode MS"/>
              </a:rPr>
              <a:t>1</a:t>
            </a:r>
            <a:endParaRPr kumimoji="1" lang="ja-JP" altLang="en-US" sz="2800" dirty="0">
              <a:latin typeface="Arial Unicode MS"/>
              <a:cs typeface="Arial Unicode MS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6416065" y="4991223"/>
            <a:ext cx="668339" cy="558125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158061" y="6233130"/>
            <a:ext cx="2271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latin typeface="Arial Unicode MS"/>
                <a:cs typeface="Arial Unicode MS"/>
              </a:rPr>
              <a:t>KAIZEN Step 2</a:t>
            </a:r>
            <a:endParaRPr kumimoji="1" lang="ja-JP" altLang="en-US" sz="2400" b="1" dirty="0">
              <a:latin typeface="Arial Unicode MS"/>
              <a:cs typeface="Arial Unicode MS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821576" y="6233127"/>
            <a:ext cx="2271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>
                <a:latin typeface="Arial Unicode MS"/>
                <a:cs typeface="Arial Unicode MS"/>
              </a:rPr>
              <a:t>KAIZEN Step 3</a:t>
            </a:r>
          </a:p>
        </p:txBody>
      </p:sp>
      <p:sp>
        <p:nvSpPr>
          <p:cNvPr id="14" name="左中かっこ 13"/>
          <p:cNvSpPr/>
          <p:nvPr/>
        </p:nvSpPr>
        <p:spPr>
          <a:xfrm rot="16200000">
            <a:off x="3153221" y="2891323"/>
            <a:ext cx="304805" cy="6187018"/>
          </a:xfrm>
          <a:prstGeom prst="leftBrace">
            <a:avLst>
              <a:gd name="adj1" fmla="val 19271"/>
              <a:gd name="adj2" fmla="val 49699"/>
            </a:avLst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245980" y="1544191"/>
            <a:ext cx="3035544" cy="298873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 Unicode MS"/>
              <a:cs typeface="Arial Unicode MS"/>
            </a:endParaRPr>
          </a:p>
        </p:txBody>
      </p:sp>
      <p:sp>
        <p:nvSpPr>
          <p:cNvPr id="17" name="円/楕円 16"/>
          <p:cNvSpPr/>
          <p:nvPr/>
        </p:nvSpPr>
        <p:spPr>
          <a:xfrm>
            <a:off x="346077" y="1934476"/>
            <a:ext cx="1776904" cy="174221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latin typeface="Arial Unicode MS"/>
                <a:cs typeface="Arial Unicode MS"/>
              </a:rPr>
              <a:t>1</a:t>
            </a:r>
            <a:endParaRPr kumimoji="1" lang="ja-JP" altLang="en-US" sz="2800" dirty="0">
              <a:latin typeface="Arial Unicode MS"/>
              <a:cs typeface="Arial Unicode MS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2122981" y="2303770"/>
            <a:ext cx="1080951" cy="1086151"/>
          </a:xfrm>
          <a:prstGeom prst="ellipse">
            <a:avLst/>
          </a:prstGeom>
          <a:solidFill>
            <a:srgbClr val="00009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Arial Unicode MS"/>
                <a:cs typeface="Arial Unicode MS"/>
              </a:rPr>
              <a:t>2</a:t>
            </a:r>
            <a:endParaRPr kumimoji="1" lang="ja-JP" altLang="en-US" dirty="0">
              <a:latin typeface="Arial Unicode MS"/>
              <a:cs typeface="Arial Unicode MS"/>
            </a:endParaRPr>
          </a:p>
        </p:txBody>
      </p:sp>
      <p:sp>
        <p:nvSpPr>
          <p:cNvPr id="19" name="円/楕円 18"/>
          <p:cNvSpPr/>
          <p:nvPr/>
        </p:nvSpPr>
        <p:spPr>
          <a:xfrm>
            <a:off x="1786571" y="3270412"/>
            <a:ext cx="799607" cy="787276"/>
          </a:xfrm>
          <a:prstGeom prst="ellipse">
            <a:avLst/>
          </a:prstGeom>
          <a:solidFill>
            <a:srgbClr val="008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Arial Unicode MS"/>
                <a:cs typeface="Arial Unicode MS"/>
              </a:rPr>
              <a:t>3</a:t>
            </a:r>
            <a:endParaRPr kumimoji="1" lang="ja-JP" altLang="en-US" dirty="0">
              <a:latin typeface="Arial Unicode MS"/>
              <a:cs typeface="Arial Unicode MS"/>
            </a:endParaRPr>
          </a:p>
        </p:txBody>
      </p:sp>
      <p:sp>
        <p:nvSpPr>
          <p:cNvPr id="20" name="円/楕円 19"/>
          <p:cNvSpPr/>
          <p:nvPr/>
        </p:nvSpPr>
        <p:spPr>
          <a:xfrm>
            <a:off x="1300412" y="3643360"/>
            <a:ext cx="541689" cy="51756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chemeClr val="tx1"/>
                </a:solidFill>
                <a:latin typeface="Arial Unicode MS"/>
                <a:cs typeface="Arial Unicode MS"/>
              </a:rPr>
              <a:t>4</a:t>
            </a:r>
            <a:endParaRPr kumimoji="1" lang="ja-JP" altLang="en-US" dirty="0">
              <a:solidFill>
                <a:schemeClr val="tx1"/>
              </a:solidFill>
              <a:latin typeface="Arial Unicode MS"/>
              <a:cs typeface="Arial Unicode MS"/>
            </a:endParaRPr>
          </a:p>
        </p:txBody>
      </p:sp>
      <p:sp>
        <p:nvSpPr>
          <p:cNvPr id="21" name="円/楕円 20"/>
          <p:cNvSpPr/>
          <p:nvPr/>
        </p:nvSpPr>
        <p:spPr>
          <a:xfrm>
            <a:off x="1732374" y="4025458"/>
            <a:ext cx="414611" cy="422797"/>
          </a:xfrm>
          <a:prstGeom prst="ellipse">
            <a:avLst/>
          </a:prstGeom>
          <a:solidFill>
            <a:srgbClr val="66006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Arial Unicode MS"/>
                <a:cs typeface="Arial Unicode MS"/>
              </a:rPr>
              <a:t>5</a:t>
            </a:r>
            <a:endParaRPr kumimoji="1" lang="ja-JP" altLang="en-US" dirty="0">
              <a:latin typeface="Arial Unicode MS"/>
              <a:cs typeface="Arial Unicode MS"/>
            </a:endParaRPr>
          </a:p>
        </p:txBody>
      </p:sp>
      <p:sp>
        <p:nvSpPr>
          <p:cNvPr id="22" name="円/楕円 21"/>
          <p:cNvSpPr/>
          <p:nvPr/>
        </p:nvSpPr>
        <p:spPr>
          <a:xfrm>
            <a:off x="5027533" y="3369723"/>
            <a:ext cx="1080000" cy="1117534"/>
          </a:xfrm>
          <a:prstGeom prst="ellipse">
            <a:avLst/>
          </a:prstGeom>
          <a:solidFill>
            <a:srgbClr val="00009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latin typeface="Arial Unicode MS"/>
                <a:cs typeface="Arial Unicode MS"/>
              </a:rPr>
              <a:t>2</a:t>
            </a:r>
            <a:endParaRPr kumimoji="1" lang="ja-JP" altLang="en-US" dirty="0">
              <a:latin typeface="Arial Unicode MS"/>
              <a:cs typeface="Arial Unicode MS"/>
            </a:endParaRPr>
          </a:p>
        </p:txBody>
      </p:sp>
      <p:sp>
        <p:nvSpPr>
          <p:cNvPr id="23" name="右矢印 22"/>
          <p:cNvSpPr/>
          <p:nvPr/>
        </p:nvSpPr>
        <p:spPr>
          <a:xfrm>
            <a:off x="3049008" y="4991223"/>
            <a:ext cx="668339" cy="558125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 descr="ball_stand_out_400_clr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68548" y="2726112"/>
            <a:ext cx="2059596" cy="1287248"/>
          </a:xfrm>
          <a:prstGeom prst="rect">
            <a:avLst/>
          </a:prstGeom>
        </p:spPr>
      </p:pic>
      <p:pic>
        <p:nvPicPr>
          <p:cNvPr id="8" name="図 7" descr="searching_stick_figure_400_clr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7283" y="2118084"/>
            <a:ext cx="2373232" cy="2373232"/>
          </a:xfrm>
          <a:prstGeom prst="rect">
            <a:avLst/>
          </a:prstGeom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4399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107"/>
            <a:ext cx="8229600" cy="1198562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en-US" altLang="ja-JP" sz="4000" dirty="0" smtClean="0">
                <a:latin typeface="Arial Rounded MT Bold"/>
                <a:ea typeface="ヒラギノ明朝 ProN W6"/>
                <a:cs typeface="Arial Rounded MT Bold"/>
              </a:rPr>
              <a:t>Cause</a:t>
            </a:r>
            <a:r>
              <a:rPr lang="ja-JP" altLang="en-US" sz="4000" dirty="0" smtClean="0">
                <a:latin typeface="Arial Rounded MT Bold"/>
                <a:ea typeface="ヒラギノ明朝 ProN W6"/>
                <a:cs typeface="Arial Rounded MT Bold"/>
              </a:rPr>
              <a:t>-</a:t>
            </a:r>
            <a:r>
              <a:rPr lang="en-US" altLang="ja-JP" sz="4000" dirty="0" smtClean="0">
                <a:latin typeface="Arial Rounded MT Bold"/>
                <a:ea typeface="ヒラギノ明朝 ProN W6"/>
                <a:cs typeface="Arial Rounded MT Bold"/>
              </a:rPr>
              <a:t>Effect</a:t>
            </a:r>
            <a:r>
              <a:rPr lang="ja-JP" altLang="en-US" sz="4000" dirty="0" smtClean="0">
                <a:latin typeface="Arial Rounded MT Bold"/>
                <a:ea typeface="ヒラギノ明朝 ProN W6"/>
                <a:cs typeface="Arial Rounded MT Bold"/>
              </a:rPr>
              <a:t> </a:t>
            </a:r>
            <a:r>
              <a:rPr lang="en-US" altLang="ja-JP" sz="4000" dirty="0" smtClean="0">
                <a:latin typeface="Arial Rounded MT Bold"/>
                <a:ea typeface="ヒラギノ明朝 ProN W6"/>
                <a:cs typeface="Arial Rounded MT Bold"/>
              </a:rPr>
              <a:t>diagram</a:t>
            </a:r>
            <a:br>
              <a:rPr lang="en-US" altLang="ja-JP" sz="4000" dirty="0" smtClean="0">
                <a:latin typeface="Arial Rounded MT Bold"/>
                <a:ea typeface="ヒラギノ明朝 ProN W6"/>
                <a:cs typeface="Arial Rounded MT Bold"/>
              </a:rPr>
            </a:br>
            <a:r>
              <a:rPr lang="en-US" altLang="ja-JP" sz="4000" dirty="0" smtClean="0">
                <a:latin typeface="Arial Rounded MT Bold"/>
                <a:ea typeface="ヒラギノ明朝 ProN W6"/>
                <a:cs typeface="Arial Rounded MT Bold"/>
              </a:rPr>
              <a:t>(Fish </a:t>
            </a:r>
            <a:r>
              <a:rPr lang="en-US" altLang="ja-JP" sz="4000" dirty="0">
                <a:latin typeface="Arial Rounded MT Bold"/>
                <a:ea typeface="ヒラギノ明朝 ProN W6"/>
                <a:cs typeface="Arial Rounded MT Bold"/>
              </a:rPr>
              <a:t>bone </a:t>
            </a:r>
            <a:r>
              <a:rPr lang="en-US" altLang="ja-JP" sz="4000" dirty="0" smtClean="0">
                <a:latin typeface="Arial Rounded MT Bold"/>
                <a:ea typeface="ヒラギノ明朝 ProN W6"/>
                <a:cs typeface="Arial Rounded MT Bold"/>
              </a:rPr>
              <a:t>diagram)</a:t>
            </a:r>
            <a:endParaRPr lang="en-US" sz="4000" dirty="0">
              <a:latin typeface="Arial Rounded MT Bold"/>
              <a:cs typeface="Arial Rounded MT Bold"/>
            </a:endParaRPr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4629" b="14629"/>
          <a:stretch>
            <a:fillRect/>
          </a:stretch>
        </p:blipFill>
        <p:spPr>
          <a:xfrm flipH="1">
            <a:off x="778927" y="1431796"/>
            <a:ext cx="7816332" cy="4298681"/>
          </a:xfrm>
        </p:spPr>
      </p:pic>
      <p:sp>
        <p:nvSpPr>
          <p:cNvPr id="7" name="正方形/長方形 6"/>
          <p:cNvSpPr/>
          <p:nvPr/>
        </p:nvSpPr>
        <p:spPr>
          <a:xfrm>
            <a:off x="7134735" y="3395862"/>
            <a:ext cx="879163" cy="3907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Effect</a:t>
            </a:r>
            <a:endParaRPr kumimoji="1" lang="ja-JP" altLang="en-US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3" name="直線コネクタ 12"/>
          <p:cNvCxnSpPr>
            <a:endCxn id="12" idx="0"/>
          </p:cNvCxnSpPr>
          <p:nvPr/>
        </p:nvCxnSpPr>
        <p:spPr>
          <a:xfrm flipH="1">
            <a:off x="3650759" y="3595093"/>
            <a:ext cx="562357" cy="653720"/>
          </a:xfrm>
          <a:prstGeom prst="line">
            <a:avLst/>
          </a:prstGeom>
          <a:ln w="38100" cmpd="sng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endCxn id="11" idx="0"/>
          </p:cNvCxnSpPr>
          <p:nvPr/>
        </p:nvCxnSpPr>
        <p:spPr>
          <a:xfrm flipH="1">
            <a:off x="5397922" y="3595093"/>
            <a:ext cx="568032" cy="635118"/>
          </a:xfrm>
          <a:prstGeom prst="line">
            <a:avLst/>
          </a:prstGeom>
          <a:ln w="38100" cmpd="sng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直線コネクタ 15"/>
          <p:cNvCxnSpPr>
            <a:stCxn id="9" idx="2"/>
          </p:cNvCxnSpPr>
          <p:nvPr/>
        </p:nvCxnSpPr>
        <p:spPr>
          <a:xfrm>
            <a:off x="3969452" y="2700468"/>
            <a:ext cx="758603" cy="894625"/>
          </a:xfrm>
          <a:prstGeom prst="line">
            <a:avLst/>
          </a:prstGeom>
          <a:ln w="38100" cmpd="sng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10" idx="2"/>
          </p:cNvCxnSpPr>
          <p:nvPr/>
        </p:nvCxnSpPr>
        <p:spPr>
          <a:xfrm>
            <a:off x="5750210" y="2700468"/>
            <a:ext cx="681907" cy="894625"/>
          </a:xfrm>
          <a:prstGeom prst="line">
            <a:avLst/>
          </a:prstGeom>
          <a:ln w="38100" cmpd="sng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6252149" y="2907840"/>
            <a:ext cx="285750" cy="4422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5298010" y="3817343"/>
            <a:ext cx="220058" cy="2615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5082110" y="3817340"/>
            <a:ext cx="668100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3425897" y="3832361"/>
            <a:ext cx="575305" cy="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3606322" y="3832362"/>
            <a:ext cx="205788" cy="1968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3606322" y="3071185"/>
            <a:ext cx="677755" cy="102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V="1">
            <a:off x="4389369" y="2844070"/>
            <a:ext cx="187138" cy="3477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5228160" y="2907840"/>
            <a:ext cx="67145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直線コネクタ 29"/>
          <p:cNvCxnSpPr>
            <a:stCxn id="70" idx="1"/>
          </p:cNvCxnSpPr>
          <p:nvPr/>
        </p:nvCxnSpPr>
        <p:spPr>
          <a:xfrm flipH="1" flipV="1">
            <a:off x="4497912" y="3005673"/>
            <a:ext cx="128637" cy="11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V="1">
            <a:off x="3650759" y="3077536"/>
            <a:ext cx="426731" cy="2265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6373984" y="2844070"/>
            <a:ext cx="1" cy="33146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5430866" y="2907840"/>
            <a:ext cx="273544" cy="1803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72" name="直線コネクタ 7171"/>
          <p:cNvCxnSpPr/>
          <p:nvPr/>
        </p:nvCxnSpPr>
        <p:spPr>
          <a:xfrm flipH="1">
            <a:off x="4917010" y="3928736"/>
            <a:ext cx="499962" cy="1004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3550639" y="2420207"/>
            <a:ext cx="837626" cy="28026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Cause</a:t>
            </a:r>
            <a:endParaRPr kumimoji="1" lang="ja-JP" altLang="en-US" sz="16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362681" y="2407377"/>
            <a:ext cx="775058" cy="2930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Cause</a:t>
            </a:r>
            <a:endParaRPr lang="ja-JP" altLang="en-US" sz="16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4972487" y="4230211"/>
            <a:ext cx="850870" cy="2988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Cause</a:t>
            </a:r>
            <a:endParaRPr lang="ja-JP" altLang="en-US" sz="16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224028" y="4248813"/>
            <a:ext cx="853462" cy="28026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latin typeface="Arial Unicode MS"/>
                <a:ea typeface="Arial Unicode MS"/>
                <a:cs typeface="Arial Unicode MS"/>
              </a:rPr>
              <a:t>Cause</a:t>
            </a:r>
            <a:endParaRPr lang="ja-JP" altLang="en-US" sz="1600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 flipH="1">
            <a:off x="2334222" y="3595093"/>
            <a:ext cx="4800513" cy="0"/>
          </a:xfrm>
          <a:prstGeom prst="line">
            <a:avLst/>
          </a:prstGeom>
          <a:ln w="57150" cmpd="sng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3756086" y="3175530"/>
            <a:ext cx="151274" cy="2428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5215460" y="3071185"/>
            <a:ext cx="468261" cy="1288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0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728055" y="3752909"/>
            <a:ext cx="468261" cy="1288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0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182498" y="3005673"/>
            <a:ext cx="468261" cy="1288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0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3224028" y="3221197"/>
            <a:ext cx="468261" cy="1288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0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4353499" y="2729395"/>
            <a:ext cx="468261" cy="1288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0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138061" y="3767931"/>
            <a:ext cx="468261" cy="1288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0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4626549" y="2942388"/>
            <a:ext cx="468261" cy="12886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0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71" name="正方形/長方形 70"/>
          <p:cNvSpPr/>
          <p:nvPr/>
        </p:nvSpPr>
        <p:spPr>
          <a:xfrm>
            <a:off x="3224028" y="3964780"/>
            <a:ext cx="468261" cy="12886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0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3744855" y="3353990"/>
            <a:ext cx="468261" cy="12886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0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4613849" y="3964780"/>
            <a:ext cx="468261" cy="12886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0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75" name="正方形/長方形 74"/>
          <p:cNvSpPr/>
          <p:nvPr/>
        </p:nvSpPr>
        <p:spPr>
          <a:xfrm>
            <a:off x="6252149" y="2729395"/>
            <a:ext cx="468261" cy="12886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10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76" name="コンテンツ プレースホルダー 2"/>
          <p:cNvSpPr txBox="1">
            <a:spLocks/>
          </p:cNvSpPr>
          <p:nvPr/>
        </p:nvSpPr>
        <p:spPr>
          <a:xfrm>
            <a:off x="457200" y="5418667"/>
            <a:ext cx="8382000" cy="127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It is developed by Prof. Kaoru Ishikawa</a:t>
            </a:r>
          </a:p>
          <a:p>
            <a:pPr>
              <a:lnSpc>
                <a:spcPct val="80000"/>
              </a:lnSpc>
            </a:pPr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It connects “effect” and “cause(s)” systematically with line</a:t>
            </a:r>
          </a:p>
          <a:p>
            <a:pPr>
              <a:lnSpc>
                <a:spcPct val="80000"/>
              </a:lnSpc>
            </a:pPr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Clarification of relations between effect and cause(s)</a:t>
            </a: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4003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600" dirty="0" smtClean="0">
                <a:latin typeface="Arial Rounded MT Bold"/>
                <a:ea typeface="ヒラギノ明朝 ProN W6"/>
                <a:cs typeface="Arial Rounded MT Bold"/>
              </a:rPr>
              <a:t>Two types of Fishbone diagram </a:t>
            </a:r>
            <a:endParaRPr kumimoji="1" lang="ja-JP" altLang="en-US" sz="3600" dirty="0">
              <a:latin typeface="Arial Rounded MT Bold"/>
              <a:ea typeface="ヒラギノ明朝 ProN W6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3334" y="1600200"/>
            <a:ext cx="8377847" cy="233430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ja-JP" sz="2800" b="1" dirty="0" smtClean="0">
                <a:latin typeface="Arial Unicode MS"/>
                <a:ea typeface="Arial Unicode MS"/>
                <a:cs typeface="Arial Unicode MS"/>
              </a:rPr>
              <a:t>Fishbone diagram for Management</a:t>
            </a:r>
          </a:p>
          <a:p>
            <a:pPr lvl="1">
              <a:lnSpc>
                <a:spcPct val="80000"/>
              </a:lnSpc>
            </a:pPr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It is aimed for prevention of possible problem not yet occurred.</a:t>
            </a:r>
          </a:p>
          <a:p>
            <a:pPr lvl="1">
              <a:lnSpc>
                <a:spcPct val="80000"/>
              </a:lnSpc>
            </a:pPr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It is also aimed to identify factor to be control. It does not need to ask why-because question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423334" y="3883703"/>
            <a:ext cx="8377847" cy="261869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>
                <a:schemeClr val="tx1"/>
              </a:buClr>
              <a:buFont typeface="+mj-lt"/>
              <a:buAutoNum type="arabicPeriod" startAt="2"/>
            </a:pPr>
            <a:r>
              <a:rPr lang="en-US" altLang="ja-JP" sz="2800" b="1" dirty="0" smtClean="0">
                <a:solidFill>
                  <a:srgbClr val="0000FF"/>
                </a:solidFill>
                <a:latin typeface="Arial Unicode MS"/>
                <a:ea typeface="Arial Unicode MS"/>
                <a:cs typeface="Arial Unicode MS"/>
              </a:rPr>
              <a:t>Fishbone diagram for Problem Solving</a:t>
            </a:r>
            <a:endParaRPr lang="en-US" altLang="ja-JP" sz="2800" dirty="0" smtClean="0">
              <a:latin typeface="Arial Unicode MS"/>
              <a:ea typeface="Arial Unicode MS"/>
              <a:cs typeface="Arial Unicode MS"/>
            </a:endParaRPr>
          </a:p>
          <a:p>
            <a:pPr lvl="1">
              <a:lnSpc>
                <a:spcPct val="80000"/>
              </a:lnSpc>
            </a:pPr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It is aimed to find root causes of problem already occurred </a:t>
            </a:r>
          </a:p>
          <a:p>
            <a:pPr lvl="1">
              <a:lnSpc>
                <a:spcPct val="80000"/>
              </a:lnSpc>
            </a:pPr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It is developed based on data and information obtained from Step 2</a:t>
            </a:r>
          </a:p>
          <a:p>
            <a:pPr lvl="1">
              <a:lnSpc>
                <a:spcPct val="80000"/>
              </a:lnSpc>
            </a:pPr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Find root causes that are affecting the major contributing factor(s) </a:t>
            </a:r>
            <a:endParaRPr lang="ja-JP" altLang="en-US" sz="24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253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3600" dirty="0" smtClean="0">
                <a:latin typeface="Arial Rounded MT Bold"/>
                <a:cs typeface="Arial Rounded MT Bold"/>
              </a:rPr>
              <a:t>Steps of root cause analysis (1) 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362615" y="1417639"/>
            <a:ext cx="8487504" cy="509751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Put effect (</a:t>
            </a:r>
            <a:r>
              <a:rPr lang="en-US" altLang="en-US" sz="2400" dirty="0" smtClean="0">
                <a:latin typeface="Arial Unicode MS"/>
                <a:ea typeface="Arial Unicode MS"/>
                <a:cs typeface="Arial Unicode MS"/>
              </a:rPr>
              <a:t>= </a:t>
            </a:r>
            <a:r>
              <a:rPr lang="ja-JP" altLang="en-US" sz="2400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the</a:t>
            </a:r>
            <a:r>
              <a:rPr lang="ja-JP" altLang="en-US" sz="2400" dirty="0" smtClean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major contributing factor</a:t>
            </a:r>
            <a:r>
              <a:rPr lang="en-US" altLang="ja-JP" sz="2400" dirty="0">
                <a:solidFill>
                  <a:srgbClr val="000000"/>
                </a:solidFill>
                <a:latin typeface="Arial Unicode MS"/>
                <a:ea typeface="Arial Unicode MS"/>
                <a:cs typeface="Arial Unicode MS"/>
              </a:rPr>
              <a:t>)</a:t>
            </a:r>
            <a:r>
              <a:rPr lang="en-US" altLang="ja-JP" sz="2400" dirty="0" smtClean="0">
                <a:solidFill>
                  <a:srgbClr val="FF0000"/>
                </a:solidFill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in the </a:t>
            </a:r>
            <a:r>
              <a:rPr lang="en-US" altLang="ja-JP" sz="2400" dirty="0">
                <a:latin typeface="Arial Unicode MS"/>
                <a:ea typeface="Arial Unicode MS"/>
                <a:cs typeface="Arial Unicode MS"/>
              </a:rPr>
              <a:t>s</a:t>
            </a:r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tep 2 as ”head of fish”; “</a:t>
            </a:r>
            <a:r>
              <a:rPr lang="en-US" altLang="ja-JP" sz="2400" i="1" dirty="0" smtClean="0">
                <a:latin typeface="Arial Unicode MS"/>
                <a:ea typeface="Arial Unicode MS"/>
                <a:cs typeface="Arial Unicode MS"/>
              </a:rPr>
              <a:t>Why (the contributing factor) happened?”</a:t>
            </a:r>
          </a:p>
          <a:p>
            <a:pPr>
              <a:lnSpc>
                <a:spcPct val="90000"/>
              </a:lnSpc>
            </a:pPr>
            <a:r>
              <a:rPr lang="en-US" altLang="ja-JP" sz="2400" dirty="0">
                <a:latin typeface="Arial Unicode MS"/>
                <a:ea typeface="Arial Unicode MS"/>
                <a:cs typeface="Arial Unicode MS"/>
              </a:rPr>
              <a:t>Draw heavy line from left to the effect on the center</a:t>
            </a:r>
            <a:r>
              <a:rPr lang="en-US" altLang="en-US" sz="2400" dirty="0">
                <a:latin typeface="Arial Unicode MS"/>
                <a:ea typeface="Arial Unicode MS"/>
                <a:cs typeface="Arial Unicode MS"/>
              </a:rPr>
              <a:t>; </a:t>
            </a:r>
            <a:r>
              <a:rPr lang="en-US" altLang="ja-JP" sz="2400" dirty="0">
                <a:latin typeface="Arial Unicode MS"/>
                <a:ea typeface="Arial Unicode MS"/>
                <a:cs typeface="Arial Unicode MS"/>
              </a:rPr>
              <a:t>”Backbone of fish</a:t>
            </a:r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”</a:t>
            </a:r>
            <a:endParaRPr lang="en-US" altLang="ja-JP" sz="24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2" name="メモ 1"/>
          <p:cNvSpPr/>
          <p:nvPr/>
        </p:nvSpPr>
        <p:spPr>
          <a:xfrm>
            <a:off x="1388533" y="3572932"/>
            <a:ext cx="6536267" cy="3026887"/>
          </a:xfrm>
          <a:prstGeom prst="foldedCorner">
            <a:avLst>
              <a:gd name="adj" fmla="val 1331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 rot="5400000">
            <a:off x="6002974" y="4875085"/>
            <a:ext cx="2353733" cy="494494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latin typeface="Arial Unicode MS"/>
                <a:ea typeface="Arial Unicode MS"/>
                <a:cs typeface="Arial Unicode MS"/>
              </a:rPr>
              <a:t>Why (the contributing factor) happened?</a:t>
            </a:r>
            <a:endParaRPr kumimoji="1" lang="ja-JP" altLang="en-US" sz="1600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6" name="直線コネクタ 5"/>
          <p:cNvCxnSpPr>
            <a:stCxn id="5" idx="2"/>
          </p:cNvCxnSpPr>
          <p:nvPr/>
        </p:nvCxnSpPr>
        <p:spPr>
          <a:xfrm flipH="1">
            <a:off x="1591733" y="5122333"/>
            <a:ext cx="5340861" cy="0"/>
          </a:xfrm>
          <a:prstGeom prst="line">
            <a:avLst/>
          </a:prstGeom>
          <a:ln w="57150" cmpd="sng">
            <a:solidFill>
              <a:schemeClr val="tx1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850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sz="3600" dirty="0" smtClean="0">
                <a:latin typeface="Arial Rounded MT Bold"/>
                <a:cs typeface="Arial Rounded MT Bold"/>
              </a:rPr>
              <a:t>Steps of root cause analysis (2) </a:t>
            </a:r>
            <a:endParaRPr kumimoji="1" lang="ja-JP" altLang="en-US" sz="3600" dirty="0">
              <a:latin typeface="Arial Rounded MT Bold"/>
              <a:cs typeface="Arial Rounded MT Bold"/>
            </a:endParaRP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362615" y="1493837"/>
            <a:ext cx="8487504" cy="502131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ja-JP" sz="2400" dirty="0" smtClean="0">
                <a:latin typeface="Arial Unicode MS"/>
                <a:ea typeface="Arial Unicode MS"/>
                <a:cs typeface="Arial Unicode MS"/>
              </a:rPr>
              <a:t>Determine large category of cause according to your working environment</a:t>
            </a:r>
          </a:p>
          <a:p>
            <a:pPr lvl="1">
              <a:lnSpc>
                <a:spcPct val="90000"/>
              </a:lnSpc>
            </a:pPr>
            <a:r>
              <a:rPr lang="en-US" altLang="ja-JP" sz="2400" b="1" i="1" dirty="0" smtClean="0">
                <a:latin typeface="Arial Unicode MS"/>
                <a:ea typeface="Arial Unicode MS"/>
                <a:cs typeface="Arial Unicode MS"/>
              </a:rPr>
              <a:t>MSHEL group</a:t>
            </a:r>
            <a:r>
              <a:rPr lang="en-US" altLang="ja-JP" sz="2400" i="1" dirty="0" smtClean="0">
                <a:latin typeface="Arial Unicode MS"/>
                <a:ea typeface="Arial Unicode MS"/>
                <a:cs typeface="Arial Unicode MS"/>
              </a:rPr>
              <a:t>; Management, Software, Hardware, Environment</a:t>
            </a:r>
          </a:p>
          <a:p>
            <a:pPr lvl="1">
              <a:lnSpc>
                <a:spcPct val="90000"/>
              </a:lnSpc>
            </a:pPr>
            <a:r>
              <a:rPr lang="en-US" altLang="ja-JP" sz="2400" b="1" i="1" dirty="0" smtClean="0">
                <a:latin typeface="Arial Unicode MS"/>
                <a:ea typeface="Arial Unicode MS"/>
                <a:cs typeface="Arial Unicode MS"/>
              </a:rPr>
              <a:t>4M group</a:t>
            </a:r>
            <a:r>
              <a:rPr lang="en-US" altLang="ja-JP" sz="2400" i="1" dirty="0" smtClean="0">
                <a:latin typeface="Arial Unicode MS"/>
                <a:ea typeface="Arial Unicode MS"/>
                <a:cs typeface="Arial Unicode MS"/>
              </a:rPr>
              <a:t>; Man, Machine, Material, Method</a:t>
            </a:r>
            <a:endParaRPr lang="en-US" altLang="ja-JP" sz="2400" dirty="0" smtClean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5" name="メモ 4"/>
          <p:cNvSpPr/>
          <p:nvPr/>
        </p:nvSpPr>
        <p:spPr>
          <a:xfrm>
            <a:off x="1388533" y="3572932"/>
            <a:ext cx="6536267" cy="3026887"/>
          </a:xfrm>
          <a:prstGeom prst="foldedCorner">
            <a:avLst>
              <a:gd name="adj" fmla="val 13310"/>
            </a:avLst>
          </a:prstGeom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 rot="5400000">
            <a:off x="6002974" y="4875085"/>
            <a:ext cx="2353733" cy="494494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kumimoji="1" lang="en-US" altLang="ja-JP" sz="1600" dirty="0" smtClean="0">
                <a:latin typeface="Arial Unicode MS"/>
                <a:ea typeface="Arial Unicode MS"/>
                <a:cs typeface="Arial Unicode MS"/>
              </a:rPr>
              <a:t>Why (the contributing factor) happened?</a:t>
            </a:r>
            <a:endParaRPr kumimoji="1" lang="ja-JP" altLang="en-US" sz="1600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7" name="直線コネクタ 6"/>
          <p:cNvCxnSpPr>
            <a:stCxn id="6" idx="2"/>
          </p:cNvCxnSpPr>
          <p:nvPr/>
        </p:nvCxnSpPr>
        <p:spPr>
          <a:xfrm flipH="1">
            <a:off x="1591733" y="5122333"/>
            <a:ext cx="5340861" cy="0"/>
          </a:xfrm>
          <a:prstGeom prst="line">
            <a:avLst/>
          </a:prstGeom>
          <a:ln w="38100" cmpd="sng">
            <a:solidFill>
              <a:schemeClr val="tx1"/>
            </a:solidFill>
            <a:head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/>
        </p:nvSpPr>
        <p:spPr>
          <a:xfrm>
            <a:off x="4491510" y="3726938"/>
            <a:ext cx="680745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 Unicode MS"/>
                <a:ea typeface="Arial Unicode MS"/>
                <a:cs typeface="Arial Unicode MS"/>
              </a:rPr>
              <a:t>Human </a:t>
            </a:r>
            <a:endParaRPr kumimoji="1" lang="ja-JP" altLang="en-US" sz="12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22952" y="3726938"/>
            <a:ext cx="1048559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 Unicode MS"/>
                <a:ea typeface="Arial Unicode MS"/>
                <a:cs typeface="Arial Unicode MS"/>
              </a:rPr>
              <a:t>Environment</a:t>
            </a:r>
            <a:endParaRPr kumimoji="1" lang="ja-JP" altLang="en-US" sz="12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591733" y="6126838"/>
            <a:ext cx="2499752" cy="284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latin typeface="Arial Unicode MS"/>
                <a:ea typeface="Arial Unicode MS"/>
                <a:cs typeface="Arial Unicode MS"/>
              </a:rPr>
              <a:t>Hard (machine/equipment)</a:t>
            </a:r>
            <a:endParaRPr kumimoji="1" lang="ja-JP" altLang="en-US" sz="1200" dirty="0">
              <a:latin typeface="Arial Unicode MS"/>
              <a:ea typeface="Arial Unicode MS"/>
              <a:cs typeface="Arial Unicode MS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273554" y="6134503"/>
            <a:ext cx="2340154" cy="27699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0000FF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dirty="0" smtClean="0">
                <a:latin typeface="Arial Unicode MS"/>
                <a:ea typeface="Arial Unicode MS"/>
                <a:cs typeface="Arial Unicode MS"/>
              </a:rPr>
              <a:t>Soft (System and methodology) </a:t>
            </a:r>
            <a:endParaRPr kumimoji="1" lang="ja-JP" altLang="en-US" sz="1200" dirty="0">
              <a:latin typeface="Arial Unicode MS"/>
              <a:ea typeface="Arial Unicode MS"/>
              <a:cs typeface="Arial Unicode MS"/>
            </a:endParaRPr>
          </a:p>
        </p:txBody>
      </p:sp>
      <p:cxnSp>
        <p:nvCxnSpPr>
          <p:cNvPr id="12" name="直線コネクタ 11"/>
          <p:cNvCxnSpPr>
            <a:stCxn id="8" idx="2"/>
          </p:cNvCxnSpPr>
          <p:nvPr/>
        </p:nvCxnSpPr>
        <p:spPr>
          <a:xfrm>
            <a:off x="4831883" y="4003937"/>
            <a:ext cx="942384" cy="1118396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>
            <a:stCxn id="9" idx="2"/>
          </p:cNvCxnSpPr>
          <p:nvPr/>
        </p:nvCxnSpPr>
        <p:spPr>
          <a:xfrm>
            <a:off x="2147232" y="4003937"/>
            <a:ext cx="694377" cy="1118396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>
            <a:stCxn id="11" idx="0"/>
          </p:cNvCxnSpPr>
          <p:nvPr/>
        </p:nvCxnSpPr>
        <p:spPr>
          <a:xfrm flipV="1">
            <a:off x="5443631" y="5122333"/>
            <a:ext cx="804769" cy="1012170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>
            <a:stCxn id="10" idx="0"/>
          </p:cNvCxnSpPr>
          <p:nvPr/>
        </p:nvCxnSpPr>
        <p:spPr>
          <a:xfrm flipV="1">
            <a:off x="2841609" y="5122333"/>
            <a:ext cx="849858" cy="1004505"/>
          </a:xfrm>
          <a:prstGeom prst="line">
            <a:avLst/>
          </a:prstGeom>
          <a:ln w="28575" cmpd="sng">
            <a:solidFill>
              <a:srgbClr val="000000"/>
            </a:solidFill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0138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 smtClean="0">
                <a:latin typeface="Arial Rounded MT Bold"/>
                <a:ea typeface="ヒラギノ明朝 ProN W6"/>
                <a:cs typeface="Arial Rounded MT Bold"/>
              </a:rPr>
              <a:t>Example of grouping of causes</a:t>
            </a:r>
            <a:endParaRPr kumimoji="1" lang="ja-JP" altLang="en-US" sz="3600" dirty="0">
              <a:latin typeface="Arial Rounded MT Bold"/>
              <a:ea typeface="ヒラギノ明朝 ProN W6"/>
              <a:cs typeface="Arial Rounded MT Bold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800" cy="4525963"/>
          </a:xfrm>
        </p:spPr>
        <p:txBody>
          <a:bodyPr>
            <a:normAutofit fontScale="92500"/>
          </a:bodyPr>
          <a:lstStyle/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Human: knowledge, skills health conditions, physical conditions etc.</a:t>
            </a:r>
          </a:p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Soft: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system,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methodologies, mechanism etc.</a:t>
            </a:r>
          </a:p>
          <a:p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Hard: material, equipment,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furniture,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tools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etc.</a:t>
            </a:r>
          </a:p>
          <a:p>
            <a:r>
              <a:rPr lang="en-US" altLang="ja-JP" dirty="0">
                <a:latin typeface="Arial Unicode MS"/>
                <a:ea typeface="Arial Unicode MS"/>
                <a:cs typeface="Arial Unicode MS"/>
              </a:rPr>
              <a:t>E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nvironment: facility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environment (water supply, electricity, smell,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humidity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etc.),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working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environment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(work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space,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accessibility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of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materials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,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arrangement</a:t>
            </a:r>
            <a:r>
              <a:rPr lang="ja-JP" altLang="en-US" dirty="0" smtClean="0">
                <a:latin typeface="Arial Unicode MS"/>
                <a:ea typeface="Arial Unicode MS"/>
                <a:cs typeface="Arial Unicode MS"/>
              </a:rPr>
              <a:t> </a:t>
            </a:r>
            <a:r>
              <a:rPr lang="en-US" altLang="ja-JP" dirty="0" smtClean="0">
                <a:latin typeface="Arial Unicode MS"/>
                <a:ea typeface="Arial Unicode MS"/>
                <a:cs typeface="Arial Unicode MS"/>
              </a:rPr>
              <a:t>etc.)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15769-867E-584C-BC0F-2A7434268D57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378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3298</TotalTime>
  <Words>978</Words>
  <Application>Microsoft Macintosh PowerPoint</Application>
  <PresentationFormat>画面に合わせる (4:3)</PresentationFormat>
  <Paragraphs>195</Paragraphs>
  <Slides>19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ホワイト</vt:lpstr>
      <vt:lpstr>KAIZEN Step 3:  “Root Cause Analysis”</vt:lpstr>
      <vt:lpstr>Objectives of the session</vt:lpstr>
      <vt:lpstr>KAIZEN Process</vt:lpstr>
      <vt:lpstr>KAIZEN Step 2 and Step 3</vt:lpstr>
      <vt:lpstr>Cause-Effect diagram (Fish bone diagram)</vt:lpstr>
      <vt:lpstr>Two types of Fishbone diagram </vt:lpstr>
      <vt:lpstr>Steps of root cause analysis (1) </vt:lpstr>
      <vt:lpstr>Steps of root cause analysis (2) </vt:lpstr>
      <vt:lpstr>Example of grouping of causes</vt:lpstr>
      <vt:lpstr>Steps of root cause analysis (3) </vt:lpstr>
      <vt:lpstr>Steps of root cause analysis (4) </vt:lpstr>
      <vt:lpstr>Steps of root cause analysis (5) </vt:lpstr>
      <vt:lpstr>Example of Fishbone diagram</vt:lpstr>
      <vt:lpstr>PowerPoint プレゼンテーション</vt:lpstr>
      <vt:lpstr>Remarks on development of Fishbone diagram</vt:lpstr>
      <vt:lpstr>Cont.</vt:lpstr>
      <vt:lpstr>Cont.</vt:lpstr>
      <vt:lpstr>PowerPoint プレゼンテーション</vt:lpstr>
      <vt:lpstr>Let us try to develop Fishbone diagram</vt:lpstr>
    </vt:vector>
  </TitlesOfParts>
  <Company>JICA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石島 久裕</dc:creator>
  <cp:lastModifiedBy>宮本 勝行</cp:lastModifiedBy>
  <cp:revision>152</cp:revision>
  <dcterms:created xsi:type="dcterms:W3CDTF">2012-05-30T10:10:50Z</dcterms:created>
  <dcterms:modified xsi:type="dcterms:W3CDTF">2015-09-14T15:21:51Z</dcterms:modified>
</cp:coreProperties>
</file>