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6" r:id="rId2"/>
    <p:sldId id="281" r:id="rId3"/>
    <p:sldId id="277" r:id="rId4"/>
    <p:sldId id="261" r:id="rId5"/>
    <p:sldId id="260" r:id="rId6"/>
    <p:sldId id="271" r:id="rId7"/>
    <p:sldId id="263" r:id="rId8"/>
    <p:sldId id="272" r:id="rId9"/>
    <p:sldId id="269" r:id="rId10"/>
    <p:sldId id="280" r:id="rId11"/>
    <p:sldId id="268" r:id="rId12"/>
    <p:sldId id="275" r:id="rId13"/>
    <p:sldId id="278" r:id="rId14"/>
    <p:sldId id="274" r:id="rId1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淡色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間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中間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236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95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CAF12-D662-E343-97CC-A7C73EE927E1}" type="datetimeFigureOut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DC2A0-2858-5344-8F59-CAF8717569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9818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05276-D59F-B34C-BE4B-522A9B2CE149}" type="datetimeFigureOut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55761-4429-0843-913E-9E95F4E18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1740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>
              <a:ea typeface="ＭＳ Ｐゴシック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26531" indent="-279435"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17740" indent="-223548"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64836" indent="-223548"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11931" indent="-223548"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59027" indent="-223548" fontAlgn="base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06123" indent="-223548" fontAlgn="base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53219" indent="-223548" fontAlgn="base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00315" indent="-223548" fontAlgn="base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FAB3D2D-9B2E-2240-A0F3-2C42F66154F7}" type="slidenum">
              <a:rPr kumimoji="0" lang="en-US" altLang="ja-JP" sz="1200">
                <a:latin typeface="Arial Unicode MS"/>
              </a:rPr>
              <a:pPr/>
              <a:t>0</a:t>
            </a:fld>
            <a:endParaRPr kumimoji="0" lang="en-US" altLang="ja-JP" sz="1200" dirty="0">
              <a:latin typeface="Arial Unicode M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55761-4429-0843-913E-9E95F4E18AD8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191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FD48-4396-FF4C-A745-8D54F01A323C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13DA-A5C0-9F45-97F5-9ADDF039F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38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EEA6-D6FC-0C44-97A8-9B4714AFE6A1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13DA-A5C0-9F45-97F5-9ADDF039F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54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90E44-BC84-5140-BE37-A0BD089BB667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13DA-A5C0-9F45-97F5-9ADDF039F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065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223A3-8C29-924C-BA62-31EA031653E0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13DA-A5C0-9F45-97F5-9ADDF039F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06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D5A5-126D-C146-94A0-7B3804BADA0A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13DA-A5C0-9F45-97F5-9ADDF039F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63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8ABD5-07F4-E044-92ED-DFB7B270C988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13DA-A5C0-9F45-97F5-9ADDF039F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381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E59B3-6C11-664D-8B00-C2D1DB04B9C4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13DA-A5C0-9F45-97F5-9ADDF039F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71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27950-7497-F84B-9A99-87403B28CF39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13DA-A5C0-9F45-97F5-9ADDF039F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129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C55F-16CD-E54E-9D39-D6520FE50C84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13DA-A5C0-9F45-97F5-9ADDF039F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81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B75E-1504-3941-B91A-DD884F3D5EEB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13DA-A5C0-9F45-97F5-9ADDF039F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02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8D13F-FAB9-CF42-A7DC-9135466161BA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13DA-A5C0-9F45-97F5-9ADDF039F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515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9EF19-F7EF-9646-8357-EA331823C4F9}" type="datetime1">
              <a:rPr kumimoji="1" lang="ja-JP" altLang="en-US" smtClean="0"/>
              <a:t>15/09/09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613DA-A5C0-9F45-97F5-9ADDF039F1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797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4968" y="2130425"/>
            <a:ext cx="8320258" cy="1470025"/>
          </a:xfrm>
        </p:spPr>
        <p:txBody>
          <a:bodyPr>
            <a:noAutofit/>
          </a:bodyPr>
          <a:lstStyle/>
          <a:p>
            <a:r>
              <a:rPr kumimoji="0" lang="en-US" altLang="ja-JP" sz="3600" dirty="0">
                <a:latin typeface="Arial Rounded MT Bold"/>
                <a:cs typeface="Arial Rounded MT Bold"/>
              </a:rPr>
              <a:t>KAIZEN </a:t>
            </a:r>
            <a:r>
              <a:rPr kumimoji="0" lang="en-US" altLang="ja-JP" sz="3600" dirty="0" smtClean="0">
                <a:latin typeface="Arial Rounded MT Bold"/>
                <a:cs typeface="Arial Rounded MT Bold"/>
              </a:rPr>
              <a:t>Step 5: </a:t>
            </a:r>
            <a:br>
              <a:rPr kumimoji="0" lang="en-US" altLang="ja-JP" sz="3600" dirty="0" smtClean="0">
                <a:latin typeface="Arial Rounded MT Bold"/>
                <a:cs typeface="Arial Rounded MT Bold"/>
              </a:rPr>
            </a:br>
            <a:r>
              <a:rPr kumimoji="0" lang="ja-JP" altLang="en-US" sz="3600" dirty="0" smtClean="0">
                <a:latin typeface="Arial Rounded MT Bold"/>
                <a:ea typeface="Arial Unicode MS"/>
                <a:cs typeface="Arial Rounded MT Bold"/>
              </a:rPr>
              <a:t>“</a:t>
            </a:r>
            <a:r>
              <a:rPr kumimoji="0" lang="en-US" altLang="ja-JP" sz="3600" dirty="0" smtClean="0">
                <a:latin typeface="Arial Rounded MT Bold"/>
                <a:ea typeface="Arial Unicode MS"/>
                <a:cs typeface="Arial Rounded MT Bold"/>
              </a:rPr>
              <a:t>Implementation of countermeasure</a:t>
            </a:r>
            <a:r>
              <a:rPr kumimoji="0" lang="ja-JP" altLang="en-US" sz="3600" dirty="0" smtClean="0">
                <a:latin typeface="Arial Rounded MT Bold"/>
                <a:ea typeface="Arial Unicode MS"/>
                <a:cs typeface="Arial Rounded MT Bold"/>
              </a:rPr>
              <a:t>”</a:t>
            </a:r>
            <a:endParaRPr kumimoji="0" lang="en-US" altLang="ja-JP" sz="3600" dirty="0">
              <a:latin typeface="Arial Rounded MT Bold"/>
              <a:cs typeface="Arial Rounded MT Bold"/>
            </a:endParaRPr>
          </a:p>
        </p:txBody>
      </p:sp>
      <p:sp>
        <p:nvSpPr>
          <p:cNvPr id="15362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altLang="ja-JP" dirty="0" smtClean="0">
                <a:solidFill>
                  <a:srgbClr val="898989"/>
                </a:solidFill>
                <a:latin typeface="Arial Unicode MS"/>
                <a:ea typeface="MS PGothic" charset="0"/>
                <a:cs typeface="Arial Unicode MS"/>
              </a:rPr>
              <a:t>KAIZEN Training of Trainers</a:t>
            </a:r>
          </a:p>
          <a:p>
            <a:r>
              <a:rPr lang="en-US" altLang="ja-JP" dirty="0" smtClean="0">
                <a:solidFill>
                  <a:srgbClr val="898989"/>
                </a:solidFill>
                <a:latin typeface="Arial Unicode MS"/>
                <a:ea typeface="MS PGothic" charset="0"/>
                <a:cs typeface="Arial Unicode MS"/>
              </a:rPr>
              <a:t>2015</a:t>
            </a:r>
            <a:endParaRPr lang="ja-JP" altLang="en-US" dirty="0">
              <a:solidFill>
                <a:srgbClr val="898989"/>
              </a:solidFill>
              <a:latin typeface="Arial Unicode MS"/>
              <a:ea typeface="MS PGothic" charset="0"/>
              <a:cs typeface="Arial Unicode MS"/>
            </a:endParaRPr>
          </a:p>
        </p:txBody>
      </p:sp>
      <p:grpSp>
        <p:nvGrpSpPr>
          <p:cNvPr id="4" name="図形グループ 3"/>
          <p:cNvGrpSpPr/>
          <p:nvPr/>
        </p:nvGrpSpPr>
        <p:grpSpPr>
          <a:xfrm>
            <a:off x="5309555" y="5936904"/>
            <a:ext cx="3680520" cy="764704"/>
            <a:chOff x="5463480" y="6093297"/>
            <a:chExt cx="3680520" cy="764704"/>
          </a:xfrm>
        </p:grpSpPr>
        <p:sp>
          <p:nvSpPr>
            <p:cNvPr id="5" name="サブタイトル 2"/>
            <p:cNvSpPr txBox="1">
              <a:spLocks/>
            </p:cNvSpPr>
            <p:nvPr/>
          </p:nvSpPr>
          <p:spPr>
            <a:xfrm>
              <a:off x="6012160" y="6093297"/>
              <a:ext cx="3131840" cy="76470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ja-JP" sz="1800" b="1" i="1" kern="1200" dirty="0" smtClean="0">
                  <a:solidFill>
                    <a:schemeClr val="tx1"/>
                  </a:solidFill>
                  <a:latin typeface="Arial Unicode MS"/>
                  <a:cs typeface="Arial Unicode MS"/>
                </a:rPr>
                <a:t>KAIZEN Facilitators’ </a:t>
              </a:r>
              <a:r>
                <a:rPr lang="en-US" altLang="ja-JP" sz="2000" b="1" i="1" kern="1200" dirty="0" smtClean="0">
                  <a:solidFill>
                    <a:schemeClr val="tx1"/>
                  </a:solidFill>
                  <a:latin typeface="Arial Unicode MS"/>
                  <a:cs typeface="Arial Unicode MS"/>
                </a:rPr>
                <a:t>Guide</a:t>
              </a:r>
              <a:endParaRPr lang="en-US" altLang="ja-JP" b="1" i="1" dirty="0">
                <a:latin typeface="Arial Unicode MS"/>
                <a:cs typeface="Arial Unicode MS"/>
              </a:endParaRPr>
            </a:p>
            <a:p>
              <a:pPr>
                <a:lnSpc>
                  <a:spcPct val="90000"/>
                </a:lnSpc>
              </a:pPr>
              <a:r>
                <a:rPr lang="en-US" altLang="ja-JP" sz="1800" i="1" kern="1200" dirty="0" smtClean="0">
                  <a:solidFill>
                    <a:schemeClr val="tx1"/>
                  </a:solidFill>
                  <a:latin typeface="Arial Unicode MS"/>
                  <a:cs typeface="Arial Unicode MS"/>
                </a:rPr>
                <a:t>Page __ to __ .</a:t>
              </a:r>
              <a:endParaRPr lang="ja-JP" altLang="en-US" sz="1800" i="1" kern="1200" dirty="0">
                <a:solidFill>
                  <a:schemeClr val="tx1"/>
                </a:solidFill>
                <a:latin typeface="Arial Unicode MS"/>
                <a:cs typeface="Arial Unicode MS"/>
              </a:endParaRPr>
            </a:p>
          </p:txBody>
        </p:sp>
        <p:pic>
          <p:nvPicPr>
            <p:cNvPr id="6" name="図 5" descr="本の無料アイコン素材 5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463480" y="6165304"/>
              <a:ext cx="620688" cy="6206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4373342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highlighter_marker_800_clr_11922.png"/>
          <p:cNvPicPr>
            <a:picLocks noChangeAspect="1"/>
          </p:cNvPicPr>
          <p:nvPr/>
        </p:nvPicPr>
        <p:blipFill>
          <a:blip r:embed="rId2" cstate="email">
            <a:alphaModFix amt="7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199" y="4313573"/>
            <a:ext cx="2370667" cy="211285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altLang="ja-JP" dirty="0" smtClean="0">
                <a:latin typeface="Arial Rounded MT Bold"/>
                <a:cs typeface="Arial Rounded MT Bold"/>
              </a:rPr>
              <a:t>Monitoring </a:t>
            </a:r>
            <a:r>
              <a:rPr lang="en-US" altLang="en-US" dirty="0" smtClean="0">
                <a:latin typeface="Arial Rounded MT Bold"/>
                <a:cs typeface="Arial Rounded MT Bold"/>
              </a:rPr>
              <a:t>a</a:t>
            </a:r>
            <a:r>
              <a:rPr lang="ja-JP" altLang="en-US" dirty="0" smtClean="0">
                <a:latin typeface="Arial Rounded MT Bold"/>
                <a:cs typeface="Arial Rounded MT Bold"/>
              </a:rPr>
              <a:t> </a:t>
            </a:r>
            <a:r>
              <a:rPr lang="en-US" altLang="ja-JP" dirty="0">
                <a:latin typeface="Arial Rounded MT Bold"/>
                <a:cs typeface="Arial Rounded MT Bold"/>
              </a:rPr>
              <a:t>progress</a:t>
            </a:r>
            <a:r>
              <a:rPr lang="ja-JP" altLang="en-US" dirty="0">
                <a:latin typeface="Arial Rounded MT Bold"/>
                <a:cs typeface="Arial Rounded MT Bold"/>
              </a:rPr>
              <a:t> </a:t>
            </a:r>
            <a:r>
              <a:rPr lang="en-US" altLang="ja-JP" dirty="0">
                <a:latin typeface="Arial Rounded MT Bold"/>
                <a:cs typeface="Arial Rounded MT Bold"/>
              </a:rPr>
              <a:t>of</a:t>
            </a:r>
            <a:r>
              <a:rPr lang="ja-JP" altLang="en-US" dirty="0">
                <a:latin typeface="Arial Rounded MT Bold"/>
                <a:cs typeface="Arial Rounded MT Bold"/>
              </a:rPr>
              <a:t> </a:t>
            </a:r>
            <a:r>
              <a:rPr lang="en-US" altLang="ja-JP" dirty="0" smtClean="0">
                <a:latin typeface="Arial Rounded MT Bold"/>
                <a:cs typeface="Arial Rounded MT Bold"/>
              </a:rPr>
              <a:t>the implementation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15015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 smtClean="0">
                <a:latin typeface="Arial Unicode MS"/>
                <a:cs typeface="Arial Unicode MS"/>
              </a:rPr>
              <a:t>Develop a</a:t>
            </a:r>
            <a:r>
              <a:rPr kumimoji="1" lang="ja-JP" altLang="en-US" dirty="0" smtClean="0">
                <a:latin typeface="Arial Unicode MS"/>
                <a:cs typeface="Arial Unicode MS"/>
              </a:rPr>
              <a:t> </a:t>
            </a:r>
            <a:r>
              <a:rPr kumimoji="1" lang="en-US" altLang="ja-JP" dirty="0" smtClean="0">
                <a:latin typeface="Arial Unicode MS"/>
                <a:cs typeface="Arial Unicode MS"/>
              </a:rPr>
              <a:t>monitoring</a:t>
            </a:r>
            <a:r>
              <a:rPr kumimoji="1" lang="ja-JP" altLang="en-US" dirty="0" smtClean="0">
                <a:latin typeface="Arial Unicode MS"/>
                <a:cs typeface="Arial Unicode MS"/>
              </a:rPr>
              <a:t> </a:t>
            </a:r>
            <a:r>
              <a:rPr kumimoji="1" lang="en-US" altLang="ja-JP" dirty="0" smtClean="0">
                <a:latin typeface="Arial Unicode MS"/>
                <a:cs typeface="Arial Unicode MS"/>
              </a:rPr>
              <a:t>checklist</a:t>
            </a:r>
            <a:r>
              <a:rPr lang="en-US" altLang="en-US" dirty="0" smtClean="0">
                <a:latin typeface="Arial Unicode MS"/>
                <a:cs typeface="Arial Unicode MS"/>
              </a:rPr>
              <a:t> by clarifying:</a:t>
            </a:r>
          </a:p>
          <a:p>
            <a:pPr lvl="1"/>
            <a:r>
              <a:rPr lang="en-US" altLang="en-US" dirty="0" smtClean="0">
                <a:latin typeface="Arial Unicode MS"/>
                <a:cs typeface="Arial Unicode MS"/>
              </a:rPr>
              <a:t>Date of monitoring</a:t>
            </a:r>
          </a:p>
          <a:p>
            <a:pPr lvl="1"/>
            <a:r>
              <a:rPr lang="en-US" altLang="en-US" dirty="0">
                <a:latin typeface="Arial Unicode MS"/>
                <a:cs typeface="Arial Unicode MS"/>
              </a:rPr>
              <a:t>R</a:t>
            </a:r>
            <a:r>
              <a:rPr lang="en-US" altLang="en-US" dirty="0" smtClean="0">
                <a:latin typeface="Arial Unicode MS"/>
                <a:cs typeface="Arial Unicode MS"/>
              </a:rPr>
              <a:t>esponsible person(s) of the monitoring</a:t>
            </a:r>
          </a:p>
          <a:p>
            <a:pPr lvl="1"/>
            <a:r>
              <a:rPr kumimoji="1" lang="en-US" altLang="ja-JP" dirty="0" smtClean="0">
                <a:latin typeface="Arial Unicode MS"/>
                <a:cs typeface="Arial Unicode MS"/>
              </a:rPr>
              <a:t>Progress</a:t>
            </a:r>
            <a:r>
              <a:rPr kumimoji="1" lang="ja-JP" altLang="en-US" dirty="0" smtClean="0">
                <a:latin typeface="Arial Unicode MS"/>
                <a:cs typeface="Arial Unicode MS"/>
              </a:rPr>
              <a:t> </a:t>
            </a:r>
            <a:r>
              <a:rPr kumimoji="1" lang="en-US" altLang="ja-JP" dirty="0" smtClean="0">
                <a:latin typeface="Arial Unicode MS"/>
                <a:cs typeface="Arial Unicode MS"/>
              </a:rPr>
              <a:t>of</a:t>
            </a:r>
            <a:r>
              <a:rPr kumimoji="1" lang="ja-JP" altLang="en-US" dirty="0" smtClean="0">
                <a:latin typeface="Arial Unicode MS"/>
                <a:cs typeface="Arial Unicode MS"/>
              </a:rPr>
              <a:t> </a:t>
            </a:r>
            <a:r>
              <a:rPr kumimoji="1" lang="en-US" altLang="ja-JP" dirty="0" smtClean="0">
                <a:latin typeface="Arial Unicode MS"/>
                <a:cs typeface="Arial Unicode MS"/>
              </a:rPr>
              <a:t>monitoring</a:t>
            </a:r>
            <a:endParaRPr kumimoji="1" lang="en-US" altLang="en-US" dirty="0" smtClean="0">
              <a:latin typeface="Arial Unicode MS"/>
              <a:cs typeface="Arial Unicode MS"/>
            </a:endParaRPr>
          </a:p>
          <a:p>
            <a:r>
              <a:rPr kumimoji="1" lang="en-US" altLang="ja-JP" dirty="0" smtClean="0">
                <a:latin typeface="Arial Unicode MS"/>
                <a:cs typeface="Arial Unicode MS"/>
              </a:rPr>
              <a:t>Utilize the checklist</a:t>
            </a:r>
          </a:p>
          <a:p>
            <a:r>
              <a:rPr lang="en-US" altLang="ja-JP" dirty="0" smtClean="0">
                <a:latin typeface="Arial Unicode MS"/>
                <a:cs typeface="Arial Unicode MS"/>
              </a:rPr>
              <a:t>Utilize the results of the monitoring</a:t>
            </a:r>
          </a:p>
          <a:p>
            <a:pPr lvl="1"/>
            <a:r>
              <a:rPr lang="en-US" altLang="ja-JP" dirty="0" smtClean="0">
                <a:latin typeface="Arial Unicode MS"/>
                <a:cs typeface="Arial Unicode MS"/>
              </a:rPr>
              <a:t>Proper implementation: continue</a:t>
            </a:r>
          </a:p>
          <a:p>
            <a:pPr lvl="1"/>
            <a:r>
              <a:rPr kumimoji="1" lang="en-US" altLang="ja-JP" dirty="0" smtClean="0">
                <a:latin typeface="Arial Unicode MS"/>
                <a:cs typeface="Arial Unicode MS"/>
              </a:rPr>
              <a:t>Delay of the implementation: re-plan and implement</a:t>
            </a:r>
          </a:p>
          <a:p>
            <a:pPr lvl="1"/>
            <a:r>
              <a:rPr kumimoji="1" lang="en-US" altLang="ja-JP" dirty="0" smtClean="0">
                <a:latin typeface="Arial Unicode MS"/>
                <a:cs typeface="Arial Unicode MS"/>
              </a:rPr>
              <a:t>Impossible</a:t>
            </a:r>
            <a:r>
              <a:rPr kumimoji="1" lang="ja-JP" altLang="en-US" dirty="0" smtClean="0">
                <a:latin typeface="Arial Unicode MS"/>
                <a:cs typeface="Arial Unicode MS"/>
              </a:rPr>
              <a:t> </a:t>
            </a:r>
            <a:r>
              <a:rPr kumimoji="1" lang="en-US" altLang="ja-JP" dirty="0" smtClean="0">
                <a:latin typeface="Arial Unicode MS"/>
                <a:cs typeface="Arial Unicode MS"/>
              </a:rPr>
              <a:t>to</a:t>
            </a:r>
            <a:r>
              <a:rPr kumimoji="1" lang="ja-JP" altLang="en-US" dirty="0" smtClean="0">
                <a:latin typeface="Arial Unicode MS"/>
                <a:cs typeface="Arial Unicode MS"/>
              </a:rPr>
              <a:t> </a:t>
            </a:r>
            <a:r>
              <a:rPr kumimoji="1" lang="en-US" altLang="ja-JP" dirty="0" smtClean="0">
                <a:latin typeface="Arial Unicode MS"/>
                <a:cs typeface="Arial Unicode MS"/>
              </a:rPr>
              <a:t>implement:</a:t>
            </a:r>
            <a:r>
              <a:rPr kumimoji="1" lang="ja-JP" altLang="en-US" dirty="0" smtClean="0">
                <a:latin typeface="Arial Unicode MS"/>
                <a:cs typeface="Arial Unicode MS"/>
              </a:rPr>
              <a:t> </a:t>
            </a:r>
            <a:r>
              <a:rPr kumimoji="1" lang="en-US" altLang="ja-JP" dirty="0" smtClean="0">
                <a:latin typeface="Arial Unicode MS"/>
                <a:cs typeface="Arial Unicode MS"/>
              </a:rPr>
              <a:t>clarify</a:t>
            </a:r>
            <a:r>
              <a:rPr kumimoji="1" lang="ja-JP" altLang="en-US" dirty="0" smtClean="0">
                <a:latin typeface="Arial Unicode MS"/>
                <a:cs typeface="Arial Unicode MS"/>
              </a:rPr>
              <a:t> </a:t>
            </a:r>
            <a:r>
              <a:rPr kumimoji="1" lang="en-US" altLang="ja-JP" dirty="0" smtClean="0">
                <a:latin typeface="Arial Unicode MS"/>
                <a:cs typeface="Arial Unicode MS"/>
              </a:rPr>
              <a:t>the</a:t>
            </a:r>
            <a:r>
              <a:rPr kumimoji="1" lang="ja-JP" altLang="en-US" dirty="0" smtClean="0">
                <a:latin typeface="Arial Unicode MS"/>
                <a:cs typeface="Arial Unicode MS"/>
              </a:rPr>
              <a:t> </a:t>
            </a:r>
            <a:r>
              <a:rPr kumimoji="1" lang="en-US" altLang="ja-JP" dirty="0" smtClean="0">
                <a:latin typeface="Arial Unicode MS"/>
                <a:cs typeface="Arial Unicode MS"/>
              </a:rPr>
              <a:t>reasons</a:t>
            </a:r>
            <a:r>
              <a:rPr kumimoji="1" lang="ja-JP" altLang="en-US" dirty="0" smtClean="0">
                <a:latin typeface="Arial Unicode MS"/>
                <a:cs typeface="Arial Unicode MS"/>
              </a:rPr>
              <a:t> </a:t>
            </a:r>
            <a:r>
              <a:rPr kumimoji="1" lang="en-US" altLang="ja-JP" dirty="0" smtClean="0">
                <a:latin typeface="Arial Unicode MS"/>
                <a:cs typeface="Arial Unicode MS"/>
              </a:rPr>
              <a:t>of</a:t>
            </a:r>
            <a:r>
              <a:rPr kumimoji="1" lang="ja-JP" altLang="en-US" dirty="0" smtClean="0">
                <a:latin typeface="Arial Unicode MS"/>
                <a:cs typeface="Arial Unicode MS"/>
              </a:rPr>
              <a:t> </a:t>
            </a:r>
            <a:r>
              <a:rPr kumimoji="1" lang="en-US" altLang="ja-JP" dirty="0" smtClean="0">
                <a:latin typeface="Arial Unicode MS"/>
                <a:cs typeface="Arial Unicode MS"/>
              </a:rPr>
              <a:t>why not implemented 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13DA-A5C0-9F45-97F5-9ADDF039F15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589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ja-JP" sz="3600" dirty="0">
                <a:latin typeface="Arial Rounded MT Bold"/>
                <a:ea typeface="Arial Unicode MS"/>
                <a:cs typeface="Arial Rounded MT Bold"/>
              </a:rPr>
              <a:t>Example of </a:t>
            </a:r>
            <a:r>
              <a:rPr lang="en-US" altLang="ja-JP" sz="3600" dirty="0" smtClean="0">
                <a:latin typeface="Arial Rounded MT Bold"/>
                <a:ea typeface="Arial Unicode MS"/>
                <a:cs typeface="Arial Rounded MT Bold"/>
              </a:rPr>
              <a:t>action plan</a:t>
            </a:r>
            <a:br>
              <a:rPr lang="en-US" altLang="ja-JP" sz="3600" dirty="0" smtClean="0">
                <a:latin typeface="Arial Rounded MT Bold"/>
                <a:ea typeface="Arial Unicode MS"/>
                <a:cs typeface="Arial Rounded MT Bold"/>
              </a:rPr>
            </a:br>
            <a:r>
              <a:rPr lang="en-US" altLang="ja-JP" sz="3600" dirty="0" smtClean="0">
                <a:latin typeface="Arial Rounded MT Bold"/>
                <a:ea typeface="Arial Unicode MS"/>
                <a:cs typeface="Arial Rounded MT Bold"/>
              </a:rPr>
              <a:t> with progress checklist</a:t>
            </a:r>
            <a:endParaRPr kumimoji="1" lang="ja-JP" altLang="en-US" sz="3600" dirty="0">
              <a:latin typeface="Arial Rounded MT Bold"/>
              <a:ea typeface="Arial Unicode MS"/>
              <a:cs typeface="Arial Rounded MT Bold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376673"/>
              </p:ext>
            </p:extLst>
          </p:nvPr>
        </p:nvGraphicFramePr>
        <p:xfrm>
          <a:off x="303693" y="1417638"/>
          <a:ext cx="8600386" cy="40518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06522"/>
                <a:gridCol w="1275152"/>
                <a:gridCol w="759110"/>
                <a:gridCol w="729915"/>
                <a:gridCol w="843608"/>
                <a:gridCol w="776801"/>
                <a:gridCol w="686119"/>
                <a:gridCol w="729915"/>
                <a:gridCol w="1051076"/>
                <a:gridCol w="656923"/>
                <a:gridCol w="685245"/>
              </a:tblGrid>
              <a:tr h="1057195"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Counter</a:t>
                      </a:r>
                      <a:r>
                        <a:rPr kumimoji="1" lang="en-US" altLang="ja-JP" sz="1600" b="1" baseline="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 measures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kumimoji="1" lang="en-US" altLang="ja-JP" sz="1600" b="1" i="1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Who</a:t>
                      </a:r>
                      <a:r>
                        <a:rPr kumimoji="1" lang="en-US" altLang="ja-JP" sz="1600" b="1" i="1" baseline="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endParaRPr kumimoji="1" lang="ja-JP" altLang="en-US" sz="1600" b="1" i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kumimoji="1" lang="en-US" altLang="ja-JP" sz="1600" b="1" i="1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What</a:t>
                      </a:r>
                      <a:endParaRPr kumimoji="1" lang="ja-JP" altLang="en-US" sz="1600" b="1" i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i="1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Where</a:t>
                      </a:r>
                      <a:endParaRPr kumimoji="1" lang="ja-JP" altLang="en-US" sz="1600" b="1" i="1" dirty="0" smtClean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i="1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When</a:t>
                      </a:r>
                      <a:endParaRPr kumimoji="1" lang="ja-JP" altLang="en-US" sz="1600" b="1" i="1" dirty="0" smtClean="0">
                        <a:solidFill>
                          <a:schemeClr val="tx1"/>
                        </a:solidFill>
                        <a:latin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kumimoji="1" lang="en-US" altLang="ja-JP" sz="1600" b="1" i="1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Why</a:t>
                      </a:r>
                      <a:endParaRPr kumimoji="1" lang="ja-JP" altLang="en-US" sz="1600" b="1" i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kumimoji="1" lang="en-US" altLang="ja-JP" sz="1600" b="1" i="1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How</a:t>
                      </a:r>
                      <a:endParaRPr kumimoji="1" lang="ja-JP" altLang="en-US" sz="1600" b="1" i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kumimoji="1" lang="en-US" altLang="ja-JP" sz="1600" b="1" i="1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Date</a:t>
                      </a:r>
                      <a:r>
                        <a:rPr kumimoji="1" lang="en-US" altLang="ja-JP" sz="1600" b="1" i="1" baseline="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 of monitoring</a:t>
                      </a:r>
                      <a:endParaRPr kumimoji="1" lang="ja-JP" altLang="en-US" sz="1600" b="1" i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kumimoji="1" lang="en-US" altLang="ja-JP" sz="1600" b="1" i="1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Who checked</a:t>
                      </a:r>
                      <a:r>
                        <a:rPr kumimoji="1" lang="en-US" altLang="ja-JP" sz="1600" b="1" i="1" baseline="0" dirty="0" smtClean="0">
                          <a:solidFill>
                            <a:schemeClr val="tx1"/>
                          </a:solidFill>
                          <a:latin typeface="Arial Unicode MS"/>
                          <a:cs typeface="Arial Unicode MS"/>
                        </a:rPr>
                        <a:t> </a:t>
                      </a:r>
                      <a:endParaRPr kumimoji="1" lang="ja-JP" altLang="en-US" sz="1600" b="1" i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kumimoji="1" lang="en-US" altLang="ja-JP" sz="1600" b="1" i="1" dirty="0" smtClean="0">
                          <a:solidFill>
                            <a:schemeClr val="tx1"/>
                          </a:solidFill>
                          <a:latin typeface="Arial Unicode MS"/>
                          <a:ea typeface="+mn-ea"/>
                          <a:cs typeface="Arial Unicode MS"/>
                        </a:rPr>
                        <a:t>Progress</a:t>
                      </a:r>
                      <a:endParaRPr kumimoji="1" lang="ja-JP" altLang="en-US" sz="1600" b="1" i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9892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</a:t>
                      </a:r>
                      <a:endParaRPr kumimoji="1" lang="ja-JP" altLang="en-US" sz="18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>
                          <a:latin typeface="Arial Unicode MS"/>
                          <a:ea typeface="Arial Unicode MS"/>
                          <a:cs typeface="Arial Unicode MS"/>
                        </a:rPr>
                        <a:t>…………</a:t>
                      </a:r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／</a:t>
                      </a:r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892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2</a:t>
                      </a:r>
                      <a:endParaRPr kumimoji="1" lang="ja-JP" altLang="en-US" sz="18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>
                          <a:latin typeface="Arial Unicode MS"/>
                          <a:ea typeface="Arial Unicode MS"/>
                          <a:cs typeface="Arial Unicode MS"/>
                        </a:rPr>
                        <a:t>………………</a:t>
                      </a:r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／</a:t>
                      </a:r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892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3</a:t>
                      </a:r>
                      <a:endParaRPr kumimoji="1" lang="ja-JP" altLang="en-US" sz="18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>
                          <a:latin typeface="Arial Unicode MS"/>
                          <a:ea typeface="Arial Unicode MS"/>
                          <a:cs typeface="Arial Unicode MS"/>
                        </a:rPr>
                        <a:t>……….</a:t>
                      </a:r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／</a:t>
                      </a:r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892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4</a:t>
                      </a:r>
                      <a:endParaRPr kumimoji="1" lang="ja-JP" altLang="en-US" sz="18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>
                          <a:latin typeface="Arial Unicode MS"/>
                          <a:ea typeface="Arial Unicode MS"/>
                          <a:cs typeface="Arial Unicode MS"/>
                        </a:rPr>
                        <a:t>…………….</a:t>
                      </a:r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／</a:t>
                      </a:r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892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5</a:t>
                      </a:r>
                      <a:endParaRPr kumimoji="1" lang="ja-JP" altLang="en-US" sz="18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>
                          <a:latin typeface="Arial Unicode MS"/>
                          <a:ea typeface="Arial Unicode MS"/>
                          <a:cs typeface="Arial Unicode MS"/>
                        </a:rPr>
                        <a:t>…………</a:t>
                      </a:r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／</a:t>
                      </a:r>
                      <a:endParaRPr kumimoji="1" lang="ja-JP" altLang="en-US" sz="14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6248400" y="5564400"/>
            <a:ext cx="2670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u="sng" dirty="0" smtClean="0">
                <a:latin typeface="Arial Unicode MS"/>
                <a:cs typeface="Arial Unicode MS"/>
              </a:rPr>
              <a:t>Keys for progress check</a:t>
            </a:r>
            <a:endParaRPr lang="en-US" altLang="ja-JP" i="1" u="sng" dirty="0">
              <a:latin typeface="Arial Unicode MS"/>
              <a:cs typeface="Arial Unicode MS"/>
            </a:endParaRPr>
          </a:p>
          <a:p>
            <a:r>
              <a:rPr kumimoji="1" lang="en-US" altLang="ja-JP" b="1" i="1" dirty="0" smtClean="0">
                <a:latin typeface="Arial Unicode MS"/>
                <a:cs typeface="Arial Unicode MS"/>
              </a:rPr>
              <a:t>G</a:t>
            </a:r>
            <a:r>
              <a:rPr kumimoji="1" lang="en-US" altLang="ja-JP" i="1" dirty="0" smtClean="0">
                <a:latin typeface="Arial Unicode MS"/>
                <a:cs typeface="Arial Unicode MS"/>
              </a:rPr>
              <a:t>: According the plan</a:t>
            </a:r>
            <a:endParaRPr lang="en-US" altLang="ja-JP" i="1" dirty="0">
              <a:latin typeface="Arial Unicode MS"/>
              <a:cs typeface="Arial Unicode MS"/>
            </a:endParaRPr>
          </a:p>
          <a:p>
            <a:r>
              <a:rPr kumimoji="1" lang="en-US" altLang="ja-JP" b="1" i="1" dirty="0" smtClean="0">
                <a:latin typeface="Arial Unicode MS"/>
                <a:cs typeface="Arial Unicode MS"/>
              </a:rPr>
              <a:t>D</a:t>
            </a:r>
            <a:r>
              <a:rPr kumimoji="1" lang="en-US" altLang="ja-JP" i="1" dirty="0" smtClean="0">
                <a:latin typeface="Arial Unicode MS"/>
                <a:cs typeface="Arial Unicode MS"/>
              </a:rPr>
              <a:t>: </a:t>
            </a:r>
            <a:r>
              <a:rPr lang="en-US" altLang="ja-JP" i="1" dirty="0" smtClean="0">
                <a:latin typeface="Arial Unicode MS"/>
                <a:cs typeface="Arial Unicode MS"/>
              </a:rPr>
              <a:t>Delay</a:t>
            </a:r>
            <a:endParaRPr lang="en-US" altLang="ja-JP" i="1" dirty="0">
              <a:latin typeface="Arial Unicode MS"/>
              <a:cs typeface="Arial Unicode MS"/>
            </a:endParaRPr>
          </a:p>
          <a:p>
            <a:r>
              <a:rPr lang="en-US" altLang="ja-JP" b="1" i="1" dirty="0" smtClean="0">
                <a:latin typeface="Arial Unicode MS"/>
                <a:cs typeface="Arial Unicode MS"/>
              </a:rPr>
              <a:t>N</a:t>
            </a:r>
            <a:r>
              <a:rPr lang="en-US" altLang="ja-JP" i="1" dirty="0" smtClean="0">
                <a:latin typeface="Arial Unicode MS"/>
                <a:cs typeface="Arial Unicode MS"/>
              </a:rPr>
              <a:t>: </a:t>
            </a:r>
            <a:r>
              <a:rPr kumimoji="1" lang="en-US" altLang="ja-JP" i="1" dirty="0" smtClean="0">
                <a:latin typeface="Arial Unicode MS"/>
                <a:cs typeface="Arial Unicode MS"/>
              </a:rPr>
              <a:t>Not implemented</a:t>
            </a:r>
            <a:endParaRPr kumimoji="1" lang="ja-JP" altLang="en-US" i="1" dirty="0">
              <a:latin typeface="Arial Unicode MS"/>
              <a:cs typeface="Arial Unicode MS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13DA-A5C0-9F45-97F5-9ADDF039F15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643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holding_golden_star_pc_800_clr_1239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4726" y="3945466"/>
            <a:ext cx="1362074" cy="2793999"/>
          </a:xfrm>
          <a:prstGeom prst="rect">
            <a:avLst/>
          </a:prstGeom>
        </p:spPr>
      </p:pic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4000" dirty="0" smtClean="0">
                <a:latin typeface="Arial Rounded MT Bold"/>
                <a:ea typeface="Arial Unicode MS"/>
                <a:cs typeface="Arial Rounded MT Bold"/>
              </a:rPr>
              <a:t>Tips for successful</a:t>
            </a:r>
            <a:r>
              <a:rPr kumimoji="1" lang="ja-JP" altLang="en-US" sz="4000" dirty="0" smtClean="0">
                <a:latin typeface="Arial Rounded MT Bold"/>
                <a:ea typeface="Arial Unicode MS"/>
                <a:cs typeface="Arial Rounded MT Bold"/>
              </a:rPr>
              <a:t> </a:t>
            </a:r>
            <a:r>
              <a:rPr kumimoji="1" lang="en-US" altLang="ja-JP" sz="4000" dirty="0" smtClean="0">
                <a:latin typeface="Arial Rounded MT Bold"/>
                <a:ea typeface="Arial Unicode MS"/>
                <a:cs typeface="Arial Rounded MT Bold"/>
              </a:rPr>
              <a:t>implementation</a:t>
            </a:r>
            <a:endParaRPr kumimoji="1" lang="ja-JP" altLang="en-US" sz="4000" dirty="0">
              <a:latin typeface="Arial Rounded MT Bold"/>
              <a:ea typeface="Arial Unicode MS"/>
              <a:cs typeface="Arial Rounded MT Bold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457200" y="1574800"/>
            <a:ext cx="8432800" cy="489122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altLang="ja-JP" dirty="0">
                <a:latin typeface="Arial Unicode MS"/>
                <a:ea typeface="Arial Unicode MS"/>
                <a:cs typeface="Arial Unicode MS"/>
              </a:rPr>
              <a:t>It needs to check again whether all countermeasures are possible to be carried out within the section or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not</a:t>
            </a:r>
          </a:p>
          <a:p>
            <a:pPr>
              <a:spcBef>
                <a:spcPts val="0"/>
              </a:spcBef>
            </a:pPr>
            <a:endParaRPr lang="en-US" altLang="ja-JP" dirty="0" smtClean="0">
              <a:latin typeface="Arial Unicode MS"/>
              <a:ea typeface="Arial Unicode MS"/>
              <a:cs typeface="Arial Unicode MS"/>
            </a:endParaRPr>
          </a:p>
          <a:p>
            <a:pPr>
              <a:spcBef>
                <a:spcPts val="0"/>
              </a:spcBef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Remember “KAIZEN is participatory activities”</a:t>
            </a:r>
          </a:p>
          <a:p>
            <a:pPr lvl="1">
              <a:spcBef>
                <a:spcPts val="0"/>
              </a:spcBef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“</a:t>
            </a:r>
            <a:r>
              <a:rPr lang="en-US" altLang="ja-JP" i="1" dirty="0" smtClean="0">
                <a:latin typeface="Arial Unicode MS"/>
                <a:ea typeface="Arial Unicode MS"/>
                <a:cs typeface="Arial Unicode MS"/>
              </a:rPr>
              <a:t>WHO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” in your plan is not only “in-charge”</a:t>
            </a:r>
          </a:p>
          <a:p>
            <a:pPr lvl="1">
              <a:spcBef>
                <a:spcPts val="0"/>
              </a:spcBef>
            </a:pPr>
            <a:r>
              <a:rPr lang="en-US" altLang="ja-JP" dirty="0">
                <a:latin typeface="Arial Unicode MS"/>
                <a:ea typeface="Arial Unicode MS"/>
                <a:cs typeface="Arial Unicode MS"/>
              </a:rPr>
              <a:t>S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haring the plan with all section staff</a:t>
            </a:r>
          </a:p>
          <a:p>
            <a:pPr>
              <a:spcBef>
                <a:spcPts val="0"/>
              </a:spcBef>
            </a:pPr>
            <a:endParaRPr lang="en-US" altLang="ja-JP" dirty="0" smtClean="0">
              <a:latin typeface="Arial Unicode MS"/>
              <a:ea typeface="Arial Unicode MS"/>
              <a:cs typeface="Arial Unicode MS"/>
            </a:endParaRPr>
          </a:p>
          <a:p>
            <a:pPr>
              <a:spcBef>
                <a:spcPts val="0"/>
              </a:spcBef>
            </a:pPr>
            <a:endParaRPr kumimoji="1" lang="en-US" altLang="ja-JP" dirty="0" smtClean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13DA-A5C0-9F45-97F5-9ADDF039F157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707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4000" dirty="0" smtClean="0">
                <a:latin typeface="Arial Rounded MT Bold"/>
                <a:ea typeface="Arial Unicode MS"/>
                <a:cs typeface="Arial Rounded MT Bold"/>
              </a:rPr>
              <a:t>Cont.</a:t>
            </a:r>
            <a:endParaRPr kumimoji="1" lang="ja-JP" altLang="en-US" sz="4000" dirty="0">
              <a:latin typeface="Arial Rounded MT Bold"/>
              <a:ea typeface="Arial Unicode MS"/>
              <a:cs typeface="Arial Rounded MT Bold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457200" y="1574800"/>
            <a:ext cx="8229600" cy="489122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altLang="ja-JP" dirty="0">
                <a:latin typeface="Arial Unicode MS"/>
                <a:ea typeface="Arial Unicode MS"/>
                <a:cs typeface="Arial Unicode MS"/>
              </a:rPr>
              <a:t>Action plan must be displayed on the notice board for staff</a:t>
            </a:r>
          </a:p>
          <a:p>
            <a:pPr lvl="1">
              <a:spcBef>
                <a:spcPts val="0"/>
              </a:spcBef>
            </a:pPr>
            <a:r>
              <a:rPr lang="en-US" altLang="ja-JP" sz="2400" dirty="0">
                <a:latin typeface="Arial Unicode MS"/>
                <a:ea typeface="Arial Unicode MS"/>
                <a:cs typeface="Arial Unicode MS"/>
              </a:rPr>
              <a:t>To remind staff of implementation of KAIZEN</a:t>
            </a:r>
          </a:p>
          <a:p>
            <a:pPr lvl="1">
              <a:spcBef>
                <a:spcPts val="0"/>
              </a:spcBef>
            </a:pPr>
            <a:r>
              <a:rPr lang="en-US" altLang="ja-JP" sz="2400" dirty="0">
                <a:latin typeface="Arial Unicode MS"/>
                <a:ea typeface="Arial Unicode MS"/>
                <a:cs typeface="Arial Unicode MS"/>
              </a:rPr>
              <a:t>To promote participatory implementation of KAIZEN</a:t>
            </a:r>
          </a:p>
          <a:p>
            <a:endParaRPr lang="en-US" altLang="ja-JP" dirty="0" smtClean="0">
              <a:latin typeface="Arial Unicode MS"/>
              <a:ea typeface="Arial Unicode MS"/>
              <a:cs typeface="Arial Unicode MS"/>
            </a:endParaRPr>
          </a:p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Conduct </a:t>
            </a:r>
            <a:r>
              <a:rPr lang="en-US" altLang="ja-JP" dirty="0">
                <a:latin typeface="Arial Unicode MS"/>
                <a:ea typeface="Arial Unicode MS"/>
                <a:cs typeface="Arial Unicode MS"/>
              </a:rPr>
              <a:t>periodical monitoring with progress checklist</a:t>
            </a:r>
          </a:p>
          <a:p>
            <a:pPr>
              <a:spcBef>
                <a:spcPts val="0"/>
              </a:spcBef>
            </a:pPr>
            <a:endParaRPr lang="en-US" altLang="ja-JP" dirty="0" smtClean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13DA-A5C0-9F45-97F5-9ADDF039F157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97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92375"/>
          </a:xfrm>
        </p:spPr>
        <p:txBody>
          <a:bodyPr>
            <a:normAutofit/>
          </a:bodyPr>
          <a:lstStyle/>
          <a:p>
            <a:r>
              <a:rPr kumimoji="1" lang="en-US" altLang="ja-JP" sz="4000" i="1" dirty="0" smtClean="0">
                <a:latin typeface="Arial Rounded MT Bold"/>
                <a:cs typeface="Arial Rounded MT Bold"/>
              </a:rPr>
              <a:t>Thank you for listening</a:t>
            </a:r>
            <a:endParaRPr kumimoji="1" lang="ja-JP" altLang="en-US" sz="4000" i="1" dirty="0">
              <a:latin typeface="Arial Rounded MT Bold"/>
              <a:cs typeface="Arial Rounded MT Bold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209867" y="35898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9736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>
                <a:latin typeface="Arial Rounded MT Bold"/>
                <a:cs typeface="Arial Rounded MT Bold"/>
              </a:rPr>
              <a:t>Objectives</a:t>
            </a:r>
            <a:r>
              <a:rPr lang="ja-JP" altLang="en-US" sz="4000" dirty="0" smtClean="0">
                <a:latin typeface="Arial Rounded MT Bold"/>
                <a:cs typeface="Arial Rounded MT Bold"/>
              </a:rPr>
              <a:t> </a:t>
            </a:r>
            <a:r>
              <a:rPr lang="en-US" altLang="ja-JP" sz="4000" dirty="0" smtClean="0">
                <a:latin typeface="Arial Rounded MT Bold"/>
                <a:cs typeface="Arial Rounded MT Bold"/>
              </a:rPr>
              <a:t>of</a:t>
            </a:r>
            <a:r>
              <a:rPr lang="ja-JP" altLang="en-US" sz="4000" dirty="0" smtClean="0">
                <a:latin typeface="Arial Rounded MT Bold"/>
                <a:cs typeface="Arial Rounded MT Bold"/>
              </a:rPr>
              <a:t> </a:t>
            </a:r>
            <a:r>
              <a:rPr lang="en-US" altLang="ja-JP" sz="4000" dirty="0" smtClean="0">
                <a:latin typeface="Arial Rounded MT Bold"/>
                <a:cs typeface="Arial Rounded MT Bold"/>
              </a:rPr>
              <a:t>the</a:t>
            </a:r>
            <a:r>
              <a:rPr lang="ja-JP" altLang="en-US" sz="4000" dirty="0" smtClean="0">
                <a:latin typeface="Arial Rounded MT Bold"/>
                <a:cs typeface="Arial Rounded MT Bold"/>
              </a:rPr>
              <a:t> </a:t>
            </a:r>
            <a:r>
              <a:rPr lang="en-US" altLang="ja-JP" sz="4000" dirty="0" smtClean="0">
                <a:latin typeface="Arial Rounded MT Bold"/>
                <a:cs typeface="Arial Rounded MT Bold"/>
              </a:rPr>
              <a:t>session</a:t>
            </a:r>
            <a:endParaRPr kumimoji="1" lang="ja-JP" altLang="en-US" sz="4000" dirty="0">
              <a:latin typeface="Arial Rounded MT Bold"/>
              <a:cs typeface="Arial Rounded MT Bold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dirty="0" smtClean="0">
                <a:latin typeface="Arial Unicode MS"/>
                <a:cs typeface="Arial Unicode MS"/>
              </a:rPr>
              <a:t>At the end of the session, trainees are able to: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altLang="ja-JP" dirty="0" smtClean="0"/>
              <a:t>Describe process of developing an action plan on the feasible countermeasures</a:t>
            </a:r>
            <a:endParaRPr lang="ja-JP" altLang="ja-JP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altLang="ja-JP" dirty="0" smtClean="0"/>
              <a:t>Describe importance of monitoring implementation progress of the feasible countermeasures</a:t>
            </a:r>
            <a:endParaRPr lang="ja-JP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smtClean="0"/>
              <a:t>Demonstrate the process of developing the action plan and monitoring checklist</a:t>
            </a:r>
            <a:r>
              <a:rPr lang="ja-JP" altLang="ja-JP" dirty="0" smtClean="0"/>
              <a:t> </a:t>
            </a:r>
            <a:endParaRPr kumimoji="1" lang="ja-JP" altLang="en-US" dirty="0">
              <a:latin typeface="Arial Unicode MS"/>
              <a:cs typeface="Arial Unicode M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6053-A104-744D-AA65-FBBF73DF7AE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113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/>
          <p:cNvSpPr txBox="1"/>
          <p:nvPr/>
        </p:nvSpPr>
        <p:spPr>
          <a:xfrm>
            <a:off x="2188007" y="4450180"/>
            <a:ext cx="454785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kumimoji="1" lang="en-US" altLang="ja-JP" sz="2000" dirty="0" smtClean="0">
                <a:latin typeface="Arial Unicode MS"/>
                <a:cs typeface="Arial Unicode MS"/>
              </a:rPr>
              <a:t>Root Cause Analysis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41804" y="6014479"/>
            <a:ext cx="454785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lang="en-US" altLang="ja-JP" sz="2000" dirty="0" smtClean="0">
                <a:latin typeface="Arial Unicode MS"/>
                <a:cs typeface="Arial Unicode MS"/>
              </a:rPr>
              <a:t>Selection of KAIZEN theme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557866" y="5262362"/>
            <a:ext cx="454785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kumimoji="1" lang="en-US" altLang="ja-JP" sz="2000" dirty="0" smtClean="0">
                <a:latin typeface="Arial Unicode MS"/>
                <a:cs typeface="Arial Unicode MS"/>
              </a:rPr>
              <a:t>Situation Analysis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920997" y="3643352"/>
            <a:ext cx="454785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lang="en-US" altLang="ja-JP" sz="2000" dirty="0" smtClean="0">
                <a:latin typeface="Arial Unicode MS"/>
                <a:cs typeface="Arial Unicode MS"/>
              </a:rPr>
              <a:t>Identification of countermeasure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241802" y="1938264"/>
            <a:ext cx="4547853" cy="538609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>
              <a:lnSpc>
                <a:spcPct val="70000"/>
              </a:lnSpc>
            </a:pPr>
            <a:r>
              <a:rPr lang="en-US" altLang="ja-JP" sz="2000" dirty="0" smtClean="0">
                <a:latin typeface="Arial Unicode MS"/>
                <a:cs typeface="Arial Unicode MS"/>
              </a:rPr>
              <a:t>Check effectiveness of countermeasure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894987" y="1194713"/>
            <a:ext cx="409661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kumimoji="1" lang="en-US" altLang="ja-JP" sz="2000" dirty="0" smtClean="0">
                <a:latin typeface="Arial Unicode MS"/>
                <a:cs typeface="Arial Unicode MS"/>
              </a:rPr>
              <a:t>Standardization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649133" y="2657226"/>
            <a:ext cx="4547853" cy="695575"/>
          </a:xfrm>
          <a:prstGeom prst="rect">
            <a:avLst/>
          </a:prstGeom>
          <a:gradFill flip="none" rotWithShape="1">
            <a:gsLst>
              <a:gs pos="100000">
                <a:srgbClr val="000090"/>
              </a:gs>
              <a:gs pos="0">
                <a:schemeClr val="accent4">
                  <a:lumMod val="75000"/>
                </a:schemeClr>
              </a:gs>
            </a:gsLst>
            <a:lin ang="0" scaled="1"/>
            <a:tileRect/>
          </a:gradFill>
        </p:spPr>
        <p:txBody>
          <a:bodyPr wrap="square" rIns="180000" rtlCol="0" anchor="ctr">
            <a:spAutoFit/>
          </a:bodyPr>
          <a:lstStyle/>
          <a:p>
            <a:pPr algn="r">
              <a:lnSpc>
                <a:spcPct val="80000"/>
              </a:lnSpc>
            </a:pPr>
            <a:r>
              <a:rPr kumimoji="1" lang="en-US" altLang="ja-JP" sz="2400" dirty="0" smtClean="0">
                <a:solidFill>
                  <a:schemeClr val="bg1"/>
                </a:solidFill>
                <a:latin typeface="Arial Unicode MS"/>
                <a:cs typeface="Arial Unicode MS"/>
              </a:rPr>
              <a:t>Implementation</a:t>
            </a:r>
            <a:r>
              <a:rPr kumimoji="1" lang="ja-JP" altLang="en-US" sz="2400" dirty="0" smtClean="0">
                <a:solidFill>
                  <a:schemeClr val="bg1"/>
                </a:solidFill>
                <a:latin typeface="Arial Unicode MS"/>
                <a:cs typeface="Arial Unicode MS"/>
              </a:rPr>
              <a:t> </a:t>
            </a:r>
            <a:r>
              <a:rPr kumimoji="1" lang="en-US" altLang="ja-JP" sz="2400" dirty="0" smtClean="0">
                <a:solidFill>
                  <a:schemeClr val="bg1"/>
                </a:solidFill>
                <a:latin typeface="Arial Unicode MS"/>
                <a:cs typeface="Arial Unicode MS"/>
              </a:rPr>
              <a:t>of</a:t>
            </a:r>
            <a:r>
              <a:rPr kumimoji="1" lang="ja-JP" altLang="en-US" sz="2400" dirty="0" smtClean="0">
                <a:solidFill>
                  <a:schemeClr val="bg1"/>
                </a:solidFill>
                <a:latin typeface="Arial Unicode MS"/>
                <a:cs typeface="Arial Unicode MS"/>
              </a:rPr>
              <a:t> </a:t>
            </a:r>
            <a:r>
              <a:rPr kumimoji="1" lang="en-US" altLang="ja-JP" sz="2400" dirty="0" smtClean="0">
                <a:solidFill>
                  <a:schemeClr val="bg1"/>
                </a:solidFill>
                <a:latin typeface="Arial Unicode MS"/>
                <a:cs typeface="Arial Unicode MS"/>
              </a:rPr>
              <a:t>countermeasure</a:t>
            </a:r>
            <a:endParaRPr kumimoji="1" lang="ja-JP" altLang="en-US" sz="2400" dirty="0">
              <a:solidFill>
                <a:schemeClr val="bg1"/>
              </a:solidFill>
              <a:latin typeface="Arial Unicode MS"/>
              <a:cs typeface="Arial Unicode M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5598" y="601132"/>
            <a:ext cx="2760133" cy="1143000"/>
          </a:xfrm>
        </p:spPr>
        <p:txBody>
          <a:bodyPr>
            <a:noAutofit/>
          </a:bodyPr>
          <a:lstStyle/>
          <a:p>
            <a:r>
              <a:rPr kumimoji="1" lang="en-US" altLang="ja-JP" sz="3600" dirty="0" smtClean="0">
                <a:latin typeface="Arial Rounded MT Bold"/>
                <a:cs typeface="Arial Rounded MT Bold"/>
              </a:rPr>
              <a:t>KAIZEN</a:t>
            </a:r>
            <a:r>
              <a:rPr kumimoji="1" lang="ja-JP" altLang="en-US" sz="3600" dirty="0" smtClean="0">
                <a:latin typeface="Arial Rounded MT Bold"/>
                <a:cs typeface="Arial Rounded MT Bold"/>
              </a:rPr>
              <a:t> </a:t>
            </a:r>
            <a:r>
              <a:rPr kumimoji="1" lang="en-US" altLang="ja-JP" sz="3600" dirty="0" smtClean="0">
                <a:latin typeface="Arial Rounded MT Bold"/>
                <a:cs typeface="Arial Rounded MT Bold"/>
              </a:rPr>
              <a:t>Process</a:t>
            </a:r>
            <a:endParaRPr kumimoji="1" lang="ja-JP" altLang="en-US" sz="3600" dirty="0">
              <a:latin typeface="Arial Rounded MT Bold"/>
              <a:cs typeface="Arial Rounded MT Bold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 flipV="1">
            <a:off x="694267" y="1236133"/>
            <a:ext cx="4131733" cy="4961468"/>
          </a:xfrm>
          <a:prstGeom prst="line">
            <a:avLst/>
          </a:prstGeom>
          <a:ln w="571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円/楕円 4"/>
          <p:cNvSpPr/>
          <p:nvPr/>
        </p:nvSpPr>
        <p:spPr>
          <a:xfrm>
            <a:off x="245534" y="5765800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S</a:t>
            </a:r>
            <a:r>
              <a:rPr kumimoji="1" lang="en-US" altLang="ja-JP" sz="1400" dirty="0" smtClean="0"/>
              <a:t>TEP</a:t>
            </a:r>
          </a:p>
          <a:p>
            <a:pPr algn="ctr"/>
            <a:r>
              <a:rPr kumimoji="1" lang="en-US" altLang="ja-JP" sz="2400" dirty="0" smtClean="0"/>
              <a:t>1</a:t>
            </a:r>
            <a:endParaRPr kumimoji="1" lang="ja-JP" altLang="en-US" sz="2400" dirty="0"/>
          </a:p>
        </p:txBody>
      </p:sp>
      <p:sp>
        <p:nvSpPr>
          <p:cNvPr id="6" name="円/楕円 5"/>
          <p:cNvSpPr/>
          <p:nvPr/>
        </p:nvSpPr>
        <p:spPr>
          <a:xfrm>
            <a:off x="905934" y="5003801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STEP</a:t>
            </a:r>
            <a:endParaRPr lang="en-US" altLang="ja-JP" sz="1400" dirty="0"/>
          </a:p>
          <a:p>
            <a:pPr algn="ctr"/>
            <a:r>
              <a:rPr kumimoji="1" lang="en-US" altLang="ja-JP" sz="2400" dirty="0" smtClean="0"/>
              <a:t>2</a:t>
            </a:r>
            <a:endParaRPr kumimoji="1" lang="ja-JP" altLang="en-US" sz="2400" dirty="0"/>
          </a:p>
        </p:txBody>
      </p:sp>
      <p:sp>
        <p:nvSpPr>
          <p:cNvPr id="8" name="円/楕円 7"/>
          <p:cNvSpPr/>
          <p:nvPr/>
        </p:nvSpPr>
        <p:spPr>
          <a:xfrm>
            <a:off x="4241802" y="931331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7</a:t>
            </a:r>
            <a:endParaRPr kumimoji="1" lang="ja-JP" altLang="en-US" sz="2400" dirty="0"/>
          </a:p>
        </p:txBody>
      </p:sp>
      <p:sp>
        <p:nvSpPr>
          <p:cNvPr id="9" name="円/楕円 8"/>
          <p:cNvSpPr/>
          <p:nvPr/>
        </p:nvSpPr>
        <p:spPr>
          <a:xfrm>
            <a:off x="3581401" y="1744132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6</a:t>
            </a:r>
            <a:endParaRPr kumimoji="1" lang="ja-JP" altLang="en-US" sz="2400" dirty="0"/>
          </a:p>
        </p:txBody>
      </p:sp>
      <p:sp>
        <p:nvSpPr>
          <p:cNvPr id="10" name="円/楕円 9"/>
          <p:cNvSpPr/>
          <p:nvPr/>
        </p:nvSpPr>
        <p:spPr>
          <a:xfrm>
            <a:off x="2904064" y="2573866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5</a:t>
            </a:r>
            <a:endParaRPr kumimoji="1" lang="ja-JP" altLang="en-US" sz="2400" dirty="0"/>
          </a:p>
        </p:txBody>
      </p:sp>
      <p:sp>
        <p:nvSpPr>
          <p:cNvPr id="11" name="円/楕円 10"/>
          <p:cNvSpPr/>
          <p:nvPr/>
        </p:nvSpPr>
        <p:spPr>
          <a:xfrm>
            <a:off x="2252131" y="3386667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4</a:t>
            </a:r>
            <a:endParaRPr kumimoji="1" lang="ja-JP" altLang="en-US" sz="2400" dirty="0"/>
          </a:p>
        </p:txBody>
      </p:sp>
      <p:sp>
        <p:nvSpPr>
          <p:cNvPr id="12" name="円/楕円 11"/>
          <p:cNvSpPr/>
          <p:nvPr/>
        </p:nvSpPr>
        <p:spPr>
          <a:xfrm>
            <a:off x="1557866" y="4182535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3</a:t>
            </a:r>
            <a:endParaRPr kumimoji="1" lang="ja-JP" altLang="en-US" sz="2400" dirty="0"/>
          </a:p>
        </p:txBody>
      </p:sp>
      <p:pic>
        <p:nvPicPr>
          <p:cNvPr id="23" name="図 22" descr="writing_with_pencil_large_400_clr_6410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2552695" y="1693333"/>
            <a:ext cx="905934" cy="1317722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13DA-A5C0-9F45-97F5-9ADDF039F15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360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9142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3600" dirty="0" smtClean="0">
                <a:latin typeface="Arial Rounded MT Bold"/>
                <a:cs typeface="Arial Rounded MT Bold"/>
              </a:rPr>
              <a:t>Process of Step 5: </a:t>
            </a:r>
            <a:br>
              <a:rPr kumimoji="1" lang="en-US" altLang="ja-JP" sz="3600" dirty="0" smtClean="0">
                <a:latin typeface="Arial Rounded MT Bold"/>
                <a:cs typeface="Arial Rounded MT Bold"/>
              </a:rPr>
            </a:br>
            <a:r>
              <a:rPr kumimoji="1" lang="en-US" altLang="ja-JP" sz="3600" dirty="0" smtClean="0">
                <a:latin typeface="Arial Rounded MT Bold"/>
                <a:cs typeface="Arial Rounded MT Bold"/>
              </a:rPr>
              <a:t>Countermeasures Implementation</a:t>
            </a:r>
            <a:endParaRPr kumimoji="1" lang="ja-JP" altLang="en-US" sz="3600" dirty="0">
              <a:latin typeface="Arial Rounded MT Bold"/>
              <a:cs typeface="Arial Rounded MT Bold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042258"/>
              </p:ext>
            </p:extLst>
          </p:nvPr>
        </p:nvGraphicFramePr>
        <p:xfrm>
          <a:off x="186267" y="1709720"/>
          <a:ext cx="2490786" cy="37270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6346"/>
                <a:gridCol w="451537"/>
                <a:gridCol w="436129"/>
                <a:gridCol w="354354"/>
                <a:gridCol w="572420"/>
              </a:tblGrid>
              <a:tr h="1347723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vert="vert270" anchor="ctr">
                    <a:lnTlToB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Importance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vert="vert27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Urgent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vert="vert27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Difficulty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vert="vert27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Total</a:t>
                      </a:r>
                      <a:endParaRPr kumimoji="1" lang="ja-JP" alt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 vert="vert27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931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en-US" altLang="ja-JP" sz="1800" baseline="0" dirty="0" smtClean="0"/>
                        <a:t> 1</a:t>
                      </a:r>
                      <a:endParaRPr kumimoji="1" lang="ja-JP" altLang="en-US" sz="1800" i="1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◎</a:t>
                      </a:r>
                      <a:endParaRPr kumimoji="1" lang="ja-JP" altLang="en-US" sz="18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◎</a:t>
                      </a:r>
                      <a:endParaRPr kumimoji="1" lang="ja-JP" altLang="en-US" sz="18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○</a:t>
                      </a:r>
                      <a:endParaRPr kumimoji="1" lang="ja-JP" altLang="en-US" sz="18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en-US" sz="1800" dirty="0" smtClean="0">
                          <a:latin typeface="+mn-lt"/>
                          <a:cs typeface="+mn-cs"/>
                        </a:rPr>
                        <a:t>13</a:t>
                      </a:r>
                      <a:endParaRPr kumimoji="1" lang="ja-JP" altLang="en-US" sz="18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</a:tr>
              <a:tr h="7931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en-US" altLang="ja-JP" sz="1800" baseline="0" dirty="0" smtClean="0"/>
                        <a:t> 2</a:t>
                      </a:r>
                      <a:endParaRPr kumimoji="1" lang="ja-JP" altLang="en-US" sz="1800" i="1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○</a:t>
                      </a:r>
                      <a:endParaRPr kumimoji="1" lang="ja-JP" altLang="en-US" sz="18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▲</a:t>
                      </a:r>
                      <a:endParaRPr kumimoji="1" lang="ja-JP" altLang="en-US" sz="18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▲</a:t>
                      </a:r>
                      <a:endParaRPr kumimoji="1" lang="ja-JP" altLang="en-US" sz="18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en-US" sz="1800" dirty="0" smtClean="0">
                          <a:latin typeface="+mn-lt"/>
                          <a:cs typeface="+mn-cs"/>
                        </a:rPr>
                        <a:t>9</a:t>
                      </a:r>
                      <a:endParaRPr kumimoji="1" lang="ja-JP" altLang="en-US" sz="18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</a:tr>
              <a:tr h="79311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CM</a:t>
                      </a:r>
                      <a:r>
                        <a:rPr kumimoji="1" lang="en-US" altLang="ja-JP" sz="1800" baseline="0" dirty="0" smtClean="0"/>
                        <a:t> 3</a:t>
                      </a:r>
                      <a:endParaRPr kumimoji="1" lang="ja-JP" altLang="en-US" sz="1800" i="1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○</a:t>
                      </a:r>
                      <a:endParaRPr kumimoji="1" lang="ja-JP" altLang="en-US" sz="18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○</a:t>
                      </a:r>
                      <a:endParaRPr kumimoji="1" lang="ja-JP" altLang="en-US" sz="18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◎</a:t>
                      </a:r>
                      <a:endParaRPr kumimoji="1" lang="ja-JP" altLang="en-US" sz="18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en-US" sz="1800" dirty="0" smtClean="0">
                          <a:latin typeface="+mn-lt"/>
                          <a:cs typeface="+mn-cs"/>
                        </a:rPr>
                        <a:t>11</a:t>
                      </a:r>
                      <a:endParaRPr kumimoji="1" lang="ja-JP" altLang="en-US" sz="1800" dirty="0">
                        <a:latin typeface="Arial Unicode MS"/>
                        <a:cs typeface="Arial Unicode M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ひし形 7"/>
          <p:cNvSpPr/>
          <p:nvPr/>
        </p:nvSpPr>
        <p:spPr>
          <a:xfrm>
            <a:off x="3458963" y="1709720"/>
            <a:ext cx="3190560" cy="1242516"/>
          </a:xfrm>
          <a:prstGeom prst="diamond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66006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Action plan development with 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5</a:t>
            </a:r>
            <a:r>
              <a:rPr kumimoji="1" lang="en-US" altLang="ja-JP" sz="1600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W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1</a:t>
            </a:r>
            <a:r>
              <a:rPr kumimoji="1" lang="en-US" altLang="ja-JP" sz="1600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H</a:t>
            </a:r>
            <a:endParaRPr kumimoji="1" lang="ja-JP" altLang="en-US" sz="1600" dirty="0">
              <a:solidFill>
                <a:srgbClr val="000000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9" name="ひし形 8"/>
          <p:cNvSpPr/>
          <p:nvPr/>
        </p:nvSpPr>
        <p:spPr>
          <a:xfrm>
            <a:off x="3477333" y="3946635"/>
            <a:ext cx="3169924" cy="926577"/>
          </a:xfrm>
          <a:prstGeom prst="diamond">
            <a:avLst/>
          </a:prstGeom>
          <a:solidFill>
            <a:srgbClr val="E6E0EC"/>
          </a:solidFill>
          <a:ln>
            <a:solidFill>
              <a:srgbClr val="66006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Implement countermeasures</a:t>
            </a:r>
            <a:endParaRPr kumimoji="1" lang="ja-JP" altLang="en-US" sz="1400" dirty="0">
              <a:solidFill>
                <a:srgbClr val="000000"/>
              </a:solidFill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11" name="直線コネクタ 10"/>
          <p:cNvCxnSpPr>
            <a:stCxn id="8" idx="2"/>
            <a:endCxn id="9" idx="0"/>
          </p:cNvCxnSpPr>
          <p:nvPr/>
        </p:nvCxnSpPr>
        <p:spPr>
          <a:xfrm>
            <a:off x="5054243" y="2952236"/>
            <a:ext cx="8052" cy="994399"/>
          </a:xfrm>
          <a:prstGeom prst="line">
            <a:avLst/>
          </a:prstGeom>
          <a:ln>
            <a:solidFill>
              <a:srgbClr val="660066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ひし形 11"/>
          <p:cNvSpPr/>
          <p:nvPr/>
        </p:nvSpPr>
        <p:spPr>
          <a:xfrm>
            <a:off x="3477333" y="5834399"/>
            <a:ext cx="3192279" cy="911715"/>
          </a:xfrm>
          <a:prstGeom prst="diamond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Check effectiveness </a:t>
            </a:r>
            <a:endParaRPr kumimoji="1" lang="ja-JP" altLang="en-US" sz="1600" dirty="0">
              <a:solidFill>
                <a:srgbClr val="000000"/>
              </a:solidFill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22" name="カギ線コネクタ 21"/>
          <p:cNvCxnSpPr/>
          <p:nvPr/>
        </p:nvCxnSpPr>
        <p:spPr>
          <a:xfrm rot="10800000" flipV="1">
            <a:off x="5096161" y="3114909"/>
            <a:ext cx="576836" cy="169277"/>
          </a:xfrm>
          <a:prstGeom prst="bentConnector3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カギ線コネクタ 22"/>
          <p:cNvCxnSpPr>
            <a:stCxn id="34" idx="1"/>
          </p:cNvCxnSpPr>
          <p:nvPr/>
        </p:nvCxnSpPr>
        <p:spPr>
          <a:xfrm rot="10800000">
            <a:off x="5096162" y="3560218"/>
            <a:ext cx="598093" cy="206135"/>
          </a:xfrm>
          <a:prstGeom prst="bentConnector3">
            <a:avLst>
              <a:gd name="adj1" fmla="val 50000"/>
            </a:avLst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5694254" y="3597075"/>
            <a:ext cx="2829521" cy="338554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ja-JP" sz="1600" i="1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Sharing action plan with QIT</a:t>
            </a:r>
            <a:endParaRPr kumimoji="1" lang="ja-JP" altLang="en-US" sz="1600" i="1" dirty="0">
              <a:solidFill>
                <a:srgbClr val="000000"/>
              </a:solidFill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36" name="カギ線コネクタ 35"/>
          <p:cNvCxnSpPr>
            <a:stCxn id="37" idx="1"/>
          </p:cNvCxnSpPr>
          <p:nvPr/>
        </p:nvCxnSpPr>
        <p:spPr>
          <a:xfrm rot="10800000">
            <a:off x="5418668" y="4839347"/>
            <a:ext cx="305131" cy="308883"/>
          </a:xfrm>
          <a:prstGeom prst="bentConnector2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5723798" y="4855841"/>
            <a:ext cx="2404202" cy="584776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1600" i="1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Monitoring progress of intervention</a:t>
            </a:r>
            <a:endParaRPr kumimoji="1" lang="ja-JP" altLang="en-US" sz="1600" i="1" dirty="0">
              <a:solidFill>
                <a:srgbClr val="000000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22976" y="1271184"/>
            <a:ext cx="2200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smtClean="0">
                <a:latin typeface="Arial Unicode MS"/>
                <a:ea typeface="Arial Unicode MS"/>
                <a:cs typeface="Arial Unicode MS"/>
              </a:rPr>
              <a:t>Step</a:t>
            </a:r>
            <a:r>
              <a:rPr lang="ja-JP" altLang="en-US" b="1" dirty="0" smtClean="0">
                <a:latin typeface="Arial Unicode MS"/>
                <a:ea typeface="Arial Unicode MS"/>
                <a:cs typeface="Arial Unicode MS"/>
              </a:rPr>
              <a:t>４</a:t>
            </a:r>
            <a:endParaRPr kumimoji="1" lang="ja-JP" altLang="en-US" b="1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523654" y="6101016"/>
            <a:ext cx="877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latin typeface="Arial Unicode MS"/>
                <a:ea typeface="Arial Unicode MS"/>
                <a:cs typeface="Arial Unicode MS"/>
              </a:rPr>
              <a:t>Step 6</a:t>
            </a:r>
            <a:endParaRPr kumimoji="1" lang="ja-JP" altLang="en-US" b="1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865363" y="1288701"/>
            <a:ext cx="3658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smtClean="0">
                <a:latin typeface="Arial Unicode MS"/>
                <a:ea typeface="Arial Unicode MS"/>
                <a:cs typeface="Arial Unicode MS"/>
              </a:rPr>
              <a:t>Step </a:t>
            </a:r>
            <a:r>
              <a:rPr lang="en-US" altLang="ja-JP" b="1" dirty="0">
                <a:latin typeface="Arial Unicode MS"/>
                <a:ea typeface="Arial Unicode MS"/>
                <a:cs typeface="Arial Unicode MS"/>
              </a:rPr>
              <a:t>5</a:t>
            </a:r>
            <a:endParaRPr kumimoji="1" lang="ja-JP" altLang="en-US" b="1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3" name="円/楕円 2"/>
          <p:cNvSpPr/>
          <p:nvPr/>
        </p:nvSpPr>
        <p:spPr>
          <a:xfrm>
            <a:off x="2161792" y="3268774"/>
            <a:ext cx="480161" cy="359175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2163026" y="4873212"/>
            <a:ext cx="480161" cy="359175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/>
          <p:nvPr/>
        </p:nvCxnSpPr>
        <p:spPr>
          <a:xfrm flipH="1">
            <a:off x="2878674" y="1335150"/>
            <a:ext cx="0" cy="527833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右矢印 6"/>
          <p:cNvSpPr/>
          <p:nvPr/>
        </p:nvSpPr>
        <p:spPr>
          <a:xfrm>
            <a:off x="2677053" y="1335150"/>
            <a:ext cx="607414" cy="354151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9" name="直線コネクタ 58"/>
          <p:cNvCxnSpPr/>
          <p:nvPr/>
        </p:nvCxnSpPr>
        <p:spPr>
          <a:xfrm flipH="1">
            <a:off x="2878674" y="5522088"/>
            <a:ext cx="580812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右矢印 61"/>
          <p:cNvSpPr/>
          <p:nvPr/>
        </p:nvSpPr>
        <p:spPr>
          <a:xfrm rot="5400000">
            <a:off x="4792453" y="5308729"/>
            <a:ext cx="607414" cy="354151"/>
          </a:xfrm>
          <a:prstGeom prst="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672997" y="2845555"/>
            <a:ext cx="2455003" cy="584776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1600" i="1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Sharing action plan with section staff</a:t>
            </a:r>
            <a:endParaRPr kumimoji="1" lang="ja-JP" altLang="en-US" sz="1600" i="1" dirty="0">
              <a:solidFill>
                <a:srgbClr val="000000"/>
              </a:solidFill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5" name="直線矢印コネクタ 4"/>
          <p:cNvCxnSpPr>
            <a:stCxn id="20" idx="7"/>
          </p:cNvCxnSpPr>
          <p:nvPr/>
        </p:nvCxnSpPr>
        <p:spPr>
          <a:xfrm flipV="1">
            <a:off x="2572869" y="2438400"/>
            <a:ext cx="1715481" cy="2487412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>
            <a:stCxn id="3" idx="6"/>
          </p:cNvCxnSpPr>
          <p:nvPr/>
        </p:nvCxnSpPr>
        <p:spPr>
          <a:xfrm flipV="1">
            <a:off x="2641953" y="2286000"/>
            <a:ext cx="1388180" cy="1162362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13DA-A5C0-9F45-97F5-9ADDF039F15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087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sz="3600" dirty="0" smtClean="0">
                <a:latin typeface="Arial Rounded MT Bold"/>
                <a:ea typeface="Arial Unicode MS"/>
                <a:cs typeface="Arial Rounded MT Bold"/>
              </a:rPr>
              <a:t>Cont.</a:t>
            </a:r>
            <a:endParaRPr kumimoji="1" lang="ja-JP" altLang="en-US" sz="3600" dirty="0">
              <a:latin typeface="Arial Rounded MT Bold"/>
              <a:ea typeface="Arial Unicode MS"/>
              <a:cs typeface="Arial Rounded MT Bold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800" dirty="0" smtClean="0">
                <a:latin typeface="Arial Unicode MS"/>
                <a:ea typeface="Arial Unicode MS"/>
                <a:cs typeface="Arial Unicode MS"/>
              </a:rPr>
              <a:t>Implement </a:t>
            </a:r>
            <a:r>
              <a:rPr lang="en-US" altLang="ja-JP" sz="2800" b="1" dirty="0" smtClean="0">
                <a:solidFill>
                  <a:srgbClr val="0000FF"/>
                </a:solidFill>
                <a:latin typeface="Arial Unicode MS"/>
                <a:ea typeface="Arial Unicode MS"/>
                <a:cs typeface="Arial Unicode MS"/>
              </a:rPr>
              <a:t>ALL</a:t>
            </a:r>
            <a:r>
              <a:rPr kumimoji="1" lang="en-US" altLang="ja-JP" sz="2800" dirty="0" smtClean="0">
                <a:latin typeface="Arial Unicode MS"/>
                <a:ea typeface="Arial Unicode MS"/>
                <a:cs typeface="Arial Unicode MS"/>
              </a:rPr>
              <a:t> the countermeasures identified as feasible measures in Step 4</a:t>
            </a:r>
          </a:p>
          <a:p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Develop an action plan and possible to complete the countermeasures within </a:t>
            </a:r>
            <a:r>
              <a:rPr lang="en-US" altLang="ja-JP" sz="2800" dirty="0" smtClean="0">
                <a:solidFill>
                  <a:srgbClr val="0000FF"/>
                </a:solidFill>
                <a:latin typeface="Arial Unicode MS"/>
                <a:ea typeface="Arial Unicode MS"/>
                <a:cs typeface="Arial Unicode MS"/>
              </a:rPr>
              <a:t>one to three months</a:t>
            </a:r>
          </a:p>
          <a:p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Share the action plan with:</a:t>
            </a:r>
          </a:p>
          <a:p>
            <a:pPr lvl="1"/>
            <a:r>
              <a:rPr lang="en-US" altLang="ja-JP" sz="2400" dirty="0">
                <a:latin typeface="Arial Unicode MS"/>
                <a:ea typeface="Arial Unicode MS"/>
                <a:cs typeface="Arial Unicode MS"/>
              </a:rPr>
              <a:t>A</a:t>
            </a:r>
            <a:r>
              <a:rPr lang="en-US" altLang="ja-JP" sz="2400" dirty="0" smtClean="0">
                <a:latin typeface="Arial Unicode MS"/>
                <a:ea typeface="Arial Unicode MS"/>
                <a:cs typeface="Arial Unicode MS"/>
              </a:rPr>
              <a:t>ll section staff (Participatory implementation)</a:t>
            </a:r>
          </a:p>
          <a:p>
            <a:pPr lvl="1"/>
            <a:r>
              <a:rPr lang="en-US" altLang="ja-JP" sz="2400" dirty="0" smtClean="0">
                <a:latin typeface="Arial Unicode MS"/>
                <a:ea typeface="Arial Unicode MS"/>
                <a:cs typeface="Arial Unicode MS"/>
              </a:rPr>
              <a:t>QIT (Seek technical inputs)</a:t>
            </a:r>
          </a:p>
          <a:p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Monitor progress of implementation of the countermeasures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13DA-A5C0-9F45-97F5-9ADDF039F15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297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右矢印 10"/>
          <p:cNvSpPr/>
          <p:nvPr/>
        </p:nvSpPr>
        <p:spPr>
          <a:xfrm>
            <a:off x="158909" y="5290403"/>
            <a:ext cx="8788400" cy="396949"/>
          </a:xfrm>
          <a:prstGeom prst="rightArrow">
            <a:avLst>
              <a:gd name="adj1" fmla="val 29524"/>
              <a:gd name="adj2" fmla="val 50000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01424"/>
            <a:ext cx="7772400" cy="1220976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Arial Rounded MT Bold"/>
                <a:ea typeface="Arial Unicode MS"/>
                <a:cs typeface="Arial Rounded MT Bold"/>
              </a:rPr>
              <a:t>Time allocation for Step 5</a:t>
            </a:r>
            <a:endParaRPr kumimoji="1" lang="ja-JP" altLang="en-US" sz="4000" dirty="0">
              <a:latin typeface="Arial Rounded MT Bold"/>
              <a:cs typeface="Arial Rounded MT Bold"/>
            </a:endParaRPr>
          </a:p>
        </p:txBody>
      </p:sp>
      <p:sp>
        <p:nvSpPr>
          <p:cNvPr id="5" name="直方体 4"/>
          <p:cNvSpPr/>
          <p:nvPr/>
        </p:nvSpPr>
        <p:spPr>
          <a:xfrm>
            <a:off x="492702" y="3565449"/>
            <a:ext cx="1511272" cy="2121901"/>
          </a:xfrm>
          <a:prstGeom prst="cub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latin typeface="Arial Unicode MS"/>
                <a:ea typeface="Arial Unicode MS"/>
                <a:cs typeface="Arial Unicode MS"/>
              </a:rPr>
              <a:t>KAIZEN Process</a:t>
            </a:r>
          </a:p>
          <a:p>
            <a:pPr algn="ctr"/>
            <a:r>
              <a:rPr lang="en-US" altLang="ja-JP" sz="1600" dirty="0" smtClean="0">
                <a:latin typeface="Arial Unicode MS"/>
                <a:ea typeface="Arial Unicode MS"/>
                <a:cs typeface="Arial Unicode MS"/>
              </a:rPr>
              <a:t>Step 1</a:t>
            </a:r>
          </a:p>
          <a:p>
            <a:pPr algn="ctr"/>
            <a:r>
              <a:rPr kumimoji="1" lang="en-US" altLang="ja-JP" sz="1600" dirty="0" smtClean="0">
                <a:latin typeface="Arial Unicode MS"/>
                <a:ea typeface="Arial Unicode MS"/>
                <a:cs typeface="Arial Unicode MS"/>
              </a:rPr>
              <a:t>Step 2</a:t>
            </a:r>
            <a:endParaRPr kumimoji="1" lang="ja-JP" altLang="en-US" sz="16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6" name="直方体 5"/>
          <p:cNvSpPr/>
          <p:nvPr/>
        </p:nvSpPr>
        <p:spPr>
          <a:xfrm>
            <a:off x="1754440" y="3565449"/>
            <a:ext cx="1511272" cy="2121901"/>
          </a:xfrm>
          <a:prstGeom prst="cub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latin typeface="Arial Unicode MS"/>
                <a:ea typeface="Arial Unicode MS"/>
                <a:cs typeface="Arial Unicode MS"/>
              </a:rPr>
              <a:t>KAIZEN Process</a:t>
            </a:r>
          </a:p>
          <a:p>
            <a:pPr algn="ctr"/>
            <a:r>
              <a:rPr lang="en-US" altLang="ja-JP" sz="1600" dirty="0">
                <a:latin typeface="Arial Unicode MS"/>
                <a:ea typeface="Arial Unicode MS"/>
                <a:cs typeface="Arial Unicode MS"/>
              </a:rPr>
              <a:t>Step </a:t>
            </a:r>
            <a:r>
              <a:rPr lang="en-US" altLang="ja-JP" sz="1600" dirty="0" smtClean="0">
                <a:latin typeface="Arial Unicode MS"/>
                <a:ea typeface="Arial Unicode MS"/>
                <a:cs typeface="Arial Unicode MS"/>
              </a:rPr>
              <a:t>3</a:t>
            </a:r>
            <a:endParaRPr lang="en-US" altLang="ja-JP" sz="1600" dirty="0">
              <a:latin typeface="Arial Unicode MS"/>
              <a:ea typeface="Arial Unicode MS"/>
              <a:cs typeface="Arial Unicode MS"/>
            </a:endParaRPr>
          </a:p>
          <a:p>
            <a:pPr algn="ctr"/>
            <a:r>
              <a:rPr lang="en-US" altLang="ja-JP" sz="1600" dirty="0">
                <a:latin typeface="Arial Unicode MS"/>
                <a:ea typeface="Arial Unicode MS"/>
                <a:cs typeface="Arial Unicode MS"/>
              </a:rPr>
              <a:t>Step </a:t>
            </a:r>
            <a:r>
              <a:rPr lang="en-US" altLang="ja-JP" sz="1600" dirty="0" smtClean="0">
                <a:latin typeface="Arial Unicode MS"/>
                <a:ea typeface="Arial Unicode MS"/>
                <a:cs typeface="Arial Unicode MS"/>
              </a:rPr>
              <a:t>4</a:t>
            </a:r>
            <a:endParaRPr lang="ja-JP" altLang="en-US" sz="16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7" name="直方体 6"/>
          <p:cNvSpPr/>
          <p:nvPr/>
        </p:nvSpPr>
        <p:spPr>
          <a:xfrm>
            <a:off x="3041837" y="3565449"/>
            <a:ext cx="1511272" cy="2121901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latin typeface="Arial Unicode MS"/>
                <a:ea typeface="Arial Unicode MS"/>
                <a:cs typeface="Arial Unicode MS"/>
              </a:rPr>
              <a:t>KAIZEN Process</a:t>
            </a:r>
          </a:p>
          <a:p>
            <a:pPr algn="ctr"/>
            <a:r>
              <a:rPr lang="en-US" altLang="ja-JP" sz="1600" b="1" dirty="0">
                <a:latin typeface="Arial Unicode MS"/>
                <a:ea typeface="Arial Unicode MS"/>
                <a:cs typeface="Arial Unicode MS"/>
              </a:rPr>
              <a:t>Step </a:t>
            </a:r>
            <a:r>
              <a:rPr lang="en-US" altLang="ja-JP" sz="1600" b="1" dirty="0" smtClean="0">
                <a:latin typeface="Arial Unicode MS"/>
                <a:ea typeface="Arial Unicode MS"/>
                <a:cs typeface="Arial Unicode MS"/>
              </a:rPr>
              <a:t>5</a:t>
            </a:r>
            <a:endParaRPr lang="en-US" altLang="ja-JP" sz="1600" b="1" dirty="0">
              <a:latin typeface="Arial Unicode MS"/>
              <a:ea typeface="Arial Unicode MS"/>
              <a:cs typeface="Arial Unicode MS"/>
            </a:endParaRPr>
          </a:p>
          <a:p>
            <a:pPr algn="ctr"/>
            <a:endParaRPr kumimoji="1" lang="ja-JP" altLang="en-US" sz="1600" b="1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8" name="直方体 7"/>
          <p:cNvSpPr/>
          <p:nvPr/>
        </p:nvSpPr>
        <p:spPr>
          <a:xfrm>
            <a:off x="4309907" y="3565449"/>
            <a:ext cx="1511272" cy="2121901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latin typeface="Arial Unicode MS"/>
                <a:ea typeface="Arial Unicode MS"/>
                <a:cs typeface="Arial Unicode MS"/>
              </a:rPr>
              <a:t>KAIZEN Process</a:t>
            </a:r>
          </a:p>
          <a:p>
            <a:pPr algn="ctr"/>
            <a:r>
              <a:rPr lang="en-US" altLang="ja-JP" sz="1600" b="1" dirty="0">
                <a:latin typeface="Arial Unicode MS"/>
                <a:ea typeface="Arial Unicode MS"/>
                <a:cs typeface="Arial Unicode MS"/>
              </a:rPr>
              <a:t>Step </a:t>
            </a:r>
            <a:r>
              <a:rPr lang="en-US" altLang="ja-JP" sz="1600" b="1" dirty="0" smtClean="0">
                <a:latin typeface="Arial Unicode MS"/>
                <a:ea typeface="Arial Unicode MS"/>
                <a:cs typeface="Arial Unicode MS"/>
              </a:rPr>
              <a:t>5</a:t>
            </a:r>
            <a:endParaRPr lang="en-US" altLang="ja-JP" sz="1600" b="1" dirty="0">
              <a:latin typeface="Arial Unicode MS"/>
              <a:ea typeface="Arial Unicode MS"/>
              <a:cs typeface="Arial Unicode MS"/>
            </a:endParaRPr>
          </a:p>
          <a:p>
            <a:pPr algn="ctr"/>
            <a:endParaRPr lang="en-US" altLang="ja-JP" b="1" dirty="0"/>
          </a:p>
        </p:txBody>
      </p:sp>
      <p:sp>
        <p:nvSpPr>
          <p:cNvPr id="9" name="直方体 8"/>
          <p:cNvSpPr/>
          <p:nvPr/>
        </p:nvSpPr>
        <p:spPr>
          <a:xfrm>
            <a:off x="5610132" y="3565449"/>
            <a:ext cx="1511272" cy="2121901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latin typeface="Arial Unicode MS"/>
                <a:ea typeface="Arial Unicode MS"/>
                <a:cs typeface="Arial Unicode MS"/>
              </a:rPr>
              <a:t>KAIZEN Process</a:t>
            </a:r>
          </a:p>
          <a:p>
            <a:pPr algn="ctr"/>
            <a:r>
              <a:rPr lang="en-US" altLang="ja-JP" sz="1600" b="1" dirty="0">
                <a:latin typeface="Arial Unicode MS"/>
                <a:ea typeface="Arial Unicode MS"/>
                <a:cs typeface="Arial Unicode MS"/>
              </a:rPr>
              <a:t>Step 5</a:t>
            </a:r>
          </a:p>
          <a:p>
            <a:pPr algn="ctr"/>
            <a:endParaRPr lang="en-US" altLang="ja-JP" b="1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0" name="直方体 9"/>
          <p:cNvSpPr/>
          <p:nvPr/>
        </p:nvSpPr>
        <p:spPr>
          <a:xfrm>
            <a:off x="6922399" y="3565451"/>
            <a:ext cx="1511272" cy="2121901"/>
          </a:xfrm>
          <a:prstGeom prst="cub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latin typeface="Arial Unicode MS"/>
                <a:ea typeface="Arial Unicode MS"/>
                <a:cs typeface="Arial Unicode MS"/>
              </a:rPr>
              <a:t>KAIZEN Process</a:t>
            </a:r>
          </a:p>
          <a:p>
            <a:pPr algn="ctr"/>
            <a:r>
              <a:rPr lang="en-US" altLang="ja-JP" sz="1600" dirty="0">
                <a:latin typeface="Arial Unicode MS"/>
                <a:ea typeface="Arial Unicode MS"/>
                <a:cs typeface="Arial Unicode MS"/>
              </a:rPr>
              <a:t>Step </a:t>
            </a:r>
            <a:r>
              <a:rPr lang="en-US" altLang="ja-JP" sz="1600" dirty="0" smtClean="0">
                <a:latin typeface="Arial Unicode MS"/>
                <a:ea typeface="Arial Unicode MS"/>
                <a:cs typeface="Arial Unicode MS"/>
              </a:rPr>
              <a:t>6</a:t>
            </a:r>
          </a:p>
          <a:p>
            <a:pPr algn="ctr"/>
            <a:r>
              <a:rPr lang="en-US" altLang="ja-JP" sz="1600" dirty="0">
                <a:latin typeface="Arial Unicode MS"/>
                <a:ea typeface="Arial Unicode MS"/>
                <a:cs typeface="Arial Unicode MS"/>
              </a:rPr>
              <a:t>Step 7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00595" y="1464537"/>
            <a:ext cx="825233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Remember “proper time allocation” for whole process of KAIZEN </a:t>
            </a:r>
            <a:r>
              <a:rPr lang="en-US" altLang="en-US" sz="2800" dirty="0" smtClean="0">
                <a:latin typeface="Arial Unicode MS"/>
                <a:ea typeface="Arial Unicode MS"/>
                <a:cs typeface="Arial Unicode MS"/>
              </a:rPr>
              <a:t>is </a:t>
            </a:r>
            <a:r>
              <a:rPr lang="en-US" altLang="ja-JP" sz="2800" u="sng" dirty="0" smtClean="0">
                <a:latin typeface="Arial Unicode MS"/>
                <a:ea typeface="Arial Unicode MS"/>
                <a:cs typeface="Arial Unicode MS"/>
              </a:rPr>
              <a:t>maximum</a:t>
            </a:r>
            <a:r>
              <a:rPr kumimoji="1" lang="ja-JP" altLang="en-US" sz="2800" u="sng" dirty="0" smtClean="0">
                <a:latin typeface="Arial Unicode MS"/>
                <a:ea typeface="Arial Unicode MS"/>
                <a:cs typeface="Arial Unicode MS"/>
              </a:rPr>
              <a:t>６</a:t>
            </a:r>
            <a:r>
              <a:rPr kumimoji="1" lang="en-US" altLang="ja-JP" sz="2800" u="sng" dirty="0" smtClean="0">
                <a:latin typeface="Arial Unicode MS"/>
                <a:ea typeface="Arial Unicode MS"/>
                <a:cs typeface="Arial Unicode MS"/>
              </a:rPr>
              <a:t>months</a:t>
            </a:r>
          </a:p>
          <a:p>
            <a:pPr marL="342900" indent="-342900">
              <a:buFont typeface="Arial"/>
              <a:buChar char="•"/>
            </a:pPr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Implementation</a:t>
            </a:r>
            <a:r>
              <a:rPr lang="ja-JP" altLang="en-US" sz="28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of</a:t>
            </a:r>
            <a:r>
              <a:rPr lang="ja-JP" altLang="en-US" sz="28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countermeasure</a:t>
            </a:r>
            <a:r>
              <a:rPr lang="ja-JP" altLang="en-US" sz="28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must</a:t>
            </a:r>
            <a:r>
              <a:rPr lang="ja-JP" altLang="en-US" sz="28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be</a:t>
            </a:r>
            <a:r>
              <a:rPr lang="ja-JP" altLang="en-US" sz="28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done</a:t>
            </a:r>
            <a:r>
              <a:rPr lang="ja-JP" altLang="en-US" sz="28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within</a:t>
            </a:r>
            <a:r>
              <a:rPr lang="ja-JP" altLang="en-US" sz="28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sz="2800" dirty="0" smtClean="0">
                <a:solidFill>
                  <a:srgbClr val="0000FF"/>
                </a:solidFill>
                <a:latin typeface="Arial Unicode MS"/>
                <a:ea typeface="Arial Unicode MS"/>
                <a:cs typeface="Arial Unicode MS"/>
              </a:rPr>
              <a:t>2-3</a:t>
            </a:r>
            <a:r>
              <a:rPr lang="ja-JP" altLang="en-US" sz="2800" dirty="0" smtClean="0">
                <a:solidFill>
                  <a:srgbClr val="0000FF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sz="2800" dirty="0" smtClean="0">
                <a:solidFill>
                  <a:srgbClr val="0000FF"/>
                </a:solidFill>
                <a:latin typeface="Arial Unicode MS"/>
                <a:ea typeface="Arial Unicode MS"/>
                <a:cs typeface="Arial Unicode MS"/>
              </a:rPr>
              <a:t>months</a:t>
            </a:r>
            <a:endParaRPr kumimoji="1" lang="ja-JP" altLang="en-US" sz="2800" dirty="0">
              <a:solidFill>
                <a:srgbClr val="0000FF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78322" y="6225516"/>
            <a:ext cx="145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latin typeface="Arial Unicode MS"/>
                <a:cs typeface="Arial Unicode MS"/>
              </a:rPr>
              <a:t>2 months</a:t>
            </a:r>
            <a:endParaRPr kumimoji="1" lang="ja-JP" altLang="en-US" sz="2400" b="1" dirty="0">
              <a:latin typeface="Arial Unicode MS"/>
              <a:cs typeface="Arial Unicode M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973231" y="6225516"/>
            <a:ext cx="1895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2 - 3</a:t>
            </a:r>
            <a:r>
              <a:rPr kumimoji="1" lang="en-US" altLang="ja-JP" sz="2400" b="1" dirty="0" smtClean="0">
                <a:latin typeface="Arial Unicode MS"/>
                <a:cs typeface="Arial Unicode MS"/>
              </a:rPr>
              <a:t> months</a:t>
            </a:r>
            <a:endParaRPr kumimoji="1" lang="ja-JP" altLang="en-US" sz="2400" b="1" dirty="0">
              <a:latin typeface="Arial Unicode MS"/>
              <a:cs typeface="Arial Unicode MS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874058" y="6221293"/>
            <a:ext cx="1296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dirty="0">
                <a:latin typeface="Arial Unicode MS"/>
                <a:cs typeface="Arial Unicode MS"/>
              </a:rPr>
              <a:t>1</a:t>
            </a:r>
            <a:r>
              <a:rPr kumimoji="1" lang="en-US" altLang="ja-JP" sz="2400" b="1" dirty="0" smtClean="0">
                <a:latin typeface="Arial Unicode MS"/>
                <a:cs typeface="Arial Unicode MS"/>
              </a:rPr>
              <a:t> month</a:t>
            </a:r>
            <a:endParaRPr kumimoji="1" lang="ja-JP" altLang="en-US" sz="2400" b="1" dirty="0">
              <a:latin typeface="Arial Unicode MS"/>
              <a:cs typeface="Arial Unicode MS"/>
            </a:endParaRPr>
          </a:p>
        </p:txBody>
      </p:sp>
      <p:sp>
        <p:nvSpPr>
          <p:cNvPr id="14" name="左中かっこ 13"/>
          <p:cNvSpPr/>
          <p:nvPr/>
        </p:nvSpPr>
        <p:spPr>
          <a:xfrm rot="16200000">
            <a:off x="1474381" y="4815375"/>
            <a:ext cx="456473" cy="2419831"/>
          </a:xfrm>
          <a:prstGeom prst="lef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左中かっこ 19"/>
          <p:cNvSpPr/>
          <p:nvPr/>
        </p:nvSpPr>
        <p:spPr>
          <a:xfrm rot="16200000">
            <a:off x="4687815" y="4151075"/>
            <a:ext cx="456473" cy="3748430"/>
          </a:xfrm>
          <a:prstGeom prst="lef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左中かっこ 23"/>
          <p:cNvSpPr/>
          <p:nvPr/>
        </p:nvSpPr>
        <p:spPr>
          <a:xfrm rot="16200000">
            <a:off x="7299120" y="5449883"/>
            <a:ext cx="456473" cy="1209915"/>
          </a:xfrm>
          <a:prstGeom prst="lef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7A613DA-A5C0-9F45-97F5-9ADDF039F15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417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sz="4000" dirty="0" smtClean="0">
                <a:latin typeface="Arial Rounded MT Bold"/>
                <a:ea typeface="Arial Unicode MS"/>
                <a:cs typeface="Arial Rounded MT Bold"/>
              </a:rPr>
              <a:t>Benefit of development of </a:t>
            </a:r>
            <a:br>
              <a:rPr kumimoji="1" lang="en-US" altLang="ja-JP" sz="4000" dirty="0" smtClean="0">
                <a:latin typeface="Arial Rounded MT Bold"/>
                <a:ea typeface="Arial Unicode MS"/>
                <a:cs typeface="Arial Rounded MT Bold"/>
              </a:rPr>
            </a:br>
            <a:r>
              <a:rPr kumimoji="1" lang="en-US" altLang="ja-JP" sz="4000" dirty="0" smtClean="0">
                <a:latin typeface="Arial Rounded MT Bold"/>
                <a:ea typeface="Arial Unicode MS"/>
                <a:cs typeface="Arial Rounded MT Bold"/>
              </a:rPr>
              <a:t>action</a:t>
            </a:r>
            <a:r>
              <a:rPr kumimoji="1" lang="ja-JP" altLang="en-US" sz="4000" dirty="0" smtClean="0">
                <a:latin typeface="Arial Rounded MT Bold"/>
                <a:ea typeface="Arial Unicode MS"/>
                <a:cs typeface="Arial Rounded MT Bold"/>
              </a:rPr>
              <a:t> </a:t>
            </a:r>
            <a:r>
              <a:rPr kumimoji="1" lang="en-US" altLang="ja-JP" sz="4000" dirty="0" smtClean="0">
                <a:latin typeface="Arial Rounded MT Bold"/>
                <a:ea typeface="Arial Unicode MS"/>
                <a:cs typeface="Arial Rounded MT Bold"/>
              </a:rPr>
              <a:t>plan</a:t>
            </a:r>
            <a:endParaRPr kumimoji="1" lang="ja-JP" altLang="en-US" sz="4000" dirty="0">
              <a:latin typeface="Arial Rounded MT Bold"/>
              <a:ea typeface="Arial Unicode MS"/>
              <a:cs typeface="Arial Rounded MT Bold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457200" y="1591733"/>
            <a:ext cx="8229600" cy="45344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Developing a action plan with “5W1H” will be of benefit to;</a:t>
            </a:r>
          </a:p>
          <a:p>
            <a:pPr lvl="1"/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Define detailed actions to implement the countermeasures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with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“5W1H”</a:t>
            </a:r>
          </a:p>
          <a:p>
            <a:pPr lvl="1">
              <a:lnSpc>
                <a:spcPts val="3880"/>
              </a:lnSpc>
              <a:spcBef>
                <a:spcPts val="0"/>
              </a:spcBef>
            </a:pPr>
            <a:r>
              <a:rPr kumimoji="1" lang="en-US" altLang="ja-JP" dirty="0" smtClean="0">
                <a:latin typeface="Arial Unicode MS"/>
                <a:ea typeface="Arial Unicode MS"/>
                <a:cs typeface="Arial Unicode MS"/>
              </a:rPr>
              <a:t>Improve communication among section staff</a:t>
            </a:r>
          </a:p>
          <a:p>
            <a:pPr lvl="1">
              <a:lnSpc>
                <a:spcPts val="3880"/>
              </a:lnSpc>
              <a:spcBef>
                <a:spcPts val="0"/>
              </a:spcBef>
            </a:pPr>
            <a:r>
              <a:rPr kumimoji="1" lang="en-US" altLang="ja-JP" dirty="0" smtClean="0">
                <a:latin typeface="Arial Unicode MS"/>
                <a:ea typeface="Arial Unicode MS"/>
                <a:cs typeface="Arial Unicode MS"/>
              </a:rPr>
              <a:t>Unify the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sense of purpose</a:t>
            </a:r>
            <a:r>
              <a:rPr kumimoji="1" lang="en-US" altLang="ja-JP" dirty="0" smtClean="0">
                <a:latin typeface="Arial Unicode MS"/>
                <a:ea typeface="Arial Unicode MS"/>
                <a:cs typeface="Arial Unicode MS"/>
              </a:rPr>
              <a:t> of the staff in implementation of KAIZEN</a:t>
            </a:r>
          </a:p>
          <a:p>
            <a:pPr lvl="1">
              <a:lnSpc>
                <a:spcPts val="3880"/>
              </a:lnSpc>
              <a:spcBef>
                <a:spcPts val="0"/>
              </a:spcBef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Simplify a progress monitoring </a:t>
            </a:r>
            <a:endParaRPr kumimoji="1" lang="ja-JP" altLang="en-US" sz="32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13DA-A5C0-9F45-97F5-9ADDF039F15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783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0414" y="287868"/>
            <a:ext cx="8498786" cy="1075652"/>
          </a:xfrm>
        </p:spPr>
        <p:txBody>
          <a:bodyPr>
            <a:noAutofit/>
          </a:bodyPr>
          <a:lstStyle/>
          <a:p>
            <a:r>
              <a:rPr lang="en-US" altLang="ja-JP" sz="3600" dirty="0" smtClean="0">
                <a:latin typeface="Arial Rounded MT Bold"/>
                <a:ea typeface="Arial Unicode MS"/>
                <a:cs typeface="Arial Rounded MT Bold"/>
              </a:rPr>
              <a:t>Clarification of “5W1H”</a:t>
            </a:r>
            <a:endParaRPr kumimoji="1" lang="ja-JP" altLang="en-US" sz="3600" dirty="0">
              <a:latin typeface="Arial Rounded MT Bold"/>
              <a:cs typeface="Arial Rounded MT Bold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508138"/>
              </p:ext>
            </p:extLst>
          </p:nvPr>
        </p:nvGraphicFramePr>
        <p:xfrm>
          <a:off x="270932" y="1395800"/>
          <a:ext cx="8619067" cy="5231827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782831"/>
                <a:gridCol w="3872904"/>
                <a:gridCol w="2963332"/>
              </a:tblGrid>
              <a:tr h="49104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“5W1H”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rgbClr val="000000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Clarification</a:t>
                      </a:r>
                      <a:endParaRPr kumimoji="1" lang="ja-JP" altLang="en-US" sz="2000" dirty="0">
                        <a:solidFill>
                          <a:srgbClr val="000000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rgbClr val="000000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Example</a:t>
                      </a:r>
                      <a:endParaRPr kumimoji="1" lang="ja-JP" altLang="en-US" sz="2000" dirty="0">
                        <a:solidFill>
                          <a:srgbClr val="000000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08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Why?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>
                          <a:latin typeface="Arial Unicode MS"/>
                          <a:ea typeface="Arial Unicode MS"/>
                          <a:cs typeface="Arial Unicode MS"/>
                        </a:rPr>
                        <a:t>Why</a:t>
                      </a:r>
                      <a:r>
                        <a:rPr kumimoji="1" lang="en-US" altLang="ja-JP" baseline="0" dirty="0" smtClean="0">
                          <a:latin typeface="Arial Unicode MS"/>
                          <a:ea typeface="Arial Unicode MS"/>
                          <a:cs typeface="Arial Unicode MS"/>
                        </a:rPr>
                        <a:t> we need to take this countermeasure</a:t>
                      </a:r>
                      <a:endParaRPr kumimoji="1" lang="ja-JP" altLang="en-US" dirty="0" smtClean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i="1" dirty="0" smtClean="0">
                          <a:latin typeface="Arial Unicode MS"/>
                          <a:ea typeface="Arial Unicode MS"/>
                          <a:cs typeface="Arial Unicode MS"/>
                        </a:rPr>
                        <a:t>To</a:t>
                      </a:r>
                      <a:r>
                        <a:rPr kumimoji="1" lang="en-US" altLang="ja-JP" i="1" baseline="0" dirty="0" smtClean="0">
                          <a:latin typeface="Arial Unicode MS"/>
                          <a:ea typeface="Arial Unicode MS"/>
                          <a:cs typeface="Arial Unicode MS"/>
                        </a:rPr>
                        <a:t> strengthen stock management of medicines</a:t>
                      </a:r>
                      <a:endParaRPr kumimoji="1" lang="ja-JP" altLang="en-US" i="1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57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Who?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latin typeface="Arial Unicode MS"/>
                          <a:ea typeface="Arial Unicode MS"/>
                          <a:cs typeface="Arial Unicode MS"/>
                        </a:rPr>
                        <a:t>Who is the responsible person of the countermeasure</a:t>
                      </a:r>
                      <a:endParaRPr kumimoji="1" lang="ja-JP" altLang="en-US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i="1" dirty="0" smtClean="0">
                          <a:latin typeface="Arial Unicode MS"/>
                          <a:ea typeface="Arial Unicode MS"/>
                          <a:cs typeface="Arial Unicode MS"/>
                        </a:rPr>
                        <a:t>Ward in-charge and KAIEN team</a:t>
                      </a:r>
                      <a:endParaRPr kumimoji="1" lang="ja-JP" altLang="en-US" i="1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57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When?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latin typeface="Arial Unicode MS"/>
                          <a:ea typeface="Arial Unicode MS"/>
                          <a:cs typeface="Arial Unicode MS"/>
                        </a:rPr>
                        <a:t>Timing or period (deadline) of the countermeasure</a:t>
                      </a:r>
                      <a:endParaRPr kumimoji="1" lang="ja-JP" altLang="en-US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i="1" dirty="0" smtClean="0">
                          <a:latin typeface="Arial Unicode MS"/>
                          <a:ea typeface="Arial Unicode MS"/>
                          <a:cs typeface="Arial Unicode MS"/>
                        </a:rPr>
                        <a:t>By</a:t>
                      </a:r>
                      <a:r>
                        <a:rPr kumimoji="1" lang="en-US" altLang="ja-JP" i="1" baseline="0" dirty="0" smtClean="0">
                          <a:latin typeface="Arial Unicode MS"/>
                          <a:ea typeface="Arial Unicode MS"/>
                          <a:cs typeface="Arial Unicode MS"/>
                        </a:rPr>
                        <a:t> 27</a:t>
                      </a:r>
                      <a:r>
                        <a:rPr kumimoji="1" lang="en-US" altLang="ja-JP" i="1" baseline="30000" dirty="0" smtClean="0">
                          <a:latin typeface="Arial Unicode MS"/>
                          <a:ea typeface="Arial Unicode MS"/>
                          <a:cs typeface="Arial Unicode MS"/>
                        </a:rPr>
                        <a:t>th</a:t>
                      </a:r>
                      <a:r>
                        <a:rPr kumimoji="1" lang="en-US" altLang="ja-JP" i="1" baseline="0" dirty="0" smtClean="0">
                          <a:latin typeface="Arial Unicode MS"/>
                          <a:ea typeface="Arial Unicode MS"/>
                          <a:cs typeface="Arial Unicode MS"/>
                        </a:rPr>
                        <a:t> of October 2015</a:t>
                      </a:r>
                      <a:endParaRPr kumimoji="1" lang="ja-JP" altLang="en-US" i="1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57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Where?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latin typeface="Arial Unicode MS"/>
                          <a:ea typeface="Arial Unicode MS"/>
                          <a:cs typeface="Arial Unicode MS"/>
                        </a:rPr>
                        <a:t>Place where the countermeasure taken</a:t>
                      </a:r>
                      <a:endParaRPr kumimoji="1" lang="ja-JP" altLang="en-US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i="1" dirty="0" smtClean="0">
                          <a:latin typeface="Arial Unicode MS"/>
                          <a:ea typeface="Arial Unicode MS"/>
                          <a:cs typeface="Arial Unicode MS"/>
                        </a:rPr>
                        <a:t>At</a:t>
                      </a:r>
                      <a:r>
                        <a:rPr kumimoji="1" lang="en-US" altLang="ja-JP" i="1" baseline="0" dirty="0" smtClean="0">
                          <a:latin typeface="Arial Unicode MS"/>
                          <a:ea typeface="Arial Unicode MS"/>
                          <a:cs typeface="Arial Unicode MS"/>
                        </a:rPr>
                        <a:t> the ward</a:t>
                      </a:r>
                      <a:endParaRPr kumimoji="1" lang="ja-JP" altLang="en-US" i="1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953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What?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latin typeface="Arial Unicode MS"/>
                          <a:ea typeface="Arial Unicode MS"/>
                          <a:cs typeface="Arial Unicode MS"/>
                        </a:rPr>
                        <a:t>What is objective of the countermeasure </a:t>
                      </a:r>
                      <a:endParaRPr kumimoji="1" lang="ja-JP" altLang="en-US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i="1" dirty="0" smtClean="0">
                          <a:latin typeface="Arial Unicode MS"/>
                          <a:ea typeface="Arial Unicode MS"/>
                          <a:cs typeface="Arial Unicode MS"/>
                        </a:rPr>
                        <a:t>Rules and regulation of storage of the medicines</a:t>
                      </a:r>
                      <a:endParaRPr kumimoji="1" lang="ja-JP" altLang="en-US" i="1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8882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How?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latin typeface="Arial Unicode MS"/>
                          <a:ea typeface="Arial Unicode MS"/>
                          <a:cs typeface="Arial Unicode MS"/>
                        </a:rPr>
                        <a:t>How do you do for the countermeasure (action, verb)</a:t>
                      </a:r>
                      <a:endParaRPr kumimoji="1" lang="ja-JP" altLang="en-US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i="1" dirty="0" smtClean="0">
                          <a:latin typeface="Arial Unicode MS"/>
                          <a:ea typeface="Arial Unicode MS"/>
                          <a:cs typeface="Arial Unicode MS"/>
                        </a:rPr>
                        <a:t>Develop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13DA-A5C0-9F45-97F5-9ADDF039F15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985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 smtClean="0">
                <a:latin typeface="Arial Rounded MT Bold"/>
                <a:ea typeface="Arial Unicode MS"/>
                <a:cs typeface="Arial Rounded MT Bold"/>
              </a:rPr>
              <a:t>Example of Action plan format</a:t>
            </a:r>
            <a:endParaRPr kumimoji="1" lang="ja-JP" altLang="en-US" sz="3600" dirty="0">
              <a:latin typeface="Arial Rounded MT Bold"/>
              <a:ea typeface="Arial Unicode MS"/>
              <a:cs typeface="Arial Rounded MT Bold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490562"/>
              </p:ext>
            </p:extLst>
          </p:nvPr>
        </p:nvGraphicFramePr>
        <p:xfrm>
          <a:off x="303695" y="1417638"/>
          <a:ext cx="8404214" cy="36550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7249"/>
                <a:gridCol w="1727222"/>
                <a:gridCol w="1029273"/>
                <a:gridCol w="1048362"/>
                <a:gridCol w="794332"/>
                <a:gridCol w="965200"/>
                <a:gridCol w="1256400"/>
                <a:gridCol w="1186176"/>
              </a:tblGrid>
              <a:tr h="669704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Arial Unicode MS"/>
                          <a:cs typeface="Arial Unicode MS"/>
                        </a:rPr>
                        <a:t>Counter</a:t>
                      </a:r>
                      <a:r>
                        <a:rPr kumimoji="1" lang="en-US" altLang="ja-JP" sz="1600" baseline="0" dirty="0" smtClean="0">
                          <a:latin typeface="Arial Unicode MS"/>
                          <a:cs typeface="Arial Unicode MS"/>
                        </a:rPr>
                        <a:t> measure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i="1" dirty="0" smtClean="0">
                          <a:latin typeface="Arial Unicode MS"/>
                          <a:cs typeface="Arial Unicode MS"/>
                        </a:rPr>
                        <a:t>Who</a:t>
                      </a:r>
                      <a:r>
                        <a:rPr kumimoji="1" lang="en-US" altLang="ja-JP" sz="1600" b="1" i="1" baseline="0" dirty="0" smtClean="0">
                          <a:latin typeface="Arial Unicode MS"/>
                          <a:cs typeface="Arial Unicode MS"/>
                        </a:rPr>
                        <a:t> </a:t>
                      </a:r>
                      <a:endParaRPr kumimoji="1" lang="ja-JP" altLang="en-US" sz="1600" b="1" i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i="1" dirty="0" smtClean="0">
                          <a:latin typeface="Arial Unicode MS"/>
                          <a:cs typeface="Arial Unicode MS"/>
                        </a:rPr>
                        <a:t>What</a:t>
                      </a:r>
                      <a:endParaRPr kumimoji="1" lang="ja-JP" altLang="en-US" sz="1600" b="1" i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i="1" dirty="0" smtClean="0">
                          <a:latin typeface="Arial Unicode MS"/>
                          <a:cs typeface="Arial Unicode MS"/>
                        </a:rPr>
                        <a:t>Where</a:t>
                      </a:r>
                      <a:endParaRPr kumimoji="1" lang="ja-JP" altLang="en-US" sz="1600" b="1" i="1" dirty="0" smtClean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i="1" dirty="0" smtClean="0">
                          <a:latin typeface="Arial Unicode MS"/>
                          <a:cs typeface="Arial Unicode MS"/>
                        </a:rPr>
                        <a:t>When</a:t>
                      </a:r>
                      <a:endParaRPr kumimoji="1" lang="ja-JP" altLang="en-US" sz="1600" b="1" i="1" dirty="0" smtClean="0">
                        <a:solidFill>
                          <a:schemeClr val="tx1"/>
                        </a:solidFill>
                        <a:latin typeface="Arial Unicode MS"/>
                        <a:cs typeface="Arial Unicode MS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i="1" dirty="0" smtClean="0">
                          <a:latin typeface="Arial Unicode MS"/>
                          <a:cs typeface="Arial Unicode MS"/>
                        </a:rPr>
                        <a:t>Why</a:t>
                      </a:r>
                      <a:endParaRPr kumimoji="1" lang="ja-JP" altLang="en-US" sz="1600" b="1" i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i="1" dirty="0" smtClean="0">
                          <a:latin typeface="Arial Unicode MS"/>
                          <a:cs typeface="Arial Unicode MS"/>
                        </a:rPr>
                        <a:t>How</a:t>
                      </a:r>
                      <a:endParaRPr kumimoji="1" lang="ja-JP" altLang="en-US" sz="1600" b="1" i="1" dirty="0">
                        <a:solidFill>
                          <a:schemeClr val="tx1"/>
                        </a:solidFill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6970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Arial Unicode MS"/>
                          <a:cs typeface="Arial Unicode MS"/>
                        </a:rPr>
                        <a:t>1</a:t>
                      </a:r>
                      <a:endParaRPr kumimoji="1" lang="ja-JP" altLang="en-US" sz="16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Arial Unicode MS"/>
                          <a:ea typeface="Arial Unicode MS"/>
                          <a:cs typeface="Arial Unicode MS"/>
                        </a:rPr>
                        <a:t>Develop of storage rules with pharmacists</a:t>
                      </a:r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Arial Unicode MS"/>
                          <a:ea typeface="Arial Unicode MS"/>
                          <a:cs typeface="Arial Unicode MS"/>
                        </a:rPr>
                        <a:t>Ward In-charge, ward pharmacist</a:t>
                      </a:r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Arial Unicode MS"/>
                          <a:ea typeface="Arial Unicode MS"/>
                          <a:cs typeface="Arial Unicode MS"/>
                        </a:rPr>
                        <a:t>Storage rules and regulations</a:t>
                      </a:r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Arial Unicode MS"/>
                          <a:ea typeface="Arial Unicode MS"/>
                          <a:cs typeface="Arial Unicode MS"/>
                        </a:rPr>
                        <a:t>At the ward</a:t>
                      </a:r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Arial Unicode MS"/>
                          <a:ea typeface="Arial Unicode MS"/>
                          <a:cs typeface="Arial Unicode MS"/>
                        </a:rPr>
                        <a:t>By Dec. 01</a:t>
                      </a:r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Arial Unicode MS"/>
                          <a:ea typeface="Arial Unicode MS"/>
                          <a:cs typeface="Arial Unicode MS"/>
                        </a:rPr>
                        <a:t>Strengthen stock management of the medicines </a:t>
                      </a:r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Arial Unicode MS"/>
                          <a:ea typeface="Arial Unicode MS"/>
                          <a:cs typeface="Arial Unicode MS"/>
                        </a:rPr>
                        <a:t>Develop</a:t>
                      </a:r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</a:tr>
              <a:tr h="66970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Arial Unicode MS"/>
                          <a:cs typeface="Arial Unicode MS"/>
                        </a:rPr>
                        <a:t>2</a:t>
                      </a:r>
                      <a:endParaRPr kumimoji="1" lang="ja-JP" altLang="en-US" sz="16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Arial Unicode MS"/>
                          <a:ea typeface="Arial Unicode MS"/>
                          <a:cs typeface="Arial Unicode MS"/>
                        </a:rPr>
                        <a:t>Develop checklist and handing over note</a:t>
                      </a:r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Arial Unicode MS"/>
                          <a:ea typeface="Arial Unicode MS"/>
                          <a:cs typeface="Arial Unicode MS"/>
                        </a:rPr>
                        <a:t>WIT, Ward In-charge</a:t>
                      </a:r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Arial Unicode MS"/>
                          <a:ea typeface="Arial Unicode MS"/>
                          <a:cs typeface="Arial Unicode MS"/>
                        </a:rPr>
                        <a:t>Checklist and handing over note</a:t>
                      </a:r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Arial Unicode MS"/>
                          <a:ea typeface="Arial Unicode MS"/>
                          <a:cs typeface="Arial Unicode MS"/>
                        </a:rPr>
                        <a:t>At the ward</a:t>
                      </a:r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Arial Unicode MS"/>
                          <a:ea typeface="Arial Unicode MS"/>
                          <a:cs typeface="Arial Unicode MS"/>
                        </a:rPr>
                        <a:t>By Dec. 15</a:t>
                      </a:r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Arial Unicode MS"/>
                          <a:ea typeface="Arial Unicode MS"/>
                          <a:cs typeface="Arial Unicode MS"/>
                        </a:rPr>
                        <a:t>Reduce miscommunication among shifts</a:t>
                      </a:r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Arial Unicode MS"/>
                          <a:ea typeface="Arial Unicode MS"/>
                          <a:cs typeface="Arial Unicode MS"/>
                        </a:rPr>
                        <a:t>Develop</a:t>
                      </a:r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</a:tr>
              <a:tr h="66970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Arial Unicode MS"/>
                          <a:cs typeface="Arial Unicode MS"/>
                        </a:rPr>
                        <a:t>3</a:t>
                      </a:r>
                      <a:endParaRPr kumimoji="1" lang="ja-JP" altLang="en-US" sz="16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Arial Unicode MS"/>
                          <a:ea typeface="Arial Unicode MS"/>
                          <a:cs typeface="Arial Unicode MS"/>
                        </a:rPr>
                        <a:t>……</a:t>
                      </a:r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</a:tr>
              <a:tr h="66970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Arial Unicode MS"/>
                          <a:ea typeface="+mn-ea"/>
                          <a:cs typeface="Arial Unicode MS"/>
                        </a:rPr>
                        <a:t>4</a:t>
                      </a:r>
                      <a:endParaRPr kumimoji="1" lang="ja-JP" altLang="en-US" sz="16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latin typeface="Arial Unicode MS"/>
                          <a:ea typeface="Arial Unicode MS"/>
                          <a:cs typeface="Arial Unicode MS"/>
                        </a:rPr>
                        <a:t>……</a:t>
                      </a:r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613DA-A5C0-9F45-97F5-9ADDF039F15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673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742</Words>
  <Application>Microsoft Macintosh PowerPoint</Application>
  <PresentationFormat>画面に合わせる (4:3)</PresentationFormat>
  <Paragraphs>212</Paragraphs>
  <Slides>14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ホワイト</vt:lpstr>
      <vt:lpstr>KAIZEN Step 5:  “Implementation of countermeasure”</vt:lpstr>
      <vt:lpstr>Objectives of the session</vt:lpstr>
      <vt:lpstr>KAIZEN Process</vt:lpstr>
      <vt:lpstr>Process of Step 5:  Countermeasures Implementation</vt:lpstr>
      <vt:lpstr>Cont.</vt:lpstr>
      <vt:lpstr>Time allocation for Step 5</vt:lpstr>
      <vt:lpstr>Benefit of development of  action plan</vt:lpstr>
      <vt:lpstr>Clarification of “5W1H”</vt:lpstr>
      <vt:lpstr>Example of Action plan format</vt:lpstr>
      <vt:lpstr>Monitoring a progress of the implementation</vt:lpstr>
      <vt:lpstr>Example of action plan  with progress checklist</vt:lpstr>
      <vt:lpstr>Tips for successful implementation</vt:lpstr>
      <vt:lpstr>Cont.</vt:lpstr>
      <vt:lpstr>Thank you for listening</vt:lpstr>
    </vt:vector>
  </TitlesOfParts>
  <Company>JICA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石島 久裕</dc:creator>
  <cp:lastModifiedBy>宮本 勝行</cp:lastModifiedBy>
  <cp:revision>85</cp:revision>
  <dcterms:created xsi:type="dcterms:W3CDTF">2012-05-30T12:34:12Z</dcterms:created>
  <dcterms:modified xsi:type="dcterms:W3CDTF">2015-09-09T17:26:47Z</dcterms:modified>
</cp:coreProperties>
</file>