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290" r:id="rId3"/>
    <p:sldId id="284" r:id="rId4"/>
    <p:sldId id="276" r:id="rId5"/>
    <p:sldId id="282" r:id="rId6"/>
    <p:sldId id="286" r:id="rId7"/>
    <p:sldId id="273" r:id="rId8"/>
    <p:sldId id="266" r:id="rId9"/>
    <p:sldId id="287" r:id="rId10"/>
    <p:sldId id="268" r:id="rId11"/>
    <p:sldId id="275" r:id="rId12"/>
    <p:sldId id="285" r:id="rId13"/>
    <p:sldId id="291" r:id="rId14"/>
    <p:sldId id="279" r:id="rId1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2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1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iyukiMiyamoto:Desktop:FA%20Guide:FAG&#12489;&#12521;&#12501;&#12488;:KAIZEN%20Record%20sheet%20October07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iyukiMiyamoto:Desktop:FA%20Guide:FAG&#12489;&#12521;&#12501;&#12488;:KAIZEN%20Record%20sheet%20October07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iyukiMiyamoto:Desktop:FA%20Guide:FAG&#12489;&#12521;&#12501;&#12488;:KAIZEN%20Record%20sheet%20October07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iyukiMiyamoto:Desktop:FA%20Guide:FAG&#12489;&#12521;&#12501;&#12488;:KAIZEN%20Record%20sheet%20October07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048482268955"/>
          <c:y val="0.0288170349674033"/>
          <c:w val="0.592783184043027"/>
          <c:h val="0.8127172974345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Record'!$C$227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val>
            <c:numRef>
              <c:f>'Total Record'!$C$228:$C$232</c:f>
              <c:numCache>
                <c:formatCode>General</c:formatCode>
                <c:ptCount val="5"/>
                <c:pt idx="0">
                  <c:v>25.0</c:v>
                </c:pt>
                <c:pt idx="1">
                  <c:v>16.0</c:v>
                </c:pt>
                <c:pt idx="2">
                  <c:v>6.0</c:v>
                </c:pt>
                <c:pt idx="3">
                  <c:v>5.0</c:v>
                </c:pt>
                <c:pt idx="4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8653400"/>
        <c:axId val="-2108579400"/>
      </c:barChart>
      <c:lineChart>
        <c:grouping val="standard"/>
        <c:varyColors val="0"/>
        <c:ser>
          <c:idx val="1"/>
          <c:order val="1"/>
          <c:tx>
            <c:strRef>
              <c:f>'Total Record'!$E$227</c:f>
              <c:strCache>
                <c:ptCount val="1"/>
                <c:pt idx="0">
                  <c:v>Accumulation ratio (%)</c:v>
                </c:pt>
              </c:strCache>
            </c:strRef>
          </c:tx>
          <c:spPr>
            <a:ln w="34925">
              <a:solidFill>
                <a:srgbClr val="E31395"/>
              </a:solidFill>
            </a:ln>
          </c:spPr>
          <c:marker>
            <c:symbol val="circle"/>
            <c:size val="5"/>
            <c:spPr>
              <a:solidFill>
                <a:srgbClr val="E31395"/>
              </a:solidFill>
            </c:spPr>
          </c:marker>
          <c:val>
            <c:numRef>
              <c:f>'Total Record'!$E$228:$E$232</c:f>
              <c:numCache>
                <c:formatCode>#,##0.0;[Red]\-#,##0.0</c:formatCode>
                <c:ptCount val="5"/>
                <c:pt idx="0">
                  <c:v>46.2962962962963</c:v>
                </c:pt>
                <c:pt idx="1">
                  <c:v>75.92592592592592</c:v>
                </c:pt>
                <c:pt idx="2">
                  <c:v>87.03703703703704</c:v>
                </c:pt>
                <c:pt idx="3">
                  <c:v>96.2962962962963</c:v>
                </c:pt>
                <c:pt idx="4" formatCode="#,##0;[Red]\-#,##0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434456"/>
        <c:axId val="-2142323112"/>
      </c:lineChart>
      <c:catAx>
        <c:axId val="-2108653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altLang="en-US" sz="1100"/>
                  <a:t>Contributing factor</a:t>
                </a:r>
                <a:endParaRPr lang="ja-JP" altLang="en-US" sz="1100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2108579400"/>
        <c:crosses val="autoZero"/>
        <c:auto val="0"/>
        <c:lblAlgn val="ctr"/>
        <c:lblOffset val="100"/>
        <c:noMultiLvlLbl val="0"/>
      </c:catAx>
      <c:valAx>
        <c:axId val="-2108579400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Frequency</a:t>
                </a:r>
                <a:endParaRPr lang="ja-JP" alt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8653400"/>
        <c:crosses val="autoZero"/>
        <c:crossBetween val="between"/>
      </c:valAx>
      <c:valAx>
        <c:axId val="-2142323112"/>
        <c:scaling>
          <c:orientation val="minMax"/>
          <c:max val="10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en-US"/>
                  <a:t>Accumulation ratio (%)</a:t>
                </a:r>
                <a:endParaRPr lang="ja-JP" altLang="en-US"/>
              </a:p>
            </c:rich>
          </c:tx>
          <c:layout/>
          <c:overlay val="0"/>
        </c:title>
        <c:numFmt formatCode="#,##0.0;[Red]\-#,##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2142434456"/>
        <c:crosses val="max"/>
        <c:crossBetween val="between"/>
      </c:valAx>
      <c:catAx>
        <c:axId val="-2142434456"/>
        <c:scaling>
          <c:orientation val="minMax"/>
        </c:scaling>
        <c:delete val="1"/>
        <c:axPos val="b"/>
        <c:majorTickMark val="out"/>
        <c:minorTickMark val="none"/>
        <c:tickLblPos val="nextTo"/>
        <c:crossAx val="-214232311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0"/>
          <c:y val="0.948292934026379"/>
          <c:w val="1.0"/>
          <c:h val="0.05026265317337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816813339509"/>
          <c:y val="0.0434772413266207"/>
          <c:w val="0.596579434923576"/>
          <c:h val="0.7952504197269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Record'!$F$227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09FF11"/>
            </a:solidFill>
            <a:ln>
              <a:solidFill>
                <a:srgbClr val="09FF11"/>
              </a:solidFill>
            </a:ln>
          </c:spPr>
          <c:invertIfNegative val="0"/>
          <c:val>
            <c:numRef>
              <c:f>'Total Record'!$F$228:$F$232</c:f>
              <c:numCache>
                <c:formatCode>General</c:formatCode>
                <c:ptCount val="5"/>
                <c:pt idx="0">
                  <c:v>7.0</c:v>
                </c:pt>
                <c:pt idx="1">
                  <c:v>4.0</c:v>
                </c:pt>
                <c:pt idx="2">
                  <c:v>3.0</c:v>
                </c:pt>
                <c:pt idx="3">
                  <c:v>1.0</c:v>
                </c:pt>
                <c:pt idx="4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2683608"/>
        <c:axId val="-2142719192"/>
      </c:barChart>
      <c:lineChart>
        <c:grouping val="standard"/>
        <c:varyColors val="0"/>
        <c:ser>
          <c:idx val="1"/>
          <c:order val="1"/>
          <c:tx>
            <c:strRef>
              <c:f>'Total Record'!$H$227</c:f>
              <c:strCache>
                <c:ptCount val="1"/>
                <c:pt idx="0">
                  <c:v>Accumulation ratio (%)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5"/>
            <c:spPr>
              <a:solidFill>
                <a:srgbClr val="FF6600"/>
              </a:solidFill>
            </c:spPr>
          </c:marker>
          <c:val>
            <c:numRef>
              <c:f>'Total Record'!$H$228:$H$232</c:f>
              <c:numCache>
                <c:formatCode>#,##0.0;[Red]\-#,##0.0</c:formatCode>
                <c:ptCount val="5"/>
                <c:pt idx="0">
                  <c:v>46.66666666666659</c:v>
                </c:pt>
                <c:pt idx="1">
                  <c:v>73.33333333333327</c:v>
                </c:pt>
                <c:pt idx="2">
                  <c:v>93.33333333333327</c:v>
                </c:pt>
                <c:pt idx="3" formatCode="General">
                  <c:v>100.0</c:v>
                </c:pt>
                <c:pt idx="4" formatCode="General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8154680"/>
        <c:axId val="-2142910424"/>
      </c:lineChart>
      <c:catAx>
        <c:axId val="-2142683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altLang="en-US" sz="1100"/>
                  <a:t>Contributing factor</a:t>
                </a:r>
                <a:endParaRPr lang="ja-JP" altLang="en-US" sz="1100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2142719192"/>
        <c:crosses val="autoZero"/>
        <c:auto val="1"/>
        <c:lblAlgn val="ctr"/>
        <c:lblOffset val="100"/>
        <c:noMultiLvlLbl val="0"/>
      </c:catAx>
      <c:valAx>
        <c:axId val="-2142719192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ja-JP" sz="1400"/>
                  <a:t>Frequency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42683608"/>
        <c:crosses val="autoZero"/>
        <c:crossBetween val="between"/>
      </c:valAx>
      <c:valAx>
        <c:axId val="-2142910424"/>
        <c:scaling>
          <c:orientation val="minMax"/>
          <c:max val="10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ja-JP" sz="1400"/>
                  <a:t>Accumulation ratio</a:t>
                </a:r>
                <a:endParaRPr lang="ja-JP" altLang="en-US" sz="1400"/>
              </a:p>
            </c:rich>
          </c:tx>
          <c:layout/>
          <c:overlay val="0"/>
        </c:title>
        <c:numFmt formatCode="#,##0.0;[Red]\-#,##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2098154680"/>
        <c:crosses val="max"/>
        <c:crossBetween val="between"/>
      </c:valAx>
      <c:catAx>
        <c:axId val="-2098154680"/>
        <c:scaling>
          <c:orientation val="minMax"/>
        </c:scaling>
        <c:delete val="1"/>
        <c:axPos val="b"/>
        <c:majorTickMark val="out"/>
        <c:minorTickMark val="none"/>
        <c:tickLblPos val="nextTo"/>
        <c:crossAx val="-214291042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0"/>
          <c:y val="0.944713861408233"/>
          <c:w val="1.0"/>
          <c:h val="0.0545612846688384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048482268955"/>
          <c:y val="0.0288170349674033"/>
          <c:w val="0.592783184043027"/>
          <c:h val="0.6934325080089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Record'!$C$227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val>
            <c:numRef>
              <c:f>'Total Record'!$C$228:$C$232</c:f>
              <c:numCache>
                <c:formatCode>General</c:formatCode>
                <c:ptCount val="5"/>
                <c:pt idx="0">
                  <c:v>25.0</c:v>
                </c:pt>
                <c:pt idx="1">
                  <c:v>16.0</c:v>
                </c:pt>
                <c:pt idx="2">
                  <c:v>6.0</c:v>
                </c:pt>
                <c:pt idx="3">
                  <c:v>5.0</c:v>
                </c:pt>
                <c:pt idx="4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8087832"/>
        <c:axId val="-2098080712"/>
      </c:barChart>
      <c:lineChart>
        <c:grouping val="standard"/>
        <c:varyColors val="0"/>
        <c:ser>
          <c:idx val="1"/>
          <c:order val="1"/>
          <c:tx>
            <c:strRef>
              <c:f>'Total Record'!$E$227</c:f>
              <c:strCache>
                <c:ptCount val="1"/>
                <c:pt idx="0">
                  <c:v>Accumulation ratio (%)</c:v>
                </c:pt>
              </c:strCache>
            </c:strRef>
          </c:tx>
          <c:spPr>
            <a:ln w="34925">
              <a:solidFill>
                <a:srgbClr val="E31395"/>
              </a:solidFill>
            </a:ln>
          </c:spPr>
          <c:marker>
            <c:symbol val="circle"/>
            <c:size val="5"/>
            <c:spPr>
              <a:solidFill>
                <a:srgbClr val="E31395"/>
              </a:solidFill>
            </c:spPr>
          </c:marker>
          <c:val>
            <c:numRef>
              <c:f>'Total Record'!$E$228:$E$232</c:f>
              <c:numCache>
                <c:formatCode>#,##0.0;[Red]\-#,##0.0</c:formatCode>
                <c:ptCount val="5"/>
                <c:pt idx="0">
                  <c:v>46.2962962962963</c:v>
                </c:pt>
                <c:pt idx="1">
                  <c:v>75.92592592592592</c:v>
                </c:pt>
                <c:pt idx="2">
                  <c:v>87.03703703703704</c:v>
                </c:pt>
                <c:pt idx="3">
                  <c:v>96.2962962962963</c:v>
                </c:pt>
                <c:pt idx="4" formatCode="#,##0;[Red]\-#,##0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8069288"/>
        <c:axId val="-2098074984"/>
      </c:lineChart>
      <c:catAx>
        <c:axId val="-2098087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 i="1"/>
                </a:pPr>
                <a:r>
                  <a:rPr lang="en-US" altLang="en-US" sz="1100" b="0" i="1"/>
                  <a:t>Contributing factor</a:t>
                </a:r>
                <a:endParaRPr lang="ja-JP" altLang="en-US" sz="1100" b="0" i="1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100" i="1"/>
            </a:pPr>
            <a:endParaRPr lang="ja-JP"/>
          </a:p>
        </c:txPr>
        <c:crossAx val="-2098080712"/>
        <c:crosses val="autoZero"/>
        <c:auto val="0"/>
        <c:lblAlgn val="ctr"/>
        <c:lblOffset val="100"/>
        <c:noMultiLvlLbl val="0"/>
      </c:catAx>
      <c:valAx>
        <c:axId val="-2098080712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altLang="ja-JP" sz="1100"/>
                  <a:t>Frequency</a:t>
                </a:r>
                <a:endParaRPr lang="ja-JP" altLang="en-US" sz="11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-2098087832"/>
        <c:crosses val="autoZero"/>
        <c:crossBetween val="between"/>
      </c:valAx>
      <c:valAx>
        <c:axId val="-2098074984"/>
        <c:scaling>
          <c:orientation val="minMax"/>
          <c:max val="10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altLang="en-US" sz="1100"/>
                  <a:t>Accumulation ratio (%)</a:t>
                </a:r>
                <a:endParaRPr lang="ja-JP" altLang="en-US" sz="1100"/>
              </a:p>
            </c:rich>
          </c:tx>
          <c:layout/>
          <c:overlay val="0"/>
        </c:title>
        <c:numFmt formatCode="#,##0.0;[Red]\-#,##0.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-2098069288"/>
        <c:crosses val="max"/>
        <c:crossBetween val="between"/>
      </c:valAx>
      <c:catAx>
        <c:axId val="-2098069288"/>
        <c:scaling>
          <c:orientation val="minMax"/>
        </c:scaling>
        <c:delete val="1"/>
        <c:axPos val="b"/>
        <c:majorTickMark val="out"/>
        <c:minorTickMark val="none"/>
        <c:tickLblPos val="nextTo"/>
        <c:crossAx val="-209807498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0"/>
          <c:y val="0.886264835907564"/>
          <c:w val="1.0"/>
          <c:h val="0.112290599131908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816813339509"/>
          <c:y val="0.0578873297501003"/>
          <c:w val="0.596579434923576"/>
          <c:h val="0.6567841391651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Record'!$F$227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09FF11"/>
            </a:solidFill>
            <a:ln>
              <a:solidFill>
                <a:srgbClr val="09FF11"/>
              </a:solidFill>
            </a:ln>
          </c:spPr>
          <c:invertIfNegative val="0"/>
          <c:val>
            <c:numRef>
              <c:f>'Total Record'!$F$228:$F$232</c:f>
              <c:numCache>
                <c:formatCode>General</c:formatCode>
                <c:ptCount val="5"/>
                <c:pt idx="0">
                  <c:v>7.0</c:v>
                </c:pt>
                <c:pt idx="1">
                  <c:v>4.0</c:v>
                </c:pt>
                <c:pt idx="2">
                  <c:v>3.0</c:v>
                </c:pt>
                <c:pt idx="3">
                  <c:v>1.0</c:v>
                </c:pt>
                <c:pt idx="4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8043528"/>
        <c:axId val="-2098036408"/>
      </c:barChart>
      <c:lineChart>
        <c:grouping val="standard"/>
        <c:varyColors val="0"/>
        <c:ser>
          <c:idx val="1"/>
          <c:order val="1"/>
          <c:tx>
            <c:strRef>
              <c:f>'Total Record'!$H$227</c:f>
              <c:strCache>
                <c:ptCount val="1"/>
                <c:pt idx="0">
                  <c:v>Accumulation ratio (%)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5"/>
            <c:spPr>
              <a:solidFill>
                <a:srgbClr val="FF6600"/>
              </a:solidFill>
            </c:spPr>
          </c:marker>
          <c:val>
            <c:numRef>
              <c:f>'Total Record'!$H$228:$H$232</c:f>
              <c:numCache>
                <c:formatCode>#,##0.0;[Red]\-#,##0.0</c:formatCode>
                <c:ptCount val="5"/>
                <c:pt idx="0">
                  <c:v>46.66666666666659</c:v>
                </c:pt>
                <c:pt idx="1">
                  <c:v>73.33333333333327</c:v>
                </c:pt>
                <c:pt idx="2">
                  <c:v>93.33333333333327</c:v>
                </c:pt>
                <c:pt idx="3" formatCode="General">
                  <c:v>100.0</c:v>
                </c:pt>
                <c:pt idx="4" formatCode="General">
                  <c:v>100.0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8025112"/>
        <c:axId val="-2098030808"/>
      </c:lineChart>
      <c:catAx>
        <c:axId val="-2098043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 i="1"/>
                </a:pPr>
                <a:r>
                  <a:rPr lang="en-US" altLang="en-US" sz="1100" b="0" i="1"/>
                  <a:t>Contributing factor</a:t>
                </a:r>
                <a:endParaRPr lang="ja-JP" altLang="en-US" sz="1100" b="0" i="1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100" i="1"/>
            </a:pPr>
            <a:endParaRPr lang="ja-JP"/>
          </a:p>
        </c:txPr>
        <c:crossAx val="-2098036408"/>
        <c:crosses val="autoZero"/>
        <c:auto val="1"/>
        <c:lblAlgn val="ctr"/>
        <c:lblOffset val="100"/>
        <c:noMultiLvlLbl val="0"/>
      </c:catAx>
      <c:valAx>
        <c:axId val="-2098036408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altLang="ja-JP" sz="1100"/>
                  <a:t>Frequency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-2098043528"/>
        <c:crosses val="autoZero"/>
        <c:crossBetween val="between"/>
      </c:valAx>
      <c:valAx>
        <c:axId val="-2098030808"/>
        <c:scaling>
          <c:orientation val="minMax"/>
          <c:max val="10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altLang="ja-JP" sz="1100"/>
                  <a:t>Accumulation ratio</a:t>
                </a:r>
                <a:endParaRPr lang="ja-JP" altLang="en-US" sz="1100"/>
              </a:p>
            </c:rich>
          </c:tx>
          <c:layout/>
          <c:overlay val="0"/>
        </c:title>
        <c:numFmt formatCode="#,##0.0;[Red]\-#,##0.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-2098025112"/>
        <c:crosses val="max"/>
        <c:crossBetween val="between"/>
      </c:valAx>
      <c:catAx>
        <c:axId val="-2098025112"/>
        <c:scaling>
          <c:orientation val="minMax"/>
        </c:scaling>
        <c:delete val="1"/>
        <c:axPos val="b"/>
        <c:majorTickMark val="out"/>
        <c:minorTickMark val="none"/>
        <c:tickLblPos val="nextTo"/>
        <c:crossAx val="-209803080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0"/>
          <c:y val="0.892228691351884"/>
          <c:w val="1.0"/>
          <c:h val="0.107046584120455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1FB83-2A6F-F245-A3FE-4CD0E9015971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FA386-F547-BC45-9EBF-2CCA4DD4E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6601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43C9D-0E64-3842-8F4E-6F3AD813918C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35728-65DF-CC4B-94A0-4564467E1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3838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ea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6531" indent="-279435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7740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64836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1931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59027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06123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53219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00315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B3D2D-9B2E-2240-A0F3-2C42F66154F7}" type="slidenum">
              <a:rPr kumimoji="0" lang="en-US" altLang="ja-JP" sz="1200">
                <a:latin typeface="Arial Unicode MS"/>
              </a:rPr>
              <a:pPr/>
              <a:t>0</a:t>
            </a:fld>
            <a:endParaRPr kumimoji="0" lang="en-US" altLang="ja-JP" sz="1200" dirty="0">
              <a:latin typeface="Arial Unicode M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35728-65DF-CC4B-94A0-4564467E181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82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9962-177D-C84B-9210-4CDDB836061A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52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45E-6DDD-BB4E-8EF9-148D3116EDF8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E74E-19CE-DE4B-B000-68D62E15B1BC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04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4D6F-2643-F748-82E3-F8201BCBAE63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7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B629-5DF0-6141-8636-F99892C09B8F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52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EBCA-B944-4447-8BDE-681B73AF7335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6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3EF-4C8C-8E41-800E-19ED2CD1DEE0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3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3B1E-7F5C-9549-8FE1-7E8F8E2E068A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75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66255-6CD0-034C-A091-ED7361D51EB3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1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974A9-03FF-DA45-9750-5453C3AC7517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12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444A-F998-3B4D-8DD9-DDDA82074271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31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2DBF-76D2-714F-B26D-DE70B01EB0AD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1A65-8088-D748-9142-8CF55CF5E7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65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561" y="2130425"/>
            <a:ext cx="8338665" cy="1470025"/>
          </a:xfrm>
        </p:spPr>
        <p:txBody>
          <a:bodyPr>
            <a:noAutofit/>
          </a:bodyPr>
          <a:lstStyle/>
          <a:p>
            <a:r>
              <a:rPr kumimoji="0" lang="en-US" altLang="ja-JP" sz="3600" dirty="0">
                <a:latin typeface="Arial Rounded MT Bold"/>
                <a:cs typeface="Arial Rounded MT Bold"/>
              </a:rPr>
              <a:t>KAIZEN </a:t>
            </a:r>
            <a:r>
              <a:rPr kumimoji="0" lang="en-US" altLang="ja-JP" sz="3600" dirty="0" smtClean="0">
                <a:latin typeface="Arial Rounded MT Bold"/>
                <a:cs typeface="Arial Rounded MT Bold"/>
              </a:rPr>
              <a:t>Step 6 : </a:t>
            </a:r>
            <a:br>
              <a:rPr kumimoji="0" lang="en-US" altLang="ja-JP" sz="3600" dirty="0" smtClean="0">
                <a:latin typeface="Arial Rounded MT Bold"/>
                <a:cs typeface="Arial Rounded MT Bold"/>
              </a:rPr>
            </a:br>
            <a:r>
              <a:rPr kumimoji="0" lang="ja-JP" altLang="en-US" sz="3600" dirty="0" smtClean="0">
                <a:latin typeface="Arial Rounded MT Bold"/>
                <a:ea typeface="Arial Unicode MS"/>
                <a:cs typeface="Arial Rounded MT Bold"/>
              </a:rPr>
              <a:t>“</a:t>
            </a:r>
            <a:r>
              <a:rPr kumimoji="0" lang="en-US" altLang="ja-JP" sz="3600" dirty="0" smtClean="0">
                <a:latin typeface="Arial Rounded MT Bold"/>
                <a:ea typeface="Arial Unicode MS"/>
                <a:cs typeface="Arial Rounded MT Bold"/>
              </a:rPr>
              <a:t>Check effectiveness of countermeasure</a:t>
            </a:r>
            <a:r>
              <a:rPr kumimoji="0" lang="ja-JP" altLang="en-US" sz="3600" dirty="0" smtClean="0">
                <a:latin typeface="Arial Rounded MT Bold"/>
                <a:ea typeface="Arial Unicode MS"/>
                <a:cs typeface="Arial Rounded MT Bold"/>
              </a:rPr>
              <a:t>”</a:t>
            </a:r>
            <a:endParaRPr kumimoji="0" lang="en-US" altLang="ja-JP" sz="3600" dirty="0">
              <a:latin typeface="Arial Rounded MT Bold"/>
              <a:cs typeface="Arial Rounded MT Bold"/>
            </a:endParaRP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KAIZEN Training of Trainers</a:t>
            </a:r>
          </a:p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2015</a:t>
            </a:r>
            <a:endParaRPr lang="ja-JP" altLang="en-US" dirty="0">
              <a:solidFill>
                <a:srgbClr val="898989"/>
              </a:solidFill>
              <a:latin typeface="Arial Unicode MS"/>
              <a:ea typeface="MS PGothic" charset="0"/>
              <a:cs typeface="Arial Unicode MS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5309555" y="5936904"/>
            <a:ext cx="3680520" cy="764704"/>
            <a:chOff x="5463480" y="6093297"/>
            <a:chExt cx="3680520" cy="764704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6012160" y="6093297"/>
              <a:ext cx="3131840" cy="7647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ja-JP" sz="18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KAIZEN Facilitators’ </a:t>
              </a:r>
              <a:r>
                <a:rPr lang="en-US" altLang="ja-JP" sz="20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Guide</a:t>
              </a:r>
              <a:endParaRPr lang="en-US" altLang="ja-JP" b="1" i="1" dirty="0">
                <a:latin typeface="Arial Unicode MS"/>
                <a:cs typeface="Arial Unicode MS"/>
              </a:endParaRPr>
            </a:p>
            <a:p>
              <a:pPr>
                <a:lnSpc>
                  <a:spcPct val="90000"/>
                </a:lnSpc>
              </a:pPr>
              <a:r>
                <a:rPr lang="en-US" altLang="ja-JP" sz="1800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Page __ to __ .</a:t>
              </a:r>
              <a:endParaRPr lang="ja-JP" altLang="en-US" sz="1800" i="1" kern="1200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pic>
          <p:nvPicPr>
            <p:cNvPr id="6" name="図 5" descr="本の無料アイコン素材 5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63480" y="6165304"/>
              <a:ext cx="620688" cy="620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10294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4000" dirty="0" smtClean="0">
                <a:latin typeface="Arial Rounded MT Bold"/>
                <a:cs typeface="Arial Rounded MT Bold"/>
              </a:rPr>
              <a:t> Breaking down your effectiveness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70933" y="1532469"/>
            <a:ext cx="8577167" cy="2029156"/>
          </a:xfrm>
        </p:spPr>
        <p:txBody>
          <a:bodyPr>
            <a:normAutofit/>
          </a:bodyPr>
          <a:lstStyle/>
          <a:p>
            <a:r>
              <a:rPr lang="en-US" altLang="ja-JP" sz="2800" dirty="0">
                <a:latin typeface="Arial Unicode MS"/>
                <a:ea typeface="Arial Unicode MS"/>
                <a:cs typeface="Arial Unicode MS"/>
              </a:rPr>
              <a:t>C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larify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whether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each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countermeasures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were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effective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or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not</a:t>
            </a:r>
          </a:p>
          <a:p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Relation between countermeasures </a:t>
            </a:r>
            <a:b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</a:b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and effectiveness can be categorized into 4 groups</a:t>
            </a:r>
            <a:endParaRPr lang="en-US" altLang="ja-JP" sz="2800" dirty="0">
              <a:latin typeface="Arial Unicode MS"/>
              <a:ea typeface="Arial Unicode MS"/>
              <a:cs typeface="Arial Unicode MS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417261"/>
              </p:ext>
            </p:extLst>
          </p:nvPr>
        </p:nvGraphicFramePr>
        <p:xfrm>
          <a:off x="508003" y="3629356"/>
          <a:ext cx="8238500" cy="29018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797"/>
                <a:gridCol w="1943355"/>
                <a:gridCol w="2831920"/>
                <a:gridCol w="2904428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Effectiveness</a:t>
                      </a:r>
                      <a:endParaRPr kumimoji="1" lang="ja-JP" altLang="en-US" sz="1800" b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ea typeface="Arial Unicode MS"/>
                          <a:cs typeface="Arial Unicode MS"/>
                        </a:rPr>
                        <a:t>Effective</a:t>
                      </a:r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ea typeface="Arial Unicode MS"/>
                          <a:cs typeface="Arial Unicode MS"/>
                        </a:rPr>
                        <a:t>Not</a:t>
                      </a:r>
                      <a:r>
                        <a:rPr kumimoji="1" lang="en-US" altLang="ja-JP" sz="1600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effective</a:t>
                      </a:r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373823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Implementation</a:t>
                      </a:r>
                      <a:r>
                        <a:rPr lang="ja-JP" altLang="ja-JP" sz="1800" b="1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 </a:t>
                      </a:r>
                      <a:endParaRPr kumimoji="1" lang="ja-JP" altLang="en-US" sz="1800" b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Countermeasure implemented</a:t>
                      </a:r>
                      <a:endParaRPr lang="ja-JP" sz="1600" kern="1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800" b="1" kern="120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r>
                        <a:rPr kumimoji="1" lang="ja-JP" altLang="ja-JP" sz="1800" b="1" kern="120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　</a:t>
                      </a:r>
                      <a:endParaRPr kumimoji="1" lang="en-US" altLang="ja-JP" sz="1800" b="1" kern="1200" dirty="0" smtClean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It is effective and need to be standardized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2800" b="1" kern="120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r>
                        <a:rPr kumimoji="1" lang="en-US" altLang="ja-JP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It is not effective and need to review  measures</a:t>
                      </a:r>
                    </a:p>
                  </a:txBody>
                  <a:tcPr/>
                </a:tc>
              </a:tr>
              <a:tr h="6512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Countermeasure not</a:t>
                      </a:r>
                      <a:r>
                        <a:rPr lang="en-US" altLang="ja-JP" sz="1600" kern="100" baseline="0" dirty="0" smtClean="0"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 implemented</a:t>
                      </a:r>
                      <a:endParaRPr lang="ja-JP" sz="1600" kern="100" dirty="0"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2800" b="1" kern="120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r>
                        <a:rPr kumimoji="1" lang="en-US" altLang="ja-JP" sz="1800" b="1" kern="120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Need to clarity why it is effective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800" b="1" kern="1200" dirty="0" smtClean="0"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④</a:t>
                      </a:r>
                      <a:endParaRPr kumimoji="1" lang="en-US" altLang="ja-JP" sz="2800" b="1" kern="1200" dirty="0" smtClean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Implement some measures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(DO something)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75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971"/>
          </a:xfrm>
        </p:spPr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Cont.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4610"/>
            <a:ext cx="8396514" cy="5354962"/>
          </a:xfrm>
        </p:spPr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Effectiveness should be measured by each countermeasure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The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countermeasure that is </a:t>
            </a:r>
            <a:r>
              <a:rPr lang="en-US" altLang="ja-JP" dirty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not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implemented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but </a:t>
            </a:r>
            <a:r>
              <a:rPr lang="en-US" altLang="ja-JP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show good effects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need to be investigated the reason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The countermeasure that is </a:t>
            </a:r>
            <a:r>
              <a:rPr lang="en-US" altLang="ja-JP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not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implemented and </a:t>
            </a:r>
            <a:r>
              <a:rPr lang="en-US" altLang="ja-JP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cannot measure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effectiveness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need to be implemented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11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971"/>
          </a:xfrm>
        </p:spPr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Cont.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4610"/>
            <a:ext cx="8396514" cy="5354962"/>
          </a:xfrm>
        </p:spPr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It is necessary to review countermeasures if the countermeasures were </a:t>
            </a:r>
            <a:r>
              <a:rPr lang="en-US" altLang="ja-JP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not </a:t>
            </a:r>
            <a:r>
              <a:rPr lang="en-US" altLang="ja-JP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effective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The countermeasures that were implemented and judged as “</a:t>
            </a:r>
            <a:r>
              <a:rPr lang="en-US" altLang="ja-JP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effective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” will be standardized in Step 7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The countermeasures may cause bad effects. If </a:t>
            </a:r>
            <a:r>
              <a:rPr lang="en-US" altLang="ja-JP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bad effects are greater than effectiveness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, it is necessary to review the countermeasures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95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直線コネクタ 148"/>
          <p:cNvCxnSpPr>
            <a:stCxn id="143" idx="4"/>
            <a:endCxn id="142" idx="0"/>
          </p:cNvCxnSpPr>
          <p:nvPr/>
        </p:nvCxnSpPr>
        <p:spPr>
          <a:xfrm>
            <a:off x="6049201" y="2713311"/>
            <a:ext cx="0" cy="28266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3708401" y="2183680"/>
            <a:ext cx="2032000" cy="21025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Identify effective countermeasures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6" name="図 5" descr="group_session_400_clr_5156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319" y="3512748"/>
            <a:ext cx="1515595" cy="947247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048935" y="2590795"/>
            <a:ext cx="1473199" cy="660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Expected</a:t>
            </a:r>
            <a:r>
              <a:rPr kumimoji="1" lang="ja-JP" altLang="en-US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1600" b="1" dirty="0">
                <a:solidFill>
                  <a:srgbClr val="000000"/>
                </a:solidFill>
                <a:latin typeface="Arial Unicode MS"/>
                <a:cs typeface="Arial Unicode MS"/>
              </a:rPr>
              <a:t>o</a:t>
            </a:r>
            <a:r>
              <a:rPr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utcome</a:t>
            </a:r>
            <a:r>
              <a:rPr kumimoji="1"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endParaRPr kumimoji="1" lang="ja-JP" altLang="en-US" sz="1600" b="1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048935" y="5001861"/>
            <a:ext cx="1473199" cy="660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Une</a:t>
            </a:r>
            <a:r>
              <a:rPr kumimoji="1"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xpected</a:t>
            </a:r>
            <a:r>
              <a:rPr kumimoji="1" lang="ja-JP" altLang="en-US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1600" b="1" dirty="0">
                <a:solidFill>
                  <a:srgbClr val="000000"/>
                </a:solidFill>
                <a:latin typeface="Arial Unicode MS"/>
                <a:cs typeface="Arial Unicode MS"/>
              </a:rPr>
              <a:t>o</a:t>
            </a:r>
            <a:r>
              <a:rPr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utcome</a:t>
            </a:r>
            <a:r>
              <a:rPr kumimoji="1" lang="en-US" altLang="ja-JP" sz="1600" b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endParaRPr kumimoji="1" lang="ja-JP" altLang="en-US" sz="1600" b="1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0" name="カギ線コネクタ 9"/>
          <p:cNvCxnSpPr>
            <a:stCxn id="7" idx="1"/>
            <a:endCxn id="6" idx="3"/>
          </p:cNvCxnSpPr>
          <p:nvPr/>
        </p:nvCxnSpPr>
        <p:spPr>
          <a:xfrm rot="10800000" flipV="1">
            <a:off x="1669915" y="2920994"/>
            <a:ext cx="379021" cy="1065377"/>
          </a:xfrm>
          <a:prstGeom prst="bentConnector3">
            <a:avLst/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カギ線コネクタ 10"/>
          <p:cNvCxnSpPr>
            <a:stCxn id="8" idx="1"/>
            <a:endCxn id="6" idx="3"/>
          </p:cNvCxnSpPr>
          <p:nvPr/>
        </p:nvCxnSpPr>
        <p:spPr>
          <a:xfrm rot="10800000">
            <a:off x="1669915" y="3986373"/>
            <a:ext cx="379021" cy="13456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213133" y="2493114"/>
            <a:ext cx="1041571" cy="29751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1600" dirty="0">
                <a:latin typeface="Arial Unicode MS"/>
                <a:cs typeface="Arial Unicode MS"/>
              </a:rPr>
              <a:t>A</a:t>
            </a:r>
            <a:r>
              <a:rPr lang="en-US" altLang="ja-JP" sz="1600" dirty="0" smtClean="0">
                <a:latin typeface="Arial Unicode MS"/>
                <a:cs typeface="Arial Unicode MS"/>
              </a:rPr>
              <a:t>chieved</a:t>
            </a:r>
            <a:endParaRPr kumimoji="1" lang="ja-JP" altLang="en-US" sz="1600" dirty="0">
              <a:latin typeface="Arial Unicode MS"/>
              <a:cs typeface="Arial Unicode M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14020" y="2964931"/>
            <a:ext cx="1045328" cy="49449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1600" dirty="0" smtClean="0">
                <a:latin typeface="Arial Unicode MS"/>
                <a:cs typeface="Arial Unicode MS"/>
              </a:rPr>
              <a:t>Partially achieved </a:t>
            </a:r>
            <a:endParaRPr kumimoji="1" lang="ja-JP" altLang="en-US" sz="1600" dirty="0">
              <a:latin typeface="Arial Unicode MS"/>
              <a:cs typeface="Arial Unicode MS"/>
            </a:endParaRPr>
          </a:p>
        </p:txBody>
      </p:sp>
      <p:cxnSp>
        <p:nvCxnSpPr>
          <p:cNvPr id="21" name="カギ線コネクタ 20"/>
          <p:cNvCxnSpPr>
            <a:stCxn id="19" idx="1"/>
            <a:endCxn id="7" idx="3"/>
          </p:cNvCxnSpPr>
          <p:nvPr/>
        </p:nvCxnSpPr>
        <p:spPr>
          <a:xfrm rot="10800000">
            <a:off x="3522134" y="2920996"/>
            <a:ext cx="691886" cy="2911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18" idx="1"/>
            <a:endCxn id="7" idx="3"/>
          </p:cNvCxnSpPr>
          <p:nvPr/>
        </p:nvCxnSpPr>
        <p:spPr>
          <a:xfrm rot="10800000" flipV="1">
            <a:off x="3522135" y="2641873"/>
            <a:ext cx="690999" cy="2791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755465" y="2982694"/>
            <a:ext cx="1151470" cy="79343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KAIZEN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Step 7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7755465" y="4196259"/>
            <a:ext cx="1151470" cy="9296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KAIZEN Step</a:t>
            </a:r>
          </a:p>
          <a:p>
            <a:pPr algn="ctr">
              <a:lnSpc>
                <a:spcPct val="900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3, 4, 5, 6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998884" y="4922847"/>
            <a:ext cx="1245453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latin typeface="Arial Unicode MS"/>
                <a:cs typeface="Arial Unicode MS"/>
              </a:rPr>
              <a:t>Good effect</a:t>
            </a:r>
            <a:endParaRPr kumimoji="1" lang="ja-JP" altLang="en-US" sz="1600" dirty="0">
              <a:latin typeface="Arial Unicode MS"/>
              <a:cs typeface="Arial Unicode M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77845" y="5447115"/>
            <a:ext cx="128753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dirty="0" smtClean="0">
                <a:latin typeface="Arial Unicode MS"/>
                <a:cs typeface="Arial Unicode MS"/>
              </a:rPr>
              <a:t>Bad effect</a:t>
            </a:r>
            <a:endParaRPr kumimoji="1" lang="ja-JP" altLang="en-US" sz="1600" dirty="0">
              <a:latin typeface="Arial Unicode MS"/>
              <a:cs typeface="Arial Unicode MS"/>
            </a:endParaRPr>
          </a:p>
        </p:txBody>
      </p:sp>
      <p:cxnSp>
        <p:nvCxnSpPr>
          <p:cNvPr id="40" name="カギ線コネクタ 39"/>
          <p:cNvCxnSpPr>
            <a:stCxn id="38" idx="1"/>
            <a:endCxn id="8" idx="3"/>
          </p:cNvCxnSpPr>
          <p:nvPr/>
        </p:nvCxnSpPr>
        <p:spPr>
          <a:xfrm rot="10800000" flipV="1">
            <a:off x="3522134" y="5092123"/>
            <a:ext cx="476750" cy="2399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/>
          <p:cNvCxnSpPr>
            <a:stCxn id="39" idx="1"/>
            <a:endCxn id="8" idx="3"/>
          </p:cNvCxnSpPr>
          <p:nvPr/>
        </p:nvCxnSpPr>
        <p:spPr>
          <a:xfrm rot="10800000">
            <a:off x="3522135" y="5332062"/>
            <a:ext cx="455711" cy="2843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928538" y="2039871"/>
            <a:ext cx="1574797" cy="2975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cs typeface="Arial Unicode MS"/>
              </a:rPr>
              <a:t>Your target</a:t>
            </a:r>
            <a:endParaRPr kumimoji="1" lang="ja-JP" altLang="en-US" sz="1600" dirty="0">
              <a:latin typeface="Arial Unicode MS"/>
              <a:cs typeface="Arial Unicode MS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112939" y="1524237"/>
            <a:ext cx="2793996" cy="494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1600" i="1" dirty="0" smtClean="0">
                <a:latin typeface="Arial Unicode MS"/>
                <a:cs typeface="Arial Unicode MS"/>
              </a:rPr>
              <a:t>Which c</a:t>
            </a:r>
            <a:r>
              <a:rPr kumimoji="1" lang="en-US" altLang="ja-JP" sz="1600" i="1" dirty="0" smtClean="0">
                <a:latin typeface="Arial Unicode MS"/>
                <a:cs typeface="Arial Unicode MS"/>
              </a:rPr>
              <a:t>ountermeasure </a:t>
            </a:r>
            <a:r>
              <a:rPr lang="en-US" altLang="ja-JP" sz="1600" i="1" dirty="0" smtClean="0">
                <a:latin typeface="Arial Unicode MS"/>
                <a:cs typeface="Arial Unicode MS"/>
              </a:rPr>
              <a:t>was leading?</a:t>
            </a:r>
            <a:r>
              <a:rPr kumimoji="1" lang="en-US" altLang="ja-JP" sz="1600" i="1" dirty="0" smtClean="0">
                <a:latin typeface="Arial Unicode MS"/>
                <a:cs typeface="Arial Unicode MS"/>
              </a:rPr>
              <a:t>?</a:t>
            </a:r>
            <a:endParaRPr kumimoji="1" lang="ja-JP" altLang="en-US" sz="1600" i="1" dirty="0">
              <a:latin typeface="Arial Unicode MS"/>
              <a:cs typeface="Arial Unicode MS"/>
            </a:endParaRPr>
          </a:p>
        </p:txBody>
      </p:sp>
      <p:cxnSp>
        <p:nvCxnSpPr>
          <p:cNvPr id="145" name="直線コネクタ 144"/>
          <p:cNvCxnSpPr>
            <a:endCxn id="143" idx="7"/>
          </p:cNvCxnSpPr>
          <p:nvPr/>
        </p:nvCxnSpPr>
        <p:spPr>
          <a:xfrm flipH="1">
            <a:off x="6100112" y="2018731"/>
            <a:ext cx="453088" cy="57166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>
            <a:stCxn id="141" idx="6"/>
          </p:cNvCxnSpPr>
          <p:nvPr/>
        </p:nvCxnSpPr>
        <p:spPr>
          <a:xfrm flipV="1">
            <a:off x="6121200" y="3637538"/>
            <a:ext cx="1634265" cy="144700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>
            <a:stCxn id="141" idx="2"/>
            <a:endCxn id="38" idx="3"/>
          </p:cNvCxnSpPr>
          <p:nvPr/>
        </p:nvCxnSpPr>
        <p:spPr>
          <a:xfrm flipH="1">
            <a:off x="5244337" y="5084544"/>
            <a:ext cx="732864" cy="75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>
            <a:stCxn id="138" idx="6"/>
          </p:cNvCxnSpPr>
          <p:nvPr/>
        </p:nvCxnSpPr>
        <p:spPr>
          <a:xfrm>
            <a:off x="6121200" y="3884786"/>
            <a:ext cx="1634265" cy="636414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>
            <a:stCxn id="194" idx="3"/>
            <a:endCxn id="138" idx="2"/>
          </p:cNvCxnSpPr>
          <p:nvPr/>
        </p:nvCxnSpPr>
        <p:spPr>
          <a:xfrm>
            <a:off x="5259348" y="3884785"/>
            <a:ext cx="717853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39" idx="3"/>
            <a:endCxn id="142" idx="2"/>
          </p:cNvCxnSpPr>
          <p:nvPr/>
        </p:nvCxnSpPr>
        <p:spPr>
          <a:xfrm flipV="1">
            <a:off x="5265377" y="5611999"/>
            <a:ext cx="711824" cy="43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>
            <a:stCxn id="142" idx="6"/>
          </p:cNvCxnSpPr>
          <p:nvPr/>
        </p:nvCxnSpPr>
        <p:spPr>
          <a:xfrm flipV="1">
            <a:off x="6121200" y="4819650"/>
            <a:ext cx="1634265" cy="792349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円/楕円 137"/>
          <p:cNvSpPr>
            <a:spLocks noChangeAspect="1"/>
          </p:cNvSpPr>
          <p:nvPr/>
        </p:nvSpPr>
        <p:spPr>
          <a:xfrm>
            <a:off x="5977201" y="3812786"/>
            <a:ext cx="143999" cy="144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円/楕円 140"/>
          <p:cNvSpPr>
            <a:spLocks noChangeAspect="1"/>
          </p:cNvSpPr>
          <p:nvPr/>
        </p:nvSpPr>
        <p:spPr>
          <a:xfrm>
            <a:off x="5977201" y="5012544"/>
            <a:ext cx="143999" cy="144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円/楕円 141"/>
          <p:cNvSpPr>
            <a:spLocks noChangeAspect="1"/>
          </p:cNvSpPr>
          <p:nvPr/>
        </p:nvSpPr>
        <p:spPr>
          <a:xfrm>
            <a:off x="5977201" y="5539999"/>
            <a:ext cx="143999" cy="144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円/楕円 142"/>
          <p:cNvSpPr>
            <a:spLocks noChangeAspect="1"/>
          </p:cNvSpPr>
          <p:nvPr/>
        </p:nvSpPr>
        <p:spPr>
          <a:xfrm>
            <a:off x="5977201" y="2569311"/>
            <a:ext cx="143999" cy="144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8" name="直線矢印コネクタ 177"/>
          <p:cNvCxnSpPr>
            <a:stCxn id="143" idx="6"/>
          </p:cNvCxnSpPr>
          <p:nvPr/>
        </p:nvCxnSpPr>
        <p:spPr>
          <a:xfrm>
            <a:off x="6121200" y="2641311"/>
            <a:ext cx="1634265" cy="50307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>
            <a:stCxn id="143" idx="2"/>
            <a:endCxn id="18" idx="3"/>
          </p:cNvCxnSpPr>
          <p:nvPr/>
        </p:nvCxnSpPr>
        <p:spPr>
          <a:xfrm flipH="1">
            <a:off x="5254704" y="2641311"/>
            <a:ext cx="722497" cy="56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/>
          <p:cNvCxnSpPr>
            <a:stCxn id="19" idx="3"/>
            <a:endCxn id="191" idx="2"/>
          </p:cNvCxnSpPr>
          <p:nvPr/>
        </p:nvCxnSpPr>
        <p:spPr>
          <a:xfrm>
            <a:off x="5259348" y="3212178"/>
            <a:ext cx="71785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1" name="円/楕円 190"/>
          <p:cNvSpPr>
            <a:spLocks noChangeAspect="1"/>
          </p:cNvSpPr>
          <p:nvPr/>
        </p:nvSpPr>
        <p:spPr>
          <a:xfrm>
            <a:off x="5977201" y="3140178"/>
            <a:ext cx="143999" cy="144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2" name="直線コネクタ 191"/>
          <p:cNvCxnSpPr>
            <a:stCxn id="191" idx="6"/>
            <a:endCxn id="30" idx="1"/>
          </p:cNvCxnSpPr>
          <p:nvPr/>
        </p:nvCxnSpPr>
        <p:spPr>
          <a:xfrm>
            <a:off x="6121200" y="3212178"/>
            <a:ext cx="1634265" cy="167233"/>
          </a:xfrm>
          <a:prstGeom prst="line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テキスト ボックス 193"/>
          <p:cNvSpPr txBox="1"/>
          <p:nvPr/>
        </p:nvSpPr>
        <p:spPr>
          <a:xfrm>
            <a:off x="4214020" y="3637538"/>
            <a:ext cx="1045328" cy="49449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cs typeface="Arial Unicode MS"/>
              </a:rPr>
              <a:t>Got worse</a:t>
            </a:r>
            <a:endParaRPr kumimoji="1" lang="ja-JP" altLang="en-US" sz="1600" dirty="0">
              <a:latin typeface="Arial Unicode MS"/>
              <a:cs typeface="Arial Unicode MS"/>
            </a:endParaRPr>
          </a:p>
        </p:txBody>
      </p:sp>
      <p:cxnSp>
        <p:nvCxnSpPr>
          <p:cNvPr id="195" name="カギ線コネクタ 194"/>
          <p:cNvCxnSpPr>
            <a:stCxn id="194" idx="1"/>
            <a:endCxn id="7" idx="3"/>
          </p:cNvCxnSpPr>
          <p:nvPr/>
        </p:nvCxnSpPr>
        <p:spPr>
          <a:xfrm rot="10800000">
            <a:off x="3522134" y="2920995"/>
            <a:ext cx="691886" cy="9637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916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19842"/>
          </a:xfrm>
        </p:spPr>
        <p:txBody>
          <a:bodyPr>
            <a:normAutofit/>
          </a:bodyPr>
          <a:lstStyle/>
          <a:p>
            <a:r>
              <a:rPr kumimoji="1" lang="en-US" altLang="ja-JP" sz="4000" i="1" dirty="0" smtClean="0">
                <a:latin typeface="Arial Unicode MS"/>
                <a:cs typeface="Arial Unicode MS"/>
              </a:rPr>
              <a:t>Thank you for listening</a:t>
            </a:r>
            <a:endParaRPr kumimoji="1" lang="ja-JP" altLang="en-US" sz="4000" i="1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63757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cs typeface="Arial Rounded MT Bold"/>
              </a:rPr>
              <a:t>Objectives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of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the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session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Arial Unicode MS"/>
                <a:cs typeface="Arial Unicode MS"/>
              </a:rPr>
              <a:t>At the end of the session, trainees are able to: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/>
              <a:t>Describe process of effectiveness check of KAIZEN activities</a:t>
            </a:r>
            <a:endParaRPr lang="ja-JP" altLang="ja-JP" dirty="0"/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/>
              <a:t>Identify effective countermeasures</a:t>
            </a:r>
            <a:endParaRPr lang="ja-JP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Demonstrate the process of effectiveness check at working environment</a:t>
            </a:r>
            <a:r>
              <a:rPr lang="ja-JP" altLang="ja-JP" dirty="0"/>
              <a:t> </a:t>
            </a:r>
            <a:endParaRPr kumimoji="1" lang="en-US" altLang="ja-JP" dirty="0" smtClean="0">
              <a:latin typeface="Arial Unicode MS"/>
              <a:cs typeface="Arial Unicode MS"/>
            </a:endParaRPr>
          </a:p>
          <a:p>
            <a:pPr marL="514350" indent="-514350">
              <a:buFont typeface="+mj-lt"/>
              <a:buAutoNum type="arabicParenR"/>
            </a:pP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6053-A104-744D-AA65-FBBF73DF7AE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964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2188007" y="4450180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Root Cause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1804" y="6014479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Selection of KAIZEN theme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57866" y="526236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Situation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0997" y="364335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Identification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81401" y="2796684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Implementation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94987" y="1194713"/>
            <a:ext cx="409661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Standardization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58735" y="1861358"/>
            <a:ext cx="4547853" cy="695575"/>
          </a:xfrm>
          <a:prstGeom prst="rect">
            <a:avLst/>
          </a:prstGeom>
          <a:gradFill flip="none" rotWithShape="1">
            <a:gsLst>
              <a:gs pos="100000">
                <a:srgbClr val="000090"/>
              </a:gs>
              <a:gs pos="0">
                <a:schemeClr val="accent4">
                  <a:lumMod val="75000"/>
                </a:schemeClr>
              </a:gs>
            </a:gsLst>
            <a:lin ang="0" scaled="1"/>
            <a:tileRect/>
          </a:gradFill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ja-JP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C</a:t>
            </a:r>
            <a:r>
              <a:rPr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heck</a:t>
            </a:r>
            <a:r>
              <a:rPr lang="ja-JP" alt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effectiveness</a:t>
            </a:r>
            <a:r>
              <a:rPr lang="ja-JP" alt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of</a:t>
            </a:r>
            <a:r>
              <a:rPr lang="ja-JP" alt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countermeasure</a:t>
            </a:r>
            <a:endParaRPr kumimoji="1" lang="ja-JP" alt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598" y="601132"/>
            <a:ext cx="2760133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KAIZEN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Process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94267" y="1236133"/>
            <a:ext cx="4131733" cy="4961468"/>
          </a:xfrm>
          <a:prstGeom prst="line">
            <a:avLst/>
          </a:prstGeom>
          <a:ln w="571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245534" y="57658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</a:t>
            </a:r>
            <a:r>
              <a:rPr kumimoji="1" lang="en-US" altLang="ja-JP" sz="1400" dirty="0" smtClean="0"/>
              <a:t>TEP</a:t>
            </a:r>
          </a:p>
          <a:p>
            <a:pPr algn="ctr"/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905934" y="500380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  <a:endParaRPr lang="en-US" altLang="ja-JP" sz="1400" dirty="0"/>
          </a:p>
          <a:p>
            <a:pPr algn="ctr"/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4241802" y="93133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7</a:t>
            </a:r>
            <a:endParaRPr kumimoji="1"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3581401" y="1744132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2920997" y="25400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5</a:t>
            </a:r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2252131" y="3386667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4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1557866" y="4182535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3</a:t>
            </a:r>
            <a:endParaRPr kumimoji="1" lang="ja-JP" altLang="en-US" sz="2400" dirty="0"/>
          </a:p>
        </p:txBody>
      </p:sp>
      <p:pic>
        <p:nvPicPr>
          <p:cNvPr id="23" name="図 22" descr="writing_with_pencil_large_400_clr_641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263898" y="849350"/>
            <a:ext cx="905934" cy="1317722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17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87558" y="1134788"/>
            <a:ext cx="3227810" cy="2355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27552" y="1895935"/>
            <a:ext cx="6374802" cy="43604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4788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  <a:t>Outline of effectiveness check</a:t>
            </a:r>
            <a:endParaRPr kumimoji="1" lang="ja-JP" altLang="en-US" sz="4000" dirty="0">
              <a:latin typeface="Arial Rounded MT Bold"/>
              <a:ea typeface="ヒラギノ明朝 ProN W6"/>
              <a:cs typeface="Arial Rounded MT Bold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02887" y="5119967"/>
            <a:ext cx="1730501" cy="494494"/>
          </a:xfrm>
          <a:prstGeom prst="rect">
            <a:avLst/>
          </a:prstGeom>
          <a:solidFill>
            <a:srgbClr val="31859C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Not implemented</a:t>
            </a:r>
            <a:r>
              <a:rPr kumimoji="1" lang="ja-JP" altLang="en-US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・</a:t>
            </a:r>
            <a:endParaRPr kumimoji="1" lang="en-US" altLang="ja-JP" sz="1600" i="1" dirty="0" smtClean="0">
              <a:solidFill>
                <a:srgbClr val="FFFFFF"/>
              </a:solidFill>
              <a:latin typeface="Avenir Next Condensed Medium"/>
              <a:ea typeface="Arial Unicode MS"/>
              <a:cs typeface="Avenir Next Condensed Medium"/>
            </a:endParaRPr>
          </a:p>
          <a:p>
            <a:pPr algn="ctr">
              <a:lnSpc>
                <a:spcPct val="80000"/>
              </a:lnSpc>
            </a:pPr>
            <a:r>
              <a:rPr lang="en-US" altLang="ja-JP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But effective</a:t>
            </a:r>
            <a:endParaRPr kumimoji="1" lang="ja-JP" altLang="en-US" sz="1600" i="1" dirty="0">
              <a:solidFill>
                <a:srgbClr val="FFFFFF"/>
              </a:solidFill>
              <a:latin typeface="Avenir Next Condensed Medium"/>
              <a:ea typeface="Arial Unicode MS"/>
              <a:cs typeface="Avenir Next Condensed Medium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48473" y="3777616"/>
            <a:ext cx="1394830" cy="494494"/>
          </a:xfrm>
          <a:prstGeom prst="rect">
            <a:avLst/>
          </a:prstGeom>
          <a:solidFill>
            <a:srgbClr val="31859C"/>
          </a:solidFill>
          <a:ln>
            <a:solidFill>
              <a:srgbClr val="FFFF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Implemented</a:t>
            </a:r>
            <a:r>
              <a:rPr kumimoji="1" lang="ja-JP" altLang="en-US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・</a:t>
            </a:r>
            <a:endParaRPr kumimoji="1" lang="en-US" altLang="ja-JP" sz="1600" i="1" dirty="0" smtClean="0">
              <a:solidFill>
                <a:srgbClr val="FFFFFF"/>
              </a:solidFill>
              <a:latin typeface="Avenir Next Condensed Medium"/>
              <a:ea typeface="Arial Unicode MS"/>
              <a:cs typeface="Avenir Next Condensed Medium"/>
            </a:endParaRPr>
          </a:p>
          <a:p>
            <a:pPr algn="ctr">
              <a:lnSpc>
                <a:spcPct val="80000"/>
              </a:lnSpc>
            </a:pPr>
            <a:r>
              <a:rPr lang="en-US" altLang="ja-JP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Not effective</a:t>
            </a:r>
            <a:endParaRPr kumimoji="1" lang="ja-JP" altLang="en-US" sz="1600" i="1" dirty="0">
              <a:solidFill>
                <a:srgbClr val="FFFFFF"/>
              </a:solidFill>
              <a:latin typeface="Avenir Next Condensed Medium"/>
              <a:ea typeface="Arial Unicode MS"/>
              <a:cs typeface="Avenir Next Condensed Medium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05158" y="3896149"/>
            <a:ext cx="1691727" cy="49449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1600" i="1" dirty="0">
                <a:solidFill>
                  <a:schemeClr val="bg1"/>
                </a:solidFill>
                <a:latin typeface="Avenir Next Condensed Medium"/>
                <a:ea typeface="Arial Unicode MS"/>
                <a:cs typeface="Avenir Next Condensed Medium"/>
              </a:rPr>
              <a:t>Not implemented</a:t>
            </a:r>
            <a:r>
              <a:rPr kumimoji="1" lang="ja-JP" altLang="en-US" sz="1600" i="1" dirty="0" smtClean="0">
                <a:solidFill>
                  <a:schemeClr val="bg1"/>
                </a:solidFill>
                <a:latin typeface="Avenir Next Condensed Medium"/>
                <a:ea typeface="Arial Unicode MS"/>
                <a:cs typeface="Avenir Next Condensed Medium"/>
              </a:rPr>
              <a:t>・</a:t>
            </a:r>
            <a:endParaRPr kumimoji="1" lang="en-US" altLang="ja-JP" sz="1600" i="1" dirty="0" smtClean="0">
              <a:solidFill>
                <a:schemeClr val="bg1"/>
              </a:solidFill>
              <a:latin typeface="Avenir Next Condensed Medium"/>
              <a:ea typeface="Arial Unicode MS"/>
              <a:cs typeface="Avenir Next Condensed Medium"/>
            </a:endParaRPr>
          </a:p>
          <a:p>
            <a:pPr algn="ctr">
              <a:lnSpc>
                <a:spcPct val="80000"/>
              </a:lnSpc>
            </a:pPr>
            <a:r>
              <a:rPr lang="en-US" altLang="ja-JP" sz="1600" i="1" dirty="0" smtClean="0">
                <a:solidFill>
                  <a:schemeClr val="bg1"/>
                </a:solidFill>
                <a:latin typeface="Avenir Next Condensed Medium"/>
                <a:ea typeface="Arial Unicode MS"/>
                <a:cs typeface="Avenir Next Condensed Medium"/>
              </a:rPr>
              <a:t>Not effective</a:t>
            </a:r>
            <a:endParaRPr kumimoji="1" lang="ja-JP" altLang="en-US" sz="1600" i="1" dirty="0">
              <a:solidFill>
                <a:schemeClr val="bg1"/>
              </a:solidFill>
              <a:latin typeface="Avenir Next Condensed Medium"/>
              <a:ea typeface="Arial Unicode MS"/>
              <a:cs typeface="Avenir Next Condensed Medium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922" y="4842578"/>
            <a:ext cx="3022863" cy="203596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693" y="1763985"/>
            <a:ext cx="2381092" cy="152852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505158" y="6358869"/>
            <a:ext cx="4483827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Arial Rounded MT Bold"/>
                <a:ea typeface="ヒラギノ明朝 ProN W6"/>
                <a:cs typeface="Arial Rounded MT Bold"/>
              </a:rPr>
              <a:t>Go to Step</a:t>
            </a:r>
            <a:r>
              <a:rPr lang="en-US" altLang="ja-JP" dirty="0">
                <a:latin typeface="Arial Rounded MT Bold"/>
                <a:ea typeface="ヒラギノ明朝 ProN W6"/>
                <a:cs typeface="Arial Rounded MT Bold"/>
              </a:rPr>
              <a:t> </a:t>
            </a:r>
            <a:r>
              <a:rPr lang="en-US" altLang="ja-JP" dirty="0" smtClean="0">
                <a:latin typeface="Arial Rounded MT Bold"/>
                <a:ea typeface="ヒラギノ明朝 ProN W6"/>
                <a:cs typeface="Arial Rounded MT Bold"/>
              </a:rPr>
              <a:t>7: Standardization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80256" y="2079210"/>
            <a:ext cx="2259262" cy="830997"/>
          </a:xfrm>
          <a:prstGeom prst="rect">
            <a:avLst/>
          </a:prstGeom>
          <a:solidFill>
            <a:schemeClr val="l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Relation between </a:t>
            </a:r>
          </a:p>
          <a:p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countermeasures and </a:t>
            </a:r>
          </a:p>
          <a:p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effectiveness 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9359" y="1252503"/>
            <a:ext cx="178676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Situation analysis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4933251" y="2507389"/>
            <a:ext cx="134700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39" idx="4"/>
          </p:cNvCxnSpPr>
          <p:nvPr/>
        </p:nvCxnSpPr>
        <p:spPr>
          <a:xfrm>
            <a:off x="7770863" y="6128035"/>
            <a:ext cx="0" cy="369815"/>
          </a:xfrm>
          <a:prstGeom prst="straightConnector1">
            <a:avLst/>
          </a:prstGeom>
          <a:ln w="38100" cmpd="sng">
            <a:solidFill>
              <a:srgbClr val="660066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7" name="図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7558" y="1886882"/>
            <a:ext cx="1065899" cy="1509661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315369" y="2079210"/>
            <a:ext cx="1617882" cy="15696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Effectiveness check</a:t>
            </a:r>
          </a:p>
          <a:p>
            <a:pPr marL="285750" indent="-285750">
              <a:buFontTx/>
              <a:buChar char="-"/>
            </a:pPr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Reduction rate</a:t>
            </a:r>
          </a:p>
          <a:p>
            <a:pPr marL="285750" indent="-285750">
              <a:buFontTx/>
              <a:buChar char="-"/>
            </a:pPr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Comparison Pareto chart 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92789" y="5737004"/>
            <a:ext cx="2016102" cy="338554"/>
          </a:xfrm>
          <a:prstGeom prst="rect">
            <a:avLst/>
          </a:prstGeom>
          <a:solidFill>
            <a:srgbClr val="31859C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Implemented</a:t>
            </a:r>
            <a:r>
              <a:rPr lang="ja-JP" altLang="en-US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・</a:t>
            </a:r>
            <a:r>
              <a:rPr lang="en-US" altLang="ja-JP" sz="1600" i="1" dirty="0" smtClean="0">
                <a:solidFill>
                  <a:srgbClr val="FFFFFF"/>
                </a:solidFill>
                <a:latin typeface="Avenir Next Condensed Medium"/>
                <a:ea typeface="Arial Unicode MS"/>
                <a:cs typeface="Avenir Next Condensed Medium"/>
              </a:rPr>
              <a:t>Effective</a:t>
            </a:r>
            <a:endParaRPr kumimoji="1" lang="ja-JP" altLang="en-US" sz="1600" i="1" dirty="0">
              <a:solidFill>
                <a:srgbClr val="FFFFFF"/>
              </a:solidFill>
              <a:latin typeface="Avenir Next Condensed Medium"/>
              <a:ea typeface="Arial Unicode MS"/>
              <a:cs typeface="Avenir Next Condensed Medium"/>
            </a:endParaRPr>
          </a:p>
        </p:txBody>
      </p:sp>
      <p:cxnSp>
        <p:nvCxnSpPr>
          <p:cNvPr id="35" name="カギ線コネクタ 34"/>
          <p:cNvCxnSpPr>
            <a:stCxn id="19" idx="3"/>
            <a:endCxn id="14" idx="0"/>
          </p:cNvCxnSpPr>
          <p:nvPr/>
        </p:nvCxnSpPr>
        <p:spPr>
          <a:xfrm>
            <a:off x="2586126" y="1421780"/>
            <a:ext cx="1538184" cy="65743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6598423" y="5648327"/>
            <a:ext cx="2344880" cy="479708"/>
          </a:xfrm>
          <a:prstGeom prst="ellipse">
            <a:avLst/>
          </a:prstGeom>
          <a:noFill/>
          <a:ln w="38100" cmpd="sng">
            <a:solidFill>
              <a:srgbClr val="660066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16835" y="879471"/>
            <a:ext cx="487130" cy="510634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1</a:t>
            </a:r>
            <a:endParaRPr kumimoji="1" lang="ja-JP" alt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3045571" y="1640619"/>
            <a:ext cx="487130" cy="510634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 Unicode MS"/>
                <a:cs typeface="Arial Unicode MS"/>
              </a:rPr>
              <a:t>2</a:t>
            </a:r>
            <a:endParaRPr kumimoji="1" lang="ja-JP" alt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5986035" y="1631565"/>
            <a:ext cx="487130" cy="510634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 Unicode MS"/>
                <a:cs typeface="Arial Unicode MS"/>
              </a:rPr>
              <a:t>3</a:t>
            </a:r>
            <a:endParaRPr kumimoji="1" lang="ja-JP" alt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4261593" y="5906281"/>
            <a:ext cx="487130" cy="510634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4</a:t>
            </a:r>
            <a:endParaRPr kumimoji="1" lang="ja-JP" alt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9115" y="3466545"/>
            <a:ext cx="3228169" cy="234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2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b="1" dirty="0" smtClean="0">
                <a:latin typeface="Arial Unicode MS"/>
                <a:ea typeface="Arial Unicode MS"/>
                <a:cs typeface="Arial Unicode MS"/>
              </a:rPr>
              <a:t>How to check effectiveness of KAIZEN</a:t>
            </a:r>
            <a:endParaRPr kumimoji="1" lang="ja-JP" altLang="en-US" sz="3600" b="1" dirty="0">
              <a:latin typeface="Arial Unicode MS"/>
              <a:cs typeface="Arial Unicode MS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199" y="1600200"/>
            <a:ext cx="8394469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Compare frequency and reduction rate of frequency between before and after KAIZEN</a:t>
            </a: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Check achievement to your target set in Step 2 (reduction rate)</a:t>
            </a: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Compare other information in terms of:</a:t>
            </a:r>
          </a:p>
          <a:p>
            <a:pPr lvl="1"/>
            <a:r>
              <a:rPr lang="en-US" altLang="ja-JP" i="1" dirty="0">
                <a:latin typeface="Arial Unicode MS"/>
                <a:ea typeface="Arial Unicode MS"/>
                <a:cs typeface="Arial Unicode MS"/>
              </a:rPr>
              <a:t>C</a:t>
            </a:r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ost </a:t>
            </a:r>
          </a:p>
          <a:p>
            <a:pPr lvl="1"/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Work labor</a:t>
            </a:r>
          </a:p>
          <a:p>
            <a:pPr lvl="1"/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cost effectiveness</a:t>
            </a:r>
          </a:p>
          <a:p>
            <a:pPr lvl="1"/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Quality</a:t>
            </a:r>
          </a:p>
          <a:p>
            <a:pPr lvl="1"/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Work process</a:t>
            </a:r>
          </a:p>
          <a:p>
            <a:pPr lvl="1"/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Human resource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etc.</a:t>
            </a:r>
          </a:p>
          <a:p>
            <a:pPr marL="0" indent="0">
              <a:buNone/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5" name="図 4" descr="tape_measuring_text_11946 (2)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8268" y="3759194"/>
            <a:ext cx="3098800" cy="3098800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04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3600" dirty="0" smtClean="0">
                <a:latin typeface="Arial Rounded MT Bold"/>
                <a:cs typeface="Arial Rounded MT Bold"/>
              </a:rPr>
              <a:t>Data collection</a:t>
            </a:r>
            <a:br>
              <a:rPr kumimoji="1" lang="en-US" altLang="ja-JP" sz="3600" dirty="0" smtClean="0">
                <a:latin typeface="Arial Rounded MT Bold"/>
                <a:cs typeface="Arial Rounded MT Bold"/>
              </a:rPr>
            </a:br>
            <a:r>
              <a:rPr lang="en-US" altLang="ja-JP" sz="3600" dirty="0" smtClean="0">
                <a:latin typeface="Arial Rounded MT Bold"/>
                <a:cs typeface="Arial Rounded MT Bold"/>
              </a:rPr>
              <a:t>(Situation analysis after KAIZEN)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Arial Unicode MS"/>
                <a:cs typeface="Arial Unicode MS"/>
              </a:rPr>
              <a:t>Review methods of situation analysis done in KAIZEN Step 2</a:t>
            </a:r>
          </a:p>
          <a:p>
            <a:r>
              <a:rPr lang="en-US" altLang="ja-JP" dirty="0" smtClean="0">
                <a:latin typeface="Arial Unicode MS"/>
                <a:cs typeface="Arial Unicode MS"/>
              </a:rPr>
              <a:t>Conduct situation analysis in the same methods:</a:t>
            </a:r>
          </a:p>
          <a:p>
            <a:pPr lvl="1"/>
            <a:r>
              <a:rPr lang="en-US" altLang="ja-JP" dirty="0" smtClean="0">
                <a:latin typeface="Arial Unicode MS"/>
                <a:cs typeface="Arial Unicode MS"/>
              </a:rPr>
              <a:t>Same data</a:t>
            </a:r>
          </a:p>
          <a:p>
            <a:pPr lvl="1"/>
            <a:r>
              <a:rPr kumimoji="1" lang="en-US" altLang="ja-JP" dirty="0" smtClean="0">
                <a:latin typeface="Arial Unicode MS"/>
                <a:cs typeface="Arial Unicode MS"/>
              </a:rPr>
              <a:t>Same period of data collection</a:t>
            </a:r>
          </a:p>
          <a:p>
            <a:pPr lvl="1"/>
            <a:r>
              <a:rPr lang="en-US" altLang="ja-JP" dirty="0" smtClean="0">
                <a:latin typeface="Arial Unicode MS"/>
                <a:cs typeface="Arial Unicode MS"/>
              </a:rPr>
              <a:t>Same methodologies of data collection</a:t>
            </a:r>
            <a:endParaRPr kumimoji="1" lang="en-US" altLang="ja-JP" dirty="0" smtClean="0">
              <a:latin typeface="Arial Unicode MS"/>
              <a:cs typeface="Arial Unicode MS"/>
            </a:endParaRPr>
          </a:p>
          <a:p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98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スクリーンショット 2015-08-28 11.22.2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4787" y="5616982"/>
            <a:ext cx="4387648" cy="110555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3600" b="1" dirty="0" smtClean="0">
                <a:latin typeface="Arial Unicode MS"/>
                <a:ea typeface="ヒラギノ明朝 ProN W6"/>
                <a:cs typeface="Arial Unicode MS"/>
              </a:rPr>
              <a:t>Development of a comparison calculation table </a:t>
            </a:r>
            <a:endParaRPr kumimoji="1" lang="ja-JP" altLang="en-US" sz="3600" b="1" dirty="0">
              <a:latin typeface="Arial Unicode MS"/>
              <a:ea typeface="ヒラギノ明朝 ProN W6"/>
              <a:cs typeface="Arial Unicode MS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682703"/>
              </p:ext>
            </p:extLst>
          </p:nvPr>
        </p:nvGraphicFramePr>
        <p:xfrm>
          <a:off x="181085" y="1468437"/>
          <a:ext cx="8790194" cy="2808093"/>
        </p:xfrm>
        <a:graphic>
          <a:graphicData uri="http://schemas.openxmlformats.org/drawingml/2006/table">
            <a:tbl>
              <a:tblPr/>
              <a:tblGrid>
                <a:gridCol w="276837"/>
                <a:gridCol w="2052942"/>
                <a:gridCol w="814374"/>
                <a:gridCol w="751407"/>
                <a:gridCol w="822769"/>
                <a:gridCol w="729226"/>
                <a:gridCol w="792480"/>
                <a:gridCol w="822960"/>
                <a:gridCol w="843280"/>
                <a:gridCol w="883919"/>
              </a:tblGrid>
              <a:tr h="2790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SQ#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Contributing factors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Before KAIZEN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After KAIZEN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Reduction of 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Reduction rate (%)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8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Cumulative 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Accumulation ratio (%)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Cumulative 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Accumulation ratio (%)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87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>
                        <a:tabLst>
                          <a:tab pos="84138" algn="l"/>
                        </a:tabLs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Number of giving wrong injectable medicines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46.3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46.7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18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72.0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Number of giving wrong inhale medicines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16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75.9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73.3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75.0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Giving wrong oral medicines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87.0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93.3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50.0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Giving wrong volume of insulin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96.3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80.0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Number of giving wrong ointment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　</a:t>
                      </a:r>
                    </a:p>
                  </a:txBody>
                  <a:tcPr marL="4236" marR="4236" marT="4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Total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39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72.2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左中かっこ 5"/>
          <p:cNvSpPr/>
          <p:nvPr/>
        </p:nvSpPr>
        <p:spPr>
          <a:xfrm rot="16200000">
            <a:off x="3580340" y="3328457"/>
            <a:ext cx="247652" cy="2277533"/>
          </a:xfrm>
          <a:prstGeom prst="leftBrac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中かっこ 6"/>
          <p:cNvSpPr/>
          <p:nvPr/>
        </p:nvSpPr>
        <p:spPr>
          <a:xfrm rot="16200000">
            <a:off x="5929841" y="3328457"/>
            <a:ext cx="247652" cy="2277533"/>
          </a:xfrm>
          <a:prstGeom prst="leftBrac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04787" y="4591049"/>
            <a:ext cx="1767213" cy="4944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i="1" dirty="0" smtClean="0">
                <a:latin typeface="Arial Unicode MS"/>
                <a:cs typeface="Arial Unicode MS"/>
              </a:rPr>
              <a:t>Data of befor</a:t>
            </a:r>
            <a:r>
              <a:rPr lang="en-US" altLang="ja-JP" sz="1600" i="1" dirty="0" smtClean="0">
                <a:latin typeface="Arial Unicode MS"/>
                <a:cs typeface="Arial Unicode MS"/>
              </a:rPr>
              <a:t>e KAIZEN</a:t>
            </a:r>
            <a:endParaRPr kumimoji="1" lang="ja-JP" altLang="en-US" sz="1600" i="1" dirty="0">
              <a:latin typeface="Arial Unicode MS"/>
              <a:cs typeface="Arial Unicode M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74732" y="4595965"/>
            <a:ext cx="1515535" cy="4944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i="1" dirty="0" smtClean="0">
                <a:latin typeface="Arial Unicode MS"/>
                <a:cs typeface="Arial Unicode MS"/>
              </a:rPr>
              <a:t>Data of after</a:t>
            </a:r>
            <a:r>
              <a:rPr lang="en-US" altLang="ja-JP" sz="1600" i="1" dirty="0" smtClean="0">
                <a:latin typeface="Arial Unicode MS"/>
                <a:cs typeface="Arial Unicode MS"/>
              </a:rPr>
              <a:t> KAIZEN</a:t>
            </a:r>
            <a:endParaRPr kumimoji="1" lang="ja-JP" altLang="en-US" sz="1600" i="1" dirty="0">
              <a:latin typeface="Arial Unicode MS"/>
              <a:cs typeface="Arial Unicode M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39755" y="4595965"/>
            <a:ext cx="1612475" cy="88844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1600" i="1" dirty="0" smtClean="0">
                <a:latin typeface="Arial Unicode MS"/>
                <a:cs typeface="Arial Unicode MS"/>
              </a:rPr>
              <a:t>Reduction between before and after KAIZEN</a:t>
            </a:r>
            <a:endParaRPr kumimoji="1" lang="ja-JP" altLang="en-US" sz="1600" i="1" dirty="0">
              <a:latin typeface="Arial Unicode MS"/>
              <a:cs typeface="Arial Unicode MS"/>
            </a:endParaRPr>
          </a:p>
        </p:txBody>
      </p:sp>
      <p:sp>
        <p:nvSpPr>
          <p:cNvPr id="11" name="左中かっこ 10"/>
          <p:cNvSpPr/>
          <p:nvPr/>
        </p:nvSpPr>
        <p:spPr>
          <a:xfrm rot="16200000">
            <a:off x="7988301" y="3627120"/>
            <a:ext cx="247652" cy="1680206"/>
          </a:xfrm>
          <a:prstGeom prst="leftBrac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 descr="stick_figure_calculator_pc_800_clr_262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0655" y="5852575"/>
            <a:ext cx="1148072" cy="971556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15230" y="5348463"/>
            <a:ext cx="276349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b="1" dirty="0" smtClean="0">
                <a:latin typeface="Arial Unicode MS"/>
                <a:cs typeface="Arial Unicode MS"/>
              </a:rPr>
              <a:t>Formula of reduction rate</a:t>
            </a:r>
            <a:endParaRPr kumimoji="1" lang="ja-JP" altLang="en-US" b="1" dirty="0">
              <a:latin typeface="Arial Unicode MS"/>
              <a:cs typeface="Arial Unicode MS"/>
            </a:endParaRPr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196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-80955"/>
            <a:ext cx="8229600" cy="830625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b="1" dirty="0" smtClean="0">
                <a:latin typeface="Arial Unicode MS"/>
                <a:cs typeface="Arial Unicode MS"/>
              </a:rPr>
              <a:t>Development of comparison Pareto chart</a:t>
            </a:r>
            <a:endParaRPr kumimoji="1" lang="ja-JP" altLang="en-US" sz="3600" b="1" dirty="0">
              <a:latin typeface="Arial Unicode MS"/>
              <a:cs typeface="Arial Unicode MS"/>
            </a:endParaRP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717092510"/>
              </p:ext>
            </p:extLst>
          </p:nvPr>
        </p:nvGraphicFramePr>
        <p:xfrm>
          <a:off x="237067" y="1417638"/>
          <a:ext cx="4622800" cy="4356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3550341077"/>
              </p:ext>
            </p:extLst>
          </p:nvPr>
        </p:nvGraphicFramePr>
        <p:xfrm>
          <a:off x="4148666" y="1417638"/>
          <a:ext cx="4876800" cy="4356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759198" y="2065872"/>
            <a:ext cx="50526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80.0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64600" y="2118162"/>
            <a:ext cx="50526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80.0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24001" y="1205468"/>
            <a:ext cx="1749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 Unicode MS"/>
                <a:cs typeface="Arial Unicode MS"/>
              </a:rPr>
              <a:t>Before KAIZEN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49240" y="1251508"/>
            <a:ext cx="1582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 Unicode MS"/>
                <a:cs typeface="Arial Unicode MS"/>
              </a:rPr>
              <a:t>After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 KAIZEN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441305" y="1349906"/>
            <a:ext cx="588682" cy="526056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637766" y="1417638"/>
            <a:ext cx="588682" cy="526056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>
            <a:stCxn id="22" idx="1"/>
            <a:endCxn id="18" idx="7"/>
          </p:cNvCxnSpPr>
          <p:nvPr/>
        </p:nvCxnSpPr>
        <p:spPr>
          <a:xfrm flipH="1">
            <a:off x="943777" y="918947"/>
            <a:ext cx="2616652" cy="5079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22" idx="2"/>
            <a:endCxn id="19" idx="7"/>
          </p:cNvCxnSpPr>
          <p:nvPr/>
        </p:nvCxnSpPr>
        <p:spPr>
          <a:xfrm flipH="1">
            <a:off x="5140238" y="1088224"/>
            <a:ext cx="797110" cy="4064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560429" y="749670"/>
            <a:ext cx="4753838" cy="338554"/>
          </a:xfrm>
          <a:prstGeom prst="rect">
            <a:avLst/>
          </a:prstGeom>
          <a:solidFill>
            <a:srgbClr val="FFCCE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i="1" dirty="0" smtClean="0"/>
              <a:t>Adjusting scale as same level of before KAIZEN</a:t>
            </a:r>
            <a:endParaRPr kumimoji="1" lang="ja-JP" altLang="en-US" sz="1600" i="1" dirty="0"/>
          </a:p>
        </p:txBody>
      </p:sp>
      <p:sp>
        <p:nvSpPr>
          <p:cNvPr id="23" name="円/楕円 22"/>
          <p:cNvSpPr/>
          <p:nvPr/>
        </p:nvSpPr>
        <p:spPr>
          <a:xfrm>
            <a:off x="1046920" y="5130800"/>
            <a:ext cx="2678412" cy="323266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>
            <a:stCxn id="26" idx="0"/>
            <a:endCxn id="23" idx="5"/>
          </p:cNvCxnSpPr>
          <p:nvPr/>
        </p:nvCxnSpPr>
        <p:spPr>
          <a:xfrm flipH="1" flipV="1">
            <a:off x="3333088" y="5406725"/>
            <a:ext cx="1469748" cy="7168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26" idx="0"/>
            <a:endCxn id="39" idx="3"/>
          </p:cNvCxnSpPr>
          <p:nvPr/>
        </p:nvCxnSpPr>
        <p:spPr>
          <a:xfrm flipV="1">
            <a:off x="4802836" y="5359384"/>
            <a:ext cx="871085" cy="7642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524001" y="6123619"/>
            <a:ext cx="6557669" cy="584776"/>
          </a:xfrm>
          <a:prstGeom prst="rect">
            <a:avLst/>
          </a:prstGeom>
          <a:solidFill>
            <a:srgbClr val="FFCCE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i="1" dirty="0" smtClean="0"/>
              <a:t>Same order of “the contributing factors” between before and after KAIZEN</a:t>
            </a:r>
          </a:p>
          <a:p>
            <a:r>
              <a:rPr kumimoji="1" lang="en-US" altLang="ja-JP" sz="1600" i="1" dirty="0" smtClean="0"/>
              <a:t>even</a:t>
            </a:r>
            <a:r>
              <a:rPr kumimoji="1" lang="ja-JP" altLang="en-US" sz="1600" i="1" dirty="0" smtClean="0"/>
              <a:t> </a:t>
            </a:r>
            <a:r>
              <a:rPr kumimoji="1" lang="en-US" altLang="ja-JP" sz="1600" i="1" dirty="0" smtClean="0"/>
              <a:t>if</a:t>
            </a:r>
            <a:r>
              <a:rPr kumimoji="1" lang="ja-JP" altLang="en-US" sz="1600" i="1" dirty="0" smtClean="0"/>
              <a:t> </a:t>
            </a:r>
            <a:r>
              <a:rPr kumimoji="1" lang="en-US" altLang="ja-JP" sz="1600" i="1" dirty="0" smtClean="0"/>
              <a:t>the</a:t>
            </a:r>
            <a:r>
              <a:rPr kumimoji="1" lang="ja-JP" altLang="en-US" sz="1600" i="1" dirty="0" smtClean="0"/>
              <a:t> </a:t>
            </a:r>
            <a:r>
              <a:rPr kumimoji="1" lang="en-US" altLang="ja-JP" sz="1600" i="1" dirty="0" smtClean="0"/>
              <a:t>order</a:t>
            </a:r>
            <a:r>
              <a:rPr kumimoji="1" lang="ja-JP" altLang="en-US" sz="1600" i="1" dirty="0" smtClean="0"/>
              <a:t> </a:t>
            </a:r>
            <a:r>
              <a:rPr kumimoji="1" lang="en-US" altLang="ja-JP" sz="1600" i="1" dirty="0" smtClean="0"/>
              <a:t>of</a:t>
            </a:r>
            <a:r>
              <a:rPr kumimoji="1" lang="ja-JP" altLang="en-US" sz="1600" i="1" dirty="0" smtClean="0"/>
              <a:t> </a:t>
            </a:r>
            <a:r>
              <a:rPr kumimoji="1" lang="en-US" altLang="ja-JP" sz="1600" i="1" dirty="0" smtClean="0"/>
              <a:t>contributing</a:t>
            </a:r>
            <a:r>
              <a:rPr kumimoji="1" lang="ja-JP" altLang="en-US" sz="1600" i="1" dirty="0" smtClean="0"/>
              <a:t> </a:t>
            </a:r>
            <a:r>
              <a:rPr kumimoji="1" lang="en-US" altLang="ja-JP" sz="1600" i="1" dirty="0" smtClean="0"/>
              <a:t>factors</a:t>
            </a:r>
            <a:r>
              <a:rPr kumimoji="1" lang="ja-JP" altLang="en-US" sz="1600" i="1" dirty="0" smtClean="0"/>
              <a:t> </a:t>
            </a:r>
            <a:r>
              <a:rPr lang="ja-JP" altLang="ja-JP" sz="1600" i="1" dirty="0" smtClean="0"/>
              <a:t>i</a:t>
            </a:r>
            <a:r>
              <a:rPr lang="en-US" altLang="ja-JP" sz="1600" i="1" dirty="0" smtClean="0"/>
              <a:t>s</a:t>
            </a:r>
            <a:r>
              <a:rPr lang="ja-JP" altLang="en-US" sz="1600" i="1" dirty="0" smtClean="0"/>
              <a:t> </a:t>
            </a:r>
            <a:r>
              <a:rPr lang="en-US" altLang="ja-JP" sz="1600" i="1" dirty="0" smtClean="0"/>
              <a:t>changed</a:t>
            </a:r>
            <a:r>
              <a:rPr lang="ja-JP" altLang="en-US" sz="1600" i="1" dirty="0"/>
              <a:t>.</a:t>
            </a:r>
            <a:endParaRPr kumimoji="1" lang="ja-JP" altLang="en-US" sz="1600" i="1" dirty="0"/>
          </a:p>
        </p:txBody>
      </p:sp>
      <p:sp>
        <p:nvSpPr>
          <p:cNvPr id="39" name="円/楕円 38"/>
          <p:cNvSpPr/>
          <p:nvPr/>
        </p:nvSpPr>
        <p:spPr>
          <a:xfrm>
            <a:off x="5281677" y="5083459"/>
            <a:ext cx="2678412" cy="323266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スライド番号プレースホルダー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753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3200" b="1" dirty="0" smtClean="0">
                <a:latin typeface="Arial Unicode MS"/>
                <a:cs typeface="Arial Unicode MS"/>
              </a:rPr>
              <a:t>(Example) Comparison</a:t>
            </a:r>
            <a:r>
              <a:rPr kumimoji="1" lang="ja-JP" altLang="en-US" sz="3200" b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3200" b="1" dirty="0" smtClean="0">
                <a:latin typeface="Arial Unicode MS"/>
                <a:cs typeface="Arial Unicode MS"/>
              </a:rPr>
              <a:t>results</a:t>
            </a:r>
            <a:r>
              <a:rPr kumimoji="1" lang="ja-JP" altLang="en-US" sz="3200" b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3200" b="1" dirty="0" smtClean="0">
                <a:latin typeface="Arial Unicode MS"/>
                <a:cs typeface="Arial Unicode MS"/>
              </a:rPr>
              <a:t>between</a:t>
            </a:r>
            <a:r>
              <a:rPr kumimoji="1" lang="ja-JP" altLang="en-US" sz="3200" b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3200" b="1" dirty="0" smtClean="0">
                <a:latin typeface="Arial Unicode MS"/>
                <a:cs typeface="Arial Unicode MS"/>
              </a:rPr>
              <a:t/>
            </a:r>
            <a:br>
              <a:rPr kumimoji="1" lang="en-US" altLang="ja-JP" sz="3200" b="1" dirty="0" smtClean="0">
                <a:latin typeface="Arial Unicode MS"/>
                <a:cs typeface="Arial Unicode MS"/>
              </a:rPr>
            </a:br>
            <a:r>
              <a:rPr kumimoji="1" lang="en-US" altLang="ja-JP" sz="3200" b="1" dirty="0" smtClean="0">
                <a:latin typeface="Arial Unicode MS"/>
                <a:cs typeface="Arial Unicode MS"/>
              </a:rPr>
              <a:t>before</a:t>
            </a:r>
            <a:r>
              <a:rPr kumimoji="1" lang="ja-JP" altLang="en-US" sz="3200" b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3200" b="1" dirty="0" smtClean="0">
                <a:latin typeface="Arial Unicode MS"/>
                <a:cs typeface="Arial Unicode MS"/>
              </a:rPr>
              <a:t>and</a:t>
            </a:r>
            <a:r>
              <a:rPr kumimoji="1" lang="ja-JP" altLang="en-US" sz="3200" b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3200" b="1" dirty="0" smtClean="0">
                <a:latin typeface="Arial Unicode MS"/>
                <a:cs typeface="Arial Unicode MS"/>
              </a:rPr>
              <a:t>after</a:t>
            </a:r>
            <a:r>
              <a:rPr kumimoji="1" lang="ja-JP" altLang="en-US" sz="3200" b="1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sz="3200" b="1" dirty="0" smtClean="0">
                <a:latin typeface="Arial Unicode MS"/>
                <a:cs typeface="Arial Unicode MS"/>
              </a:rPr>
              <a:t>KAIZEN</a:t>
            </a:r>
            <a:endParaRPr kumimoji="1" lang="ja-JP" altLang="en-US" sz="3200" b="1" dirty="0">
              <a:latin typeface="Arial Unicode MS"/>
              <a:cs typeface="Arial Unicode MS"/>
            </a:endParaRP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2676226705"/>
              </p:ext>
            </p:extLst>
          </p:nvPr>
        </p:nvGraphicFramePr>
        <p:xfrm>
          <a:off x="237067" y="4077764"/>
          <a:ext cx="4267200" cy="266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1813780369"/>
              </p:ext>
            </p:extLst>
          </p:nvPr>
        </p:nvGraphicFramePr>
        <p:xfrm>
          <a:off x="4656667" y="4077764"/>
          <a:ext cx="4318000" cy="266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29586"/>
              </p:ext>
            </p:extLst>
          </p:nvPr>
        </p:nvGraphicFramePr>
        <p:xfrm>
          <a:off x="181085" y="1214439"/>
          <a:ext cx="8790194" cy="2761727"/>
        </p:xfrm>
        <a:graphic>
          <a:graphicData uri="http://schemas.openxmlformats.org/drawingml/2006/table">
            <a:tbl>
              <a:tblPr/>
              <a:tblGrid>
                <a:gridCol w="276837"/>
                <a:gridCol w="2052942"/>
                <a:gridCol w="814374"/>
                <a:gridCol w="751407"/>
                <a:gridCol w="822769"/>
                <a:gridCol w="729226"/>
                <a:gridCol w="792480"/>
                <a:gridCol w="822960"/>
                <a:gridCol w="843280"/>
                <a:gridCol w="883919"/>
              </a:tblGrid>
              <a:tr h="232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SQ#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Contributing factors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Before KAIZEN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After KAIZEN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Reduction of 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Reduction rate (%)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8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Cumulative 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Accumulation ratio (%)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Cumulative frequency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Accumulation ratio (%)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>
                        <a:tabLst>
                          <a:tab pos="84138" algn="l"/>
                        </a:tabLs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Number of giving wrong injectable medicines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46.3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46.7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18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72.0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Number of giving wrong inhale medicines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16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75.9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73.3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75.0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Giving wrong oral medicines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47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87.0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93.3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50.0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Giving wrong volume of insulin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96.3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80.0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Number of giving wrong ointment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100.0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4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　</a:t>
                      </a:r>
                    </a:p>
                  </a:txBody>
                  <a:tcPr marL="4236" marR="4236" marT="4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Total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54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-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39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72.2</a:t>
                      </a:r>
                    </a:p>
                  </a:txBody>
                  <a:tcPr marL="4236" marR="4236" marT="4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直線コネクタ 7"/>
          <p:cNvCxnSpPr/>
          <p:nvPr/>
        </p:nvCxnSpPr>
        <p:spPr>
          <a:xfrm>
            <a:off x="1066798" y="4165601"/>
            <a:ext cx="4910669" cy="16933"/>
          </a:xfrm>
          <a:prstGeom prst="line">
            <a:avLst/>
          </a:prstGeom>
          <a:ln w="190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5841999" y="4182534"/>
            <a:ext cx="0" cy="125306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61A65-8088-D748-9142-8CF55CF5E78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153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739</Words>
  <Application>Microsoft Macintosh PowerPoint</Application>
  <PresentationFormat>画面に合わせる (4:3)</PresentationFormat>
  <Paragraphs>293</Paragraphs>
  <Slides>14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ホワイト</vt:lpstr>
      <vt:lpstr>KAIZEN Step 6 :  “Check effectiveness of countermeasure”</vt:lpstr>
      <vt:lpstr>Objectives of the session</vt:lpstr>
      <vt:lpstr>KAIZEN Process</vt:lpstr>
      <vt:lpstr>Outline of effectiveness check</vt:lpstr>
      <vt:lpstr>How to check effectiveness of KAIZEN</vt:lpstr>
      <vt:lpstr>Data collection (Situation analysis after KAIZEN)</vt:lpstr>
      <vt:lpstr>Development of a comparison calculation table </vt:lpstr>
      <vt:lpstr>Development of comparison Pareto chart</vt:lpstr>
      <vt:lpstr>(Example) Comparison results between  before and after KAIZEN</vt:lpstr>
      <vt:lpstr> Breaking down your effectiveness</vt:lpstr>
      <vt:lpstr>Cont.</vt:lpstr>
      <vt:lpstr>Cont.</vt:lpstr>
      <vt:lpstr>Identify effective countermeasures</vt:lpstr>
      <vt:lpstr>Thank you for listening</vt:lpstr>
    </vt:vector>
  </TitlesOfParts>
  <Company>JICA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QCストーリー／改善プロセス ステップ６： “効果の検証”</dc:title>
  <dc:creator>石島 久裕</dc:creator>
  <cp:lastModifiedBy>宮本 勝行</cp:lastModifiedBy>
  <cp:revision>135</cp:revision>
  <cp:lastPrinted>2012-06-11T08:42:05Z</cp:lastPrinted>
  <dcterms:created xsi:type="dcterms:W3CDTF">2012-06-04T09:43:04Z</dcterms:created>
  <dcterms:modified xsi:type="dcterms:W3CDTF">2015-09-09T17:27:04Z</dcterms:modified>
</cp:coreProperties>
</file>